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03" r:id="rId4"/>
    <p:sldId id="258" r:id="rId5"/>
    <p:sldId id="279" r:id="rId6"/>
    <p:sldId id="261" r:id="rId7"/>
    <p:sldId id="273" r:id="rId8"/>
    <p:sldId id="278" r:id="rId9"/>
    <p:sldId id="280" r:id="rId10"/>
    <p:sldId id="259" r:id="rId11"/>
    <p:sldId id="282" r:id="rId12"/>
    <p:sldId id="281" r:id="rId13"/>
    <p:sldId id="283" r:id="rId14"/>
    <p:sldId id="264" r:id="rId15"/>
    <p:sldId id="266" r:id="rId16"/>
    <p:sldId id="285" r:id="rId17"/>
    <p:sldId id="286" r:id="rId18"/>
    <p:sldId id="276" r:id="rId19"/>
    <p:sldId id="277" r:id="rId20"/>
    <p:sldId id="288" r:id="rId21"/>
    <p:sldId id="289" r:id="rId22"/>
    <p:sldId id="290" r:id="rId23"/>
    <p:sldId id="291" r:id="rId24"/>
    <p:sldId id="292" r:id="rId25"/>
    <p:sldId id="294" r:id="rId26"/>
    <p:sldId id="295" r:id="rId27"/>
    <p:sldId id="293" r:id="rId28"/>
    <p:sldId id="296" r:id="rId29"/>
    <p:sldId id="297" r:id="rId30"/>
    <p:sldId id="298" r:id="rId31"/>
    <p:sldId id="302" r:id="rId32"/>
    <p:sldId id="299" r:id="rId33"/>
    <p:sldId id="300" r:id="rId34"/>
    <p:sldId id="301" r:id="rId35"/>
    <p:sldId id="265" r:id="rId36"/>
  </p:sldIdLst>
  <p:sldSz cx="9144000" cy="6858000" type="screen4x3"/>
  <p:notesSz cx="6810375" cy="99425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>
      <p:cViewPr varScale="1">
        <p:scale>
          <a:sx n="126" d="100"/>
          <a:sy n="12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7C94B-6954-4BEF-9762-5B2B45B6DF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17925C-B326-47AE-9DC6-DF0DD64C500B}">
      <dgm:prSet phldrT="[Text]"/>
      <dgm:spPr/>
      <dgm:t>
        <a:bodyPr/>
        <a:lstStyle/>
        <a:p>
          <a:r>
            <a:rPr lang="en-US" dirty="0" smtClean="0"/>
            <a:t>3-regular graphs</a:t>
          </a:r>
          <a:endParaRPr lang="en-US" dirty="0"/>
        </a:p>
      </dgm:t>
    </dgm:pt>
    <dgm:pt modelId="{0618C5E8-A2CA-41F2-A6E1-FD1F21870337}" type="parTrans" cxnId="{44855613-5350-4374-9475-2B01DD233EBB}">
      <dgm:prSet/>
      <dgm:spPr/>
      <dgm:t>
        <a:bodyPr/>
        <a:lstStyle/>
        <a:p>
          <a:endParaRPr lang="en-US"/>
        </a:p>
      </dgm:t>
    </dgm:pt>
    <dgm:pt modelId="{08294876-B9DD-4659-ACB8-13BBEFBD51FF}" type="sibTrans" cxnId="{44855613-5350-4374-9475-2B01DD233EBB}">
      <dgm:prSet/>
      <dgm:spPr/>
      <dgm:t>
        <a:bodyPr/>
        <a:lstStyle/>
        <a:p>
          <a:endParaRPr lang="en-US"/>
        </a:p>
      </dgm:t>
    </dgm:pt>
    <dgm:pt modelId="{D90E2143-AB31-43F8-B153-2CEC9D74DB20}">
      <dgm:prSet phldrT="[Text]"/>
      <dgm:spPr/>
      <dgm:t>
        <a:bodyPr/>
        <a:lstStyle/>
        <a:p>
          <a:r>
            <a:rPr lang="en-US" dirty="0" smtClean="0"/>
            <a:t>By P. Lemke, 1988</a:t>
          </a:r>
          <a:endParaRPr lang="en-US" dirty="0"/>
        </a:p>
      </dgm:t>
    </dgm:pt>
    <dgm:pt modelId="{ECDE9E2A-D083-4CF2-BDA9-8F403E2A6517}" type="parTrans" cxnId="{634D2571-8FB9-4548-B441-9BAE55D7D0A9}">
      <dgm:prSet/>
      <dgm:spPr/>
      <dgm:t>
        <a:bodyPr/>
        <a:lstStyle/>
        <a:p>
          <a:endParaRPr lang="en-US"/>
        </a:p>
      </dgm:t>
    </dgm:pt>
    <dgm:pt modelId="{EAE6450F-9D5E-4DD1-8FF3-2FF0C016C32C}" type="sibTrans" cxnId="{634D2571-8FB9-4548-B441-9BAE55D7D0A9}">
      <dgm:prSet/>
      <dgm:spPr/>
      <dgm:t>
        <a:bodyPr/>
        <a:lstStyle/>
        <a:p>
          <a:endParaRPr lang="en-US"/>
        </a:p>
      </dgm:t>
    </dgm:pt>
    <dgm:pt modelId="{921851F0-CC61-40DF-8740-D410F0B4B436}">
      <dgm:prSet phldrT="[Text]"/>
      <dgm:spPr/>
      <dgm:t>
        <a:bodyPr/>
        <a:lstStyle/>
        <a:p>
          <a:r>
            <a:rPr lang="en-US" dirty="0" smtClean="0"/>
            <a:t>Planar graphs of maximum degree 4</a:t>
          </a:r>
          <a:endParaRPr lang="en-US" dirty="0"/>
        </a:p>
      </dgm:t>
    </dgm:pt>
    <dgm:pt modelId="{B5C1FC11-BA4E-44CB-909B-2932293F8D95}" type="parTrans" cxnId="{D42F741D-474A-4E08-B3C3-CC2FFAFCEF8E}">
      <dgm:prSet/>
      <dgm:spPr/>
      <dgm:t>
        <a:bodyPr/>
        <a:lstStyle/>
        <a:p>
          <a:endParaRPr lang="en-US"/>
        </a:p>
      </dgm:t>
    </dgm:pt>
    <dgm:pt modelId="{21E90307-F169-43A1-A251-C874CEEEA0C8}" type="sibTrans" cxnId="{D42F741D-474A-4E08-B3C3-CC2FFAFCEF8E}">
      <dgm:prSet/>
      <dgm:spPr/>
      <dgm:t>
        <a:bodyPr/>
        <a:lstStyle/>
        <a:p>
          <a:endParaRPr lang="en-US"/>
        </a:p>
      </dgm:t>
    </dgm:pt>
    <dgm:pt modelId="{13B3FD39-C8E1-4569-8C6D-9BA5E247107B}">
      <dgm:prSet phldrT="[Text]"/>
      <dgm:spPr/>
      <dgm:t>
        <a:bodyPr/>
        <a:lstStyle/>
        <a:p>
          <a:r>
            <a:rPr lang="en-US" dirty="0" smtClean="0"/>
            <a:t>By </a:t>
          </a:r>
          <a:r>
            <a:rPr lang="en-US" dirty="0" err="1" smtClean="0"/>
            <a:t>Garey</a:t>
          </a:r>
          <a:r>
            <a:rPr lang="en-US" dirty="0" smtClean="0"/>
            <a:t> and Johnson, 1979</a:t>
          </a:r>
          <a:endParaRPr lang="en-US" dirty="0"/>
        </a:p>
      </dgm:t>
    </dgm:pt>
    <dgm:pt modelId="{D04965ED-1C7D-4753-9874-EE2470E4C934}" type="parTrans" cxnId="{BED855AE-25AB-4AC4-B6DF-B6ACE75DD534}">
      <dgm:prSet/>
      <dgm:spPr/>
      <dgm:t>
        <a:bodyPr/>
        <a:lstStyle/>
        <a:p>
          <a:endParaRPr lang="en-US"/>
        </a:p>
      </dgm:t>
    </dgm:pt>
    <dgm:pt modelId="{83ADDD47-F56C-47F5-8EC5-7CF0874522DB}" type="sibTrans" cxnId="{BED855AE-25AB-4AC4-B6DF-B6ACE75DD534}">
      <dgm:prSet/>
      <dgm:spPr/>
      <dgm:t>
        <a:bodyPr/>
        <a:lstStyle/>
        <a:p>
          <a:endParaRPr lang="en-US"/>
        </a:p>
      </dgm:t>
    </dgm:pt>
    <dgm:pt modelId="{6283B4A5-3C12-4006-A7C6-87A5C2696E6B}" type="pres">
      <dgm:prSet presAssocID="{CC87C94B-6954-4BEF-9762-5B2B45B6DF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CEEDB6-C8C1-4D6D-81F6-0E27EF58651A}" type="pres">
      <dgm:prSet presAssocID="{8117925C-B326-47AE-9DC6-DF0DD64C50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4399C-D850-4CD1-9982-A9F619094079}" type="pres">
      <dgm:prSet presAssocID="{8117925C-B326-47AE-9DC6-DF0DD64C500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630BC-9B2E-40C8-A37C-EB90B4A5DE61}" type="pres">
      <dgm:prSet presAssocID="{921851F0-CC61-40DF-8740-D410F0B4B43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75EC8-A215-4298-8B09-E914AB5EEB74}" type="pres">
      <dgm:prSet presAssocID="{921851F0-CC61-40DF-8740-D410F0B4B43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79FD21-87CD-4DFA-AAF1-BD96417B25F2}" type="presOf" srcId="{13B3FD39-C8E1-4569-8C6D-9BA5E247107B}" destId="{52075EC8-A215-4298-8B09-E914AB5EEB74}" srcOrd="0" destOrd="0" presId="urn:microsoft.com/office/officeart/2005/8/layout/vList2"/>
    <dgm:cxn modelId="{E88F59EC-A866-4457-BE10-45F1E597AD59}" type="presOf" srcId="{CC87C94B-6954-4BEF-9762-5B2B45B6DFBD}" destId="{6283B4A5-3C12-4006-A7C6-87A5C2696E6B}" srcOrd="0" destOrd="0" presId="urn:microsoft.com/office/officeart/2005/8/layout/vList2"/>
    <dgm:cxn modelId="{634D2571-8FB9-4548-B441-9BAE55D7D0A9}" srcId="{8117925C-B326-47AE-9DC6-DF0DD64C500B}" destId="{D90E2143-AB31-43F8-B153-2CEC9D74DB20}" srcOrd="0" destOrd="0" parTransId="{ECDE9E2A-D083-4CF2-BDA9-8F403E2A6517}" sibTransId="{EAE6450F-9D5E-4DD1-8FF3-2FF0C016C32C}"/>
    <dgm:cxn modelId="{A34C7429-9BFF-49F2-BBD9-B547914CEDAB}" type="presOf" srcId="{921851F0-CC61-40DF-8740-D410F0B4B436}" destId="{C50630BC-9B2E-40C8-A37C-EB90B4A5DE61}" srcOrd="0" destOrd="0" presId="urn:microsoft.com/office/officeart/2005/8/layout/vList2"/>
    <dgm:cxn modelId="{44855613-5350-4374-9475-2B01DD233EBB}" srcId="{CC87C94B-6954-4BEF-9762-5B2B45B6DFBD}" destId="{8117925C-B326-47AE-9DC6-DF0DD64C500B}" srcOrd="0" destOrd="0" parTransId="{0618C5E8-A2CA-41F2-A6E1-FD1F21870337}" sibTransId="{08294876-B9DD-4659-ACB8-13BBEFBD51FF}"/>
    <dgm:cxn modelId="{B64B3152-9053-4A32-AF66-D002779334BB}" type="presOf" srcId="{8117925C-B326-47AE-9DC6-DF0DD64C500B}" destId="{81CEEDB6-C8C1-4D6D-81F6-0E27EF58651A}" srcOrd="0" destOrd="0" presId="urn:microsoft.com/office/officeart/2005/8/layout/vList2"/>
    <dgm:cxn modelId="{BED855AE-25AB-4AC4-B6DF-B6ACE75DD534}" srcId="{921851F0-CC61-40DF-8740-D410F0B4B436}" destId="{13B3FD39-C8E1-4569-8C6D-9BA5E247107B}" srcOrd="0" destOrd="0" parTransId="{D04965ED-1C7D-4753-9874-EE2470E4C934}" sibTransId="{83ADDD47-F56C-47F5-8EC5-7CF0874522DB}"/>
    <dgm:cxn modelId="{7F26DE66-CB9A-4D13-BF63-7BC3CE2E9149}" type="presOf" srcId="{D90E2143-AB31-43F8-B153-2CEC9D74DB20}" destId="{DFB4399C-D850-4CD1-9982-A9F619094079}" srcOrd="0" destOrd="0" presId="urn:microsoft.com/office/officeart/2005/8/layout/vList2"/>
    <dgm:cxn modelId="{D42F741D-474A-4E08-B3C3-CC2FFAFCEF8E}" srcId="{CC87C94B-6954-4BEF-9762-5B2B45B6DFBD}" destId="{921851F0-CC61-40DF-8740-D410F0B4B436}" srcOrd="1" destOrd="0" parTransId="{B5C1FC11-BA4E-44CB-909B-2932293F8D95}" sibTransId="{21E90307-F169-43A1-A251-C874CEEEA0C8}"/>
    <dgm:cxn modelId="{BBD88C4E-82DC-4D52-98CE-4E191707F76F}" type="presParOf" srcId="{6283B4A5-3C12-4006-A7C6-87A5C2696E6B}" destId="{81CEEDB6-C8C1-4D6D-81F6-0E27EF58651A}" srcOrd="0" destOrd="0" presId="urn:microsoft.com/office/officeart/2005/8/layout/vList2"/>
    <dgm:cxn modelId="{73059A3C-BFF6-4AA4-9271-AFB299F9BE6E}" type="presParOf" srcId="{6283B4A5-3C12-4006-A7C6-87A5C2696E6B}" destId="{DFB4399C-D850-4CD1-9982-A9F619094079}" srcOrd="1" destOrd="0" presId="urn:microsoft.com/office/officeart/2005/8/layout/vList2"/>
    <dgm:cxn modelId="{6B6DA48C-8EB4-40DC-ADE5-F9DFE5268D89}" type="presParOf" srcId="{6283B4A5-3C12-4006-A7C6-87A5C2696E6B}" destId="{C50630BC-9B2E-40C8-A37C-EB90B4A5DE61}" srcOrd="2" destOrd="0" presId="urn:microsoft.com/office/officeart/2005/8/layout/vList2"/>
    <dgm:cxn modelId="{C58BE12B-28FE-49D0-824C-E63538FE2938}" type="presParOf" srcId="{6283B4A5-3C12-4006-A7C6-87A5C2696E6B}" destId="{52075EC8-A215-4298-8B09-E914AB5EEB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14340-12A7-477E-9256-063F825D06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06C44F-AC5E-49F2-BEB3-BDCE450B8609}">
      <dgm:prSet phldrT="[Text]"/>
      <dgm:spPr/>
      <dgm:t>
        <a:bodyPr/>
        <a:lstStyle/>
        <a:p>
          <a:r>
            <a:rPr lang="en-US" dirty="0" smtClean="0"/>
            <a:t>Planar graphs of maximum degree 4</a:t>
          </a:r>
          <a:endParaRPr lang="en-US" dirty="0"/>
        </a:p>
      </dgm:t>
    </dgm:pt>
    <dgm:pt modelId="{01C68F55-9C3B-46A6-860E-8ED550B48966}" type="parTrans" cxnId="{76A6992A-A641-4107-BC33-580308F61A5E}">
      <dgm:prSet/>
      <dgm:spPr/>
      <dgm:t>
        <a:bodyPr/>
        <a:lstStyle/>
        <a:p>
          <a:endParaRPr lang="en-US"/>
        </a:p>
      </dgm:t>
    </dgm:pt>
    <dgm:pt modelId="{32976E0D-4F96-4596-9644-B160A78AD5E6}" type="sibTrans" cxnId="{76A6992A-A641-4107-BC33-580308F61A5E}">
      <dgm:prSet/>
      <dgm:spPr/>
      <dgm:t>
        <a:bodyPr/>
        <a:lstStyle/>
        <a:p>
          <a:endParaRPr lang="en-US"/>
        </a:p>
      </dgm:t>
    </dgm:pt>
    <dgm:pt modelId="{E491BCDA-B1D5-477F-B65D-C58520F9B3AB}">
      <dgm:prSet phldrT="[Text]"/>
      <dgm:spPr/>
      <dgm:t>
        <a:bodyPr/>
        <a:lstStyle/>
        <a:p>
          <a:r>
            <a:rPr lang="en-US" dirty="0" smtClean="0"/>
            <a:t>Li and Toulouse, 2006</a:t>
          </a:r>
          <a:endParaRPr lang="en-US" dirty="0"/>
        </a:p>
      </dgm:t>
    </dgm:pt>
    <dgm:pt modelId="{8436B853-DDEB-43EA-AE5F-259EEB9A506C}" type="parTrans" cxnId="{EAE57CF3-A3D2-4A09-A430-AFDC06889DFD}">
      <dgm:prSet/>
      <dgm:spPr/>
      <dgm:t>
        <a:bodyPr/>
        <a:lstStyle/>
        <a:p>
          <a:endParaRPr lang="en-US"/>
        </a:p>
      </dgm:t>
    </dgm:pt>
    <dgm:pt modelId="{653F127A-818C-4B5D-8017-60C939447A6F}" type="sibTrans" cxnId="{EAE57CF3-A3D2-4A09-A430-AFDC06889DFD}">
      <dgm:prSet/>
      <dgm:spPr/>
      <dgm:t>
        <a:bodyPr/>
        <a:lstStyle/>
        <a:p>
          <a:endParaRPr lang="en-US"/>
        </a:p>
      </dgm:t>
    </dgm:pt>
    <dgm:pt modelId="{46DBA170-17FF-4C84-8FC0-10D6D364A1C1}" type="pres">
      <dgm:prSet presAssocID="{45814340-12A7-477E-9256-063F825D06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F0ED73-A1CD-4BBE-A552-3D5AF094549B}" type="pres">
      <dgm:prSet presAssocID="{9C06C44F-AC5E-49F2-BEB3-BDCE450B86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28CEB-9943-4688-A6D2-7BC8DAE208FB}" type="pres">
      <dgm:prSet presAssocID="{9C06C44F-AC5E-49F2-BEB3-BDCE450B860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949A10-A09B-4A33-8789-A4109FB40B4C}" type="presOf" srcId="{45814340-12A7-477E-9256-063F825D0679}" destId="{46DBA170-17FF-4C84-8FC0-10D6D364A1C1}" srcOrd="0" destOrd="0" presId="urn:microsoft.com/office/officeart/2005/8/layout/vList2"/>
    <dgm:cxn modelId="{2D0D268E-5AA0-47F5-90E5-EF422CEF7672}" type="presOf" srcId="{E491BCDA-B1D5-477F-B65D-C58520F9B3AB}" destId="{92E28CEB-9943-4688-A6D2-7BC8DAE208FB}" srcOrd="0" destOrd="0" presId="urn:microsoft.com/office/officeart/2005/8/layout/vList2"/>
    <dgm:cxn modelId="{EAE57CF3-A3D2-4A09-A430-AFDC06889DFD}" srcId="{9C06C44F-AC5E-49F2-BEB3-BDCE450B8609}" destId="{E491BCDA-B1D5-477F-B65D-C58520F9B3AB}" srcOrd="0" destOrd="0" parTransId="{8436B853-DDEB-43EA-AE5F-259EEB9A506C}" sibTransId="{653F127A-818C-4B5D-8017-60C939447A6F}"/>
    <dgm:cxn modelId="{76A6992A-A641-4107-BC33-580308F61A5E}" srcId="{45814340-12A7-477E-9256-063F825D0679}" destId="{9C06C44F-AC5E-49F2-BEB3-BDCE450B8609}" srcOrd="0" destOrd="0" parTransId="{01C68F55-9C3B-46A6-860E-8ED550B48966}" sibTransId="{32976E0D-4F96-4596-9644-B160A78AD5E6}"/>
    <dgm:cxn modelId="{F5E3317E-B014-4A9A-905D-86F420F60C7A}" type="presOf" srcId="{9C06C44F-AC5E-49F2-BEB3-BDCE450B8609}" destId="{69F0ED73-A1CD-4BBE-A552-3D5AF094549B}" srcOrd="0" destOrd="0" presId="urn:microsoft.com/office/officeart/2005/8/layout/vList2"/>
    <dgm:cxn modelId="{CB24D32A-4207-4E7B-9832-C76250524C06}" type="presParOf" srcId="{46DBA170-17FF-4C84-8FC0-10D6D364A1C1}" destId="{69F0ED73-A1CD-4BBE-A552-3D5AF094549B}" srcOrd="0" destOrd="0" presId="urn:microsoft.com/office/officeart/2005/8/layout/vList2"/>
    <dgm:cxn modelId="{A5699E93-133B-45E1-A0CA-BD15B9A0F211}" type="presParOf" srcId="{46DBA170-17FF-4C84-8FC0-10D6D364A1C1}" destId="{92E28CEB-9943-4688-A6D2-7BC8DAE208F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1FC98-8C68-4382-A831-7D2F6D0E34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C1D6C-BF89-47B1-B640-77885301EFBA}">
      <dgm:prSet phldrT="[Text]"/>
      <dgm:spPr/>
      <dgm:t>
        <a:bodyPr/>
        <a:lstStyle/>
        <a:p>
          <a:r>
            <a:rPr lang="en-US" dirty="0" smtClean="0"/>
            <a:t>W[1] complete</a:t>
          </a:r>
          <a:endParaRPr lang="en-US" dirty="0"/>
        </a:p>
      </dgm:t>
    </dgm:pt>
    <dgm:pt modelId="{5C65CE78-E942-4397-8760-B0DE7A7E130F}" type="parTrans" cxnId="{3469FB0E-55E5-40BB-81C5-62A8C10C0510}">
      <dgm:prSet/>
      <dgm:spPr/>
      <dgm:t>
        <a:bodyPr/>
        <a:lstStyle/>
        <a:p>
          <a:endParaRPr lang="en-US"/>
        </a:p>
      </dgm:t>
    </dgm:pt>
    <dgm:pt modelId="{AE89F67E-2605-4669-AE03-FFB64DFEF724}" type="sibTrans" cxnId="{3469FB0E-55E5-40BB-81C5-62A8C10C0510}">
      <dgm:prSet/>
      <dgm:spPr/>
      <dgm:t>
        <a:bodyPr/>
        <a:lstStyle/>
        <a:p>
          <a:endParaRPr lang="en-US"/>
        </a:p>
      </dgm:t>
    </dgm:pt>
    <dgm:pt modelId="{5882A82D-DA6D-48A4-8772-E91926B6B299}">
      <dgm:prSet phldrT="[Text]"/>
      <dgm:spPr/>
      <dgm:t>
        <a:bodyPr/>
        <a:lstStyle/>
        <a:p>
          <a:r>
            <a:rPr lang="en-US" dirty="0" smtClean="0"/>
            <a:t>Independent set</a:t>
          </a:r>
          <a:endParaRPr lang="en-US" dirty="0"/>
        </a:p>
      </dgm:t>
    </dgm:pt>
    <dgm:pt modelId="{70E9F6B4-EB54-436D-82E8-8F5B950A71EC}" type="parTrans" cxnId="{8CB17F81-41D0-4B6C-968F-4AA7093762B7}">
      <dgm:prSet/>
      <dgm:spPr/>
      <dgm:t>
        <a:bodyPr/>
        <a:lstStyle/>
        <a:p>
          <a:endParaRPr lang="en-US"/>
        </a:p>
      </dgm:t>
    </dgm:pt>
    <dgm:pt modelId="{9927E34A-5E10-452E-B8F2-27AD09F35D55}" type="sibTrans" cxnId="{8CB17F81-41D0-4B6C-968F-4AA7093762B7}">
      <dgm:prSet/>
      <dgm:spPr/>
      <dgm:t>
        <a:bodyPr/>
        <a:lstStyle/>
        <a:p>
          <a:endParaRPr lang="en-US"/>
        </a:p>
      </dgm:t>
    </dgm:pt>
    <dgm:pt modelId="{837A8651-44EC-4B34-A485-7DAEA870A2C7}">
      <dgm:prSet phldrT="[Text]"/>
      <dgm:spPr/>
      <dgm:t>
        <a:bodyPr/>
        <a:lstStyle/>
        <a:p>
          <a:r>
            <a:rPr lang="en-US" dirty="0" smtClean="0"/>
            <a:t>W[2] complete</a:t>
          </a:r>
          <a:endParaRPr lang="en-US" dirty="0"/>
        </a:p>
      </dgm:t>
    </dgm:pt>
    <dgm:pt modelId="{C4053947-B59C-4027-A417-A141DD3D8514}" type="parTrans" cxnId="{8675C024-BE05-4864-9ED7-BE9037DC9B24}">
      <dgm:prSet/>
      <dgm:spPr/>
      <dgm:t>
        <a:bodyPr/>
        <a:lstStyle/>
        <a:p>
          <a:endParaRPr lang="en-US"/>
        </a:p>
      </dgm:t>
    </dgm:pt>
    <dgm:pt modelId="{C31A2546-3FAE-4F47-A88D-B7532BEAE8C6}" type="sibTrans" cxnId="{8675C024-BE05-4864-9ED7-BE9037DC9B24}">
      <dgm:prSet/>
      <dgm:spPr/>
      <dgm:t>
        <a:bodyPr/>
        <a:lstStyle/>
        <a:p>
          <a:endParaRPr lang="en-US"/>
        </a:p>
      </dgm:t>
    </dgm:pt>
    <dgm:pt modelId="{117083C2-F7E9-486F-82FD-8D26603BBE09}">
      <dgm:prSet phldrT="[Text]"/>
      <dgm:spPr/>
      <dgm:t>
        <a:bodyPr/>
        <a:lstStyle/>
        <a:p>
          <a:r>
            <a:rPr lang="en-US" dirty="0" smtClean="0"/>
            <a:t>Dominating set</a:t>
          </a:r>
          <a:endParaRPr lang="en-US" dirty="0"/>
        </a:p>
      </dgm:t>
    </dgm:pt>
    <dgm:pt modelId="{C8A34C37-B22B-48D9-AB20-01CF0A23A5B5}" type="parTrans" cxnId="{67B0839C-6D98-4BE6-921E-1636B64D745C}">
      <dgm:prSet/>
      <dgm:spPr/>
      <dgm:t>
        <a:bodyPr/>
        <a:lstStyle/>
        <a:p>
          <a:endParaRPr lang="en-US"/>
        </a:p>
      </dgm:t>
    </dgm:pt>
    <dgm:pt modelId="{F3B32FF2-0B9C-47A6-B3E2-9C5F34FEBB7B}" type="sibTrans" cxnId="{67B0839C-6D98-4BE6-921E-1636B64D745C}">
      <dgm:prSet/>
      <dgm:spPr/>
      <dgm:t>
        <a:bodyPr/>
        <a:lstStyle/>
        <a:p>
          <a:endParaRPr lang="en-US"/>
        </a:p>
      </dgm:t>
    </dgm:pt>
    <dgm:pt modelId="{B6841EF9-4869-4C34-A677-D2DF10D82825}">
      <dgm:prSet phldrT="[Text]"/>
      <dgm:spPr/>
      <dgm:t>
        <a:bodyPr/>
        <a:lstStyle/>
        <a:p>
          <a:r>
            <a:rPr lang="en-US" dirty="0" smtClean="0"/>
            <a:t>Set packing</a:t>
          </a:r>
          <a:endParaRPr lang="en-US" dirty="0"/>
        </a:p>
      </dgm:t>
    </dgm:pt>
    <dgm:pt modelId="{F45A26FD-687C-40A4-BF1F-BBCAE6F24096}" type="parTrans" cxnId="{356EA3C3-4E5C-46C4-AAE7-E3BCB520B4BE}">
      <dgm:prSet/>
      <dgm:spPr/>
    </dgm:pt>
    <dgm:pt modelId="{5198EBE9-50CE-4500-A3AB-9574138FE29D}" type="sibTrans" cxnId="{356EA3C3-4E5C-46C4-AAE7-E3BCB520B4BE}">
      <dgm:prSet/>
      <dgm:spPr/>
    </dgm:pt>
    <dgm:pt modelId="{40C5EC8F-C73C-47E2-95AF-DCE19FC81032}">
      <dgm:prSet phldrT="[Text]"/>
      <dgm:spPr/>
      <dgm:t>
        <a:bodyPr/>
        <a:lstStyle/>
        <a:p>
          <a:r>
            <a:rPr lang="en-US" dirty="0" smtClean="0"/>
            <a:t>Fixed parameter tractable</a:t>
          </a:r>
          <a:endParaRPr lang="en-US" dirty="0"/>
        </a:p>
      </dgm:t>
    </dgm:pt>
    <dgm:pt modelId="{E6323035-8570-47DA-91C4-E6E202D7FA1D}" type="parTrans" cxnId="{58580A0D-1CE4-418C-9C2C-44F52256DF45}">
      <dgm:prSet/>
      <dgm:spPr/>
    </dgm:pt>
    <dgm:pt modelId="{E5F639C3-55D2-44A5-9609-DBD5B27D51DF}" type="sibTrans" cxnId="{58580A0D-1CE4-418C-9C2C-44F52256DF45}">
      <dgm:prSet/>
      <dgm:spPr/>
    </dgm:pt>
    <dgm:pt modelId="{4FD2CEC1-2BB4-4EFB-A6F1-3D9985BD812B}">
      <dgm:prSet phldrT="[Text]"/>
      <dgm:spPr/>
      <dgm:t>
        <a:bodyPr/>
        <a:lstStyle/>
        <a:p>
          <a:r>
            <a:rPr lang="en-US" dirty="0" smtClean="0"/>
            <a:t>Vertex cover</a:t>
          </a:r>
          <a:endParaRPr lang="en-US" dirty="0"/>
        </a:p>
      </dgm:t>
    </dgm:pt>
    <dgm:pt modelId="{78683308-20AD-469D-AD6E-312F12888108}" type="parTrans" cxnId="{E8259DA8-A096-4C2A-9424-5C2392FDC421}">
      <dgm:prSet/>
      <dgm:spPr/>
    </dgm:pt>
    <dgm:pt modelId="{FD524FA2-214C-4868-9A7C-C2ADA22E10E3}" type="sibTrans" cxnId="{E8259DA8-A096-4C2A-9424-5C2392FDC421}">
      <dgm:prSet/>
      <dgm:spPr/>
    </dgm:pt>
    <dgm:pt modelId="{413B1B20-19D9-4464-8454-4C902CCD7BC8}">
      <dgm:prSet phldrT="[Text]"/>
      <dgm:spPr/>
      <dgm:t>
        <a:bodyPr/>
        <a:lstStyle/>
        <a:p>
          <a:r>
            <a:rPr lang="en-US" dirty="0" smtClean="0"/>
            <a:t>Feedback vertex set</a:t>
          </a:r>
          <a:endParaRPr lang="en-US" dirty="0"/>
        </a:p>
      </dgm:t>
    </dgm:pt>
    <dgm:pt modelId="{4F34D7B1-DEB0-4841-902D-08099C864E92}" type="parTrans" cxnId="{4BE03C80-CFCA-4FE2-8E6C-975DFF646828}">
      <dgm:prSet/>
      <dgm:spPr/>
    </dgm:pt>
    <dgm:pt modelId="{B1251F29-A73D-4D5E-B5E3-E9721ABEB9AF}" type="sibTrans" cxnId="{4BE03C80-CFCA-4FE2-8E6C-975DFF646828}">
      <dgm:prSet/>
      <dgm:spPr/>
    </dgm:pt>
    <dgm:pt modelId="{F91AD675-BF79-49BF-9F9F-F167AC4FA240}">
      <dgm:prSet phldrT="[Text]"/>
      <dgm:spPr/>
      <dgm:t>
        <a:bodyPr/>
        <a:lstStyle/>
        <a:p>
          <a:r>
            <a:rPr lang="en-US" dirty="0" smtClean="0"/>
            <a:t>Max-leaf spanning tree</a:t>
          </a:r>
          <a:endParaRPr lang="en-US" dirty="0"/>
        </a:p>
      </dgm:t>
    </dgm:pt>
    <dgm:pt modelId="{1F01A85D-3D91-4FCC-9C58-531CC430E18A}" type="parTrans" cxnId="{FE172817-F11A-4E43-A02C-932D901AAA9F}">
      <dgm:prSet/>
      <dgm:spPr/>
    </dgm:pt>
    <dgm:pt modelId="{4C19D330-C9A9-4AD3-A7ED-5F8B436BE9C7}" type="sibTrans" cxnId="{FE172817-F11A-4E43-A02C-932D901AAA9F}">
      <dgm:prSet/>
      <dgm:spPr/>
    </dgm:pt>
    <dgm:pt modelId="{E294587F-6DB0-4C09-B5A8-CD86E39AAE2B}">
      <dgm:prSet phldrT="[Text]"/>
      <dgm:spPr/>
      <dgm:t>
        <a:bodyPr/>
        <a:lstStyle/>
        <a:p>
          <a:r>
            <a:rPr lang="en-US" dirty="0" smtClean="0"/>
            <a:t>..</a:t>
          </a:r>
          <a:endParaRPr lang="en-US" dirty="0"/>
        </a:p>
      </dgm:t>
    </dgm:pt>
    <dgm:pt modelId="{00730A77-7981-471F-AA7F-AE1FBC4F8313}" type="parTrans" cxnId="{14DDE0F5-4263-450F-98BB-E308F72BAB92}">
      <dgm:prSet/>
      <dgm:spPr/>
    </dgm:pt>
    <dgm:pt modelId="{1F8BDD73-FF65-4012-BC55-0E4A0622A85D}" type="sibTrans" cxnId="{14DDE0F5-4263-450F-98BB-E308F72BAB92}">
      <dgm:prSet/>
      <dgm:spPr/>
    </dgm:pt>
    <dgm:pt modelId="{C3EE1F08-A182-421A-A4B9-AD1D6CFDA87C}">
      <dgm:prSet phldrT="[Text]"/>
      <dgm:spPr/>
      <dgm:t>
        <a:bodyPr/>
        <a:lstStyle/>
        <a:p>
          <a:r>
            <a:rPr lang="en-US" dirty="0" smtClean="0"/>
            <a:t>..</a:t>
          </a:r>
          <a:endParaRPr lang="en-US" dirty="0"/>
        </a:p>
      </dgm:t>
    </dgm:pt>
    <dgm:pt modelId="{36580BD5-ED8A-43BC-B61B-FF2E19BFEA3A}" type="parTrans" cxnId="{F1E2E7B0-4E5F-457C-9AAD-33E815212F52}">
      <dgm:prSet/>
      <dgm:spPr/>
    </dgm:pt>
    <dgm:pt modelId="{E226B2DB-CC67-443C-A9E3-33858D5CAE68}" type="sibTrans" cxnId="{F1E2E7B0-4E5F-457C-9AAD-33E815212F52}">
      <dgm:prSet/>
      <dgm:spPr/>
    </dgm:pt>
    <dgm:pt modelId="{46E2E3D4-FECA-4B72-81CF-1C8A89985329}">
      <dgm:prSet phldrT="[Text]"/>
      <dgm:spPr/>
      <dgm:t>
        <a:bodyPr/>
        <a:lstStyle/>
        <a:p>
          <a:r>
            <a:rPr lang="en-US" dirty="0" smtClean="0"/>
            <a:t>..</a:t>
          </a:r>
          <a:endParaRPr lang="en-US" dirty="0"/>
        </a:p>
      </dgm:t>
    </dgm:pt>
    <dgm:pt modelId="{EBC94BCB-D733-4D56-A2D8-878639EDD2A0}" type="parTrans" cxnId="{58C9BCBF-16EC-469A-896C-EE1369BBA84E}">
      <dgm:prSet/>
      <dgm:spPr/>
    </dgm:pt>
    <dgm:pt modelId="{1E7756E7-D4FD-44F8-916B-C9D02824C122}" type="sibTrans" cxnId="{58C9BCBF-16EC-469A-896C-EE1369BBA84E}">
      <dgm:prSet/>
      <dgm:spPr/>
    </dgm:pt>
    <dgm:pt modelId="{2978CB47-4693-4A42-993A-6892E15734DA}" type="pres">
      <dgm:prSet presAssocID="{7D81FC98-8C68-4382-A831-7D2F6D0E34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D12BD0-B360-46A5-8B16-E3CB0850CCF1}" type="pres">
      <dgm:prSet presAssocID="{40C5EC8F-C73C-47E2-95AF-DCE19FC810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1FCAA-0AFD-42C0-8AC5-31D8156263B0}" type="pres">
      <dgm:prSet presAssocID="{40C5EC8F-C73C-47E2-95AF-DCE19FC8103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4604F-92F9-4C70-AC9F-984593AFDBB7}" type="pres">
      <dgm:prSet presAssocID="{B2BC1D6C-BF89-47B1-B640-77885301EF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A8FB7-22FE-4C51-BDC4-D6FD49E87F6B}" type="pres">
      <dgm:prSet presAssocID="{B2BC1D6C-BF89-47B1-B640-77885301EFB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248C8-A625-434A-8684-DC8E0EE36B73}" type="pres">
      <dgm:prSet presAssocID="{837A8651-44EC-4B34-A485-7DAEA870A2C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6EB2C-701C-474D-95EF-B4FD27AB8CAB}" type="pres">
      <dgm:prSet presAssocID="{837A8651-44EC-4B34-A485-7DAEA870A2C7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44FA4B-49C2-4846-84FB-91497AE241B0}" type="presOf" srcId="{837A8651-44EC-4B34-A485-7DAEA870A2C7}" destId="{4EF248C8-A625-434A-8684-DC8E0EE36B73}" srcOrd="0" destOrd="0" presId="urn:microsoft.com/office/officeart/2005/8/layout/vList2"/>
    <dgm:cxn modelId="{58C9BCBF-16EC-469A-896C-EE1369BBA84E}" srcId="{837A8651-44EC-4B34-A485-7DAEA870A2C7}" destId="{46E2E3D4-FECA-4B72-81CF-1C8A89985329}" srcOrd="1" destOrd="0" parTransId="{EBC94BCB-D733-4D56-A2D8-878639EDD2A0}" sibTransId="{1E7756E7-D4FD-44F8-916B-C9D02824C122}"/>
    <dgm:cxn modelId="{4BE03C80-CFCA-4FE2-8E6C-975DFF646828}" srcId="{40C5EC8F-C73C-47E2-95AF-DCE19FC81032}" destId="{413B1B20-19D9-4464-8454-4C902CCD7BC8}" srcOrd="1" destOrd="0" parTransId="{4F34D7B1-DEB0-4841-902D-08099C864E92}" sibTransId="{B1251F29-A73D-4D5E-B5E3-E9721ABEB9AF}"/>
    <dgm:cxn modelId="{14DDE0F5-4263-450F-98BB-E308F72BAB92}" srcId="{40C5EC8F-C73C-47E2-95AF-DCE19FC81032}" destId="{E294587F-6DB0-4C09-B5A8-CD86E39AAE2B}" srcOrd="3" destOrd="0" parTransId="{00730A77-7981-471F-AA7F-AE1FBC4F8313}" sibTransId="{1F8BDD73-FF65-4012-BC55-0E4A0622A85D}"/>
    <dgm:cxn modelId="{8E8E986A-8FBB-478F-9B9A-C69419AB9A1F}" type="presOf" srcId="{4FD2CEC1-2BB4-4EFB-A6F1-3D9985BD812B}" destId="{57B1FCAA-0AFD-42C0-8AC5-31D8156263B0}" srcOrd="0" destOrd="0" presId="urn:microsoft.com/office/officeart/2005/8/layout/vList2"/>
    <dgm:cxn modelId="{8D08495C-C5A0-47A1-B7D5-FD9140CBA66C}" type="presOf" srcId="{7D81FC98-8C68-4382-A831-7D2F6D0E34A6}" destId="{2978CB47-4693-4A42-993A-6892E15734DA}" srcOrd="0" destOrd="0" presId="urn:microsoft.com/office/officeart/2005/8/layout/vList2"/>
    <dgm:cxn modelId="{356EA3C3-4E5C-46C4-AAE7-E3BCB520B4BE}" srcId="{B2BC1D6C-BF89-47B1-B640-77885301EFBA}" destId="{B6841EF9-4869-4C34-A677-D2DF10D82825}" srcOrd="1" destOrd="0" parTransId="{F45A26FD-687C-40A4-BF1F-BBCAE6F24096}" sibTransId="{5198EBE9-50CE-4500-A3AB-9574138FE29D}"/>
    <dgm:cxn modelId="{E743394B-7714-4889-8D71-593084C61A30}" type="presOf" srcId="{E294587F-6DB0-4C09-B5A8-CD86E39AAE2B}" destId="{57B1FCAA-0AFD-42C0-8AC5-31D8156263B0}" srcOrd="0" destOrd="3" presId="urn:microsoft.com/office/officeart/2005/8/layout/vList2"/>
    <dgm:cxn modelId="{6EE33838-5852-4C7B-B518-C7CF99A80297}" type="presOf" srcId="{F91AD675-BF79-49BF-9F9F-F167AC4FA240}" destId="{57B1FCAA-0AFD-42C0-8AC5-31D8156263B0}" srcOrd="0" destOrd="2" presId="urn:microsoft.com/office/officeart/2005/8/layout/vList2"/>
    <dgm:cxn modelId="{8CB17F81-41D0-4B6C-968F-4AA7093762B7}" srcId="{B2BC1D6C-BF89-47B1-B640-77885301EFBA}" destId="{5882A82D-DA6D-48A4-8772-E91926B6B299}" srcOrd="0" destOrd="0" parTransId="{70E9F6B4-EB54-436D-82E8-8F5B950A71EC}" sibTransId="{9927E34A-5E10-452E-B8F2-27AD09F35D55}"/>
    <dgm:cxn modelId="{F1E2E7B0-4E5F-457C-9AAD-33E815212F52}" srcId="{B2BC1D6C-BF89-47B1-B640-77885301EFBA}" destId="{C3EE1F08-A182-421A-A4B9-AD1D6CFDA87C}" srcOrd="2" destOrd="0" parTransId="{36580BD5-ED8A-43BC-B61B-FF2E19BFEA3A}" sibTransId="{E226B2DB-CC67-443C-A9E3-33858D5CAE68}"/>
    <dgm:cxn modelId="{FE172817-F11A-4E43-A02C-932D901AAA9F}" srcId="{40C5EC8F-C73C-47E2-95AF-DCE19FC81032}" destId="{F91AD675-BF79-49BF-9F9F-F167AC4FA240}" srcOrd="2" destOrd="0" parTransId="{1F01A85D-3D91-4FCC-9C58-531CC430E18A}" sibTransId="{4C19D330-C9A9-4AD3-A7ED-5F8B436BE9C7}"/>
    <dgm:cxn modelId="{AEC4A0E1-DDB4-4081-95F1-5186CBC65AA7}" type="presOf" srcId="{117083C2-F7E9-486F-82FD-8D26603BBE09}" destId="{DF66EB2C-701C-474D-95EF-B4FD27AB8CAB}" srcOrd="0" destOrd="0" presId="urn:microsoft.com/office/officeart/2005/8/layout/vList2"/>
    <dgm:cxn modelId="{58580A0D-1CE4-418C-9C2C-44F52256DF45}" srcId="{7D81FC98-8C68-4382-A831-7D2F6D0E34A6}" destId="{40C5EC8F-C73C-47E2-95AF-DCE19FC81032}" srcOrd="0" destOrd="0" parTransId="{E6323035-8570-47DA-91C4-E6E202D7FA1D}" sibTransId="{E5F639C3-55D2-44A5-9609-DBD5B27D51DF}"/>
    <dgm:cxn modelId="{393BA10B-C7FB-40E1-BB0E-BC200521F559}" type="presOf" srcId="{5882A82D-DA6D-48A4-8772-E91926B6B299}" destId="{7CFA8FB7-22FE-4C51-BDC4-D6FD49E87F6B}" srcOrd="0" destOrd="0" presId="urn:microsoft.com/office/officeart/2005/8/layout/vList2"/>
    <dgm:cxn modelId="{641CA816-3B07-4C60-AB42-2D7E1DEBA46E}" type="presOf" srcId="{B6841EF9-4869-4C34-A677-D2DF10D82825}" destId="{7CFA8FB7-22FE-4C51-BDC4-D6FD49E87F6B}" srcOrd="0" destOrd="1" presId="urn:microsoft.com/office/officeart/2005/8/layout/vList2"/>
    <dgm:cxn modelId="{67B0839C-6D98-4BE6-921E-1636B64D745C}" srcId="{837A8651-44EC-4B34-A485-7DAEA870A2C7}" destId="{117083C2-F7E9-486F-82FD-8D26603BBE09}" srcOrd="0" destOrd="0" parTransId="{C8A34C37-B22B-48D9-AB20-01CF0A23A5B5}" sibTransId="{F3B32FF2-0B9C-47A6-B3E2-9C5F34FEBB7B}"/>
    <dgm:cxn modelId="{3469FB0E-55E5-40BB-81C5-62A8C10C0510}" srcId="{7D81FC98-8C68-4382-A831-7D2F6D0E34A6}" destId="{B2BC1D6C-BF89-47B1-B640-77885301EFBA}" srcOrd="1" destOrd="0" parTransId="{5C65CE78-E942-4397-8760-B0DE7A7E130F}" sibTransId="{AE89F67E-2605-4669-AE03-FFB64DFEF724}"/>
    <dgm:cxn modelId="{04EB0553-2BF6-43F2-BEEE-2B5AF20CF811}" type="presOf" srcId="{C3EE1F08-A182-421A-A4B9-AD1D6CFDA87C}" destId="{7CFA8FB7-22FE-4C51-BDC4-D6FD49E87F6B}" srcOrd="0" destOrd="2" presId="urn:microsoft.com/office/officeart/2005/8/layout/vList2"/>
    <dgm:cxn modelId="{8675C024-BE05-4864-9ED7-BE9037DC9B24}" srcId="{7D81FC98-8C68-4382-A831-7D2F6D0E34A6}" destId="{837A8651-44EC-4B34-A485-7DAEA870A2C7}" srcOrd="2" destOrd="0" parTransId="{C4053947-B59C-4027-A417-A141DD3D8514}" sibTransId="{C31A2546-3FAE-4F47-A88D-B7532BEAE8C6}"/>
    <dgm:cxn modelId="{615BECBF-46B4-4010-9EC1-3EFAB337BA48}" type="presOf" srcId="{46E2E3D4-FECA-4B72-81CF-1C8A89985329}" destId="{DF66EB2C-701C-474D-95EF-B4FD27AB8CAB}" srcOrd="0" destOrd="1" presId="urn:microsoft.com/office/officeart/2005/8/layout/vList2"/>
    <dgm:cxn modelId="{E8259DA8-A096-4C2A-9424-5C2392FDC421}" srcId="{40C5EC8F-C73C-47E2-95AF-DCE19FC81032}" destId="{4FD2CEC1-2BB4-4EFB-A6F1-3D9985BD812B}" srcOrd="0" destOrd="0" parTransId="{78683308-20AD-469D-AD6E-312F12888108}" sibTransId="{FD524FA2-214C-4868-9A7C-C2ADA22E10E3}"/>
    <dgm:cxn modelId="{06B4535C-45DD-48BF-B955-461A5AA61913}" type="presOf" srcId="{40C5EC8F-C73C-47E2-95AF-DCE19FC81032}" destId="{6BD12BD0-B360-46A5-8B16-E3CB0850CCF1}" srcOrd="0" destOrd="0" presId="urn:microsoft.com/office/officeart/2005/8/layout/vList2"/>
    <dgm:cxn modelId="{57A56E26-923A-446F-8720-B6C9476FB64B}" type="presOf" srcId="{B2BC1D6C-BF89-47B1-B640-77885301EFBA}" destId="{BBC4604F-92F9-4C70-AC9F-984593AFDBB7}" srcOrd="0" destOrd="0" presId="urn:microsoft.com/office/officeart/2005/8/layout/vList2"/>
    <dgm:cxn modelId="{FEB26260-D532-41AA-9791-C599980B34D0}" type="presOf" srcId="{413B1B20-19D9-4464-8454-4C902CCD7BC8}" destId="{57B1FCAA-0AFD-42C0-8AC5-31D8156263B0}" srcOrd="0" destOrd="1" presId="urn:microsoft.com/office/officeart/2005/8/layout/vList2"/>
    <dgm:cxn modelId="{15AB7DEB-4950-4C99-BD88-D84E27AA9C77}" type="presParOf" srcId="{2978CB47-4693-4A42-993A-6892E15734DA}" destId="{6BD12BD0-B360-46A5-8B16-E3CB0850CCF1}" srcOrd="0" destOrd="0" presId="urn:microsoft.com/office/officeart/2005/8/layout/vList2"/>
    <dgm:cxn modelId="{9DD99E71-6E0B-4DAF-8F82-106171498C7A}" type="presParOf" srcId="{2978CB47-4693-4A42-993A-6892E15734DA}" destId="{57B1FCAA-0AFD-42C0-8AC5-31D8156263B0}" srcOrd="1" destOrd="0" presId="urn:microsoft.com/office/officeart/2005/8/layout/vList2"/>
    <dgm:cxn modelId="{2420DF60-821D-49B8-AEA0-95211924A477}" type="presParOf" srcId="{2978CB47-4693-4A42-993A-6892E15734DA}" destId="{BBC4604F-92F9-4C70-AC9F-984593AFDBB7}" srcOrd="2" destOrd="0" presId="urn:microsoft.com/office/officeart/2005/8/layout/vList2"/>
    <dgm:cxn modelId="{129BD874-8F38-412E-A446-13D4F4FC2F4A}" type="presParOf" srcId="{2978CB47-4693-4A42-993A-6892E15734DA}" destId="{7CFA8FB7-22FE-4C51-BDC4-D6FD49E87F6B}" srcOrd="3" destOrd="0" presId="urn:microsoft.com/office/officeart/2005/8/layout/vList2"/>
    <dgm:cxn modelId="{09B9A785-88D9-44A1-A460-35A2805AA028}" type="presParOf" srcId="{2978CB47-4693-4A42-993A-6892E15734DA}" destId="{4EF248C8-A625-434A-8684-DC8E0EE36B73}" srcOrd="4" destOrd="0" presId="urn:microsoft.com/office/officeart/2005/8/layout/vList2"/>
    <dgm:cxn modelId="{56DF1D38-1EEE-4956-AB61-62C18F9AA4AA}" type="presParOf" srcId="{2978CB47-4693-4A42-993A-6892E15734DA}" destId="{DF66EB2C-701C-474D-95EF-B4FD27AB8CA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EEDB6-C8C1-4D6D-81F6-0E27EF58651A}">
      <dsp:nvSpPr>
        <dsp:cNvPr id="0" name=""/>
        <dsp:cNvSpPr/>
      </dsp:nvSpPr>
      <dsp:spPr>
        <a:xfrm>
          <a:off x="0" y="39617"/>
          <a:ext cx="8229599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3-regular graphs</a:t>
          </a:r>
          <a:endParaRPr lang="en-US" sz="2600" kern="1200" dirty="0"/>
        </a:p>
      </dsp:txBody>
      <dsp:txXfrm>
        <a:off x="30442" y="70059"/>
        <a:ext cx="8168715" cy="562726"/>
      </dsp:txXfrm>
    </dsp:sp>
    <dsp:sp modelId="{DFB4399C-D850-4CD1-9982-A9F619094079}">
      <dsp:nvSpPr>
        <dsp:cNvPr id="0" name=""/>
        <dsp:cNvSpPr/>
      </dsp:nvSpPr>
      <dsp:spPr>
        <a:xfrm>
          <a:off x="0" y="663227"/>
          <a:ext cx="8229599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By P. Lemke, 1988</a:t>
          </a:r>
          <a:endParaRPr lang="en-US" sz="2000" kern="1200" dirty="0"/>
        </a:p>
      </dsp:txBody>
      <dsp:txXfrm>
        <a:off x="0" y="663227"/>
        <a:ext cx="8229599" cy="430560"/>
      </dsp:txXfrm>
    </dsp:sp>
    <dsp:sp modelId="{C50630BC-9B2E-40C8-A37C-EB90B4A5DE61}">
      <dsp:nvSpPr>
        <dsp:cNvPr id="0" name=""/>
        <dsp:cNvSpPr/>
      </dsp:nvSpPr>
      <dsp:spPr>
        <a:xfrm>
          <a:off x="0" y="1093787"/>
          <a:ext cx="8229599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Planar graphs of maximum degree 4</a:t>
          </a:r>
          <a:endParaRPr lang="en-US" sz="2600" kern="1200" dirty="0"/>
        </a:p>
      </dsp:txBody>
      <dsp:txXfrm>
        <a:off x="30442" y="1124229"/>
        <a:ext cx="8168715" cy="562726"/>
      </dsp:txXfrm>
    </dsp:sp>
    <dsp:sp modelId="{52075EC8-A215-4298-8B09-E914AB5EEB74}">
      <dsp:nvSpPr>
        <dsp:cNvPr id="0" name=""/>
        <dsp:cNvSpPr/>
      </dsp:nvSpPr>
      <dsp:spPr>
        <a:xfrm>
          <a:off x="0" y="1717397"/>
          <a:ext cx="8229599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By </a:t>
          </a:r>
          <a:r>
            <a:rPr lang="en-US" sz="2000" kern="1200" dirty="0" err="1" smtClean="0"/>
            <a:t>Garey</a:t>
          </a:r>
          <a:r>
            <a:rPr lang="en-US" sz="2000" kern="1200" dirty="0" smtClean="0"/>
            <a:t> and Johnson, 1979</a:t>
          </a:r>
          <a:endParaRPr lang="en-US" sz="2000" kern="1200" dirty="0"/>
        </a:p>
      </dsp:txBody>
      <dsp:txXfrm>
        <a:off x="0" y="1717397"/>
        <a:ext cx="8229599" cy="430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0ED73-A1CD-4BBE-A552-3D5AF094549B}">
      <dsp:nvSpPr>
        <dsp:cNvPr id="0" name=""/>
        <dsp:cNvSpPr/>
      </dsp:nvSpPr>
      <dsp:spPr>
        <a:xfrm>
          <a:off x="0" y="393"/>
          <a:ext cx="822959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Planar graphs of maximum degree 4</a:t>
          </a:r>
          <a:endParaRPr lang="en-US" sz="2500" kern="1200" dirty="0"/>
        </a:p>
      </dsp:txBody>
      <dsp:txXfrm>
        <a:off x="29271" y="29664"/>
        <a:ext cx="8171057" cy="541083"/>
      </dsp:txXfrm>
    </dsp:sp>
    <dsp:sp modelId="{92E28CEB-9943-4688-A6D2-7BC8DAE208FB}">
      <dsp:nvSpPr>
        <dsp:cNvPr id="0" name=""/>
        <dsp:cNvSpPr/>
      </dsp:nvSpPr>
      <dsp:spPr>
        <a:xfrm>
          <a:off x="0" y="600018"/>
          <a:ext cx="8229599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Li and Toulouse, 2006</a:t>
          </a:r>
          <a:endParaRPr lang="en-US" sz="2000" kern="1200" dirty="0"/>
        </a:p>
      </dsp:txBody>
      <dsp:txXfrm>
        <a:off x="0" y="600018"/>
        <a:ext cx="8229599" cy="414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2BD0-B360-46A5-8B16-E3CB0850CCF1}">
      <dsp:nvSpPr>
        <dsp:cNvPr id="0" name=""/>
        <dsp:cNvSpPr/>
      </dsp:nvSpPr>
      <dsp:spPr>
        <a:xfrm>
          <a:off x="0" y="19268"/>
          <a:ext cx="4041774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Fixed parameter tractable</a:t>
          </a:r>
          <a:endParaRPr lang="en-US" sz="2000" kern="1200" dirty="0"/>
        </a:p>
      </dsp:txBody>
      <dsp:txXfrm>
        <a:off x="23417" y="42685"/>
        <a:ext cx="3994940" cy="432866"/>
      </dsp:txXfrm>
    </dsp:sp>
    <dsp:sp modelId="{57B1FCAA-0AFD-42C0-8AC5-31D8156263B0}">
      <dsp:nvSpPr>
        <dsp:cNvPr id="0" name=""/>
        <dsp:cNvSpPr/>
      </dsp:nvSpPr>
      <dsp:spPr>
        <a:xfrm>
          <a:off x="0" y="498968"/>
          <a:ext cx="4041774" cy="109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3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Vertex cover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Feedback vertex set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Max-leaf spanning tree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..</a:t>
          </a:r>
          <a:endParaRPr lang="en-US" sz="1600" kern="1200" dirty="0"/>
        </a:p>
      </dsp:txBody>
      <dsp:txXfrm>
        <a:off x="0" y="498968"/>
        <a:ext cx="4041774" cy="1097100"/>
      </dsp:txXfrm>
    </dsp:sp>
    <dsp:sp modelId="{BBC4604F-92F9-4C70-AC9F-984593AFDBB7}">
      <dsp:nvSpPr>
        <dsp:cNvPr id="0" name=""/>
        <dsp:cNvSpPr/>
      </dsp:nvSpPr>
      <dsp:spPr>
        <a:xfrm>
          <a:off x="0" y="1596068"/>
          <a:ext cx="4041774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W[1] complete</a:t>
          </a:r>
          <a:endParaRPr lang="en-US" sz="2000" kern="1200" dirty="0"/>
        </a:p>
      </dsp:txBody>
      <dsp:txXfrm>
        <a:off x="23417" y="1619485"/>
        <a:ext cx="3994940" cy="432866"/>
      </dsp:txXfrm>
    </dsp:sp>
    <dsp:sp modelId="{7CFA8FB7-22FE-4C51-BDC4-D6FD49E87F6B}">
      <dsp:nvSpPr>
        <dsp:cNvPr id="0" name=""/>
        <dsp:cNvSpPr/>
      </dsp:nvSpPr>
      <dsp:spPr>
        <a:xfrm>
          <a:off x="0" y="2075768"/>
          <a:ext cx="4041774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3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Independent set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Set packing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..</a:t>
          </a:r>
          <a:endParaRPr lang="en-US" sz="1600" kern="1200" dirty="0"/>
        </a:p>
      </dsp:txBody>
      <dsp:txXfrm>
        <a:off x="0" y="2075768"/>
        <a:ext cx="4041774" cy="828000"/>
      </dsp:txXfrm>
    </dsp:sp>
    <dsp:sp modelId="{4EF248C8-A625-434A-8684-DC8E0EE36B73}">
      <dsp:nvSpPr>
        <dsp:cNvPr id="0" name=""/>
        <dsp:cNvSpPr/>
      </dsp:nvSpPr>
      <dsp:spPr>
        <a:xfrm>
          <a:off x="0" y="2903768"/>
          <a:ext cx="4041774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W[2] complete</a:t>
          </a:r>
          <a:endParaRPr lang="en-US" sz="2000" kern="1200" dirty="0"/>
        </a:p>
      </dsp:txBody>
      <dsp:txXfrm>
        <a:off x="23417" y="2927185"/>
        <a:ext cx="3994940" cy="432866"/>
      </dsp:txXfrm>
    </dsp:sp>
    <dsp:sp modelId="{DF66EB2C-701C-474D-95EF-B4FD27AB8CAB}">
      <dsp:nvSpPr>
        <dsp:cNvPr id="0" name=""/>
        <dsp:cNvSpPr/>
      </dsp:nvSpPr>
      <dsp:spPr>
        <a:xfrm>
          <a:off x="0" y="3383468"/>
          <a:ext cx="4041774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3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Dominating set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..</a:t>
          </a:r>
          <a:endParaRPr lang="en-US" sz="1600" kern="1200" dirty="0"/>
        </a:p>
      </dsp:txBody>
      <dsp:txXfrm>
        <a:off x="0" y="3383468"/>
        <a:ext cx="4041774" cy="54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71E4A0-23F6-43F0-9DF9-916E8BA78671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1D8971-7378-4D9C-B560-CFC1665CD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5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8C42EE-548B-4752-ABAE-9FC113826FFD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B63CA0-0536-46DD-9028-1B01F9A67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81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0746-E931-46E4-8C2B-AAC1613AF7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828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AB2C-B89B-493E-99DF-07BDD94F388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47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7C67-70C7-4451-ABDD-EF725CF1433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79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44617-A54F-4D7A-B370-BC3999E0F41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257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1633C-B952-40C8-9088-804623AC946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16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E4CD-F245-4D42-9EF9-12F7429BCE4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47C1-4F14-4A03-B0CF-76D38EB7B03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20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911B-D015-4B25-9DBF-C0122A11815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66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CEEF4-9BEB-4A6F-B629-63F252CAC24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9AA8-CA33-42AC-9A9A-EC681DBB48E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1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D658-4715-4522-8782-56BCA23AD3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9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0A94-65D4-49A6-B697-97581F2FFD3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67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0F5D-A449-4BF3-BE89-C6DF4798739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497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C221FFB-C325-4BFF-B5B5-42B4764B73F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3" r:id="rId2"/>
    <p:sldLayoutId id="2147483759" r:id="rId3"/>
    <p:sldLayoutId id="2147483754" r:id="rId4"/>
    <p:sldLayoutId id="2147483755" r:id="rId5"/>
    <p:sldLayoutId id="2147483756" r:id="rId6"/>
    <p:sldLayoutId id="2147483760" r:id="rId7"/>
    <p:sldLayoutId id="2147483761" r:id="rId8"/>
    <p:sldLayoutId id="2147483762" r:id="rId9"/>
    <p:sldLayoutId id="2147483757" r:id="rId10"/>
    <p:sldLayoutId id="2147483763" r:id="rId11"/>
    <p:sldLayoutId id="2147483764" r:id="rId12"/>
    <p:sldLayoutId id="214748376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Fixed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parameter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tractability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and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kernelization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for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the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Black-White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Max-Leaf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Spanning Tree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problem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nl-NL" altLang="nb-NO" smtClean="0"/>
              <a:t>Bart Jansen</a:t>
            </a:r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"/>
            <a:ext cx="4249757" cy="2833171"/>
          </a:xfrm>
          <a:prstGeom prst="snip1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20FF8-7911-4349-8242-4028C7279684}" type="slidenum">
              <a:rPr lang="nl-NL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Black-White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Max-Leaf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Spanning tree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b-NO" smtClean="0"/>
              <a:t>We refer to the problem with weights in {0,1} as the Black-White Max-Leaf Spanning tree problem</a:t>
            </a:r>
          </a:p>
          <a:p>
            <a:pPr lvl="1" eaLnBrk="1" hangingPunct="1"/>
            <a:r>
              <a:rPr lang="nl-NL" altLang="nb-NO" smtClean="0"/>
              <a:t>Vertices with weight 1 are marked black</a:t>
            </a:r>
          </a:p>
          <a:p>
            <a:pPr lvl="1" eaLnBrk="1" hangingPunct="1"/>
            <a:r>
              <a:rPr lang="nl-NL" altLang="nb-NO" smtClean="0"/>
              <a:t>Vertices with weight 0 are marked white</a:t>
            </a:r>
          </a:p>
          <a:p>
            <a:pPr eaLnBrk="1" hangingPunct="1"/>
            <a:r>
              <a:rPr lang="en-US" altLang="nb-NO" smtClean="0"/>
              <a:t>We will prove that Black-White Max Leaf is hard for W[1]</a:t>
            </a:r>
          </a:p>
          <a:p>
            <a:pPr eaLnBrk="1" hangingPunct="1"/>
            <a:endParaRPr lang="nl-NL" altLang="nb-N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DF5B8-4D0F-4636-9AD9-527251495011}" type="slidenum">
              <a:rPr lang="nl-NL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Parameterized complexity classes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98625"/>
            <a:ext cx="4040188" cy="7159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49513"/>
            <a:ext cx="4040188" cy="3951287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Unless the Exponential Time Hypothesis is false, being W[1] hard implies: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No f(k)*p(n) algorithm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No polynomial-size kernel</a:t>
            </a:r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Problems complete for W[2] are harder than those complete for W[1]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For weighted max leaf: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 proof of membership in W[1]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It might be harder than any problem in W[1]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 hardness proof for W[2] either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625"/>
            <a:ext cx="4041775" cy="7159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449513"/>
          <a:ext cx="4041775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2838A-A2DE-414F-ACD6-5AE007BFFE6F}" type="slidenum">
              <a:rPr lang="nl-NL"/>
              <a:pPr>
                <a:defRPr/>
              </a:pPr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Reductions prove W[1] hardness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 smtClean="0"/>
              <a:t>W[i] hardness is proven by parameterized reduction &lt;I,k&gt; </a:t>
            </a:r>
            <a:r>
              <a:rPr lang="en-US" altLang="nb-NO" smtClean="0">
                <a:sym typeface="Wingdings" pitchFamily="2" charset="2"/>
              </a:rPr>
              <a:t> &lt;I’,k’&gt; from some W[i]-hard problem</a:t>
            </a:r>
            <a:endParaRPr lang="en-US" altLang="nb-NO" smtClean="0"/>
          </a:p>
          <a:p>
            <a:pPr lvl="1" eaLnBrk="1" hangingPunct="1"/>
            <a:r>
              <a:rPr lang="en-US" altLang="nb-NO" smtClean="0"/>
              <a:t>Like (Karp) reductions for NP-completeness</a:t>
            </a:r>
          </a:p>
          <a:p>
            <a:pPr lvl="1" eaLnBrk="1" hangingPunct="1"/>
            <a:r>
              <a:rPr lang="en-US" altLang="nb-NO" smtClean="0"/>
              <a:t>Extra condition: new parameter k’ ≤ f(k) for some f</a:t>
            </a:r>
          </a:p>
          <a:p>
            <a:pPr eaLnBrk="1" hangingPunct="1"/>
            <a:r>
              <a:rPr lang="en-US" altLang="nb-NO" smtClean="0"/>
              <a:t>We reduce k-Independent Set (W[1]-complete) to Black-White Max-Leaf</a:t>
            </a:r>
          </a:p>
          <a:p>
            <a:pPr eaLnBrk="1" hangingPunct="1"/>
            <a:endParaRPr lang="en-US" altLang="nb-N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EC9F5-56D3-4487-9732-2A99AE062842}" type="slidenum">
              <a:rPr lang="nl-NL"/>
              <a:pPr>
                <a:defRPr/>
              </a:pPr>
              <a:t>12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Setup for reduction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k-Independent Set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Instance: Graph G, positive integer k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Question: Does G have an independent set of size at least k? 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(i.e. is there a vertex set S of size at least k, such that no vertices in S are connected by an edge in G?)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Parameter: the value k.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Assume |V| ≥ 3, |E| ≥ 1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not, we can brute force and reduce to a trivial YES or </a:t>
            </a:r>
            <a:r>
              <a:rPr lang="en-US" smtClean="0"/>
              <a:t>NO instance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1184F-3AF8-43B7-A3D2-119561518E8A}" type="slidenum">
              <a:rPr lang="nl-NL"/>
              <a:pPr>
                <a:defRPr/>
              </a:pPr>
              <a:t>13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satMod val="150000"/>
                  </a:schemeClr>
                </a:solidFill>
              </a:rPr>
              <a:t>Reduction from k-Independent 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Given an instance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k-Independent Set, </a:t>
            </a:r>
            <a:r>
              <a:rPr lang="en-US" dirty="0"/>
              <a:t>we </a:t>
            </a:r>
            <a:r>
              <a:rPr lang="en-US" dirty="0" smtClean="0"/>
              <a:t>reduce as follows:</a:t>
            </a:r>
            <a:endParaRPr lang="en-US" dirty="0"/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Color all vertices black</a:t>
            </a:r>
            <a:endParaRPr lang="en-US" dirty="0"/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Split all edges </a:t>
            </a:r>
            <a:r>
              <a:rPr lang="en-US" dirty="0" smtClean="0"/>
              <a:t>by a </a:t>
            </a:r>
            <a:r>
              <a:rPr lang="en-US" dirty="0"/>
              <a:t>white </a:t>
            </a:r>
            <a:r>
              <a:rPr lang="en-US" dirty="0" smtClean="0"/>
              <a:t>vertex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</a:t>
            </a:r>
            <a:r>
              <a:rPr lang="en-US" dirty="0"/>
              <a:t>direct edges between all black </a:t>
            </a:r>
            <a:r>
              <a:rPr lang="en-US" dirty="0" smtClean="0"/>
              <a:t>vertices</a:t>
            </a:r>
            <a:endParaRPr lang="en-US" dirty="0"/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Set k’ </a:t>
            </a:r>
            <a:r>
              <a:rPr lang="en-US" dirty="0" smtClean="0"/>
              <a:t>= k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Polynomial</a:t>
            </a:r>
            <a:r>
              <a:rPr lang="nl-NL" dirty="0" smtClean="0"/>
              <a:t> time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smtClean="0"/>
              <a:t>k’ </a:t>
            </a:r>
            <a:r>
              <a:rPr lang="en-US" dirty="0" smtClean="0"/>
              <a:t>≤ f(k) = k</a:t>
            </a:r>
            <a:endParaRPr lang="en-US" dirty="0"/>
          </a:p>
        </p:txBody>
      </p:sp>
      <p:pic>
        <p:nvPicPr>
          <p:cNvPr id="2458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728913"/>
            <a:ext cx="2895600" cy="2714625"/>
          </a:xfr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732088"/>
            <a:ext cx="2895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2720975"/>
            <a:ext cx="2895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5" y="2732088"/>
            <a:ext cx="2895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93C30-4EDC-402B-BD3E-D969BAF42025}" type="slidenum">
              <a:rPr lang="nl-NL"/>
              <a:pPr>
                <a:defRPr/>
              </a:pPr>
              <a:t>14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Independent set of size k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sym typeface="Wingdings" pitchFamily="2" charset="2"/>
              </a:rPr>
              <a:t>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sym typeface="Wingdings" pitchFamily="2" charset="2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sym typeface="Wingdings" pitchFamily="2" charset="2"/>
              </a:rPr>
              <a:t>Spanning tree with </a:t>
            </a:r>
            <a:r>
              <a:rPr lang="nl-NL" dirty="0" smtClean="0"/>
              <a:t>≥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sym typeface="Wingdings" pitchFamily="2" charset="2"/>
              </a:rPr>
              <a:t>k black leaves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1730375"/>
          </a:xfrm>
        </p:spPr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smtClean="0"/>
              <a:t>At </a:t>
            </a:r>
            <a:r>
              <a:rPr lang="nl-NL" dirty="0" err="1" smtClean="0"/>
              <a:t>least</a:t>
            </a:r>
            <a:r>
              <a:rPr lang="nl-NL" dirty="0" smtClean="0"/>
              <a:t> 1 </a:t>
            </a:r>
            <a:r>
              <a:rPr lang="nl-NL" dirty="0" err="1" smtClean="0"/>
              <a:t>edge</a:t>
            </a:r>
            <a:r>
              <a:rPr lang="nl-NL" dirty="0" smtClean="0"/>
              <a:t>, </a:t>
            </a:r>
            <a:r>
              <a:rPr lang="nl-NL" dirty="0" err="1" smtClean="0"/>
              <a:t>so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1 </a:t>
            </a:r>
            <a:r>
              <a:rPr lang="nl-NL" dirty="0" err="1" smtClean="0"/>
              <a:t>vertex</a:t>
            </a:r>
            <a:r>
              <a:rPr lang="nl-NL" dirty="0" smtClean="0"/>
              <a:t> </a:t>
            </a:r>
            <a:r>
              <a:rPr lang="nl-NL" dirty="0" err="1" smtClean="0"/>
              <a:t>outside</a:t>
            </a:r>
            <a:r>
              <a:rPr lang="nl-NL" dirty="0" smtClean="0"/>
              <a:t> independent set 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smtClean="0"/>
              <a:t>Complement of S is a </a:t>
            </a:r>
            <a:r>
              <a:rPr lang="nl-NL" dirty="0" err="1" smtClean="0"/>
              <a:t>vertex</a:t>
            </a:r>
            <a:r>
              <a:rPr lang="nl-NL" dirty="0" smtClean="0"/>
              <a:t> cover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Build</a:t>
            </a:r>
            <a:r>
              <a:rPr lang="nl-NL" dirty="0" smtClean="0"/>
              <a:t> spanning tree: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Take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vertex</a:t>
            </a:r>
            <a:r>
              <a:rPr lang="nl-NL" dirty="0" smtClean="0"/>
              <a:t> </a:t>
            </a:r>
            <a:r>
              <a:rPr lang="nl-NL" dirty="0" err="1" smtClean="0"/>
              <a:t>outside</a:t>
            </a:r>
            <a:r>
              <a:rPr lang="nl-NL" dirty="0" smtClean="0"/>
              <a:t> S as root, </a:t>
            </a:r>
            <a:r>
              <a:rPr lang="nl-NL" dirty="0" err="1" smtClean="0"/>
              <a:t>connect</a:t>
            </a:r>
            <a:r>
              <a:rPr lang="nl-NL" dirty="0" smtClean="0"/>
              <a:t> to all </a:t>
            </a:r>
            <a:r>
              <a:rPr lang="nl-NL" dirty="0" err="1" smtClean="0"/>
              <a:t>blacks</a:t>
            </a:r>
            <a:endParaRPr lang="nl-NL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smtClean="0"/>
              <a:t>We </a:t>
            </a:r>
            <a:r>
              <a:rPr lang="nl-NL" dirty="0" err="1" smtClean="0"/>
              <a:t>reach</a:t>
            </a:r>
            <a:r>
              <a:rPr lang="nl-NL" dirty="0" smtClean="0"/>
              <a:t> the white </a:t>
            </a:r>
            <a:r>
              <a:rPr lang="nl-NL" dirty="0" err="1" smtClean="0"/>
              <a:t>vertices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V – 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nl-NL" dirty="0" err="1" smtClean="0"/>
              <a:t>Since</a:t>
            </a:r>
            <a:r>
              <a:rPr lang="nl-NL" dirty="0" smtClean="0"/>
              <a:t> </a:t>
            </a:r>
            <a:r>
              <a:rPr lang="nl-NL" dirty="0" err="1" smtClean="0"/>
              <a:t>every</a:t>
            </a:r>
            <a:r>
              <a:rPr lang="nl-NL" dirty="0" smtClean="0"/>
              <a:t> white </a:t>
            </a:r>
            <a:r>
              <a:rPr lang="nl-NL" dirty="0" err="1" smtClean="0"/>
              <a:t>used</a:t>
            </a:r>
            <a:r>
              <a:rPr lang="nl-NL" dirty="0" smtClean="0"/>
              <a:t> to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edge</a:t>
            </a:r>
            <a:r>
              <a:rPr lang="nl-NL" dirty="0" smtClean="0"/>
              <a:t>, and V – S is a </a:t>
            </a:r>
            <a:r>
              <a:rPr lang="nl-NL" dirty="0" err="1" smtClean="0"/>
              <a:t>vertex</a:t>
            </a:r>
            <a:r>
              <a:rPr lang="nl-NL" dirty="0" smtClean="0"/>
              <a:t> cover</a:t>
            </a:r>
            <a:endParaRPr lang="en-US" dirty="0"/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895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3657600" y="45720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3657600"/>
            <a:ext cx="2857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5943600" y="6211888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/>
              <a:t>Edges between black vertices are not drawn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8616-FDEA-4437-9B2D-A5E3CDCD174F}" type="slidenum">
              <a:rPr lang="nl-NL"/>
              <a:pPr>
                <a:defRPr/>
              </a:pPr>
              <a:t>15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Spanning tree with k black leaves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sym typeface="Wingdings" pitchFamily="2" charset="2"/>
              </a:rPr>
              <a:t> Independent set of size 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1730375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Take</a:t>
            </a:r>
            <a:r>
              <a:rPr lang="nl-NL" dirty="0" smtClean="0"/>
              <a:t> the black </a:t>
            </a:r>
            <a:r>
              <a:rPr lang="nl-NL" dirty="0" err="1" smtClean="0"/>
              <a:t>leaves</a:t>
            </a:r>
            <a:r>
              <a:rPr lang="nl-NL" dirty="0" smtClean="0"/>
              <a:t> as the independent set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If</a:t>
            </a:r>
            <a:r>
              <a:rPr lang="nl-NL" dirty="0" smtClean="0"/>
              <a:t> G has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edge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black x,y </a:t>
            </a:r>
            <a:r>
              <a:rPr lang="nl-NL" dirty="0" err="1" smtClean="0"/>
              <a:t>then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both</a:t>
            </a:r>
            <a:r>
              <a:rPr lang="nl-NL" dirty="0" smtClean="0"/>
              <a:t> </a:t>
            </a:r>
            <a:r>
              <a:rPr lang="nl-NL" dirty="0" err="1" smtClean="0"/>
              <a:t>leaves</a:t>
            </a:r>
            <a:endParaRPr lang="nl-NL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One</a:t>
            </a:r>
            <a:r>
              <a:rPr lang="nl-NL" dirty="0" smtClean="0"/>
              <a:t> of {x,y} must </a:t>
            </a:r>
            <a:r>
              <a:rPr lang="nl-NL" dirty="0" err="1" smtClean="0"/>
              <a:t>connect</a:t>
            </a:r>
            <a:r>
              <a:rPr lang="nl-NL" dirty="0" smtClean="0"/>
              <a:t> to the white </a:t>
            </a:r>
            <a:r>
              <a:rPr lang="nl-NL" b="1" i="1" dirty="0" smtClean="0"/>
              <a:t>and</a:t>
            </a:r>
            <a:r>
              <a:rPr lang="nl-NL" dirty="0" smtClean="0"/>
              <a:t> to the </a:t>
            </a:r>
            <a:r>
              <a:rPr lang="nl-NL" dirty="0" err="1" smtClean="0"/>
              <a:t>outside</a:t>
            </a:r>
            <a:endParaRPr lang="nl-NL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There</a:t>
            </a:r>
            <a:r>
              <a:rPr lang="nl-NL" dirty="0" smtClean="0"/>
              <a:t> are at </a:t>
            </a:r>
            <a:r>
              <a:rPr lang="nl-NL" dirty="0" err="1" smtClean="0"/>
              <a:t>least</a:t>
            </a:r>
            <a:r>
              <a:rPr lang="nl-NL" dirty="0" smtClean="0"/>
              <a:t> 3 black </a:t>
            </a:r>
            <a:r>
              <a:rPr lang="nl-NL" dirty="0" err="1" smtClean="0"/>
              <a:t>vertices</a:t>
            </a:r>
            <a:r>
              <a:rPr lang="nl-NL" dirty="0" smtClean="0"/>
              <a:t>,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is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outside</a:t>
            </a:r>
            <a:endParaRPr lang="nl-NL" dirty="0" smtClean="0"/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contraposition</a:t>
            </a:r>
            <a:r>
              <a:rPr lang="nl-NL" dirty="0" smtClean="0"/>
              <a:t>, black </a:t>
            </a:r>
            <a:r>
              <a:rPr lang="nl-NL" dirty="0" err="1" smtClean="0"/>
              <a:t>leaves</a:t>
            </a:r>
            <a:r>
              <a:rPr lang="nl-NL" dirty="0" smtClean="0"/>
              <a:t> </a:t>
            </a:r>
            <a:r>
              <a:rPr lang="nl-NL" dirty="0" err="1" smtClean="0"/>
              <a:t>form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independent set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895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Arrow 10"/>
          <p:cNvSpPr/>
          <p:nvPr/>
        </p:nvSpPr>
        <p:spPr>
          <a:xfrm rot="10800000">
            <a:off x="3657600" y="45720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3657600"/>
            <a:ext cx="2857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9"/>
          <p:cNvSpPr txBox="1">
            <a:spLocks noChangeArrowheads="1"/>
          </p:cNvSpPr>
          <p:nvPr/>
        </p:nvSpPr>
        <p:spPr bwMode="auto">
          <a:xfrm>
            <a:off x="5943600" y="6211888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/>
              <a:t>Edges between black vertices are not drawn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963B-E497-436B-BE63-CDE2802A6766}" type="slidenum">
              <a:rPr lang="nl-NL"/>
              <a:pPr>
                <a:defRPr/>
              </a:pPr>
              <a:t>16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Fixed</a:t>
            </a: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 parameter </a:t>
            </a: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tractability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pPr eaLnBrk="1" hangingPunct="1"/>
            <a:r>
              <a:rPr lang="nl-NL" altLang="nb-NO" smtClean="0"/>
              <a:t>A linear kernel for Black-White Max-Leaf Spanning Tree</a:t>
            </a:r>
            <a:endParaRPr lang="en-US" altLang="nb-NO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0F4E2-6503-4DC6-BDAD-8DD54BF78D62}" type="slidenum">
              <a:rPr lang="nl-NL"/>
              <a:pPr>
                <a:defRPr/>
              </a:pPr>
              <a:t>17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A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linear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kernel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for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planar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Black-White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Max-Leaf</a:t>
            </a:r>
            <a:endParaRPr lang="nl-NL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b-NO" sz="2800" smtClean="0"/>
              <a:t>Kernel of size 540k</a:t>
            </a:r>
          </a:p>
          <a:p>
            <a:pPr eaLnBrk="1" hangingPunct="1"/>
            <a:r>
              <a:rPr lang="nl-NL" altLang="nb-NO" sz="2800" smtClean="0"/>
              <a:t>Yields trivial FPT algorithm of                + poly (|V|, |E|)</a:t>
            </a:r>
          </a:p>
          <a:p>
            <a:pPr eaLnBrk="1" hangingPunct="1"/>
            <a:r>
              <a:rPr lang="nl-NL" altLang="nb-NO" sz="2800" smtClean="0"/>
              <a:t>Strategy:</a:t>
            </a:r>
          </a:p>
          <a:p>
            <a:pPr lvl="1" eaLnBrk="1" hangingPunct="1"/>
            <a:r>
              <a:rPr lang="nl-NL" altLang="nb-NO" sz="2400" smtClean="0"/>
              <a:t>Give reduction rules</a:t>
            </a:r>
          </a:p>
          <a:p>
            <a:pPr lvl="2" eaLnBrk="1" hangingPunct="1"/>
            <a:r>
              <a:rPr lang="nl-NL" altLang="nb-NO" sz="2000" smtClean="0"/>
              <a:t>that can be applied in polynomial time</a:t>
            </a:r>
          </a:p>
          <a:p>
            <a:pPr lvl="2" eaLnBrk="1" hangingPunct="1"/>
            <a:r>
              <a:rPr lang="nl-NL" altLang="nb-NO" sz="2000" smtClean="0"/>
              <a:t>that reduce the instance to an equivalent instance</a:t>
            </a:r>
          </a:p>
          <a:p>
            <a:pPr lvl="1" eaLnBrk="1" hangingPunct="1"/>
            <a:r>
              <a:rPr lang="nl-NL" altLang="nb-NO" sz="2400" smtClean="0"/>
              <a:t>Prove that after exhaustive application of the rules, either:</a:t>
            </a:r>
          </a:p>
          <a:p>
            <a:pPr lvl="2" eaLnBrk="1" hangingPunct="1"/>
            <a:r>
              <a:rPr lang="nl-NL" altLang="nb-NO" sz="2000" smtClean="0"/>
              <a:t>the size of the graph is bounded by O(k)</a:t>
            </a:r>
          </a:p>
          <a:p>
            <a:pPr lvl="2" eaLnBrk="1" hangingPunct="1"/>
            <a:r>
              <a:rPr lang="nl-NL" altLang="nb-NO" sz="2000" smtClean="0"/>
              <a:t>or we are sure that the answer is yes</a:t>
            </a:r>
          </a:p>
          <a:p>
            <a:pPr lvl="3" eaLnBrk="1" hangingPunct="1"/>
            <a:r>
              <a:rPr lang="nl-NL" altLang="nb-NO" sz="1800" smtClean="0"/>
              <a:t>then we output a trivial, constant-sized YES-instance</a:t>
            </a:r>
          </a:p>
          <a:p>
            <a:pPr lvl="2" eaLnBrk="1" hangingPunct="1"/>
            <a:endParaRPr lang="nl-NL" altLang="nb-NO" sz="2000" smtClean="0"/>
          </a:p>
          <a:p>
            <a:pPr lvl="1" eaLnBrk="1" hangingPunct="1"/>
            <a:endParaRPr lang="nl-NL" altLang="nb-NO" sz="24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410200" y="2057400"/>
          <a:ext cx="914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507960" imgH="457200" progId="Equation.DSMT4">
                  <p:embed/>
                </p:oleObj>
              </mc:Choice>
              <mc:Fallback>
                <p:oleObj name="Equation" r:id="rId3" imgW="5079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914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D540-D93B-4790-A2AD-E672FC723430}" type="slidenum">
              <a:rPr lang="nl-NL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Terminology</a:t>
            </a:r>
            <a:endParaRPr lang="nl-N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sz="2800" dirty="0"/>
              <a:t>A </a:t>
            </a:r>
            <a:r>
              <a:rPr lang="nl-NL" sz="2800" b="1" i="1" dirty="0" err="1"/>
              <a:t>cut</a:t>
            </a:r>
            <a:r>
              <a:rPr lang="nl-NL" sz="2800" b="1" i="1" dirty="0"/>
              <a:t> </a:t>
            </a:r>
            <a:r>
              <a:rPr lang="nl-NL" sz="2800" b="1" i="1" dirty="0" err="1"/>
              <a:t>vertex</a:t>
            </a:r>
            <a:r>
              <a:rPr lang="nl-NL" sz="2800" b="1" dirty="0"/>
              <a:t> </a:t>
            </a:r>
            <a:r>
              <a:rPr lang="nl-NL" sz="2800" dirty="0"/>
              <a:t>is a </a:t>
            </a:r>
            <a:r>
              <a:rPr lang="nl-NL" sz="2800" dirty="0" err="1"/>
              <a:t>vertex</a:t>
            </a:r>
            <a:r>
              <a:rPr lang="nl-NL" sz="2800" dirty="0"/>
              <a:t> </a:t>
            </a:r>
            <a:r>
              <a:rPr lang="nl-NL" sz="2800" dirty="0" err="1"/>
              <a:t>whose</a:t>
            </a:r>
            <a:r>
              <a:rPr lang="nl-NL" sz="2800" dirty="0"/>
              <a:t> </a:t>
            </a:r>
            <a:r>
              <a:rPr lang="nl-NL" sz="2800" dirty="0" err="1"/>
              <a:t>removal</a:t>
            </a:r>
            <a:r>
              <a:rPr lang="nl-NL" sz="2800" dirty="0"/>
              <a:t> splits the </a:t>
            </a:r>
            <a:r>
              <a:rPr lang="nl-NL" sz="2800" dirty="0" err="1"/>
              <a:t>graph</a:t>
            </a:r>
            <a:r>
              <a:rPr lang="nl-NL" sz="2800" dirty="0"/>
              <a:t> </a:t>
            </a:r>
            <a:r>
              <a:rPr lang="nl-NL" sz="2800" dirty="0" err="1"/>
              <a:t>into</a:t>
            </a:r>
            <a:r>
              <a:rPr lang="nl-NL" sz="2800" dirty="0"/>
              <a:t> multiple </a:t>
            </a:r>
            <a:r>
              <a:rPr lang="nl-NL" sz="2800" dirty="0" err="1"/>
              <a:t>connected</a:t>
            </a:r>
            <a:r>
              <a:rPr lang="nl-NL" sz="2800" dirty="0"/>
              <a:t> </a:t>
            </a:r>
            <a:r>
              <a:rPr lang="nl-NL" sz="2800" dirty="0" err="1"/>
              <a:t>components</a:t>
            </a:r>
            <a:endParaRPr lang="nl-NL" sz="28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sz="2800" dirty="0" smtClean="0"/>
              <a:t>A </a:t>
            </a:r>
            <a:r>
              <a:rPr lang="nl-NL" sz="2800" b="1" i="1" dirty="0" smtClean="0"/>
              <a:t>bridge</a:t>
            </a:r>
            <a:r>
              <a:rPr lang="nl-NL" sz="2800" dirty="0" smtClean="0"/>
              <a:t> is </a:t>
            </a:r>
            <a:r>
              <a:rPr lang="nl-NL" sz="2800" dirty="0" err="1" smtClean="0"/>
              <a:t>an</a:t>
            </a:r>
            <a:r>
              <a:rPr lang="nl-NL" sz="2800" dirty="0" smtClean="0"/>
              <a:t> </a:t>
            </a:r>
            <a:r>
              <a:rPr lang="nl-NL" sz="2800" dirty="0" err="1" smtClean="0"/>
              <a:t>edge</a:t>
            </a:r>
            <a:r>
              <a:rPr lang="nl-NL" sz="2800" dirty="0" smtClean="0"/>
              <a:t> </a:t>
            </a:r>
            <a:r>
              <a:rPr lang="nl-NL" sz="2800" dirty="0" err="1" smtClean="0"/>
              <a:t>whose</a:t>
            </a:r>
            <a:r>
              <a:rPr lang="nl-NL" sz="2800" dirty="0" smtClean="0"/>
              <a:t> </a:t>
            </a:r>
            <a:r>
              <a:rPr lang="nl-NL" sz="2800" dirty="0" err="1" smtClean="0"/>
              <a:t>removal</a:t>
            </a:r>
            <a:r>
              <a:rPr lang="nl-NL" sz="2800" dirty="0" smtClean="0"/>
              <a:t> </a:t>
            </a:r>
            <a:r>
              <a:rPr lang="nl-NL" sz="2800" dirty="0" err="1" smtClean="0"/>
              <a:t>disconnects</a:t>
            </a:r>
            <a:r>
              <a:rPr lang="nl-NL" sz="2800" dirty="0" smtClean="0"/>
              <a:t> the </a:t>
            </a:r>
            <a:r>
              <a:rPr lang="nl-NL" sz="2800" dirty="0" err="1" smtClean="0"/>
              <a:t>graph</a:t>
            </a:r>
            <a:endParaRPr lang="nl-NL" sz="2800" b="1" i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sz="2800" dirty="0" smtClean="0"/>
              <a:t>A </a:t>
            </a:r>
            <a:r>
              <a:rPr lang="nl-NL" sz="2800" b="1" i="1" dirty="0" err="1"/>
              <a:t>c-path</a:t>
            </a:r>
            <a:r>
              <a:rPr lang="nl-NL" sz="2800" b="1" i="1" dirty="0"/>
              <a:t> of </a:t>
            </a:r>
            <a:r>
              <a:rPr lang="nl-NL" sz="2800" b="1" i="1" dirty="0" err="1"/>
              <a:t>length</a:t>
            </a:r>
            <a:r>
              <a:rPr lang="nl-NL" sz="2800" dirty="0"/>
              <a:t> </a:t>
            </a:r>
            <a:r>
              <a:rPr lang="nl-NL" sz="2800" b="1" i="1" dirty="0"/>
              <a:t>k</a:t>
            </a:r>
            <a:r>
              <a:rPr lang="nl-NL" sz="2800" dirty="0"/>
              <a:t> is a </a:t>
            </a:r>
            <a:r>
              <a:rPr lang="nl-NL" sz="2800" dirty="0" err="1"/>
              <a:t>path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&lt;x,v</a:t>
            </a:r>
            <a:r>
              <a:rPr lang="nl-NL" sz="2800" baseline="-25000" dirty="0"/>
              <a:t>1</a:t>
            </a:r>
            <a:r>
              <a:rPr lang="nl-NL" sz="2800" dirty="0"/>
              <a:t>,v</a:t>
            </a:r>
            <a:r>
              <a:rPr lang="nl-NL" sz="2800" baseline="-25000" dirty="0"/>
              <a:t>2</a:t>
            </a:r>
            <a:r>
              <a:rPr lang="nl-NL" sz="2800" dirty="0"/>
              <a:t>, .. , </a:t>
            </a:r>
            <a:r>
              <a:rPr lang="nl-NL" sz="2800" dirty="0" err="1"/>
              <a:t>v</a:t>
            </a:r>
            <a:r>
              <a:rPr lang="nl-NL" sz="2800" baseline="-25000" dirty="0" err="1"/>
              <a:t>k</a:t>
            </a:r>
            <a:r>
              <a:rPr lang="nl-NL" sz="2800" dirty="0"/>
              <a:t>,y&gt;, </a:t>
            </a:r>
            <a:r>
              <a:rPr lang="nl-NL" sz="2800" dirty="0" err="1"/>
              <a:t>s.t</a:t>
            </a:r>
            <a:r>
              <a:rPr lang="nl-NL" sz="2800" dirty="0"/>
              <a:t>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/>
              <a:t>x, y have </a:t>
            </a:r>
            <a:r>
              <a:rPr lang="nl-NL" sz="2400" dirty="0" err="1"/>
              <a:t>degree</a:t>
            </a:r>
            <a:r>
              <a:rPr lang="nl-NL" sz="2400" dirty="0"/>
              <a:t> </a:t>
            </a:r>
            <a:r>
              <a:rPr lang="nl-NL" sz="2400" dirty="0">
                <a:cs typeface="Arial" charset="0"/>
              </a:rPr>
              <a:t>≥</a:t>
            </a:r>
            <a:r>
              <a:rPr lang="nl-NL" sz="2400" dirty="0"/>
              <a:t> 3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/>
              <a:t>all </a:t>
            </a:r>
            <a:r>
              <a:rPr lang="nl-NL" sz="2400" dirty="0" err="1"/>
              <a:t>v</a:t>
            </a:r>
            <a:r>
              <a:rPr lang="nl-NL" sz="2400" baseline="-25000" dirty="0" err="1"/>
              <a:t>i</a:t>
            </a:r>
            <a:r>
              <a:rPr lang="nl-NL" sz="2400" dirty="0"/>
              <a:t> have </a:t>
            </a:r>
            <a:r>
              <a:rPr lang="nl-NL" sz="2400" dirty="0" err="1"/>
              <a:t>degree</a:t>
            </a:r>
            <a:r>
              <a:rPr lang="nl-NL" sz="2400" dirty="0"/>
              <a:t> </a:t>
            </a:r>
            <a:r>
              <a:rPr lang="nl-NL" sz="2400" dirty="0" smtClean="0"/>
              <a:t>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nl-NL" sz="2800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nb-NO" sz="2800" smtClean="0"/>
          </a:p>
        </p:txBody>
      </p:sp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48200"/>
            <a:ext cx="4381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22383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ED18A-7ABB-4ADD-B754-320E744FA545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>
                <a:solidFill>
                  <a:schemeClr val="accent1">
                    <a:satMod val="150000"/>
                  </a:schemeClr>
                </a:solidFill>
              </a:rPr>
              <a:t>Maximum Leaf Spanning Tree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Problem</a:t>
            </a:r>
            <a:r>
              <a:rPr lang="nl-NL" dirty="0" smtClean="0"/>
              <a:t> </a:t>
            </a:r>
            <a:r>
              <a:rPr lang="nl-NL" dirty="0" err="1" smtClean="0"/>
              <a:t>definition</a:t>
            </a:r>
            <a:endParaRPr lang="nl-NL" dirty="0" smtClean="0"/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Instance</a:t>
            </a:r>
            <a:r>
              <a:rPr lang="nl-NL" dirty="0" smtClean="0"/>
              <a:t>: </a:t>
            </a:r>
            <a:r>
              <a:rPr lang="nl-NL" dirty="0" err="1" smtClean="0"/>
              <a:t>Connected</a:t>
            </a:r>
            <a:r>
              <a:rPr lang="nl-NL" dirty="0" smtClean="0"/>
              <a:t> </a:t>
            </a:r>
            <a:r>
              <a:rPr lang="nl-NL" dirty="0" err="1" smtClean="0"/>
              <a:t>graph</a:t>
            </a:r>
            <a:r>
              <a:rPr lang="nl-NL" dirty="0" smtClean="0"/>
              <a:t> G, </a:t>
            </a:r>
            <a:r>
              <a:rPr lang="nl-NL" dirty="0" err="1" smtClean="0"/>
              <a:t>positive</a:t>
            </a:r>
            <a:r>
              <a:rPr lang="nl-NL" dirty="0" smtClean="0"/>
              <a:t> integer k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Question</a:t>
            </a:r>
            <a:r>
              <a:rPr lang="nl-NL" dirty="0" smtClean="0"/>
              <a:t>: Is </a:t>
            </a:r>
            <a:r>
              <a:rPr lang="nl-NL" dirty="0" err="1" smtClean="0"/>
              <a:t>there</a:t>
            </a:r>
            <a:r>
              <a:rPr lang="nl-NL" dirty="0" smtClean="0"/>
              <a:t> a spanning tree </a:t>
            </a:r>
            <a:r>
              <a:rPr lang="nl-NL" dirty="0" err="1" smtClean="0"/>
              <a:t>for</a:t>
            </a:r>
            <a:r>
              <a:rPr lang="nl-NL" dirty="0" smtClean="0"/>
              <a:t> G </a:t>
            </a:r>
            <a:r>
              <a:rPr lang="nl-NL" dirty="0" err="1" smtClean="0"/>
              <a:t>with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k </a:t>
            </a:r>
            <a:r>
              <a:rPr lang="nl-NL" dirty="0" err="1" smtClean="0"/>
              <a:t>leaves</a:t>
            </a:r>
            <a:r>
              <a:rPr lang="nl-NL" dirty="0" smtClean="0"/>
              <a:t>?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problem</a:t>
            </a:r>
            <a:r>
              <a:rPr lang="nl-NL" dirty="0" smtClean="0"/>
              <a:t> is </a:t>
            </a:r>
            <a:r>
              <a:rPr lang="nl-NL" dirty="0" err="1" smtClean="0"/>
              <a:t>NP-complete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3938588"/>
          <a:ext cx="8229600" cy="218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CA870-E41A-4374-B874-66B3C71302E1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mtClean="0">
                <a:solidFill>
                  <a:schemeClr val="accent1">
                    <a:satMod val="150000"/>
                  </a:schemeClr>
                </a:solidFill>
              </a:rPr>
              <a:t>1) Re-color cut vertices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4825"/>
            <a:ext cx="8229600" cy="3254375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Structure</a:t>
            </a:r>
            <a:r>
              <a:rPr lang="nl-NL" dirty="0" smtClean="0"/>
              <a:t>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smtClean="0"/>
              <a:t>black </a:t>
            </a:r>
            <a:r>
              <a:rPr lang="nl-NL" dirty="0" err="1" smtClean="0"/>
              <a:t>cut</a:t>
            </a:r>
            <a:r>
              <a:rPr lang="nl-NL" dirty="0" smtClean="0"/>
              <a:t> </a:t>
            </a:r>
            <a:r>
              <a:rPr lang="nl-NL" dirty="0" err="1" smtClean="0"/>
              <a:t>vertex</a:t>
            </a:r>
            <a:r>
              <a:rPr lang="nl-NL" dirty="0" smtClean="0"/>
              <a:t> 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Operation</a:t>
            </a:r>
            <a:r>
              <a:rPr lang="nl-NL" dirty="0" smtClean="0"/>
              <a:t>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smtClean="0"/>
              <a:t>color x white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Justification</a:t>
            </a:r>
            <a:r>
              <a:rPr lang="nl-NL" dirty="0" smtClean="0"/>
              <a:t>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smtClean="0"/>
              <a:t>In a tree, </a:t>
            </a:r>
            <a:r>
              <a:rPr lang="nl-NL" dirty="0" err="1" smtClean="0"/>
              <a:t>vertex</a:t>
            </a:r>
            <a:r>
              <a:rPr lang="nl-NL" dirty="0" smtClean="0"/>
              <a:t> x must have </a:t>
            </a:r>
            <a:r>
              <a:rPr lang="nl-NL" dirty="0" err="1" smtClean="0"/>
              <a:t>degree</a:t>
            </a:r>
            <a:r>
              <a:rPr lang="nl-NL" dirty="0" smtClean="0"/>
              <a:t> ≥ 2 to </a:t>
            </a:r>
            <a:r>
              <a:rPr lang="nl-NL" dirty="0" err="1" smtClean="0"/>
              <a:t>be</a:t>
            </a:r>
            <a:r>
              <a:rPr lang="nl-NL" dirty="0" smtClean="0"/>
              <a:t> spanning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Vertex</a:t>
            </a:r>
            <a:r>
              <a:rPr lang="nl-NL" dirty="0" smtClean="0"/>
              <a:t> x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never</a:t>
            </a:r>
            <a:r>
              <a:rPr lang="nl-NL" dirty="0" smtClean="0"/>
              <a:t> </a:t>
            </a:r>
            <a:r>
              <a:rPr lang="nl-NL" dirty="0" err="1" smtClean="0"/>
              <a:t>count</a:t>
            </a:r>
            <a:r>
              <a:rPr lang="nl-NL" dirty="0" smtClean="0"/>
              <a:t> as a black </a:t>
            </a:r>
            <a:r>
              <a:rPr lang="nl-NL" b="1" i="1" dirty="0" err="1" smtClean="0"/>
              <a:t>leaf</a:t>
            </a:r>
            <a:r>
              <a:rPr lang="nl-NL" dirty="0" smtClean="0"/>
              <a:t>, </a:t>
            </a:r>
            <a:r>
              <a:rPr lang="nl-NL" dirty="0" err="1" smtClean="0"/>
              <a:t>so</a:t>
            </a:r>
            <a:r>
              <a:rPr lang="nl-NL" dirty="0" smtClean="0"/>
              <a:t> we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make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white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2419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257800"/>
            <a:ext cx="2419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886200" y="54102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323FE-449B-407F-9784-CADC1228B35E}" type="slidenum">
              <a:rPr lang="nl-NL"/>
              <a:pPr>
                <a:defRPr/>
              </a:pPr>
              <a:t>20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smtClean="0">
                <a:solidFill>
                  <a:schemeClr val="accent1">
                    <a:satMod val="150000"/>
                  </a:schemeClr>
                </a:solidFill>
              </a:rPr>
              <a:t>2) Contract edges between white vertices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62500"/>
            <a:ext cx="1714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62500"/>
            <a:ext cx="1333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797175"/>
          </a:xfrm>
        </p:spPr>
        <p:txBody>
          <a:bodyPr rtlCol="0">
            <a:normAutofit fontScale="5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Structure: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two adjacent white vertices x, 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contract the edge </a:t>
            </a:r>
            <a:r>
              <a:rPr lang="en-US" dirty="0" err="1" smtClean="0"/>
              <a:t>xy</a:t>
            </a:r>
            <a:r>
              <a:rPr lang="en-US" dirty="0" smtClean="0"/>
              <a:t>, let w be the merged vertex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Justification: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smtClean="0"/>
              <a:t>Tree T </a:t>
            </a:r>
            <a:r>
              <a:rPr lang="nl-NL" dirty="0" smtClean="0">
                <a:sym typeface="Wingdings" pitchFamily="2" charset="2"/>
              </a:rPr>
              <a:t> Tree T’: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There always is an optimal tree that uses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xy</a:t>
            </a:r>
            <a:r>
              <a:rPr lang="nl-NL" dirty="0" smtClean="0"/>
              <a:t> to tree, </a:t>
            </a:r>
            <a:r>
              <a:rPr lang="nl-NL" dirty="0" err="1" smtClean="0"/>
              <a:t>remove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edge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resulting</a:t>
            </a:r>
            <a:r>
              <a:rPr lang="nl-NL" dirty="0" smtClean="0"/>
              <a:t> </a:t>
            </a:r>
            <a:r>
              <a:rPr lang="nl-NL" dirty="0" err="1" smtClean="0"/>
              <a:t>cycle</a:t>
            </a:r>
            <a:endParaRPr lang="nl-NL" dirty="0" smtClean="0"/>
          </a:p>
          <a:p>
            <a:pPr marL="1216152" lvl="3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Arial"/>
              <a:buChar char="▪"/>
              <a:defRPr/>
            </a:pPr>
            <a:r>
              <a:rPr lang="nl-NL" dirty="0" err="1" smtClean="0"/>
              <a:t>Since</a:t>
            </a:r>
            <a:r>
              <a:rPr lang="nl-NL" dirty="0" smtClean="0"/>
              <a:t> </a:t>
            </a:r>
            <a:r>
              <a:rPr lang="nl-NL" dirty="0" err="1" smtClean="0"/>
              <a:t>endpoints</a:t>
            </a:r>
            <a:r>
              <a:rPr lang="nl-NL" dirty="0" smtClean="0"/>
              <a:t> of </a:t>
            </a:r>
            <a:r>
              <a:rPr lang="nl-NL" dirty="0" err="1" smtClean="0"/>
              <a:t>added</a:t>
            </a:r>
            <a:r>
              <a:rPr lang="nl-NL" dirty="0" smtClean="0"/>
              <a:t> </a:t>
            </a:r>
            <a:r>
              <a:rPr lang="nl-NL" dirty="0" err="1" smtClean="0"/>
              <a:t>edge</a:t>
            </a:r>
            <a:r>
              <a:rPr lang="nl-NL" dirty="0" smtClean="0"/>
              <a:t> are white, </a:t>
            </a:r>
            <a:r>
              <a:rPr lang="nl-NL" dirty="0" err="1" smtClean="0"/>
              <a:t>no</a:t>
            </a:r>
            <a:r>
              <a:rPr lang="nl-NL" dirty="0" smtClean="0"/>
              <a:t> loss of black </a:t>
            </a:r>
            <a:r>
              <a:rPr lang="nl-NL" dirty="0" err="1" smtClean="0"/>
              <a:t>leaves</a:t>
            </a:r>
            <a:endParaRPr lang="nl-NL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nl-NL" dirty="0" smtClean="0">
                <a:sym typeface="Wingdings" pitchFamily="2" charset="2"/>
              </a:rPr>
              <a:t>Contract the </a:t>
            </a:r>
            <a:r>
              <a:rPr lang="nl-NL" dirty="0" err="1" smtClean="0">
                <a:sym typeface="Wingdings" pitchFamily="2" charset="2"/>
              </a:rPr>
              <a:t>edge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xy</a:t>
            </a:r>
            <a:r>
              <a:rPr lang="nl-NL" dirty="0" smtClean="0">
                <a:sym typeface="Wingdings" pitchFamily="2" charset="2"/>
              </a:rPr>
              <a:t> to </a:t>
            </a:r>
            <a:r>
              <a:rPr lang="nl-NL" dirty="0" err="1" smtClean="0">
                <a:sym typeface="Wingdings" pitchFamily="2" charset="2"/>
              </a:rPr>
              <a:t>obtain</a:t>
            </a:r>
            <a:r>
              <a:rPr lang="nl-NL" dirty="0" smtClean="0">
                <a:sym typeface="Wingdings" pitchFamily="2" charset="2"/>
              </a:rPr>
              <a:t> T’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smtClean="0">
                <a:sym typeface="Wingdings" pitchFamily="2" charset="2"/>
              </a:rPr>
              <a:t>Tree T’  Tree T: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nl-NL" dirty="0" smtClean="0">
                <a:sym typeface="Wingdings" pitchFamily="2" charset="2"/>
              </a:rPr>
              <a:t>Split w </a:t>
            </a:r>
            <a:r>
              <a:rPr lang="nl-NL" dirty="0" err="1" smtClean="0">
                <a:sym typeface="Wingdings" pitchFamily="2" charset="2"/>
              </a:rPr>
              <a:t>into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two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vertices</a:t>
            </a:r>
            <a:r>
              <a:rPr lang="nl-NL" dirty="0" smtClean="0">
                <a:sym typeface="Wingdings" pitchFamily="2" charset="2"/>
              </a:rPr>
              <a:t> x, y and </a:t>
            </a:r>
            <a:r>
              <a:rPr lang="nl-NL" dirty="0" err="1" smtClean="0">
                <a:sym typeface="Wingdings" pitchFamily="2" charset="2"/>
              </a:rPr>
              <a:t>connect</a:t>
            </a:r>
            <a:r>
              <a:rPr lang="nl-NL" dirty="0" smtClean="0">
                <a:sym typeface="Wingdings" pitchFamily="2" charset="2"/>
              </a:rPr>
              <a:t> to </a:t>
            </a:r>
            <a:r>
              <a:rPr lang="nl-NL" dirty="0" err="1" smtClean="0">
                <a:sym typeface="Wingdings" pitchFamily="2" charset="2"/>
              </a:rPr>
              <a:t>neighbors</a:t>
            </a:r>
            <a:endParaRPr lang="en-US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3657600" y="54102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E9DAC-C0CB-4EF6-8E28-3955020571BA}" type="slidenum">
              <a:rPr lang="nl-NL"/>
              <a:pPr>
                <a:defRPr/>
              </a:pPr>
              <a:t>21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3) </a:t>
            </a: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Remove</a:t>
            </a: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degree</a:t>
            </a: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 1 </a:t>
            </a: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vertices</a:t>
            </a:r>
            <a:endParaRPr lang="nl-NL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480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sz="2800" dirty="0" err="1" smtClean="0"/>
              <a:t>Structure</a:t>
            </a:r>
            <a:r>
              <a:rPr lang="nl-NL" sz="2800" dirty="0" smtClean="0"/>
              <a:t>: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 err="1" smtClean="0"/>
              <a:t>vertex</a:t>
            </a:r>
            <a:r>
              <a:rPr lang="nl-NL" sz="2400" dirty="0" smtClean="0"/>
              <a:t> x of </a:t>
            </a:r>
            <a:r>
              <a:rPr lang="nl-NL" sz="2400" dirty="0" err="1" smtClean="0"/>
              <a:t>degree</a:t>
            </a:r>
            <a:r>
              <a:rPr lang="nl-NL" sz="2400" dirty="0" smtClean="0"/>
              <a:t> 1 </a:t>
            </a:r>
            <a:r>
              <a:rPr lang="nl-NL" sz="2400" dirty="0" err="1" smtClean="0"/>
              <a:t>adjacent</a:t>
            </a:r>
            <a:r>
              <a:rPr lang="nl-NL" sz="2400" dirty="0" smtClean="0"/>
              <a:t> to y of </a:t>
            </a:r>
            <a:r>
              <a:rPr lang="nl-NL" sz="2400" dirty="0" err="1" smtClean="0"/>
              <a:t>degree</a:t>
            </a:r>
            <a:r>
              <a:rPr lang="nl-NL" sz="2400" dirty="0" smtClean="0"/>
              <a:t> &gt; 1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sz="2800" dirty="0" err="1" smtClean="0"/>
              <a:t>Operation</a:t>
            </a:r>
            <a:r>
              <a:rPr lang="nl-NL" sz="2800" dirty="0" smtClean="0"/>
              <a:t>: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 smtClean="0"/>
              <a:t>delete x, </a:t>
            </a:r>
            <a:r>
              <a:rPr lang="nl-NL" sz="2400" dirty="0" err="1" smtClean="0"/>
              <a:t>decrease</a:t>
            </a:r>
            <a:r>
              <a:rPr lang="nl-NL" sz="2400" dirty="0" smtClean="0"/>
              <a:t> k </a:t>
            </a:r>
            <a:r>
              <a:rPr lang="nl-NL" sz="2400" dirty="0" err="1" smtClean="0"/>
              <a:t>by</a:t>
            </a:r>
            <a:r>
              <a:rPr lang="nl-NL" sz="2400" dirty="0" smtClean="0"/>
              <a:t> </a:t>
            </a:r>
            <a:r>
              <a:rPr lang="nl-NL" sz="2400" dirty="0" err="1" smtClean="0"/>
              <a:t>one</a:t>
            </a:r>
            <a:endParaRPr lang="nl-NL" sz="2400" dirty="0" smtClean="0"/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sz="2800" dirty="0" err="1" smtClean="0"/>
              <a:t>Justification</a:t>
            </a:r>
            <a:r>
              <a:rPr lang="nl-NL" sz="2800" dirty="0" smtClean="0"/>
              <a:t>: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 err="1" smtClean="0"/>
              <a:t>Vertex</a:t>
            </a:r>
            <a:r>
              <a:rPr lang="nl-NL" sz="2400" dirty="0" smtClean="0"/>
              <a:t> y is a </a:t>
            </a:r>
            <a:r>
              <a:rPr lang="nl-NL" sz="2400" dirty="0" err="1" smtClean="0"/>
              <a:t>cut</a:t>
            </a:r>
            <a:r>
              <a:rPr lang="nl-NL" sz="2400" dirty="0" smtClean="0"/>
              <a:t> </a:t>
            </a:r>
            <a:r>
              <a:rPr lang="nl-NL" sz="2400" dirty="0" err="1" smtClean="0"/>
              <a:t>vertex</a:t>
            </a:r>
            <a:r>
              <a:rPr lang="nl-NL" sz="2400" dirty="0" smtClean="0"/>
              <a:t>, </a:t>
            </a:r>
            <a:r>
              <a:rPr lang="nl-NL" sz="2400" dirty="0" err="1" smtClean="0"/>
              <a:t>by</a:t>
            </a:r>
            <a:r>
              <a:rPr lang="nl-NL" sz="2400" dirty="0" smtClean="0"/>
              <a:t> </a:t>
            </a:r>
            <a:r>
              <a:rPr lang="nl-NL" sz="2400" dirty="0" err="1" smtClean="0"/>
              <a:t>Rule</a:t>
            </a:r>
            <a:r>
              <a:rPr lang="nl-NL" sz="2400" dirty="0" smtClean="0"/>
              <a:t> 1 </a:t>
            </a:r>
            <a:r>
              <a:rPr lang="nl-NL" sz="2400" dirty="0" err="1" smtClean="0"/>
              <a:t>it</a:t>
            </a:r>
            <a:r>
              <a:rPr lang="nl-NL" sz="2400" dirty="0" smtClean="0"/>
              <a:t> is white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 err="1" smtClean="0"/>
              <a:t>Edge</a:t>
            </a:r>
            <a:r>
              <a:rPr lang="nl-NL" sz="2400" dirty="0" smtClean="0"/>
              <a:t> </a:t>
            </a:r>
            <a:r>
              <a:rPr lang="nl-NL" sz="2400" dirty="0" err="1" smtClean="0"/>
              <a:t>xy</a:t>
            </a:r>
            <a:r>
              <a:rPr lang="nl-NL" sz="2400" dirty="0" smtClean="0"/>
              <a:t> </a:t>
            </a:r>
            <a:r>
              <a:rPr lang="nl-NL" sz="2400" dirty="0" err="1" smtClean="0"/>
              <a:t>still</a:t>
            </a:r>
            <a:r>
              <a:rPr lang="nl-NL" sz="2400" dirty="0" smtClean="0"/>
              <a:t> </a:t>
            </a:r>
            <a:r>
              <a:rPr lang="nl-NL" sz="2400" dirty="0" err="1" smtClean="0"/>
              <a:t>exists</a:t>
            </a:r>
            <a:r>
              <a:rPr lang="nl-NL" sz="2400" dirty="0" smtClean="0"/>
              <a:t>, </a:t>
            </a:r>
            <a:r>
              <a:rPr lang="nl-NL" sz="2400" dirty="0" err="1" smtClean="0"/>
              <a:t>by</a:t>
            </a:r>
            <a:r>
              <a:rPr lang="nl-NL" sz="2400" dirty="0" smtClean="0"/>
              <a:t> </a:t>
            </a:r>
            <a:r>
              <a:rPr lang="nl-NL" sz="2400" dirty="0" err="1" smtClean="0"/>
              <a:t>Rule</a:t>
            </a:r>
            <a:r>
              <a:rPr lang="nl-NL" sz="2400" dirty="0" smtClean="0"/>
              <a:t> 2 </a:t>
            </a:r>
            <a:r>
              <a:rPr lang="nl-NL" sz="2400" dirty="0" err="1" smtClean="0"/>
              <a:t>vertex</a:t>
            </a:r>
            <a:r>
              <a:rPr lang="nl-NL" sz="2400" dirty="0" smtClean="0"/>
              <a:t> x is black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 err="1" smtClean="0"/>
              <a:t>Since</a:t>
            </a:r>
            <a:r>
              <a:rPr lang="nl-NL" sz="2400" dirty="0" smtClean="0"/>
              <a:t> x has </a:t>
            </a:r>
            <a:r>
              <a:rPr lang="nl-NL" sz="2400" dirty="0" err="1" smtClean="0"/>
              <a:t>degree</a:t>
            </a:r>
            <a:r>
              <a:rPr lang="nl-NL" sz="2400" dirty="0" smtClean="0"/>
              <a:t> 1, </a:t>
            </a:r>
            <a:r>
              <a:rPr lang="nl-NL" sz="2400" dirty="0" err="1" smtClean="0"/>
              <a:t>it</a:t>
            </a:r>
            <a:r>
              <a:rPr lang="nl-NL" sz="2400" dirty="0" smtClean="0"/>
              <a:t> </a:t>
            </a:r>
            <a:r>
              <a:rPr lang="nl-NL" sz="2400" dirty="0" err="1" smtClean="0"/>
              <a:t>will</a:t>
            </a:r>
            <a:r>
              <a:rPr lang="nl-NL" sz="2400" dirty="0" smtClean="0"/>
              <a:t> </a:t>
            </a:r>
            <a:r>
              <a:rPr lang="nl-NL" sz="2400" dirty="0" err="1" smtClean="0"/>
              <a:t>always</a:t>
            </a:r>
            <a:r>
              <a:rPr lang="nl-NL" sz="2400" dirty="0" smtClean="0"/>
              <a:t> </a:t>
            </a:r>
            <a:r>
              <a:rPr lang="nl-NL" sz="2400" dirty="0" err="1" smtClean="0"/>
              <a:t>be</a:t>
            </a:r>
            <a:r>
              <a:rPr lang="nl-NL" sz="2400" dirty="0" smtClean="0"/>
              <a:t> a black </a:t>
            </a:r>
            <a:r>
              <a:rPr lang="nl-NL" sz="2400" dirty="0" err="1" smtClean="0"/>
              <a:t>leaf</a:t>
            </a:r>
            <a:endParaRPr lang="nl-NL" sz="2400" dirty="0" smtClean="0"/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nl-NL" sz="2400" dirty="0" err="1" smtClean="0"/>
              <a:t>So</a:t>
            </a:r>
            <a:r>
              <a:rPr lang="nl-NL" sz="2400" dirty="0" smtClean="0"/>
              <a:t> delete </a:t>
            </a:r>
            <a:r>
              <a:rPr lang="nl-NL" sz="2400" dirty="0" err="1" smtClean="0"/>
              <a:t>it</a:t>
            </a:r>
            <a:r>
              <a:rPr lang="nl-NL" sz="2400" dirty="0" smtClean="0"/>
              <a:t> and </a:t>
            </a:r>
            <a:r>
              <a:rPr lang="nl-NL" sz="2400" dirty="0" err="1" smtClean="0"/>
              <a:t>decrease</a:t>
            </a:r>
            <a:r>
              <a:rPr lang="nl-NL" sz="2400" dirty="0" smtClean="0"/>
              <a:t> k </a:t>
            </a:r>
            <a:r>
              <a:rPr lang="nl-NL" sz="2400" dirty="0" err="1" smtClean="0"/>
              <a:t>by</a:t>
            </a:r>
            <a:r>
              <a:rPr lang="nl-NL" sz="2400" dirty="0" smtClean="0"/>
              <a:t> </a:t>
            </a:r>
            <a:r>
              <a:rPr lang="nl-NL" sz="2400" dirty="0" err="1" smtClean="0"/>
              <a:t>one</a:t>
            </a:r>
            <a:endParaRPr lang="nl-NL" sz="2400" dirty="0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29175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10200"/>
            <a:ext cx="14954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5562600" y="4953000"/>
            <a:ext cx="11430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b-NO"/>
              <a:t>k’ = k - 1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352800" y="54102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77A8A-46DA-4098-9F4E-41BE0F89F9A7}" type="slidenum">
              <a:rPr lang="nl-NL"/>
              <a:pPr>
                <a:defRPr/>
              </a:pPr>
              <a:t>22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4) Degree-2 black </a:t>
            </a: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vertices</a:t>
            </a:r>
            <a:endParaRPr lang="nl-NL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62575"/>
            <a:ext cx="13335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62575"/>
            <a:ext cx="13335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482975"/>
          </a:xfrm>
        </p:spPr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Structure: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two adjacent degree-2 black vertices x and 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remove edge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Justification: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Endpoints of a bridge are cut vertices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Would be colored white by Rule 1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So edge </a:t>
            </a:r>
            <a:r>
              <a:rPr lang="en-US" dirty="0" err="1" smtClean="0"/>
              <a:t>xy</a:t>
            </a:r>
            <a:r>
              <a:rPr lang="en-US" dirty="0" smtClean="0"/>
              <a:t> is not a bridge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There is always an optimal tree without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Suppose an optimal tree T uses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Remove </a:t>
            </a:r>
            <a:r>
              <a:rPr lang="en-US" dirty="0" err="1" smtClean="0"/>
              <a:t>xy</a:t>
            </a:r>
            <a:r>
              <a:rPr lang="en-US" dirty="0" smtClean="0"/>
              <a:t> from T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Since </a:t>
            </a:r>
            <a:r>
              <a:rPr lang="en-US" dirty="0" err="1" smtClean="0"/>
              <a:t>xy</a:t>
            </a:r>
            <a:r>
              <a:rPr lang="en-US" dirty="0" smtClean="0"/>
              <a:t> is no bridge, there is another edge </a:t>
            </a:r>
            <a:r>
              <a:rPr lang="en-US" dirty="0" err="1" smtClean="0"/>
              <a:t>uv</a:t>
            </a:r>
            <a:r>
              <a:rPr lang="en-US" dirty="0" smtClean="0"/>
              <a:t> we can add to make T spanning again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We can’t lose more black leaves by adding </a:t>
            </a:r>
            <a:r>
              <a:rPr lang="en-US" dirty="0" err="1" smtClean="0"/>
              <a:t>uv</a:t>
            </a:r>
            <a:r>
              <a:rPr lang="en-US" dirty="0" smtClean="0"/>
              <a:t> than we gain by removing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1216152" lvl="3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Arial"/>
              <a:buChar char="▪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124200" y="56388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53347-AA4F-4906-AEA4-D27DC869254C}" type="slidenum">
              <a:rPr lang="nl-NL"/>
              <a:pPr>
                <a:defRPr/>
              </a:pPr>
              <a:t>23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5076825"/>
            <a:ext cx="5095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6143625"/>
            <a:ext cx="5095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mtClean="0">
                <a:solidFill>
                  <a:schemeClr val="accent1">
                    <a:satMod val="150000"/>
                  </a:schemeClr>
                </a:solidFill>
              </a:rPr>
              <a:t>5) Long degree-2 paths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267200" y="56388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330575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Structure: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consecutive vertices x, y, z of degree 2 on a path, with x black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contract x, y and z into a single black vertex w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Justification: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By rule 4, vertex y is white.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By rule 2, vertex z is black.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two spanning trees are equivalent: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We can connect the yellow vertices without getting any leaves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If we don’t connect the yellows, we can get one black leaf and one yellow must be internal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EA4AD-D219-4AEE-98EA-3BE7357021DB}" type="slidenum">
              <a:rPr lang="nl-NL"/>
              <a:pPr>
                <a:defRPr/>
              </a:pPr>
              <a:t>24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6) Parallel white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c-paths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of </a:t>
            </a:r>
            <a:r>
              <a:rPr lang="nl-NL" sz="4000" dirty="0" err="1" smtClean="0">
                <a:solidFill>
                  <a:schemeClr val="accent1">
                    <a:satMod val="150000"/>
                  </a:schemeClr>
                </a:solidFill>
              </a:rPr>
              <a:t>size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 1</a:t>
            </a:r>
          </a:p>
        </p:txBody>
      </p:sp>
      <p:pic>
        <p:nvPicPr>
          <p:cNvPr id="348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4722813"/>
            <a:ext cx="1262062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4737100"/>
            <a:ext cx="12541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352800" y="53340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178175"/>
          </a:xfrm>
        </p:spPr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Structure: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two c-paths of length 1 between x and 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remainder of the graph R is not empty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remove v and its incident edges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Justification: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Tree T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Tree T’: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One of {</a:t>
            </a:r>
            <a:r>
              <a:rPr lang="en-US" dirty="0" err="1" smtClean="0"/>
              <a:t>u,v</a:t>
            </a:r>
            <a:r>
              <a:rPr lang="en-US" dirty="0" smtClean="0"/>
              <a:t>} has degree 1 to avoid a cycle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Delete it, and call the remaining white vertex u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Tree T’ 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Tree T: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One of {</a:t>
            </a:r>
            <a:r>
              <a:rPr lang="en-US" dirty="0" err="1" smtClean="0"/>
              <a:t>x,y</a:t>
            </a:r>
            <a:r>
              <a:rPr lang="en-US" dirty="0" smtClean="0"/>
              <a:t>} is internal in T’ to connect u to R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Add vertex v, and connect to it from the internal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DE2F0-E1C2-4BB7-A4F1-E20D555F6724}" type="slidenum">
              <a:rPr lang="nl-NL"/>
              <a:pPr>
                <a:defRPr/>
              </a:pPr>
              <a:t>25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800" dirty="0" smtClean="0">
                <a:solidFill>
                  <a:schemeClr val="accent1">
                    <a:satMod val="150000"/>
                  </a:schemeClr>
                </a:solidFill>
              </a:rPr>
              <a:t>7) A </a:t>
            </a:r>
            <a:r>
              <a:rPr lang="nl-NL" sz="4800" dirty="0" err="1" smtClean="0">
                <a:solidFill>
                  <a:schemeClr val="accent1">
                    <a:satMod val="150000"/>
                  </a:schemeClr>
                </a:solidFill>
              </a:rPr>
              <a:t>single-white</a:t>
            </a:r>
            <a:r>
              <a:rPr lang="nl-NL" sz="48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800" dirty="0" err="1" smtClean="0">
                <a:solidFill>
                  <a:schemeClr val="accent1">
                    <a:satMod val="150000"/>
                  </a:schemeClr>
                </a:solidFill>
              </a:rPr>
              <a:t>c-path</a:t>
            </a:r>
            <a:r>
              <a:rPr lang="nl-NL" sz="4800" dirty="0" smtClean="0">
                <a:solidFill>
                  <a:schemeClr val="accent1">
                    <a:satMod val="150000"/>
                  </a:schemeClr>
                </a:solidFill>
              </a:rPr>
              <a:t> and a direct </a:t>
            </a:r>
            <a:r>
              <a:rPr lang="nl-NL" sz="4800" dirty="0" err="1" smtClean="0">
                <a:solidFill>
                  <a:schemeClr val="accent1">
                    <a:satMod val="150000"/>
                  </a:schemeClr>
                </a:solidFill>
              </a:rPr>
              <a:t>edge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940175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Structure: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c-path of a single white vertex z between vertices x and y of degree ≥ 3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 direct edge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remove the edge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Justification: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There is always an optimal tree that avoids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Consider a tree T that uses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To avoid a cycle, it avoids one of {</a:t>
            </a:r>
            <a:r>
              <a:rPr lang="en-US" dirty="0" err="1" smtClean="0"/>
              <a:t>a,b</a:t>
            </a:r>
            <a:r>
              <a:rPr lang="en-US" dirty="0" smtClean="0"/>
              <a:t>}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It must use the other of {</a:t>
            </a:r>
            <a:r>
              <a:rPr lang="en-US" dirty="0" err="1" smtClean="0"/>
              <a:t>a,b</a:t>
            </a:r>
            <a:r>
              <a:rPr lang="en-US" dirty="0" smtClean="0"/>
              <a:t>} to be spanning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Delete </a:t>
            </a:r>
            <a:r>
              <a:rPr lang="en-US" dirty="0" err="1" smtClean="0"/>
              <a:t>xy</a:t>
            </a:r>
            <a:r>
              <a:rPr lang="en-US" dirty="0" smtClean="0"/>
              <a:t> from T, and add the other edge of {</a:t>
            </a:r>
            <a:r>
              <a:rPr lang="en-US" dirty="0" err="1" smtClean="0"/>
              <a:t>a,b</a:t>
            </a:r>
            <a:r>
              <a:rPr lang="en-US" dirty="0" smtClean="0"/>
              <a:t>}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Number of black leaves does not decrease, tree is still optimal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565775"/>
            <a:ext cx="29527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143625"/>
            <a:ext cx="2952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962400" y="6099175"/>
            <a:ext cx="762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A6CC4-338A-420A-AE10-F964FB946B92}" type="slidenum">
              <a:rPr lang="nl-NL"/>
              <a:pPr>
                <a:defRPr/>
              </a:pPr>
              <a:t>26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Structure of a reduced instance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3124200"/>
          </a:xfrm>
        </p:spPr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We apply the reduction rules in the given order, until no rule is applicable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Can easily be done in polynomial time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Reduced graph is still planar, since all we do is: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Contract an edge, remove an edge,  remove a vertex, re-color a vertex.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Reduced instance is highly structured: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White vertices form an independent set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All vertices have degree ≥ 2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All cut vertices are white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Colors alternate black/white on c-paths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No c-paths of size &gt; 3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…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7525" y="4670425"/>
            <a:ext cx="3028950" cy="2187575"/>
          </a:xfr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2C96C-27CD-403B-9DA4-6BE70F2878D8}" type="slidenum">
              <a:rPr lang="nl-NL" smtClean="0"/>
              <a:pPr>
                <a:defRPr/>
              </a:pPr>
              <a:t>27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Necessity of reduction rules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Rule 1: re-color cut vertices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Makes good sense, brings structure in the problem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Rule 3: remove degree-1 black vertices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Decreases the size of the graph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For the remaining rules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you remove a single reduction rule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there are irreducible graphs of arbitrary size with only a constant number of black leaves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 no kernel!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58E4C-3B97-45ED-B66C-55DFC6CD4327}" type="slidenum">
              <a:rPr lang="nl-NL"/>
              <a:pPr>
                <a:defRPr/>
              </a:pPr>
              <a:t>28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Kernelization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lemma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 smtClean="0"/>
              <a:t>Claim: If a reduced instance &lt;G,k&gt; has more than 540k vertices, </a:t>
            </a:r>
          </a:p>
          <a:p>
            <a:pPr lvl="1" eaLnBrk="1" hangingPunct="1"/>
            <a:r>
              <a:rPr lang="en-US" altLang="nb-NO" smtClean="0"/>
              <a:t>then it must contain a spanning tree with ≥ k black leaves</a:t>
            </a:r>
          </a:p>
          <a:p>
            <a:pPr eaLnBrk="1" hangingPunct="1"/>
            <a:r>
              <a:rPr lang="en-US" altLang="nb-NO" smtClean="0"/>
              <a:t>So in our kernelization algorithm:</a:t>
            </a:r>
          </a:p>
          <a:p>
            <a:pPr lvl="1" eaLnBrk="1" hangingPunct="1"/>
            <a:r>
              <a:rPr lang="en-US" altLang="nb-NO" smtClean="0"/>
              <a:t>If |G| &gt; 540k, we create a trivial YES-instance and output it</a:t>
            </a:r>
          </a:p>
          <a:p>
            <a:pPr lvl="1" eaLnBrk="1" hangingPunct="1"/>
            <a:r>
              <a:rPr lang="en-US" altLang="nb-NO" smtClean="0"/>
              <a:t>Otherwise, we output &lt;G,k&gt;</a:t>
            </a:r>
          </a:p>
          <a:p>
            <a:pPr eaLnBrk="1" hangingPunct="1"/>
            <a:endParaRPr lang="en-US" altLang="nb-N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03551-9631-418F-926F-D2F821937A71}" type="slidenum">
              <a:rPr lang="nl-NL"/>
              <a:pPr>
                <a:defRPr/>
              </a:pPr>
              <a:t>29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An</a:t>
            </a: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1">
                    <a:satMod val="150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55F65-762E-4D31-AF51-6062BC358DAD}" type="slidenum">
              <a:rPr lang="nl-NL"/>
              <a:pPr>
                <a:defRPr/>
              </a:pPr>
              <a:t>3</a:t>
            </a:fld>
            <a:endParaRPr lang="nl-NL"/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4563" y="1978025"/>
            <a:ext cx="4714875" cy="4219575"/>
          </a:xfrm>
          <a:noFill/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981200"/>
            <a:ext cx="47148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Proving a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kernelization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lemma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For regular Max-Leaf, there is the following lemma: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Any graph of minimum degree ≥ 3 has a spanning tree with |G|/4 leaves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Others used this for </a:t>
            </a:r>
            <a:r>
              <a:rPr lang="en-US" dirty="0" err="1" smtClean="0"/>
              <a:t>kernelization</a:t>
            </a:r>
            <a:r>
              <a:rPr lang="en-US" dirty="0" smtClean="0"/>
              <a:t>, by reducing to a graph of min. degree ≥ 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For this kernel, we need: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Any reduced instance has a spanning tree with at least </a:t>
            </a:r>
            <a:r>
              <a:rPr lang="en-US" dirty="0" err="1" smtClean="0"/>
              <a:t>c|G</a:t>
            </a:r>
            <a:r>
              <a:rPr lang="en-US" dirty="0" smtClean="0"/>
              <a:t>| black leaves, for some c &gt; 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 structural result available in literature, so I proved one myself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Currently: c = 1/540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There are reduced graphs with only |G|/18 black leaves in an optimal spanning tree, so we can’t prove c&lt;1/18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5C4D7-EAC3-43B0-B05B-13C9F037705D}" type="slidenum">
              <a:rPr lang="nl-NL"/>
              <a:pPr>
                <a:defRPr/>
              </a:pPr>
              <a:t>30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Leafy spanning trees and small connected dominating sets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33600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If S is a connected dominating set, then we can always find a spanning tree in which V – S are leaves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Build a spanning tree on 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Possible because S is connected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an edge from S to every vertex in V – 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Possible because S is dominating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Small connected dominating </a:t>
            </a:r>
            <a:r>
              <a:rPr lang="en-US" dirty="0" err="1" smtClean="0"/>
              <a:t>set</a:t>
            </a:r>
            <a:r>
              <a:rPr lang="en-US" dirty="0" err="1" smtClean="0">
                <a:sym typeface="Wingdings" pitchFamily="2" charset="2"/>
              </a:rPr>
              <a:t></a:t>
            </a:r>
            <a:r>
              <a:rPr lang="en-US" dirty="0" err="1" smtClean="0"/>
              <a:t>spanning</a:t>
            </a:r>
            <a:r>
              <a:rPr lang="en-US" dirty="0" smtClean="0"/>
              <a:t> tree with many leaves</a:t>
            </a:r>
          </a:p>
        </p:txBody>
      </p:sp>
      <p:pic>
        <p:nvPicPr>
          <p:cNvPr id="409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0"/>
            <a:ext cx="3619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nb-NO" smtClean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0"/>
            <a:ext cx="3619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19500"/>
            <a:ext cx="3619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19500"/>
            <a:ext cx="3619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BDD63-5CA7-4675-A52D-844EBD6A91C3}" type="slidenum">
              <a:rPr lang="nl-NL" smtClean="0"/>
              <a:pPr>
                <a:defRPr/>
              </a:pPr>
              <a:t>31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Sketch of the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kernelization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proof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101975"/>
          </a:xfrm>
        </p:spPr>
        <p:txBody>
          <a:bodyPr rtlCol="0">
            <a:normAutofit fontScale="62500" lnSpcReduction="20000"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leaf-to-blacks ratio in a reduced instance, is no worse than the leaf-to-blacks ratio in a </a:t>
            </a:r>
            <a:r>
              <a:rPr lang="en-US" b="1" i="1" dirty="0" smtClean="0"/>
              <a:t>bipartite</a:t>
            </a:r>
            <a:r>
              <a:rPr lang="en-US" dirty="0" smtClean="0"/>
              <a:t> reduced instance</a:t>
            </a:r>
          </a:p>
          <a:p>
            <a:pPr marL="925830" lvl="1" indent="-51435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Reduced instance has no white-white edges, but might have black-black edges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leafy spanning tree corresponds to a small connected dominating set</a:t>
            </a:r>
          </a:p>
          <a:p>
            <a:pPr marL="925830" lvl="1" indent="-51435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Shown on previous slide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 a bipartite reduced instance, the white vertices form a dominating set</a:t>
            </a:r>
          </a:p>
          <a:p>
            <a:pPr marL="925830" lvl="1" indent="-51435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 any bipartite graph, any of the two vertex sets dominates the other half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 if we take all white vertices, we have a dominating set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We need to make it connected by adding black vertices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6A522-D1C5-4923-A2DF-D49D60CFDE42}" type="slidenum">
              <a:rPr lang="nl-NL"/>
              <a:pPr>
                <a:defRPr/>
              </a:pPr>
              <a:t>32</a:t>
            </a:fld>
            <a:endParaRPr lang="nl-NL"/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70425"/>
            <a:ext cx="302895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Proof sketch – continued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We give a greedy strategy that connects the dominating set: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Find a black vertex adjacent to maximum number of different connected components of 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Add that vertex to 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We evaluate the performance of this strategy, and show it always adds at most a 89/90 fraction of all black vertices to S.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 at least 1/90 of all the black vertices can become a leaf in the equivalent spanning tree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Evaluation uses original techniques: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We derive inequalities that hold for the intermediate stages of the dominating set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These express the number of blacks </a:t>
            </a:r>
            <a:r>
              <a:rPr lang="en-US" b="1" i="1" dirty="0" smtClean="0"/>
              <a:t>not</a:t>
            </a:r>
            <a:r>
              <a:rPr lang="en-US" dirty="0" smtClean="0"/>
              <a:t> taken in the set, in the degrees of the blacks that </a:t>
            </a:r>
            <a:r>
              <a:rPr lang="en-US" b="1" i="1" dirty="0" smtClean="0"/>
              <a:t>were</a:t>
            </a:r>
            <a:r>
              <a:rPr lang="en-US" dirty="0" smtClean="0"/>
              <a:t> added to the set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We relax these inequalities into a linear program, and minimize the variable that represents the fraction of black vertices outside 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outcome of the LP shows the minimum fraction of black vertices that can become a leaf in a good spanning tree for a bipartite reduced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DD85-21A8-4A6B-88E0-E9A10E2B6B11}" type="slidenum">
              <a:rPr lang="nl-NL"/>
              <a:pPr>
                <a:defRPr/>
              </a:pPr>
              <a:t>33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Proof sketch – finished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 we proved that: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 constant fraction of the </a:t>
            </a:r>
            <a:r>
              <a:rPr lang="en-US" b="1" i="1" dirty="0" smtClean="0"/>
              <a:t>black</a:t>
            </a:r>
            <a:r>
              <a:rPr lang="en-US" dirty="0" smtClean="0"/>
              <a:t> vertices in a reduced instance can become leaves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We need: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 constant fraction of the </a:t>
            </a:r>
            <a:r>
              <a:rPr lang="en-US" b="1" i="1" dirty="0" smtClean="0"/>
              <a:t>total</a:t>
            </a:r>
            <a:r>
              <a:rPr lang="en-US" dirty="0" smtClean="0"/>
              <a:t> number of vertices (blacks </a:t>
            </a:r>
            <a:r>
              <a:rPr lang="en-US" b="1" i="1" dirty="0" smtClean="0"/>
              <a:t>and</a:t>
            </a:r>
            <a:r>
              <a:rPr lang="en-US" dirty="0" smtClean="0"/>
              <a:t> whites) can become black leaves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This is achieved by proving: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 ≤ 5B for all reduced instances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Combining with earlier results, we find that for a reduced instance: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there is always a spanning tree in which at least (1/90)/6 = 1/540 of all vertices are black leaves.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Which proves the </a:t>
            </a:r>
            <a:r>
              <a:rPr lang="en-US" dirty="0" err="1" smtClean="0"/>
              <a:t>kernelization</a:t>
            </a:r>
            <a:r>
              <a:rPr lang="en-US" dirty="0" smtClean="0"/>
              <a:t> lemma.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737AF-D7B6-49A0-B7C0-D27CBB44DFD1}" type="slidenum">
              <a:rPr lang="nl-NL"/>
              <a:pPr>
                <a:defRPr/>
              </a:pPr>
              <a:t>34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Future work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Generalizing </a:t>
            </a:r>
            <a:r>
              <a:rPr lang="en-US" dirty="0" smtClean="0"/>
              <a:t>the kernel for black/white on planar graphs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To graphs of bounded genus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To a kernel for arbitrary weights on planar graphs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Determining complexity for arbitrary, real-valued weights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Determining the quality of the approximation algorithm for bipartite max-leaf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Only known approximation algorithm for bipartite max-leaf is for </a:t>
            </a:r>
            <a:r>
              <a:rPr lang="en-US" b="1" i="1" dirty="0" smtClean="0"/>
              <a:t>regular</a:t>
            </a:r>
            <a:r>
              <a:rPr lang="en-US" dirty="0" smtClean="0"/>
              <a:t> graphs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Our strategy is a constant-factor approximation, for some factor ≤ 540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C5284-1B68-43E6-BE70-0D72237EB785}" type="slidenum">
              <a:rPr lang="nl-NL"/>
              <a:pPr>
                <a:defRPr/>
              </a:pPr>
              <a:t>35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Bipartite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nl-NL" sz="4000" dirty="0" smtClean="0">
                <a:solidFill>
                  <a:schemeClr val="accent1">
                    <a:satMod val="150000"/>
                  </a:schemeClr>
                </a:solidFill>
              </a:rPr>
              <a:t>Max </a:t>
            </a:r>
            <a:r>
              <a:rPr lang="nl-NL" sz="4000" dirty="0" err="1">
                <a:solidFill>
                  <a:schemeClr val="accent1">
                    <a:satMod val="150000"/>
                  </a:schemeClr>
                </a:solidFill>
              </a:rPr>
              <a:t>Leaf</a:t>
            </a:r>
            <a:r>
              <a:rPr lang="nl-NL" sz="4000" dirty="0">
                <a:solidFill>
                  <a:schemeClr val="accent1">
                    <a:satMod val="150000"/>
                  </a:schemeClr>
                </a:solidFill>
              </a:rPr>
              <a:t> Spanning Tree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5146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Problem</a:t>
            </a:r>
            <a:r>
              <a:rPr lang="nl-NL" dirty="0" smtClean="0"/>
              <a:t> </a:t>
            </a:r>
            <a:r>
              <a:rPr lang="nl-NL" dirty="0" err="1" smtClean="0"/>
              <a:t>definition</a:t>
            </a:r>
            <a:endParaRPr lang="nl-NL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Instance</a:t>
            </a:r>
            <a:r>
              <a:rPr lang="nl-NL" dirty="0" smtClean="0"/>
              <a:t>: </a:t>
            </a:r>
            <a:r>
              <a:rPr lang="nl-NL" dirty="0" err="1" smtClean="0"/>
              <a:t>Connected</a:t>
            </a:r>
            <a:r>
              <a:rPr lang="nl-NL" dirty="0" smtClean="0"/>
              <a:t> </a:t>
            </a:r>
            <a:r>
              <a:rPr lang="nl-NL" dirty="0" err="1" smtClean="0"/>
              <a:t>bipartite</a:t>
            </a:r>
            <a:r>
              <a:rPr lang="nl-NL" dirty="0" smtClean="0"/>
              <a:t> </a:t>
            </a:r>
            <a:r>
              <a:rPr lang="nl-NL" dirty="0" err="1" smtClean="0"/>
              <a:t>graph</a:t>
            </a:r>
            <a:r>
              <a:rPr lang="nl-NL" dirty="0" smtClean="0"/>
              <a:t> G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vertex</a:t>
            </a:r>
            <a:r>
              <a:rPr lang="nl-NL" dirty="0" smtClean="0"/>
              <a:t> sets X and Y, </a:t>
            </a:r>
            <a:r>
              <a:rPr lang="nl-NL" dirty="0" err="1" smtClean="0"/>
              <a:t>positive</a:t>
            </a:r>
            <a:r>
              <a:rPr lang="nl-NL" dirty="0" smtClean="0"/>
              <a:t> integer k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nl-NL" dirty="0" err="1" smtClean="0"/>
              <a:t>Question</a:t>
            </a:r>
            <a:r>
              <a:rPr lang="nl-NL" dirty="0" smtClean="0"/>
              <a:t>: Is </a:t>
            </a:r>
            <a:r>
              <a:rPr lang="nl-NL" dirty="0" err="1" smtClean="0"/>
              <a:t>there</a:t>
            </a:r>
            <a:r>
              <a:rPr lang="nl-NL" dirty="0" smtClean="0"/>
              <a:t> a spanning tree </a:t>
            </a:r>
            <a:r>
              <a:rPr lang="nl-NL" dirty="0" err="1" smtClean="0"/>
              <a:t>for</a:t>
            </a:r>
            <a:r>
              <a:rPr lang="nl-NL" dirty="0" smtClean="0"/>
              <a:t> G </a:t>
            </a:r>
            <a:r>
              <a:rPr lang="nl-NL" dirty="0" err="1" smtClean="0"/>
              <a:t>with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k </a:t>
            </a:r>
            <a:r>
              <a:rPr lang="nl-NL" dirty="0" err="1" smtClean="0"/>
              <a:t>leaves</a:t>
            </a:r>
            <a:r>
              <a:rPr lang="nl-NL" dirty="0" smtClean="0"/>
              <a:t> in the set X?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problem</a:t>
            </a:r>
            <a:r>
              <a:rPr lang="nl-NL" dirty="0" smtClean="0"/>
              <a:t> is </a:t>
            </a:r>
            <a:r>
              <a:rPr lang="nl-NL" dirty="0" err="1" smtClean="0"/>
              <a:t>NP-complete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4648200"/>
          <a:ext cx="8229600" cy="1014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839D2-6497-4C95-9D47-B444E5DDF02A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800" dirty="0" err="1" smtClean="0">
                <a:solidFill>
                  <a:schemeClr val="accent1">
                    <a:satMod val="150000"/>
                  </a:schemeClr>
                </a:solidFill>
              </a:rPr>
              <a:t>Weighted</a:t>
            </a:r>
            <a:r>
              <a:rPr lang="nl-NL" sz="4800" dirty="0" smtClean="0">
                <a:solidFill>
                  <a:schemeClr val="accent1">
                    <a:satMod val="150000"/>
                  </a:schemeClr>
                </a:solidFill>
              </a:rPr>
              <a:t> Max </a:t>
            </a:r>
            <a:r>
              <a:rPr lang="nl-NL" sz="4800" dirty="0" err="1" smtClean="0">
                <a:solidFill>
                  <a:schemeClr val="accent1">
                    <a:satMod val="150000"/>
                  </a:schemeClr>
                </a:solidFill>
              </a:rPr>
              <a:t>Leaf</a:t>
            </a:r>
            <a:r>
              <a:rPr lang="nl-NL" sz="4800" dirty="0" smtClean="0">
                <a:solidFill>
                  <a:schemeClr val="accent1">
                    <a:satMod val="150000"/>
                  </a:schemeClr>
                </a:solidFill>
              </a:rPr>
              <a:t> Spanning Tree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b-NO" smtClean="0"/>
              <a:t>Problem definition</a:t>
            </a:r>
          </a:p>
          <a:p>
            <a:pPr lvl="1" eaLnBrk="1" hangingPunct="1"/>
            <a:r>
              <a:rPr lang="en-US" altLang="nb-NO" smtClean="0"/>
              <a:t>Instance: Connected graph G, with an integer weight for each vertex, positive integer k</a:t>
            </a:r>
          </a:p>
          <a:p>
            <a:pPr lvl="1" eaLnBrk="1" hangingPunct="1"/>
            <a:r>
              <a:rPr lang="en-US" altLang="nb-NO" smtClean="0"/>
              <a:t>Question: Is there a spanning tree for G such that the leaves have combined weight at least k?</a:t>
            </a:r>
          </a:p>
          <a:p>
            <a:pPr eaLnBrk="1" hangingPunct="1"/>
            <a:r>
              <a:rPr lang="en-US" altLang="nb-NO" smtClean="0"/>
              <a:t>Generalization of bipartite and regular max leaf</a:t>
            </a:r>
          </a:p>
          <a:p>
            <a:pPr lvl="1" eaLnBrk="1" hangingPunct="1"/>
            <a:r>
              <a:rPr lang="en-US" altLang="nb-NO" smtClean="0"/>
              <a:t>So NP-complete by restriction</a:t>
            </a:r>
          </a:p>
          <a:p>
            <a:pPr eaLnBrk="1" hangingPunct="1"/>
            <a:r>
              <a:rPr lang="en-US" altLang="nb-NO" smtClean="0"/>
              <a:t>We consider fixed parameter tractability</a:t>
            </a:r>
          </a:p>
          <a:p>
            <a:pPr eaLnBrk="1" hangingPunct="1"/>
            <a:endParaRPr lang="en-US" altLang="nb-N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F7595-ED2F-4089-B215-9ED364B0474A}" type="slidenum">
              <a:rPr lang="nl-NL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>
                <a:solidFill>
                  <a:schemeClr val="accent1">
                    <a:satMod val="150000"/>
                  </a:schemeClr>
                </a:solidFill>
              </a:rPr>
              <a:t>Fixed parameter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1A0B-5789-4ACC-9DC0-FFE21C6EC2E1}" type="slidenum">
              <a:rPr lang="nl-NL"/>
              <a:pPr>
                <a:defRPr/>
              </a:pPr>
              <a:t>6</a:t>
            </a:fld>
            <a:endParaRPr lang="nl-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Technique to deal with problems (presumably) not in P</a:t>
            </a:r>
          </a:p>
          <a:p>
            <a:pPr eaLnBrk="1" hangingPunct="1">
              <a:defRPr/>
            </a:pPr>
            <a:r>
              <a:rPr lang="en-US" sz="2800" dirty="0" smtClean="0"/>
              <a:t>Asks if the exponential explosion of the running time can be restricted to a “parameter” that measures some characteristic of the instance</a:t>
            </a:r>
          </a:p>
          <a:p>
            <a:pPr eaLnBrk="1" hangingPunct="1">
              <a:defRPr/>
            </a:pPr>
            <a:r>
              <a:rPr lang="en-US" sz="2800" dirty="0" smtClean="0"/>
              <a:t>An instance of a parameterized problem is:</a:t>
            </a:r>
          </a:p>
          <a:p>
            <a:pPr lvl="1" eaLnBrk="1" hangingPunct="1">
              <a:defRPr/>
            </a:pPr>
            <a:r>
              <a:rPr lang="en-US" sz="2400" dirty="0" smtClean="0"/>
              <a:t>&lt;</a:t>
            </a:r>
            <a:r>
              <a:rPr lang="en-US" sz="2400" dirty="0" err="1" smtClean="0"/>
              <a:t>I,k</a:t>
            </a:r>
            <a:r>
              <a:rPr lang="en-US" sz="2400" dirty="0" smtClean="0"/>
              <a:t>&gt; where k is the parameter of the problem (often integer)</a:t>
            </a:r>
          </a:p>
          <a:p>
            <a:pPr eaLnBrk="1" hangingPunct="1">
              <a:defRPr/>
            </a:pPr>
            <a:r>
              <a:rPr lang="en-US" sz="2800" dirty="0" smtClean="0"/>
              <a:t>Class of Fixed Parameter Tractable (FPT) problems:</a:t>
            </a:r>
          </a:p>
          <a:p>
            <a:pPr lvl="1" eaLnBrk="1" hangingPunct="1">
              <a:defRPr/>
            </a:pPr>
            <a:r>
              <a:rPr lang="en-US" sz="2400" dirty="0" smtClean="0"/>
              <a:t>Decision problems that can be solved in f(k) * poly(|I| + k) time</a:t>
            </a:r>
          </a:p>
          <a:p>
            <a:pPr lvl="1" eaLnBrk="1" hangingPunct="1">
              <a:defRPr/>
            </a:pPr>
            <a:r>
              <a:rPr lang="en-US" sz="2400" dirty="0" smtClean="0"/>
              <a:t>Function f can be arbitrary, so dependency on k may be exponential</a:t>
            </a:r>
          </a:p>
          <a:p>
            <a:pPr eaLnBrk="1" hangingPunct="1">
              <a:defRPr/>
            </a:pPr>
            <a:r>
              <a:rPr lang="en-US" sz="2800" dirty="0" smtClean="0"/>
              <a:t>For example, the k-Vertex Cover problem is fixed parameter tractable.</a:t>
            </a:r>
          </a:p>
          <a:p>
            <a:pPr lvl="1" eaLnBrk="1" hangingPunct="1">
              <a:defRPr/>
            </a:pPr>
            <a:r>
              <a:rPr lang="en-US" sz="2400" dirty="0" smtClean="0"/>
              <a:t>“Is there a vertex cover of size k?”</a:t>
            </a:r>
          </a:p>
          <a:p>
            <a:pPr eaLnBrk="1" hangingPunct="1">
              <a:defRPr/>
            </a:pPr>
            <a:r>
              <a:rPr lang="en-US" sz="2800" dirty="0" smtClean="0"/>
              <a:t>k-Vertex Cover can be solved in O(n + 2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k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(and even faster).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>
                <a:solidFill>
                  <a:schemeClr val="accent1">
                    <a:satMod val="150000"/>
                  </a:schemeClr>
                </a:solidFill>
              </a:rPr>
              <a:t>Kernelization algorithms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b-NO" sz="2800" smtClean="0"/>
              <a:t>A kernelization algorithm:</a:t>
            </a:r>
          </a:p>
          <a:p>
            <a:pPr lvl="1" eaLnBrk="1" hangingPunct="1"/>
            <a:r>
              <a:rPr lang="nl-NL" altLang="nb-NO" sz="2400" smtClean="0"/>
              <a:t>Reduces parameterized instance &lt;I,k&gt; to equivalent &lt;I’,k’&gt;</a:t>
            </a:r>
          </a:p>
          <a:p>
            <a:pPr lvl="1" eaLnBrk="1" hangingPunct="1"/>
            <a:r>
              <a:rPr lang="nl-NL" altLang="nb-NO" sz="2400" smtClean="0"/>
              <a:t>Size of I’ does not depend on I but only on k</a:t>
            </a:r>
          </a:p>
          <a:p>
            <a:pPr lvl="1" eaLnBrk="1" hangingPunct="1"/>
            <a:r>
              <a:rPr lang="nl-NL" altLang="nb-NO" sz="2400" smtClean="0"/>
              <a:t>Time is poly (|I| + k)</a:t>
            </a:r>
          </a:p>
          <a:p>
            <a:pPr eaLnBrk="1" hangingPunct="1"/>
            <a:r>
              <a:rPr lang="nl-NL" altLang="nb-NO" sz="2800" smtClean="0"/>
              <a:t>If |I’| is O(g(k)), then g is the </a:t>
            </a:r>
            <a:r>
              <a:rPr lang="nl-NL" altLang="nb-NO" sz="2800" b="1" i="1" smtClean="0"/>
              <a:t>size </a:t>
            </a:r>
            <a:r>
              <a:rPr lang="nl-NL" altLang="nb-NO" sz="2800" smtClean="0"/>
              <a:t>of the kernel</a:t>
            </a:r>
          </a:p>
          <a:p>
            <a:pPr eaLnBrk="1" hangingPunct="1"/>
            <a:r>
              <a:rPr lang="nl-NL" altLang="nb-NO" sz="2800" smtClean="0"/>
              <a:t>Kernelization algorithm implies fixed parameter tractability</a:t>
            </a:r>
          </a:p>
          <a:p>
            <a:pPr lvl="1" eaLnBrk="1" hangingPunct="1"/>
            <a:r>
              <a:rPr lang="nl-NL" altLang="nb-NO" sz="2400" smtClean="0"/>
              <a:t>Compute a kernel, analyze it by brute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21E76-7383-478C-85EA-99DC15D6F388}" type="slidenum">
              <a:rPr lang="nl-NL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Fixed parameter (in)tractability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Text Placeholder 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Existing problems, parameterized by nr. of leaves</a:t>
            </a:r>
            <a:endParaRPr lang="en-US" b="1" i="1" dirty="0" smtClean="0"/>
          </a:p>
          <a:p>
            <a:pPr lvl="1" eaLnBrk="1" hangingPunct="1">
              <a:defRPr/>
            </a:pPr>
            <a:r>
              <a:rPr lang="en-US" dirty="0" smtClean="0"/>
              <a:t>Regular max-leaf has a 3.5k kernel</a:t>
            </a:r>
          </a:p>
          <a:p>
            <a:pPr lvl="1" eaLnBrk="1" hangingPunct="1">
              <a:defRPr/>
            </a:pPr>
            <a:r>
              <a:rPr lang="en-US" dirty="0" smtClean="0"/>
              <a:t>No FPT results for bipartite max-leaf</a:t>
            </a:r>
          </a:p>
          <a:p>
            <a:pPr eaLnBrk="1" hangingPunct="1">
              <a:defRPr/>
            </a:pPr>
            <a:r>
              <a:rPr lang="en-US" dirty="0" smtClean="0"/>
              <a:t>Our general-weight problem</a:t>
            </a:r>
          </a:p>
          <a:p>
            <a:pPr lvl="1" eaLnBrk="1" hangingPunct="1">
              <a:defRPr/>
            </a:pPr>
            <a:r>
              <a:rPr lang="en-US" dirty="0" smtClean="0"/>
              <a:t>We take the target weight </a:t>
            </a:r>
            <a:r>
              <a:rPr lang="en-US" b="1" i="1" dirty="0" smtClean="0"/>
              <a:t>k</a:t>
            </a:r>
            <a:r>
              <a:rPr lang="en-US" dirty="0" smtClean="0"/>
              <a:t> as the parameter of the problem</a:t>
            </a:r>
            <a:endParaRPr lang="en-US" b="1" i="1" dirty="0" smtClean="0"/>
          </a:p>
          <a:p>
            <a:pPr lvl="1" eaLnBrk="1" hangingPunct="1">
              <a:defRPr/>
            </a:pPr>
            <a:r>
              <a:rPr lang="en-US" dirty="0" smtClean="0"/>
              <a:t>Complexity depends on the range of possible weights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4724400"/>
          <a:ext cx="83820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2209800"/>
                <a:gridCol w="3886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Complexity of weighted max-leaf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graphs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Planar graphs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Weights</a:t>
                      </a:r>
                      <a:r>
                        <a:rPr lang="en-US" baseline="0" dirty="0" smtClean="0"/>
                        <a:t> {0,1}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W[1] 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FPT: Kernel of 540k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Weights</a:t>
                      </a:r>
                      <a:r>
                        <a:rPr lang="en-US" baseline="0" dirty="0" smtClean="0"/>
                        <a:t> {0,1,..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W[1] 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FPT: Reduction to bounded </a:t>
                      </a:r>
                      <a:r>
                        <a:rPr lang="en-US" dirty="0" err="1" smtClean="0"/>
                        <a:t>treewidth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Weights {1,2,..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FPT: Kernel of 9.5k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FPT: Kernel of 9.5k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C35AE-4965-4117-ABED-D560BC59BC30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Fixed parameter intractability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pPr eaLnBrk="1" hangingPunct="1"/>
            <a:r>
              <a:rPr lang="en-US" altLang="nb-NO" smtClean="0"/>
              <a:t>Proving W[1] hardness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94280-7D20-45E8-94AA-797A89E20F18}" type="slidenum">
              <a:rPr lang="nl-NL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517</TotalTime>
  <Words>2570</Words>
  <Application>Microsoft Office PowerPoint</Application>
  <PresentationFormat>On-screen Show (4:3)</PresentationFormat>
  <Paragraphs>346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Equation</vt:lpstr>
      <vt:lpstr>Fixed parameter tractability and kernelization for the Black-White Max-Leaf Spanning Tree problem </vt:lpstr>
      <vt:lpstr>Maximum Leaf Spanning Tree</vt:lpstr>
      <vt:lpstr>An example</vt:lpstr>
      <vt:lpstr>Bipartite Max Leaf Spanning Tree</vt:lpstr>
      <vt:lpstr>Weighted Max Leaf Spanning Tree</vt:lpstr>
      <vt:lpstr>Fixed parameter complexity</vt:lpstr>
      <vt:lpstr>Kernelization algorithms</vt:lpstr>
      <vt:lpstr>Fixed parameter (in)tractability</vt:lpstr>
      <vt:lpstr>Fixed parameter intractability</vt:lpstr>
      <vt:lpstr>Black-White Max-Leaf Spanning tree</vt:lpstr>
      <vt:lpstr>Parameterized complexity classes</vt:lpstr>
      <vt:lpstr>Reductions prove W[1] hardness</vt:lpstr>
      <vt:lpstr>Setup for reduction</vt:lpstr>
      <vt:lpstr>Reduction from k-Independent Set</vt:lpstr>
      <vt:lpstr>Independent set of size k   Spanning tree with ≥ k black leaves</vt:lpstr>
      <vt:lpstr>Spanning tree with k black leaves  Independent set of size k</vt:lpstr>
      <vt:lpstr>Fixed parameter tractability</vt:lpstr>
      <vt:lpstr>A linear kernel for planar Black-White Max-Leaf</vt:lpstr>
      <vt:lpstr>Terminology</vt:lpstr>
      <vt:lpstr>1) Re-color cut vertices</vt:lpstr>
      <vt:lpstr>2) Contract edges between white vertices</vt:lpstr>
      <vt:lpstr>3) Remove degree 1 vertices</vt:lpstr>
      <vt:lpstr>4) Degree-2 black vertices</vt:lpstr>
      <vt:lpstr>5) Long degree-2 paths</vt:lpstr>
      <vt:lpstr>6) Parallel white c-paths of size 1</vt:lpstr>
      <vt:lpstr>7) A single-white c-path and a direct edge</vt:lpstr>
      <vt:lpstr>Structure of a reduced instance</vt:lpstr>
      <vt:lpstr>Necessity of reduction rules</vt:lpstr>
      <vt:lpstr>Kernelization lemma</vt:lpstr>
      <vt:lpstr>Proving a kernelization lemma</vt:lpstr>
      <vt:lpstr>Leafy spanning trees and small connected dominating sets</vt:lpstr>
      <vt:lpstr>Sketch of the kernelization proof</vt:lpstr>
      <vt:lpstr>Proof sketch – continued</vt:lpstr>
      <vt:lpstr>Proof sketch – finished</vt:lpstr>
      <vt:lpstr>Future work</vt:lpstr>
    </vt:vector>
  </TitlesOfParts>
  <Company>Universiteit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parameter tractability and kernelization for the White-Black Max-Leaf Spanning Tree problem</dc:title>
  <dc:creator>bmpjanse</dc:creator>
  <cp:lastModifiedBy>Bart M. P. Jansen</cp:lastModifiedBy>
  <cp:revision>192</cp:revision>
  <dcterms:created xsi:type="dcterms:W3CDTF">2009-03-04T16:29:31Z</dcterms:created>
  <dcterms:modified xsi:type="dcterms:W3CDTF">2013-09-20T12:49:09Z</dcterms:modified>
</cp:coreProperties>
</file>