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02" r:id="rId2"/>
    <p:sldId id="545" r:id="rId3"/>
    <p:sldId id="541" r:id="rId4"/>
    <p:sldId id="542" r:id="rId5"/>
    <p:sldId id="544" r:id="rId6"/>
    <p:sldId id="508" r:id="rId7"/>
    <p:sldId id="546" r:id="rId8"/>
    <p:sldId id="547" r:id="rId9"/>
    <p:sldId id="550" r:id="rId10"/>
    <p:sldId id="551" r:id="rId11"/>
    <p:sldId id="590" r:id="rId12"/>
    <p:sldId id="592" r:id="rId13"/>
    <p:sldId id="593" r:id="rId14"/>
    <p:sldId id="594" r:id="rId15"/>
    <p:sldId id="589" r:id="rId16"/>
    <p:sldId id="617" r:id="rId17"/>
    <p:sldId id="618" r:id="rId18"/>
    <p:sldId id="597" r:id="rId19"/>
    <p:sldId id="627" r:id="rId20"/>
    <p:sldId id="572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619" r:id="rId30"/>
    <p:sldId id="565" r:id="rId31"/>
    <p:sldId id="566" r:id="rId32"/>
    <p:sldId id="567" r:id="rId33"/>
    <p:sldId id="568" r:id="rId34"/>
    <p:sldId id="599" r:id="rId35"/>
    <p:sldId id="628" r:id="rId36"/>
    <p:sldId id="613" r:id="rId37"/>
    <p:sldId id="605" r:id="rId38"/>
    <p:sldId id="614" r:id="rId39"/>
    <p:sldId id="623" r:id="rId40"/>
    <p:sldId id="608" r:id="rId41"/>
    <p:sldId id="609" r:id="rId42"/>
    <p:sldId id="620" r:id="rId43"/>
    <p:sldId id="624" r:id="rId44"/>
    <p:sldId id="454" r:id="rId45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MS PGothic" panose="020B0600070205080204" pitchFamily="34" charset="-128"/>
      <p:regular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C0"/>
    <a:srgbClr val="CC3300"/>
    <a:srgbClr val="008000"/>
    <a:srgbClr val="0F94C4"/>
    <a:srgbClr val="3366FF"/>
    <a:srgbClr val="0066FF"/>
    <a:srgbClr val="003399"/>
    <a:srgbClr val="0395CE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00" autoAdjust="0"/>
  </p:normalViewPr>
  <p:slideViewPr>
    <p:cSldViewPr>
      <p:cViewPr varScale="1">
        <p:scale>
          <a:sx n="116" d="100"/>
          <a:sy n="11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image" Target="../media/image2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9234B4D-151A-4526-B6CA-59E1F726769C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Vertex Cover</a:t>
              </a:r>
              <a:endParaRPr lang="en-US" cap="small" baseline="0" dirty="0"/>
            </a:p>
          </dgm:t>
        </dgm:pt>
      </mc:Choice>
      <mc:Fallback xmlns="">
        <dgm:pt modelId="{E9234B4D-151A-4526-B6CA-59E1F726769C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Vertex Cover</a:t>
              </a:r>
              <a:endParaRPr lang="en-US" cap="small" baseline="0" dirty="0"/>
            </a:p>
          </dgm:t>
        </dgm:pt>
      </mc:Fallback>
    </mc:AlternateContent>
    <dgm:pt modelId="{9ED63B94-D33B-4B82-994D-483522AF2724}" type="parTrans" cxnId="{8AA58C1B-A4D3-426F-9F37-7A99CD417D71}">
      <dgm:prSet/>
      <dgm:spPr/>
      <dgm:t>
        <a:bodyPr/>
        <a:lstStyle/>
        <a:p>
          <a:endParaRPr lang="en-US"/>
        </a:p>
      </dgm:t>
    </dgm:pt>
    <dgm:pt modelId="{CA3F1964-E029-4625-91A9-CDB571DAB1F6}" type="sibTrans" cxnId="{8AA58C1B-A4D3-426F-9F37-7A99CD417D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AFAD60D-CD48-434D-A7D1-63F0F18F467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cap="none" baseline="0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Feedback </a:t>
              </a:r>
              <a:br>
                <a:rPr lang="en-US" cap="small" baseline="0" dirty="0" smtClean="0"/>
              </a:br>
              <a:r>
                <a:rPr lang="en-US" cap="small" baseline="0" dirty="0" smtClean="0"/>
                <a:t>Vertex Set</a:t>
              </a:r>
              <a:endParaRPr lang="en-US" cap="small" baseline="0" dirty="0"/>
            </a:p>
          </dgm:t>
        </dgm:pt>
      </mc:Choice>
      <mc:Fallback xmlns="">
        <dgm:pt modelId="{AAFAD60D-CD48-434D-A7D1-63F0F18F4676}">
          <dgm:prSet phldrT="[Text]"/>
          <dgm:spPr/>
          <dgm:t>
            <a:bodyPr/>
            <a:lstStyle/>
            <a:p>
              <a:r>
                <a:rPr lang="en-US" i="0" cap="none" baseline="0" dirty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Feedback </a:t>
              </a:r>
              <a:r>
                <a:rPr lang="en-US" cap="small" baseline="0" dirty="0" smtClean="0"/>
                <a:t/>
              </a:r>
              <a:br>
                <a:rPr lang="en-US" cap="small" baseline="0" dirty="0" smtClean="0"/>
              </a:br>
              <a:r>
                <a:rPr lang="en-US" cap="small" baseline="0" dirty="0" smtClean="0"/>
                <a:t>Vertex </a:t>
              </a:r>
              <a:r>
                <a:rPr lang="en-US" cap="small" baseline="0" dirty="0" smtClean="0"/>
                <a:t>Set</a:t>
              </a:r>
              <a:endParaRPr lang="en-US" cap="small" baseline="0" dirty="0"/>
            </a:p>
          </dgm:t>
        </dgm:pt>
      </mc:Fallback>
    </mc:AlternateContent>
    <dgm:pt modelId="{9AB31E1C-53C1-4471-A064-B44E4644A2F7}" type="parTrans" cxnId="{D0A027C6-585E-4160-B7D1-A8A17873E36C}">
      <dgm:prSet/>
      <dgm:spPr/>
      <dgm:t>
        <a:bodyPr/>
        <a:lstStyle/>
        <a:p>
          <a:endParaRPr lang="en-US"/>
        </a:p>
      </dgm:t>
    </dgm:pt>
    <dgm:pt modelId="{63DF782D-2A08-45FD-9C0D-9295023DEDB5}" type="sibTrans" cxnId="{D0A027C6-585E-4160-B7D1-A8A17873E36C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Tree-likeness of the input graph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By dimension of the input</a:t>
          </a:r>
          <a:endParaRPr lang="en-US" dirty="0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6DFF2A6-E35C-4D7C-956B-5D14997AEB12}">
          <dgm:prSet phldrT="[Text]"/>
          <dgm:spPr/>
          <dgm:t>
            <a:bodyPr/>
            <a:lstStyle/>
            <a:p>
              <a:r>
                <a:rPr lang="en-US" dirty="0" smtClean="0"/>
                <a:t>Linear programs in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dimensions</a:t>
              </a:r>
              <a:endParaRPr lang="en-US" dirty="0"/>
            </a:p>
          </dgm:t>
        </dgm:pt>
      </mc:Choice>
      <mc:Fallback xmlns="">
        <dgm:pt modelId="{36DFF2A6-E35C-4D7C-956B-5D14997AEB12}">
          <dgm:prSet phldrT="[Text]"/>
          <dgm:spPr/>
          <dgm:t>
            <a:bodyPr/>
            <a:lstStyle/>
            <a:p>
              <a:r>
                <a:rPr lang="en-US" dirty="0" smtClean="0"/>
                <a:t>Linear programs in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</a:t>
              </a:r>
              <a:r>
                <a:rPr lang="en-US" dirty="0" smtClean="0"/>
                <a:t>dimensions</a:t>
              </a:r>
              <a:endParaRPr lang="en-US" dirty="0"/>
            </a:p>
          </dgm:t>
        </dgm:pt>
      </mc:Fallback>
    </mc:AlternateConten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7B04B26-2233-4F56-8B7E-DF71F411C70B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b="0" i="1" cap="small" baseline="0" dirty="0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cap="small" baseline="0" dirty="0" smtClean="0"/>
                <a:t>-Edge Clique Cover</a:t>
              </a:r>
              <a:endParaRPr lang="en-US" cap="small" baseline="0" dirty="0"/>
            </a:p>
          </dgm:t>
        </dgm:pt>
      </mc:Choice>
      <mc:Fallback xmlns="">
        <dgm:pt modelId="{07B04B26-2233-4F56-8B7E-DF71F411C70B}">
          <dgm:prSet phldrT="[Text]"/>
          <dgm:spPr/>
          <dgm:t>
            <a:bodyPr/>
            <a:lstStyle/>
            <a:p>
              <a:r>
                <a:rPr lang="en-US" b="0" i="0" cap="small" baseline="0" dirty="0" smtClean="0">
                  <a:latin typeface="Cambria Math" panose="02040503050406030204" pitchFamily="18" charset="0"/>
                </a:rPr>
                <a:t>𝑘</a:t>
              </a:r>
              <a:r>
                <a:rPr lang="en-US" cap="small" baseline="0" dirty="0" smtClean="0"/>
                <a:t>-Edge Clique Cover</a:t>
              </a:r>
              <a:endParaRPr lang="en-US" cap="small" baseline="0" dirty="0"/>
            </a:p>
          </dgm:t>
        </dgm:pt>
      </mc:Fallback>
    </mc:AlternateContent>
    <dgm:pt modelId="{C0988624-1AE9-439B-B30A-319B94DEDA5C}" type="parTrans" cxnId="{037731FA-60B4-4468-95AC-521628A91F79}">
      <dgm:prSet/>
      <dgm:spPr/>
      <dgm:t>
        <a:bodyPr/>
        <a:lstStyle/>
        <a:p>
          <a:endParaRPr lang="en-US"/>
        </a:p>
      </dgm:t>
    </dgm:pt>
    <dgm:pt modelId="{1746227D-B6E7-4E15-BAC1-31128B5655D3}" type="sibTrans" cxnId="{037731FA-60B4-4468-95AC-521628A91F79}">
      <dgm:prSet/>
      <dgm:spPr/>
      <dgm:t>
        <a:bodyPr/>
        <a:lstStyle/>
        <a:p>
          <a:endParaRPr lang="en-US"/>
        </a:p>
      </dgm:t>
    </dgm:pt>
    <dgm:pt modelId="{9B3BC8E6-4F64-4CE3-A4CD-6843843A47E4}">
      <dgm:prSet phldrT="[Text]"/>
      <dgm:spPr/>
      <dgm:t>
        <a:bodyPr/>
        <a:lstStyle/>
        <a:p>
          <a:r>
            <a:rPr lang="en-US" cap="none" baseline="0" dirty="0" smtClean="0"/>
            <a:t>Vertex cover size of the input graph</a:t>
          </a:r>
          <a:endParaRPr lang="en-US" cap="none" baseline="0" dirty="0"/>
        </a:p>
      </dgm:t>
    </dgm:pt>
    <dgm:pt modelId="{05E81F37-A295-466E-978A-AF98AC8A6919}" type="parTrans" cxnId="{150AF4CD-0189-4871-82B8-1CDA23BE1EC0}">
      <dgm:prSet/>
      <dgm:spPr/>
      <dgm:t>
        <a:bodyPr/>
        <a:lstStyle/>
        <a:p>
          <a:endParaRPr lang="en-US"/>
        </a:p>
      </dgm:t>
    </dgm:pt>
    <dgm:pt modelId="{5B2D2DBF-154A-4594-89F3-86A5BB03CC7A}" type="sibTrans" cxnId="{150AF4CD-0189-4871-82B8-1CDA23BE1EC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B34301F-C91B-4AE4-B299-98700DB84528}">
          <dgm:prSet phldrT="[Text]"/>
          <dgm:spPr/>
          <dgm:t>
            <a:bodyPr/>
            <a:lstStyle/>
            <a:p>
              <a:r>
                <a:rPr lang="en-US" dirty="0" smtClean="0"/>
                <a:t>Separate points in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en-US" dirty="0" smtClean="0"/>
                <a:t> dimensions by hyperplanes</a:t>
              </a:r>
              <a:endParaRPr lang="en-US" dirty="0"/>
            </a:p>
          </dgm:t>
        </dgm:pt>
      </mc:Choice>
      <mc:Fallback xmlns="">
        <dgm:pt modelId="{8B34301F-C91B-4AE4-B299-98700DB84528}">
          <dgm:prSet phldrT="[Text]"/>
          <dgm:spPr/>
          <dgm:t>
            <a:bodyPr/>
            <a:lstStyle/>
            <a:p>
              <a:r>
                <a:rPr lang="en-US" dirty="0" smtClean="0"/>
                <a:t>Separate points in </a:t>
              </a:r>
              <a:r>
                <a:rPr lang="en-US" b="0" i="0" smtClean="0">
                  <a:latin typeface="Cambria Math" panose="02040503050406030204" pitchFamily="18" charset="0"/>
                </a:rPr>
                <a:t>𝑘</a:t>
              </a:r>
              <a:r>
                <a:rPr lang="en-US" dirty="0" smtClean="0"/>
                <a:t> dimensions by hyperplanes</a:t>
              </a:r>
              <a:endParaRPr lang="en-US" dirty="0"/>
            </a:p>
          </dgm:t>
        </dgm:pt>
      </mc:Fallback>
    </mc:AlternateContent>
    <dgm:pt modelId="{D90FECB2-C3CE-4034-8F36-2118F8176DE8}" type="parTrans" cxnId="{29C6945C-E189-4FDB-9806-D807F8ECD3C9}">
      <dgm:prSet/>
      <dgm:spPr/>
      <dgm:t>
        <a:bodyPr/>
        <a:lstStyle/>
        <a:p>
          <a:endParaRPr lang="en-US"/>
        </a:p>
      </dgm:t>
    </dgm:pt>
    <dgm:pt modelId="{ED5EBD5D-D26C-456D-897B-490D51AED06A}" type="sibTrans" cxnId="{29C6945C-E189-4FDB-9806-D807F8ECD3C9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</dgm:pt>
  </dgm:ptLst>
  <dgm:cxnLst>
    <dgm:cxn modelId="{FCC1315F-26BA-41DA-B2EA-8F973E6D1449}" type="presOf" srcId="{C8BE19A3-D85E-45FD-8645-1D0ECAD74FF1}" destId="{FFCA9367-0F76-4CC4-AA06-84D0FDE3146B}" srcOrd="0" destOrd="0" presId="urn:microsoft.com/office/officeart/2005/8/layout/bList2"/>
    <dgm:cxn modelId="{29C6945C-E189-4FDB-9806-D807F8ECD3C9}" srcId="{9F56D3E4-E388-452D-AB33-087B4EC7D22B}" destId="{8B34301F-C91B-4AE4-B299-98700DB84528}" srcOrd="1" destOrd="0" parTransId="{D90FECB2-C3CE-4034-8F36-2118F8176DE8}" sibTransId="{ED5EBD5D-D26C-456D-897B-490D51AED06A}"/>
    <dgm:cxn modelId="{037731FA-60B4-4468-95AC-521628A91F79}" srcId="{9FD4CB32-1FB7-4C77-AF6B-3566F94EA16C}" destId="{07B04B26-2233-4F56-8B7E-DF71F411C70B}" srcOrd="2" destOrd="0" parTransId="{C0988624-1AE9-439B-B30A-319B94DEDA5C}" sibTransId="{1746227D-B6E7-4E15-BAC1-31128B5655D3}"/>
    <dgm:cxn modelId="{C59C53AF-A110-4512-B1A8-1D371A132648}" type="presOf" srcId="{AAFAD60D-CD48-434D-A7D1-63F0F18F4676}" destId="{30D61C7A-2B97-4E52-B392-F9FEFA03205C}" srcOrd="0" destOrd="1" presId="urn:microsoft.com/office/officeart/2005/8/layout/bList2"/>
    <dgm:cxn modelId="{C66904BA-2506-488F-ABFA-8D2CB76E0738}" type="presOf" srcId="{4D580873-0FF3-4806-BF82-352AE06340CB}" destId="{481EF382-0CA1-4348-8252-1C3E998F64A7}" srcOrd="1" destOrd="0" presId="urn:microsoft.com/office/officeart/2005/8/layout/bList2"/>
    <dgm:cxn modelId="{0BF2AA16-AFF9-4122-888F-C16A6B493C75}" type="presOf" srcId="{EA2EA8B5-FA42-49DD-ACE8-1D1B0ECF85FD}" destId="{57581822-F0FF-438A-9A6D-3596537D3624}" srcOrd="0" destOrd="0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9380DDD8-6C94-481C-AA9A-8E8AD3B65492}" type="presOf" srcId="{8B34301F-C91B-4AE4-B299-98700DB84528}" destId="{AC8FA1AF-9B48-4ADB-B22D-2855933C9054}" srcOrd="0" destOrd="1" presId="urn:microsoft.com/office/officeart/2005/8/layout/bList2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71EBAF9D-F3C8-4B1F-8D75-27CE6CA12CC6}" type="presOf" srcId="{E9234B4D-151A-4526-B6CA-59E1F726769C}" destId="{30D61C7A-2B97-4E52-B392-F9FEFA03205C}" srcOrd="0" destOrd="0" presId="urn:microsoft.com/office/officeart/2005/8/layout/bList2"/>
    <dgm:cxn modelId="{A477F388-A097-4FCC-B153-4633AFFF373E}" type="presOf" srcId="{9F56D3E4-E388-452D-AB33-087B4EC7D22B}" destId="{96C5152F-BBD5-4972-B096-CF4DD7F7FC40}" srcOrd="0" destOrd="0" presId="urn:microsoft.com/office/officeart/2005/8/layout/bList2"/>
    <dgm:cxn modelId="{150AF4CD-0189-4871-82B8-1CDA23BE1EC0}" srcId="{4D580873-0FF3-4806-BF82-352AE06340CB}" destId="{9B3BC8E6-4F64-4CE3-A4CD-6843843A47E4}" srcOrd="1" destOrd="0" parTransId="{05E81F37-A295-466E-978A-AF98AC8A6919}" sibTransId="{5B2D2DBF-154A-4594-89F3-86A5BB03CC7A}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14281165-3FED-4131-9635-409441E72CBC}" type="presOf" srcId="{9FD4CB32-1FB7-4C77-AF6B-3566F94EA16C}" destId="{F9F27A1C-B759-43CC-BC7D-655CA97256F3}" srcOrd="0" destOrd="0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67277AFF-13FF-4F0E-8A81-6F1BF11BD2C7}" type="presOf" srcId="{07B04B26-2233-4F56-8B7E-DF71F411C70B}" destId="{30D61C7A-2B97-4E52-B392-F9FEFA03205C}" srcOrd="0" destOrd="2" presId="urn:microsoft.com/office/officeart/2005/8/layout/bList2"/>
    <dgm:cxn modelId="{8AA58C1B-A4D3-426F-9F37-7A99CD417D71}" srcId="{9FD4CB32-1FB7-4C77-AF6B-3566F94EA16C}" destId="{E9234B4D-151A-4526-B6CA-59E1F726769C}" srcOrd="0" destOrd="0" parTransId="{9ED63B94-D33B-4B82-994D-483522AF2724}" sibTransId="{CA3F1964-E029-4625-91A9-CDB571DAB1F6}"/>
    <dgm:cxn modelId="{59CB58EF-E60D-4E2D-8C36-99EAF5C14A94}" type="presOf" srcId="{9FD4CB32-1FB7-4C77-AF6B-3566F94EA16C}" destId="{9DB5CA46-268C-45C6-81B2-2824A2E5BFFE}" srcOrd="1" destOrd="0" presId="urn:microsoft.com/office/officeart/2005/8/layout/bList2"/>
    <dgm:cxn modelId="{90C9D727-B1D9-4389-AC03-94FC9F5DDC8F}" type="presOf" srcId="{1CA71FF8-690D-479E-8A0D-133900FBB4A1}" destId="{8DE7C914-FF66-4DDE-83F6-4A3249B96D08}" srcOrd="0" destOrd="0" presId="urn:microsoft.com/office/officeart/2005/8/layout/bList2"/>
    <dgm:cxn modelId="{48DD717E-D3F4-4E5B-8E3C-0A29B27BC239}" type="presOf" srcId="{28EDBC27-C9B7-471E-AFE4-102DD7AFF76E}" destId="{FB3EEC73-6116-4138-97A9-9FA74AC115CD}" srcOrd="0" destOrd="0" presId="urn:microsoft.com/office/officeart/2005/8/layout/bList2"/>
    <dgm:cxn modelId="{DCE606F4-00FB-4E80-941A-9A58F9E0D3A9}" type="presOf" srcId="{9F56D3E4-E388-452D-AB33-087B4EC7D22B}" destId="{8D7A766B-4928-426A-831E-254F729E0726}" srcOrd="1" destOrd="0" presId="urn:microsoft.com/office/officeart/2005/8/layout/bList2"/>
    <dgm:cxn modelId="{C54E6B0B-6667-463E-8EEB-DB8C578FA1B8}" type="presOf" srcId="{36DFF2A6-E35C-4D7C-956B-5D14997AEB12}" destId="{AC8FA1AF-9B48-4ADB-B22D-2855933C9054}" srcOrd="0" destOrd="0" presId="urn:microsoft.com/office/officeart/2005/8/layout/bList2"/>
    <dgm:cxn modelId="{60B15285-0886-4B19-A477-A915D498DF26}" type="presOf" srcId="{9B3BC8E6-4F64-4CE3-A4CD-6843843A47E4}" destId="{8DE7C914-FF66-4DDE-83F6-4A3249B96D08}" srcOrd="0" destOrd="1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D0A027C6-585E-4160-B7D1-A8A17873E36C}" srcId="{9FD4CB32-1FB7-4C77-AF6B-3566F94EA16C}" destId="{AAFAD60D-CD48-434D-A7D1-63F0F18F4676}" srcOrd="1" destOrd="0" parTransId="{9AB31E1C-53C1-4471-A064-B44E4644A2F7}" sibTransId="{63DF782D-2A08-45FD-9C0D-9295023DEDB5}"/>
    <dgm:cxn modelId="{21BDCB55-E7BE-47E6-8072-57D800A7B7A8}" type="presOf" srcId="{4D580873-0FF3-4806-BF82-352AE06340CB}" destId="{CBAB230B-EAF3-4BBA-9866-6C25E3A56A42}" srcOrd="0" destOrd="0" presId="urn:microsoft.com/office/officeart/2005/8/layout/bList2"/>
    <dgm:cxn modelId="{3A8C6D01-9330-4D9A-A825-6FAD26645CEA}" type="presParOf" srcId="{57581822-F0FF-438A-9A6D-3596537D3624}" destId="{7A10671C-BD6A-4EFA-B43B-F3683CB0C05E}" srcOrd="0" destOrd="0" presId="urn:microsoft.com/office/officeart/2005/8/layout/bList2"/>
    <dgm:cxn modelId="{E1D308FA-083E-4D9D-89B1-F50F0CD2BD37}" type="presParOf" srcId="{7A10671C-BD6A-4EFA-B43B-F3683CB0C05E}" destId="{30D61C7A-2B97-4E52-B392-F9FEFA03205C}" srcOrd="0" destOrd="0" presId="urn:microsoft.com/office/officeart/2005/8/layout/bList2"/>
    <dgm:cxn modelId="{70074843-EB72-42E7-896C-EE736DA836DF}" type="presParOf" srcId="{7A10671C-BD6A-4EFA-B43B-F3683CB0C05E}" destId="{F9F27A1C-B759-43CC-BC7D-655CA97256F3}" srcOrd="1" destOrd="0" presId="urn:microsoft.com/office/officeart/2005/8/layout/bList2"/>
    <dgm:cxn modelId="{852273B3-F439-4C82-9527-CD4D34CB6442}" type="presParOf" srcId="{7A10671C-BD6A-4EFA-B43B-F3683CB0C05E}" destId="{9DB5CA46-268C-45C6-81B2-2824A2E5BFFE}" srcOrd="2" destOrd="0" presId="urn:microsoft.com/office/officeart/2005/8/layout/bList2"/>
    <dgm:cxn modelId="{BA749772-4250-44CC-A647-18AF85CF8524}" type="presParOf" srcId="{7A10671C-BD6A-4EFA-B43B-F3683CB0C05E}" destId="{D9B46F16-B719-47BA-8267-863A529274D2}" srcOrd="3" destOrd="0" presId="urn:microsoft.com/office/officeart/2005/8/layout/bList2"/>
    <dgm:cxn modelId="{09A6454B-ACEB-4DCF-A4F8-6361B8A07468}" type="presParOf" srcId="{57581822-F0FF-438A-9A6D-3596537D3624}" destId="{FFCA9367-0F76-4CC4-AA06-84D0FDE3146B}" srcOrd="1" destOrd="0" presId="urn:microsoft.com/office/officeart/2005/8/layout/bList2"/>
    <dgm:cxn modelId="{5094A207-32A9-4EE0-A7DD-9E712A62C031}" type="presParOf" srcId="{57581822-F0FF-438A-9A6D-3596537D3624}" destId="{71C655AF-C990-424E-8999-E594F328F997}" srcOrd="2" destOrd="0" presId="urn:microsoft.com/office/officeart/2005/8/layout/bList2"/>
    <dgm:cxn modelId="{C026F527-4D29-45D9-B11C-3A2FEF9E3731}" type="presParOf" srcId="{71C655AF-C990-424E-8999-E594F328F997}" destId="{8DE7C914-FF66-4DDE-83F6-4A3249B96D08}" srcOrd="0" destOrd="0" presId="urn:microsoft.com/office/officeart/2005/8/layout/bList2"/>
    <dgm:cxn modelId="{EC19B6E3-2576-41F5-9B0F-A39EF88C5006}" type="presParOf" srcId="{71C655AF-C990-424E-8999-E594F328F997}" destId="{CBAB230B-EAF3-4BBA-9866-6C25E3A56A42}" srcOrd="1" destOrd="0" presId="urn:microsoft.com/office/officeart/2005/8/layout/bList2"/>
    <dgm:cxn modelId="{07F999C6-1AAD-40C0-B5ED-8099108D7D46}" type="presParOf" srcId="{71C655AF-C990-424E-8999-E594F328F997}" destId="{481EF382-0CA1-4348-8252-1C3E998F64A7}" srcOrd="2" destOrd="0" presId="urn:microsoft.com/office/officeart/2005/8/layout/bList2"/>
    <dgm:cxn modelId="{E0028169-C67E-409F-A5B4-ABC52B97E4B8}" type="presParOf" srcId="{71C655AF-C990-424E-8999-E594F328F997}" destId="{F6386329-CE9D-43FE-AC43-732A5E24A0C1}" srcOrd="3" destOrd="0" presId="urn:microsoft.com/office/officeart/2005/8/layout/bList2"/>
    <dgm:cxn modelId="{74448E47-E68C-440D-8D4C-BDB76348DBCD}" type="presParOf" srcId="{57581822-F0FF-438A-9A6D-3596537D3624}" destId="{FB3EEC73-6116-4138-97A9-9FA74AC115CD}" srcOrd="3" destOrd="0" presId="urn:microsoft.com/office/officeart/2005/8/layout/bList2"/>
    <dgm:cxn modelId="{9EB0B212-87F2-43BE-9316-E7D58DF0934C}" type="presParOf" srcId="{57581822-F0FF-438A-9A6D-3596537D3624}" destId="{C4073E33-FADC-4DE1-AFD7-BFC986187E12}" srcOrd="4" destOrd="0" presId="urn:microsoft.com/office/officeart/2005/8/layout/bList2"/>
    <dgm:cxn modelId="{7AA17F0E-D396-4076-8E85-4ACFDC397B66}" type="presParOf" srcId="{C4073E33-FADC-4DE1-AFD7-BFC986187E12}" destId="{AC8FA1AF-9B48-4ADB-B22D-2855933C9054}" srcOrd="0" destOrd="0" presId="urn:microsoft.com/office/officeart/2005/8/layout/bList2"/>
    <dgm:cxn modelId="{F287B198-E16E-47BC-A7B7-6F20A8D29393}" type="presParOf" srcId="{C4073E33-FADC-4DE1-AFD7-BFC986187E12}" destId="{96C5152F-BBD5-4972-B096-CF4DD7F7FC40}" srcOrd="1" destOrd="0" presId="urn:microsoft.com/office/officeart/2005/8/layout/bList2"/>
    <dgm:cxn modelId="{7896F82D-6004-441A-93F2-9DF5A24BB26F}" type="presParOf" srcId="{C4073E33-FADC-4DE1-AFD7-BFC986187E12}" destId="{8D7A766B-4928-426A-831E-254F729E0726}" srcOrd="2" destOrd="0" presId="urn:microsoft.com/office/officeart/2005/8/layout/bList2"/>
    <dgm:cxn modelId="{F5E10F66-BC56-435B-8989-E2DD1E90C5C0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E9234B4D-151A-4526-B6CA-59E1F726769C}">
      <dgm:prSet phldrT="[Text]"/>
      <dgm:spPr>
        <a:blipFill rotWithShape="0">
          <a:blip xmlns:r="http://schemas.openxmlformats.org/officeDocument/2006/relationships" r:embed="rId1"/>
          <a:stretch>
            <a:fillRect l="-3774" b="-431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D63B94-D33B-4B82-994D-483522AF2724}" type="parTrans" cxnId="{8AA58C1B-A4D3-426F-9F37-7A99CD417D71}">
      <dgm:prSet/>
      <dgm:spPr/>
      <dgm:t>
        <a:bodyPr/>
        <a:lstStyle/>
        <a:p>
          <a:endParaRPr lang="en-US"/>
        </a:p>
      </dgm:t>
    </dgm:pt>
    <dgm:pt modelId="{CA3F1964-E029-4625-91A9-CDB571DAB1F6}" type="sibTrans" cxnId="{8AA58C1B-A4D3-426F-9F37-7A99CD417D71}">
      <dgm:prSet/>
      <dgm:spPr/>
      <dgm:t>
        <a:bodyPr/>
        <a:lstStyle/>
        <a:p>
          <a:endParaRPr lang="en-US"/>
        </a:p>
      </dgm:t>
    </dgm:pt>
    <dgm:pt modelId="{AAFAD60D-CD48-434D-A7D1-63F0F18F4676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AB31E1C-53C1-4471-A064-B44E4644A2F7}" type="parTrans" cxnId="{D0A027C6-585E-4160-B7D1-A8A17873E36C}">
      <dgm:prSet/>
      <dgm:spPr/>
      <dgm:t>
        <a:bodyPr/>
        <a:lstStyle/>
        <a:p>
          <a:endParaRPr lang="en-US"/>
        </a:p>
      </dgm:t>
    </dgm:pt>
    <dgm:pt modelId="{63DF782D-2A08-45FD-9C0D-9295023DEDB5}" type="sibTrans" cxnId="{D0A027C6-585E-4160-B7D1-A8A17873E36C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Tree-likeness of the input graph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By dimension of the input</a:t>
          </a:r>
          <a:endParaRPr lang="en-US" dirty="0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>
        <a:blipFill rotWithShape="0">
          <a:blip xmlns:r="http://schemas.openxmlformats.org/officeDocument/2006/relationships" r:embed="rId2"/>
          <a:stretch>
            <a:fillRect l="-3763" r="-4839" b="-143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dgm:pt modelId="{07B04B26-2233-4F56-8B7E-DF71F411C70B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C0988624-1AE9-439B-B30A-319B94DEDA5C}" type="parTrans" cxnId="{037731FA-60B4-4468-95AC-521628A91F79}">
      <dgm:prSet/>
      <dgm:spPr/>
      <dgm:t>
        <a:bodyPr/>
        <a:lstStyle/>
        <a:p>
          <a:endParaRPr lang="en-US"/>
        </a:p>
      </dgm:t>
    </dgm:pt>
    <dgm:pt modelId="{1746227D-B6E7-4E15-BAC1-31128B5655D3}" type="sibTrans" cxnId="{037731FA-60B4-4468-95AC-521628A91F79}">
      <dgm:prSet/>
      <dgm:spPr/>
      <dgm:t>
        <a:bodyPr/>
        <a:lstStyle/>
        <a:p>
          <a:endParaRPr lang="en-US"/>
        </a:p>
      </dgm:t>
    </dgm:pt>
    <dgm:pt modelId="{9B3BC8E6-4F64-4CE3-A4CD-6843843A47E4}">
      <dgm:prSet phldrT="[Text]"/>
      <dgm:spPr/>
      <dgm:t>
        <a:bodyPr/>
        <a:lstStyle/>
        <a:p>
          <a:r>
            <a:rPr lang="en-US" cap="none" baseline="0" dirty="0" smtClean="0"/>
            <a:t>Vertex cover size of the input graph</a:t>
          </a:r>
          <a:endParaRPr lang="en-US" cap="none" baseline="0" dirty="0"/>
        </a:p>
      </dgm:t>
    </dgm:pt>
    <dgm:pt modelId="{05E81F37-A295-466E-978A-AF98AC8A6919}" type="parTrans" cxnId="{150AF4CD-0189-4871-82B8-1CDA23BE1EC0}">
      <dgm:prSet/>
      <dgm:spPr/>
      <dgm:t>
        <a:bodyPr/>
        <a:lstStyle/>
        <a:p>
          <a:endParaRPr lang="en-US"/>
        </a:p>
      </dgm:t>
    </dgm:pt>
    <dgm:pt modelId="{5B2D2DBF-154A-4594-89F3-86A5BB03CC7A}" type="sibTrans" cxnId="{150AF4CD-0189-4871-82B8-1CDA23BE1EC0}">
      <dgm:prSet/>
      <dgm:spPr/>
      <dgm:t>
        <a:bodyPr/>
        <a:lstStyle/>
        <a:p>
          <a:endParaRPr lang="en-US"/>
        </a:p>
      </dgm:t>
    </dgm:pt>
    <dgm:pt modelId="{8B34301F-C91B-4AE4-B299-98700DB84528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90FECB2-C3CE-4034-8F36-2118F8176DE8}" type="parTrans" cxnId="{29C6945C-E189-4FDB-9806-D807F8ECD3C9}">
      <dgm:prSet/>
      <dgm:spPr/>
      <dgm:t>
        <a:bodyPr/>
        <a:lstStyle/>
        <a:p>
          <a:endParaRPr lang="en-US"/>
        </a:p>
      </dgm:t>
    </dgm:pt>
    <dgm:pt modelId="{ED5EBD5D-D26C-456D-897B-490D51AED06A}" type="sibTrans" cxnId="{29C6945C-E189-4FDB-9806-D807F8ECD3C9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</dgm:pt>
  </dgm:ptLst>
  <dgm:cxnLst>
    <dgm:cxn modelId="{FCC1315F-26BA-41DA-B2EA-8F973E6D1449}" type="presOf" srcId="{C8BE19A3-D85E-45FD-8645-1D0ECAD74FF1}" destId="{FFCA9367-0F76-4CC4-AA06-84D0FDE3146B}" srcOrd="0" destOrd="0" presId="urn:microsoft.com/office/officeart/2005/8/layout/bList2"/>
    <dgm:cxn modelId="{037731FA-60B4-4468-95AC-521628A91F79}" srcId="{9FD4CB32-1FB7-4C77-AF6B-3566F94EA16C}" destId="{07B04B26-2233-4F56-8B7E-DF71F411C70B}" srcOrd="2" destOrd="0" parTransId="{C0988624-1AE9-439B-B30A-319B94DEDA5C}" sibTransId="{1746227D-B6E7-4E15-BAC1-31128B5655D3}"/>
    <dgm:cxn modelId="{29C6945C-E189-4FDB-9806-D807F8ECD3C9}" srcId="{9F56D3E4-E388-452D-AB33-087B4EC7D22B}" destId="{8B34301F-C91B-4AE4-B299-98700DB84528}" srcOrd="1" destOrd="0" parTransId="{D90FECB2-C3CE-4034-8F36-2118F8176DE8}" sibTransId="{ED5EBD5D-D26C-456D-897B-490D51AED06A}"/>
    <dgm:cxn modelId="{C59C53AF-A110-4512-B1A8-1D371A132648}" type="presOf" srcId="{AAFAD60D-CD48-434D-A7D1-63F0F18F4676}" destId="{30D61C7A-2B97-4E52-B392-F9FEFA03205C}" srcOrd="0" destOrd="1" presId="urn:microsoft.com/office/officeart/2005/8/layout/bList2"/>
    <dgm:cxn modelId="{C66904BA-2506-488F-ABFA-8D2CB76E0738}" type="presOf" srcId="{4D580873-0FF3-4806-BF82-352AE06340CB}" destId="{481EF382-0CA1-4348-8252-1C3E998F64A7}" srcOrd="1" destOrd="0" presId="urn:microsoft.com/office/officeart/2005/8/layout/bList2"/>
    <dgm:cxn modelId="{0BF2AA16-AFF9-4122-888F-C16A6B493C75}" type="presOf" srcId="{EA2EA8B5-FA42-49DD-ACE8-1D1B0ECF85FD}" destId="{57581822-F0FF-438A-9A6D-3596537D3624}" srcOrd="0" destOrd="0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9380DDD8-6C94-481C-AA9A-8E8AD3B65492}" type="presOf" srcId="{8B34301F-C91B-4AE4-B299-98700DB84528}" destId="{AC8FA1AF-9B48-4ADB-B22D-2855933C9054}" srcOrd="0" destOrd="1" presId="urn:microsoft.com/office/officeart/2005/8/layout/bList2"/>
    <dgm:cxn modelId="{71EBAF9D-F3C8-4B1F-8D75-27CE6CA12CC6}" type="presOf" srcId="{E9234B4D-151A-4526-B6CA-59E1F726769C}" destId="{30D61C7A-2B97-4E52-B392-F9FEFA03205C}" srcOrd="0" destOrd="0" presId="urn:microsoft.com/office/officeart/2005/8/layout/bList2"/>
    <dgm:cxn modelId="{A477F388-A097-4FCC-B153-4633AFFF373E}" type="presOf" srcId="{9F56D3E4-E388-452D-AB33-087B4EC7D22B}" destId="{96C5152F-BBD5-4972-B096-CF4DD7F7FC40}" srcOrd="0" destOrd="0" presId="urn:microsoft.com/office/officeart/2005/8/layout/bList2"/>
    <dgm:cxn modelId="{150AF4CD-0189-4871-82B8-1CDA23BE1EC0}" srcId="{4D580873-0FF3-4806-BF82-352AE06340CB}" destId="{9B3BC8E6-4F64-4CE3-A4CD-6843843A47E4}" srcOrd="1" destOrd="0" parTransId="{05E81F37-A295-466E-978A-AF98AC8A6919}" sibTransId="{5B2D2DBF-154A-4594-89F3-86A5BB03CC7A}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14281165-3FED-4131-9635-409441E72CBC}" type="presOf" srcId="{9FD4CB32-1FB7-4C77-AF6B-3566F94EA16C}" destId="{F9F27A1C-B759-43CC-BC7D-655CA97256F3}" srcOrd="0" destOrd="0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67277AFF-13FF-4F0E-8A81-6F1BF11BD2C7}" type="presOf" srcId="{07B04B26-2233-4F56-8B7E-DF71F411C70B}" destId="{30D61C7A-2B97-4E52-B392-F9FEFA03205C}" srcOrd="0" destOrd="2" presId="urn:microsoft.com/office/officeart/2005/8/layout/bList2"/>
    <dgm:cxn modelId="{8AA58C1B-A4D3-426F-9F37-7A99CD417D71}" srcId="{9FD4CB32-1FB7-4C77-AF6B-3566F94EA16C}" destId="{E9234B4D-151A-4526-B6CA-59E1F726769C}" srcOrd="0" destOrd="0" parTransId="{9ED63B94-D33B-4B82-994D-483522AF2724}" sibTransId="{CA3F1964-E029-4625-91A9-CDB571DAB1F6}"/>
    <dgm:cxn modelId="{59CB58EF-E60D-4E2D-8C36-99EAF5C14A94}" type="presOf" srcId="{9FD4CB32-1FB7-4C77-AF6B-3566F94EA16C}" destId="{9DB5CA46-268C-45C6-81B2-2824A2E5BFFE}" srcOrd="1" destOrd="0" presId="urn:microsoft.com/office/officeart/2005/8/layout/bList2"/>
    <dgm:cxn modelId="{90C9D727-B1D9-4389-AC03-94FC9F5DDC8F}" type="presOf" srcId="{1CA71FF8-690D-479E-8A0D-133900FBB4A1}" destId="{8DE7C914-FF66-4DDE-83F6-4A3249B96D08}" srcOrd="0" destOrd="0" presId="urn:microsoft.com/office/officeart/2005/8/layout/bList2"/>
    <dgm:cxn modelId="{48DD717E-D3F4-4E5B-8E3C-0A29B27BC239}" type="presOf" srcId="{28EDBC27-C9B7-471E-AFE4-102DD7AFF76E}" destId="{FB3EEC73-6116-4138-97A9-9FA74AC115CD}" srcOrd="0" destOrd="0" presId="urn:microsoft.com/office/officeart/2005/8/layout/bList2"/>
    <dgm:cxn modelId="{DCE606F4-00FB-4E80-941A-9A58F9E0D3A9}" type="presOf" srcId="{9F56D3E4-E388-452D-AB33-087B4EC7D22B}" destId="{8D7A766B-4928-426A-831E-254F729E0726}" srcOrd="1" destOrd="0" presId="urn:microsoft.com/office/officeart/2005/8/layout/bList2"/>
    <dgm:cxn modelId="{C54E6B0B-6667-463E-8EEB-DB8C578FA1B8}" type="presOf" srcId="{36DFF2A6-E35C-4D7C-956B-5D14997AEB12}" destId="{AC8FA1AF-9B48-4ADB-B22D-2855933C9054}" srcOrd="0" destOrd="0" presId="urn:microsoft.com/office/officeart/2005/8/layout/bList2"/>
    <dgm:cxn modelId="{60B15285-0886-4B19-A477-A915D498DF26}" type="presOf" srcId="{9B3BC8E6-4F64-4CE3-A4CD-6843843A47E4}" destId="{8DE7C914-FF66-4DDE-83F6-4A3249B96D08}" srcOrd="0" destOrd="1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D0A027C6-585E-4160-B7D1-A8A17873E36C}" srcId="{9FD4CB32-1FB7-4C77-AF6B-3566F94EA16C}" destId="{AAFAD60D-CD48-434D-A7D1-63F0F18F4676}" srcOrd="1" destOrd="0" parTransId="{9AB31E1C-53C1-4471-A064-B44E4644A2F7}" sibTransId="{63DF782D-2A08-45FD-9C0D-9295023DEDB5}"/>
    <dgm:cxn modelId="{21BDCB55-E7BE-47E6-8072-57D800A7B7A8}" type="presOf" srcId="{4D580873-0FF3-4806-BF82-352AE06340CB}" destId="{CBAB230B-EAF3-4BBA-9866-6C25E3A56A42}" srcOrd="0" destOrd="0" presId="urn:microsoft.com/office/officeart/2005/8/layout/bList2"/>
    <dgm:cxn modelId="{3A8C6D01-9330-4D9A-A825-6FAD26645CEA}" type="presParOf" srcId="{57581822-F0FF-438A-9A6D-3596537D3624}" destId="{7A10671C-BD6A-4EFA-B43B-F3683CB0C05E}" srcOrd="0" destOrd="0" presId="urn:microsoft.com/office/officeart/2005/8/layout/bList2"/>
    <dgm:cxn modelId="{E1D308FA-083E-4D9D-89B1-F50F0CD2BD37}" type="presParOf" srcId="{7A10671C-BD6A-4EFA-B43B-F3683CB0C05E}" destId="{30D61C7A-2B97-4E52-B392-F9FEFA03205C}" srcOrd="0" destOrd="0" presId="urn:microsoft.com/office/officeart/2005/8/layout/bList2"/>
    <dgm:cxn modelId="{70074843-EB72-42E7-896C-EE736DA836DF}" type="presParOf" srcId="{7A10671C-BD6A-4EFA-B43B-F3683CB0C05E}" destId="{F9F27A1C-B759-43CC-BC7D-655CA97256F3}" srcOrd="1" destOrd="0" presId="urn:microsoft.com/office/officeart/2005/8/layout/bList2"/>
    <dgm:cxn modelId="{852273B3-F439-4C82-9527-CD4D34CB6442}" type="presParOf" srcId="{7A10671C-BD6A-4EFA-B43B-F3683CB0C05E}" destId="{9DB5CA46-268C-45C6-81B2-2824A2E5BFFE}" srcOrd="2" destOrd="0" presId="urn:microsoft.com/office/officeart/2005/8/layout/bList2"/>
    <dgm:cxn modelId="{BA749772-4250-44CC-A647-18AF85CF8524}" type="presParOf" srcId="{7A10671C-BD6A-4EFA-B43B-F3683CB0C05E}" destId="{D9B46F16-B719-47BA-8267-863A529274D2}" srcOrd="3" destOrd="0" presId="urn:microsoft.com/office/officeart/2005/8/layout/bList2"/>
    <dgm:cxn modelId="{09A6454B-ACEB-4DCF-A4F8-6361B8A07468}" type="presParOf" srcId="{57581822-F0FF-438A-9A6D-3596537D3624}" destId="{FFCA9367-0F76-4CC4-AA06-84D0FDE3146B}" srcOrd="1" destOrd="0" presId="urn:microsoft.com/office/officeart/2005/8/layout/bList2"/>
    <dgm:cxn modelId="{5094A207-32A9-4EE0-A7DD-9E712A62C031}" type="presParOf" srcId="{57581822-F0FF-438A-9A6D-3596537D3624}" destId="{71C655AF-C990-424E-8999-E594F328F997}" srcOrd="2" destOrd="0" presId="urn:microsoft.com/office/officeart/2005/8/layout/bList2"/>
    <dgm:cxn modelId="{C026F527-4D29-45D9-B11C-3A2FEF9E3731}" type="presParOf" srcId="{71C655AF-C990-424E-8999-E594F328F997}" destId="{8DE7C914-FF66-4DDE-83F6-4A3249B96D08}" srcOrd="0" destOrd="0" presId="urn:microsoft.com/office/officeart/2005/8/layout/bList2"/>
    <dgm:cxn modelId="{EC19B6E3-2576-41F5-9B0F-A39EF88C5006}" type="presParOf" srcId="{71C655AF-C990-424E-8999-E594F328F997}" destId="{CBAB230B-EAF3-4BBA-9866-6C25E3A56A42}" srcOrd="1" destOrd="0" presId="urn:microsoft.com/office/officeart/2005/8/layout/bList2"/>
    <dgm:cxn modelId="{07F999C6-1AAD-40C0-B5ED-8099108D7D46}" type="presParOf" srcId="{71C655AF-C990-424E-8999-E594F328F997}" destId="{481EF382-0CA1-4348-8252-1C3E998F64A7}" srcOrd="2" destOrd="0" presId="urn:microsoft.com/office/officeart/2005/8/layout/bList2"/>
    <dgm:cxn modelId="{E0028169-C67E-409F-A5B4-ABC52B97E4B8}" type="presParOf" srcId="{71C655AF-C990-424E-8999-E594F328F997}" destId="{F6386329-CE9D-43FE-AC43-732A5E24A0C1}" srcOrd="3" destOrd="0" presId="urn:microsoft.com/office/officeart/2005/8/layout/bList2"/>
    <dgm:cxn modelId="{74448E47-E68C-440D-8D4C-BDB76348DBCD}" type="presParOf" srcId="{57581822-F0FF-438A-9A6D-3596537D3624}" destId="{FB3EEC73-6116-4138-97A9-9FA74AC115CD}" srcOrd="3" destOrd="0" presId="urn:microsoft.com/office/officeart/2005/8/layout/bList2"/>
    <dgm:cxn modelId="{9EB0B212-87F2-43BE-9316-E7D58DF0934C}" type="presParOf" srcId="{57581822-F0FF-438A-9A6D-3596537D3624}" destId="{C4073E33-FADC-4DE1-AFD7-BFC986187E12}" srcOrd="4" destOrd="0" presId="urn:microsoft.com/office/officeart/2005/8/layout/bList2"/>
    <dgm:cxn modelId="{7AA17F0E-D396-4076-8E85-4ACFDC397B66}" type="presParOf" srcId="{C4073E33-FADC-4DE1-AFD7-BFC986187E12}" destId="{AC8FA1AF-9B48-4ADB-B22D-2855933C9054}" srcOrd="0" destOrd="0" presId="urn:microsoft.com/office/officeart/2005/8/layout/bList2"/>
    <dgm:cxn modelId="{F287B198-E16E-47BC-A7B7-6F20A8D29393}" type="presParOf" srcId="{C4073E33-FADC-4DE1-AFD7-BFC986187E12}" destId="{96C5152F-BBD5-4972-B096-CF4DD7F7FC40}" srcOrd="1" destOrd="0" presId="urn:microsoft.com/office/officeart/2005/8/layout/bList2"/>
    <dgm:cxn modelId="{7896F82D-6004-441A-93F2-9DF5A24BB26F}" type="presParOf" srcId="{C4073E33-FADC-4DE1-AFD7-BFC986187E12}" destId="{8D7A766B-4928-426A-831E-254F729E0726}" srcOrd="2" destOrd="0" presId="urn:microsoft.com/office/officeart/2005/8/layout/bList2"/>
    <dgm:cxn modelId="{F5E10F66-BC56-435B-8989-E2DD1E90C5C0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1C7A-2B97-4E52-B392-F9FEFA03205C}">
      <dsp:nvSpPr>
        <dsp:cNvPr id="0" name=""/>
        <dsp:cNvSpPr/>
      </dsp:nvSpPr>
      <dsp:spPr>
        <a:xfrm>
          <a:off x="259218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latin typeface="Cambria Math"/>
                </a:rPr>
                <m:t>𝑘</m:t>
              </m:r>
            </m:oMath>
          </a14:m>
          <a:r>
            <a:rPr lang="en-US" sz="2000" kern="1200" dirty="0" smtClean="0"/>
            <a:t>-</a:t>
          </a:r>
          <a:r>
            <a:rPr lang="en-US" sz="2000" kern="1200" cap="small" baseline="0" dirty="0" smtClean="0"/>
            <a:t>Vertex Cover</a:t>
          </a:r>
          <a:endParaRPr lang="en-US" sz="2000" kern="1200" cap="sm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cap="none" baseline="0" dirty="0" smtClean="0">
                  <a:latin typeface="Cambria Math"/>
                </a:rPr>
                <m:t>𝑘</m:t>
              </m:r>
            </m:oMath>
          </a14:m>
          <a:r>
            <a:rPr lang="en-US" sz="2000" kern="1200" dirty="0" smtClean="0"/>
            <a:t>-</a:t>
          </a:r>
          <a:r>
            <a:rPr lang="en-US" sz="2000" kern="1200" cap="small" baseline="0" dirty="0" smtClean="0"/>
            <a:t>Feedback </a:t>
          </a:r>
          <a:br>
            <a:rPr lang="en-US" sz="2000" kern="1200" cap="small" baseline="0" dirty="0" smtClean="0"/>
          </a:br>
          <a:r>
            <a:rPr lang="en-US" sz="2000" kern="1200" cap="small" baseline="0" dirty="0" smtClean="0"/>
            <a:t>Vertex Set</a:t>
          </a:r>
          <a:endParaRPr lang="en-US" sz="2000" kern="1200" cap="small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cap="small" baseline="0" dirty="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cap="small" baseline="0" dirty="0" smtClean="0"/>
            <a:t>-Edge Clique Cover</a:t>
          </a:r>
          <a:endParaRPr lang="en-US" sz="2000" kern="1200" cap="small" baseline="0" dirty="0"/>
        </a:p>
      </dsp:txBody>
      <dsp:txXfrm>
        <a:off x="298644" y="42213"/>
        <a:ext cx="2175239" cy="1643205"/>
      </dsp:txXfrm>
    </dsp:sp>
    <dsp:sp modelId="{9DB5CA46-268C-45C6-81B2-2824A2E5BFFE}">
      <dsp:nvSpPr>
        <dsp:cNvPr id="0" name=""/>
        <dsp:cNvSpPr/>
      </dsp:nvSpPr>
      <dsp:spPr>
        <a:xfrm>
          <a:off x="259218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solution size</a:t>
          </a:r>
          <a:endParaRPr lang="en-US" sz="2100" kern="1200" dirty="0"/>
        </a:p>
      </dsp:txBody>
      <dsp:txXfrm>
        <a:off x="259218" y="1685419"/>
        <a:ext cx="1587388" cy="723531"/>
      </dsp:txXfrm>
    </dsp:sp>
    <dsp:sp modelId="{D9B46F16-B719-47BA-8267-863A529274D2}">
      <dsp:nvSpPr>
        <dsp:cNvPr id="0" name=""/>
        <dsp:cNvSpPr/>
      </dsp:nvSpPr>
      <dsp:spPr>
        <a:xfrm>
          <a:off x="1910372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C914-FF66-4DDE-83F6-4A3249B96D08}">
      <dsp:nvSpPr>
        <dsp:cNvPr id="0" name=""/>
        <dsp:cNvSpPr/>
      </dsp:nvSpPr>
      <dsp:spPr>
        <a:xfrm>
          <a:off x="2894757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none" baseline="0" dirty="0" smtClean="0"/>
            <a:t>Tree-likeness of the input graph</a:t>
          </a:r>
          <a:endParaRPr lang="en-US" sz="2000" kern="1200" cap="none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none" baseline="0" dirty="0" smtClean="0"/>
            <a:t>Vertex cover size of the input graph</a:t>
          </a:r>
          <a:endParaRPr lang="en-US" sz="2000" kern="1200" cap="none" baseline="0" dirty="0"/>
        </a:p>
      </dsp:txBody>
      <dsp:txXfrm>
        <a:off x="2934183" y="42213"/>
        <a:ext cx="2175239" cy="1643205"/>
      </dsp:txXfrm>
    </dsp:sp>
    <dsp:sp modelId="{481EF382-0CA1-4348-8252-1C3E998F64A7}">
      <dsp:nvSpPr>
        <dsp:cNvPr id="0" name=""/>
        <dsp:cNvSpPr/>
      </dsp:nvSpPr>
      <dsp:spPr>
        <a:xfrm>
          <a:off x="2894757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instance structure</a:t>
          </a:r>
          <a:endParaRPr lang="en-US" sz="2100" kern="1200" dirty="0"/>
        </a:p>
      </dsp:txBody>
      <dsp:txXfrm>
        <a:off x="2894757" y="1685419"/>
        <a:ext cx="1587388" cy="723531"/>
      </dsp:txXfrm>
    </dsp:sp>
    <dsp:sp modelId="{F6386329-CE9D-43FE-AC43-732A5E24A0C1}">
      <dsp:nvSpPr>
        <dsp:cNvPr id="0" name=""/>
        <dsp:cNvSpPr/>
      </dsp:nvSpPr>
      <dsp:spPr>
        <a:xfrm>
          <a:off x="4545910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A1AF-9B48-4ADB-B22D-2855933C9054}">
      <dsp:nvSpPr>
        <dsp:cNvPr id="0" name=""/>
        <dsp:cNvSpPr/>
      </dsp:nvSpPr>
      <dsp:spPr>
        <a:xfrm>
          <a:off x="5530295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Linear programs in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dirty="0" smtClean="0"/>
            <a:t> dimensions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Separate points in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en-US" sz="2000" kern="1200" dirty="0" smtClean="0"/>
            <a:t> dimensions by hyperplanes</a:t>
          </a:r>
          <a:endParaRPr lang="en-US" sz="2000" kern="1200" dirty="0"/>
        </a:p>
      </dsp:txBody>
      <dsp:txXfrm>
        <a:off x="5569721" y="42213"/>
        <a:ext cx="2175239" cy="1643205"/>
      </dsp:txXfrm>
    </dsp:sp>
    <dsp:sp modelId="{8D7A766B-4928-426A-831E-254F729E0726}">
      <dsp:nvSpPr>
        <dsp:cNvPr id="0" name=""/>
        <dsp:cNvSpPr/>
      </dsp:nvSpPr>
      <dsp:spPr>
        <a:xfrm>
          <a:off x="5530295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dimension of the input</a:t>
          </a:r>
          <a:endParaRPr lang="en-US" sz="2100" kern="1200" dirty="0"/>
        </a:p>
      </dsp:txBody>
      <dsp:txXfrm>
        <a:off x="5530295" y="1685419"/>
        <a:ext cx="1587388" cy="723531"/>
      </dsp:txXfrm>
    </dsp:sp>
    <dsp:sp modelId="{2B94FC51-82BA-4737-A577-188068F9A6EC}">
      <dsp:nvSpPr>
        <dsp:cNvPr id="0" name=""/>
        <dsp:cNvSpPr/>
      </dsp:nvSpPr>
      <dsp:spPr>
        <a:xfrm>
          <a:off x="7181448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parameter measures the difficulty of the instance in some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79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State the lemma</a:t>
            </a:r>
            <a:r>
              <a:rPr lang="en-US" baseline="0" dirty="0" smtClean="0"/>
              <a:t> when G – X has degree &gt;= 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21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reduce </a:t>
            </a:r>
            <a:r>
              <a:rPr lang="en-US" dirty="0" err="1" smtClean="0"/>
              <a:t>deg</a:t>
            </a:r>
            <a:r>
              <a:rPr lang="en-US" dirty="0" smtClean="0"/>
              <a:t>(v)</a:t>
            </a:r>
            <a:r>
              <a:rPr lang="en-US" baseline="0" dirty="0" smtClean="0"/>
              <a:t> by reducing number of adjacent trees.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690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apply the reduction rules in polynomial time, approximation is also polynomial.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974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coloring is often used to model</a:t>
            </a:r>
            <a:r>
              <a:rPr lang="en-US" baseline="0" dirty="0" smtClean="0"/>
              <a:t> scheduling problems (assign each vertex (exam) a timeslot (color)). Exams that have overlap in the participants have an edge (can’t be simultaneous). Minimum number of colors in a proper coloring = smallest number of timeslots needed to schedule all exams.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44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brute-force the f(3)-size</a:t>
            </a:r>
            <a:r>
              <a:rPr lang="en-US" baseline="0" dirty="0" smtClean="0"/>
              <a:t> input in constant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382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look at 3-coloring for simplicity, we will generalize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67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NP-complete, has applications in finding the smallest representation of the graph as the intersection graph of a system of subsets of a size-k universe.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79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53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79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9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09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15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61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N[u] = vertices</a:t>
            </a:r>
            <a:r>
              <a:rPr lang="en-US" baseline="0" dirty="0" smtClean="0"/>
              <a:t> occurring in a clique with u = vertices occurring in a clique with v = N[v]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42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d/d0/Gems_P4061909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7570"/>
            <a:ext cx="6846547" cy="51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50.png"/><Relationship Id="rId5" Type="http://schemas.openxmlformats.org/officeDocument/2006/relationships/image" Target="../media/image32.png"/><Relationship Id="rId10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460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7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0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92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80.png"/><Relationship Id="rId4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95.png"/><Relationship Id="rId7" Type="http://schemas.openxmlformats.org/officeDocument/2006/relationships/image" Target="../media/image93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90.png"/><Relationship Id="rId4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8.png"/><Relationship Id="rId7" Type="http://schemas.openxmlformats.org/officeDocument/2006/relationships/image" Target="../media/image9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90.png"/><Relationship Id="rId4" Type="http://schemas.openxmlformats.org/officeDocument/2006/relationships/image" Target="../media/image440.png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7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96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0.png"/><Relationship Id="rId10" Type="http://schemas.openxmlformats.org/officeDocument/2006/relationships/image" Target="../media/image1030.png"/><Relationship Id="rId4" Type="http://schemas.openxmlformats.org/officeDocument/2006/relationships/image" Target="../media/image700.png"/><Relationship Id="rId9" Type="http://schemas.openxmlformats.org/officeDocument/2006/relationships/image" Target="../media/image10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990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0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Relationship Id="rId1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99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21.png"/><Relationship Id="rId5" Type="http://schemas.openxmlformats.org/officeDocument/2006/relationships/image" Target="../media/image107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50.png"/><Relationship Id="rId7" Type="http://schemas.openxmlformats.org/officeDocument/2006/relationships/image" Target="../media/image11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0.png"/><Relationship Id="rId11" Type="http://schemas.openxmlformats.org/officeDocument/2006/relationships/image" Target="../media/image1200.png"/><Relationship Id="rId5" Type="http://schemas.openxmlformats.org/officeDocument/2006/relationships/image" Target="../media/image23.png"/><Relationship Id="rId10" Type="http://schemas.openxmlformats.org/officeDocument/2006/relationships/image" Target="../media/image1190.png"/><Relationship Id="rId4" Type="http://schemas.openxmlformats.org/officeDocument/2006/relationships/image" Target="../media/image22.png"/><Relationship Id="rId9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0.png"/><Relationship Id="rId5" Type="http://schemas.openxmlformats.org/officeDocument/2006/relationships/image" Target="../media/image1240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8.png"/><Relationship Id="rId7" Type="http://schemas.openxmlformats.org/officeDocument/2006/relationships/image" Target="../media/image13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7.png"/><Relationship Id="rId7" Type="http://schemas.openxmlformats.org/officeDocument/2006/relationships/image" Target="../media/image14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5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/>
              <a:t>The Power of </a:t>
            </a:r>
            <a:r>
              <a:rPr lang="en-US" sz="2400" dirty="0" smtClean="0"/>
              <a:t>Preprocessing:</a:t>
            </a:r>
            <a:br>
              <a:rPr lang="en-US" sz="2400" dirty="0" smtClean="0"/>
            </a:br>
            <a:r>
              <a:rPr lang="en-US" sz="2400" i="1" dirty="0" smtClean="0"/>
              <a:t>Gems </a:t>
            </a:r>
            <a:r>
              <a:rPr lang="en-US" sz="2400" i="1" dirty="0"/>
              <a:t>in </a:t>
            </a:r>
            <a:r>
              <a:rPr lang="en-US" sz="2400" i="1" dirty="0" err="1"/>
              <a:t>Kernelization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latin typeface="+mj-lt"/>
              </a:rPr>
              <a:t>Aachen-Bonn-Cologne Workshop</a:t>
            </a:r>
          </a:p>
          <a:p>
            <a:pPr algn="l"/>
            <a:r>
              <a:rPr lang="en-US" sz="1600" dirty="0" smtClean="0">
                <a:latin typeface="+mj-lt"/>
              </a:rPr>
              <a:t>December 13th 2016, Bonn, Germany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2" descr="C:\Users\bjansen\AppData\Local\Microsoft\Windows\INetCache\Content.Outlook\3PDRUY1X\Logo-alg-by-dis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85" y="188640"/>
            <a:ext cx="1586429" cy="9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Edge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Do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cliques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that 			for each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is a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⊇{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Vertices are allowed to belong to more than one clique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edge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covered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by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cliques</a:t>
                </a:r>
                <a:r>
                  <a:rPr lang="nl-NL" dirty="0" smtClean="0"/>
                  <a:t> (</a:t>
                </a:r>
                <a:r>
                  <a:rPr lang="nl-NL" i="1" dirty="0" smtClean="0"/>
                  <a:t>is </a:t>
                </a:r>
                <a:r>
                  <a:rPr lang="nl-NL" i="1" dirty="0" err="1" smtClean="0"/>
                  <a:t>their</a:t>
                </a:r>
                <a:r>
                  <a:rPr lang="nl-NL" i="1" dirty="0" smtClean="0"/>
                  <a:t> </a:t>
                </a:r>
                <a:r>
                  <a:rPr lang="nl-NL" i="1" dirty="0" err="1" smtClean="0"/>
                  <a:t>union</a:t>
                </a:r>
                <a:r>
                  <a:rPr lang="nl-NL" dirty="0" smtClean="0"/>
                  <a:t>)</a:t>
                </a:r>
              </a:p>
              <a:p>
                <a:pPr lvl="1"/>
                <a:r>
                  <a:rPr lang="nl-NL" dirty="0" smtClean="0"/>
                  <a:t>Notion of cover is different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!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4929188"/>
              </a:xfrm>
              <a:blipFill rotWithShape="0">
                <a:blip r:embed="rId3"/>
                <a:stretch>
                  <a:fillRect l="-1146" t="-989" b="-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3419475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7" y="3419475"/>
            <a:ext cx="4657725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137" y="3429000"/>
            <a:ext cx="4657725" cy="1762125"/>
          </a:xfrm>
          <a:prstGeom prst="rect">
            <a:avLst/>
          </a:prstGeom>
        </p:spPr>
      </p:pic>
      <p:sp>
        <p:nvSpPr>
          <p:cNvPr id="5" name="C1"/>
          <p:cNvSpPr/>
          <p:nvPr/>
        </p:nvSpPr>
        <p:spPr bwMode="auto">
          <a:xfrm>
            <a:off x="5796136" y="3733998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C2"/>
          <p:cNvSpPr/>
          <p:nvPr/>
        </p:nvSpPr>
        <p:spPr bwMode="auto">
          <a:xfrm>
            <a:off x="5220072" y="3580700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4660206" y="3789040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064336" y="3516376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3563888" y="3356992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313848" y="3749808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47455"/>
                <a:ext cx="3384376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1600" b="1" dirty="0" smtClean="0"/>
                  <a:t>Claim.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(R2) does not apply, then: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 </a:t>
                </a:r>
                <a14:m>
                  <m:oMath xmlns:m="http://schemas.openxmlformats.org/officeDocument/2006/math">
                    <m:r>
                      <a:rPr lang="en-US" sz="1600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 smtClean="0"/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dirty="0" smtClean="0"/>
              </a:p>
              <a:p>
                <a:pPr lvl="1" algn="l"/>
                <a:r>
                  <a:rPr lang="en-US" sz="1600" dirty="0" smtClean="0"/>
                  <a:t>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 smtClean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 smtClean="0"/>
                  <a:t> is a solution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is a solution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6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44" y="3773442"/>
            <a:ext cx="5895975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59154"/>
            <a:ext cx="5895975" cy="1809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1600" b="1" dirty="0" smtClean="0"/>
                  <a:t>Claim. </a:t>
                </a: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 and (R2) does not apply, then: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 </a:t>
                </a:r>
                <a14:m>
                  <m:oMath xmlns:m="http://schemas.openxmlformats.org/officeDocument/2006/math">
                    <m:r>
                      <a:rPr lang="en-US" sz="1600" b="0" i="1" cap="small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600" dirty="0" smtClean="0"/>
                  <a:t> 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dirty="0" smtClean="0"/>
              </a:p>
              <a:p>
                <a:pPr lvl="1" algn="l"/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1600" dirty="0"/>
                  <a:t>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is a solution </a:t>
                </a:r>
                <a:r>
                  <a:rPr lang="en-US" sz="1600" dirty="0" smtClean="0"/>
                  <a:t>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, then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appears in some </a:t>
                </a:r>
                <a:r>
                  <a:rPr lang="en-US" sz="1600" dirty="0" smtClean="0"/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 algn="l"/>
                <a:r>
                  <a:rPr lang="en-US" sz="1600" dirty="0"/>
                  <a:t>Add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/>
                  <a:t> to each 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in which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600" dirty="0"/>
                  <a:t> appears (covers 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lvl="1" algn="l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is covered by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covers </a:t>
                </a:r>
                <a:r>
                  <a:rPr lang="en-US" sz="1600" dirty="0"/>
                  <a:t>edge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54852"/>
                <a:ext cx="8075240" cy="148206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4"/>
          <p:cNvSpPr/>
          <p:nvPr/>
        </p:nvSpPr>
        <p:spPr bwMode="auto">
          <a:xfrm>
            <a:off x="4644008" y="4437111"/>
            <a:ext cx="1080120" cy="989833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5"/>
          <p:cNvSpPr/>
          <p:nvPr/>
        </p:nvSpPr>
        <p:spPr bwMode="auto">
          <a:xfrm>
            <a:off x="4143560" y="4326274"/>
            <a:ext cx="1080120" cy="1190958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7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Edge</a:t>
            </a:r>
            <a:r>
              <a:rPr lang="nl-NL" cap="small" dirty="0" smtClean="0"/>
              <a:t>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isolated</a:t>
                </a:r>
                <a:r>
                  <a:rPr lang="nl-NL" dirty="0" smtClean="0"/>
                  <a:t> vertex,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connected</a:t>
                </a:r>
                <a:r>
                  <a:rPr lang="nl-NL" dirty="0" smtClean="0"/>
                  <a:t> component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forms</a:t>
                </a:r>
                <a:r>
                  <a:rPr lang="nl-NL" dirty="0" smtClean="0"/>
                  <a:t> a clique, </a:t>
                </a:r>
                <a:br>
                  <a:rPr lang="nl-NL" dirty="0" smtClean="0"/>
                </a:br>
                <a:r>
                  <a:rPr lang="nl-NL" dirty="0" smtClean="0"/>
                  <a:t>	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dirty="0" smtClean="0"/>
                  <a:t> and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remove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does </a:t>
                </a:r>
                <a:r>
                  <a:rPr lang="nl-NL" dirty="0" err="1" smtClean="0"/>
                  <a:t>not</a:t>
                </a:r>
                <a:r>
                  <a:rPr lang="nl-NL" smtClean="0"/>
                  <a:t> change)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3773442"/>
            <a:ext cx="5895975" cy="1781175"/>
          </a:xfrm>
          <a:prstGeom prst="rect">
            <a:avLst/>
          </a:prstGeom>
        </p:spPr>
      </p:pic>
      <p:pic>
        <p:nvPicPr>
          <p:cNvPr id="15" name="Picture 12.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3759154"/>
            <a:ext cx="5895975" cy="1781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012" y="3768679"/>
            <a:ext cx="589597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4012" y="3749822"/>
            <a:ext cx="5895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</a:t>
                </a:r>
                <a:r>
                  <a:rPr lang="en-US" dirty="0" err="1" smtClean="0"/>
                  <a:t>bitvector</a:t>
                </a:r>
                <a:r>
                  <a:rPr lang="en-US" dirty="0" smtClean="0"/>
                  <a:t>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mr>
                        <m:mr>
                          <m:e/>
                        </m:mr>
                      </m:m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507288" cy="3489251"/>
              </a:xfrm>
              <a:blipFill rotWithShape="0">
                <a:blip r:embed="rId3"/>
                <a:stretch>
                  <a:fillRect l="-1074" t="-1399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56137"/>
            <a:ext cx="5895975" cy="1781175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81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Fix a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assign a vector to each vertex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≔(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38C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229600" cy="3489251"/>
              </a:xfrm>
              <a:blipFill rotWithShape="0">
                <a:blip r:embed="rId3"/>
                <a:stretch>
                  <a:fillRect l="-1111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46612"/>
            <a:ext cx="5895975" cy="1790700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reduction rules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Proof.</a:t>
                </a:r>
                <a:r>
                  <a:rPr lang="en-US" dirty="0" smtClean="0"/>
                  <a:t> 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=000…000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 is isolated, (R1)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> and (R2/3) applies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|{</m:t>
                    </m:r>
                  </m:oMath>
                </a14:m>
                <a:r>
                  <a:rPr lang="en-US" b="0" dirty="0" err="1" smtClean="0"/>
                  <a:t>bitvectors</a:t>
                </a:r>
                <a:r>
                  <a:rPr lang="en-US" b="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}|</m:t>
                    </m:r>
                  </m:oMath>
                </a14:m>
                <a:r>
                  <a:rPr lang="en-US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2"/>
                <a:ext cx="8435280" cy="3489251"/>
              </a:xfrm>
              <a:blipFill rotWithShape="0">
                <a:blip r:embed="rId3"/>
                <a:stretch>
                  <a:fillRect l="-1084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182880" lvl="1">
                  <a:lnSpc>
                    <a:spcPct val="150000"/>
                  </a:lnSpc>
                </a:pPr>
                <a:r>
                  <a:rPr lang="en-US" sz="1800" b="1" dirty="0" smtClean="0"/>
                  <a:t>Lemma.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is a </a:t>
                </a:r>
                <a:r>
                  <a:rPr lang="en-US" sz="1800" cap="small" dirty="0" smtClean="0"/>
                  <a:t>yes</a:t>
                </a:r>
                <a:r>
                  <a:rPr lang="en-US" sz="1800" dirty="0" smtClean="0"/>
                  <a:t>-instance that cannot be reduced by (R1)-(R3), then: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65" y="1340768"/>
                <a:ext cx="8075240" cy="107622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012" y="4446612"/>
            <a:ext cx="5895975" cy="1790700"/>
          </a:xfrm>
          <a:prstGeom prst="rect">
            <a:avLst/>
          </a:prstGeom>
        </p:spPr>
      </p:pic>
      <p:sp>
        <p:nvSpPr>
          <p:cNvPr id="16" name="C1"/>
          <p:cNvSpPr/>
          <p:nvPr/>
        </p:nvSpPr>
        <p:spPr bwMode="auto">
          <a:xfrm>
            <a:off x="6419602" y="4742110"/>
            <a:ext cx="1008112" cy="1152128"/>
          </a:xfrm>
          <a:prstGeom prst="roundRect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2"/>
          <p:cNvSpPr/>
          <p:nvPr/>
        </p:nvSpPr>
        <p:spPr bwMode="auto">
          <a:xfrm>
            <a:off x="5843538" y="4588812"/>
            <a:ext cx="1080120" cy="1440160"/>
          </a:xfrm>
          <a:prstGeom prst="roundRect">
            <a:avLst/>
          </a:prstGeom>
          <a:noFill/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3"/>
          <p:cNvSpPr/>
          <p:nvPr/>
        </p:nvSpPr>
        <p:spPr bwMode="auto">
          <a:xfrm>
            <a:off x="5283672" y="4797152"/>
            <a:ext cx="1080120" cy="1023480"/>
          </a:xfrm>
          <a:prstGeom prst="roundRect">
            <a:avLst/>
          </a:prstGeom>
          <a:noFill/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4"/>
          <p:cNvSpPr/>
          <p:nvPr/>
        </p:nvSpPr>
        <p:spPr bwMode="auto">
          <a:xfrm>
            <a:off x="4687802" y="4524488"/>
            <a:ext cx="1080120" cy="1568808"/>
          </a:xfrm>
          <a:prstGeom prst="round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C5"/>
          <p:cNvSpPr/>
          <p:nvPr/>
        </p:nvSpPr>
        <p:spPr bwMode="auto">
          <a:xfrm>
            <a:off x="4187354" y="4365104"/>
            <a:ext cx="1080120" cy="1887576"/>
          </a:xfrm>
          <a:prstGeom prst="roundRect">
            <a:avLst/>
          </a:prstGeom>
          <a:noFill/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C6"/>
          <p:cNvSpPr/>
          <p:nvPr/>
        </p:nvSpPr>
        <p:spPr bwMode="auto">
          <a:xfrm>
            <a:off x="2937314" y="4757920"/>
            <a:ext cx="1080120" cy="1101944"/>
          </a:xfrm>
          <a:prstGeom prst="roundRect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2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E</a:t>
            </a:r>
            <a:r>
              <a:rPr lang="en-US" cap="small" dirty="0" smtClean="0"/>
              <a:t>dge Clique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Consider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Exhaustively apply (R1)-(R3) to obtain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output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/>
                  <a:t>else</a:t>
                </a:r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vertices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This kernelization is essentially the best known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70C0"/>
                    </a:solidFill>
                  </a:rPr>
                  <a:t>[Gramm, Guo, Hüffner and Niedermeier,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ACM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Exper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Alg. 08</a:t>
                </a:r>
                <a:r>
                  <a:rPr lang="en-US" sz="1600" dirty="0">
                    <a:solidFill>
                      <a:srgbClr val="0070C0"/>
                    </a:solidFill>
                  </a:rPr>
                  <a:t>]</a:t>
                </a:r>
              </a:p>
              <a:p>
                <a:r>
                  <a:rPr lang="en-US" dirty="0" smtClean="0"/>
                  <a:t>No kernel of </a:t>
                </a:r>
                <a:r>
                  <a:rPr lang="en-US" dirty="0" err="1" smtClean="0"/>
                  <a:t>bitsize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P=NP 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[Cygan, Pilipczuk, Pilipczuk, SICOMP’16]</a:t>
                </a:r>
                <a:endParaRPr lang="en-US" sz="1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0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Feedback Vertex Set</a:t>
            </a:r>
          </a:p>
        </p:txBody>
      </p:sp>
    </p:spTree>
    <p:extLst>
      <p:ext uri="{BB962C8B-B14F-4D97-AF65-F5344CB8AC3E}">
        <p14:creationId xmlns:p14="http://schemas.microsoft.com/office/powerpoint/2010/main" val="16179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continent of polynomial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6" name="Picture 2" descr="https://upload.wikimedia.org/wikipedia/commons/e/ec/The_Lost_Continent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71" y="1268151"/>
            <a:ext cx="3834883" cy="5113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Feedback Vertex Set</a:t>
            </a:r>
            <a:endParaRPr lang="en-US" cap="small" dirty="0"/>
          </a:p>
        </p:txBody>
      </p:sp>
      <p:pic>
        <p:nvPicPr>
          <p:cNvPr id="12" name="Multi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3" name="FV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4" name="MultigraphFor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4182504"/>
            <a:ext cx="45243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(multi)graph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</a:t>
                </a:r>
                <a:r>
                  <a:rPr lang="en-US" dirty="0" smtClean="0"/>
                  <a:t>cycle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nl-NL" dirty="0" smtClean="0"/>
                  <a:t>We </a:t>
                </a:r>
                <a:r>
                  <a:rPr lang="nl-NL" dirty="0" err="1"/>
                  <a:t>allow</a:t>
                </a:r>
                <a:r>
                  <a:rPr lang="nl-NL" dirty="0"/>
                  <a:t> </a:t>
                </a:r>
                <a:r>
                  <a:rPr lang="nl-NL" dirty="0" smtClean="0"/>
                  <a:t>parallel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</a:t>
                </a:r>
                <a:r>
                  <a:rPr lang="nl-NL" dirty="0"/>
                  <a:t>and </a:t>
                </a:r>
                <a:r>
                  <a:rPr lang="nl-NL" dirty="0" err="1"/>
                  <a:t>self</a:t>
                </a:r>
                <a:r>
                  <a:rPr lang="nl-NL" dirty="0"/>
                  <a:t>-loops</a:t>
                </a:r>
                <a:endParaRPr lang="en-US" dirty="0"/>
              </a:p>
              <a:p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feedback vertex set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Removing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results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acyclic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, a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forest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0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Simple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loop at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larger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at most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(R4)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add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’s </a:t>
                </a:r>
                <a:r>
                  <a:rPr lang="nl-NL" dirty="0" err="1" smtClean="0"/>
                  <a:t>neighbors</a:t>
                </a: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963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900" y="3717032"/>
            <a:ext cx="6619875" cy="2819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4025" y="3717032"/>
            <a:ext cx="6381750" cy="281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8925" y="3717032"/>
            <a:ext cx="5276850" cy="2819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5150" y="3907532"/>
            <a:ext cx="5000625" cy="2628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9550" y="4307582"/>
            <a:ext cx="4086225" cy="2228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14900" y="4669532"/>
            <a:ext cx="3190875" cy="1866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00725" y="4907657"/>
            <a:ext cx="2305050" cy="1628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48400" y="5079107"/>
            <a:ext cx="1857375" cy="14573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683568" y="4437112"/>
            <a:ext cx="7776864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/>
              <a:t>If (R1-R4) cannot be applied anymore, then there are no loops and each vertex has degree at least three</a:t>
            </a:r>
          </a:p>
        </p:txBody>
      </p:sp>
    </p:spTree>
    <p:extLst>
      <p:ext uri="{BB962C8B-B14F-4D97-AF65-F5344CB8AC3E}">
        <p14:creationId xmlns:p14="http://schemas.microsoft.com/office/powerpoint/2010/main" val="31303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 already?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rules are not enough to reduce input to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Template for large irreducible instances: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2996952"/>
            <a:ext cx="6086475" cy="246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3068960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68960"/>
                <a:ext cx="100811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328" y="3068960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068960"/>
                <a:ext cx="1008112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543873"/>
            <a:ext cx="8229600" cy="4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Graph is large but feedback vertex set is small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High-degree vertices in FVS are the (</a:t>
            </a:r>
            <a:r>
              <a:rPr lang="en-US" sz="2000" i="1" kern="0" dirty="0" smtClean="0">
                <a:solidFill>
                  <a:srgbClr val="0070C0"/>
                </a:solidFill>
              </a:rPr>
              <a:t>only</a:t>
            </a:r>
            <a:r>
              <a:rPr lang="en-US" sz="2000" kern="0" dirty="0" smtClean="0">
                <a:solidFill>
                  <a:srgbClr val="0070C0"/>
                </a:solidFill>
              </a:rPr>
              <a:t>) problem</a:t>
            </a:r>
          </a:p>
        </p:txBody>
      </p:sp>
    </p:spTree>
    <p:extLst>
      <p:ext uri="{BB962C8B-B14F-4D97-AF65-F5344CB8AC3E}">
        <p14:creationId xmlns:p14="http://schemas.microsoft.com/office/powerpoint/2010/main" val="19485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be a FVS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5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7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5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has at least one edge to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e>
                    </m:func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6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6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has at least two edges to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e>
                    </m:func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8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6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forces another leaf in the forest,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≥|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8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1845" y="2924944"/>
            <a:ext cx="4772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4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this completes the proof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5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57200" y="5412358"/>
                <a:ext cx="8229600" cy="824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12358"/>
                <a:ext cx="8229600" cy="8249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8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71375"/>
                <a:ext cx="8229600" cy="35547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Lemma with (R1)-(R4) to achieve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, suggest:</a:t>
                </a:r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Shrink the instance by reducing degree-sum of a FVS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Which FVS to use for this purpose?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Finding a minimum FVS is hard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… but a 4-approximation can be found in linear time</a:t>
                </a:r>
                <a:br>
                  <a:rPr lang="en-US" dirty="0" smtClean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[Bar-Yehuda et al. SICOMP’02]</a:t>
                </a:r>
                <a:endParaRPr lang="en-US" dirty="0"/>
              </a:p>
              <a:p>
                <a:pPr marL="57150" indent="0">
                  <a:buNone/>
                </a:pPr>
                <a:r>
                  <a:rPr lang="en-US" dirty="0" smtClean="0"/>
                  <a:t>We target the degree-sum of a 4-approximate FVS</a:t>
                </a:r>
                <a:endParaRPr lang="en-US" cap="smal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71375"/>
                <a:ext cx="8229600" cy="3554787"/>
              </a:xfrm>
              <a:blipFill rotWithShape="0">
                <a:blip r:embed="rId3"/>
                <a:stretch>
                  <a:fillRect l="-1111" t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0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2708920"/>
            <a:ext cx="8374385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approximation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4-approximation works for a more general problem:</a:t>
                </a:r>
              </a:p>
              <a:p>
                <a:pPr marL="457200" lvl="1" indent="0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Find a smallest feedback vertex set without given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We utilize this in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win/win</a:t>
                </a:r>
                <a:r>
                  <a:rPr lang="en-US" dirty="0" smtClean="0"/>
                  <a:t> approach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Compute 4-approximate FVS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exists, output </a:t>
                </a:r>
                <a:r>
                  <a:rPr lang="en-US" cap="small" dirty="0" smtClean="0"/>
                  <a:t>no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compute 4-approximate FVS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no solution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exists</a:t>
                </a:r>
              </a:p>
              <a:p>
                <a:pPr marL="1257300" lvl="2" indent="-457200"/>
                <a:r>
                  <a:rPr lang="en-US" dirty="0" smtClean="0"/>
                  <a:t>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one</a:t>
                </a:r>
              </a:p>
              <a:p>
                <a:pPr marL="857250" lvl="1" indent="-457200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to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6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continent of polynomial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1970’s: Discovery of NP-completeness</a:t>
            </a:r>
          </a:p>
          <a:p>
            <a:pPr lvl="1"/>
            <a:r>
              <a:rPr lang="en-US" dirty="0" smtClean="0"/>
              <a:t>Many problems (probably) cannot be solved in poly-time</a:t>
            </a:r>
          </a:p>
          <a:p>
            <a:pPr marL="0" indent="0">
              <a:buNone/>
            </a:pPr>
            <a:r>
              <a:rPr lang="en-US" dirty="0" smtClean="0"/>
              <a:t>1980’s: Work on theory of approximation algorithms</a:t>
            </a:r>
          </a:p>
          <a:p>
            <a:pPr lvl="1"/>
            <a:r>
              <a:rPr lang="en-US" dirty="0" smtClean="0"/>
              <a:t>Output a solution that is provably </a:t>
            </a:r>
            <a:r>
              <a:rPr lang="en-US" i="1" dirty="0" smtClean="0"/>
              <a:t>not very bad</a:t>
            </a:r>
          </a:p>
          <a:p>
            <a:pPr marL="0" indent="0">
              <a:buNone/>
            </a:pPr>
            <a:r>
              <a:rPr lang="en-US" dirty="0" smtClean="0"/>
              <a:t>1990’s: Early results on parameterized complexity</a:t>
            </a:r>
          </a:p>
          <a:p>
            <a:pPr marL="0" indent="0">
              <a:buNone/>
            </a:pPr>
            <a:r>
              <a:rPr lang="en-US" dirty="0" smtClean="0"/>
              <a:t>2000’s: Discovery of the </a:t>
            </a:r>
            <a:r>
              <a:rPr lang="en-US" dirty="0" smtClean="0">
                <a:solidFill>
                  <a:srgbClr val="0070C0"/>
                </a:solidFill>
              </a:rPr>
              <a:t>lost continent</a:t>
            </a:r>
            <a:r>
              <a:rPr lang="en-US" dirty="0" smtClean="0"/>
              <a:t> of polynomial time</a:t>
            </a:r>
          </a:p>
          <a:p>
            <a:pPr lvl="1"/>
            <a:r>
              <a:rPr lang="en-US" dirty="0" smtClean="0"/>
              <a:t>Polynomial-time algorithms that attack NP-hard problems</a:t>
            </a:r>
          </a:p>
          <a:p>
            <a:pPr lvl="1"/>
            <a:r>
              <a:rPr lang="en-US" dirty="0" smtClean="0"/>
              <a:t>Work to optimal solutions, but fall short of </a:t>
            </a:r>
            <a:r>
              <a:rPr lang="en-US" i="1" dirty="0" smtClean="0"/>
              <a:t>finding</a:t>
            </a:r>
            <a:r>
              <a:rPr lang="en-US" dirty="0" smtClean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6" name="Rounded Rectangle 5"/>
          <p:cNvSpPr/>
          <p:nvPr/>
        </p:nvSpPr>
        <p:spPr bwMode="auto">
          <a:xfrm>
            <a:off x="539552" y="2204864"/>
            <a:ext cx="8064896" cy="15287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/>
              <a:t>The lost continent of polynomial time contains: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provably effective</a:t>
            </a:r>
            <a:r>
              <a:rPr lang="en-US" sz="2400" dirty="0" smtClean="0"/>
              <a:t> and </a:t>
            </a:r>
            <a:r>
              <a:rPr lang="en-US" sz="2400" i="1" dirty="0" smtClean="0"/>
              <a:t>efficient</a:t>
            </a:r>
            <a:r>
              <a:rPr lang="en-US" sz="2400" dirty="0" smtClean="0"/>
              <a:t> preprocessing algorithms</a:t>
            </a:r>
          </a:p>
          <a:p>
            <a:pPr lvl="1"/>
            <a:r>
              <a:rPr lang="en-US" sz="2400" dirty="0" smtClean="0"/>
              <a:t>that reduce the sizes of NP-hard inputs </a:t>
            </a:r>
          </a:p>
          <a:p>
            <a:pPr lvl="1"/>
            <a:r>
              <a:rPr lang="en-US" sz="1600" dirty="0" smtClean="0"/>
              <a:t>(without changing the answer)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ock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0888"/>
            <a:ext cx="5943600" cy="371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degree using a solution </a:t>
                </a:r>
                <a:r>
                  <a:rPr lang="en-US" dirty="0"/>
                  <a:t>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Given a feedback vertex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sz="2000" dirty="0" smtClean="0"/>
                  <a:t> efficiently, without changing the answer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WithoutBlock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20888"/>
            <a:ext cx="5943600" cy="3714750"/>
          </a:xfrm>
          <a:prstGeom prst="rect">
            <a:avLst/>
          </a:prstGeom>
        </p:spPr>
      </p:pic>
      <p:pic>
        <p:nvPicPr>
          <p:cNvPr id="11" name="FadedEdgesToV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420888"/>
            <a:ext cx="5943600" cy="371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2160" y="2996952"/>
                <a:ext cx="2808312" cy="3384377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r>
                  <a:rPr lang="en-US" sz="2000" dirty="0" smtClean="0"/>
                  <a:t>Using </a:t>
                </a:r>
                <a:r>
                  <a:rPr lang="en-US" sz="2000" dirty="0"/>
                  <a:t>(R2</a:t>
                </a:r>
                <a:r>
                  <a:rPr lang="en-US" sz="2000" dirty="0" smtClean="0"/>
                  <a:t>), each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/>
                  <a:t> has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edges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  <a:p>
                <a:pPr marL="0" indent="0" algn="r">
                  <a:buNone/>
                </a:pPr>
                <a:r>
                  <a:rPr lang="en-US" sz="2000" dirty="0" smtClean="0"/>
                  <a:t>Each tree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/>
                  <a:t> has at most one edge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160" y="2996952"/>
                <a:ext cx="2808312" cy="3384377"/>
              </a:xfrm>
              <a:blipFill rotWithShape="0">
                <a:blip r:embed="rId8"/>
                <a:stretch>
                  <a:fillRect l="-2169" t="-1081" r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48472" y="2398897"/>
                <a:ext cx="4572000" cy="400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 algn="r">
                  <a:buNone/>
                </a:pPr>
                <a:r>
                  <a:rPr lang="en-US" sz="2000" dirty="0"/>
                  <a:t>Consider forest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72" y="2398897"/>
                <a:ext cx="4572000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7692" r="-533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31640" y="6197242"/>
                <a:ext cx="64807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Idea: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by reducing # adjacent trees</a:t>
                </a:r>
                <a:endParaRPr lang="en-US" sz="2000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197242"/>
                <a:ext cx="6480720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4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degree </a:t>
                </a:r>
                <a:r>
                  <a:rPr lang="en-US" dirty="0"/>
                  <a:t>using a solution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Given a feedback vertex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sz="2000" dirty="0" smtClean="0"/>
                  <a:t> efficiently, without changing the answer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planationText"/>
              <p:cNvSpPr txBox="1">
                <a:spLocks/>
              </p:cNvSpPr>
              <p:nvPr/>
            </p:nvSpPr>
            <p:spPr bwMode="auto">
              <a:xfrm>
                <a:off x="288032" y="5373216"/>
                <a:ext cx="5940152" cy="752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37210" lvl="1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mark up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trees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that contain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both a </a:t>
                </a:r>
                <a:r>
                  <a:rPr lang="en-US" sz="2000" dirty="0">
                    <a:solidFill>
                      <a:srgbClr val="0070C0"/>
                    </a:solidFill>
                  </a:rPr>
                  <a:t>neighbor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and</a:t>
                </a:r>
                <a:r>
                  <a:rPr lang="en-US" sz="2000" dirty="0">
                    <a:solidFill>
                      <a:srgbClr val="0070C0"/>
                    </a:solidFill>
                  </a:rPr>
                  <a:t> a neighbor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537210" lvl="1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Remove edges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to all unmarked trees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Explan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32" y="5373216"/>
                <a:ext cx="5940152" cy="752733"/>
              </a:xfrm>
              <a:prstGeom prst="rect">
                <a:avLst/>
              </a:prstGeom>
              <a:blipFill rotWithShape="0">
                <a:blip r:embed="rId4"/>
                <a:stretch>
                  <a:fillRect t="-4839" b="-564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09" y="2781525"/>
            <a:ext cx="5210175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09" y="2781525"/>
            <a:ext cx="5210175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09" y="2781525"/>
            <a:ext cx="52101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09" y="2781525"/>
            <a:ext cx="5210175" cy="2371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Yv"/>
              <p:cNvSpPr/>
              <p:nvPr/>
            </p:nvSpPr>
            <p:spPr bwMode="auto">
              <a:xfrm>
                <a:off x="1886953" y="4437112"/>
                <a:ext cx="2160240" cy="648072"/>
              </a:xfrm>
              <a:prstGeom prst="roundRect">
                <a:avLst/>
              </a:prstGeom>
              <a:solidFill>
                <a:srgbClr val="0070C0">
                  <a:alpha val="30000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8" name="Y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6953" y="4437112"/>
                <a:ext cx="2160240" cy="64807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31640" y="2398897"/>
                <a:ext cx="64807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After reduction: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sz="2000" i="1" kern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≤2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kern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kern="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i="1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kern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sz="2000" kern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98897"/>
                <a:ext cx="6480720" cy="400110"/>
              </a:xfrm>
              <a:prstGeom prst="rect">
                <a:avLst/>
              </a:prstGeom>
              <a:blipFill rotWithShape="0">
                <a:blip r:embed="rId10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6012160" y="2996952"/>
                <a:ext cx="2808312" cy="3384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r">
                  <a:buFontTx/>
                  <a:buNone/>
                </a:pPr>
                <a:r>
                  <a:rPr lang="en-US" sz="2000" kern="0" dirty="0" smtClean="0"/>
                  <a:t>Using </a:t>
                </a:r>
                <a:r>
                  <a:rPr lang="en-US" sz="2000" kern="0" dirty="0"/>
                  <a:t>(R2</a:t>
                </a:r>
                <a:r>
                  <a:rPr lang="en-US" sz="2000" kern="0" dirty="0" smtClean="0"/>
                  <a:t>), each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kern="0" dirty="0"/>
                  <a:t> has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000" kern="0" dirty="0" smtClean="0"/>
                  <a:t> </a:t>
                </a:r>
                <a:r>
                  <a:rPr lang="en-US" sz="2000" kern="0" dirty="0"/>
                  <a:t>edges to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/>
              </a:p>
              <a:p>
                <a:pPr marL="0" indent="0" algn="r">
                  <a:buFontTx/>
                  <a:buNone/>
                </a:pPr>
                <a:r>
                  <a:rPr lang="en-US" sz="2000" kern="0" dirty="0" smtClean="0"/>
                  <a:t>Each tree of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 has at most one edge to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 smtClean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160" y="2996952"/>
                <a:ext cx="2808312" cy="3384377"/>
              </a:xfrm>
              <a:prstGeom prst="rect">
                <a:avLst/>
              </a:prstGeom>
              <a:blipFill rotWithShape="0">
                <a:blip r:embed="rId11"/>
                <a:stretch>
                  <a:fillRect l="-2169" t="-1081" r="-4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3183359"/>
                <a:ext cx="1563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3359"/>
                <a:ext cx="1563425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Yv"/>
              <p:cNvSpPr/>
              <p:nvPr/>
            </p:nvSpPr>
            <p:spPr bwMode="auto">
              <a:xfrm>
                <a:off x="1071446" y="3633485"/>
                <a:ext cx="2276418" cy="648072"/>
              </a:xfrm>
              <a:prstGeom prst="roundRect">
                <a:avLst/>
              </a:prstGeom>
              <a:solidFill>
                <a:schemeClr val="accent1">
                  <a:alpha val="56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latin typeface="+mj-lt"/>
                  </a:rPr>
                  <a:t>Marked for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kumimoji="0" lang="en-US" sz="2000" b="1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0" name="Y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446" y="3633485"/>
                <a:ext cx="2276418" cy="64807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Yv"/>
              <p:cNvSpPr/>
              <p:nvPr/>
            </p:nvSpPr>
            <p:spPr bwMode="auto">
              <a:xfrm>
                <a:off x="2193032" y="3633485"/>
                <a:ext cx="2276418" cy="648072"/>
              </a:xfrm>
              <a:prstGeom prst="roundRect">
                <a:avLst/>
              </a:prstGeom>
              <a:solidFill>
                <a:schemeClr val="accent1">
                  <a:alpha val="56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latin typeface="+mj-lt"/>
                  </a:rPr>
                  <a:t>Marked for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kumimoji="0" lang="en-US" sz="2000" b="1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1" name="Y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3032" y="3633485"/>
                <a:ext cx="2276418" cy="64807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5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3" grpId="0"/>
      <p:bldP spid="5" grpId="0"/>
      <p:bldP spid="20" grpId="0" animBg="1"/>
      <p:bldP spid="20" grpId="1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degree </a:t>
                </a:r>
                <a:r>
                  <a:rPr lang="en-US" dirty="0"/>
                  <a:t>using a solution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Claim</a:t>
                </a:r>
                <a:r>
                  <a:rPr lang="en-US" sz="2000" dirty="0"/>
                  <a:t>. If graph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by removing an edge </a:t>
                </a:r>
                <a:r>
                  <a:rPr lang="en-US" sz="20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to </a:t>
                </a:r>
                <a:r>
                  <a:rPr lang="en-US" sz="2000" dirty="0"/>
                  <a:t>an unmarked tree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then any </a:t>
                </a:r>
                <a:r>
                  <a:rPr lang="en-US" sz="2000" dirty="0" smtClean="0"/>
                  <a:t>FVS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a FVS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planationText"/>
              <p:cNvSpPr txBox="1">
                <a:spLocks/>
              </p:cNvSpPr>
              <p:nvPr/>
            </p:nvSpPr>
            <p:spPr bwMode="auto">
              <a:xfrm>
                <a:off x="288032" y="5052531"/>
                <a:ext cx="8532440" cy="1544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14350" indent="-514350">
                  <a:buFont typeface="+mj-lt"/>
                  <a:buAutoNum type="romanUcPeriod"/>
                </a:pPr>
                <a:r>
                  <a:rPr lang="en-US" sz="2000" b="0" dirty="0" smtClean="0">
                    <a:solidFill>
                      <a:srgbClr val="0070C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,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marked trees adjacent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914400" lvl="1" indent="-514350"/>
                <a:r>
                  <a:rPr lang="en-US" sz="2000" dirty="0">
                    <a:solidFill>
                      <a:srgbClr val="0070C0"/>
                    </a:solidFill>
                  </a:rPr>
                  <a:t>A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 least two such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are disjoint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914400" lvl="1" indent="-514350"/>
                <a:r>
                  <a:rPr lang="en-US" sz="2000" dirty="0" smtClean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has a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274320" indent="-514350">
                  <a:spcBef>
                    <a:spcPts val="600"/>
                  </a:spcBef>
                  <a:buFont typeface="+mj-lt"/>
                  <a:buAutoNum type="romanUcPeriod"/>
                </a:pPr>
                <a:r>
                  <a:rPr lang="en-US" sz="2000" b="0" dirty="0" smtClean="0">
                    <a:solidFill>
                      <a:srgbClr val="0070C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contains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Explan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32" y="5052531"/>
                <a:ext cx="8532440" cy="1544821"/>
              </a:xfrm>
              <a:prstGeom prst="rect">
                <a:avLst/>
              </a:prstGeom>
              <a:blipFill rotWithShape="0">
                <a:blip r:embed="rId4"/>
                <a:stretch>
                  <a:fillRect l="-786" t="-2767" b="-51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09" y="2781525"/>
            <a:ext cx="5210175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67" y="2781525"/>
            <a:ext cx="5210175" cy="2371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Given a feedback vertex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sz="2000" dirty="0" smtClean="0"/>
                  <a:t> efficiently, without changing the answer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99223" y="2924944"/>
                <a:ext cx="3521249" cy="308566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800" dirty="0" smtClean="0"/>
              </a:p>
              <a:p>
                <a:pPr marL="0" indent="0" algn="r">
                  <a:buNone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 contains all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’s neighbors except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800" dirty="0" smtClean="0"/>
              </a:p>
              <a:p>
                <a:pPr marL="0" indent="0" algn="r">
                  <a:buNone/>
                </a:pPr>
                <a:r>
                  <a:rPr lang="en-US" sz="1800" dirty="0" smtClean="0"/>
                  <a:t>So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 is a tree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 connecting to the remainder using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 smtClean="0"/>
                  <a:t> edge</a:t>
                </a:r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9223" y="2924944"/>
                <a:ext cx="3521249" cy="3085660"/>
              </a:xfrm>
              <a:blipFill rotWithShape="0">
                <a:blip r:embed="rId8"/>
                <a:stretch>
                  <a:fillRect t="-1186" r="-2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48564"/>
            <a:ext cx="304618" cy="304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51" y="3848564"/>
            <a:ext cx="304618" cy="304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7892" y="38363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2" y="3836346"/>
                <a:ext cx="360040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544" y="3183359"/>
                <a:ext cx="1563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3359"/>
                <a:ext cx="156342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1683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</a:t>
            </a:r>
            <a:r>
              <a:rPr lang="en-US" cap="small" dirty="0" smtClean="0"/>
              <a:t>Feedback Vertex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Compute 4-approximate FVS called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no solution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exists, output </a:t>
                </a:r>
                <a:r>
                  <a:rPr lang="en-US" cap="small" dirty="0"/>
                  <a:t>no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compute 4-approximate FVS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no solution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exists</a:t>
                </a:r>
              </a:p>
              <a:p>
                <a:pPr marL="1257300" lvl="2" indent="-457200"/>
                <a:r>
                  <a:rPr lang="en-US" dirty="0"/>
                  <a:t>Delete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decrease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one</a:t>
                </a:r>
              </a:p>
              <a:p>
                <a:pPr marL="857250" lvl="1" indent="-457200"/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marking to </a:t>
                </a:r>
                <a:r>
                  <a:rPr lang="en-US" dirty="0"/>
                  <a:t>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Apply (R1)-(R4) to ensure minimum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↦(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has a FVS of degree-sum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857250" lvl="1" indent="-457200"/>
                <a:r>
                  <a:rPr lang="en-US" dirty="0" smtClean="0"/>
                  <a:t>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each vertex has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vertices by the degree-sum lemma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3"/>
                <a:stretch>
                  <a:fillRect l="-948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9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 can </a:t>
                </a:r>
                <a:r>
                  <a:rPr lang="en-US" dirty="0"/>
                  <a:t>be 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edges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Thomassé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TALG’14]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Improvement uses </a:t>
                </a:r>
                <a:r>
                  <a:rPr lang="en-US" i="1" dirty="0" smtClean="0"/>
                  <a:t>2-expansion </a:t>
                </a:r>
                <a:r>
                  <a:rPr lang="en-US" i="1" dirty="0"/>
                  <a:t>lemma</a:t>
                </a:r>
                <a:r>
                  <a:rPr lang="en-US" dirty="0"/>
                  <a:t> (matching theory)</a:t>
                </a:r>
              </a:p>
              <a:p>
                <a:pPr lvl="1"/>
                <a:r>
                  <a:rPr lang="en-US" dirty="0"/>
                  <a:t>Kernel can be computed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err="1"/>
                  <a:t>Bitsize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the kernel is optimal </a:t>
                </a:r>
                <a:r>
                  <a:rPr lang="en-US" sz="1600" dirty="0">
                    <a:solidFill>
                      <a:srgbClr val="0070C0"/>
                    </a:solidFill>
                  </a:rPr>
                  <a:t>[Dell &amp; van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Melkebeek</a:t>
                </a:r>
                <a:r>
                  <a:rPr lang="en-US" sz="1600" dirty="0">
                    <a:solidFill>
                      <a:srgbClr val="0070C0"/>
                    </a:solidFill>
                  </a:rPr>
                  <a:t>, JACM’14]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No kernel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exists unless NP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coNP/poly</a:t>
                </a:r>
              </a:p>
              <a:p>
                <a:r>
                  <a:rPr lang="en-US" dirty="0" smtClean="0"/>
                  <a:t>Unknown whether </a:t>
                </a:r>
                <a:r>
                  <a:rPr lang="en-US" dirty="0"/>
                  <a:t>there is a kernel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vertices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0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59476" r="50794" b="5491"/>
          <a:stretch/>
        </p:blipFill>
        <p:spPr bwMode="auto">
          <a:xfrm>
            <a:off x="6300192" y="1613706"/>
            <a:ext cx="186622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Feedback Vertex Set</a:t>
            </a:r>
          </a:p>
        </p:txBody>
      </p:sp>
      <p:sp>
        <p:nvSpPr>
          <p:cNvPr id="10" name="TextBox 9"/>
          <p:cNvSpPr txBox="1"/>
          <p:nvPr/>
        </p:nvSpPr>
        <p:spPr>
          <a:xfrm rot="21008180">
            <a:off x="6240171" y="297558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Graph Coloring</a:t>
            </a:r>
          </a:p>
        </p:txBody>
      </p:sp>
    </p:spTree>
    <p:extLst>
      <p:ext uri="{BB962C8B-B14F-4D97-AF65-F5344CB8AC3E}">
        <p14:creationId xmlns:p14="http://schemas.microsoft.com/office/powerpoint/2010/main" val="9702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Can we assign each vertex a color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,			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r>
                  <a:rPr lang="en-US" dirty="0" smtClean="0"/>
                  <a:t>Coloring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called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proper</a:t>
                </a: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>
                  <a:solidFill>
                    <a:srgbClr val="0070C0"/>
                  </a:solidFill>
                </a:endParaRPr>
              </a:p>
              <a:p>
                <a:endParaRPr lang="nl-NL" dirty="0" smtClean="0">
                  <a:solidFill>
                    <a:srgbClr val="0070C0"/>
                  </a:solidFill>
                </a:endParaRPr>
              </a:p>
              <a:p>
                <a:r>
                  <a:rPr lang="nl-NL" dirty="0" err="1" smtClean="0"/>
                  <a:t>Which</a:t>
                </a:r>
                <a:r>
                  <a:rPr lang="nl-NL" dirty="0" smtClean="0"/>
                  <a:t> parameter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?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686800" cy="4929188"/>
              </a:xfrm>
              <a:blipFill rotWithShape="0">
                <a:blip r:embed="rId4"/>
                <a:stretch>
                  <a:fillRect l="-112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7510" y="3861048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yes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+mj-lt"/>
                  </a:rPr>
                  <a:t>for</a:t>
                </a:r>
                <a:r>
                  <a:rPr lang="en-US" sz="2400" cap="small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10" y="3861048"/>
                <a:ext cx="338437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239616"/>
            <a:ext cx="41148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239616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one: parameterize by # allowed colors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Use the desired number of colors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as the parameter</a:t>
                </a:r>
              </a:p>
              <a:p>
                <a:pPr marL="457200" lvl="1" indent="0">
                  <a:lnSpc>
                    <a:spcPct val="200000"/>
                  </a:lnSpc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Can we reduce to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bitsize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,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 smtClean="0">
                    <a:solidFill>
                      <a:srgbClr val="0070C0"/>
                    </a:solidFill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Suppose such a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exists; apply it to </a:t>
                </a:r>
                <a:r>
                  <a:rPr lang="en-US" cap="small" dirty="0" smtClean="0"/>
                  <a:t>3-Coloring</a:t>
                </a:r>
              </a:p>
              <a:p>
                <a:endParaRPr lang="en-US" cap="small" dirty="0"/>
              </a:p>
              <a:p>
                <a:endParaRPr lang="en-US" cap="small" dirty="0" smtClean="0"/>
              </a:p>
              <a:p>
                <a:endParaRPr lang="en-US" cap="small" dirty="0" smtClean="0"/>
              </a:p>
              <a:p>
                <a:endParaRPr lang="en-US" cap="small" dirty="0"/>
              </a:p>
              <a:p>
                <a:pPr marL="0" indent="0">
                  <a:buNone/>
                </a:pPr>
                <a:r>
                  <a:rPr lang="en-US" dirty="0" smtClean="0"/>
                  <a:t>Would solve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(NP-complete)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37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1650" y="3468141"/>
            <a:ext cx="6800701" cy="1473027"/>
            <a:chOff x="1171650" y="4908301"/>
            <a:chExt cx="6800701" cy="1473027"/>
          </a:xfrm>
        </p:grpSpPr>
        <p:grpSp>
          <p:nvGrpSpPr>
            <p:cNvPr id="15" name="Group 14"/>
            <p:cNvGrpSpPr/>
            <p:nvPr/>
          </p:nvGrpSpPr>
          <p:grpSpPr>
            <a:xfrm>
              <a:off x="1171650" y="4908301"/>
              <a:ext cx="2088580" cy="1473027"/>
              <a:chOff x="1475308" y="4908301"/>
              <a:chExt cx="2088580" cy="1473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ounded Rectangle 22"/>
                  <p:cNvSpPr/>
                  <p:nvPr/>
                </p:nvSpPr>
                <p:spPr bwMode="auto">
                  <a:xfrm>
                    <a:off x="1475655" y="5157192"/>
                    <a:ext cx="2088221" cy="122413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0" name="Rounded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1224136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Left-Right Arrow 23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41" name="Left-Right Arrow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5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4431880" y="5144132"/>
              <a:ext cx="954404" cy="1178000"/>
              <a:chOff x="4412304" y="3639729"/>
              <a:chExt cx="954404" cy="1178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ight Arrow 20"/>
                  <p:cNvSpPr/>
                  <p:nvPr/>
                </p:nvSpPr>
                <p:spPr bwMode="auto">
                  <a:xfrm>
                    <a:off x="4412304" y="3639729"/>
                    <a:ext cx="954404" cy="1178000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,3)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1" name="Right Arrow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1178000"/>
                  </a:xfrm>
                  <a:prstGeom prst="rightArrow">
                    <a:avLst/>
                  </a:prstGeom>
                  <a:blipFill rotWithShape="0">
                    <a:blip r:embed="rId7"/>
                    <a:stretch>
                      <a:fillRect l="-65839" t="-32178" r="-44720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617374" y="3988936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557934" y="4908301"/>
              <a:ext cx="1414417" cy="1473027"/>
              <a:chOff x="6660000" y="4908301"/>
              <a:chExt cx="1414417" cy="14730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ounded Rectangle 17"/>
                  <p:cNvSpPr/>
                  <p:nvPr/>
                </p:nvSpPr>
                <p:spPr bwMode="auto">
                  <a:xfrm>
                    <a:off x="6660232" y="5157192"/>
                    <a:ext cx="1414174" cy="1224136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2" name="Rounded 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1224136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Left-Right Arrow 18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(3)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19" name="Left-Right Arrow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10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Oval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128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two: parameterize by graph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Introduce a parameter that measures graph complexity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 smtClean="0">
                <a:solidFill>
                  <a:srgbClr val="0070C0"/>
                </a:solidFill>
              </a:rPr>
              <a:t>Can </a:t>
            </a:r>
            <a:r>
              <a:rPr lang="en-US" i="1" cap="small" dirty="0" smtClean="0">
                <a:solidFill>
                  <a:srgbClr val="0070C0"/>
                </a:solidFill>
              </a:rPr>
              <a:t>Coloring</a:t>
            </a:r>
            <a:r>
              <a:rPr lang="en-US" i="1" dirty="0" smtClean="0">
                <a:solidFill>
                  <a:srgbClr val="0070C0"/>
                </a:solidFill>
              </a:rPr>
              <a:t> inputs on large but simple graphs be reduced?</a:t>
            </a:r>
          </a:p>
          <a:p>
            <a:pPr marL="0" indent="0">
              <a:buNone/>
            </a:pPr>
            <a:r>
              <a:rPr lang="en-US" dirty="0" smtClean="0"/>
              <a:t>Some ways to measure graph complexity: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Treewidth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[more in Peter </a:t>
            </a:r>
            <a:r>
              <a:rPr lang="en-US" sz="1600" dirty="0" err="1" smtClean="0">
                <a:solidFill>
                  <a:srgbClr val="0070C0"/>
                </a:solidFill>
              </a:rPr>
              <a:t>Rossmanith’s</a:t>
            </a:r>
            <a:r>
              <a:rPr lang="en-US" sz="1600" dirty="0" smtClean="0">
                <a:solidFill>
                  <a:srgbClr val="0070C0"/>
                </a:solidFill>
              </a:rPr>
              <a:t> talk]</a:t>
            </a:r>
            <a:endParaRPr lang="en-US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edge clique cover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feedback vertex set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Size of smallest </a:t>
            </a:r>
            <a:r>
              <a:rPr lang="en-US" dirty="0" smtClean="0">
                <a:solidFill>
                  <a:srgbClr val="0070C0"/>
                </a:solidFill>
              </a:rPr>
              <a:t>vertex cover</a:t>
            </a:r>
          </a:p>
          <a:p>
            <a:pPr marL="51435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8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Covers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40007"/>
            <a:ext cx="8229600" cy="348615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The associated optimization problem is interesting on its own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Today:</a:t>
            </a:r>
            <a:r>
              <a:rPr lang="en-US" dirty="0" smtClean="0"/>
              <a:t> preprocess </a:t>
            </a:r>
            <a:r>
              <a:rPr lang="en-US" cap="small" dirty="0" smtClean="0"/>
              <a:t>Coloring</a:t>
            </a:r>
            <a:r>
              <a:rPr lang="en-US" dirty="0" smtClean="0"/>
              <a:t> inputs on graphs with small VC’s</a:t>
            </a:r>
          </a:p>
        </p:txBody>
      </p:sp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vertex cover </a:t>
                </a:r>
                <a:r>
                  <a:rPr lang="en-US" sz="2400" cap="small" dirty="0" smtClean="0">
                    <a:solidFill>
                      <a:schemeClr val="tx1"/>
                    </a:solidFill>
                  </a:rPr>
                  <a:t>(VC)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in </a:t>
                </a:r>
                <a:r>
                  <a:rPr lang="en-US" sz="2400" dirty="0"/>
                  <a:t>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vertex set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such that for each 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96975"/>
                <a:ext cx="8496944" cy="114531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23528" y="4690625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If a 3-</a:t>
                </a:r>
                <a:r>
                  <a:rPr lang="en-US" sz="2400" cap="small" dirty="0" smtClean="0"/>
                  <a:t>Coloring</a:t>
                </a:r>
                <a:r>
                  <a:rPr lang="en-US" sz="2400" dirty="0" smtClean="0"/>
                  <a:t>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large compared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𝑚𝑖𝑛𝑉𝐶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can we shrink it efficiently without changing the answer?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690625"/>
                <a:ext cx="8496944" cy="11453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4"/>
            <a:ext cx="8229600" cy="1869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does </a:t>
            </a:r>
            <a:r>
              <a:rPr lang="en-US" i="1" dirty="0" smtClean="0"/>
              <a:t>provably effective </a:t>
            </a:r>
            <a:r>
              <a:rPr lang="en-US" dirty="0" smtClean="0"/>
              <a:t>and </a:t>
            </a:r>
            <a:r>
              <a:rPr lang="en-US" i="1" dirty="0" smtClean="0"/>
              <a:t>provably efficient</a:t>
            </a:r>
            <a:r>
              <a:rPr lang="en-US" dirty="0" smtClean="0"/>
              <a:t> mean?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Efficient</a:t>
            </a:r>
            <a:r>
              <a:rPr lang="en-US" dirty="0" smtClean="0"/>
              <a:t>: preprocessing runs in polynomial time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/>
              <a:t>: shrinks the input without changing the answer</a:t>
            </a:r>
          </a:p>
          <a:p>
            <a:pPr marL="0" indent="0">
              <a:buNone/>
            </a:pPr>
            <a:r>
              <a:rPr lang="en-US" dirty="0" smtClean="0"/>
              <a:t>How to guarantee an effective preprocessing algorithm?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9" name="Left Brace 58"/>
          <p:cNvSpPr/>
          <p:nvPr/>
        </p:nvSpPr>
        <p:spPr bwMode="auto">
          <a:xfrm rot="16200000">
            <a:off x="4478018" y="3580640"/>
            <a:ext cx="216024" cy="5385351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untime"/>
              <p:cNvSpPr txBox="1"/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smtClean="0">
                        <a:latin typeface="Cambria Math"/>
                      </a:rPr>
                      <m:t>𝑝𝑜𝑙𝑦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time</a:t>
                </a:r>
              </a:p>
            </p:txBody>
          </p:sp>
        </mc:Choice>
        <mc:Fallback xmlns="">
          <p:sp>
            <p:nvSpPr>
              <p:cNvPr id="60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733" y="6419629"/>
                <a:ext cx="222004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 bwMode="auto">
          <a:xfrm>
            <a:off x="7037650" y="5482897"/>
            <a:ext cx="128541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800815" y="5517232"/>
            <a:ext cx="348753" cy="35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90006" y="3390933"/>
            <a:ext cx="1944563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Left-Right Arrow 4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47" name="Left-Right Arrow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4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6082528" y="3390933"/>
            <a:ext cx="1571466" cy="1473027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Left-Right Arrow 49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50" name="Left-Right Arrow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6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281347" y="3639729"/>
            <a:ext cx="954404" cy="1178000"/>
            <a:chOff x="4412304" y="3639729"/>
            <a:chExt cx="954404" cy="117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ight Arrow 4"/>
                <p:cNvSpPr/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ln w="19050"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155448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time</a:t>
                  </a:r>
                </a:p>
              </p:txBody>
            </p:sp>
          </mc:Choice>
          <mc:Fallback xmlns="">
            <p:sp>
              <p:nvSpPr>
                <p:cNvPr id="5" name="Right Arrow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2304" y="3639729"/>
                  <a:ext cx="954404" cy="1178000"/>
                </a:xfrm>
                <a:prstGeom prst="rightArrow">
                  <a:avLst/>
                </a:prstGeom>
                <a:blipFill rotWithShape="0">
                  <a:blip r:embed="rId7"/>
                  <a:stretch>
                    <a:fillRect l="-45963" t="-32178" r="-24845"/>
                  </a:stretch>
                </a:blipFill>
                <a:ln w="19050"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ivalence"/>
              <p:cNvSpPr/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nl-NL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cap="small" dirty="0" smtClean="0"/>
                  <a:t> </a:t>
                </a:r>
                <a:r>
                  <a:rPr lang="en-US" sz="1600" dirty="0" smtClean="0"/>
                  <a:t>has same answer as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121" y="4270636"/>
                <a:ext cx="1440160" cy="761363"/>
              </a:xfrm>
              <a:prstGeom prst="snip1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1753420" y="5329834"/>
            <a:ext cx="499626" cy="616678"/>
            <a:chOff x="4412304" y="3639729"/>
            <a:chExt cx="954404" cy="1178000"/>
          </a:xfrm>
        </p:grpSpPr>
        <p:sp>
          <p:nvSpPr>
            <p:cNvPr id="72" name="Right Arrow 71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73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514043" y="5183436"/>
            <a:ext cx="1190334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ounded Rectangle 74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5" name="Rounded 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Left-Right Arrow 77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78" name="Left-Right Arrow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2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3965374" y="5329834"/>
            <a:ext cx="499626" cy="616678"/>
            <a:chOff x="4412304" y="3639729"/>
            <a:chExt cx="954404" cy="1178000"/>
          </a:xfrm>
        </p:grpSpPr>
        <p:sp>
          <p:nvSpPr>
            <p:cNvPr id="80" name="Right Arrow 79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1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5866770" y="5329834"/>
            <a:ext cx="499626" cy="616678"/>
            <a:chOff x="4412304" y="3639729"/>
            <a:chExt cx="954404" cy="1178000"/>
          </a:xfrm>
        </p:grpSpPr>
        <p:sp>
          <p:nvSpPr>
            <p:cNvPr id="83" name="Right Arrow 82"/>
            <p:cNvSpPr/>
            <p:nvPr/>
          </p:nvSpPr>
          <p:spPr bwMode="auto">
            <a:xfrm>
              <a:off x="4412304" y="3639729"/>
              <a:ext cx="954404" cy="1178000"/>
            </a:xfrm>
            <a:prstGeom prst="rightArrow">
              <a:avLst/>
            </a:prstGeom>
            <a:ln w="19050"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15544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84" name="Picture 4" descr="http://studystays.com.au/images/confi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7374" y="3988936"/>
              <a:ext cx="447473" cy="447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/>
          <p:cNvGrpSpPr/>
          <p:nvPr/>
        </p:nvGrpSpPr>
        <p:grpSpPr>
          <a:xfrm>
            <a:off x="6627394" y="5183436"/>
            <a:ext cx="611211" cy="909474"/>
            <a:chOff x="5147717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/>
                <p:cNvSpPr/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6" name="Rounded 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8064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Left-Right Arrow 86"/>
                <p:cNvSpPr/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non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kumimoji="0" lang="en-US" sz="16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</a:t>
                  </a:r>
                </a:p>
              </p:txBody>
            </p:sp>
          </mc:Choice>
          <mc:Fallback xmlns="">
            <p:sp>
              <p:nvSpPr>
                <p:cNvPr id="87" name="Left-Right Arrow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7717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14"/>
                  <a:stretch>
                    <a:fillRect t="-392308" b="-53846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97" y="5315008"/>
                <a:ext cx="879776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4" grpId="0" animBg="1"/>
      <p:bldP spid="24" grpId="1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849438"/>
            <a:ext cx="3905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</a:t>
            </a:r>
            <a:r>
              <a:rPr lang="en-US" cap="small" dirty="0" smtClean="0"/>
              <a:t>3-Coloring</a:t>
            </a:r>
            <a:r>
              <a:rPr lang="en-US" dirty="0" smtClean="0"/>
              <a:t> inputs with small covers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/>
                  <a:t>Input:</a:t>
                </a:r>
                <a:r>
                  <a:rPr lang="en-US" sz="2000" dirty="0" smtClean="0"/>
                  <a:t> instance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of </a:t>
                </a:r>
                <a:r>
                  <a:rPr lang="en-US" sz="2000" cap="small" dirty="0" smtClean="0"/>
                  <a:t>3-Coloring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Compute 2-approximate vertex cover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of size 3: 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mark a common neighbor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000" dirty="0" smtClean="0"/>
                  <a:t>Delete all unmarked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sz="2000" dirty="0" smtClean="0"/>
                  <a:t>Output resulting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vertices</a:t>
                </a:r>
              </a:p>
              <a:p>
                <a:pPr marL="400050" lvl="1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834880" cy="4525963"/>
              </a:xfrm>
              <a:blipFill rotWithShape="0">
                <a:blip r:embed="rId6"/>
                <a:stretch>
                  <a:fillRect l="-1387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40</a:t>
            </a:fld>
            <a:endParaRPr lang="nl-NL"/>
          </a:p>
        </p:txBody>
      </p:sp>
      <p:grpSp>
        <p:nvGrpSpPr>
          <p:cNvPr id="5" name="Group 11"/>
          <p:cNvGrpSpPr/>
          <p:nvPr/>
        </p:nvGrpSpPr>
        <p:grpSpPr>
          <a:xfrm>
            <a:off x="7020272" y="1556792"/>
            <a:ext cx="792088" cy="3977258"/>
            <a:chOff x="7020272" y="1556792"/>
            <a:chExt cx="792088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0272" y="1556792"/>
                  <a:ext cx="576064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5067647" y="1926124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67647" y="2780928"/>
            <a:ext cx="2528689" cy="222295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92080" y="1926124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647" y="1477963"/>
            <a:ext cx="3905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53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014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597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188" y="184943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794" y="1849438"/>
            <a:ext cx="1666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5940152" y="1916832"/>
            <a:ext cx="1368152" cy="307776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1"/>
              </a:solidFill>
              <a:latin typeface="+mj-lt"/>
              <a:ea typeface="ＭＳ Ｐゴシック" pitchFamily="-10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3-colorable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3-colorable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7"/>
                <a:stretch>
                  <a:fillRect l="-1926" t="-7692" r="-1333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5050903" cy="452596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Trivial</a:t>
                </a:r>
              </a:p>
              <a:p>
                <a:pPr marL="457200" indent="-45720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457200" indent="-45720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 smtClean="0">
                    <a:sym typeface="Wingdings" pitchFamily="2" charset="2"/>
                  </a:rPr>
                  <a:t> Take a 3-coloring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’⊇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Independently give each deleted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a color not used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{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𝑟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uses all colors:</a:t>
                </a:r>
              </a:p>
              <a:p>
                <a:pPr marL="400050" lvl="1" indent="0">
                  <a:buNone/>
                </a:pPr>
                <a:r>
                  <a:rPr lang="en-US" i="1" dirty="0" smtClean="0">
                    <a:sym typeface="Wingdings" pitchFamily="2" charset="2"/>
                  </a:rPr>
                  <a:t>Marked vertex </a:t>
                </a:r>
                <a:r>
                  <a:rPr lang="en-US" i="1" dirty="0" err="1" smtClean="0">
                    <a:sym typeface="Wingdings" pitchFamily="2" charset="2"/>
                  </a:rPr>
                  <a:t>v</a:t>
                </a:r>
                <a:r>
                  <a:rPr lang="en-US" i="1" baseline="-25000" dirty="0" err="1" smtClean="0">
                    <a:sym typeface="Wingdings" pitchFamily="2" charset="2"/>
                  </a:rPr>
                  <a:t>S</a:t>
                </a:r>
                <a:r>
                  <a:rPr lang="en-US" i="1" dirty="0" smtClean="0">
                    <a:sym typeface="Wingdings" pitchFamily="2" charset="2"/>
                  </a:rPr>
                  <a:t> is improper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’</m:t>
                    </m:r>
                  </m:oMath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5050903" cy="4525963"/>
              </a:xfrm>
              <a:blipFill rotWithShape="0">
                <a:blip r:embed="rId8"/>
                <a:stretch>
                  <a:fillRect l="-241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41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400800" y="2808514"/>
            <a:ext cx="1953986" cy="1618706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grpSp>
        <p:nvGrpSpPr>
          <p:cNvPr id="5" name="Group 11"/>
          <p:cNvGrpSpPr/>
          <p:nvPr/>
        </p:nvGrpSpPr>
        <p:grpSpPr>
          <a:xfrm>
            <a:off x="7308304" y="1556792"/>
            <a:ext cx="576064" cy="3977258"/>
            <a:chOff x="7308304" y="1556792"/>
            <a:chExt cx="576064" cy="3977258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859735" y="3581425"/>
              <a:ext cx="390525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1556792"/>
                  <a:ext cx="576064" cy="6463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1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 for </a:t>
            </a:r>
            <a:r>
              <a:rPr lang="en-US" cap="small" dirty="0" smtClean="0"/>
              <a:t>3-Coloring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</p:spPr>
            <p:txBody>
              <a:bodyPr/>
              <a:lstStyle/>
              <a:p>
                <a:r>
                  <a:rPr lang="en-US" dirty="0" smtClean="0"/>
                  <a:t>Algorithm and correctness proof generalize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Mark common neighbors of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[J</a:t>
                </a:r>
                <a:r>
                  <a:rPr lang="en-US" sz="1600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&amp; Kratsch, Inform.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Comput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. ‘13]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Kernel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vertices,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unavoidable</a:t>
                </a:r>
              </a:p>
              <a:p>
                <a:pPr marL="457200" lvl="1" indent="0">
                  <a:buNone/>
                </a:pPr>
                <a:r>
                  <a:rPr lang="en-US" sz="1600" dirty="0" smtClean="0">
                    <a:solidFill>
                      <a:srgbClr val="0070C0"/>
                    </a:solidFill>
                  </a:rPr>
                  <a:t>[Bodlaender, J &amp; Kratsch SIDMA’14]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12975"/>
                <a:ext cx="8229600" cy="2913187"/>
              </a:xfrm>
              <a:blipFill rotWithShape="0">
                <a:blip r:embed="rId2"/>
                <a:stretch>
                  <a:fillRect l="-1185" t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90FE7-E4A0-4B81-A29E-2EAA239A5447}" type="slidenum">
              <a:rPr lang="nb-NO" smtClean="0"/>
              <a:pPr>
                <a:defRPr/>
              </a:pPr>
              <a:t>42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Theorem</a:t>
                </a:r>
                <a:r>
                  <a:rPr lang="en-US" sz="2000" dirty="0" smtClean="0"/>
                  <a:t>. There is a polynomial-time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outputs a subgraph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𝑚𝑖𝑛𝑉𝐶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3-colorable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/>
                  <a:t>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can be lifted to a 3-coloring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in polynomial time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160921"/>
                <a:ext cx="8496944" cy="18722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-Coloring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p:sp>
        <p:nvSpPr>
          <p:cNvPr id="37" name="Rectangle 36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2817662" y="1124744"/>
            <a:ext cx="6089602" cy="1824202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602" h="1824202">
                <a:moveTo>
                  <a:pt x="0" y="312034"/>
                </a:moveTo>
                <a:cubicBezTo>
                  <a:pt x="2959" y="832857"/>
                  <a:pt x="0" y="1303379"/>
                  <a:pt x="2959" y="1824202"/>
                </a:cubicBezTo>
                <a:lnTo>
                  <a:pt x="6089602" y="1824202"/>
                </a:lnTo>
                <a:cubicBezTo>
                  <a:pt x="5960874" y="1440159"/>
                  <a:pt x="6084165" y="1350548"/>
                  <a:pt x="5703417" y="672074"/>
                </a:cubicBezTo>
                <a:cubicBezTo>
                  <a:pt x="5489114" y="410493"/>
                  <a:pt x="5489566" y="276032"/>
                  <a:pt x="4924004" y="168020"/>
                </a:cubicBezTo>
                <a:cubicBezTo>
                  <a:pt x="4358442" y="60008"/>
                  <a:pt x="3130710" y="0"/>
                  <a:pt x="2310043" y="24002"/>
                </a:cubicBezTo>
                <a:cubicBezTo>
                  <a:pt x="1489376" y="48004"/>
                  <a:pt x="389138" y="7234"/>
                  <a:pt x="0" y="312034"/>
                </a:cubicBezTo>
                <a:close/>
              </a:path>
            </a:pathLst>
          </a:cu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>
            <a:stCxn id="55" idx="2"/>
            <a:endCxn id="58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Arrow Connector 40"/>
          <p:cNvCxnSpPr>
            <a:stCxn id="58" idx="2"/>
            <a:endCxn id="61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61" idx="2"/>
            <a:endCxn id="62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33"/>
          <p:cNvCxnSpPr>
            <a:stCxn id="59" idx="2"/>
            <a:endCxn id="60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7"/>
          <p:cNvCxnSpPr>
            <a:stCxn id="63" idx="2"/>
            <a:endCxn id="64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44"/>
          <p:cNvCxnSpPr>
            <a:stCxn id="56" idx="2"/>
            <a:endCxn id="60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1"/>
          <p:cNvCxnSpPr>
            <a:stCxn id="55" idx="2"/>
            <a:endCxn id="59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6"/>
          <p:cNvCxnSpPr>
            <a:endCxn id="64" idx="0"/>
          </p:cNvCxnSpPr>
          <p:nvPr/>
        </p:nvCxnSpPr>
        <p:spPr>
          <a:xfrm rot="5400000">
            <a:off x="6129968" y="4275774"/>
            <a:ext cx="1492688" cy="55818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stCxn id="58" idx="2"/>
            <a:endCxn id="63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98"/>
          <p:cNvCxnSpPr>
            <a:stCxn id="63" idx="2"/>
            <a:endCxn id="62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49"/>
          <p:cNvCxnSpPr>
            <a:stCxn id="60" idx="2"/>
            <a:endCxn id="64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Curved Connector 50"/>
          <p:cNvCxnSpPr>
            <a:stCxn id="54" idx="2"/>
            <a:endCxn id="55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4" idx="2"/>
            <a:endCxn id="56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4" idx="2"/>
            <a:endCxn id="57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Rounded Rectangle 53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Vertex Cover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linear forest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Split graph components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Feedback Vertex Set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Interval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Chordal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Treewidth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unless 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⊆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coNP/poly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289" r="-280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>
            <a:off x="7225564" y="2914952"/>
            <a:ext cx="432789" cy="164740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unless P=NP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1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29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Nice preprocessing algorithms found on the lost continent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Rich theory of algorithmic techniques and lower bounds</a:t>
            </a:r>
          </a:p>
          <a:p>
            <a:pPr marL="0" indent="0">
              <a:buNone/>
            </a:pPr>
            <a:r>
              <a:rPr lang="en-US" dirty="0" smtClean="0"/>
              <a:t>Several tantalizing open problems remain:</a:t>
            </a:r>
          </a:p>
          <a:p>
            <a:pPr marL="457200" lvl="1" indent="0">
              <a:buNone/>
            </a:pPr>
            <a:r>
              <a:rPr lang="en-US" cap="small" dirty="0" smtClean="0"/>
              <a:t>Vertex Planarization? Directed Feedback Vertex Set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907704" y="1901738"/>
            <a:ext cx="4547463" cy="2679390"/>
            <a:chOff x="456585" y="1613706"/>
            <a:chExt cx="8159850" cy="6552671"/>
          </a:xfrm>
        </p:grpSpPr>
        <p:pic>
          <p:nvPicPr>
            <p:cNvPr id="7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84" r="59961" b="41270"/>
            <a:stretch/>
          </p:blipFill>
          <p:spPr bwMode="auto">
            <a:xfrm rot="1721891">
              <a:off x="2985073" y="3739648"/>
              <a:ext cx="2724567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7" t="22223" b="42857"/>
            <a:stretch/>
          </p:blipFill>
          <p:spPr bwMode="auto">
            <a:xfrm rot="1674225">
              <a:off x="1165629" y="1816601"/>
              <a:ext cx="1800200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upload.wikimedia.org/wikipedia/commons/e/e0/Cardinal_gem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" t="59476" r="50794" b="5491"/>
            <a:stretch/>
          </p:blipFill>
          <p:spPr bwMode="auto">
            <a:xfrm>
              <a:off x="6300192" y="1613706"/>
              <a:ext cx="1866224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756315">
              <a:off x="456585" y="3407952"/>
              <a:ext cx="2376264" cy="282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Edge Clique Cover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20612700">
              <a:off x="3851473" y="5341398"/>
              <a:ext cx="2376264" cy="2824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Feedback Vertex Set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1008180">
              <a:off x="6240171" y="3520220"/>
              <a:ext cx="2376264" cy="201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cap="small" dirty="0" smtClean="0">
                  <a:latin typeface="+mj-lt"/>
                </a:rPr>
                <a:t>Graph Coloring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99592" y="574777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preprocessing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does </a:t>
                </a:r>
                <a:r>
                  <a:rPr lang="en-US" i="1" dirty="0" smtClean="0"/>
                  <a:t>provably effective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provably efficient</a:t>
                </a:r>
                <a:r>
                  <a:rPr lang="en-US" dirty="0" smtClean="0"/>
                  <a:t> mean?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Efficient</a:t>
                </a:r>
                <a:r>
                  <a:rPr lang="en-US" dirty="0" smtClean="0"/>
                  <a:t>: preprocessing runs in polynomial time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Effective</a:t>
                </a:r>
                <a:r>
                  <a:rPr lang="en-US" dirty="0" smtClean="0"/>
                  <a:t>: shrinks the input without changing the answer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How </a:t>
                </a:r>
                <a:r>
                  <a:rPr lang="en-US" dirty="0"/>
                  <a:t>to guarantee an effective preprocessing algorithm?</a:t>
                </a:r>
              </a:p>
              <a:p>
                <a:pPr marL="457200" lvl="1" indent="0">
                  <a:buNone/>
                </a:pPr>
                <a:r>
                  <a:rPr lang="nl-NL" i="1" dirty="0" err="1"/>
                  <a:t>If</a:t>
                </a:r>
                <a:r>
                  <a:rPr lang="nl-NL" i="1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nl-NL" i="1" dirty="0"/>
                  <a:t>, no NP-hard </a:t>
                </a:r>
                <a:r>
                  <a:rPr lang="nl-NL" i="1" dirty="0" err="1"/>
                  <a:t>problem</a:t>
                </a:r>
                <a:r>
                  <a:rPr lang="nl-NL" i="1" dirty="0"/>
                  <a:t> has a poly-time preprocessing </a:t>
                </a:r>
                <a:r>
                  <a:rPr lang="nl-NL" i="1" dirty="0" err="1"/>
                  <a:t>algorithm</a:t>
                </a:r>
                <a:r>
                  <a:rPr lang="nl-NL" i="1" dirty="0"/>
                  <a:t> </a:t>
                </a:r>
                <a:r>
                  <a:rPr lang="nl-NL" i="1" dirty="0" err="1"/>
                  <a:t>that</a:t>
                </a:r>
                <a:r>
                  <a:rPr lang="nl-NL" i="1" dirty="0"/>
                  <a:t> </a:t>
                </a:r>
                <a:r>
                  <a:rPr lang="nl-NL" i="1" dirty="0" err="1"/>
                  <a:t>shrinks</a:t>
                </a:r>
                <a:r>
                  <a:rPr lang="nl-NL" i="1" dirty="0"/>
                  <a:t> the input </a:t>
                </a:r>
                <a:r>
                  <a:rPr lang="nl-NL" i="1" dirty="0" err="1"/>
                  <a:t>by</a:t>
                </a:r>
                <a:r>
                  <a:rPr lang="nl-NL" i="1" dirty="0"/>
                  <a:t> 1 </a:t>
                </a:r>
                <a:r>
                  <a:rPr lang="nl-NL" i="1" dirty="0" smtClean="0"/>
                  <a:t>bit</a:t>
                </a:r>
              </a:p>
              <a:p>
                <a:pPr marL="0" indent="0">
                  <a:buNone/>
                </a:pPr>
                <a:r>
                  <a:rPr lang="nl-NL" dirty="0" smtClean="0"/>
                  <a:t>The </a:t>
                </a:r>
                <a:r>
                  <a:rPr lang="nl-NL" dirty="0"/>
                  <a:t>viewpoint of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parameterized</a:t>
                </a:r>
                <a:r>
                  <a:rPr lang="nl-NL" i="1" dirty="0">
                    <a:solidFill>
                      <a:srgbClr val="0070C0"/>
                    </a:solidFill>
                  </a:rPr>
                  <a:t> </a:t>
                </a:r>
                <a:r>
                  <a:rPr lang="nl-NL" i="1" dirty="0" err="1">
                    <a:solidFill>
                      <a:srgbClr val="0070C0"/>
                    </a:solidFill>
                  </a:rPr>
                  <a:t>complexity</a:t>
                </a:r>
                <a:r>
                  <a:rPr lang="nl-NL" i="1" dirty="0"/>
                  <a:t> </a:t>
                </a:r>
                <a:r>
                  <a:rPr lang="nl-NL" dirty="0" err="1" smtClean="0"/>
                  <a:t>helps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3240138"/>
              </a:xfrm>
              <a:blipFill rotWithShape="0">
                <a:blip r:embed="rId2"/>
                <a:stretch>
                  <a:fillRect l="-1111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grpSp>
        <p:nvGrpSpPr>
          <p:cNvPr id="9" name="Group 8"/>
          <p:cNvGrpSpPr/>
          <p:nvPr/>
        </p:nvGrpSpPr>
        <p:grpSpPr>
          <a:xfrm>
            <a:off x="3527710" y="4653011"/>
            <a:ext cx="2088580" cy="1473027"/>
            <a:chOff x="1475308" y="4908301"/>
            <a:chExt cx="2088580" cy="147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/>
                <p:cNvSpPr/>
                <p:nvPr/>
              </p:nvSpPr>
              <p:spPr bwMode="auto">
                <a:xfrm>
                  <a:off x="1475655" y="5157192"/>
                  <a:ext cx="2088221" cy="1224136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nl-NL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0" name="Rounded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5655" y="5157192"/>
                  <a:ext cx="2088221" cy="122413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Left-Right Arrow 40"/>
                <p:cNvSpPr/>
                <p:nvPr/>
              </p:nvSpPr>
              <p:spPr bwMode="auto">
                <a:xfrm>
                  <a:off x="1475308" y="4908301"/>
                  <a:ext cx="2088580" cy="104875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0" rIns="91440" bIns="9144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bits</a:t>
                  </a:r>
                </a:p>
              </p:txBody>
            </p:sp>
          </mc:Choice>
          <mc:Fallback xmlns="">
            <p:sp>
              <p:nvSpPr>
                <p:cNvPr id="41" name="Left-Right Arrow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5308" y="4908301"/>
                  <a:ext cx="2088580" cy="104875"/>
                </a:xfrm>
                <a:prstGeom prst="leftRightArrow">
                  <a:avLst/>
                </a:prstGeom>
                <a:blipFill rotWithShape="0">
                  <a:blip r:embed="rId4"/>
                  <a:stretch>
                    <a:fillRect t="-321053" b="-47368"/>
                  </a:stretch>
                </a:blipFill>
                <a:ln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 bwMode="auto">
                <a:xfrm>
                  <a:off x="2987824" y="5229076"/>
                  <a:ext cx="504056" cy="50405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just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7824" y="5229076"/>
                  <a:ext cx="504056" cy="504056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62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57200" y="3268439"/>
            <a:ext cx="7427168" cy="8086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focus on </a:t>
                </a:r>
                <a:r>
                  <a:rPr lang="en-US" dirty="0">
                    <a:solidFill>
                      <a:srgbClr val="0070C0"/>
                    </a:solidFill>
                  </a:rPr>
                  <a:t>decision problems</a:t>
                </a:r>
                <a:r>
                  <a:rPr lang="en-US" dirty="0"/>
                  <a:t> (</a:t>
                </a:r>
                <a:r>
                  <a:rPr lang="en-US" cap="small" dirty="0"/>
                  <a:t>yes</a:t>
                </a:r>
                <a:r>
                  <a:rPr lang="en-US" dirty="0"/>
                  <a:t>/</a:t>
                </a:r>
                <a:r>
                  <a:rPr lang="en-US" cap="small" dirty="0"/>
                  <a:t>no</a:t>
                </a:r>
                <a:r>
                  <a:rPr lang="en-US" dirty="0"/>
                  <a:t> questions)</a:t>
                </a:r>
              </a:p>
              <a:p>
                <a:pPr marL="457200" lvl="1" indent="0">
                  <a:buNone/>
                </a:pPr>
                <a:r>
                  <a:rPr lang="en-US" cap="small" dirty="0" smtClean="0"/>
                  <a:t>optimization</a:t>
                </a:r>
                <a:r>
                  <a:rPr lang="en-US" dirty="0" smtClean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marL="457200" lvl="1" indent="0">
                  <a:buNone/>
                </a:pPr>
                <a:r>
                  <a:rPr lang="en-US" cap="small" dirty="0" smtClean="0"/>
                  <a:t>decision</a:t>
                </a:r>
                <a:r>
                  <a:rPr lang="en-US" dirty="0" smtClean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Captures the key algorithmic issues in a clean theory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parameterized problem</a:t>
                </a:r>
                <a:r>
                  <a:rPr lang="en-US" dirty="0" smtClean="0"/>
                  <a:t> is a decision problem where we associate an integer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each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 preprocessing guarantee in terms of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8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7646748"/>
                  </p:ext>
                </p:extLst>
              </p:nvPr>
            </p:nvGraphicFramePr>
            <p:xfrm>
              <a:off x="457200" y="1878187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7646748"/>
                  </p:ext>
                </p:extLst>
              </p:nvPr>
            </p:nvGraphicFramePr>
            <p:xfrm>
              <a:off x="457200" y="1878187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5157192"/>
            <a:ext cx="82296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 smtClean="0">
                <a:solidFill>
                  <a:srgbClr val="0070C0"/>
                </a:solidFill>
              </a:rPr>
              <a:t>Many different ways to parameterize the same problem</a:t>
            </a:r>
          </a:p>
        </p:txBody>
      </p:sp>
      <p:pic>
        <p:nvPicPr>
          <p:cNvPr id="6146" name="Picture 2" descr="C:\Users\bjansen\AppData\Local\Microsoft\Windows\INetCache\IE\PKG3VLWL\Hypercube[1]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43" y="3733327"/>
            <a:ext cx="667662" cy="7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jansen\AppData\Local\Microsoft\Windows\INetCache\IE\BD5T8V2F\Acetone-3D-balls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1" y="3748226"/>
            <a:ext cx="752915" cy="5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jansen\AppData\Local\Microsoft\Windows\INetCache\IE\PKG3VLWL\Pentomino_Puzzle_Solution_8x8_Minus_Center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2432844" y="3798646"/>
            <a:ext cx="687082" cy="5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7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</p:spTree>
    <p:extLst>
      <p:ext uri="{BB962C8B-B14F-4D97-AF65-F5344CB8AC3E}">
        <p14:creationId xmlns:p14="http://schemas.microsoft.com/office/powerpoint/2010/main" val="4237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33829</TotalTime>
  <Words>1947</Words>
  <Application>Microsoft Office PowerPoint</Application>
  <PresentationFormat>On-screen Show (4:3)</PresentationFormat>
  <Paragraphs>437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Wingdings</vt:lpstr>
      <vt:lpstr>Calibri</vt:lpstr>
      <vt:lpstr>Cambria Math</vt:lpstr>
      <vt:lpstr>MS PGothic</vt:lpstr>
      <vt:lpstr>Verdana</vt:lpstr>
      <vt:lpstr>AA-UiB-Institusjonell-mal-rev03</vt:lpstr>
      <vt:lpstr>PowerPoint Presentation</vt:lpstr>
      <vt:lpstr>The lost continent of polynomial time</vt:lpstr>
      <vt:lpstr>The lost continent of polynomial time</vt:lpstr>
      <vt:lpstr>Provable preprocessing</vt:lpstr>
      <vt:lpstr>Provable preprocessing</vt:lpstr>
      <vt:lpstr>Parameterized problems</vt:lpstr>
      <vt:lpstr>Problem parameterizations</vt:lpstr>
      <vt:lpstr>Kernelization: data reduction with a guarantee</vt:lpstr>
      <vt:lpstr>Gems in kernelization</vt:lpstr>
      <vt:lpstr>Edge Clique Cover</vt:lpstr>
      <vt:lpstr>Reduction rules for Edge Clique Cover</vt:lpstr>
      <vt:lpstr>Reduction rules for Edge Clique Cover</vt:lpstr>
      <vt:lpstr>Reduction rules for Edge Clique Cover</vt:lpstr>
      <vt:lpstr>Reduction rules for Edge Clique Cover</vt:lpstr>
      <vt:lpstr>Effectiveness of reduction rules</vt:lpstr>
      <vt:lpstr>Effectiveness of reduction rules</vt:lpstr>
      <vt:lpstr>Effectiveness of reduction rules</vt:lpstr>
      <vt:lpstr>Complete kernelization for Edge Clique Cover</vt:lpstr>
      <vt:lpstr>Gems in kernelization</vt:lpstr>
      <vt:lpstr>Feedback Vertex Set</vt:lpstr>
      <vt:lpstr>Simple reduction rules</vt:lpstr>
      <vt:lpstr>Are we done already?</vt:lpstr>
      <vt:lpstr>The degree-sum of feedback vertex sets</vt:lpstr>
      <vt:lpstr>The degree-sum of feedback vertex sets</vt:lpstr>
      <vt:lpstr>The degree-sum of feedback vertex sets</vt:lpstr>
      <vt:lpstr>The degree-sum of feedback vertex sets</vt:lpstr>
      <vt:lpstr>The degree-sum of feedback vertex sets</vt:lpstr>
      <vt:lpstr>The degree-sum of feedback vertex sets</vt:lpstr>
      <vt:lpstr>Exploiting the approximation algorithm</vt:lpstr>
      <vt:lpstr>Reducing degree using a solution without v</vt:lpstr>
      <vt:lpstr>Reducing degree using a solution without v</vt:lpstr>
      <vt:lpstr>Reducing degree using a solution without v</vt:lpstr>
      <vt:lpstr>Complete kernelization for Feedback Vertex Set</vt:lpstr>
      <vt:lpstr>Discussion</vt:lpstr>
      <vt:lpstr>Gems in kernelization</vt:lpstr>
      <vt:lpstr>Graph q-Coloring</vt:lpstr>
      <vt:lpstr>Take one: parameterize by # allowed colors</vt:lpstr>
      <vt:lpstr>Take two: parameterize by graph complexity</vt:lpstr>
      <vt:lpstr>Vertex Covers</vt:lpstr>
      <vt:lpstr>Reducing 3-Coloring inputs with small covers</vt:lpstr>
      <vt:lpstr>Correctness: G is 3-colorable ⇔ G′ is 3-colorable</vt:lpstr>
      <vt:lpstr>Provable preprocessing for 3-Coloring</vt:lpstr>
      <vt:lpstr>Kernelization for q-Coloring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1188</cp:revision>
  <cp:lastPrinted>2011-05-25T10:31:26Z</cp:lastPrinted>
  <dcterms:created xsi:type="dcterms:W3CDTF">2011-05-20T06:21:58Z</dcterms:created>
  <dcterms:modified xsi:type="dcterms:W3CDTF">2016-12-15T10:23:11Z</dcterms:modified>
</cp:coreProperties>
</file>