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06" r:id="rId2"/>
    <p:sldId id="310" r:id="rId3"/>
    <p:sldId id="311" r:id="rId4"/>
    <p:sldId id="312" r:id="rId5"/>
    <p:sldId id="350" r:id="rId6"/>
    <p:sldId id="313" r:id="rId7"/>
    <p:sldId id="386" r:id="rId8"/>
    <p:sldId id="314" r:id="rId9"/>
    <p:sldId id="316" r:id="rId10"/>
    <p:sldId id="389" r:id="rId11"/>
    <p:sldId id="317" r:id="rId12"/>
    <p:sldId id="319" r:id="rId13"/>
    <p:sldId id="379" r:id="rId14"/>
    <p:sldId id="359" r:id="rId15"/>
    <p:sldId id="322" r:id="rId16"/>
    <p:sldId id="332" r:id="rId17"/>
    <p:sldId id="363" r:id="rId18"/>
    <p:sldId id="333" r:id="rId19"/>
    <p:sldId id="334" r:id="rId20"/>
    <p:sldId id="335" r:id="rId21"/>
    <p:sldId id="336" r:id="rId22"/>
    <p:sldId id="364" r:id="rId23"/>
    <p:sldId id="324" r:id="rId24"/>
    <p:sldId id="342" r:id="rId25"/>
    <p:sldId id="337" r:id="rId26"/>
    <p:sldId id="365" r:id="rId27"/>
    <p:sldId id="338" r:id="rId28"/>
    <p:sldId id="344" r:id="rId29"/>
    <p:sldId id="345" r:id="rId30"/>
    <p:sldId id="346" r:id="rId31"/>
    <p:sldId id="347" r:id="rId32"/>
    <p:sldId id="349" r:id="rId33"/>
    <p:sldId id="348" r:id="rId34"/>
    <p:sldId id="366" r:id="rId35"/>
    <p:sldId id="367" r:id="rId36"/>
    <p:sldId id="368" r:id="rId37"/>
    <p:sldId id="369" r:id="rId38"/>
    <p:sldId id="372" r:id="rId39"/>
    <p:sldId id="370" r:id="rId40"/>
    <p:sldId id="383" r:id="rId41"/>
    <p:sldId id="373" r:id="rId42"/>
    <p:sldId id="384" r:id="rId43"/>
    <p:sldId id="371" r:id="rId44"/>
    <p:sldId id="374" r:id="rId45"/>
    <p:sldId id="382" r:id="rId46"/>
    <p:sldId id="392" r:id="rId47"/>
    <p:sldId id="376" r:id="rId48"/>
    <p:sldId id="375" r:id="rId49"/>
    <p:sldId id="308" r:id="rId50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Arial Narrow" panose="020B0606020202030204" pitchFamily="34" charset="0"/>
      <p:regular r:id="rId58"/>
      <p:bold r:id="rId59"/>
      <p:italic r:id="rId60"/>
      <p:boldItalic r:id="rId61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5" autoAdjust="0"/>
    <p:restoredTop sz="95405" autoAdjust="0"/>
  </p:normalViewPr>
  <p:slideViewPr>
    <p:cSldViewPr>
      <p:cViewPr>
        <p:scale>
          <a:sx n="141" d="100"/>
          <a:sy n="141" d="100"/>
        </p:scale>
        <p:origin x="-91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</dgm:ptLst>
  <dgm:cxnLst>
    <dgm:cxn modelId="{87A917F2-15DF-4598-A6C4-861E27B79F2D}" type="presOf" srcId="{0725DF45-FA16-4FBD-8A96-96539FD2CDE4}" destId="{5F694D5A-1A0A-418A-8B1B-3B0DFCF99E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68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2" name="Bilde 1"/>
          <p:cNvPicPr>
            <a:picLocks noChangeAspect="1"/>
          </p:cNvPicPr>
          <p:nvPr/>
        </p:nvPicPr>
        <p:blipFill>
          <a:blip r:embed="rId1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kstSylinder 2"/>
          <p:cNvSpPr txBox="1">
            <a:spLocks noChangeArrowheads="1"/>
          </p:cNvSpPr>
          <p:nvPr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1200" smtClean="0">
                <a:solidFill>
                  <a:srgbClr val="4E4A48"/>
                </a:solidFill>
              </a:rPr>
              <a:t>uib.no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56.png"/><Relationship Id="rId3" Type="http://schemas.openxmlformats.org/officeDocument/2006/relationships/image" Target="../media/image390.png"/><Relationship Id="rId12" Type="http://schemas.openxmlformats.org/officeDocument/2006/relationships/image" Target="../media/image48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70.png"/><Relationship Id="rId5" Type="http://schemas.openxmlformats.org/officeDocument/2006/relationships/image" Target="../media/image18.png"/><Relationship Id="rId10" Type="http://schemas.openxmlformats.org/officeDocument/2006/relationships/image" Target="../media/image460.png"/><Relationship Id="rId4" Type="http://schemas.openxmlformats.org/officeDocument/2006/relationships/image" Target="../media/image411.pn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8.png"/><Relationship Id="rId4" Type="http://schemas.openxmlformats.org/officeDocument/2006/relationships/image" Target="../media/image3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en-US" dirty="0"/>
              <a:t>New developments </a:t>
            </a:r>
            <a:r>
              <a:rPr lang="en-US" dirty="0" smtClean="0"/>
              <a:t>in </a:t>
            </a:r>
            <a:r>
              <a:rPr lang="en-US" dirty="0"/>
              <a:t>Circuit </a:t>
            </a:r>
            <a:r>
              <a:rPr lang="en-US" dirty="0" smtClean="0"/>
              <a:t>Complexity</a:t>
            </a:r>
            <a:br>
              <a:rPr lang="en-US" dirty="0" smtClean="0"/>
            </a:br>
            <a:r>
              <a:rPr lang="en-US" sz="2000" i="1" dirty="0" smtClean="0"/>
              <a:t>From Circuit-SAT Algorithms to Circuit Lower Bounds</a:t>
            </a:r>
            <a:endParaRPr lang="nb-NO" i="1" dirty="0" smtClean="0"/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Bart </a:t>
            </a:r>
            <a:r>
              <a:rPr lang="en-US" b="1" dirty="0"/>
              <a:t>M. P. </a:t>
            </a:r>
            <a:r>
              <a:rPr lang="en-US" b="1" dirty="0" smtClean="0"/>
              <a:t>Jansen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i="1" dirty="0" smtClean="0"/>
              <a:t>University of Bergen, Norway</a:t>
            </a:r>
            <a:endParaRPr lang="nb-NO" i="1" dirty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March 20th 2014, </a:t>
            </a:r>
            <a:r>
              <a:rPr lang="en-US" sz="1600" dirty="0" err="1" smtClean="0">
                <a:latin typeface="+mj-lt"/>
              </a:rPr>
              <a:t>UiB</a:t>
            </a:r>
            <a:r>
              <a:rPr lang="en-US" sz="1600" dirty="0" smtClean="0">
                <a:latin typeface="+mj-lt"/>
              </a:rPr>
              <a:t> Algorithms Group Winter School 2014</a:t>
            </a:r>
            <a:endParaRPr lang="en-US" sz="1600" i="1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Ryan’s </a:t>
            </a:r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5915000" cy="49291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If NEXP (and therefore Succinct 3SAT) has small ACC circuits, then this shows a “</a:t>
            </a:r>
            <a:r>
              <a:rPr lang="en-US" sz="1800" b="1" dirty="0" smtClean="0"/>
              <a:t>weakness</a:t>
            </a:r>
            <a:r>
              <a:rPr lang="en-US" sz="1800" dirty="0" smtClean="0"/>
              <a:t>” of Succinct 3SAT</a:t>
            </a:r>
          </a:p>
          <a:p>
            <a:pPr lvl="1"/>
            <a:r>
              <a:rPr lang="en-US" sz="1800" dirty="0" smtClean="0"/>
              <a:t>A poly(n)-size circuit for the n-bit instances </a:t>
            </a:r>
            <a:r>
              <a:rPr lang="en-US" sz="1800" b="1" dirty="0" smtClean="0"/>
              <a:t>compresses</a:t>
            </a:r>
            <a:r>
              <a:rPr lang="en-US" sz="1800" dirty="0" smtClean="0"/>
              <a:t> the yes/no answers to all 2</a:t>
            </a:r>
            <a:r>
              <a:rPr lang="en-US" sz="1800" baseline="30000" dirty="0" smtClean="0"/>
              <a:t>n</a:t>
            </a:r>
            <a:r>
              <a:rPr lang="en-US" sz="1800" dirty="0" smtClean="0"/>
              <a:t> n-bit instances into poly(n) bits</a:t>
            </a:r>
          </a:p>
          <a:p>
            <a:r>
              <a:rPr lang="en-US" sz="1800" dirty="0" smtClean="0"/>
              <a:t>This weakness should also be exploitable algorithmically</a:t>
            </a:r>
          </a:p>
          <a:p>
            <a:pPr lvl="1"/>
            <a:r>
              <a:rPr lang="en-US" sz="1800" dirty="0" smtClean="0"/>
              <a:t>If NEXP has small ACC circuits, Succinct 3SAT should be solvable better than brute force, contradicting the time hierarchy theorem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6" name="Picture 2" descr="File:Ryan Williams at Dagstuhl 10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1867694" cy="23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119970" y="4365104"/>
            <a:ext cx="858040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2" indent="0">
              <a:buFontTx/>
              <a:buNone/>
            </a:pPr>
            <a:r>
              <a:rPr lang="en-US" sz="4000" b="1" kern="0" dirty="0" smtClean="0"/>
              <a:t>“</a:t>
            </a:r>
            <a:r>
              <a:rPr lang="en-US" sz="4400" kern="0" dirty="0" smtClean="0"/>
              <a:t>A</a:t>
            </a:r>
            <a:r>
              <a:rPr lang="en-US" kern="0" dirty="0" smtClean="0"/>
              <a:t>t this point we have reached a degree of </a:t>
            </a:r>
            <a:r>
              <a:rPr lang="en-US" kern="0" dirty="0" err="1" smtClean="0"/>
              <a:t>handwaving</a:t>
            </a:r>
            <a:r>
              <a:rPr lang="en-US" kern="0" dirty="0" smtClean="0"/>
              <a:t> so exuberant, one may fear we are about to fly away. Surprisingly, this </a:t>
            </a:r>
            <a:r>
              <a:rPr lang="en-US" kern="0" dirty="0" err="1" smtClean="0"/>
              <a:t>handwaving</a:t>
            </a:r>
            <a:r>
              <a:rPr lang="en-US" kern="0" dirty="0" smtClean="0"/>
              <a:t> has a completely formal theorem behind it.</a:t>
            </a:r>
            <a:r>
              <a:rPr lang="en-US" b="1" kern="0" dirty="0" smtClean="0"/>
              <a:t>” </a:t>
            </a:r>
            <a:br>
              <a:rPr lang="en-US" b="1" kern="0" dirty="0" smtClean="0"/>
            </a:br>
            <a:r>
              <a:rPr lang="en-US" b="1" kern="0" dirty="0" smtClean="0"/>
              <a:t/>
            </a:r>
            <a:br>
              <a:rPr lang="en-US" b="1" kern="0" dirty="0" smtClean="0"/>
            </a:br>
            <a:r>
              <a:rPr lang="en-US" b="1" kern="0" dirty="0" smtClean="0"/>
              <a:t>	(Ryan Williams 2011, SIGACT News)</a:t>
            </a:r>
          </a:p>
          <a:p>
            <a:pPr marL="914400" lvl="2" indent="0">
              <a:buFontTx/>
              <a:buNone/>
            </a:pP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624944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Cook-Levin for NEXP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each L ∈ NTIME[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baseline="30000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], there is a polynomial-time reduction R from L to Succinct 3SAT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latin typeface="Cambria Math"/>
                        <a:sym typeface="Wingdings" panose="05000000000000000000" pitchFamily="2" charset="2"/>
                      </a:rPr>
                      <m:t>⇔</m:t>
                    </m:r>
                    <m:r>
                      <a:rPr lang="en-US" i="1" dirty="0" smtClean="0">
                        <a:latin typeface="Cambria Math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i="1" dirty="0" smtClean="0"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sym typeface="Wingdings" panose="05000000000000000000" pitchFamily="2" charset="2"/>
                      </a:rPr>
                      <m:t>)∈</m:t>
                    </m:r>
                  </m:oMath>
                </a14:m>
                <a:r>
                  <a:rPr lang="en-US" dirty="0" smtClean="0"/>
                  <a:t> Succinct 3SAT</a:t>
                </a:r>
              </a:p>
              <a:p>
                <a:pPr lvl="2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a yes-instance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cap="small" dirty="0" err="1" smtClean="0"/>
                  <a:t>tt</a:t>
                </a:r>
                <a:r>
                  <a:rPr lang="en-US" dirty="0" smtClean="0"/>
                  <a:t>(C) encodes a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3SAT formula)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circuit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  <m:r>
                      <a:rPr lang="en-US" i="1" dirty="0" smtClean="0">
                        <a:latin typeface="Cambria Math"/>
                      </a:rPr>
                      <m:t>(|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|)</m:t>
                    </m:r>
                  </m:oMath>
                </a14:m>
                <a:r>
                  <a:rPr lang="en-US" dirty="0" smtClean="0"/>
                  <a:t> gates</a:t>
                </a:r>
              </a:p>
              <a:p>
                <a:pPr lvl="1"/>
                <a:r>
                  <a:rPr lang="en-US" dirty="0" smtClean="0"/>
                  <a:t>For long enough 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has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|+4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 smtClean="0"/>
                  <a:t> inputs</a:t>
                </a:r>
              </a:p>
              <a:p>
                <a:r>
                  <a:rPr lang="en-US" dirty="0" smtClean="0"/>
                  <a:t>Follows from prior work, e.g., </a:t>
                </a:r>
                <a:r>
                  <a:rPr lang="en-US" dirty="0" err="1" smtClean="0"/>
                  <a:t>Fortnow</a:t>
                </a:r>
                <a:r>
                  <a:rPr lang="en-US" dirty="0" smtClean="0"/>
                  <a:t>, Lipton, van </a:t>
                </a:r>
                <a:r>
                  <a:rPr lang="en-US" dirty="0" err="1" smtClean="0"/>
                  <a:t>Melkebeek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Viglas</a:t>
                </a:r>
                <a:r>
                  <a:rPr lang="en-US" dirty="0" smtClean="0"/>
                  <a:t> ’05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236" r="-14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790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lower bound for Succinct 3SAT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Theorem.</a:t>
                </a:r>
                <a:r>
                  <a:rPr lang="en-US" dirty="0" smtClean="0"/>
                  <a:t> Succinct 3SAT on a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inputs and size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 cannot be solved in NTIME[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]</a:t>
                </a:r>
              </a:p>
              <a:p>
                <a:r>
                  <a:rPr lang="en-US" b="1" dirty="0" smtClean="0"/>
                  <a:t>Proof. </a:t>
                </a:r>
                <a:r>
                  <a:rPr lang="en-US" dirty="0" smtClean="0"/>
                  <a:t>Suppose this is possible, let L ∈ NTIME[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baseline="30000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]</a:t>
                </a:r>
              </a:p>
              <a:p>
                <a:r>
                  <a:rPr lang="en-US" dirty="0" smtClean="0"/>
                  <a:t>To decide an n-bit instance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of L in NTIME[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𝑜</m:t>
                    </m:r>
                    <m:r>
                      <a:rPr lang="en-US" i="1" dirty="0" smtClean="0">
                        <a:latin typeface="Cambria Math"/>
                      </a:rPr>
                      <m:t>(2</m:t>
                    </m:r>
                    <m:r>
                      <a:rPr lang="en-US" i="1" baseline="30000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] :</a:t>
                </a:r>
              </a:p>
              <a:p>
                <a:pPr lvl="1"/>
                <a:r>
                  <a:rPr lang="en-US" dirty="0" smtClean="0"/>
                  <a:t>Compute equivalent Succinct 3SAT instance</a:t>
                </a:r>
              </a:p>
              <a:p>
                <a:pPr lvl="2"/>
                <a:r>
                  <a:rPr lang="en-US" dirty="0" smtClean="0"/>
                  <a:t>A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:=</m:t>
                    </m:r>
                    <m:r>
                      <a:rPr lang="en-US" i="1" dirty="0" smtClean="0"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+4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inputs</a:t>
                </a:r>
                <a:endParaRPr lang="en-US" dirty="0"/>
              </a:p>
              <a:p>
                <a:pPr lvl="1"/>
                <a:r>
                  <a:rPr lang="en-US" dirty="0" smtClean="0"/>
                  <a:t>Apply hypothetical Succinct 3SAT algorithm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latin typeface="Cambria Math"/>
                      </a:rPr>
                      <m:t>𝑥</m:t>
                    </m:r>
                  </m:oMath>
                </a14:m>
                <a:endParaRPr lang="en-US" baseline="-25000" dirty="0" smtClean="0"/>
              </a:p>
              <a:p>
                <a:pPr lvl="1"/>
                <a:r>
                  <a:rPr lang="en-US" dirty="0" smtClean="0"/>
                  <a:t>Runtime is: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+4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+4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+4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Contradiction to non-det. time hierarchy theorem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854" b="-12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4656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70909"/>
                <a:ext cx="8229600" cy="30552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(ACC-Circuit-SAT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) </a:t>
                </a:r>
                <a:r>
                  <a:rPr lang="nb-NO" dirty="0" smtClean="0"/>
                  <a:t>∧ (NEXP </a:t>
                </a:r>
                <a:r>
                  <a:rPr lang="en-US" dirty="0" smtClean="0"/>
                  <a:t>⊆ ACC) 	</a:t>
                </a:r>
                <a:r>
                  <a:rPr lang="nb-NO" dirty="0" smtClean="0"/>
                  <a:t>⇒ </a:t>
                </a:r>
                <a:br>
                  <a:rPr lang="nb-NO" dirty="0" smtClean="0"/>
                </a:br>
                <a:r>
                  <a:rPr lang="nb-NO" dirty="0" smtClean="0"/>
                  <a:t/>
                </a:r>
                <a:br>
                  <a:rPr lang="nb-NO" dirty="0" smtClean="0"/>
                </a:b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nb-NO" dirty="0" smtClean="0"/>
                  <a:t>-input </a:t>
                </a:r>
                <a:r>
                  <a:rPr lang="nb-NO" dirty="0" err="1"/>
                  <a:t>Succinct</a:t>
                </a:r>
                <a:r>
                  <a:rPr lang="nb-NO" dirty="0"/>
                  <a:t> 3SAT in NTIME[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nb-NO" dirty="0" smtClean="0"/>
                  <a:t>]	</a:t>
                </a:r>
                <a:r>
                  <a:rPr lang="nb-NO" dirty="0"/>
                  <a:t>	</a:t>
                </a:r>
                <a:r>
                  <a:rPr lang="nb-NO" dirty="0" smtClean="0"/>
                  <a:t>⇒</a:t>
                </a:r>
                <a:br>
                  <a:rPr lang="nb-NO" dirty="0" smtClean="0"/>
                </a:br>
                <a:r>
                  <a:rPr lang="nb-NO" dirty="0" smtClean="0"/>
                  <a:t/>
                </a:r>
                <a:br>
                  <a:rPr lang="nb-NO" dirty="0" smtClean="0"/>
                </a:br>
                <a:r>
                  <a:rPr lang="nb-NO" dirty="0" smtClean="0"/>
                  <a:t>¬ </a:t>
                </a:r>
                <a:r>
                  <a:rPr lang="nb-NO" dirty="0"/>
                  <a:t>(Non-det. time </a:t>
                </a:r>
                <a:r>
                  <a:rPr lang="nb-NO" dirty="0" err="1" smtClean="0"/>
                  <a:t>hierarchy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theorem</a:t>
                </a:r>
                <a:r>
                  <a:rPr lang="nb-NO" dirty="0" smtClean="0"/>
                  <a:t>) 		⇒ ⊥</a:t>
                </a:r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70909"/>
                <a:ext cx="8229600" cy="3055254"/>
              </a:xfrm>
              <a:blipFill rotWithShape="1">
                <a:blip r:embed="rId2"/>
                <a:stretch>
                  <a:fillRect l="-1111" t="-79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</p:spTree>
    <p:extLst>
      <p:ext uri="{BB962C8B-B14F-4D97-AF65-F5344CB8AC3E}">
        <p14:creationId xmlns:p14="http://schemas.microsoft.com/office/powerpoint/2010/main" val="1435841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16" name="Freeform 15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</p:spTree>
    <p:extLst>
      <p:ext uri="{BB962C8B-B14F-4D97-AF65-F5344CB8AC3E}">
        <p14:creationId xmlns:p14="http://schemas.microsoft.com/office/powerpoint/2010/main" val="17433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</a:t>
            </a:r>
            <a:r>
              <a:rPr lang="nb-NO" dirty="0"/>
              <a:t>NEXP </a:t>
            </a:r>
            <a:r>
              <a:rPr lang="en-US" dirty="0"/>
              <a:t>⊆ ACC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Exploit </a:t>
                </a:r>
                <a:r>
                  <a:rPr lang="en-US" b="1" dirty="0" smtClean="0"/>
                  <a:t>assumption [A]</a:t>
                </a:r>
                <a:r>
                  <a:rPr lang="en-US" dirty="0" smtClean="0"/>
                  <a:t>: </a:t>
                </a:r>
                <a:r>
                  <a:rPr lang="nb-NO" dirty="0"/>
                  <a:t>NEXP </a:t>
                </a:r>
                <a:r>
                  <a:rPr lang="en-US" dirty="0"/>
                  <a:t>⊆ ACC</a:t>
                </a:r>
                <a:endParaRPr lang="en-US" dirty="0" smtClean="0"/>
              </a:p>
              <a:p>
                <a:r>
                  <a:rPr lang="en-US" b="1" dirty="0"/>
                  <a:t>[A]</a:t>
                </a:r>
                <a:r>
                  <a:rPr lang="en-US" dirty="0" smtClean="0"/>
                  <a:t> </a:t>
                </a:r>
                <a:r>
                  <a:rPr lang="nb-NO" dirty="0"/>
                  <a:t>⇒</a:t>
                </a:r>
                <a:r>
                  <a:rPr lang="en-US" dirty="0" smtClean="0"/>
                  <a:t> poly-size ACC circuits for Succinct 3SAT</a:t>
                </a:r>
              </a:p>
              <a:p>
                <a:pPr lvl="1"/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satisfiability of the 3SAT formula encoded by a </a:t>
                </a:r>
                <a:r>
                  <a:rPr lang="en-US" dirty="0" err="1" smtClean="0"/>
                  <a:t>bitlength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circuit can be determined by a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)-size ACC circuit</a:t>
                </a:r>
              </a:p>
              <a:p>
                <a:r>
                  <a:rPr lang="en-US" dirty="0" err="1" smtClean="0"/>
                  <a:t>Impagliazzo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Kabanets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Wigderson</a:t>
                </a:r>
                <a:r>
                  <a:rPr lang="en-US" dirty="0"/>
                  <a:t> </a:t>
                </a:r>
                <a:r>
                  <a:rPr lang="en-US" dirty="0" smtClean="0"/>
                  <a:t>‘02 boosts this to:</a:t>
                </a:r>
              </a:p>
              <a:p>
                <a:r>
                  <a:rPr lang="en-US" b="1" dirty="0"/>
                  <a:t>[A]</a:t>
                </a:r>
                <a:r>
                  <a:rPr lang="en-US" dirty="0" smtClean="0"/>
                  <a:t> </a:t>
                </a:r>
                <a:r>
                  <a:rPr lang="nb-NO" dirty="0"/>
                  <a:t>⇒ </a:t>
                </a:r>
                <a:r>
                  <a:rPr lang="nb-NO" dirty="0" smtClean="0"/>
                  <a:t> </a:t>
                </a:r>
                <a:r>
                  <a:rPr lang="en-US" dirty="0" smtClean="0"/>
                  <a:t>poly-size Boolean circuits encoding </a:t>
                </a:r>
                <a:r>
                  <a:rPr lang="en-US" b="1" dirty="0" smtClean="0"/>
                  <a:t>satisfying assignments</a:t>
                </a:r>
                <a:endParaRPr lang="en-US" b="1" dirty="0"/>
              </a:p>
              <a:p>
                <a:pPr lvl="1"/>
                <a:r>
                  <a:rPr lang="en-US" dirty="0" smtClean="0"/>
                  <a:t>∀ Boolean circuits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r>
                  <a:rPr lang="en-US" dirty="0" smtClean="0"/>
                  <a:t>	formula </a:t>
                </a:r>
                <a:r>
                  <a:rPr lang="en-US" cap="small" dirty="0" err="1" smtClean="0"/>
                  <a:t>tt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) 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</a:t>
                </a:r>
                <a:r>
                  <a:rPr lang="nb-NO" dirty="0" smtClean="0"/>
                  <a:t>⇒ </a:t>
                </a:r>
                <a:br>
                  <a:rPr lang="nb-NO" dirty="0" smtClean="0"/>
                </a:br>
                <a:r>
                  <a:rPr lang="nb-NO" dirty="0" smtClean="0"/>
                  <a:t>	</a:t>
                </a:r>
                <a:r>
                  <a:rPr lang="en-US" dirty="0" smtClean="0"/>
                  <a:t>∃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)-size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encoding satisfying assignment</a:t>
                </a:r>
                <a:endParaRPr lang="en-US" dirty="0"/>
              </a:p>
              <a:p>
                <a:pPr lvl="1"/>
                <a:r>
                  <a:rPr lang="en-US" dirty="0" smtClean="0"/>
                  <a:t>Assignment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satisfies </a:t>
                </a:r>
                <a:r>
                  <a:rPr lang="en-US" cap="small" dirty="0" err="1"/>
                  <a:t>tt</a:t>
                </a:r>
                <a:r>
                  <a:rPr lang="en-US" dirty="0"/>
                  <a:t>(C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228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small witness circuits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are building a </a:t>
                </a:r>
                <a:r>
                  <a:rPr lang="en-US" b="1" dirty="0" smtClean="0"/>
                  <a:t>nondeterministic</a:t>
                </a:r>
                <a:r>
                  <a:rPr lang="en-US" dirty="0" smtClean="0"/>
                  <a:t> algorithm using [A]</a:t>
                </a:r>
              </a:p>
              <a:p>
                <a:r>
                  <a:rPr lang="en-US" b="1" dirty="0" smtClean="0"/>
                  <a:t>Guess </a:t>
                </a:r>
                <a:r>
                  <a:rPr lang="en-US" dirty="0"/>
                  <a:t>the circuit W encoding the satisfying </a:t>
                </a:r>
                <a:r>
                  <a:rPr lang="en-US" dirty="0" smtClean="0"/>
                  <a:t>assignment?</a:t>
                </a:r>
              </a:p>
              <a:p>
                <a:pPr lvl="1"/>
                <a:r>
                  <a:rPr lang="en-US" dirty="0" smtClean="0"/>
                  <a:t>Solve Succinct 3SAT instance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as follows:</a:t>
                </a:r>
              </a:p>
              <a:p>
                <a:pPr lvl="2"/>
                <a:r>
                  <a:rPr lang="en-US" dirty="0" smtClean="0"/>
                  <a:t>Guess a small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Answer </a:t>
                </a:r>
                <a:r>
                  <a:rPr lang="en-US" b="1" dirty="0" smtClean="0"/>
                  <a:t>yes</a:t>
                </a:r>
                <a:r>
                  <a:rPr lang="en-US" dirty="0" smtClean="0"/>
                  <a:t> if </a:t>
                </a:r>
                <a:r>
                  <a:rPr lang="en-US" cap="small" dirty="0" err="1" smtClean="0"/>
                  <a:t>tt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) satisfies </a:t>
                </a:r>
                <a:r>
                  <a:rPr lang="en-US" cap="small" dirty="0" err="1" smtClean="0"/>
                  <a:t>tt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Under [A] this is a correct nondeterministic algorithm</a:t>
                </a:r>
                <a:endParaRPr lang="en-US" dirty="0"/>
              </a:p>
              <a:p>
                <a:r>
                  <a:rPr lang="en-US" dirty="0"/>
                  <a:t>How to </a:t>
                </a:r>
                <a:r>
                  <a:rPr lang="en-US" b="1" dirty="0"/>
                  <a:t>verify</a:t>
                </a:r>
                <a:r>
                  <a:rPr lang="en-US" dirty="0"/>
                  <a:t> that </a:t>
                </a:r>
                <a:r>
                  <a:rPr lang="en-US" cap="small" dirty="0" err="1"/>
                  <a:t>tt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) satisfies </a:t>
                </a:r>
                <a:r>
                  <a:rPr lang="en-US" cap="small" dirty="0" err="1"/>
                  <a:t>tt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)?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inputs, writing </a:t>
                </a:r>
                <a:r>
                  <a:rPr lang="en-US" dirty="0"/>
                  <a:t>down the formula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and manipulating it </a:t>
                </a:r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time, we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dirty="0" smtClean="0"/>
                  <a:t>the ACC </a:t>
                </a:r>
                <a:r>
                  <a:rPr lang="en-US" dirty="0"/>
                  <a:t>Circuit SAT </a:t>
                </a:r>
                <a:r>
                  <a:rPr lang="en-US" dirty="0" smtClean="0"/>
                  <a:t>algorithm?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549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sp>
        <p:nvSpPr>
          <p:cNvPr id="16" name="Freeform 15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</p:spTree>
    <p:extLst>
      <p:ext uri="{BB962C8B-B14F-4D97-AF65-F5344CB8AC3E}">
        <p14:creationId xmlns:p14="http://schemas.microsoft.com/office/powerpoint/2010/main" val="35982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 guessed assignment using Circuit SAT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2061" name="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5" y="2438028"/>
            <a:ext cx="2286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3" y="2447553"/>
            <a:ext cx="22574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C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48880"/>
            <a:ext cx="80010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48880"/>
            <a:ext cx="8001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43993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cap="small" dirty="0" err="1" smtClean="0"/>
                  <a:t>tt</a:t>
                </a:r>
                <a:r>
                  <a:rPr lang="en-US" dirty="0" smtClean="0"/>
                  <a:t>(W) satisfies </a:t>
                </a:r>
                <a:r>
                  <a:rPr lang="en-US" cap="small" dirty="0" err="1" smtClean="0"/>
                  <a:t>tt</a:t>
                </a:r>
                <a:r>
                  <a:rPr lang="en-US" cap="small" dirty="0" smtClean="0"/>
                  <a:t>(C) </a:t>
                </a:r>
                <a:r>
                  <a:rPr lang="en-US" dirty="0" smtClean="0">
                    <a:sym typeface="Wingdings" panose="05000000000000000000" pitchFamily="2" charset="2"/>
                  </a:rPr>
                  <a:t>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impossible</a:t>
                </a:r>
                <a:r>
                  <a:rPr lang="en-US" dirty="0" smtClean="0"/>
                  <a:t> to 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such that </a:t>
                </a:r>
                <a:r>
                  <a:rPr lang="en-US" b="1" dirty="0" smtClean="0"/>
                  <a:t>no</a:t>
                </a:r>
                <a:r>
                  <a:rPr lang="en-US" dirty="0" smtClean="0"/>
                  <a:t> literal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 smtClean="0"/>
                  <a:t>th</a:t>
                </a:r>
                <a:r>
                  <a:rPr lang="en-US" dirty="0" smtClean="0"/>
                  <a:t> clause is satisfied by </a:t>
                </a:r>
                <a:r>
                  <a:rPr lang="en-US" cap="small" dirty="0" err="1" smtClean="0"/>
                  <a:t>tt</a:t>
                </a:r>
                <a:r>
                  <a:rPr lang="en-US" dirty="0" smtClean="0"/>
                  <a:t>(W)</a:t>
                </a:r>
              </a:p>
              <a:p>
                <a:r>
                  <a:rPr lang="en-US" dirty="0" smtClean="0"/>
                  <a:t>By making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copies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-input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we can get</a:t>
                </a:r>
              </a:p>
              <a:p>
                <a:pPr lvl="1"/>
                <a:r>
                  <a:rPr lang="en-US" dirty="0" smtClean="0"/>
                  <a:t>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-input, multi-output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of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) size,</a:t>
                </a:r>
              </a:p>
              <a:p>
                <a:pPr lvl="1"/>
                <a:r>
                  <a:rPr lang="en-US" dirty="0" smtClean="0"/>
                  <a:t>on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outputs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 smtClean="0"/>
                  <a:t> bits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 smtClean="0"/>
                  <a:t>th</a:t>
                </a:r>
                <a:r>
                  <a:rPr lang="en-US" dirty="0" smtClean="0"/>
                  <a:t> clause</a:t>
                </a:r>
              </a:p>
            </p:txBody>
          </p:sp>
        </mc:Choice>
        <mc:Fallback xmlns="">
          <p:sp>
            <p:nvSpPr>
              <p:cNvPr id="2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439937"/>
              </a:xfrm>
              <a:blipFill rotWithShape="1">
                <a:blip r:embed="rId6"/>
                <a:stretch>
                  <a:fillRect l="-296" t="-37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99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 guessed assignment using Circuit SAT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3077" name="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625355"/>
            <a:ext cx="68389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C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87180"/>
            <a:ext cx="6858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C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8880"/>
            <a:ext cx="685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457200" y="1196975"/>
                <a:ext cx="8229600" cy="1439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cap="small" dirty="0"/>
                  <a:t>tt</a:t>
                </a:r>
                <a:r>
                  <a:rPr lang="en-US" dirty="0"/>
                  <a:t>(W) satisfies </a:t>
                </a:r>
                <a:r>
                  <a:rPr lang="en-US" cap="small" dirty="0" err="1"/>
                  <a:t>tt</a:t>
                </a:r>
                <a:r>
                  <a:rPr lang="en-US" cap="small" dirty="0"/>
                  <a:t>(C) </a:t>
                </a:r>
                <a:r>
                  <a:rPr lang="en-US" dirty="0">
                    <a:sym typeface="Wingdings" panose="05000000000000000000" pitchFamily="2" charset="2"/>
                  </a:rPr>
                  <a:t></a:t>
                </a:r>
                <a:r>
                  <a:rPr lang="en-US" dirty="0"/>
                  <a:t> </a:t>
                </a:r>
                <a:r>
                  <a:rPr lang="en-US" b="1" dirty="0"/>
                  <a:t>impossible</a:t>
                </a:r>
                <a:r>
                  <a:rPr lang="en-US" dirty="0"/>
                  <a:t> to pick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b="1" dirty="0"/>
                  <a:t>no</a:t>
                </a:r>
                <a:r>
                  <a:rPr lang="en-US" dirty="0"/>
                  <a:t> literal of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clause is satisfied by </a:t>
                </a:r>
                <a:r>
                  <a:rPr lang="en-US" cap="small" dirty="0" err="1"/>
                  <a:t>tt</a:t>
                </a:r>
                <a:r>
                  <a:rPr lang="en-US" dirty="0"/>
                  <a:t>(W)</a:t>
                </a:r>
              </a:p>
              <a:p>
                <a:r>
                  <a:rPr lang="en-US" dirty="0"/>
                  <a:t>Compose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/>
                  <a:t> with three copies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to obtain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Feed the indices of the variables in clause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to a copy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to find the truth value</a:t>
                </a:r>
              </a:p>
              <a:p>
                <a:pPr lvl="1"/>
                <a:r>
                  <a:rPr lang="en-US" dirty="0" smtClean="0"/>
                  <a:t>Clause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satisfied if the sign bit of one of the literals matches the truth value under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96975"/>
                <a:ext cx="8229600" cy="1439937"/>
              </a:xfrm>
              <a:prstGeom prst="rect">
                <a:avLst/>
              </a:prstGeom>
              <a:blipFill rotWithShape="1">
                <a:blip r:embed="rId5"/>
                <a:stretch>
                  <a:fillRect l="-296" t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076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complexity up to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5991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1970’s: </a:t>
            </a:r>
          </a:p>
          <a:p>
            <a:pPr lvl="1"/>
            <a:r>
              <a:rPr lang="en-US" dirty="0" smtClean="0"/>
              <a:t>Boolean circuits are combinatorial objects</a:t>
            </a:r>
          </a:p>
          <a:p>
            <a:pPr lvl="2"/>
            <a:r>
              <a:rPr lang="en-US" dirty="0" smtClean="0"/>
              <a:t>Possibly easier to understand than Turing machines</a:t>
            </a:r>
          </a:p>
          <a:p>
            <a:pPr lvl="1"/>
            <a:r>
              <a:rPr lang="en-US" dirty="0" smtClean="0"/>
              <a:t>Analyze circuits to separate P from NP?</a:t>
            </a:r>
          </a:p>
          <a:p>
            <a:pPr lvl="1"/>
            <a:r>
              <a:rPr lang="en-US" dirty="0" smtClean="0"/>
              <a:t>If P ≠ NP is there a large program that solves SAT instances of size ≤ 10</a:t>
            </a:r>
            <a:r>
              <a:rPr lang="en-US" baseline="30000" dirty="0" smtClean="0"/>
              <a:t>6</a:t>
            </a:r>
            <a:r>
              <a:rPr lang="en-US" dirty="0" smtClean="0"/>
              <a:t>?</a:t>
            </a:r>
          </a:p>
          <a:p>
            <a:pPr lvl="2"/>
            <a:r>
              <a:rPr lang="en-US" b="1" dirty="0" smtClean="0"/>
              <a:t>Non-uniform</a:t>
            </a:r>
            <a:r>
              <a:rPr lang="en-US" dirty="0" smtClean="0"/>
              <a:t> circuit lower bounds exclude this possibility</a:t>
            </a:r>
          </a:p>
          <a:p>
            <a:r>
              <a:rPr lang="en-US" dirty="0" smtClean="0"/>
              <a:t>Early 1980’s: Parity does not have </a:t>
            </a:r>
            <a:r>
              <a:rPr lang="en-US" dirty="0"/>
              <a:t>non-uniform poly-size AC</a:t>
            </a:r>
            <a:r>
              <a:rPr lang="en-US" baseline="30000" dirty="0" smtClean="0"/>
              <a:t>0</a:t>
            </a:r>
            <a:r>
              <a:rPr lang="en-US" dirty="0" smtClean="0"/>
              <a:t> circuits</a:t>
            </a:r>
          </a:p>
          <a:p>
            <a:pPr lvl="1"/>
            <a:r>
              <a:rPr lang="en-US" dirty="0" smtClean="0"/>
              <a:t>What happens if we give AC</a:t>
            </a:r>
            <a:r>
              <a:rPr lang="en-US" baseline="30000" dirty="0" smtClean="0"/>
              <a:t>0</a:t>
            </a:r>
            <a:r>
              <a:rPr lang="en-US" dirty="0" smtClean="0"/>
              <a:t> the parity function for free?</a:t>
            </a:r>
          </a:p>
          <a:p>
            <a:pPr lvl="1"/>
            <a:r>
              <a:rPr lang="en-US" dirty="0" smtClean="0"/>
              <a:t>Study AC</a:t>
            </a:r>
            <a:r>
              <a:rPr lang="en-US" baseline="30000" dirty="0" smtClean="0"/>
              <a:t>0</a:t>
            </a:r>
            <a:r>
              <a:rPr lang="en-US" dirty="0" smtClean="0"/>
              <a:t> with mod 2 gates of arbitrary fan-in</a:t>
            </a:r>
          </a:p>
          <a:p>
            <a:r>
              <a:rPr lang="en-US" dirty="0" smtClean="0"/>
              <a:t>Late 1980’s: Majority does not have </a:t>
            </a:r>
            <a:r>
              <a:rPr lang="en-US" dirty="0"/>
              <a:t>non-uniform poly-size </a:t>
            </a:r>
            <a:r>
              <a:rPr lang="en-US" dirty="0" smtClean="0"/>
              <a:t>AC</a:t>
            </a:r>
            <a:r>
              <a:rPr lang="en-US" baseline="30000" dirty="0" smtClean="0"/>
              <a:t>0</a:t>
            </a:r>
            <a:r>
              <a:rPr lang="en-US" dirty="0" smtClean="0"/>
              <a:t>[2] circuits</a:t>
            </a:r>
          </a:p>
          <a:p>
            <a:pPr lvl="1"/>
            <a:r>
              <a:rPr lang="en-US" dirty="0" smtClean="0"/>
              <a:t>What happens if we give an arbitrary constant mod gate for free?</a:t>
            </a:r>
          </a:p>
          <a:p>
            <a:r>
              <a:rPr lang="en-US" dirty="0" smtClean="0"/>
              <a:t>1989: Barrington conjectures:</a:t>
            </a:r>
          </a:p>
          <a:p>
            <a:pPr lvl="1"/>
            <a:r>
              <a:rPr lang="en-US" b="1" dirty="0" smtClean="0"/>
              <a:t>Majority</a:t>
            </a:r>
            <a:r>
              <a:rPr lang="en-US" dirty="0" smtClean="0"/>
              <a:t> does not have </a:t>
            </a:r>
            <a:r>
              <a:rPr lang="en-US" dirty="0"/>
              <a:t>non-uniform poly-size </a:t>
            </a:r>
            <a:r>
              <a:rPr lang="en-US" dirty="0" smtClean="0"/>
              <a:t>AC</a:t>
            </a:r>
            <a:r>
              <a:rPr lang="en-US" baseline="30000" dirty="0" smtClean="0"/>
              <a:t>0</a:t>
            </a:r>
            <a:r>
              <a:rPr lang="en-US" dirty="0" smtClean="0"/>
              <a:t>[m] circuits for fixed m</a:t>
            </a:r>
          </a:p>
          <a:p>
            <a:r>
              <a:rPr lang="en-US" dirty="0" smtClean="0"/>
              <a:t>1990’s: Prove </a:t>
            </a:r>
            <a:r>
              <a:rPr lang="en-US" b="1" dirty="0" smtClean="0"/>
              <a:t>NEXP</a:t>
            </a:r>
            <a:r>
              <a:rPr lang="en-US" dirty="0" smtClean="0"/>
              <a:t> does not have non-uniform poly-size AC</a:t>
            </a:r>
            <a:r>
              <a:rPr lang="en-US" baseline="30000" dirty="0" smtClean="0"/>
              <a:t>0</a:t>
            </a:r>
            <a:r>
              <a:rPr lang="en-US" dirty="0" smtClean="0"/>
              <a:t>[m] circuits?</a:t>
            </a:r>
          </a:p>
          <a:p>
            <a:pPr lvl="1"/>
            <a:r>
              <a:rPr lang="en-US" dirty="0" smtClean="0"/>
              <a:t>Open until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156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 guessed assignment using Circuit SAT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3079" name="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8880"/>
            <a:ext cx="685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457200" y="1196976"/>
                <a:ext cx="8229600" cy="719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cap="small" dirty="0" err="1" smtClean="0"/>
                  <a:t>tt</a:t>
                </a:r>
                <a:r>
                  <a:rPr lang="en-US" kern="0" dirty="0" smtClean="0"/>
                  <a:t>(W) satisfies </a:t>
                </a:r>
                <a:r>
                  <a:rPr lang="en-US" kern="0" cap="small" dirty="0" err="1" smtClean="0"/>
                  <a:t>tt</a:t>
                </a:r>
                <a:r>
                  <a:rPr lang="en-US" kern="0" cap="small" dirty="0" smtClean="0"/>
                  <a:t>(C) </a:t>
                </a:r>
                <a:r>
                  <a:rPr lang="en-US" kern="0" dirty="0" smtClean="0">
                    <a:sym typeface="Wingdings" panose="05000000000000000000" pitchFamily="2" charset="2"/>
                  </a:rPr>
                  <a:t></a:t>
                </a:r>
                <a:r>
                  <a:rPr lang="en-US" kern="0" dirty="0" smtClean="0"/>
                  <a:t> </a:t>
                </a:r>
                <a:r>
                  <a:rPr lang="en-US" b="1" kern="0" dirty="0" smtClean="0"/>
                  <a:t>impossible</a:t>
                </a:r>
                <a:r>
                  <a:rPr lang="en-US" kern="0" dirty="0" smtClean="0"/>
                  <a:t> to pick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kern="0" dirty="0" smtClean="0"/>
                  <a:t> such that </a:t>
                </a:r>
                <a:r>
                  <a:rPr lang="en-US" b="1" kern="0" dirty="0" smtClean="0"/>
                  <a:t>no</a:t>
                </a:r>
                <a:r>
                  <a:rPr lang="en-US" kern="0" dirty="0" smtClean="0"/>
                  <a:t> literal of the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kern="0" baseline="30000" dirty="0" err="1" smtClean="0"/>
                  <a:t>th</a:t>
                </a:r>
                <a:r>
                  <a:rPr lang="en-US" kern="0" dirty="0" smtClean="0"/>
                  <a:t> clause is satisfied by </a:t>
                </a:r>
                <a:r>
                  <a:rPr lang="en-US" kern="0" cap="small" dirty="0" err="1" smtClean="0"/>
                  <a:t>tt</a:t>
                </a:r>
                <a:r>
                  <a:rPr lang="en-US" kern="0" dirty="0" smtClean="0"/>
                  <a:t>(W)</a:t>
                </a:r>
              </a:p>
              <a:p>
                <a:r>
                  <a:rPr lang="en-US" dirty="0"/>
                  <a:t>Assignment encoded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satisfies formula encoded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)=1</m:t>
                    </m:r>
                  </m:oMath>
                </a14:m>
                <a:r>
                  <a:rPr lang="en-US" dirty="0"/>
                  <a:t> for all possible </a:t>
                </a:r>
                <a:r>
                  <a:rPr lang="en-US" dirty="0" smtClean="0"/>
                  <a:t>clauses</a:t>
                </a: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96976"/>
                <a:ext cx="8229600" cy="719968"/>
              </a:xfrm>
              <a:prstGeom prst="rect">
                <a:avLst/>
              </a:prstGeom>
              <a:blipFill rotWithShape="1">
                <a:blip r:embed="rId3"/>
                <a:stretch>
                  <a:fillRect l="-296" t="-7627" b="-59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43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 guessed assignment using Circuit SAT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3079" name="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8880"/>
            <a:ext cx="685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457200" y="1196976"/>
                <a:ext cx="8229600" cy="11519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cap="small" dirty="0" smtClean="0"/>
                  <a:t>tt</a:t>
                </a:r>
                <a:r>
                  <a:rPr lang="en-US" kern="0" dirty="0" smtClean="0"/>
                  <a:t>(W) satisfies </a:t>
                </a:r>
                <a:r>
                  <a:rPr lang="en-US" kern="0" cap="small" dirty="0" err="1" smtClean="0"/>
                  <a:t>tt</a:t>
                </a:r>
                <a:r>
                  <a:rPr lang="en-US" kern="0" cap="small" dirty="0" smtClean="0"/>
                  <a:t>(C) </a:t>
                </a:r>
                <a:r>
                  <a:rPr lang="en-US" kern="0" dirty="0" smtClean="0">
                    <a:sym typeface="Wingdings" panose="05000000000000000000" pitchFamily="2" charset="2"/>
                  </a:rPr>
                  <a:t></a:t>
                </a:r>
                <a:r>
                  <a:rPr lang="en-US" kern="0" dirty="0" smtClean="0"/>
                  <a:t> </a:t>
                </a:r>
                <a:r>
                  <a:rPr lang="nb-NO" dirty="0"/>
                  <a:t>¬D is </a:t>
                </a:r>
                <a:r>
                  <a:rPr lang="nb-NO" b="1" dirty="0" err="1"/>
                  <a:t>unsatisfiable</a:t>
                </a:r>
                <a:r>
                  <a:rPr lang="nb-NO" b="1" dirty="0"/>
                  <a:t> </a:t>
                </a:r>
                <a:endParaRPr lang="nb-NO" b="1" dirty="0" smtClean="0"/>
              </a:p>
              <a:p>
                <a:r>
                  <a:rPr lang="en-US" dirty="0" smtClean="0"/>
                  <a:t>D </a:t>
                </a:r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inputs: run a circuit SAT algorithm on </a:t>
                </a:r>
                <a:r>
                  <a:rPr lang="nb-NO" dirty="0"/>
                  <a:t>¬</a:t>
                </a:r>
                <a:r>
                  <a:rPr lang="en-US" dirty="0"/>
                  <a:t>D to determine whether the guess was correct</a:t>
                </a:r>
                <a:r>
                  <a:rPr lang="en-US" dirty="0" smtClean="0"/>
                  <a:t>!</a:t>
                </a:r>
              </a:p>
              <a:p>
                <a:pPr lvl="1"/>
                <a:r>
                  <a:rPr lang="en-US" dirty="0" smtClean="0"/>
                  <a:t>Circuit SAT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time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-input,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 size circuits would solve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-input,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)-size Succinct 3SAT instance fast enough to contradict the time hierarchy theorem</a:t>
                </a: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96976"/>
                <a:ext cx="8229600" cy="1151904"/>
              </a:xfrm>
              <a:prstGeom prst="rect">
                <a:avLst/>
              </a:prstGeom>
              <a:blipFill rotWithShape="0">
                <a:blip r:embed="rId3"/>
                <a:stretch>
                  <a:fillRect l="-296" t="-4762" b="-37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roblemCallout"/>
          <p:cNvSpPr/>
          <p:nvPr/>
        </p:nvSpPr>
        <p:spPr bwMode="auto">
          <a:xfrm>
            <a:off x="5724128" y="2708920"/>
            <a:ext cx="2448272" cy="1080120"/>
          </a:xfrm>
          <a:prstGeom prst="wedgeRectCallout">
            <a:avLst>
              <a:gd name="adj1" fmla="val -82191"/>
              <a:gd name="adj2" fmla="val 7803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Problem:</a:t>
            </a:r>
            <a:r>
              <a:rPr kumimoji="0" lang="en-US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eaLnBrk="0" hangingPunct="0"/>
            <a:r>
              <a:rPr lang="nb-NO" sz="1800" dirty="0" smtClean="0"/>
              <a:t>¬D is not an ACC </a:t>
            </a:r>
            <a:r>
              <a:rPr lang="nb-NO" sz="1800" dirty="0" err="1" smtClean="0"/>
              <a:t>circuit</a:t>
            </a:r>
            <a:endParaRPr lang="nb-NO" sz="1800" dirty="0" smtClean="0"/>
          </a:p>
          <a:p>
            <a:pPr eaLnBrk="0" hangingPunct="0"/>
            <a:r>
              <a:rPr kumimoji="0" lang="en-US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(depth may be large)</a:t>
            </a:r>
            <a:endParaRPr kumimoji="0" lang="nb-NO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SolutionCallout"/>
          <p:cNvSpPr/>
          <p:nvPr/>
        </p:nvSpPr>
        <p:spPr bwMode="auto">
          <a:xfrm>
            <a:off x="5876528" y="4509120"/>
            <a:ext cx="2448272" cy="1080120"/>
          </a:xfrm>
          <a:prstGeom prst="wedgeRectCallout">
            <a:avLst>
              <a:gd name="adj1" fmla="val -60553"/>
              <a:gd name="adj2" fmla="val -4962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Solution:</a:t>
            </a:r>
            <a:r>
              <a:rPr kumimoji="0" lang="en-US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eaLnBrk="0" hangingPunct="0"/>
            <a:r>
              <a:rPr lang="en-US" sz="1800" dirty="0" smtClean="0"/>
              <a:t>Replace W and C’ by ACC circuits</a:t>
            </a:r>
            <a:endParaRPr kumimoji="0" lang="nb-NO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8917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sp>
        <p:nvSpPr>
          <p:cNvPr id="16" name="Freeform 15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</p:spTree>
    <p:extLst>
      <p:ext uri="{BB962C8B-B14F-4D97-AF65-F5344CB8AC3E}">
        <p14:creationId xmlns:p14="http://schemas.microsoft.com/office/powerpoint/2010/main" val="239040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ACC circuits for every Boolean circuit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Assume </a:t>
                </a:r>
                <a:r>
                  <a:rPr lang="en-US" b="1" dirty="0"/>
                  <a:t>[A]</a:t>
                </a:r>
                <a:r>
                  <a:rPr lang="en-US" dirty="0"/>
                  <a:t>: </a:t>
                </a:r>
                <a:r>
                  <a:rPr lang="nb-NO" dirty="0"/>
                  <a:t>NEXP </a:t>
                </a:r>
                <a:r>
                  <a:rPr lang="en-US" dirty="0"/>
                  <a:t>⊆ ACC</a:t>
                </a:r>
              </a:p>
              <a:p>
                <a:r>
                  <a:rPr lang="en-US" dirty="0" smtClean="0"/>
                  <a:t>Consider the meta-algorithmic Circuit Value problem:</a:t>
                </a:r>
              </a:p>
              <a:p>
                <a:pPr lvl="1"/>
                <a:r>
                  <a:rPr lang="en-US" b="1" dirty="0" smtClean="0"/>
                  <a:t>Input</a:t>
                </a:r>
                <a:r>
                  <a:rPr lang="en-US" dirty="0" smtClean="0"/>
                  <a:t>: Binary </a:t>
                </a:r>
                <a:r>
                  <a:rPr lang="en-US" dirty="0"/>
                  <a:t>encoding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:r>
                  <a:rPr lang="en-US" dirty="0" smtClean="0"/>
                  <a:t>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bitstring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’∈{0,1}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Question</a:t>
                </a:r>
                <a:r>
                  <a:rPr lang="en-US" dirty="0" smtClean="0"/>
                  <a:t>: 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on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Circuit Value is in P (given the input, simulate the circuit)</a:t>
                </a:r>
              </a:p>
              <a:p>
                <a:pPr lvl="1"/>
                <a:r>
                  <a:rPr lang="en-US" dirty="0" smtClean="0"/>
                  <a:t>So Circuit Value ∈ P (⊆ NEXP) has poly-size ACC circuits by [A]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2"/>
                <a:stretch>
                  <a:fillRect l="-815"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1026" name="Circuit Value Dec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40224"/>
            <a:ext cx="685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CircuitDescription"/>
          <p:cNvGrpSpPr/>
          <p:nvPr/>
        </p:nvGrpSpPr>
        <p:grpSpPr>
          <a:xfrm>
            <a:off x="1403648" y="5445224"/>
            <a:ext cx="2996902" cy="523801"/>
            <a:chOff x="1403648" y="5445224"/>
            <a:chExt cx="2996902" cy="523801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2794087" y="4054785"/>
              <a:ext cx="216024" cy="2996902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19672" y="5661248"/>
                  <a:ext cx="27088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</a:rPr>
                    <a:t>Binary encoding of a circuit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nb-NO" sz="14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5661248"/>
                  <a:ext cx="2708870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Input to circuit"/>
          <p:cNvGrpSpPr/>
          <p:nvPr/>
        </p:nvGrpSpPr>
        <p:grpSpPr>
          <a:xfrm>
            <a:off x="4954985" y="5445224"/>
            <a:ext cx="2785367" cy="523801"/>
            <a:chOff x="4954985" y="5445224"/>
            <a:chExt cx="2785367" cy="523801"/>
          </a:xfrm>
        </p:grpSpPr>
        <p:sp>
          <p:nvSpPr>
            <p:cNvPr id="8" name="Right Brace 7"/>
            <p:cNvSpPr/>
            <p:nvPr/>
          </p:nvSpPr>
          <p:spPr bwMode="auto">
            <a:xfrm rot="5400000">
              <a:off x="6255222" y="4176117"/>
              <a:ext cx="216024" cy="2754237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Input"/>
                <p:cNvSpPr txBox="1"/>
                <p:nvPr/>
              </p:nvSpPr>
              <p:spPr>
                <a:xfrm>
                  <a:off x="4954985" y="5661248"/>
                  <a:ext cx="27088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</a:rPr>
                    <a:t>Input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endParaRPr lang="nb-NO" sz="14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Inpu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985" y="5661248"/>
                  <a:ext cx="270887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utputValue"/>
              <p:cNvSpPr/>
              <p:nvPr/>
            </p:nvSpPr>
            <p:spPr bwMode="auto">
              <a:xfrm>
                <a:off x="6012160" y="3717032"/>
                <a:ext cx="1529408" cy="674738"/>
              </a:xfrm>
              <a:prstGeom prst="wedgeRectCallout">
                <a:avLst>
                  <a:gd name="adj1" fmla="val -136596"/>
                  <a:gd name="adj2" fmla="val -38764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Value of </a:t>
                </a:r>
                <a14:m>
                  <m:oMath xmlns:m="http://schemas.openxmlformats.org/officeDocument/2006/math">
                    <m:r>
                      <a:rPr kumimoji="0" lang="en-US" sz="18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18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18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18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endParaRPr kumimoji="0" lang="nb-NO" sz="16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OutputValu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60" y="3717032"/>
                <a:ext cx="1529408" cy="674738"/>
              </a:xfrm>
              <a:prstGeom prst="wedgeRectCallout">
                <a:avLst>
                  <a:gd name="adj1" fmla="val -136596"/>
                  <a:gd name="adj2" fmla="val -38764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ircuitDescription"/>
              <p:cNvSpPr/>
              <p:nvPr/>
            </p:nvSpPr>
            <p:spPr bwMode="auto">
              <a:xfrm>
                <a:off x="539552" y="3817986"/>
                <a:ext cx="1604377" cy="835150"/>
              </a:xfrm>
              <a:prstGeom prst="wedgeRectCallout">
                <a:avLst>
                  <a:gd name="adj1" fmla="val 104454"/>
                  <a:gd name="adj2" fmla="val 3399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US" sz="16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Constant-depth ACC circuit of size </a:t>
                </a:r>
                <a:r>
                  <a:rPr lang="en-US" sz="1600" dirty="0">
                    <a:solidFill>
                      <a:schemeClr val="tx1"/>
                    </a:solidFill>
                  </a:rPr>
                  <a:t>poly(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  <a:endParaRPr kumimoji="0" lang="nb-NO" sz="16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3" name="CircuitDescriptio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817986"/>
                <a:ext cx="1604377" cy="835150"/>
              </a:xfrm>
              <a:prstGeom prst="wedgeRectCallout">
                <a:avLst>
                  <a:gd name="adj1" fmla="val 104454"/>
                  <a:gd name="adj2" fmla="val 3399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835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ACC circuits for every Boolean circuit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Consider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-input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)-size Boolean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Hardcode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into a Circuit Value Decider of size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Yields a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)-size ACC circuit equivalent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Assuming [A], for every </a:t>
                </a:r>
                <a:r>
                  <a:rPr lang="en-US" b="1" dirty="0" smtClean="0"/>
                  <a:t>Boolean</a:t>
                </a:r>
                <a:r>
                  <a:rPr lang="en-US" dirty="0" smtClean="0"/>
                  <a:t> circuit of polynomial size there is an equivalent </a:t>
                </a:r>
                <a:r>
                  <a:rPr lang="en-US" b="1" dirty="0" smtClean="0"/>
                  <a:t>ACC</a:t>
                </a:r>
                <a:r>
                  <a:rPr lang="en-US" dirty="0" smtClean="0"/>
                  <a:t> circuit of polynomial size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2"/>
                <a:stretch>
                  <a:fillRect l="-1185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1026" name="Circuit Value Dec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40224"/>
            <a:ext cx="685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e 7"/>
          <p:cNvSpPr/>
          <p:nvPr/>
        </p:nvSpPr>
        <p:spPr bwMode="auto">
          <a:xfrm rot="5400000">
            <a:off x="6255222" y="4176117"/>
            <a:ext cx="216024" cy="2754237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CircuitDescription"/>
          <p:cNvGrpSpPr/>
          <p:nvPr/>
        </p:nvGrpSpPr>
        <p:grpSpPr>
          <a:xfrm>
            <a:off x="1403648" y="5445224"/>
            <a:ext cx="2996902" cy="523801"/>
            <a:chOff x="1403648" y="5445224"/>
            <a:chExt cx="2996902" cy="523801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2794087" y="4054785"/>
              <a:ext cx="216024" cy="2996902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19672" y="5661248"/>
              <a:ext cx="27088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Binary encoding of a circuit C</a:t>
              </a:r>
              <a:endParaRPr lang="nb-NO" sz="1400" dirty="0" err="1" smtClean="0">
                <a:latin typeface="+mj-lt"/>
              </a:endParaRPr>
            </a:p>
          </p:txBody>
        </p:sp>
      </p:grpSp>
      <p:sp>
        <p:nvSpPr>
          <p:cNvPr id="10" name="Input"/>
          <p:cNvSpPr txBox="1"/>
          <p:nvPr/>
        </p:nvSpPr>
        <p:spPr>
          <a:xfrm>
            <a:off x="4954985" y="5661248"/>
            <a:ext cx="270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Input x’</a:t>
            </a:r>
            <a:endParaRPr lang="nb-NO" sz="14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6318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Recall our approach to faster Succinct 3SAT</a:t>
                </a:r>
              </a:p>
              <a:p>
                <a:r>
                  <a:rPr lang="en-US" dirty="0" smtClean="0"/>
                  <a:t>Under </a:t>
                </a:r>
                <a:r>
                  <a:rPr lang="en-US" b="1" dirty="0" smtClean="0"/>
                  <a:t>[A]</a:t>
                </a:r>
                <a:r>
                  <a:rPr lang="en-US" dirty="0" smtClean="0"/>
                  <a:t> there are poly-size ACC circuits equivalent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nondeterministic algorithm can</a:t>
                </a:r>
              </a:p>
              <a:p>
                <a:pPr lvl="1"/>
                <a:r>
                  <a:rPr lang="en-US" dirty="0" smtClean="0"/>
                  <a:t>Guess two small ACC circuits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se them 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Have to ensure that branches with wrong guesses do not accidentally output </a:t>
                </a:r>
                <a:r>
                  <a:rPr lang="en-US" b="1" dirty="0" smtClean="0"/>
                  <a:t>yes</a:t>
                </a:r>
                <a:r>
                  <a:rPr lang="en-US" dirty="0" smtClean="0"/>
                  <a:t> if the answer to Succinct 3SAT is </a:t>
                </a:r>
                <a:r>
                  <a:rPr lang="en-US" b="1" dirty="0" smtClean="0"/>
                  <a:t>no</a:t>
                </a:r>
              </a:p>
              <a:p>
                <a:pPr lvl="1"/>
                <a:r>
                  <a:rPr lang="en-US" dirty="0" smtClean="0"/>
                  <a:t>Wrongly guessing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 smtClean="0"/>
                  <a:t> is not a problem</a:t>
                </a:r>
              </a:p>
              <a:p>
                <a:pPr lvl="2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 smtClean="0"/>
                  <a:t> does not satisfy the formula, we output </a:t>
                </a:r>
                <a:r>
                  <a:rPr lang="en-US" b="1" dirty="0" smtClean="0"/>
                  <a:t>no</a:t>
                </a:r>
              </a:p>
              <a:p>
                <a:pPr lvl="1"/>
                <a:r>
                  <a:rPr lang="en-US" dirty="0" smtClean="0"/>
                  <a:t>Wrongly guessing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is</a:t>
                </a:r>
                <a:r>
                  <a:rPr lang="en-US" dirty="0" smtClean="0"/>
                  <a:t> a problem</a:t>
                </a:r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/>
                  <a:t> encodes a different formula than C’, </a:t>
                </a:r>
                <a:r>
                  <a:rPr lang="en-US" cap="small" dirty="0" err="1" smtClean="0"/>
                  <a:t>tt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/>
                  <a:t>) might be </a:t>
                </a:r>
                <a:r>
                  <a:rPr lang="en-US" dirty="0" err="1" smtClean="0"/>
                  <a:t>satisfiable</a:t>
                </a:r>
                <a:r>
                  <a:rPr lang="en-US" dirty="0"/>
                  <a:t> </a:t>
                </a:r>
                <a:r>
                  <a:rPr lang="en-US" dirty="0" smtClean="0"/>
                  <a:t>even if </a:t>
                </a:r>
                <a:r>
                  <a:rPr lang="en-US" cap="small" dirty="0" err="1" smtClean="0"/>
                  <a:t>tt</a:t>
                </a:r>
                <a:r>
                  <a:rPr lang="en-US" dirty="0" smtClean="0"/>
                  <a:t>(C) is not</a:t>
                </a:r>
              </a:p>
              <a:p>
                <a:pPr lvl="2"/>
                <a:r>
                  <a:rPr lang="en-US" dirty="0" smtClean="0"/>
                  <a:t>We might incorrectly answer </a:t>
                </a:r>
                <a:r>
                  <a:rPr lang="en-US" b="1" dirty="0" smtClean="0"/>
                  <a:t>yes</a:t>
                </a:r>
              </a:p>
              <a:p>
                <a:r>
                  <a:rPr lang="en-US" b="1" dirty="0" smtClean="0"/>
                  <a:t>After guessing we should verify that </a:t>
                </a:r>
                <a:r>
                  <a:rPr lang="en-US" cap="small" dirty="0"/>
                  <a:t>tt</a:t>
                </a:r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b="1" dirty="0" smtClean="0"/>
                  <a:t>) = </a:t>
                </a:r>
                <a:r>
                  <a:rPr lang="en-US" cap="small" dirty="0" err="1" smtClean="0"/>
                  <a:t>tt</a:t>
                </a:r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b="1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854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existence of small ACC circuits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grpSp>
        <p:nvGrpSpPr>
          <p:cNvPr id="8" name="Recall"/>
          <p:cNvGrpSpPr/>
          <p:nvPr/>
        </p:nvGrpSpPr>
        <p:grpSpPr>
          <a:xfrm>
            <a:off x="5436096" y="2052149"/>
            <a:ext cx="3384376" cy="2304256"/>
            <a:chOff x="4860032" y="548680"/>
            <a:chExt cx="3384376" cy="2304256"/>
          </a:xfrm>
        </p:grpSpPr>
        <p:sp>
          <p:nvSpPr>
            <p:cNvPr id="7" name="Cloud 6"/>
            <p:cNvSpPr/>
            <p:nvPr/>
          </p:nvSpPr>
          <p:spPr bwMode="auto">
            <a:xfrm>
              <a:off x="4860032" y="548680"/>
              <a:ext cx="3384376" cy="2304256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6" name="C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411" y="709790"/>
              <a:ext cx="2592288" cy="1576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1057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sp>
        <p:nvSpPr>
          <p:cNvPr id="16" name="Freeform 15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</p:spTree>
    <p:extLst>
      <p:ext uri="{BB962C8B-B14F-4D97-AF65-F5344CB8AC3E}">
        <p14:creationId xmlns:p14="http://schemas.microsoft.com/office/powerpoint/2010/main" val="111114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Checking that C’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/>
                  <a:t> are equivalent 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5769" b="-298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could make a circuit that tests whether it is possible to satisfy </a:t>
                </a:r>
                <a:r>
                  <a:rPr lang="nb-NO" dirty="0" smtClean="0"/>
                  <a:t>¬ [ C’(x) </a:t>
                </a:r>
                <a:r>
                  <a:rPr lang="en-US" dirty="0"/>
                  <a:t>⇔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nb-NO" dirty="0" smtClean="0"/>
                  <a:t>(x) ]</a:t>
                </a:r>
              </a:p>
              <a:p>
                <a:r>
                  <a:rPr lang="en-US" dirty="0" smtClean="0"/>
                  <a:t>Run our Circuit SAT algorithm on it?</a:t>
                </a:r>
                <a:endParaRPr lang="nb-NO" dirty="0" smtClean="0"/>
              </a:p>
              <a:p>
                <a:pPr lvl="1"/>
                <a:r>
                  <a:rPr lang="en-US" dirty="0" smtClean="0"/>
                  <a:t>It would not be an ACC circuit since it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nb-NO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Solution:</a:t>
                </a:r>
              </a:p>
              <a:p>
                <a:pPr lvl="1"/>
                <a:r>
                  <a:rPr lang="en-US" dirty="0" smtClean="0"/>
                  <a:t>Guess a circuit that gives </a:t>
                </a:r>
                <a:r>
                  <a:rPr lang="en-US" b="1" dirty="0" smtClean="0"/>
                  <a:t>more information</a:t>
                </a:r>
                <a:r>
                  <a:rPr lang="en-US" dirty="0" smtClean="0"/>
                  <a:t> than C’</a:t>
                </a:r>
              </a:p>
              <a:p>
                <a:pPr lvl="1"/>
                <a:r>
                  <a:rPr lang="en-US" dirty="0" smtClean="0"/>
                  <a:t>Makes it </a:t>
                </a:r>
                <a:r>
                  <a:rPr lang="en-US" b="1" dirty="0" smtClean="0"/>
                  <a:t>easier</a:t>
                </a:r>
                <a:r>
                  <a:rPr lang="en-US" dirty="0" smtClean="0"/>
                  <a:t> to verify that it gives the </a:t>
                </a:r>
                <a:r>
                  <a:rPr lang="en-US" b="1" dirty="0" smtClean="0"/>
                  <a:t>right information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1030" name="Picture 6" descr="http://i0.wp.com/fouit.gr/wp-content/uploads/2014/03/idee.gif?resize=511%2C4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2841402"/>
            <a:ext cx="2892851" cy="232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55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Circuit Gate Value Problem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88009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/>
                  <a:t>: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Binary </a:t>
                </a:r>
                <a:r>
                  <a:rPr lang="en-US" dirty="0"/>
                  <a:t>encoding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input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Bitstring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’∈{0,1}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of a gate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Question</a:t>
                </a:r>
                <a:r>
                  <a:rPr lang="en-US" dirty="0"/>
                  <a:t>: Does </a:t>
                </a:r>
                <a:r>
                  <a:rPr lang="en-US" b="1" dirty="0" smtClean="0"/>
                  <a:t>gate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evaluate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on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/>
                  <a:t>Circuit Gate Value ∈ P</a:t>
                </a:r>
              </a:p>
              <a:p>
                <a:pPr lvl="1"/>
                <a:r>
                  <a:rPr lang="en-US" dirty="0"/>
                  <a:t>Assuming [A] it has polynomial-size ACC circuits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880097"/>
              </a:xfrm>
              <a:blipFill rotWithShape="0">
                <a:blip r:embed="rId2"/>
                <a:stretch>
                  <a:fillRect l="-963" t="-3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pic>
        <p:nvPicPr>
          <p:cNvPr id="3074" name="C0Pr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51" y="4005064"/>
            <a:ext cx="2286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atePointer"/>
          <p:cNvSpPr/>
          <p:nvPr/>
        </p:nvSpPr>
        <p:spPr bwMode="auto">
          <a:xfrm rot="1124656">
            <a:off x="2674453" y="4374579"/>
            <a:ext cx="1224136" cy="53416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Gate k</a:t>
            </a: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" name="GateValueDec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889188"/>
            <a:ext cx="79343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057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Circuit Gate Value Problem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p:pic>
        <p:nvPicPr>
          <p:cNvPr id="2050" name="GateValueDec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889188"/>
            <a:ext cx="79343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C' Dec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889188"/>
            <a:ext cx="79343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By hardcoding a description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into a Circuit Gate Value Decider, we get a poly-size ACC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Value of gate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evaluates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guessed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correct if and only if:</a:t>
                </a:r>
              </a:p>
              <a:p>
                <a:pPr lvl="1"/>
                <a:r>
                  <a:rPr lang="en-US" dirty="0" smtClean="0"/>
                  <a:t>For all possible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, for all gate indices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 is an AND-gate with inputs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sz="180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nb-NO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800" i="1" dirty="0" err="1" smtClean="0">
                        <a:latin typeface="Cambria Math" panose="02040503050406030204" pitchFamily="18" charset="0"/>
                      </a:rPr>
                      <m:t>’,</m:t>
                    </m:r>
                    <m:r>
                      <a:rPr lang="nb-NO" sz="1800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sz="1800" dirty="0" smtClean="0"/>
              </a:p>
              <a:p>
                <a:pPr lvl="2"/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is an </a:t>
                </a:r>
                <a:r>
                  <a:rPr lang="en-US" sz="1800" dirty="0" smtClean="0"/>
                  <a:t>OR-gate with </a:t>
                </a:r>
                <a:r>
                  <a:rPr lang="en-US" sz="1800" dirty="0"/>
                  <a:t>inputs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then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)∨</m:t>
                    </m:r>
                    <m:r>
                      <a:rPr lang="nb-NO" sz="18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2"/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a NOT-gate </a:t>
                </a:r>
                <a:r>
                  <a:rPr lang="en-US" sz="1800" dirty="0"/>
                  <a:t>with inputs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then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nb-NO" sz="1800" i="1" dirty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lvl="2"/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aseline="30000" dirty="0" err="1" smtClean="0"/>
                  <a:t>th</a:t>
                </a:r>
                <a:r>
                  <a:rPr lang="en-US" sz="1800" dirty="0" smtClean="0"/>
                  <a:t> input gate then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800" dirty="0" smtClean="0"/>
              </a:p>
              <a:p>
                <a:r>
                  <a:rPr lang="en-US" dirty="0"/>
                  <a:t>Can we set up an ACC circuit to test this</a:t>
                </a:r>
                <a:r>
                  <a:rPr lang="en-US" dirty="0" smtClean="0"/>
                  <a:t>?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C' Decid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889188"/>
            <a:ext cx="79343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C' Decider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889188"/>
            <a:ext cx="50101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anin"/>
              <p:cNvSpPr/>
              <p:nvPr/>
            </p:nvSpPr>
            <p:spPr bwMode="auto">
              <a:xfrm>
                <a:off x="5868144" y="2910146"/>
                <a:ext cx="2609528" cy="763142"/>
              </a:xfrm>
              <a:prstGeom prst="wedgeRectCallout">
                <a:avLst>
                  <a:gd name="adj1" fmla="val -65339"/>
                  <a:gd name="adj2" fmla="val -122135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May assume that the fan-in of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2</a:t>
                </a:r>
                <a:endParaRPr kumimoji="0" lang="nb-NO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Fani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2910146"/>
                <a:ext cx="2609528" cy="763142"/>
              </a:xfrm>
              <a:prstGeom prst="wedgeRectCallout">
                <a:avLst>
                  <a:gd name="adj1" fmla="val -65339"/>
                  <a:gd name="adj2" fmla="val -122135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748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solution to an embarrassing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STOC 2010, </a:t>
            </a:r>
            <a:r>
              <a:rPr lang="en-US" sz="2000" b="1" dirty="0"/>
              <a:t>Ryan </a:t>
            </a:r>
            <a:r>
              <a:rPr lang="en-US" sz="2000" b="1" dirty="0" smtClean="0"/>
              <a:t>Williams: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i="1" dirty="0" smtClean="0"/>
              <a:t>Improving </a:t>
            </a:r>
            <a:r>
              <a:rPr lang="en-US" sz="2000" i="1" dirty="0"/>
              <a:t>exhaustive search implies </a:t>
            </a:r>
            <a:r>
              <a:rPr lang="en-US" sz="2000" i="1" dirty="0" err="1"/>
              <a:t>superpolynomial</a:t>
            </a:r>
            <a:r>
              <a:rPr lang="en-US" sz="2000" i="1" dirty="0"/>
              <a:t> lower </a:t>
            </a:r>
            <a:r>
              <a:rPr lang="en-US" sz="2000" i="1" dirty="0" smtClean="0"/>
              <a:t>bounds</a:t>
            </a:r>
            <a:r>
              <a:rPr lang="en-US" sz="2000" dirty="0" smtClean="0"/>
              <a:t>”</a:t>
            </a:r>
          </a:p>
          <a:p>
            <a:pPr lvl="1"/>
            <a:r>
              <a:rPr lang="en-US" sz="2000" dirty="0" smtClean="0"/>
              <a:t>Improvements over brute force for </a:t>
            </a:r>
            <a:r>
              <a:rPr lang="en-US" sz="2000" b="1" dirty="0" smtClean="0"/>
              <a:t>Circuit-SAT</a:t>
            </a:r>
            <a:r>
              <a:rPr lang="en-US" sz="2000" dirty="0" smtClean="0"/>
              <a:t> yield </a:t>
            </a:r>
            <a:r>
              <a:rPr lang="en-US" sz="2000" dirty="0" err="1" smtClean="0"/>
              <a:t>superpolynomial</a:t>
            </a:r>
            <a:r>
              <a:rPr lang="en-US" sz="2000" dirty="0" smtClean="0"/>
              <a:t> Boolean circuit lower bounds for NEXP</a:t>
            </a:r>
          </a:p>
          <a:p>
            <a:r>
              <a:rPr lang="en-US" sz="2000" b="1" dirty="0" smtClean="0"/>
              <a:t>CCC 2011, Ryan Williams: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i="1" dirty="0" smtClean="0"/>
              <a:t>Non-uniform </a:t>
            </a:r>
            <a:r>
              <a:rPr lang="en-US" sz="2000" i="1" dirty="0"/>
              <a:t>ACC Circuit Lower </a:t>
            </a:r>
            <a:r>
              <a:rPr lang="en-US" sz="2000" i="1" dirty="0" smtClean="0"/>
              <a:t>Bounds</a:t>
            </a:r>
            <a:r>
              <a:rPr lang="en-US" sz="2000" dirty="0" smtClean="0"/>
              <a:t>”</a:t>
            </a:r>
          </a:p>
          <a:p>
            <a:pPr lvl="1"/>
            <a:r>
              <a:rPr lang="en-US" sz="2000" dirty="0" smtClean="0"/>
              <a:t>Improvements over brute force for </a:t>
            </a:r>
            <a:r>
              <a:rPr lang="en-US" sz="2000" b="1" dirty="0" smtClean="0"/>
              <a:t>ACC</a:t>
            </a:r>
            <a:r>
              <a:rPr lang="en-US" sz="2000" dirty="0" smtClean="0"/>
              <a:t>-Circuit-SAT yield </a:t>
            </a:r>
            <a:r>
              <a:rPr lang="en-US" sz="2000" dirty="0" err="1" smtClean="0"/>
              <a:t>superpolynomial</a:t>
            </a:r>
            <a:r>
              <a:rPr lang="en-US" sz="2000" dirty="0" smtClean="0"/>
              <a:t> </a:t>
            </a:r>
            <a:r>
              <a:rPr lang="en-US" sz="2000" dirty="0" err="1" smtClean="0"/>
              <a:t>nonuniform</a:t>
            </a:r>
            <a:r>
              <a:rPr lang="en-US" sz="2000" dirty="0" smtClean="0"/>
              <a:t> </a:t>
            </a:r>
            <a:r>
              <a:rPr lang="en-US" sz="2000" b="1" dirty="0" smtClean="0"/>
              <a:t>ACC</a:t>
            </a:r>
            <a:r>
              <a:rPr lang="en-US" sz="2000" dirty="0" smtClean="0"/>
              <a:t> circuit lower bounds for NEXP</a:t>
            </a:r>
          </a:p>
          <a:p>
            <a:pPr lvl="1"/>
            <a:r>
              <a:rPr lang="en-US" sz="2000" dirty="0" smtClean="0"/>
              <a:t>Such improvements are possible by exploiting the structure of ACC</a:t>
            </a:r>
          </a:p>
          <a:p>
            <a:r>
              <a:rPr lang="en-US" sz="2000" b="1" dirty="0" smtClean="0"/>
              <a:t>NEXP does not have poly-size non-uniform ACC circuits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382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ACC circuit to verify the behavior of a gate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79186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To verify correctness of an AND-gate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with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(for all possible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791865"/>
              </a:xfrm>
              <a:blipFill rotWithShape="0">
                <a:blip r:embed="rId2"/>
                <a:stretch>
                  <a:fillRect l="-963" t="-10000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pic>
        <p:nvPicPr>
          <p:cNvPr id="4105" name="Checker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2" y="3892975"/>
            <a:ext cx="7776864" cy="17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Checker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5" y="2860665"/>
            <a:ext cx="7754398" cy="275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Checker1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5" y="2860665"/>
            <a:ext cx="7754398" cy="275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Check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5" y="2106285"/>
            <a:ext cx="7754398" cy="350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09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ACC circuit to verify the behavior of a gate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80808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To verify correctness of an AND-gate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with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(for all possible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Similar constructions for OR, NOT and INPUT gates</a:t>
                </a:r>
              </a:p>
              <a:p>
                <a:r>
                  <a:rPr lang="en-US" dirty="0" smtClean="0"/>
                  <a:t>To check consistency of all gates simultaneously, for one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Build constant-depth checkers for each gate</a:t>
                </a:r>
              </a:p>
              <a:p>
                <a:pPr lvl="1"/>
                <a:r>
                  <a:rPr lang="en-US" dirty="0" smtClean="0"/>
                  <a:t>Feed them into an AND gate to get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has size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so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gates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808089"/>
              </a:xfrm>
              <a:blipFill rotWithShape="0">
                <a:blip r:embed="rId2"/>
                <a:stretch>
                  <a:fillRect l="-963" t="-3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p:grpSp>
        <p:nvGrpSpPr>
          <p:cNvPr id="13" name="Group 12"/>
          <p:cNvGrpSpPr/>
          <p:nvPr/>
        </p:nvGrpSpPr>
        <p:grpSpPr>
          <a:xfrm>
            <a:off x="392881" y="4077072"/>
            <a:ext cx="8427591" cy="2088232"/>
            <a:chOff x="1187624" y="4683766"/>
            <a:chExt cx="6984776" cy="123044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683766"/>
              <a:ext cx="6984776" cy="1230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220072" y="5141402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…</a:t>
              </a:r>
              <a:endParaRPr lang="nb-NO" dirty="0" err="1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542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ACC circuit to verify the behavior of a gate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b="1" dirty="0" smtClean="0"/>
                  <a:t> correctly simulates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b="1" dirty="0" smtClean="0"/>
                  <a:t> if and only if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nb-NO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nb-NO" b="1" dirty="0" smtClean="0"/>
                  <a:t> is </a:t>
                </a:r>
                <a:r>
                  <a:rPr lang="nb-NO" b="1" dirty="0" err="1" smtClean="0"/>
                  <a:t>unsatisfiable</a:t>
                </a:r>
                <a:endParaRPr lang="nb-NO" b="1" dirty="0" smtClean="0"/>
              </a:p>
              <a:p>
                <a:pPr lvl="1"/>
                <a:r>
                  <a:rPr lang="nb-NO" dirty="0" smtClean="0"/>
                  <a:t>Note: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b-NO" dirty="0" smtClean="0"/>
                  <a:t> is an ACC </a:t>
                </a:r>
                <a:r>
                  <a:rPr lang="nb-NO" dirty="0" err="1" smtClean="0"/>
                  <a:t>circuit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dirty="0" smtClean="0"/>
                  <a:t> inputs and </a:t>
                </a:r>
                <a:r>
                  <a:rPr lang="nb-NO" dirty="0" err="1" smtClean="0"/>
                  <a:t>poly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dirty="0" smtClean="0"/>
                  <a:t>) </a:t>
                </a:r>
                <a:r>
                  <a:rPr lang="nb-NO" dirty="0" err="1" smtClean="0"/>
                  <a:t>size</a:t>
                </a:r>
                <a:endParaRPr lang="nb-NO" dirty="0" smtClean="0"/>
              </a:p>
              <a:p>
                <a:pPr lvl="1"/>
                <a:r>
                  <a:rPr lang="en-US" dirty="0" smtClean="0"/>
                  <a:t>The ACC-Circuit-SAT algorithm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p:grpSp>
        <p:nvGrpSpPr>
          <p:cNvPr id="9" name="Group 8"/>
          <p:cNvGrpSpPr/>
          <p:nvPr/>
        </p:nvGrpSpPr>
        <p:grpSpPr>
          <a:xfrm>
            <a:off x="392881" y="4077072"/>
            <a:ext cx="8427591" cy="2088232"/>
            <a:chOff x="1187624" y="4683766"/>
            <a:chExt cx="6984776" cy="123044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683766"/>
              <a:ext cx="6984776" cy="1230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20072" y="5141402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…</a:t>
              </a:r>
              <a:endParaRPr lang="nb-NO" dirty="0" err="1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84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-input,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)-size ACC-Circuit-SAT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Input: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encoding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-input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of size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Construct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clause of </a:t>
                </a:r>
                <a:r>
                  <a:rPr lang="en-US" cap="small" dirty="0" err="1" smtClean="0"/>
                  <a:t>tt</a:t>
                </a:r>
                <a:r>
                  <a:rPr lang="en-US" dirty="0" smtClean="0"/>
                  <a:t>(C)</a:t>
                </a:r>
              </a:p>
              <a:p>
                <a:pPr lvl="1"/>
                <a:r>
                  <a:rPr lang="en-US" dirty="0" smtClean="0"/>
                  <a:t>Guess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)-size ACC circuits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(⋅,⋅)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Construct the ACC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(⋅)</m:t>
                    </m:r>
                  </m:oMath>
                </a14:m>
                <a:r>
                  <a:rPr lang="en-US" dirty="0" smtClean="0"/>
                  <a:t> testing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 simulates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Call the ACC-Circuit-SAT algorithm on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¬</m:t>
                    </m:r>
                    <m:r>
                      <a:rPr lang="nb-NO" i="1" dirty="0">
                        <a:latin typeface="Cambria Math"/>
                      </a:rPr>
                      <m:t>𝐸</m:t>
                    </m:r>
                    <m:r>
                      <a:rPr lang="en-US" dirty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¬</m:t>
                    </m:r>
                    <m:r>
                      <a:rPr lang="nb-NO" i="1" dirty="0">
                        <a:latin typeface="Cambria Math"/>
                      </a:rPr>
                      <m:t>𝐸</m:t>
                    </m:r>
                    <m:r>
                      <a:rPr lang="en-US" dirty="0">
                        <a:latin typeface="Cambria Math"/>
                      </a:rPr>
                      <m:t>′</m:t>
                    </m:r>
                  </m:oMath>
                </a14:m>
                <a:r>
                  <a:rPr lang="nb-NO" b="1" dirty="0" smtClean="0"/>
                  <a:t> </a:t>
                </a:r>
                <a:r>
                  <a:rPr lang="nb-NO" dirty="0" smtClean="0"/>
                  <a:t>is </a:t>
                </a:r>
                <a:r>
                  <a:rPr lang="nb-NO" dirty="0" err="1" smtClean="0"/>
                  <a:t>satisfiable</a:t>
                </a:r>
                <a:r>
                  <a:rPr lang="nb-NO" dirty="0" smtClean="0"/>
                  <a:t>: guess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 is incorrect, output </a:t>
                </a:r>
                <a:r>
                  <a:rPr lang="en-US" b="1" dirty="0" smtClean="0"/>
                  <a:t>no</a:t>
                </a:r>
              </a:p>
              <a:p>
                <a:pPr lvl="2"/>
                <a:r>
                  <a:rPr lang="en-US" b="1" dirty="0" smtClean="0"/>
                  <a:t>Else:</a:t>
                </a:r>
                <a:r>
                  <a:rPr lang="en-US" dirty="0" smtClean="0"/>
                  <a:t> E simulates gates of C’ 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′, </m:t>
                    </m:r>
                  </m:oMath>
                </a14:m>
                <a:r>
                  <a:rPr lang="en-US" dirty="0"/>
                  <a:t>OUT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′(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Compose 3 copies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</a:rPr>
                      <m:t>(⋅, </m:t>
                    </m:r>
                  </m:oMath>
                </a14:m>
                <a:r>
                  <a:rPr lang="en-US" dirty="0" smtClean="0"/>
                  <a:t>OUT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form D</a:t>
                </a:r>
              </a:p>
              <a:p>
                <a:pPr lvl="3"/>
                <a:r>
                  <a:rPr lang="en-US" dirty="0"/>
                  <a:t>Call the ACC-Circuit-SAT algorithm on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¬</m:t>
                    </m:r>
                    <m:r>
                      <a:rPr lang="en-US" b="0" i="1" dirty="0" smtClean="0">
                        <a:latin typeface="Cambria Math"/>
                      </a:rPr>
                      <m:t>𝐷</m:t>
                    </m:r>
                  </m:oMath>
                </a14:m>
                <a:endParaRPr lang="en-US" dirty="0"/>
              </a:p>
              <a:p>
                <a:pPr lvl="3"/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¬</m:t>
                    </m:r>
                    <m:r>
                      <a:rPr lang="en-US" i="1" dirty="0">
                        <a:latin typeface="Cambria Math"/>
                      </a:rPr>
                      <m:t>𝐷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: output </a:t>
                </a:r>
                <a:r>
                  <a:rPr lang="en-US" b="1" dirty="0" smtClean="0"/>
                  <a:t>no</a:t>
                </a:r>
                <a:endParaRPr lang="en-US" dirty="0"/>
              </a:p>
              <a:p>
                <a:pPr lvl="4"/>
                <a:r>
                  <a:rPr lang="en-US" dirty="0" smtClean="0"/>
                  <a:t>(W’ is not a satisfying assignment)</a:t>
                </a:r>
              </a:p>
              <a:p>
                <a:pPr lvl="3"/>
                <a:r>
                  <a:rPr lang="en-US" b="1" dirty="0" smtClean="0"/>
                  <a:t>Else:</a:t>
                </a:r>
                <a:r>
                  <a:rPr lang="en-US" dirty="0" smtClean="0"/>
                  <a:t> output </a:t>
                </a:r>
                <a:r>
                  <a:rPr lang="en-US" b="1" dirty="0" smtClean="0"/>
                  <a:t>yes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satisfies </a:t>
                </a:r>
                <a:r>
                  <a:rPr lang="en-US" cap="small" dirty="0" err="1" smtClean="0"/>
                  <a:t>tt</a:t>
                </a:r>
                <a:r>
                  <a:rPr lang="en-US" dirty="0" smtClean="0"/>
                  <a:t>(C))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nb-NO" dirty="0"/>
                  <a:t>-input </a:t>
                </a:r>
                <a:r>
                  <a:rPr lang="nb-NO" dirty="0" err="1"/>
                  <a:t>Succinct</a:t>
                </a:r>
                <a:r>
                  <a:rPr lang="nb-NO" dirty="0"/>
                  <a:t> 3SAT in NTIME[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nb-NO" dirty="0"/>
                  <a:t>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3846" b="-3173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Witness descr"/>
              <p:cNvSpPr/>
              <p:nvPr/>
            </p:nvSpPr>
            <p:spPr bwMode="auto">
              <a:xfrm>
                <a:off x="2339752" y="2996952"/>
                <a:ext cx="3240360" cy="1440160"/>
              </a:xfrm>
              <a:prstGeom prst="wedgeRoundRectCallout">
                <a:avLst>
                  <a:gd name="adj1" fmla="val 28563"/>
                  <a:gd name="adj2" fmla="val -61057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 TT(C) is </a:t>
                </a:r>
                <a:r>
                  <a:rPr kumimoji="0" lang="en-US" sz="200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satisfiable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𝑊</m:t>
                        </m:r>
                      </m:e>
                    </m:acc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(⋅)</m:t>
                    </m:r>
                  </m:oMath>
                </a14:m>
                <a:r>
                  <a:rPr kumimoji="0" lang="nb-NO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encodes</a:t>
                </a:r>
                <a:r>
                  <a:rPr kumimoji="0" lang="nb-NO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 </a:t>
                </a:r>
                <a:r>
                  <a:rPr kumimoji="0" lang="nb-NO" sz="200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satisfying</a:t>
                </a:r>
                <a:r>
                  <a:rPr kumimoji="0" lang="nb-NO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r>
                  <a:rPr kumimoji="0" lang="nb-NO" sz="200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assignment</a:t>
                </a:r>
                <a:r>
                  <a:rPr kumimoji="0" lang="nb-NO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≥1</m:t>
                    </m:r>
                  </m:oMath>
                </a14:m>
                <a:r>
                  <a:rPr kumimoji="0" lang="nb-NO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branch</a:t>
                </a:r>
              </a:p>
            </p:txBody>
          </p:sp>
        </mc:Choice>
        <mc:Fallback xmlns="">
          <p:sp>
            <p:nvSpPr>
              <p:cNvPr id="6" name="Witness descr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2996952"/>
                <a:ext cx="3240360" cy="1440160"/>
              </a:xfrm>
              <a:prstGeom prst="wedgeRoundRectCallout">
                <a:avLst>
                  <a:gd name="adj1" fmla="val 28563"/>
                  <a:gd name="adj2" fmla="val -61057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Recall C'"/>
          <p:cNvGrpSpPr/>
          <p:nvPr/>
        </p:nvGrpSpPr>
        <p:grpSpPr>
          <a:xfrm>
            <a:off x="4211960" y="3036573"/>
            <a:ext cx="4018946" cy="2736304"/>
            <a:chOff x="4801526" y="2708920"/>
            <a:chExt cx="4018946" cy="2736304"/>
          </a:xfrm>
        </p:grpSpPr>
        <p:sp>
          <p:nvSpPr>
            <p:cNvPr id="10" name="Cloud 9"/>
            <p:cNvSpPr/>
            <p:nvPr/>
          </p:nvSpPr>
          <p:spPr bwMode="auto">
            <a:xfrm>
              <a:off x="4801526" y="2708920"/>
              <a:ext cx="4018946" cy="2736304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" name="C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267824"/>
              <a:ext cx="3024336" cy="1504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Recall E'"/>
          <p:cNvGrpSpPr/>
          <p:nvPr/>
        </p:nvGrpSpPr>
        <p:grpSpPr>
          <a:xfrm>
            <a:off x="107504" y="3789040"/>
            <a:ext cx="8568952" cy="2736304"/>
            <a:chOff x="107504" y="3789040"/>
            <a:chExt cx="8568952" cy="2736304"/>
          </a:xfrm>
        </p:grpSpPr>
        <p:sp>
          <p:nvSpPr>
            <p:cNvPr id="16" name="Cloud 15"/>
            <p:cNvSpPr/>
            <p:nvPr/>
          </p:nvSpPr>
          <p:spPr bwMode="auto">
            <a:xfrm>
              <a:off x="107504" y="3789040"/>
              <a:ext cx="8568952" cy="2736304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3" name="E'"/>
            <p:cNvGrpSpPr/>
            <p:nvPr/>
          </p:nvGrpSpPr>
          <p:grpSpPr>
            <a:xfrm>
              <a:off x="971600" y="4110885"/>
              <a:ext cx="6838104" cy="1694380"/>
              <a:chOff x="966964" y="4565314"/>
              <a:chExt cx="6984776" cy="1230447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964" y="4565314"/>
                <a:ext cx="6984776" cy="1230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012352" y="4959093"/>
                <a:ext cx="108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…</a:t>
                </a:r>
                <a:endParaRPr lang="nb-NO" dirty="0" err="1" smtClean="0">
                  <a:latin typeface="+mj-lt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untime"/>
              <p:cNvSpPr/>
              <p:nvPr/>
            </p:nvSpPr>
            <p:spPr bwMode="auto">
              <a:xfrm>
                <a:off x="553054" y="3861048"/>
                <a:ext cx="3658906" cy="889238"/>
              </a:xfrm>
              <a:prstGeom prst="wedgeRoundRectCallout">
                <a:avLst>
                  <a:gd name="adj1" fmla="val -24586"/>
                  <a:gd name="adj2" fmla="val -88425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𝐸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′</m:t>
                    </m:r>
                  </m:oMath>
                </a14:m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𝑛</m:t>
                    </m:r>
                  </m:oMath>
                </a14:m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inputs and size poly(n)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aseline="0" dirty="0" smtClean="0">
                    <a:solidFill>
                      <a:schemeClr val="tx1"/>
                    </a:solidFill>
                    <a:latin typeface="+mj-lt"/>
                  </a:rPr>
                  <a:t>Executes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baseline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baseline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baseline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baseline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−</m:t>
                        </m:r>
                        <m:sSup>
                          <m:sSupPr>
                            <m:ctrlPr>
                              <a:rPr lang="en-US" sz="2000" b="0" i="1" baseline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baseline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baseline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0" lang="nb-NO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time</a:t>
                </a:r>
              </a:p>
            </p:txBody>
          </p:sp>
        </mc:Choice>
        <mc:Fallback xmlns="">
          <p:sp>
            <p:nvSpPr>
              <p:cNvPr id="18" name="Runtim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054" y="3861048"/>
                <a:ext cx="3658906" cy="889238"/>
              </a:xfrm>
              <a:prstGeom prst="wedgeRoundRectCallout">
                <a:avLst>
                  <a:gd name="adj1" fmla="val -24586"/>
                  <a:gd name="adj2" fmla="val -88425"/>
                  <a:gd name="adj3" fmla="val 16667"/>
                </a:avLst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RecallD"/>
          <p:cNvGrpSpPr/>
          <p:nvPr/>
        </p:nvGrpSpPr>
        <p:grpSpPr>
          <a:xfrm>
            <a:off x="4276976" y="1047003"/>
            <a:ext cx="4320480" cy="2941604"/>
            <a:chOff x="922705" y="3190922"/>
            <a:chExt cx="5315090" cy="3618786"/>
          </a:xfrm>
        </p:grpSpPr>
        <p:grpSp>
          <p:nvGrpSpPr>
            <p:cNvPr id="20" name="Group 19"/>
            <p:cNvGrpSpPr/>
            <p:nvPr/>
          </p:nvGrpSpPr>
          <p:grpSpPr>
            <a:xfrm>
              <a:off x="922705" y="3190922"/>
              <a:ext cx="5315090" cy="3618786"/>
              <a:chOff x="922705" y="3190922"/>
              <a:chExt cx="5315090" cy="3618786"/>
            </a:xfrm>
          </p:grpSpPr>
          <p:sp>
            <p:nvSpPr>
              <p:cNvPr id="23" name="Cloud 22"/>
              <p:cNvSpPr/>
              <p:nvPr/>
            </p:nvSpPr>
            <p:spPr bwMode="auto">
              <a:xfrm rot="385468">
                <a:off x="922705" y="3190922"/>
                <a:ext cx="5315090" cy="3618786"/>
              </a:xfrm>
              <a:prstGeom prst="cloud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4705" y="3416797"/>
                <a:ext cx="4248472" cy="25868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979712" y="4581128"/>
                  <a:ext cx="504056" cy="4084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𝑊</m:t>
                            </m:r>
                          </m:e>
                        </m:acc>
                      </m:oMath>
                    </m:oMathPara>
                  </a14:m>
                  <a:endParaRPr lang="nb-NO" sz="20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4581128"/>
                  <a:ext cx="504056" cy="40844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1940" t="-9091" r="-2985" b="-16364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419872" y="4581128"/>
                  <a:ext cx="504056" cy="4084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𝑊</m:t>
                            </m:r>
                          </m:e>
                        </m:acc>
                      </m:oMath>
                    </m:oMathPara>
                  </a14:m>
                  <a:endParaRPr lang="nb-NO" sz="20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4581128"/>
                  <a:ext cx="504056" cy="40844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1940" t="-9091" r="-2985" b="-16364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4788024" y="4581128"/>
                  <a:ext cx="504056" cy="4084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𝑊</m:t>
                            </m:r>
                          </m:e>
                        </m:acc>
                      </m:oMath>
                    </m:oMathPara>
                  </a14:m>
                  <a:endParaRPr lang="nb-NO" sz="20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4581128"/>
                  <a:ext cx="504056" cy="40844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0448" t="-9091" r="-4478" b="-16364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ateValueDecider descr"/>
              <p:cNvSpPr/>
              <p:nvPr/>
            </p:nvSpPr>
            <p:spPr bwMode="auto">
              <a:xfrm>
                <a:off x="3563888" y="2996952"/>
                <a:ext cx="4234970" cy="936104"/>
              </a:xfrm>
              <a:prstGeom prst="wedgeRoundRectCallout">
                <a:avLst>
                  <a:gd name="adj1" fmla="val 14960"/>
                  <a:gd name="adj2" fmla="val -67488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chemeClr val="tx1"/>
                    </a:solidFill>
                  </a:rPr>
                  <a:t>In some branch,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err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 dirty="0" err="1">
                        <a:solidFill>
                          <a:schemeClr val="tx1"/>
                        </a:solidFill>
                        <a:latin typeface="Cambria Math"/>
                      </a:rPr>
                      <m:t>’,</m:t>
                    </m:r>
                    <m:r>
                      <a:rPr lang="en-US" sz="2000" i="1" dirty="0" err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outputs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the value of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baseline="30000" dirty="0" err="1" smtClean="0">
                    <a:solidFill>
                      <a:schemeClr val="tx1"/>
                    </a:solidFill>
                    <a:latin typeface="+mj-lt"/>
                  </a:rPr>
                  <a:t>th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gate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on input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GateValueDecider descr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2996952"/>
                <a:ext cx="4234970" cy="936104"/>
              </a:xfrm>
              <a:prstGeom prst="wedgeRoundRectCallout">
                <a:avLst>
                  <a:gd name="adj1" fmla="val 14960"/>
                  <a:gd name="adj2" fmla="val -67488"/>
                  <a:gd name="adj3" fmla="val 16667"/>
                </a:avLst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1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  <p:bldP spid="7" grpId="0" animBg="1"/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70909"/>
                <a:ext cx="8229600" cy="30552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(ACC-Circuit-SAT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) </a:t>
                </a:r>
                <a:r>
                  <a:rPr lang="nb-NO" dirty="0" smtClean="0"/>
                  <a:t>∧ (NEXP </a:t>
                </a:r>
                <a:r>
                  <a:rPr lang="en-US" dirty="0" smtClean="0"/>
                  <a:t>⊆ ACC) 	</a:t>
                </a:r>
                <a:r>
                  <a:rPr lang="nb-NO" dirty="0" smtClean="0"/>
                  <a:t>⇒</a:t>
                </a:r>
                <a:br>
                  <a:rPr lang="nb-NO" dirty="0" smtClean="0"/>
                </a:br>
                <a:r>
                  <a:rPr lang="nb-NO" dirty="0" smtClean="0"/>
                  <a:t/>
                </a:r>
                <a:br>
                  <a:rPr lang="nb-NO" dirty="0" smtClean="0"/>
                </a:b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nb-NO" dirty="0" smtClean="0"/>
                  <a:t>-input </a:t>
                </a:r>
                <a:r>
                  <a:rPr lang="nb-NO" dirty="0" err="1"/>
                  <a:t>Succinct</a:t>
                </a:r>
                <a:r>
                  <a:rPr lang="nb-NO" dirty="0"/>
                  <a:t> 3SAT in NTIME[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nb-NO" dirty="0" smtClean="0"/>
                  <a:t>]	</a:t>
                </a:r>
                <a:r>
                  <a:rPr lang="nb-NO" dirty="0"/>
                  <a:t>	</a:t>
                </a:r>
                <a:r>
                  <a:rPr lang="nb-NO" dirty="0" smtClean="0"/>
                  <a:t>⇒</a:t>
                </a:r>
                <a:br>
                  <a:rPr lang="nb-NO" dirty="0" smtClean="0"/>
                </a:br>
                <a:r>
                  <a:rPr lang="nb-NO" dirty="0" smtClean="0"/>
                  <a:t/>
                </a:r>
                <a:br>
                  <a:rPr lang="nb-NO" dirty="0" smtClean="0"/>
                </a:br>
                <a:r>
                  <a:rPr lang="nb-NO" dirty="0" smtClean="0"/>
                  <a:t>¬ </a:t>
                </a:r>
                <a:r>
                  <a:rPr lang="nb-NO" dirty="0"/>
                  <a:t>(Non-det. time </a:t>
                </a:r>
                <a:r>
                  <a:rPr lang="nb-NO" dirty="0" err="1" smtClean="0"/>
                  <a:t>hierarchy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theorem</a:t>
                </a:r>
                <a:r>
                  <a:rPr lang="nb-NO" dirty="0" smtClean="0"/>
                  <a:t>) 		⇒ ⊥</a:t>
                </a:r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70909"/>
                <a:ext cx="8229600" cy="3055254"/>
              </a:xfrm>
              <a:blipFill rotWithShape="1">
                <a:blip r:embed="rId2"/>
                <a:stretch>
                  <a:fillRect l="-1111" t="-79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</p:spTree>
    <p:extLst>
      <p:ext uri="{BB962C8B-B14F-4D97-AF65-F5344CB8AC3E}">
        <p14:creationId xmlns:p14="http://schemas.microsoft.com/office/powerpoint/2010/main" val="82167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8" name="Freeform 7"/>
          <p:cNvSpPr/>
          <p:nvPr/>
        </p:nvSpPr>
        <p:spPr>
          <a:xfrm>
            <a:off x="457200" y="3052640"/>
            <a:ext cx="8229600" cy="1873063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6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II. Nontrivial ACC-Circuit-SAT algorithms exist</a:t>
            </a:r>
            <a:endParaRPr lang="nb-NO" sz="2300" kern="1200" dirty="0"/>
          </a:p>
        </p:txBody>
      </p:sp>
      <p:sp>
        <p:nvSpPr>
          <p:cNvPr id="9" name="Freeform 8"/>
          <p:cNvSpPr/>
          <p:nvPr/>
        </p:nvSpPr>
        <p:spPr>
          <a:xfrm>
            <a:off x="461218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Decomposing ACC circuits using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polynomials</a:t>
            </a:r>
            <a:endParaRPr lang="nb-NO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201739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Quickly evaluating a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 on many points</a:t>
            </a:r>
            <a:endParaRPr lang="nb-NO" sz="1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942260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Reducing the number of variables</a:t>
            </a:r>
            <a:endParaRPr lang="nb-NO" sz="1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1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Nontrivial algorithms for ACC Circuit SAT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9602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 different routes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Coppersmith’s rectangular matrix multiplication algorithm</a:t>
            </a:r>
          </a:p>
          <a:p>
            <a:pPr lvl="2"/>
            <a:r>
              <a:rPr lang="en-US" dirty="0" smtClean="0"/>
              <a:t>(In the conference version)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Dynamic programming using the zeta transform</a:t>
            </a:r>
          </a:p>
          <a:p>
            <a:pPr lvl="2"/>
            <a:r>
              <a:rPr lang="en-US" dirty="0" smtClean="0"/>
              <a:t>(In the journal </a:t>
            </a:r>
            <a:r>
              <a:rPr lang="en-US" dirty="0"/>
              <a:t>version)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Recursion</a:t>
            </a:r>
          </a:p>
          <a:p>
            <a:pPr lvl="2"/>
            <a:r>
              <a:rPr lang="en-US" dirty="0" smtClean="0"/>
              <a:t>(In the informal article)</a:t>
            </a:r>
          </a:p>
          <a:p>
            <a:r>
              <a:rPr lang="en-US" dirty="0" smtClean="0"/>
              <a:t>All exploit a structural decomposition of ACC developed in the 90’s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Yao’90, Beigel&amp;Tarui’94, Allender&amp;Gore’94</a:t>
            </a:r>
            <a:r>
              <a:rPr lang="en-US" dirty="0" smtClean="0"/>
              <a:t>]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051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8" name="Freeform 7"/>
          <p:cNvSpPr/>
          <p:nvPr/>
        </p:nvSpPr>
        <p:spPr>
          <a:xfrm>
            <a:off x="457200" y="3052640"/>
            <a:ext cx="8229600" cy="1873063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6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II. Nontrivial ACC-Circuit-SAT algorithms exist</a:t>
            </a:r>
            <a:endParaRPr lang="nb-NO" sz="2300" kern="1200" dirty="0"/>
          </a:p>
        </p:txBody>
      </p:sp>
      <p:sp>
        <p:nvSpPr>
          <p:cNvPr id="9" name="Freeform 8"/>
          <p:cNvSpPr/>
          <p:nvPr/>
        </p:nvSpPr>
        <p:spPr>
          <a:xfrm>
            <a:off x="461218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Decomposing ACC circuits using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polynomials</a:t>
            </a:r>
            <a:endParaRPr lang="nb-NO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201739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Quickly evaluating a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 on many points</a:t>
            </a:r>
            <a:endParaRPr lang="nb-NO" sz="1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942260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Reducing the number of variables</a:t>
            </a:r>
            <a:endParaRPr lang="nb-NO" sz="1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442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8172400" y="5733256"/>
            <a:ext cx="971600" cy="112474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ACC circuits by polynomials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37604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be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-input circuit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depth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with mod[m] gates</a:t>
                </a:r>
              </a:p>
              <a:p>
                <a:pPr lvl="1"/>
                <a:r>
                  <a:rPr lang="en-US" dirty="0" smtClean="0"/>
                  <a:t>Computation C(x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… ,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 can be simulated by:</a:t>
                </a:r>
              </a:p>
              <a:p>
                <a:pPr lvl="2"/>
                <a:r>
                  <a:rPr lang="en-US" dirty="0" smtClean="0"/>
                  <a:t>Evaluating a “sparse” </a:t>
                </a:r>
                <a:r>
                  <a:rPr lang="en-US" dirty="0" err="1" smtClean="0"/>
                  <a:t>multilinear</a:t>
                </a:r>
                <a:r>
                  <a:rPr lang="en-US" dirty="0" smtClean="0"/>
                  <a:t>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… , 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aseline="-25000" dirty="0" smtClean="0"/>
              </a:p>
              <a:p>
                <a:pPr lvl="2"/>
                <a:r>
                  <a:rPr lang="en-US" dirty="0" smtClean="0"/>
                  <a:t>Looking up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… , 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)]</m:t>
                    </m:r>
                  </m:oMath>
                </a14:m>
                <a:r>
                  <a:rPr lang="en-US" dirty="0" smtClean="0"/>
                  <a:t> in a sparse 0-1 array A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The decomposition can be obtained algorithmically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376041"/>
              </a:xfrm>
              <a:blipFill rotWithShape="0">
                <a:blip r:embed="rId2"/>
                <a:stretch>
                  <a:fillRect l="-963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ultilin"/>
              <p:cNvSpPr txBox="1"/>
              <p:nvPr/>
            </p:nvSpPr>
            <p:spPr>
              <a:xfrm>
                <a:off x="597456" y="5445224"/>
                <a:ext cx="7889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=81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+24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+5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+ … +3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nb-NO" sz="1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Multili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56" y="5445224"/>
                <a:ext cx="788940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NumberTerms"/>
          <p:cNvGrpSpPr/>
          <p:nvPr/>
        </p:nvGrpSpPr>
        <p:grpSpPr>
          <a:xfrm>
            <a:off x="2267744" y="5814556"/>
            <a:ext cx="5904656" cy="648575"/>
            <a:chOff x="2267744" y="5814556"/>
            <a:chExt cx="5904656" cy="648575"/>
          </a:xfrm>
        </p:grpSpPr>
        <p:sp>
          <p:nvSpPr>
            <p:cNvPr id="9" name="Left Brace 8"/>
            <p:cNvSpPr/>
            <p:nvPr/>
          </p:nvSpPr>
          <p:spPr bwMode="auto">
            <a:xfrm rot="16200000">
              <a:off x="5095693" y="2986607"/>
              <a:ext cx="248758" cy="590465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35896" y="6063021"/>
                  <a:ext cx="28803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</a:rPr>
                        <m:t>𝐾</m:t>
                      </m:r>
                    </m:oMath>
                  </a14:m>
                  <a:r>
                    <a:rPr lang="en-US" sz="2000" dirty="0" smtClean="0">
                      <a:latin typeface="+mj-lt"/>
                    </a:rPr>
                    <a:t>terms</a:t>
                  </a:r>
                  <a:endParaRPr lang="nb-NO" sz="20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6063021"/>
                  <a:ext cx="288032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692" b="-27692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2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707352"/>
              </p:ext>
            </p:extLst>
          </p:nvPr>
        </p:nvGraphicFramePr>
        <p:xfrm>
          <a:off x="1379984" y="400506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hisIsA"/>
          <p:cNvSpPr txBox="1"/>
          <p:nvPr/>
        </p:nvSpPr>
        <p:spPr>
          <a:xfrm>
            <a:off x="626800" y="383992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A=</a:t>
            </a:r>
            <a:endParaRPr lang="nb-NO" dirty="0" err="1" smtClean="0">
              <a:latin typeface="+mj-lt"/>
            </a:endParaRPr>
          </a:p>
        </p:txBody>
      </p:sp>
      <p:grpSp>
        <p:nvGrpSpPr>
          <p:cNvPr id="11" name="NumberCells"/>
          <p:cNvGrpSpPr/>
          <p:nvPr/>
        </p:nvGrpSpPr>
        <p:grpSpPr>
          <a:xfrm>
            <a:off x="1403648" y="4509120"/>
            <a:ext cx="6048672" cy="713372"/>
            <a:chOff x="1403648" y="4509120"/>
            <a:chExt cx="6048672" cy="713372"/>
          </a:xfrm>
        </p:grpSpPr>
        <p:sp>
          <p:nvSpPr>
            <p:cNvPr id="13" name="Left Brace 12"/>
            <p:cNvSpPr/>
            <p:nvPr/>
          </p:nvSpPr>
          <p:spPr bwMode="auto">
            <a:xfrm rot="16200000">
              <a:off x="4303605" y="1609163"/>
              <a:ext cx="248758" cy="6048672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051720" y="4757878"/>
                  <a:ext cx="4608512" cy="4646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𝐾</m:t>
                      </m:r>
                      <m:r>
                        <a:rPr lang="en-US" sz="200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O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sup>
                      </m:sSup>
                    </m:oMath>
                  </a14:m>
                  <a:r>
                    <a:rPr lang="nb-NO" sz="2000" dirty="0" smtClean="0">
                      <a:latin typeface="+mj-lt"/>
                    </a:rPr>
                    <a:t> cells</a:t>
                  </a:r>
                  <a:endParaRPr lang="nb-NO" sz="20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4757878"/>
                  <a:ext cx="4608512" cy="46461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20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duction"/>
              <p:cNvSpPr/>
              <p:nvPr/>
            </p:nvSpPr>
            <p:spPr bwMode="auto">
              <a:xfrm>
                <a:off x="323528" y="3573016"/>
                <a:ext cx="7848872" cy="1384917"/>
              </a:xfrm>
              <a:prstGeom prst="wedgeRectCallout">
                <a:avLst>
                  <a:gd name="adj1" fmla="val -27487"/>
                  <a:gd name="adj2" fmla="val -80455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Reduces ACC Circuit Satisfiability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 checking whether there is </a:t>
                </a:r>
              </a:p>
              <a:p>
                <a:pPr eaLnBrk="0" hangingPunct="0"/>
                <a:r>
                  <a:rPr kumimoji="0" lang="en-US" sz="2000" b="1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some 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𝐴</m:t>
                    </m:r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[</m:t>
                    </m:r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𝑝</m:t>
                    </m:r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kumimoji="0" lang="en-US" sz="2000" b="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𝑥</m:t>
                    </m:r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)]=1</m:t>
                    </m:r>
                  </m:oMath>
                </a14:m>
                <a:endParaRPr kumimoji="0" lang="nb-NO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15" name="Reductio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573016"/>
                <a:ext cx="7848872" cy="1384917"/>
              </a:xfrm>
              <a:prstGeom prst="wedgeRectCallout">
                <a:avLst>
                  <a:gd name="adj1" fmla="val -27487"/>
                  <a:gd name="adj2" fmla="val -80455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614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8" name="Freeform 7"/>
          <p:cNvSpPr/>
          <p:nvPr/>
        </p:nvSpPr>
        <p:spPr>
          <a:xfrm>
            <a:off x="457200" y="3052640"/>
            <a:ext cx="8229600" cy="1873063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6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II. Nontrivial ACC-Circuit-SAT algorithms exist</a:t>
            </a:r>
            <a:endParaRPr lang="nb-NO" sz="2300" kern="1200" dirty="0"/>
          </a:p>
        </p:txBody>
      </p:sp>
      <p:sp>
        <p:nvSpPr>
          <p:cNvPr id="9" name="Freeform 8"/>
          <p:cNvSpPr/>
          <p:nvPr/>
        </p:nvSpPr>
        <p:spPr>
          <a:xfrm>
            <a:off x="461218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Decomposing ACC circuits using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polynomials</a:t>
            </a:r>
            <a:endParaRPr lang="nb-NO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201739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Quickly evaluating a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 on many points</a:t>
            </a:r>
            <a:endParaRPr lang="nb-NO" sz="1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942260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Reducing the number of variables</a:t>
            </a:r>
            <a:endParaRPr lang="nb-NO" sz="1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99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Informally</a:t>
            </a:r>
            <a:r>
              <a:rPr lang="en-US" dirty="0" smtClean="0"/>
              <a:t>: </a:t>
            </a:r>
          </a:p>
          <a:p>
            <a:pPr marL="457200" lvl="1" indent="0">
              <a:buNone/>
            </a:pPr>
            <a:r>
              <a:rPr lang="en-US" dirty="0" smtClean="0"/>
              <a:t>NEXP ⊄ ACC</a:t>
            </a:r>
          </a:p>
          <a:p>
            <a:r>
              <a:rPr lang="en-US" b="1" dirty="0" smtClean="0"/>
              <a:t>(More) Formally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800" dirty="0" smtClean="0"/>
              <a:t>There is a language in NEXP that is not decided by a family of constant-depth, polynomial-size circuits using AND/OR/NOT/MOD[m] gates of unbounded fan-in</a:t>
            </a:r>
            <a:endParaRPr lang="en-US" sz="1800" dirty="0"/>
          </a:p>
          <a:p>
            <a:r>
              <a:rPr lang="en-US" b="1" dirty="0" smtClean="0"/>
              <a:t>(Even more) Formally:</a:t>
            </a:r>
          </a:p>
          <a:p>
            <a:pPr marL="457200" lvl="1" indent="0">
              <a:buNone/>
            </a:pPr>
            <a:r>
              <a:rPr lang="en-US" sz="1800" dirty="0" smtClean="0"/>
              <a:t>∃L ∈ NEXP: </a:t>
            </a:r>
            <a:r>
              <a:rPr lang="en-US" sz="1800" b="1" dirty="0" smtClean="0"/>
              <a:t>¬ (</a:t>
            </a:r>
          </a:p>
          <a:p>
            <a:pPr marL="457200" lvl="1" indent="0">
              <a:buNone/>
            </a:pPr>
            <a:r>
              <a:rPr lang="en-US" sz="1800" b="1" dirty="0"/>
              <a:t>	</a:t>
            </a:r>
            <a:r>
              <a:rPr lang="en-US" sz="1800" dirty="0" smtClean="0"/>
              <a:t>∃</a:t>
            </a:r>
            <a:r>
              <a:rPr lang="en-US" sz="1800" dirty="0" err="1" smtClean="0"/>
              <a:t>d,m</a:t>
            </a:r>
            <a:r>
              <a:rPr lang="en-US" sz="1800" dirty="0"/>
              <a:t> ∈</a:t>
            </a:r>
            <a:r>
              <a:rPr lang="en-US" sz="1800" dirty="0" smtClean="0"/>
              <a:t> </a:t>
            </a:r>
            <a:r>
              <a:rPr lang="nb-NO" sz="1800" dirty="0" smtClean="0"/>
              <a:t>ℕ, </a:t>
            </a:r>
            <a:r>
              <a:rPr lang="en-US" sz="1800" dirty="0"/>
              <a:t>∃ </a:t>
            </a:r>
            <a:r>
              <a:rPr lang="nb-NO" sz="1800" dirty="0" smtClean="0"/>
              <a:t>polynomial p, </a:t>
            </a:r>
            <a:r>
              <a:rPr lang="en-US" sz="1800" dirty="0" smtClean="0"/>
              <a:t>∃ </a:t>
            </a:r>
            <a:r>
              <a:rPr lang="nb-NO" sz="1800" dirty="0" smtClean="0"/>
              <a:t>circuit family C</a:t>
            </a:r>
            <a:r>
              <a:rPr lang="nb-NO" sz="1800" baseline="-25000" dirty="0" smtClean="0"/>
              <a:t>1</a:t>
            </a:r>
            <a:r>
              <a:rPr lang="nb-NO" sz="1800" dirty="0" smtClean="0"/>
              <a:t>, C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, ... </a:t>
            </a:r>
            <a:r>
              <a:rPr lang="nb-NO" sz="1800" dirty="0" err="1" smtClean="0"/>
              <a:t>such</a:t>
            </a:r>
            <a:r>
              <a:rPr lang="nb-NO" sz="1800" dirty="0" smtClean="0"/>
              <a:t> </a:t>
            </a:r>
            <a:r>
              <a:rPr lang="nb-NO" sz="1800" dirty="0" err="1" smtClean="0"/>
              <a:t>that</a:t>
            </a:r>
            <a:r>
              <a:rPr lang="nb-NO" sz="1800" dirty="0" smtClean="0"/>
              <a:t>:</a:t>
            </a:r>
          </a:p>
          <a:p>
            <a:pPr marL="457200" lvl="1" indent="0">
              <a:buNone/>
            </a:pPr>
            <a:r>
              <a:rPr lang="nb-NO" sz="1800" dirty="0" smtClean="0"/>
              <a:t>	</a:t>
            </a:r>
            <a:r>
              <a:rPr lang="nb-NO" sz="1800" dirty="0"/>
              <a:t>	</a:t>
            </a:r>
            <a:r>
              <a:rPr lang="nb-NO" sz="1800" dirty="0" err="1" smtClean="0"/>
              <a:t>C</a:t>
            </a:r>
            <a:r>
              <a:rPr lang="nb-NO" sz="1800" baseline="-25000" dirty="0" err="1" smtClean="0"/>
              <a:t>n</a:t>
            </a:r>
            <a:r>
              <a:rPr lang="nb-NO" sz="1800" dirty="0" smtClean="0"/>
              <a:t> is a </a:t>
            </a:r>
            <a:r>
              <a:rPr lang="nb-NO" sz="1800" dirty="0" err="1" smtClean="0"/>
              <a:t>circuit</a:t>
            </a:r>
            <a:r>
              <a:rPr lang="nb-NO" sz="1800" dirty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size </a:t>
            </a:r>
            <a:r>
              <a:rPr lang="en-US" sz="1800" dirty="0" smtClean="0"/>
              <a:t>≤ p(n) of depth ≤ d over </a:t>
            </a:r>
            <a:r>
              <a:rPr lang="en-US" sz="1800" dirty="0" err="1" smtClean="0"/>
              <a:t>gateset</a:t>
            </a:r>
            <a:r>
              <a:rPr lang="en-US" sz="1800" dirty="0" smtClean="0"/>
              <a:t> 			{</a:t>
            </a:r>
            <a:r>
              <a:rPr lang="en-US" sz="1800" dirty="0" err="1" smtClean="0"/>
              <a:t>AND,OR,NOT,Mod</a:t>
            </a:r>
            <a:r>
              <a:rPr lang="en-US" sz="1800" dirty="0" smtClean="0"/>
              <a:t>[m]} that decides all n-bit inputs of L</a:t>
            </a:r>
          </a:p>
          <a:p>
            <a:pPr marL="457200" lvl="1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)</a:t>
            </a:r>
            <a:endParaRPr lang="en-US" sz="1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1900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Quickly evaluating a polynomial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975"/>
                <a:ext cx="8229600" cy="352816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Why does a decomposition into polynomials help?</a:t>
                </a:r>
              </a:p>
              <a:p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-term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variate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multilinear</a:t>
                </a:r>
                <a:r>
                  <a:rPr lang="en-US" dirty="0" smtClean="0"/>
                  <a:t>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can be evaluated</a:t>
                </a:r>
              </a:p>
              <a:p>
                <a:pPr lvl="1"/>
                <a:r>
                  <a:rPr lang="en-US" dirty="0" smtClean="0"/>
                  <a:t>on </a:t>
                </a:r>
                <a:r>
                  <a:rPr lang="en-US" b="1" dirty="0" smtClean="0"/>
                  <a:t>all</a:t>
                </a:r>
                <a:r>
                  <a:rPr lang="en-US" dirty="0" smtClean="0"/>
                  <a:t> points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dirty="0" smtClean="0"/>
                  <a:t> </a:t>
                </a:r>
              </a:p>
              <a:p>
                <a:pPr lvl="1"/>
                <a:r>
                  <a:rPr lang="nb-NO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(assuming constant-time arithmetic)</a:t>
                </a:r>
                <a:endParaRPr lang="en-US" b="0" dirty="0" smtClean="0"/>
              </a:p>
              <a:p>
                <a:r>
                  <a:rPr lang="en-US" dirty="0" smtClean="0"/>
                  <a:t>We spend poly(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amortized time per point</a:t>
                </a:r>
              </a:p>
              <a:p>
                <a:pPr lvl="1"/>
                <a:r>
                  <a:rPr lang="en-US" dirty="0" smtClean="0"/>
                  <a:t>Even though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may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≫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nb-NO" dirty="0" smtClean="0"/>
              </a:p>
              <a:p>
                <a:pPr lvl="1"/>
                <a:r>
                  <a:rPr lang="en-US" dirty="0" smtClean="0"/>
                  <a:t>Compare to naïve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nb-NO" dirty="0" smtClean="0"/>
                  <a:t>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975"/>
                <a:ext cx="8229600" cy="3528169"/>
              </a:xfrm>
              <a:blipFill rotWithShape="0">
                <a:blip r:embed="rId2"/>
                <a:stretch>
                  <a:fillRect l="-1037" t="-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974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Quickly evaluating a polynomial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975"/>
                <a:ext cx="8229600" cy="492918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Why does a decomposition into polynomials help?</a:t>
                </a:r>
              </a:p>
              <a:p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-term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variate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multilinear</a:t>
                </a:r>
                <a:r>
                  <a:rPr lang="en-US" dirty="0" smtClean="0"/>
                  <a:t>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can be evaluated</a:t>
                </a:r>
              </a:p>
              <a:p>
                <a:pPr lvl="1"/>
                <a:r>
                  <a:rPr lang="en-US" dirty="0" smtClean="0"/>
                  <a:t>on </a:t>
                </a:r>
                <a:r>
                  <a:rPr lang="en-US" b="1" dirty="0" smtClean="0"/>
                  <a:t>all</a:t>
                </a:r>
                <a:r>
                  <a:rPr lang="en-US" dirty="0" smtClean="0"/>
                  <a:t> points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dirty="0" smtClean="0"/>
                  <a:t> </a:t>
                </a:r>
              </a:p>
              <a:p>
                <a:pPr lvl="1"/>
                <a:r>
                  <a:rPr lang="nb-NO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(assuming constant-time arithmetic)</a:t>
                </a:r>
              </a:p>
              <a:p>
                <a:r>
                  <a:rPr lang="en-US" dirty="0" smtClean="0"/>
                  <a:t>Decompose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into </a:t>
                </a:r>
                <a:r>
                  <a:rPr lang="en-US" dirty="0" err="1" smtClean="0"/>
                  <a:t>multilinear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as follows:</a:t>
                </a:r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Then:</a:t>
                </a:r>
                <a:endParaRPr lang="nb-NO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Gives a recursive algorithm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975"/>
                <a:ext cx="8229600" cy="4929188"/>
              </a:xfrm>
              <a:blipFill rotWithShape="0">
                <a:blip r:embed="rId2"/>
                <a:stretch>
                  <a:fillRect l="-1037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ircuitDescription"/>
              <p:cNvSpPr/>
              <p:nvPr/>
            </p:nvSpPr>
            <p:spPr bwMode="auto">
              <a:xfrm>
                <a:off x="4427984" y="5733256"/>
                <a:ext cx="4176464" cy="952869"/>
              </a:xfrm>
              <a:prstGeom prst="wedgeRectCallout">
                <a:avLst>
                  <a:gd name="adj1" fmla="val -59935"/>
                  <a:gd name="adj2" fmla="val -4163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14:m>
                  <m:oMath xmlns:m="http://schemas.openxmlformats.org/officeDocument/2006/math">
                    <m:r>
                      <a:rPr kumimoji="0" lang="en-US" sz="20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kumimoji="0" lang="en-US" sz="200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US" sz="200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kumimoji="0" lang="en-US" sz="20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⋅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+2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</a:endParaRPr>
              </a:p>
              <a:p>
                <a:pPr algn="l" eaLnBrk="0" hangingPunct="0"/>
                <a:r>
                  <a:rPr kumimoji="0" lang="en-US" sz="20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⋅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𝑝𝑜𝑙𝑦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𝑛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endParaRPr kumimoji="0" lang="nb-NO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7" name="CircuitDescriptio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5733256"/>
                <a:ext cx="4176464" cy="952869"/>
              </a:xfrm>
              <a:prstGeom prst="wedgeRectCallout">
                <a:avLst>
                  <a:gd name="adj1" fmla="val -59935"/>
                  <a:gd name="adj2" fmla="val -41633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857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fast evaluation of polynomials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Idea to check satisfiability of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-input ACC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Compute decomposition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…, 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… , 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Evaluate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on all points 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Check if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)]=1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should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variables</a:t>
                </a:r>
              </a:p>
              <a:p>
                <a:pPr lvl="1"/>
                <a:r>
                  <a:rPr lang="en-US" dirty="0" smtClean="0"/>
                  <a:t>But C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inputs!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70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8" name="Freeform 7"/>
          <p:cNvSpPr/>
          <p:nvPr/>
        </p:nvSpPr>
        <p:spPr>
          <a:xfrm>
            <a:off x="457200" y="3052640"/>
            <a:ext cx="8229600" cy="1873063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6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II. Nontrivial ACC-Circuit-SAT algorithms exist</a:t>
            </a:r>
            <a:endParaRPr lang="nb-NO" sz="2300" kern="1200" dirty="0"/>
          </a:p>
        </p:txBody>
      </p:sp>
      <p:sp>
        <p:nvSpPr>
          <p:cNvPr id="9" name="Freeform 8"/>
          <p:cNvSpPr/>
          <p:nvPr/>
        </p:nvSpPr>
        <p:spPr>
          <a:xfrm>
            <a:off x="461218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Decomposing ACC circuits using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polynomials</a:t>
            </a:r>
            <a:endParaRPr lang="nb-NO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201739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Quickly evaluating a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 on many points</a:t>
            </a:r>
            <a:endParaRPr lang="nb-NO" sz="1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942260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Reducing the number of variables</a:t>
            </a:r>
            <a:endParaRPr lang="nb-NO" sz="1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99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number of variables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-input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for Circuit Satisfiability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Reduce the number of variables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by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-blowup:</a:t>
                </a:r>
              </a:p>
              <a:p>
                <a:pPr lvl="1"/>
                <a:r>
                  <a:rPr lang="en-US" dirty="0" smtClean="0"/>
                  <a:t>Enumerate all assignments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Hardcode each assignment into a new copy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Take the OR of the resulting circuits</a:t>
                </a:r>
              </a:p>
              <a:p>
                <a:r>
                  <a:rPr lang="en-US" dirty="0" smtClean="0"/>
                  <a:t>Resulting circuit has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Depth is increased by one</a:t>
                </a:r>
              </a:p>
              <a:p>
                <a:pPr lvl="1"/>
                <a:r>
                  <a:rPr lang="en-US" dirty="0" smtClean="0"/>
                  <a:t>Result is still an ACC circuit</a:t>
                </a:r>
              </a:p>
              <a:p>
                <a:pPr lvl="1"/>
                <a:r>
                  <a:rPr lang="en-US" dirty="0" err="1" smtClean="0"/>
                  <a:t>Satisfiable</a:t>
                </a:r>
                <a:r>
                  <a:rPr lang="en-US" dirty="0" smtClean="0"/>
                  <a:t> if and only if C 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04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Testing satisfiability of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variables,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depth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with mod[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] gates</a:t>
                </a:r>
              </a:p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nb-NO" dirty="0" smtClean="0"/>
                  <a:t> </a:t>
                </a:r>
              </a:p>
              <a:p>
                <a:pPr lvl="1"/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depends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on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b-NO" dirty="0" err="1" smtClean="0"/>
                  <a:t>,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b-NO" dirty="0" smtClean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Compute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-blowup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nb-NO" dirty="0" smtClean="0"/>
                  <a:t> and </a:t>
                </a:r>
                <a:r>
                  <a:rPr lang="nb-NO" dirty="0" err="1" smtClean="0"/>
                  <a:t>depth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nb-NO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Compute a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Sparse lookup table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of a sparse </a:t>
                </a:r>
                <a:r>
                  <a:rPr lang="en-US" dirty="0" err="1" smtClean="0"/>
                  <a:t>multilinear</a:t>
                </a:r>
                <a:r>
                  <a:rPr lang="en-US" dirty="0" smtClean="0"/>
                  <a:t>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Evaluate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:r>
                  <a:rPr lang="en-US" b="1" dirty="0" smtClean="0"/>
                  <a:t>yes </a:t>
                </a:r>
                <a:r>
                  <a:rPr lang="en-US" dirty="0" smtClean="0"/>
                  <a:t>if and only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)]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854" b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faster algorithm for ACC Circuit SAT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untimeDecompose"/>
              <p:cNvSpPr/>
              <p:nvPr/>
            </p:nvSpPr>
            <p:spPr bwMode="auto">
              <a:xfrm>
                <a:off x="2267744" y="179388"/>
                <a:ext cx="6645836" cy="3921868"/>
              </a:xfrm>
              <a:prstGeom prst="wedgeRectCallout">
                <a:avLst>
                  <a:gd name="adj1" fmla="val -57469"/>
                  <a:gd name="adj2" fmla="val 6185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:r>
                  <a:rPr kumimoji="0" lang="nb-NO" sz="28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Running time:</a:t>
                </a:r>
              </a:p>
              <a:p>
                <a:pPr algn="l" eaLnBrk="0" hangingPunct="0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O</m:t>
                                    </m:r>
                                    <m:r>
                                      <a:rPr lang="en-US" sz="28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p>
                              </m:fName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800" b="0" i="0" dirty="0" smtClean="0">
                    <a:latin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/>
                </a:r>
                <a:br>
                  <a: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O</m:t>
                                    </m:r>
                                    <m:r>
                                      <a:rPr lang="en-US" sz="28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p>
                              </m:fName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/>
                </a:r>
                <a:br>
                  <a: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O</m:t>
                                    </m:r>
                                    <m:r>
                                      <a:rPr lang="en-US" sz="28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p>
                              </m:fName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 smtClean="0">
                    <a:latin typeface="+mj-lt"/>
                  </a:rPr>
                  <a:t/>
                </a:r>
                <a:br>
                  <a:rPr lang="en-US" sz="2800" dirty="0" smtClean="0">
                    <a:latin typeface="+mj-lt"/>
                  </a:rPr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O</m:t>
                                    </m:r>
                                    <m:r>
                                      <a:rPr lang="en-US" sz="28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p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sz="2800" dirty="0" smtClean="0">
                  <a:latin typeface="+mj-lt"/>
                </a:endParaRPr>
              </a:p>
              <a:p>
                <a:pPr algn="l" eaLnBrk="0" hangingPunct="0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O</m:t>
                                    </m:r>
                                    <m:r>
                                      <a:rPr lang="en-US" sz="280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p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latin typeface="+mj-lt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RuntimeDecompos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179388"/>
                <a:ext cx="6645836" cy="3921868"/>
              </a:xfrm>
              <a:prstGeom prst="wedgeRectCallout">
                <a:avLst>
                  <a:gd name="adj1" fmla="val -57469"/>
                  <a:gd name="adj2" fmla="val 61856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untimeEvaluate"/>
              <p:cNvSpPr/>
              <p:nvPr/>
            </p:nvSpPr>
            <p:spPr bwMode="auto">
              <a:xfrm>
                <a:off x="2967728" y="2409829"/>
                <a:ext cx="5692378" cy="1854022"/>
              </a:xfrm>
              <a:prstGeom prst="wedgeRectCallout">
                <a:avLst>
                  <a:gd name="adj1" fmla="val -24647"/>
                  <a:gd name="adj2" fmla="val 9605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:r>
                  <a:rPr lang="nb-NO" sz="2800" b="1" dirty="0">
                    <a:solidFill>
                      <a:schemeClr val="tx1"/>
                    </a:solidFill>
                  </a:rPr>
                  <a:t>Running time:</a:t>
                </a:r>
              </a:p>
              <a:p>
                <a:pPr algn="l" eaLnBrk="0" hangingPunct="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algn="l" eaLnBrk="0" hangingPunct="0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800" dirty="0" smtClean="0">
                    <a:latin typeface="+mj-lt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RuntimeEvaluat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7728" y="2409829"/>
                <a:ext cx="5692378" cy="1854022"/>
              </a:xfrm>
              <a:prstGeom prst="wedgeRectCallout">
                <a:avLst>
                  <a:gd name="adj1" fmla="val -24647"/>
                  <a:gd name="adj2" fmla="val 96059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089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Where did the speed-up come from?</a:t>
                </a:r>
              </a:p>
              <a:p>
                <a:r>
                  <a:rPr lang="en-US" dirty="0" smtClean="0"/>
                  <a:t>The algorithm to evaluate the polynomial beats brute force when the number of terms is large compared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By blowing up the circuit, we increased the size of the circuit</a:t>
                </a:r>
              </a:p>
              <a:p>
                <a:pPr lvl="1"/>
                <a:r>
                  <a:rPr lang="en-US" dirty="0" smtClean="0"/>
                  <a:t>And therefore the number of terms in the polynomial</a:t>
                </a:r>
              </a:p>
              <a:p>
                <a:r>
                  <a:rPr lang="en-US" dirty="0" smtClean="0"/>
                  <a:t>This allows the ACC Circuit SAT algorithm to beat brute force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397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QED</a:t>
            </a:r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457200" y="4907435"/>
            <a:ext cx="8229600" cy="1217856"/>
          </a:xfrm>
          <a:custGeom>
            <a:avLst/>
            <a:gdLst>
              <a:gd name="connsiteX0" fmla="*/ 0 w 8229600"/>
              <a:gd name="connsiteY0" fmla="*/ 0 h 1217856"/>
              <a:gd name="connsiteX1" fmla="*/ 8229600 w 8229600"/>
              <a:gd name="connsiteY1" fmla="*/ 0 h 1217856"/>
              <a:gd name="connsiteX2" fmla="*/ 8229600 w 8229600"/>
              <a:gd name="connsiteY2" fmla="*/ 1217856 h 1217856"/>
              <a:gd name="connsiteX3" fmla="*/ 0 w 8229600"/>
              <a:gd name="connsiteY3" fmla="*/ 1217856 h 1217856"/>
              <a:gd name="connsiteX4" fmla="*/ 0 w 8229600"/>
              <a:gd name="connsiteY4" fmla="*/ 0 h 12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217856">
                <a:moveTo>
                  <a:pt x="0" y="0"/>
                </a:moveTo>
                <a:lnTo>
                  <a:pt x="8229600" y="0"/>
                </a:lnTo>
                <a:lnTo>
                  <a:pt x="8229600" y="1217856"/>
                </a:lnTo>
                <a:lnTo>
                  <a:pt x="0" y="1217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NEXP ⊄ ACC</a:t>
            </a:r>
          </a:p>
        </p:txBody>
      </p:sp>
      <p:sp>
        <p:nvSpPr>
          <p:cNvPr id="8" name="Freeform 7"/>
          <p:cNvSpPr/>
          <p:nvPr/>
        </p:nvSpPr>
        <p:spPr>
          <a:xfrm>
            <a:off x="457200" y="3052640"/>
            <a:ext cx="8229600" cy="1873063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6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II. Nontrivial ACC-Circuit-SAT algorithms exist</a:t>
            </a:r>
            <a:endParaRPr lang="nb-NO" sz="2300" kern="1200" dirty="0"/>
          </a:p>
        </p:txBody>
      </p:sp>
      <p:sp>
        <p:nvSpPr>
          <p:cNvPr id="9" name="Freeform 8"/>
          <p:cNvSpPr/>
          <p:nvPr/>
        </p:nvSpPr>
        <p:spPr>
          <a:xfrm>
            <a:off x="461218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Decomposing ACC circuits using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polynomials</a:t>
            </a:r>
            <a:endParaRPr lang="nb-NO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201739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Quickly evaluating a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 on many points</a:t>
            </a:r>
            <a:endParaRPr lang="nb-NO" sz="1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942260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Reducing the number of variables</a:t>
            </a:r>
            <a:endParaRPr lang="nb-NO" sz="1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483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algorithm for Circuit Satisfiability that is slightly faster than brute force can be turned into a circuit complexity lower bound</a:t>
            </a:r>
          </a:p>
          <a:p>
            <a:pPr lvl="0"/>
            <a:r>
              <a:rPr lang="en-US" dirty="0" smtClean="0"/>
              <a:t>In 2011 this led to a proof that </a:t>
            </a:r>
            <a:r>
              <a:rPr lang="en-US" kern="1200" dirty="0"/>
              <a:t>NEXP ⊄ ACC</a:t>
            </a:r>
          </a:p>
          <a:p>
            <a:r>
              <a:rPr lang="en-US" dirty="0" smtClean="0"/>
              <a:t>Follow-up work proves size lower bounds for more general circuits</a:t>
            </a:r>
          </a:p>
          <a:p>
            <a:pPr lvl="1"/>
            <a:r>
              <a:rPr lang="en-US" dirty="0" smtClean="0"/>
              <a:t>[STOC’14]: ACC with threshold gates at the bottom layer</a:t>
            </a:r>
          </a:p>
          <a:p>
            <a:r>
              <a:rPr lang="en-US" dirty="0" smtClean="0"/>
              <a:t>There are many other </a:t>
            </a:r>
            <a:r>
              <a:rPr lang="en-US" b="1" dirty="0" smtClean="0"/>
              <a:t>transference theorems</a:t>
            </a:r>
            <a:r>
              <a:rPr lang="en-US" dirty="0" smtClean="0"/>
              <a:t> on how algorithmic advances imply circuit lower bounds [Oliveira’13]</a:t>
            </a:r>
          </a:p>
          <a:p>
            <a:pPr lvl="1"/>
            <a:r>
              <a:rPr lang="en-US" dirty="0" err="1" smtClean="0"/>
              <a:t>Derandomization</a:t>
            </a:r>
            <a:endParaRPr lang="en-US" dirty="0" smtClean="0"/>
          </a:p>
          <a:p>
            <a:pPr lvl="1"/>
            <a:r>
              <a:rPr lang="en-US" dirty="0"/>
              <a:t>Learning algorithms</a:t>
            </a:r>
          </a:p>
          <a:p>
            <a:pPr lvl="1"/>
            <a:r>
              <a:rPr lang="en-US" dirty="0" smtClean="0"/>
              <a:t>Compression algorithms</a:t>
            </a:r>
          </a:p>
          <a:p>
            <a:r>
              <a:rPr lang="en-US" dirty="0" smtClean="0"/>
              <a:t>Plenty of algorithmic challenges in circuit complexity!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002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1619250" y="5641975"/>
            <a:ext cx="5889625" cy="288925"/>
          </a:xfrm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600" smtClean="0">
                <a:latin typeface="Times New Roman" pitchFamily="18" charset="0"/>
              </a:rPr>
              <a:t>Algorithms Research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3009" y="242088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1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876496"/>
              </p:ext>
            </p:extLst>
          </p:nvPr>
        </p:nvGraphicFramePr>
        <p:xfrm>
          <a:off x="971600" y="1700808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457200" y="4907435"/>
            <a:ext cx="8229600" cy="1217856"/>
          </a:xfrm>
          <a:custGeom>
            <a:avLst/>
            <a:gdLst>
              <a:gd name="connsiteX0" fmla="*/ 0 w 8229600"/>
              <a:gd name="connsiteY0" fmla="*/ 0 h 1217856"/>
              <a:gd name="connsiteX1" fmla="*/ 8229600 w 8229600"/>
              <a:gd name="connsiteY1" fmla="*/ 0 h 1217856"/>
              <a:gd name="connsiteX2" fmla="*/ 8229600 w 8229600"/>
              <a:gd name="connsiteY2" fmla="*/ 1217856 h 1217856"/>
              <a:gd name="connsiteX3" fmla="*/ 0 w 8229600"/>
              <a:gd name="connsiteY3" fmla="*/ 1217856 h 1217856"/>
              <a:gd name="connsiteX4" fmla="*/ 0 w 8229600"/>
              <a:gd name="connsiteY4" fmla="*/ 0 h 12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217856">
                <a:moveTo>
                  <a:pt x="0" y="0"/>
                </a:moveTo>
                <a:lnTo>
                  <a:pt x="8229600" y="0"/>
                </a:lnTo>
                <a:lnTo>
                  <a:pt x="8229600" y="1217856"/>
                </a:lnTo>
                <a:lnTo>
                  <a:pt x="0" y="1217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NEXP ⊄ ACC</a:t>
            </a:r>
          </a:p>
        </p:txBody>
      </p:sp>
      <p:sp>
        <p:nvSpPr>
          <p:cNvPr id="8" name="Freeform 7"/>
          <p:cNvSpPr/>
          <p:nvPr/>
        </p:nvSpPr>
        <p:spPr>
          <a:xfrm>
            <a:off x="457200" y="3052640"/>
            <a:ext cx="8229600" cy="1873063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6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II. Nontrivial ACC-Circuit-SAT algorithms exist</a:t>
            </a:r>
            <a:endParaRPr lang="nb-NO" sz="2300" kern="1200" dirty="0"/>
          </a:p>
        </p:txBody>
      </p:sp>
      <p:sp>
        <p:nvSpPr>
          <p:cNvPr id="9" name="Freeform 8"/>
          <p:cNvSpPr/>
          <p:nvPr/>
        </p:nvSpPr>
        <p:spPr>
          <a:xfrm>
            <a:off x="461218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Decomposing ACC circuits using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polynomials</a:t>
            </a:r>
            <a:endParaRPr lang="nb-NO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201739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Quickly evaluating a </a:t>
            </a:r>
            <a:r>
              <a:rPr lang="en-US" sz="1200" kern="1200" dirty="0" err="1" smtClean="0"/>
              <a:t>multilinear</a:t>
            </a:r>
            <a:r>
              <a:rPr lang="en-US" sz="1200" kern="1200" dirty="0" smtClean="0"/>
              <a:t> polynomial on many points</a:t>
            </a:r>
            <a:endParaRPr lang="nb-NO" sz="1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942260" y="3710085"/>
            <a:ext cx="2740521" cy="560045"/>
          </a:xfrm>
          <a:custGeom>
            <a:avLst/>
            <a:gdLst>
              <a:gd name="connsiteX0" fmla="*/ 0 w 2740521"/>
              <a:gd name="connsiteY0" fmla="*/ 0 h 560045"/>
              <a:gd name="connsiteX1" fmla="*/ 2740521 w 2740521"/>
              <a:gd name="connsiteY1" fmla="*/ 0 h 560045"/>
              <a:gd name="connsiteX2" fmla="*/ 2740521 w 2740521"/>
              <a:gd name="connsiteY2" fmla="*/ 560045 h 560045"/>
              <a:gd name="connsiteX3" fmla="*/ 0 w 2740521"/>
              <a:gd name="connsiteY3" fmla="*/ 560045 h 560045"/>
              <a:gd name="connsiteX4" fmla="*/ 0 w 2740521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1" h="560045">
                <a:moveTo>
                  <a:pt x="0" y="0"/>
                </a:moveTo>
                <a:lnTo>
                  <a:pt x="2740521" y="0"/>
                </a:lnTo>
                <a:lnTo>
                  <a:pt x="2740521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Reducing the number of variables</a:t>
            </a:r>
            <a:endParaRPr lang="nb-NO" sz="1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 bwMode="auto">
              <a:xfrm>
                <a:off x="2483768" y="2134377"/>
                <a:ext cx="3384376" cy="1575708"/>
              </a:xfrm>
              <a:prstGeom prst="wedgeRoundRectCallout">
                <a:avLst>
                  <a:gd name="adj1" fmla="val -67214"/>
                  <a:gd name="adj2" fmla="val -80643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Testing poly(n)-size ACC circuits with n inputs for satisfiability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0" lang="nb-NO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time</a:t>
                </a:r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2134377"/>
                <a:ext cx="3384376" cy="1575708"/>
              </a:xfrm>
              <a:prstGeom prst="wedgeRoundRectCallout">
                <a:avLst>
                  <a:gd name="adj1" fmla="val -67214"/>
                  <a:gd name="adj2" fmla="val -80643"/>
                  <a:gd name="adj3" fmla="val 16667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529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Approaching the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are proving size lower bounds for </a:t>
                </a:r>
                <a:r>
                  <a:rPr lang="en-US" b="1" dirty="0" smtClean="0"/>
                  <a:t>non-uniform</a:t>
                </a:r>
                <a:r>
                  <a:rPr lang="en-US" dirty="0" smtClean="0"/>
                  <a:t> circuits </a:t>
                </a:r>
              </a:p>
              <a:p>
                <a:pPr lvl="1"/>
                <a:r>
                  <a:rPr lang="en-US" dirty="0" smtClean="0"/>
                  <a:t>You are allowed “infinite time” to design the ideal circuit to solve n-bit instances</a:t>
                </a:r>
              </a:p>
              <a:p>
                <a:pPr lvl="1"/>
                <a:r>
                  <a:rPr lang="en-US" dirty="0" smtClean="0"/>
                  <a:t>Still, no polynomial-size circuit family will solve all instances</a:t>
                </a:r>
              </a:p>
              <a:p>
                <a:r>
                  <a:rPr lang="en-US" dirty="0" smtClean="0"/>
                  <a:t>The lower bound is </a:t>
                </a:r>
                <a:r>
                  <a:rPr lang="en-US" b="1" dirty="0" smtClean="0"/>
                  <a:t>unconditional</a:t>
                </a:r>
                <a:endParaRPr lang="en-US" dirty="0"/>
              </a:p>
              <a:p>
                <a:pPr lvl="1"/>
                <a:r>
                  <a:rPr lang="en-US" dirty="0" smtClean="0"/>
                  <a:t>Does not rely on P</a:t>
                </a:r>
                <a:r>
                  <a:rPr lang="en-US" dirty="0"/>
                  <a:t> ≠ </a:t>
                </a:r>
                <a:r>
                  <a:rPr lang="en-US" dirty="0" smtClean="0"/>
                  <a:t>NP, ETH, Unique Games, etc.</a:t>
                </a:r>
              </a:p>
              <a:p>
                <a:r>
                  <a:rPr lang="en-US" dirty="0" smtClean="0"/>
                  <a:t>Where to start?!</a:t>
                </a:r>
              </a:p>
              <a:p>
                <a:pPr lvl="1"/>
                <a:r>
                  <a:rPr lang="en-US" b="1" dirty="0" smtClean="0"/>
                  <a:t>Non-deterministic</a:t>
                </a:r>
                <a:r>
                  <a:rPr lang="en-US" dirty="0" smtClean="0"/>
                  <a:t> time hierarchy theorem:</a:t>
                </a:r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  <m:r>
                          <a:rPr lang="en-US" i="1" dirty="0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𝑜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, then NTIME[f(n)]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⊂</m:t>
                    </m:r>
                  </m:oMath>
                </a14:m>
                <a:r>
                  <a:rPr lang="en-US" dirty="0" smtClean="0"/>
                  <a:t> NTIME[g(n)]</a:t>
                </a:r>
              </a:p>
              <a:p>
                <a:pPr lvl="2"/>
                <a:r>
                  <a:rPr lang="en-US" dirty="0" smtClean="0"/>
                  <a:t>Unconditionally, strict subset</a:t>
                </a:r>
              </a:p>
              <a:p>
                <a:pPr marL="342900" lvl="1" indent="-342900">
                  <a:spcBef>
                    <a:spcPts val="1800"/>
                  </a:spcBef>
                  <a:buFontTx/>
                  <a:buChar char="•"/>
                </a:pPr>
                <a:r>
                  <a:rPr lang="en-US" dirty="0" smtClean="0"/>
                  <a:t>Proof by contradiction: assume </a:t>
                </a:r>
                <a:r>
                  <a:rPr lang="en-US" dirty="0"/>
                  <a:t>both </a:t>
                </a:r>
                <a:r>
                  <a:rPr lang="en-US" dirty="0" smtClean="0"/>
                  <a:t>[A] NEXP </a:t>
                </a:r>
                <a:r>
                  <a:rPr lang="en-US" dirty="0"/>
                  <a:t>⊆ ACC </a:t>
                </a:r>
                <a:r>
                  <a:rPr lang="en-US" dirty="0" smtClean="0"/>
                  <a:t>and [B] nontrivial ACC-Circuit-SAT, then contradict time hierarchy theorem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3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9458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70909"/>
                <a:ext cx="8229600" cy="30552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(ACC-Circuit-SAT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) </a:t>
                </a:r>
                <a:r>
                  <a:rPr lang="nb-NO" dirty="0" smtClean="0"/>
                  <a:t>∧ (NEXP </a:t>
                </a:r>
                <a:r>
                  <a:rPr lang="en-US" dirty="0" smtClean="0"/>
                  <a:t>⊆ ACC) 	</a:t>
                </a:r>
                <a:r>
                  <a:rPr lang="nb-NO" dirty="0" smtClean="0"/>
                  <a:t>⇒ </a:t>
                </a:r>
                <a:br>
                  <a:rPr lang="nb-NO" dirty="0" smtClean="0"/>
                </a:br>
                <a:r>
                  <a:rPr lang="nb-NO" dirty="0" smtClean="0"/>
                  <a:t/>
                </a:r>
                <a:br>
                  <a:rPr lang="nb-NO" dirty="0" smtClean="0"/>
                </a:br>
                <a:r>
                  <a:rPr lang="nb-NO" dirty="0" smtClean="0"/>
                  <a:t>¬ (Non-det. time </a:t>
                </a:r>
                <a:r>
                  <a:rPr lang="nb-NO" dirty="0" err="1" smtClean="0"/>
                  <a:t>hierarchy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theorem</a:t>
                </a:r>
                <a:r>
                  <a:rPr lang="nb-NO" dirty="0" smtClean="0"/>
                  <a:t>) 		⇒ ⊥</a:t>
                </a:r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70909"/>
                <a:ext cx="8229600" cy="3055254"/>
              </a:xfrm>
              <a:blipFill rotWithShape="1">
                <a:blip r:embed="rId2"/>
                <a:stretch>
                  <a:fillRect l="-1111" t="-79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457200" y="1197845"/>
            <a:ext cx="8229600" cy="1873064"/>
          </a:xfrm>
          <a:custGeom>
            <a:avLst/>
            <a:gdLst>
              <a:gd name="connsiteX0" fmla="*/ 0 w 8229600"/>
              <a:gd name="connsiteY0" fmla="*/ 656003 h 1873062"/>
              <a:gd name="connsiteX1" fmla="*/ 3880667 w 8229600"/>
              <a:gd name="connsiteY1" fmla="*/ 656003 h 1873062"/>
              <a:gd name="connsiteX2" fmla="*/ 3880667 w 8229600"/>
              <a:gd name="connsiteY2" fmla="*/ 468266 h 1873062"/>
              <a:gd name="connsiteX3" fmla="*/ 3646535 w 8229600"/>
              <a:gd name="connsiteY3" fmla="*/ 468266 h 1873062"/>
              <a:gd name="connsiteX4" fmla="*/ 4114800 w 8229600"/>
              <a:gd name="connsiteY4" fmla="*/ 0 h 1873062"/>
              <a:gd name="connsiteX5" fmla="*/ 4583066 w 8229600"/>
              <a:gd name="connsiteY5" fmla="*/ 468266 h 1873062"/>
              <a:gd name="connsiteX6" fmla="*/ 4348933 w 8229600"/>
              <a:gd name="connsiteY6" fmla="*/ 468266 h 1873062"/>
              <a:gd name="connsiteX7" fmla="*/ 4348933 w 8229600"/>
              <a:gd name="connsiteY7" fmla="*/ 656003 h 1873062"/>
              <a:gd name="connsiteX8" fmla="*/ 8229600 w 8229600"/>
              <a:gd name="connsiteY8" fmla="*/ 656003 h 1873062"/>
              <a:gd name="connsiteX9" fmla="*/ 8229600 w 8229600"/>
              <a:gd name="connsiteY9" fmla="*/ 1873062 h 1873062"/>
              <a:gd name="connsiteX10" fmla="*/ 0 w 8229600"/>
              <a:gd name="connsiteY10" fmla="*/ 1873062 h 1873062"/>
              <a:gd name="connsiteX11" fmla="*/ 0 w 8229600"/>
              <a:gd name="connsiteY11" fmla="*/ 656003 h 187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9600" h="1873062">
                <a:moveTo>
                  <a:pt x="8229600" y="1217059"/>
                </a:moveTo>
                <a:lnTo>
                  <a:pt x="4348933" y="1217059"/>
                </a:lnTo>
                <a:lnTo>
                  <a:pt x="4348933" y="1404796"/>
                </a:lnTo>
                <a:lnTo>
                  <a:pt x="4583065" y="1404796"/>
                </a:lnTo>
                <a:lnTo>
                  <a:pt x="4114800" y="1873061"/>
                </a:lnTo>
                <a:lnTo>
                  <a:pt x="3646534" y="1404796"/>
                </a:lnTo>
                <a:lnTo>
                  <a:pt x="3880667" y="1404796"/>
                </a:lnTo>
                <a:lnTo>
                  <a:pt x="3880667" y="1217059"/>
                </a:lnTo>
                <a:lnTo>
                  <a:pt x="0" y="1217059"/>
                </a:lnTo>
                <a:lnTo>
                  <a:pt x="0" y="1"/>
                </a:lnTo>
                <a:lnTo>
                  <a:pt x="8229600" y="1"/>
                </a:lnTo>
                <a:lnTo>
                  <a:pt x="8229600" y="121705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137919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I. Nontrivial ACC-Circuit-SAT algorithms imply NEXP ⊄ ACC</a:t>
            </a:r>
            <a:endParaRPr lang="nb-NO" sz="2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58204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a. NEXP-completeness of Succinct 3SAT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103722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b. Small witness circuits for Succinct 3SAT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749240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c. Checking an assignment by analyzing a circuit</a:t>
            </a:r>
            <a:endParaRPr lang="nb-NO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394759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d. ACC circuits simulate Boolean circuits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7040277" y="1855291"/>
            <a:ext cx="1645518" cy="560045"/>
          </a:xfrm>
          <a:custGeom>
            <a:avLst/>
            <a:gdLst>
              <a:gd name="connsiteX0" fmla="*/ 0 w 1645518"/>
              <a:gd name="connsiteY0" fmla="*/ 0 h 560045"/>
              <a:gd name="connsiteX1" fmla="*/ 1645518 w 1645518"/>
              <a:gd name="connsiteY1" fmla="*/ 0 h 560045"/>
              <a:gd name="connsiteX2" fmla="*/ 1645518 w 1645518"/>
              <a:gd name="connsiteY2" fmla="*/ 560045 h 560045"/>
              <a:gd name="connsiteX3" fmla="*/ 0 w 1645518"/>
              <a:gd name="connsiteY3" fmla="*/ 560045 h 560045"/>
              <a:gd name="connsiteX4" fmla="*/ 0 w 1645518"/>
              <a:gd name="connsiteY4" fmla="*/ 0 h 5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518" h="560045">
                <a:moveTo>
                  <a:pt x="0" y="0"/>
                </a:moveTo>
                <a:lnTo>
                  <a:pt x="1645518" y="0"/>
                </a:lnTo>
                <a:lnTo>
                  <a:pt x="1645518" y="560045"/>
                </a:lnTo>
                <a:lnTo>
                  <a:pt x="0" y="560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85344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e. Verifying a guessed circuit</a:t>
            </a:r>
            <a:endParaRPr lang="nb-NO" sz="1200" kern="1200" dirty="0"/>
          </a:p>
        </p:txBody>
      </p:sp>
    </p:spTree>
    <p:extLst>
      <p:ext uri="{BB962C8B-B14F-4D97-AF65-F5344CB8AC3E}">
        <p14:creationId xmlns:p14="http://schemas.microsoft.com/office/powerpoint/2010/main" val="2379119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Contradicting the time hierarchy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How to speed up </a:t>
                </a:r>
                <a:r>
                  <a:rPr lang="en-US" b="1" dirty="0" smtClean="0"/>
                  <a:t>all</a:t>
                </a:r>
                <a:r>
                  <a:rPr lang="en-US" dirty="0" smtClean="0"/>
                  <a:t> problems in NTIME[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baseline="30000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]?</a:t>
                </a:r>
              </a:p>
              <a:p>
                <a:pPr lvl="1"/>
                <a:r>
                  <a:rPr lang="en-US" dirty="0" smtClean="0"/>
                  <a:t>Give an improvement for a </a:t>
                </a:r>
                <a:r>
                  <a:rPr lang="en-US" b="1" dirty="0" smtClean="0"/>
                  <a:t>NEXP-complete problem</a:t>
                </a:r>
              </a:p>
              <a:p>
                <a:r>
                  <a:rPr lang="en-US" dirty="0" smtClean="0"/>
                  <a:t>Which problem to pick?</a:t>
                </a:r>
              </a:p>
              <a:p>
                <a:pPr lvl="1"/>
                <a:r>
                  <a:rPr lang="en-US" b="1" dirty="0" smtClean="0"/>
                  <a:t>Succinct 3SAT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(It is “very </a:t>
                </a:r>
                <a:r>
                  <a:rPr lang="en-US" dirty="0" err="1" smtClean="0"/>
                  <a:t>very</a:t>
                </a:r>
                <a:r>
                  <a:rPr lang="en-US" dirty="0" smtClean="0"/>
                  <a:t> NEXP-complete”)</a:t>
                </a:r>
              </a:p>
              <a:p>
                <a:r>
                  <a:rPr lang="en-US" dirty="0" smtClean="0"/>
                  <a:t>Let </a:t>
                </a:r>
                <a:r>
                  <a:rPr lang="en-US" cap="small" dirty="0" err="1"/>
                  <a:t>tt</a:t>
                </a:r>
                <a:r>
                  <a:rPr lang="en-US" dirty="0"/>
                  <a:t>(C) </a:t>
                </a:r>
                <a:r>
                  <a:rPr lang="en-US" dirty="0" smtClean="0"/>
                  <a:t>denote the </a:t>
                </a:r>
                <a:r>
                  <a:rPr lang="en-US" dirty="0"/>
                  <a:t>length-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baseline="30000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bitstring</a:t>
                </a:r>
                <a:r>
                  <a:rPr lang="en-US" dirty="0"/>
                  <a:t> </a:t>
                </a:r>
                <a:r>
                  <a:rPr lang="en-US" dirty="0" smtClean="0"/>
                  <a:t>you get by</a:t>
                </a:r>
              </a:p>
              <a:p>
                <a:pPr lvl="1"/>
                <a:r>
                  <a:rPr lang="en-US" dirty="0" smtClean="0"/>
                  <a:t>evaluating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-input circuit C</a:t>
                </a:r>
              </a:p>
              <a:p>
                <a:pPr lvl="1"/>
                <a:r>
                  <a:rPr lang="en-US" dirty="0" smtClean="0"/>
                  <a:t>on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-bit strings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lexicographical </a:t>
                </a:r>
                <a:r>
                  <a:rPr lang="en-US" dirty="0" smtClean="0"/>
                  <a:t>order</a:t>
                </a:r>
                <a:endParaRPr lang="en-US" dirty="0"/>
              </a:p>
              <a:p>
                <a:r>
                  <a:rPr lang="en-US" cap="small" dirty="0" err="1"/>
                  <a:t>tt</a:t>
                </a:r>
                <a:r>
                  <a:rPr lang="en-US" dirty="0"/>
                  <a:t>(C)=C(000…000) C(000…001) C(000…010) … C(111…111)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b="-160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7049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Succinct 3SAT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Succinct 3SAT is the following problem:</a:t>
                </a:r>
              </a:p>
              <a:p>
                <a:pPr lvl="1"/>
                <a:r>
                  <a:rPr lang="en-US" b="1" dirty="0" smtClean="0"/>
                  <a:t>Input</a:t>
                </a:r>
                <a:r>
                  <a:rPr lang="en-US" dirty="0" smtClean="0"/>
                  <a:t>: A Boolean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Question</a:t>
                </a:r>
                <a:r>
                  <a:rPr lang="en-US" dirty="0" smtClean="0"/>
                  <a:t>: Does </a:t>
                </a:r>
                <a:r>
                  <a:rPr lang="en-US" cap="small" dirty="0" err="1"/>
                  <a:t>tt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) encode a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3SAT formula?</a:t>
                </a:r>
                <a:endParaRPr lang="en-US" dirty="0"/>
              </a:p>
              <a:p>
                <a:r>
                  <a:rPr lang="en-US" dirty="0"/>
                  <a:t>Succinct 3SAT is NEXP-complete under poly-time reductions</a:t>
                </a:r>
              </a:p>
              <a:p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𝟐</m:t>
                    </m:r>
                    <m:r>
                      <a:rPr lang="en-US" b="1" i="1" baseline="30000" dirty="0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-bit string encodes a formula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𝟐</m:t>
                    </m:r>
                    <m:r>
                      <a:rPr lang="en-US" b="1" i="1" baseline="30000" dirty="0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 variables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𝟐</m:t>
                    </m:r>
                    <m:r>
                      <a:rPr lang="en-US" b="1" i="1" baseline="30000" dirty="0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 clauses</a:t>
                </a:r>
              </a:p>
              <a:p>
                <a:pPr lvl="1"/>
                <a:r>
                  <a:rPr lang="en-US" dirty="0" smtClean="0"/>
                  <a:t>A literal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𝑙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=¬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nb-NO" dirty="0" smtClean="0"/>
                  <a:t>i</a:t>
                </a:r>
                <a:r>
                  <a:rPr lang="en-US" dirty="0" smtClean="0"/>
                  <a:t>n a clause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𝑙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∨</m:t>
                    </m:r>
                    <m:r>
                      <a:rPr lang="en-US" i="1" dirty="0">
                        <a:latin typeface="Cambria Math"/>
                      </a:rPr>
                      <m:t>𝑙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∨</m:t>
                    </m:r>
                    <m:r>
                      <a:rPr lang="en-US" i="1" dirty="0">
                        <a:latin typeface="Cambria Math"/>
                      </a:rPr>
                      <m:t>𝑙</m:t>
                    </m:r>
                    <m:r>
                      <a:rPr lang="en-US" i="1" baseline="-25000" dirty="0" smtClean="0">
                        <a:latin typeface="Cambria Math"/>
                      </a:rPr>
                      <m:t>3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encoded by</a:t>
                </a:r>
                <a:endParaRPr lang="en-US" dirty="0"/>
              </a:p>
              <a:p>
                <a:pPr lvl="2"/>
                <a:r>
                  <a:rPr lang="en-US" dirty="0" smtClean="0"/>
                  <a:t>Sign bit for possible negation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-bit binary encoding of variable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Encoding length of a clause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+1)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baseline="30000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-bit string, we can encode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clauses</a:t>
                </a:r>
              </a:p>
              <a:p>
                <a:pPr lvl="2"/>
                <a:r>
                  <a:rPr lang="en-US" dirty="0" smtClean="0"/>
                  <a:t>Define remaining clauses to be trivially true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∨</m:t>
                    </m:r>
                    <m:r>
                      <a:rPr lang="nb-NO" i="1" dirty="0">
                        <a:latin typeface="Cambria Math"/>
                      </a:rPr>
                      <m:t>¬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∨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easy to determine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 smtClean="0"/>
                  <a:t> bits encode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clause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731" r="-815" b="-86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9495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9756</TotalTime>
  <Words>4853</Words>
  <Application>Microsoft Office PowerPoint</Application>
  <PresentationFormat>On-screen Show (4:3)</PresentationFormat>
  <Paragraphs>573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Cambria Math</vt:lpstr>
      <vt:lpstr>Wingdings</vt:lpstr>
      <vt:lpstr>Times New Roman</vt:lpstr>
      <vt:lpstr>Calibri</vt:lpstr>
      <vt:lpstr>Arial Narrow</vt:lpstr>
      <vt:lpstr>AA-UiB-Institusjonell-mal-rev03</vt:lpstr>
      <vt:lpstr>New developments in Circuit Complexity From Circuit-SAT Algorithms to Circuit Lower Bounds</vt:lpstr>
      <vt:lpstr>Circuit complexity up to 2010</vt:lpstr>
      <vt:lpstr>A solution to an embarrassing problem</vt:lpstr>
      <vt:lpstr>Goal of this lecture</vt:lpstr>
      <vt:lpstr>Outline of the proof</vt:lpstr>
      <vt:lpstr>Approaching the problem</vt:lpstr>
      <vt:lpstr>Outline of the proof</vt:lpstr>
      <vt:lpstr>Contradicting the time hierarchy theorem</vt:lpstr>
      <vt:lpstr>Succinct 3SAT</vt:lpstr>
      <vt:lpstr>Ryan’s intuition</vt:lpstr>
      <vt:lpstr>Efficient Cook-Levin for NEXP</vt:lpstr>
      <vt:lpstr>Time lower bound for Succinct 3SAT</vt:lpstr>
      <vt:lpstr>Outline of the proof</vt:lpstr>
      <vt:lpstr>Outline of the proof</vt:lpstr>
      <vt:lpstr>Consequences of NEXP ⊆ ACC</vt:lpstr>
      <vt:lpstr>Exploiting small witness circuits</vt:lpstr>
      <vt:lpstr>Outline of the proof</vt:lpstr>
      <vt:lpstr>Checking a guessed assignment using Circuit SAT</vt:lpstr>
      <vt:lpstr>Checking a guessed assignment using Circuit SAT</vt:lpstr>
      <vt:lpstr>Checking a guessed assignment using Circuit SAT</vt:lpstr>
      <vt:lpstr>Checking a guessed assignment using Circuit SAT</vt:lpstr>
      <vt:lpstr>Outline of the proof</vt:lpstr>
      <vt:lpstr>Equivalent ACC circuits for every Boolean circuit</vt:lpstr>
      <vt:lpstr>Equivalent ACC circuits for every Boolean circuit</vt:lpstr>
      <vt:lpstr>Using the existence of small ACC circuits</vt:lpstr>
      <vt:lpstr>Outline of the proof</vt:lpstr>
      <vt:lpstr>Checking that C’ and C ̂ are equivalent </vt:lpstr>
      <vt:lpstr>The Circuit Gate Value Problem</vt:lpstr>
      <vt:lpstr>The Circuit Gate Value Problem</vt:lpstr>
      <vt:lpstr>An ACC circuit to verify the behavior of a gate</vt:lpstr>
      <vt:lpstr>An ACC circuit to verify the behavior of a gate</vt:lpstr>
      <vt:lpstr>An ACC circuit to verify the behavior of a gate</vt:lpstr>
      <vt:lpstr>n-input Succinct 3SAT in NTIME[2^(〖n -n〗^ε )]</vt:lpstr>
      <vt:lpstr>Outline of the proof</vt:lpstr>
      <vt:lpstr>Outline of the proof</vt:lpstr>
      <vt:lpstr>Nontrivial algorithms for ACC Circuit SAT</vt:lpstr>
      <vt:lpstr>Outline of the proof</vt:lpstr>
      <vt:lpstr>Decomposing ACC circuits by polynomials</vt:lpstr>
      <vt:lpstr>Outline of the proof</vt:lpstr>
      <vt:lpstr>Quickly evaluating a polynomial</vt:lpstr>
      <vt:lpstr>Quickly evaluating a polynomial</vt:lpstr>
      <vt:lpstr>Exploiting fast evaluation of polynomials</vt:lpstr>
      <vt:lpstr>Outline of the proof</vt:lpstr>
      <vt:lpstr>Reducing the number of variables</vt:lpstr>
      <vt:lpstr>A faster algorithm for ACC Circuit SAT</vt:lpstr>
      <vt:lpstr>What happened?</vt:lpstr>
      <vt:lpstr>QED</vt:lpstr>
      <vt:lpstr>Conclusion</vt:lpstr>
      <vt:lpstr>PowerPoint Presentation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M. P. Jansen</cp:lastModifiedBy>
  <cp:revision>1031</cp:revision>
  <cp:lastPrinted>2011-05-25T10:31:26Z</cp:lastPrinted>
  <dcterms:created xsi:type="dcterms:W3CDTF">2011-05-20T06:21:58Z</dcterms:created>
  <dcterms:modified xsi:type="dcterms:W3CDTF">2014-03-22T09:01:45Z</dcterms:modified>
</cp:coreProperties>
</file>