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425" r:id="rId6"/>
    <p:sldId id="464" r:id="rId7"/>
    <p:sldId id="481" r:id="rId8"/>
    <p:sldId id="465" r:id="rId9"/>
    <p:sldId id="467" r:id="rId10"/>
    <p:sldId id="469" r:id="rId11"/>
    <p:sldId id="487" r:id="rId12"/>
    <p:sldId id="470" r:id="rId13"/>
    <p:sldId id="478" r:id="rId14"/>
    <p:sldId id="480" r:id="rId15"/>
    <p:sldId id="482" r:id="rId16"/>
    <p:sldId id="468" r:id="rId17"/>
    <p:sldId id="484" r:id="rId18"/>
    <p:sldId id="499" r:id="rId19"/>
    <p:sldId id="498" r:id="rId20"/>
    <p:sldId id="475" r:id="rId21"/>
    <p:sldId id="488" r:id="rId22"/>
    <p:sldId id="491" r:id="rId23"/>
    <p:sldId id="489" r:id="rId24"/>
    <p:sldId id="492" r:id="rId25"/>
    <p:sldId id="453" r:id="rId26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Times" pitchFamily="18" charset="0"/>
      <p:regular r:id="rId37"/>
      <p:bold r:id="rId38"/>
      <p:italic r:id="rId39"/>
      <p:boldItalic r:id="rId40"/>
    </p:embeddedFont>
    <p:embeddedFont>
      <p:font typeface="Mistral" pitchFamily="66" charset="0"/>
      <p:regular r:id="rId41"/>
    </p:embeddedFont>
    <p:embeddedFont>
      <p:font typeface="Mathematica5" pitchFamily="2" charset="2"/>
      <p:regular r:id="rId42"/>
      <p:bold r:id="rId43"/>
    </p:embeddedFont>
  </p:embeddedFont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00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0459" autoAdjust="0"/>
  </p:normalViewPr>
  <p:slideViewPr>
    <p:cSldViewPr snapToObjects="1">
      <p:cViewPr>
        <p:scale>
          <a:sx n="100" d="100"/>
          <a:sy n="100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2A3F1-46E8-4887-82A7-E3A847ABCC4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7C0A8-0281-4EF9-B16B-0D23AD3C20EB}">
      <dgm:prSet phldrT="[Text]"/>
      <dgm:spPr/>
      <dgm:t>
        <a:bodyPr/>
        <a:lstStyle/>
        <a:p>
          <a:r>
            <a:rPr lang="en-US" dirty="0" smtClean="0"/>
            <a:t>General positive results</a:t>
          </a:r>
          <a:endParaRPr lang="en-US" dirty="0"/>
        </a:p>
      </dgm:t>
    </dgm:pt>
    <dgm:pt modelId="{2AE9FAA3-8BF2-43C7-A346-BA08C79BCC89}" type="parTrans" cxnId="{9E86EE28-8826-46A6-84D7-421307E03D58}">
      <dgm:prSet/>
      <dgm:spPr/>
      <dgm:t>
        <a:bodyPr/>
        <a:lstStyle/>
        <a:p>
          <a:endParaRPr lang="en-US"/>
        </a:p>
      </dgm:t>
    </dgm:pt>
    <dgm:pt modelId="{30721F89-27CC-41E7-96DC-18EC8B19E370}" type="sibTrans" cxnId="{9E86EE28-8826-46A6-84D7-421307E03D58}">
      <dgm:prSet/>
      <dgm:spPr/>
      <dgm:t>
        <a:bodyPr/>
        <a:lstStyle/>
        <a:p>
          <a:endParaRPr lang="en-US"/>
        </a:p>
      </dgm:t>
    </dgm:pt>
    <dgm:pt modelId="{2EDAE090-CF2D-45D2-9915-A6EB46DC2DD5}">
      <dgm:prSet phldrT="[Text]"/>
      <dgm:spPr/>
      <dgm:t>
        <a:bodyPr/>
        <a:lstStyle/>
        <a:p>
          <a:r>
            <a:rPr lang="en-US" dirty="0" smtClean="0"/>
            <a:t>Sufficient conditions for vertex-deletion and induced </a:t>
          </a:r>
          <a:r>
            <a:rPr lang="en-US" dirty="0" err="1" smtClean="0"/>
            <a:t>subgraph</a:t>
          </a:r>
          <a:r>
            <a:rPr lang="en-US" dirty="0" smtClean="0"/>
            <a:t> problems to admit polynomial kernels</a:t>
          </a:r>
          <a:endParaRPr lang="en-US" dirty="0"/>
        </a:p>
      </dgm:t>
    </dgm:pt>
    <dgm:pt modelId="{6BB7DEBE-A952-486F-ABD5-DFB10125B6D4}" type="parTrans" cxnId="{245BFE6A-9578-4F21-BCCF-E4AC06D33D84}">
      <dgm:prSet/>
      <dgm:spPr/>
      <dgm:t>
        <a:bodyPr/>
        <a:lstStyle/>
        <a:p>
          <a:endParaRPr lang="en-US"/>
        </a:p>
      </dgm:t>
    </dgm:pt>
    <dgm:pt modelId="{23CAEFDC-2B71-4C31-978D-EB1DD6B40CCB}" type="sibTrans" cxnId="{245BFE6A-9578-4F21-BCCF-E4AC06D33D84}">
      <dgm:prSet/>
      <dgm:spPr/>
      <dgm:t>
        <a:bodyPr/>
        <a:lstStyle/>
        <a:p>
          <a:endParaRPr lang="en-US"/>
        </a:p>
      </dgm:t>
    </dgm:pt>
    <dgm:pt modelId="{F68FD5C6-A9D1-4224-991C-6AD21AA5BD30}">
      <dgm:prSet phldrT="[Text]"/>
      <dgm:spPr/>
      <dgm:t>
        <a:bodyPr/>
        <a:lstStyle/>
        <a:p>
          <a:r>
            <a:rPr lang="en-US" dirty="0" smtClean="0"/>
            <a:t>Upper and lower bounds  for </a:t>
          </a:r>
          <a:br>
            <a:rPr lang="en-US" dirty="0" smtClean="0"/>
          </a:br>
          <a:r>
            <a:rPr lang="en-US" dirty="0" err="1" smtClean="0"/>
            <a:t>subgraph</a:t>
          </a:r>
          <a:r>
            <a:rPr lang="en-US" dirty="0" smtClean="0"/>
            <a:t> and minor tests</a:t>
          </a:r>
          <a:endParaRPr lang="en-US" dirty="0"/>
        </a:p>
      </dgm:t>
    </dgm:pt>
    <dgm:pt modelId="{5EC3A64C-E3BF-4B33-9F21-DEF40E7BC8D0}" type="parTrans" cxnId="{C221C7D3-7644-4D4A-ACB1-8E626F8DBE64}">
      <dgm:prSet/>
      <dgm:spPr/>
      <dgm:t>
        <a:bodyPr/>
        <a:lstStyle/>
        <a:p>
          <a:endParaRPr lang="en-US"/>
        </a:p>
      </dgm:t>
    </dgm:pt>
    <dgm:pt modelId="{8D723CA7-0382-4DA2-8AFE-615364BBE8BD}" type="sibTrans" cxnId="{C221C7D3-7644-4D4A-ACB1-8E626F8DBE64}">
      <dgm:prSet/>
      <dgm:spPr/>
      <dgm:t>
        <a:bodyPr/>
        <a:lstStyle/>
        <a:p>
          <a:endParaRPr lang="en-US"/>
        </a:p>
      </dgm:t>
    </dgm:pt>
    <dgm:pt modelId="{ACCEA6F7-62F2-4CDD-A7C2-D69ACDEF01A6}">
      <dgm:prSet phldrT="[Text]"/>
      <dgm:spPr/>
      <dgm:t>
        <a:bodyPr/>
        <a:lstStyle/>
        <a:p>
          <a:r>
            <a:rPr lang="en-US" dirty="0" smtClean="0"/>
            <a:t>Testing for an H</a:t>
          </a:r>
          <a:r>
            <a:rPr lang="en-US" baseline="-25000" dirty="0" smtClean="0"/>
            <a:t>t</a:t>
          </a:r>
          <a:r>
            <a:rPr lang="en-US" dirty="0" smtClean="0"/>
            <a:t> induced </a:t>
          </a:r>
          <a:r>
            <a:rPr lang="en-US" dirty="0" err="1" smtClean="0"/>
            <a:t>subgraph</a:t>
          </a:r>
          <a:r>
            <a:rPr lang="en-US" dirty="0" smtClean="0"/>
            <a:t> / minor </a:t>
          </a:r>
          <a:br>
            <a:rPr lang="en-US" dirty="0" smtClean="0"/>
          </a:br>
          <a:r>
            <a:rPr lang="en-US" dirty="0" smtClean="0"/>
            <a:t>(Cliques, stars, </a:t>
          </a:r>
          <a:r>
            <a:rPr lang="en-US" dirty="0" err="1" smtClean="0"/>
            <a:t>bicliques</a:t>
          </a:r>
          <a:r>
            <a:rPr lang="en-US" dirty="0" smtClean="0"/>
            <a:t>, paths, cycles …)</a:t>
          </a:r>
          <a:endParaRPr lang="en-US" dirty="0"/>
        </a:p>
      </dgm:t>
    </dgm:pt>
    <dgm:pt modelId="{7843B653-DFC0-4687-8B2C-DAC484D7B90C}" type="parTrans" cxnId="{5BC7B020-8718-4E65-8882-5A27BD0DC34D}">
      <dgm:prSet/>
      <dgm:spPr/>
      <dgm:t>
        <a:bodyPr/>
        <a:lstStyle/>
        <a:p>
          <a:endParaRPr lang="en-US"/>
        </a:p>
      </dgm:t>
    </dgm:pt>
    <dgm:pt modelId="{A21B6C68-5F24-4CF7-B602-C64626A94399}" type="sibTrans" cxnId="{5BC7B020-8718-4E65-8882-5A27BD0DC34D}">
      <dgm:prSet/>
      <dgm:spPr/>
      <dgm:t>
        <a:bodyPr/>
        <a:lstStyle/>
        <a:p>
          <a:endParaRPr lang="en-US"/>
        </a:p>
      </dgm:t>
    </dgm:pt>
    <dgm:pt modelId="{0A5C6B1F-DFBC-4253-AFE1-E85CA6BD626E}">
      <dgm:prSet phldrT="[Text]"/>
      <dgm:spPr/>
      <dgm:t>
        <a:bodyPr/>
        <a:lstStyle/>
        <a:p>
          <a:r>
            <a:rPr lang="en-US" dirty="0" err="1" smtClean="0"/>
            <a:t>Subgraph</a:t>
          </a:r>
          <a:r>
            <a:rPr lang="en-US" dirty="0" smtClean="0"/>
            <a:t> vs.</a:t>
          </a:r>
          <a:r>
            <a:rPr lang="en-US" dirty="0" smtClean="0">
              <a:sym typeface="Wingdings" pitchFamily="2" charset="2"/>
            </a:rPr>
            <a:t> minor tests often behave differently</a:t>
          </a:r>
          <a:endParaRPr lang="en-US" dirty="0"/>
        </a:p>
      </dgm:t>
    </dgm:pt>
    <dgm:pt modelId="{FF25A6CA-5DCE-4726-BC3B-529FDFDE003B}" type="parTrans" cxnId="{262C2934-62A7-4157-ADA7-15719F2F059F}">
      <dgm:prSet/>
      <dgm:spPr/>
      <dgm:t>
        <a:bodyPr/>
        <a:lstStyle/>
        <a:p>
          <a:endParaRPr lang="en-US"/>
        </a:p>
      </dgm:t>
    </dgm:pt>
    <dgm:pt modelId="{60246A03-7D9C-40D1-B190-00F4060FC7DB}" type="sibTrans" cxnId="{262C2934-62A7-4157-ADA7-15719F2F059F}">
      <dgm:prSet/>
      <dgm:spPr/>
      <dgm:t>
        <a:bodyPr/>
        <a:lstStyle/>
        <a:p>
          <a:endParaRPr lang="en-US"/>
        </a:p>
      </dgm:t>
    </dgm:pt>
    <dgm:pt modelId="{F98C4869-FB04-4947-8D1A-2690D00C77FD}">
      <dgm:prSet phldrT="[Text]"/>
      <dgm:spPr/>
      <dgm:t>
        <a:bodyPr/>
        <a:lstStyle/>
        <a:p>
          <a:r>
            <a:rPr lang="en-US" dirty="0" smtClean="0"/>
            <a:t>Unifies many known kernels &amp; provides new results</a:t>
          </a:r>
          <a:endParaRPr lang="en-US" dirty="0"/>
        </a:p>
      </dgm:t>
    </dgm:pt>
    <dgm:pt modelId="{746E6D05-1CE7-4565-A20D-0CD3A5A92A2A}" type="parTrans" cxnId="{E2B530E9-DE3F-47B0-B260-8C9D9039D666}">
      <dgm:prSet/>
      <dgm:spPr/>
      <dgm:t>
        <a:bodyPr/>
        <a:lstStyle/>
        <a:p>
          <a:endParaRPr lang="en-US"/>
        </a:p>
      </dgm:t>
    </dgm:pt>
    <dgm:pt modelId="{91A9FA80-8468-4680-8CEB-DBC00DEB2AFD}" type="sibTrans" cxnId="{E2B530E9-DE3F-47B0-B260-8C9D9039D666}">
      <dgm:prSet/>
      <dgm:spPr/>
      <dgm:t>
        <a:bodyPr/>
        <a:lstStyle/>
        <a:p>
          <a:endParaRPr lang="en-US"/>
        </a:p>
      </dgm:t>
    </dgm:pt>
    <dgm:pt modelId="{B5CBD2B2-106D-4159-A2C0-0DE157D836DC}">
      <dgm:prSet phldrT="[Text]"/>
      <dgm:spPr/>
      <dgm:t>
        <a:bodyPr/>
        <a:lstStyle/>
        <a:p>
          <a:r>
            <a:rPr lang="en-US" cap="small" baseline="0" dirty="0" smtClean="0"/>
            <a:t>Longest Induced Path,</a:t>
          </a:r>
          <a:r>
            <a:rPr lang="en-US" dirty="0" smtClean="0"/>
            <a:t> </a:t>
          </a:r>
          <a:r>
            <a:rPr lang="en-US" cap="small" baseline="0" dirty="0" smtClean="0"/>
            <a:t>Maximum Induced Matching, </a:t>
          </a:r>
          <a:r>
            <a:rPr lang="en-US" dirty="0" smtClean="0"/>
            <a:t>and </a:t>
          </a:r>
          <a:r>
            <a:rPr lang="en-US" cap="small" dirty="0" smtClean="0"/>
            <a:t>Induced </a:t>
          </a:r>
          <a:r>
            <a:rPr lang="en-US" cap="small" dirty="0" err="1" smtClean="0"/>
            <a:t>K</a:t>
          </a:r>
          <a:r>
            <a:rPr lang="en-US" cap="none" baseline="-25000" dirty="0" err="1" smtClean="0"/>
            <a:t>s,t</a:t>
          </a:r>
          <a:r>
            <a:rPr lang="en-US" cap="small" dirty="0" smtClean="0"/>
            <a:t> </a:t>
          </a:r>
          <a:r>
            <a:rPr lang="en-US" cap="small" dirty="0" err="1" smtClean="0"/>
            <a:t>Subgraph</a:t>
          </a:r>
          <a:r>
            <a:rPr lang="en-US" cap="small" dirty="0" smtClean="0"/>
            <a:t> Test</a:t>
          </a:r>
          <a:r>
            <a:rPr lang="en-US" dirty="0" smtClean="0"/>
            <a:t> parameterized by vertex cover, have no polynomial kernel (unless NP ⊆ </a:t>
          </a:r>
          <a:r>
            <a:rPr lang="en-US" dirty="0" err="1" smtClean="0"/>
            <a:t>coNP</a:t>
          </a:r>
          <a:r>
            <a:rPr lang="en-US" dirty="0" smtClean="0"/>
            <a:t>/poly)</a:t>
          </a:r>
          <a:endParaRPr lang="en-US" dirty="0"/>
        </a:p>
      </dgm:t>
    </dgm:pt>
    <dgm:pt modelId="{E54C85CA-99D5-4910-8A79-E45ED255B728}" type="parTrans" cxnId="{B704A534-4865-4526-80A0-A0C60FAAC2ED}">
      <dgm:prSet/>
      <dgm:spPr/>
      <dgm:t>
        <a:bodyPr/>
        <a:lstStyle/>
        <a:p>
          <a:endParaRPr lang="en-US"/>
        </a:p>
      </dgm:t>
    </dgm:pt>
    <dgm:pt modelId="{394D1A7D-C7DE-44D4-ABEC-1C164294CE38}" type="sibTrans" cxnId="{B704A534-4865-4526-80A0-A0C60FAAC2ED}">
      <dgm:prSet/>
      <dgm:spPr/>
      <dgm:t>
        <a:bodyPr/>
        <a:lstStyle/>
        <a:p>
          <a:endParaRPr lang="en-US"/>
        </a:p>
      </dgm:t>
    </dgm:pt>
    <dgm:pt modelId="{6632117D-1FE0-4467-A7AC-BC2935057382}" type="pres">
      <dgm:prSet presAssocID="{C3D2A3F1-46E8-4887-82A7-E3A847ABC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A1B688-D79A-4B2F-A271-5B8DE85500CD}" type="pres">
      <dgm:prSet presAssocID="{5687C0A8-0281-4EF9-B16B-0D23AD3C20EB}" presName="parentLin" presStyleCnt="0"/>
      <dgm:spPr/>
    </dgm:pt>
    <dgm:pt modelId="{48EF77B9-75CF-43FE-83BB-6619E7F68502}" type="pres">
      <dgm:prSet presAssocID="{5687C0A8-0281-4EF9-B16B-0D23AD3C20E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F0B30FC-4F13-4184-A2D6-D42B8C2390E5}" type="pres">
      <dgm:prSet presAssocID="{5687C0A8-0281-4EF9-B16B-0D23AD3C20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DFCA3-907E-45B4-82BC-D1020AF16DA0}" type="pres">
      <dgm:prSet presAssocID="{5687C0A8-0281-4EF9-B16B-0D23AD3C20EB}" presName="negativeSpace" presStyleCnt="0"/>
      <dgm:spPr/>
    </dgm:pt>
    <dgm:pt modelId="{AF5F19AB-9620-40D2-810D-FD15FA1DCC73}" type="pres">
      <dgm:prSet presAssocID="{5687C0A8-0281-4EF9-B16B-0D23AD3C20E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0B71-097E-4379-B1EA-B7FB9D997A97}" type="pres">
      <dgm:prSet presAssocID="{30721F89-27CC-41E7-96DC-18EC8B19E370}" presName="spaceBetweenRectangles" presStyleCnt="0"/>
      <dgm:spPr/>
    </dgm:pt>
    <dgm:pt modelId="{C00BD0AA-1B8B-4808-AFF8-50F9C9F723DA}" type="pres">
      <dgm:prSet presAssocID="{F68FD5C6-A9D1-4224-991C-6AD21AA5BD30}" presName="parentLin" presStyleCnt="0"/>
      <dgm:spPr/>
    </dgm:pt>
    <dgm:pt modelId="{2FDB39DA-DBEA-4332-BFC0-C1567DACFD4B}" type="pres">
      <dgm:prSet presAssocID="{F68FD5C6-A9D1-4224-991C-6AD21AA5BD3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5C42B63-6FFA-449F-AB2E-DC3738AEBEB6}" type="pres">
      <dgm:prSet presAssocID="{F68FD5C6-A9D1-4224-991C-6AD21AA5BD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B8A33-B433-4D03-A696-C30AA421D4B4}" type="pres">
      <dgm:prSet presAssocID="{F68FD5C6-A9D1-4224-991C-6AD21AA5BD30}" presName="negativeSpace" presStyleCnt="0"/>
      <dgm:spPr/>
    </dgm:pt>
    <dgm:pt modelId="{B988314A-0462-41D8-86CD-CBC15AA52772}" type="pres">
      <dgm:prSet presAssocID="{F68FD5C6-A9D1-4224-991C-6AD21AA5BD3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530E9-DE3F-47B0-B260-8C9D9039D666}" srcId="{5687C0A8-0281-4EF9-B16B-0D23AD3C20EB}" destId="{F98C4869-FB04-4947-8D1A-2690D00C77FD}" srcOrd="1" destOrd="0" parTransId="{746E6D05-1CE7-4565-A20D-0CD3A5A92A2A}" sibTransId="{91A9FA80-8468-4680-8CEB-DBC00DEB2AFD}"/>
    <dgm:cxn modelId="{79B073C3-5A92-4429-A0FC-BED185289363}" type="presOf" srcId="{C3D2A3F1-46E8-4887-82A7-E3A847ABCC47}" destId="{6632117D-1FE0-4467-A7AC-BC2935057382}" srcOrd="0" destOrd="0" presId="urn:microsoft.com/office/officeart/2005/8/layout/list1"/>
    <dgm:cxn modelId="{262C2934-62A7-4157-ADA7-15719F2F059F}" srcId="{F68FD5C6-A9D1-4224-991C-6AD21AA5BD30}" destId="{0A5C6B1F-DFBC-4253-AFE1-E85CA6BD626E}" srcOrd="1" destOrd="0" parTransId="{FF25A6CA-5DCE-4726-BC3B-529FDFDE003B}" sibTransId="{60246A03-7D9C-40D1-B190-00F4060FC7DB}"/>
    <dgm:cxn modelId="{4F8EFFD1-AE2A-4DB3-BA81-5F3862487D0D}" type="presOf" srcId="{5687C0A8-0281-4EF9-B16B-0D23AD3C20EB}" destId="{7F0B30FC-4F13-4184-A2D6-D42B8C2390E5}" srcOrd="1" destOrd="0" presId="urn:microsoft.com/office/officeart/2005/8/layout/list1"/>
    <dgm:cxn modelId="{C91049FE-B647-4655-90F0-ADF575671A91}" type="presOf" srcId="{5687C0A8-0281-4EF9-B16B-0D23AD3C20EB}" destId="{48EF77B9-75CF-43FE-83BB-6619E7F68502}" srcOrd="0" destOrd="0" presId="urn:microsoft.com/office/officeart/2005/8/layout/list1"/>
    <dgm:cxn modelId="{9E86EE28-8826-46A6-84D7-421307E03D58}" srcId="{C3D2A3F1-46E8-4887-82A7-E3A847ABCC47}" destId="{5687C0A8-0281-4EF9-B16B-0D23AD3C20EB}" srcOrd="0" destOrd="0" parTransId="{2AE9FAA3-8BF2-43C7-A346-BA08C79BCC89}" sibTransId="{30721F89-27CC-41E7-96DC-18EC8B19E370}"/>
    <dgm:cxn modelId="{245BFE6A-9578-4F21-BCCF-E4AC06D33D84}" srcId="{5687C0A8-0281-4EF9-B16B-0D23AD3C20EB}" destId="{2EDAE090-CF2D-45D2-9915-A6EB46DC2DD5}" srcOrd="0" destOrd="0" parTransId="{6BB7DEBE-A952-486F-ABD5-DFB10125B6D4}" sibTransId="{23CAEFDC-2B71-4C31-978D-EB1DD6B40CCB}"/>
    <dgm:cxn modelId="{5BC7B020-8718-4E65-8882-5A27BD0DC34D}" srcId="{F68FD5C6-A9D1-4224-991C-6AD21AA5BD30}" destId="{ACCEA6F7-62F2-4CDD-A7C2-D69ACDEF01A6}" srcOrd="0" destOrd="0" parTransId="{7843B653-DFC0-4687-8B2C-DAC484D7B90C}" sibTransId="{A21B6C68-5F24-4CF7-B602-C64626A94399}"/>
    <dgm:cxn modelId="{77A63843-B2BA-47DB-A7FC-B13B3B839E86}" type="presOf" srcId="{2EDAE090-CF2D-45D2-9915-A6EB46DC2DD5}" destId="{AF5F19AB-9620-40D2-810D-FD15FA1DCC73}" srcOrd="0" destOrd="0" presId="urn:microsoft.com/office/officeart/2005/8/layout/list1"/>
    <dgm:cxn modelId="{62F859C5-3E2C-4D76-BA70-403A5E6D6075}" type="presOf" srcId="{0A5C6B1F-DFBC-4253-AFE1-E85CA6BD626E}" destId="{B988314A-0462-41D8-86CD-CBC15AA52772}" srcOrd="0" destOrd="1" presId="urn:microsoft.com/office/officeart/2005/8/layout/list1"/>
    <dgm:cxn modelId="{B704A534-4865-4526-80A0-A0C60FAAC2ED}" srcId="{F68FD5C6-A9D1-4224-991C-6AD21AA5BD30}" destId="{B5CBD2B2-106D-4159-A2C0-0DE157D836DC}" srcOrd="2" destOrd="0" parTransId="{E54C85CA-99D5-4910-8A79-E45ED255B728}" sibTransId="{394D1A7D-C7DE-44D4-ABEC-1C164294CE38}"/>
    <dgm:cxn modelId="{8EEE6868-8851-4F39-9144-D5A15D7B5581}" type="presOf" srcId="{B5CBD2B2-106D-4159-A2C0-0DE157D836DC}" destId="{B988314A-0462-41D8-86CD-CBC15AA52772}" srcOrd="0" destOrd="2" presId="urn:microsoft.com/office/officeart/2005/8/layout/list1"/>
    <dgm:cxn modelId="{76EDF1A2-BB25-426A-9ED0-B32D0218E8C3}" type="presOf" srcId="{F68FD5C6-A9D1-4224-991C-6AD21AA5BD30}" destId="{2FDB39DA-DBEA-4332-BFC0-C1567DACFD4B}" srcOrd="0" destOrd="0" presId="urn:microsoft.com/office/officeart/2005/8/layout/list1"/>
    <dgm:cxn modelId="{C221C7D3-7644-4D4A-ACB1-8E626F8DBE64}" srcId="{C3D2A3F1-46E8-4887-82A7-E3A847ABCC47}" destId="{F68FD5C6-A9D1-4224-991C-6AD21AA5BD30}" srcOrd="1" destOrd="0" parTransId="{5EC3A64C-E3BF-4B33-9F21-DEF40E7BC8D0}" sibTransId="{8D723CA7-0382-4DA2-8AFE-615364BBE8BD}"/>
    <dgm:cxn modelId="{08EE124E-6FC0-4AC4-AEE8-C6C003C78ABA}" type="presOf" srcId="{ACCEA6F7-62F2-4CDD-A7C2-D69ACDEF01A6}" destId="{B988314A-0462-41D8-86CD-CBC15AA52772}" srcOrd="0" destOrd="0" presId="urn:microsoft.com/office/officeart/2005/8/layout/list1"/>
    <dgm:cxn modelId="{5FE91AAC-049C-4561-B2F3-68EE4F433B83}" type="presOf" srcId="{F98C4869-FB04-4947-8D1A-2690D00C77FD}" destId="{AF5F19AB-9620-40D2-810D-FD15FA1DCC73}" srcOrd="0" destOrd="1" presId="urn:microsoft.com/office/officeart/2005/8/layout/list1"/>
    <dgm:cxn modelId="{DDCA2FBA-5B0E-47EC-8E8B-6E84768986B9}" type="presOf" srcId="{F68FD5C6-A9D1-4224-991C-6AD21AA5BD30}" destId="{A5C42B63-6FFA-449F-AB2E-DC3738AEBEB6}" srcOrd="1" destOrd="0" presId="urn:microsoft.com/office/officeart/2005/8/layout/list1"/>
    <dgm:cxn modelId="{E864E069-B5FE-4D2A-A96A-27D190697006}" type="presParOf" srcId="{6632117D-1FE0-4467-A7AC-BC2935057382}" destId="{A9A1B688-D79A-4B2F-A271-5B8DE85500CD}" srcOrd="0" destOrd="0" presId="urn:microsoft.com/office/officeart/2005/8/layout/list1"/>
    <dgm:cxn modelId="{1EC59DC5-C316-493B-BAEE-9D4987DA4DD4}" type="presParOf" srcId="{A9A1B688-D79A-4B2F-A271-5B8DE85500CD}" destId="{48EF77B9-75CF-43FE-83BB-6619E7F68502}" srcOrd="0" destOrd="0" presId="urn:microsoft.com/office/officeart/2005/8/layout/list1"/>
    <dgm:cxn modelId="{0F565115-F941-486E-86AD-31F1741A2E3B}" type="presParOf" srcId="{A9A1B688-D79A-4B2F-A271-5B8DE85500CD}" destId="{7F0B30FC-4F13-4184-A2D6-D42B8C2390E5}" srcOrd="1" destOrd="0" presId="urn:microsoft.com/office/officeart/2005/8/layout/list1"/>
    <dgm:cxn modelId="{A7CC56D3-1E21-4FC7-962A-52E12208CF62}" type="presParOf" srcId="{6632117D-1FE0-4467-A7AC-BC2935057382}" destId="{FCBDFCA3-907E-45B4-82BC-D1020AF16DA0}" srcOrd="1" destOrd="0" presId="urn:microsoft.com/office/officeart/2005/8/layout/list1"/>
    <dgm:cxn modelId="{45D3245A-83B0-42F0-B819-4F956006076B}" type="presParOf" srcId="{6632117D-1FE0-4467-A7AC-BC2935057382}" destId="{AF5F19AB-9620-40D2-810D-FD15FA1DCC73}" srcOrd="2" destOrd="0" presId="urn:microsoft.com/office/officeart/2005/8/layout/list1"/>
    <dgm:cxn modelId="{880EE9D8-E68E-4EF8-9DB2-2CE7A208D58A}" type="presParOf" srcId="{6632117D-1FE0-4467-A7AC-BC2935057382}" destId="{C7C00B71-097E-4379-B1EA-B7FB9D997A97}" srcOrd="3" destOrd="0" presId="urn:microsoft.com/office/officeart/2005/8/layout/list1"/>
    <dgm:cxn modelId="{6F92CFF4-84ED-4844-A498-23677F5E1354}" type="presParOf" srcId="{6632117D-1FE0-4467-A7AC-BC2935057382}" destId="{C00BD0AA-1B8B-4808-AFF8-50F9C9F723DA}" srcOrd="4" destOrd="0" presId="urn:microsoft.com/office/officeart/2005/8/layout/list1"/>
    <dgm:cxn modelId="{04329ED3-ADEB-4605-B789-EC7B7CCAF212}" type="presParOf" srcId="{C00BD0AA-1B8B-4808-AFF8-50F9C9F723DA}" destId="{2FDB39DA-DBEA-4332-BFC0-C1567DACFD4B}" srcOrd="0" destOrd="0" presId="urn:microsoft.com/office/officeart/2005/8/layout/list1"/>
    <dgm:cxn modelId="{FFE24477-B897-4BF6-8862-771B4154C6D9}" type="presParOf" srcId="{C00BD0AA-1B8B-4808-AFF8-50F9C9F723DA}" destId="{A5C42B63-6FFA-449F-AB2E-DC3738AEBEB6}" srcOrd="1" destOrd="0" presId="urn:microsoft.com/office/officeart/2005/8/layout/list1"/>
    <dgm:cxn modelId="{B66BA9E2-1D88-4D81-8D74-404DC48171BE}" type="presParOf" srcId="{6632117D-1FE0-4467-A7AC-BC2935057382}" destId="{4EDB8A33-B433-4D03-A696-C30AA421D4B4}" srcOrd="5" destOrd="0" presId="urn:microsoft.com/office/officeart/2005/8/layout/list1"/>
    <dgm:cxn modelId="{664654C6-2B9D-46FB-AF8B-CB6739B242B4}" type="presParOf" srcId="{6632117D-1FE0-4467-A7AC-BC2935057382}" destId="{B988314A-0462-41D8-86CD-CBC15AA527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90F30-3BD8-4861-91DA-E34CE513661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B4606D-C2F1-4669-8DDD-75A44719D8B7}">
      <dgm:prSet phldrT="[Text]"/>
      <dgm:spPr/>
      <dgm:t>
        <a:bodyPr/>
        <a:lstStyle/>
        <a:p>
          <a:r>
            <a:rPr lang="en-US" dirty="0" smtClean="0"/>
            <a:t>Having a chordless cycle of length at least </a:t>
          </a:r>
          <a:r>
            <a:rPr lang="en-US" dirty="0" smtClean="0">
              <a:latin typeface="Mistral" pitchFamily="66" charset="0"/>
            </a:rPr>
            <a:t>l </a:t>
          </a:r>
          <a:r>
            <a:rPr lang="en-US" dirty="0" smtClean="0"/>
            <a:t>[c = 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dirty="0" smtClean="0"/>
            <a:t> - 1]</a:t>
          </a:r>
          <a:endParaRPr lang="en-US" dirty="0"/>
        </a:p>
      </dgm:t>
    </dgm:pt>
    <dgm:pt modelId="{0D5CF462-1D7E-4722-88E1-387B793300BA}" type="parTrans" cxnId="{3750C385-9644-457B-BAEC-B73CD7FA6ACB}">
      <dgm:prSet/>
      <dgm:spPr/>
      <dgm:t>
        <a:bodyPr/>
        <a:lstStyle/>
        <a:p>
          <a:endParaRPr lang="en-US"/>
        </a:p>
      </dgm:t>
    </dgm:pt>
    <dgm:pt modelId="{D76D0E20-DD62-433D-B416-361B4E999024}" type="sibTrans" cxnId="{3750C385-9644-457B-BAEC-B73CD7FA6ACB}">
      <dgm:prSet/>
      <dgm:spPr/>
      <dgm:t>
        <a:bodyPr/>
        <a:lstStyle/>
        <a:p>
          <a:endParaRPr lang="en-US"/>
        </a:p>
      </dgm:t>
    </dgm:pt>
    <dgm:pt modelId="{C006A7D7-C636-45A2-A38E-903FDBF8CEC1}">
      <dgm:prSet phldrT="[Text]"/>
      <dgm:spPr/>
      <dgm:t>
        <a:bodyPr/>
        <a:lstStyle/>
        <a:p>
          <a:r>
            <a:rPr lang="en-US" dirty="0" smtClean="0"/>
            <a:t>Containing H as a minor [ c = </a:t>
          </a:r>
          <a:r>
            <a:rPr lang="en-US" dirty="0" smtClean="0">
              <a:latin typeface="Symbol" pitchFamily="18" charset="2"/>
            </a:rPr>
            <a:t>D</a:t>
          </a:r>
          <a:r>
            <a:rPr lang="en-US" dirty="0" smtClean="0"/>
            <a:t>(H) ]</a:t>
          </a:r>
          <a:endParaRPr lang="en-US" dirty="0"/>
        </a:p>
      </dgm:t>
    </dgm:pt>
    <dgm:pt modelId="{83599F69-3FD4-4FE4-BA93-B2CC6FF41B48}" type="parTrans" cxnId="{0E8DB7C0-7373-458B-B48E-3DBC95A2DC95}">
      <dgm:prSet/>
      <dgm:spPr/>
      <dgm:t>
        <a:bodyPr/>
        <a:lstStyle/>
        <a:p>
          <a:endParaRPr lang="en-US"/>
        </a:p>
      </dgm:t>
    </dgm:pt>
    <dgm:pt modelId="{B2E04016-0B74-4247-ACD7-CBCCC9F1CF20}" type="sibTrans" cxnId="{0E8DB7C0-7373-458B-B48E-3DBC95A2DC95}">
      <dgm:prSet/>
      <dgm:spPr/>
      <dgm:t>
        <a:bodyPr/>
        <a:lstStyle/>
        <a:p>
          <a:endParaRPr lang="en-US"/>
        </a:p>
      </dgm:t>
    </dgm:pt>
    <dgm:pt modelId="{6709ACC6-0AFA-486D-B487-49DD3139B1C2}">
      <dgm:prSet phldrT="[Text]"/>
      <dgm:spPr/>
      <dgm:t>
        <a:bodyPr/>
        <a:lstStyle/>
        <a:p>
          <a:r>
            <a:rPr lang="en-US" dirty="0" smtClean="0"/>
            <a:t>For a Hamiltonian graph and vertex v, let D be the predecessor and successor on some Hamiltonian cycle</a:t>
          </a:r>
          <a:endParaRPr lang="en-US" dirty="0"/>
        </a:p>
      </dgm:t>
    </dgm:pt>
    <dgm:pt modelId="{68D18A73-0358-48DF-A4CF-F6B3B939BF15}" type="parTrans" cxnId="{63C12D2D-6004-44D7-B730-758F1DCC8354}">
      <dgm:prSet/>
      <dgm:spPr/>
      <dgm:t>
        <a:bodyPr/>
        <a:lstStyle/>
        <a:p>
          <a:endParaRPr lang="en-US"/>
        </a:p>
      </dgm:t>
    </dgm:pt>
    <dgm:pt modelId="{1DAB0AD5-CDBB-4107-A662-0AE25058BBAF}" type="sibTrans" cxnId="{63C12D2D-6004-44D7-B730-758F1DCC8354}">
      <dgm:prSet/>
      <dgm:spPr/>
      <dgm:t>
        <a:bodyPr/>
        <a:lstStyle/>
        <a:p>
          <a:endParaRPr lang="en-US"/>
        </a:p>
      </dgm:t>
    </dgm:pt>
    <dgm:pt modelId="{5366B6AF-8AF3-4BB7-85EF-51063225198E}">
      <dgm:prSet phldrT="[Text]"/>
      <dgm:spPr/>
      <dgm:t>
        <a:bodyPr/>
        <a:lstStyle/>
        <a:p>
          <a:r>
            <a:rPr lang="en-US" dirty="0" smtClean="0"/>
            <a:t>Let D be the neighbors of v in a minimal minor model [ deg(v) ≤ </a:t>
          </a:r>
          <a:r>
            <a:rPr lang="en-US" dirty="0" smtClean="0">
              <a:latin typeface="Symbol" pitchFamily="18" charset="2"/>
            </a:rPr>
            <a:t>D</a:t>
          </a:r>
          <a:r>
            <a:rPr lang="en-US" dirty="0" smtClean="0"/>
            <a:t>(H) ]</a:t>
          </a:r>
          <a:endParaRPr lang="en-US" dirty="0"/>
        </a:p>
      </dgm:t>
    </dgm:pt>
    <dgm:pt modelId="{DFA6CC61-CCD1-4009-B5D6-AFF79F08D28D}" type="parTrans" cxnId="{C6A95FE2-8345-4577-B77D-46A417FA2FF4}">
      <dgm:prSet/>
      <dgm:spPr/>
      <dgm:t>
        <a:bodyPr/>
        <a:lstStyle/>
        <a:p>
          <a:endParaRPr lang="en-US"/>
        </a:p>
      </dgm:t>
    </dgm:pt>
    <dgm:pt modelId="{B52E9CCF-C592-4C12-8E0F-4A92F08288A2}" type="sibTrans" cxnId="{C6A95FE2-8345-4577-B77D-46A417FA2FF4}">
      <dgm:prSet/>
      <dgm:spPr/>
      <dgm:t>
        <a:bodyPr/>
        <a:lstStyle/>
        <a:p>
          <a:endParaRPr lang="en-US"/>
        </a:p>
      </dgm:t>
    </dgm:pt>
    <dgm:pt modelId="{FA4DD201-1BD2-4E59-8B8B-9C619B5DFEAA}">
      <dgm:prSet phldrT="[Text]"/>
      <dgm:spPr/>
      <dgm:t>
        <a:bodyPr/>
        <a:lstStyle/>
        <a:p>
          <a:r>
            <a:rPr lang="en-US" dirty="0" smtClean="0"/>
            <a:t>Any finite set of graphs [ c = </a:t>
          </a:r>
          <a:r>
            <a:rPr lang="en-US" dirty="0" err="1" smtClean="0"/>
            <a:t>max</a:t>
          </a:r>
          <a:r>
            <a:rPr lang="en-US" baseline="-25000" dirty="0" err="1" smtClean="0"/>
            <a:t>H</a:t>
          </a:r>
          <a:r>
            <a:rPr lang="en-US" dirty="0" smtClean="0"/>
            <a:t> |V(H)| - 1</a:t>
          </a:r>
          <a:r>
            <a:rPr lang="en-US" dirty="0" smtClean="0">
              <a:latin typeface="Symbol" pitchFamily="18" charset="2"/>
            </a:rPr>
            <a:t> ]</a:t>
          </a:r>
          <a:endParaRPr lang="en-US" dirty="0"/>
        </a:p>
      </dgm:t>
    </dgm:pt>
    <dgm:pt modelId="{2E18EB48-B954-4929-82C0-9BC32A8ADC55}" type="parTrans" cxnId="{214B4D17-7D67-48DC-B774-2EA8DA470E7B}">
      <dgm:prSet/>
      <dgm:spPr/>
      <dgm:t>
        <a:bodyPr/>
        <a:lstStyle/>
        <a:p>
          <a:endParaRPr lang="en-US"/>
        </a:p>
      </dgm:t>
    </dgm:pt>
    <dgm:pt modelId="{9F161472-894E-49E3-AAC9-5361C5175C90}" type="sibTrans" cxnId="{214B4D17-7D67-48DC-B774-2EA8DA470E7B}">
      <dgm:prSet/>
      <dgm:spPr/>
      <dgm:t>
        <a:bodyPr/>
        <a:lstStyle/>
        <a:p>
          <a:endParaRPr lang="en-US"/>
        </a:p>
      </dgm:t>
    </dgm:pt>
    <dgm:pt modelId="{3B1DB063-4295-429D-B3A3-A5415E01273F}">
      <dgm:prSet phldrT="[Text]"/>
      <dgm:spPr/>
      <dgm:t>
        <a:bodyPr/>
        <a:lstStyle/>
        <a:p>
          <a:r>
            <a:rPr lang="en-US" smtClean="0"/>
            <a:t>Hamiltonicity </a:t>
          </a:r>
          <a:r>
            <a:rPr lang="en-US" dirty="0" smtClean="0"/>
            <a:t>[ c = 2 ]</a:t>
          </a:r>
          <a:endParaRPr lang="en-US" dirty="0"/>
        </a:p>
      </dgm:t>
    </dgm:pt>
    <dgm:pt modelId="{5C2DA5EA-057C-44AE-BCA8-FFF4EC90E8E9}" type="parTrans" cxnId="{7BBCB4D0-21F7-4395-9869-5000BAF42466}">
      <dgm:prSet/>
      <dgm:spPr/>
      <dgm:t>
        <a:bodyPr/>
        <a:lstStyle/>
        <a:p>
          <a:endParaRPr lang="en-US"/>
        </a:p>
      </dgm:t>
    </dgm:pt>
    <dgm:pt modelId="{E3913798-BF91-4318-9A7B-12BED203FD57}" type="sibTrans" cxnId="{7BBCB4D0-21F7-4395-9869-5000BAF42466}">
      <dgm:prSet/>
      <dgm:spPr/>
      <dgm:t>
        <a:bodyPr/>
        <a:lstStyle/>
        <a:p>
          <a:endParaRPr lang="en-US"/>
        </a:p>
      </dgm:t>
    </dgm:pt>
    <dgm:pt modelId="{4AF542E6-6D1B-41E1-ABD1-518369ABE625}" type="pres">
      <dgm:prSet presAssocID="{6DB90F30-3BD8-4861-91DA-E34CE51366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AABE4-B5E8-420A-BD2D-29774D7BE379}" type="pres">
      <dgm:prSet presAssocID="{16B4606D-C2F1-4669-8DDD-75A44719D8B7}" presName="parentLin" presStyleCnt="0"/>
      <dgm:spPr/>
    </dgm:pt>
    <dgm:pt modelId="{CEC7F930-AC34-4D1A-BDD9-755BC4EF96FE}" type="pres">
      <dgm:prSet presAssocID="{16B4606D-C2F1-4669-8DDD-75A44719D8B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74D813A-165D-4051-97E0-CE17A9E3A6F7}" type="pres">
      <dgm:prSet presAssocID="{16B4606D-C2F1-4669-8DDD-75A44719D8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6B67F-8F4F-4DF2-B1BE-52B3F50A968A}" type="pres">
      <dgm:prSet presAssocID="{16B4606D-C2F1-4669-8DDD-75A44719D8B7}" presName="negativeSpace" presStyleCnt="0"/>
      <dgm:spPr/>
    </dgm:pt>
    <dgm:pt modelId="{CEBBEBAE-B2D4-499C-A164-973BD861A52A}" type="pres">
      <dgm:prSet presAssocID="{16B4606D-C2F1-4669-8DDD-75A44719D8B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65096-9B3E-47E5-9EC5-36B23158CDA9}" type="pres">
      <dgm:prSet presAssocID="{D76D0E20-DD62-433D-B416-361B4E999024}" presName="spaceBetweenRectangles" presStyleCnt="0"/>
      <dgm:spPr/>
    </dgm:pt>
    <dgm:pt modelId="{FDC8C207-1A7E-4E09-9F03-6D0EA2D36AA0}" type="pres">
      <dgm:prSet presAssocID="{3B1DB063-4295-429D-B3A3-A5415E01273F}" presName="parentLin" presStyleCnt="0"/>
      <dgm:spPr/>
    </dgm:pt>
    <dgm:pt modelId="{034387A7-897B-46EF-BFE2-5BD979CB0A3E}" type="pres">
      <dgm:prSet presAssocID="{3B1DB063-4295-429D-B3A3-A5415E01273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D5E714A-6540-4ABE-BD05-E677027D68B9}" type="pres">
      <dgm:prSet presAssocID="{3B1DB063-4295-429D-B3A3-A5415E0127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03FDE-477A-4EB8-AE21-4BFADE5E0CB5}" type="pres">
      <dgm:prSet presAssocID="{3B1DB063-4295-429D-B3A3-A5415E01273F}" presName="negativeSpace" presStyleCnt="0"/>
      <dgm:spPr/>
    </dgm:pt>
    <dgm:pt modelId="{8510B24B-FF8D-474E-A504-0CC968E6B171}" type="pres">
      <dgm:prSet presAssocID="{3B1DB063-4295-429D-B3A3-A5415E01273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ED92-BF71-4644-A8E9-31791F21C4F7}" type="pres">
      <dgm:prSet presAssocID="{E3913798-BF91-4318-9A7B-12BED203FD57}" presName="spaceBetweenRectangles" presStyleCnt="0"/>
      <dgm:spPr/>
    </dgm:pt>
    <dgm:pt modelId="{020D4CDF-F429-4984-A961-9D071CE109BD}" type="pres">
      <dgm:prSet presAssocID="{C006A7D7-C636-45A2-A38E-903FDBF8CEC1}" presName="parentLin" presStyleCnt="0"/>
      <dgm:spPr/>
    </dgm:pt>
    <dgm:pt modelId="{A5FA87F2-7D26-40ED-9E4B-E162639CFA17}" type="pres">
      <dgm:prSet presAssocID="{C006A7D7-C636-45A2-A38E-903FDBF8CEC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BEB7BC-A4D7-408D-9285-03757C14785B}" type="pres">
      <dgm:prSet presAssocID="{C006A7D7-C636-45A2-A38E-903FDBF8CE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82EE0-4EFA-43D2-934C-5D5DA90F9CC2}" type="pres">
      <dgm:prSet presAssocID="{C006A7D7-C636-45A2-A38E-903FDBF8CEC1}" presName="negativeSpace" presStyleCnt="0"/>
      <dgm:spPr/>
    </dgm:pt>
    <dgm:pt modelId="{BA51E53E-06AE-4766-862C-E5146F032869}" type="pres">
      <dgm:prSet presAssocID="{C006A7D7-C636-45A2-A38E-903FDBF8CEC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3183A-8B00-4040-946F-91DA7DBCF402}" type="pres">
      <dgm:prSet presAssocID="{B2E04016-0B74-4247-ACD7-CBCCC9F1CF20}" presName="spaceBetweenRectangles" presStyleCnt="0"/>
      <dgm:spPr/>
    </dgm:pt>
    <dgm:pt modelId="{E467A884-DC33-46D1-8DC6-ADECA383C5F8}" type="pres">
      <dgm:prSet presAssocID="{FA4DD201-1BD2-4E59-8B8B-9C619B5DFEAA}" presName="parentLin" presStyleCnt="0"/>
      <dgm:spPr/>
    </dgm:pt>
    <dgm:pt modelId="{C10196D0-658B-42FD-B4DB-90FC52059BC0}" type="pres">
      <dgm:prSet presAssocID="{FA4DD201-1BD2-4E59-8B8B-9C619B5DFEA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A9C3225-7AF9-4A6E-8EC3-2F8D4B426156}" type="pres">
      <dgm:prSet presAssocID="{FA4DD201-1BD2-4E59-8B8B-9C619B5DFEA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BE5F0-3CAF-4A32-BE0D-821B3AB476D7}" type="pres">
      <dgm:prSet presAssocID="{FA4DD201-1BD2-4E59-8B8B-9C619B5DFEAA}" presName="negativeSpace" presStyleCnt="0"/>
      <dgm:spPr/>
    </dgm:pt>
    <dgm:pt modelId="{1E6E2AC0-3534-4049-BE0F-00DE3D91B27D}" type="pres">
      <dgm:prSet presAssocID="{FA4DD201-1BD2-4E59-8B8B-9C619B5DFEA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883FE0-AA52-423A-B608-F063B8B9FA99}" type="presOf" srcId="{6DB90F30-3BD8-4861-91DA-E34CE513661E}" destId="{4AF542E6-6D1B-41E1-ABD1-518369ABE625}" srcOrd="0" destOrd="0" presId="urn:microsoft.com/office/officeart/2005/8/layout/list1"/>
    <dgm:cxn modelId="{5F9208CB-F820-4CAE-9194-4C00B6F86B90}" type="presOf" srcId="{6709ACC6-0AFA-486D-B487-49DD3139B1C2}" destId="{8510B24B-FF8D-474E-A504-0CC968E6B171}" srcOrd="0" destOrd="0" presId="urn:microsoft.com/office/officeart/2005/8/layout/list1"/>
    <dgm:cxn modelId="{214B4D17-7D67-48DC-B774-2EA8DA470E7B}" srcId="{6DB90F30-3BD8-4861-91DA-E34CE513661E}" destId="{FA4DD201-1BD2-4E59-8B8B-9C619B5DFEAA}" srcOrd="3" destOrd="0" parTransId="{2E18EB48-B954-4929-82C0-9BC32A8ADC55}" sibTransId="{9F161472-894E-49E3-AAC9-5361C5175C90}"/>
    <dgm:cxn modelId="{C6A95FE2-8345-4577-B77D-46A417FA2FF4}" srcId="{C006A7D7-C636-45A2-A38E-903FDBF8CEC1}" destId="{5366B6AF-8AF3-4BB7-85EF-51063225198E}" srcOrd="0" destOrd="0" parTransId="{DFA6CC61-CCD1-4009-B5D6-AFF79F08D28D}" sibTransId="{B52E9CCF-C592-4C12-8E0F-4A92F08288A2}"/>
    <dgm:cxn modelId="{37C38CCE-88A7-49E3-A7D5-A115F9E0C42E}" type="presOf" srcId="{C006A7D7-C636-45A2-A38E-903FDBF8CEC1}" destId="{F2BEB7BC-A4D7-408D-9285-03757C14785B}" srcOrd="1" destOrd="0" presId="urn:microsoft.com/office/officeart/2005/8/layout/list1"/>
    <dgm:cxn modelId="{67E61A70-55A3-4A16-978B-821C4DFC2F06}" type="presOf" srcId="{5366B6AF-8AF3-4BB7-85EF-51063225198E}" destId="{BA51E53E-06AE-4766-862C-E5146F032869}" srcOrd="0" destOrd="0" presId="urn:microsoft.com/office/officeart/2005/8/layout/list1"/>
    <dgm:cxn modelId="{94CEE8BB-C193-497A-8B48-7317B75DA04A}" type="presOf" srcId="{FA4DD201-1BD2-4E59-8B8B-9C619B5DFEAA}" destId="{7A9C3225-7AF9-4A6E-8EC3-2F8D4B426156}" srcOrd="1" destOrd="0" presId="urn:microsoft.com/office/officeart/2005/8/layout/list1"/>
    <dgm:cxn modelId="{3750C385-9644-457B-BAEC-B73CD7FA6ACB}" srcId="{6DB90F30-3BD8-4861-91DA-E34CE513661E}" destId="{16B4606D-C2F1-4669-8DDD-75A44719D8B7}" srcOrd="0" destOrd="0" parTransId="{0D5CF462-1D7E-4722-88E1-387B793300BA}" sibTransId="{D76D0E20-DD62-433D-B416-361B4E999024}"/>
    <dgm:cxn modelId="{63C12D2D-6004-44D7-B730-758F1DCC8354}" srcId="{3B1DB063-4295-429D-B3A3-A5415E01273F}" destId="{6709ACC6-0AFA-486D-B487-49DD3139B1C2}" srcOrd="0" destOrd="0" parTransId="{68D18A73-0358-48DF-A4CF-F6B3B939BF15}" sibTransId="{1DAB0AD5-CDBB-4107-A662-0AE25058BBAF}"/>
    <dgm:cxn modelId="{FA8C91A7-E371-430E-9D99-095711E5AA99}" type="presOf" srcId="{3B1DB063-4295-429D-B3A3-A5415E01273F}" destId="{8D5E714A-6540-4ABE-BD05-E677027D68B9}" srcOrd="1" destOrd="0" presId="urn:microsoft.com/office/officeart/2005/8/layout/list1"/>
    <dgm:cxn modelId="{7BBCB4D0-21F7-4395-9869-5000BAF42466}" srcId="{6DB90F30-3BD8-4861-91DA-E34CE513661E}" destId="{3B1DB063-4295-429D-B3A3-A5415E01273F}" srcOrd="1" destOrd="0" parTransId="{5C2DA5EA-057C-44AE-BCA8-FFF4EC90E8E9}" sibTransId="{E3913798-BF91-4318-9A7B-12BED203FD57}"/>
    <dgm:cxn modelId="{B69F94EA-5AAF-4394-BBF9-7E3546E3CBDE}" type="presOf" srcId="{C006A7D7-C636-45A2-A38E-903FDBF8CEC1}" destId="{A5FA87F2-7D26-40ED-9E4B-E162639CFA17}" srcOrd="0" destOrd="0" presId="urn:microsoft.com/office/officeart/2005/8/layout/list1"/>
    <dgm:cxn modelId="{B9335322-9000-4FF1-9B77-84BB47F2689F}" type="presOf" srcId="{FA4DD201-1BD2-4E59-8B8B-9C619B5DFEAA}" destId="{C10196D0-658B-42FD-B4DB-90FC52059BC0}" srcOrd="0" destOrd="0" presId="urn:microsoft.com/office/officeart/2005/8/layout/list1"/>
    <dgm:cxn modelId="{0E8DB7C0-7373-458B-B48E-3DBC95A2DC95}" srcId="{6DB90F30-3BD8-4861-91DA-E34CE513661E}" destId="{C006A7D7-C636-45A2-A38E-903FDBF8CEC1}" srcOrd="2" destOrd="0" parTransId="{83599F69-3FD4-4FE4-BA93-B2CC6FF41B48}" sibTransId="{B2E04016-0B74-4247-ACD7-CBCCC9F1CF20}"/>
    <dgm:cxn modelId="{54C478C3-9A80-42D5-9D3B-392974EFF8D8}" type="presOf" srcId="{16B4606D-C2F1-4669-8DDD-75A44719D8B7}" destId="{474D813A-165D-4051-97E0-CE17A9E3A6F7}" srcOrd="1" destOrd="0" presId="urn:microsoft.com/office/officeart/2005/8/layout/list1"/>
    <dgm:cxn modelId="{1058007B-0E6E-420A-B25F-C6297896C1F5}" type="presOf" srcId="{3B1DB063-4295-429D-B3A3-A5415E01273F}" destId="{034387A7-897B-46EF-BFE2-5BD979CB0A3E}" srcOrd="0" destOrd="0" presId="urn:microsoft.com/office/officeart/2005/8/layout/list1"/>
    <dgm:cxn modelId="{DB36DA42-7318-4408-9EE9-21BA38234367}" type="presOf" srcId="{16B4606D-C2F1-4669-8DDD-75A44719D8B7}" destId="{CEC7F930-AC34-4D1A-BDD9-755BC4EF96FE}" srcOrd="0" destOrd="0" presId="urn:microsoft.com/office/officeart/2005/8/layout/list1"/>
    <dgm:cxn modelId="{122A4460-330A-458D-A90F-741779FB1CF2}" type="presParOf" srcId="{4AF542E6-6D1B-41E1-ABD1-518369ABE625}" destId="{CA6AABE4-B5E8-420A-BD2D-29774D7BE379}" srcOrd="0" destOrd="0" presId="urn:microsoft.com/office/officeart/2005/8/layout/list1"/>
    <dgm:cxn modelId="{415582A9-70D7-4A5E-A4C8-573F2EC0F013}" type="presParOf" srcId="{CA6AABE4-B5E8-420A-BD2D-29774D7BE379}" destId="{CEC7F930-AC34-4D1A-BDD9-755BC4EF96FE}" srcOrd="0" destOrd="0" presId="urn:microsoft.com/office/officeart/2005/8/layout/list1"/>
    <dgm:cxn modelId="{2151ECD7-C78A-4860-8ADD-976FFBCB8475}" type="presParOf" srcId="{CA6AABE4-B5E8-420A-BD2D-29774D7BE379}" destId="{474D813A-165D-4051-97E0-CE17A9E3A6F7}" srcOrd="1" destOrd="0" presId="urn:microsoft.com/office/officeart/2005/8/layout/list1"/>
    <dgm:cxn modelId="{CEC4D245-0A5D-48B9-8BBE-7B4E373B8554}" type="presParOf" srcId="{4AF542E6-6D1B-41E1-ABD1-518369ABE625}" destId="{2476B67F-8F4F-4DF2-B1BE-52B3F50A968A}" srcOrd="1" destOrd="0" presId="urn:microsoft.com/office/officeart/2005/8/layout/list1"/>
    <dgm:cxn modelId="{560A8566-5501-45F5-84D7-E4B96BE080BE}" type="presParOf" srcId="{4AF542E6-6D1B-41E1-ABD1-518369ABE625}" destId="{CEBBEBAE-B2D4-499C-A164-973BD861A52A}" srcOrd="2" destOrd="0" presId="urn:microsoft.com/office/officeart/2005/8/layout/list1"/>
    <dgm:cxn modelId="{CE32541E-9549-4D78-ABE5-D5BDADFEF515}" type="presParOf" srcId="{4AF542E6-6D1B-41E1-ABD1-518369ABE625}" destId="{18465096-9B3E-47E5-9EC5-36B23158CDA9}" srcOrd="3" destOrd="0" presId="urn:microsoft.com/office/officeart/2005/8/layout/list1"/>
    <dgm:cxn modelId="{EC6CF504-C598-4463-A4AE-949B3D5BFC57}" type="presParOf" srcId="{4AF542E6-6D1B-41E1-ABD1-518369ABE625}" destId="{FDC8C207-1A7E-4E09-9F03-6D0EA2D36AA0}" srcOrd="4" destOrd="0" presId="urn:microsoft.com/office/officeart/2005/8/layout/list1"/>
    <dgm:cxn modelId="{738F1F2A-C5D2-48EF-8C25-96C644C3903A}" type="presParOf" srcId="{FDC8C207-1A7E-4E09-9F03-6D0EA2D36AA0}" destId="{034387A7-897B-46EF-BFE2-5BD979CB0A3E}" srcOrd="0" destOrd="0" presId="urn:microsoft.com/office/officeart/2005/8/layout/list1"/>
    <dgm:cxn modelId="{E7F1A6FF-5DF0-443A-B3A2-6BA1A08BBAE4}" type="presParOf" srcId="{FDC8C207-1A7E-4E09-9F03-6D0EA2D36AA0}" destId="{8D5E714A-6540-4ABE-BD05-E677027D68B9}" srcOrd="1" destOrd="0" presId="urn:microsoft.com/office/officeart/2005/8/layout/list1"/>
    <dgm:cxn modelId="{0B7C965E-9659-4B7A-A8AE-126DEE2564BC}" type="presParOf" srcId="{4AF542E6-6D1B-41E1-ABD1-518369ABE625}" destId="{D2C03FDE-477A-4EB8-AE21-4BFADE5E0CB5}" srcOrd="5" destOrd="0" presId="urn:microsoft.com/office/officeart/2005/8/layout/list1"/>
    <dgm:cxn modelId="{019B456B-476A-4397-9414-F66737DDAAC8}" type="presParOf" srcId="{4AF542E6-6D1B-41E1-ABD1-518369ABE625}" destId="{8510B24B-FF8D-474E-A504-0CC968E6B171}" srcOrd="6" destOrd="0" presId="urn:microsoft.com/office/officeart/2005/8/layout/list1"/>
    <dgm:cxn modelId="{CE938188-0959-46B1-8103-2053CFDF2390}" type="presParOf" srcId="{4AF542E6-6D1B-41E1-ABD1-518369ABE625}" destId="{DDC2ED92-BF71-4644-A8E9-31791F21C4F7}" srcOrd="7" destOrd="0" presId="urn:microsoft.com/office/officeart/2005/8/layout/list1"/>
    <dgm:cxn modelId="{DF1A1716-EEE6-45EE-B799-651A82150AA1}" type="presParOf" srcId="{4AF542E6-6D1B-41E1-ABD1-518369ABE625}" destId="{020D4CDF-F429-4984-A961-9D071CE109BD}" srcOrd="8" destOrd="0" presId="urn:microsoft.com/office/officeart/2005/8/layout/list1"/>
    <dgm:cxn modelId="{A5B23F1E-401D-4D1E-80CC-F14F7E8BAC2C}" type="presParOf" srcId="{020D4CDF-F429-4984-A961-9D071CE109BD}" destId="{A5FA87F2-7D26-40ED-9E4B-E162639CFA17}" srcOrd="0" destOrd="0" presId="urn:microsoft.com/office/officeart/2005/8/layout/list1"/>
    <dgm:cxn modelId="{E00079CA-8BC0-4763-B620-8633C0219911}" type="presParOf" srcId="{020D4CDF-F429-4984-A961-9D071CE109BD}" destId="{F2BEB7BC-A4D7-408D-9285-03757C14785B}" srcOrd="1" destOrd="0" presId="urn:microsoft.com/office/officeart/2005/8/layout/list1"/>
    <dgm:cxn modelId="{1E8819F1-1AAB-49AF-A172-D00373DACF5C}" type="presParOf" srcId="{4AF542E6-6D1B-41E1-ABD1-518369ABE625}" destId="{1E182EE0-4EFA-43D2-934C-5D5DA90F9CC2}" srcOrd="9" destOrd="0" presId="urn:microsoft.com/office/officeart/2005/8/layout/list1"/>
    <dgm:cxn modelId="{497D1287-1A2B-4108-AFEC-B6DAD097B162}" type="presParOf" srcId="{4AF542E6-6D1B-41E1-ABD1-518369ABE625}" destId="{BA51E53E-06AE-4766-862C-E5146F032869}" srcOrd="10" destOrd="0" presId="urn:microsoft.com/office/officeart/2005/8/layout/list1"/>
    <dgm:cxn modelId="{55E67587-CC0E-4AF9-B5A4-DB683534AA6E}" type="presParOf" srcId="{4AF542E6-6D1B-41E1-ABD1-518369ABE625}" destId="{D4E3183A-8B00-4040-946F-91DA7DBCF402}" srcOrd="11" destOrd="0" presId="urn:microsoft.com/office/officeart/2005/8/layout/list1"/>
    <dgm:cxn modelId="{F77E2908-77B5-4F4C-B562-7487DE2CDC21}" type="presParOf" srcId="{4AF542E6-6D1B-41E1-ABD1-518369ABE625}" destId="{E467A884-DC33-46D1-8DC6-ADECA383C5F8}" srcOrd="12" destOrd="0" presId="urn:microsoft.com/office/officeart/2005/8/layout/list1"/>
    <dgm:cxn modelId="{096894EA-031F-468D-9504-ADFD1D818D6C}" type="presParOf" srcId="{E467A884-DC33-46D1-8DC6-ADECA383C5F8}" destId="{C10196D0-658B-42FD-B4DB-90FC52059BC0}" srcOrd="0" destOrd="0" presId="urn:microsoft.com/office/officeart/2005/8/layout/list1"/>
    <dgm:cxn modelId="{1236653D-4AB2-46C4-B7F9-D0C8D2DE426D}" type="presParOf" srcId="{E467A884-DC33-46D1-8DC6-ADECA383C5F8}" destId="{7A9C3225-7AF9-4A6E-8EC3-2F8D4B426156}" srcOrd="1" destOrd="0" presId="urn:microsoft.com/office/officeart/2005/8/layout/list1"/>
    <dgm:cxn modelId="{AB6F3661-F05A-4ED9-A39D-6AC55E4B052D}" type="presParOf" srcId="{4AF542E6-6D1B-41E1-ABD1-518369ABE625}" destId="{7BFBE5F0-3CAF-4A32-BE0D-821B3AB476D7}" srcOrd="13" destOrd="0" presId="urn:microsoft.com/office/officeart/2005/8/layout/list1"/>
    <dgm:cxn modelId="{1ED9803F-4D31-4BE1-A743-0F2C0921F349}" type="presParOf" srcId="{4AF542E6-6D1B-41E1-ABD1-518369ABE625}" destId="{1E6E2AC0-3534-4049-BE0F-00DE3D91B2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5F19AB-9620-40D2-810D-FD15FA1DCC73}">
      <dsp:nvSpPr>
        <dsp:cNvPr id="0" name=""/>
        <dsp:cNvSpPr/>
      </dsp:nvSpPr>
      <dsp:spPr>
        <a:xfrm>
          <a:off x="0" y="318981"/>
          <a:ext cx="8229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Sufficient conditions for vertex-deletion and induced </a:t>
          </a:r>
          <a:r>
            <a:rPr lang="en-US" sz="2000" kern="1200" dirty="0" err="1" smtClean="0"/>
            <a:t>subgraph</a:t>
          </a:r>
          <a:r>
            <a:rPr lang="en-US" sz="2000" kern="1200" dirty="0" smtClean="0"/>
            <a:t> problems to admit polynomial kernels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Unifies many known kernels &amp; provides new results</a:t>
          </a:r>
          <a:endParaRPr lang="en-US" sz="2000" kern="1200" dirty="0"/>
        </a:p>
      </dsp:txBody>
      <dsp:txXfrm>
        <a:off x="0" y="318981"/>
        <a:ext cx="8229600" cy="1449000"/>
      </dsp:txXfrm>
    </dsp:sp>
    <dsp:sp modelId="{7F0B30FC-4F13-4184-A2D6-D42B8C2390E5}">
      <dsp:nvSpPr>
        <dsp:cNvPr id="0" name=""/>
        <dsp:cNvSpPr/>
      </dsp:nvSpPr>
      <dsp:spPr>
        <a:xfrm>
          <a:off x="411480" y="237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positive results</a:t>
          </a:r>
          <a:endParaRPr lang="en-US" sz="2000" kern="1200" dirty="0"/>
        </a:p>
      </dsp:txBody>
      <dsp:txXfrm>
        <a:off x="411480" y="23781"/>
        <a:ext cx="5760720" cy="590400"/>
      </dsp:txXfrm>
    </dsp:sp>
    <dsp:sp modelId="{B988314A-0462-41D8-86CD-CBC15AA52772}">
      <dsp:nvSpPr>
        <dsp:cNvPr id="0" name=""/>
        <dsp:cNvSpPr/>
      </dsp:nvSpPr>
      <dsp:spPr>
        <a:xfrm>
          <a:off x="0" y="2171181"/>
          <a:ext cx="8229600" cy="233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Testing for an H</a:t>
          </a:r>
          <a:r>
            <a:rPr lang="en-US" sz="2000" kern="1200" baseline="-25000" dirty="0" smtClean="0"/>
            <a:t>t</a:t>
          </a:r>
          <a:r>
            <a:rPr lang="en-US" sz="2000" kern="1200" dirty="0" smtClean="0"/>
            <a:t> induced </a:t>
          </a:r>
          <a:r>
            <a:rPr lang="en-US" sz="2000" kern="1200" dirty="0" err="1" smtClean="0"/>
            <a:t>subgraph</a:t>
          </a:r>
          <a:r>
            <a:rPr lang="en-US" sz="2000" kern="1200" dirty="0" smtClean="0"/>
            <a:t> / minor </a:t>
          </a:r>
          <a:br>
            <a:rPr lang="en-US" sz="2000" kern="1200" dirty="0" smtClean="0"/>
          </a:br>
          <a:r>
            <a:rPr lang="en-US" sz="2000" kern="1200" dirty="0" smtClean="0"/>
            <a:t>(Cliques, stars, </a:t>
          </a:r>
          <a:r>
            <a:rPr lang="en-US" sz="2000" kern="1200" dirty="0" err="1" smtClean="0"/>
            <a:t>bicliques</a:t>
          </a:r>
          <a:r>
            <a:rPr lang="en-US" sz="2000" kern="1200" dirty="0" smtClean="0"/>
            <a:t>, paths, cycles …)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Subgraph</a:t>
          </a:r>
          <a:r>
            <a:rPr lang="en-US" sz="2000" kern="1200" dirty="0" smtClean="0"/>
            <a:t> vs.</a:t>
          </a:r>
          <a:r>
            <a:rPr lang="en-US" sz="2000" kern="1200" dirty="0" smtClean="0">
              <a:sym typeface="Wingdings" pitchFamily="2" charset="2"/>
            </a:rPr>
            <a:t> minor tests often behave differently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cap="small" baseline="0" dirty="0" smtClean="0"/>
            <a:t>Longest Induced Path,</a:t>
          </a:r>
          <a:r>
            <a:rPr lang="en-US" sz="2000" kern="1200" dirty="0" smtClean="0"/>
            <a:t> </a:t>
          </a:r>
          <a:r>
            <a:rPr lang="en-US" sz="2000" kern="1200" cap="small" baseline="0" dirty="0" smtClean="0"/>
            <a:t>Maximum Induced Matching, </a:t>
          </a:r>
          <a:r>
            <a:rPr lang="en-US" sz="2000" kern="1200" dirty="0" smtClean="0"/>
            <a:t>and </a:t>
          </a:r>
          <a:r>
            <a:rPr lang="en-US" sz="2000" kern="1200" cap="small" dirty="0" smtClean="0"/>
            <a:t>Induced </a:t>
          </a:r>
          <a:r>
            <a:rPr lang="en-US" sz="2000" kern="1200" cap="small" dirty="0" err="1" smtClean="0"/>
            <a:t>K</a:t>
          </a:r>
          <a:r>
            <a:rPr lang="en-US" sz="2000" kern="1200" cap="none" baseline="-25000" dirty="0" err="1" smtClean="0"/>
            <a:t>s,t</a:t>
          </a:r>
          <a:r>
            <a:rPr lang="en-US" sz="2000" kern="1200" cap="small" dirty="0" smtClean="0"/>
            <a:t> </a:t>
          </a:r>
          <a:r>
            <a:rPr lang="en-US" sz="2000" kern="1200" cap="small" dirty="0" err="1" smtClean="0"/>
            <a:t>Subgraph</a:t>
          </a:r>
          <a:r>
            <a:rPr lang="en-US" sz="2000" kern="1200" cap="small" dirty="0" smtClean="0"/>
            <a:t> Test</a:t>
          </a:r>
          <a:r>
            <a:rPr lang="en-US" sz="2000" kern="1200" dirty="0" smtClean="0"/>
            <a:t> parameterized by vertex cover, have no polynomial kernel (unless NP ⊆ </a:t>
          </a:r>
          <a:r>
            <a:rPr lang="en-US" sz="2000" kern="1200" dirty="0" err="1" smtClean="0"/>
            <a:t>coNP</a:t>
          </a:r>
          <a:r>
            <a:rPr lang="en-US" sz="2000" kern="1200" dirty="0" smtClean="0"/>
            <a:t>/poly)</a:t>
          </a:r>
          <a:endParaRPr lang="en-US" sz="2000" kern="1200" dirty="0"/>
        </a:p>
      </dsp:txBody>
      <dsp:txXfrm>
        <a:off x="0" y="2171181"/>
        <a:ext cx="8229600" cy="2331000"/>
      </dsp:txXfrm>
    </dsp:sp>
    <dsp:sp modelId="{A5C42B63-6FFA-449F-AB2E-DC3738AEBEB6}">
      <dsp:nvSpPr>
        <dsp:cNvPr id="0" name=""/>
        <dsp:cNvSpPr/>
      </dsp:nvSpPr>
      <dsp:spPr>
        <a:xfrm>
          <a:off x="411480" y="18759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Upper and lower bounds  for </a:t>
          </a:r>
          <a:br>
            <a:rPr lang="en-US" sz="2000" kern="1200" dirty="0" smtClean="0"/>
          </a:br>
          <a:r>
            <a:rPr lang="en-US" sz="2000" kern="1200" dirty="0" err="1" smtClean="0"/>
            <a:t>subgraph</a:t>
          </a:r>
          <a:r>
            <a:rPr lang="en-US" sz="2000" kern="1200" dirty="0" smtClean="0"/>
            <a:t> and minor tests</a:t>
          </a:r>
          <a:endParaRPr lang="en-US" sz="2000" kern="1200" dirty="0"/>
        </a:p>
      </dsp:txBody>
      <dsp:txXfrm>
        <a:off x="411480" y="1875981"/>
        <a:ext cx="5760720" cy="59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AC93-4A07-4DF9-9182-58C021D2AA42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64C2-123C-4EC6-A1CB-8310DE40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269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B7BE-D7E7-4677-A421-B22122BFEAC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FC3D-0D59-42E0-8BC5-EA1E2C4DA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0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D70044"/>
                </a:solidFill>
                <a:latin typeface="+mj-lt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68E719D-FF9B-4C90-9B5E-63E7390CB140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2CC293F5-EB91-4AB7-B8CA-25133BEC97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1A2D1-4068-4ACE-885E-06C93ED79378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9476D-40C0-4401-95B7-5AE9A11A10F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1D1E4-0E79-49ED-A386-3B0B5196B77A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1F89-4BCF-49A6-B1D9-B3A16894DF2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D27E1-197F-4207-A586-F54F16BCBE27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43A80-CCFE-4885-A2D8-84AE2677A3C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399A2-7711-47B6-9715-B1FC3E660992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A559-93A4-48B4-A486-E11DD3FD6CE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2788D-8E77-415E-BC5B-BA472039598F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BEAB-91C3-41DF-856E-873B7A86585B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AC36B-2ACB-400B-BDA7-502B8C1E8656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9743-7FE2-44D7-8F86-AADB4D85474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7CD5E-C9BF-4D76-8864-BB6E46783E63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BEFC-3A98-4989-A4C4-6FFFF128F28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75D0C-84E1-427C-AE53-49D54931521B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7421-4C46-4972-80CF-6AEFACADE05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82072-590D-4E9A-BCD3-A469A6BE18F7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88885-B63F-4A81-9E15-CE8132F0FDF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71730-2EE0-4837-ADCE-BA344713D5D6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5A08-CAAC-46F2-83DD-6FEC8AEF4B1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0BE05E71-0991-43E8-A659-43AE3F170412}" type="datetime1">
              <a:rPr lang="nl-NL" smtClean="0"/>
              <a:pPr/>
              <a:t>18-6-2012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CEBF258B-C62F-4FD6-B1CD-1915442E7B20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70044"/>
          </a:solidFill>
          <a:latin typeface="+mj-lt"/>
          <a:ea typeface="ＭＳ Ｐゴシック" pitchFamily="-65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2699792" y="990600"/>
            <a:ext cx="613940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Preprocessing Graph Problems</a:t>
            </a:r>
            <a:br>
              <a:rPr lang="en-US" dirty="0" smtClean="0"/>
            </a:br>
            <a:r>
              <a:rPr lang="en-US" sz="3100" dirty="0" smtClean="0"/>
              <a:t>When Does a Small Vertex Cover Help?</a:t>
            </a:r>
            <a:endParaRPr lang="en-US" dirty="0" smtClean="0"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378896" cy="2438400"/>
          </a:xfrm>
        </p:spPr>
        <p:txBody>
          <a:bodyPr/>
          <a:lstStyle/>
          <a:p>
            <a:r>
              <a:rPr lang="en-US" b="1" dirty="0" smtClean="0"/>
              <a:t>Bart M. P. Jansen</a:t>
            </a:r>
          </a:p>
          <a:p>
            <a:endParaRPr lang="en-US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  <a:p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Joint work with </a:t>
            </a:r>
          </a:p>
          <a:p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Fedor</a:t>
            </a:r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 V. </a:t>
            </a:r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Fomin</a:t>
            </a:r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 &amp; </a:t>
            </a:r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Michał</a:t>
            </a:r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 </a:t>
            </a:r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Pilipczuk</a:t>
            </a:r>
            <a:endParaRPr lang="en-US" sz="2000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65160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June 2012, </a:t>
            </a:r>
            <a:r>
              <a:rPr lang="en-US" dirty="0" err="1" smtClean="0">
                <a:latin typeface="+mj-lt"/>
              </a:rPr>
              <a:t>Dagstuhl</a:t>
            </a:r>
            <a:r>
              <a:rPr lang="en-US" dirty="0" smtClean="0">
                <a:latin typeface="+mj-lt"/>
              </a:rPr>
              <a:t> Seminar 12241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properties characterized </a:t>
            </a:r>
            <a:br>
              <a:rPr lang="en-US" dirty="0" smtClean="0"/>
            </a:br>
            <a:r>
              <a:rPr lang="en-US" dirty="0" smtClean="0"/>
              <a:t>by few adjacencies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301209"/>
            <a:ext cx="8229600" cy="8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aseline="0" dirty="0" smtClean="0">
                <a:latin typeface="Verdana"/>
                <a:ea typeface="ＭＳ Ｐゴシック" pitchFamily="-65" charset="-128"/>
                <a:cs typeface="Verdana"/>
              </a:rPr>
              <a:t>(</a:t>
            </a:r>
            <a:r>
              <a:rPr lang="en-US" sz="2000" baseline="0" dirty="0" smtClean="0"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lang="en-US" sz="2000" baseline="0" dirty="0" smtClean="0">
                <a:latin typeface="Verdana"/>
                <a:ea typeface="ＭＳ Ｐゴシック" pitchFamily="-65" charset="-128"/>
                <a:cs typeface="Verdana"/>
              </a:rPr>
              <a:t> </a:t>
            </a:r>
            <a:r>
              <a:rPr lang="en-US" sz="2000" dirty="0" smtClean="0"/>
              <a:t>∪</a:t>
            </a:r>
            <a:r>
              <a:rPr lang="en-US" sz="2000" baseline="0" dirty="0" smtClean="0">
                <a:latin typeface="Verdana"/>
                <a:ea typeface="ＭＳ Ｐゴシック" pitchFamily="-65" charset="-128"/>
                <a:cs typeface="Verdana"/>
              </a:rPr>
              <a:t> </a:t>
            </a:r>
            <a:r>
              <a:rPr lang="en-US" sz="2000" baseline="0" dirty="0" smtClean="0"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lang="en-US" sz="2000" baseline="0" dirty="0" smtClean="0">
                <a:latin typeface="Verdana"/>
                <a:ea typeface="ＭＳ Ｐゴシック" pitchFamily="-65" charset="-128"/>
                <a:cs typeface="Verdana"/>
              </a:rPr>
              <a:t>’) is characterized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 by max(</a:t>
            </a:r>
            <a:r>
              <a:rPr lang="en-US" sz="2000" dirty="0" err="1" smtClean="0">
                <a:latin typeface="Verdana"/>
                <a:ea typeface="ＭＳ Ｐゴシック" pitchFamily="-65" charset="-128"/>
                <a:cs typeface="Verdana"/>
              </a:rPr>
              <a:t>c</a:t>
            </a:r>
            <a:r>
              <a:rPr lang="en-US" sz="2000" baseline="-25000" dirty="0" err="1" smtClean="0"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, </a:t>
            </a:r>
            <a:r>
              <a:rPr lang="en-US" sz="2000" dirty="0" err="1" smtClean="0">
                <a:latin typeface="Verdana"/>
                <a:ea typeface="ＭＳ Ｐゴシック" pitchFamily="-65" charset="-128"/>
                <a:cs typeface="Verdana"/>
              </a:rPr>
              <a:t>c</a:t>
            </a:r>
            <a:r>
              <a:rPr lang="en-US" sz="2000" baseline="-25000" dirty="0" err="1" smtClean="0"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lang="en-US" sz="2000" baseline="-25000" dirty="0" smtClean="0">
                <a:latin typeface="Verdana"/>
                <a:ea typeface="ＭＳ Ｐゴシック" pitchFamily="-65" charset="-128"/>
                <a:cs typeface="Verdana"/>
              </a:rPr>
              <a:t>’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) adjacencies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(</a:t>
            </a:r>
            <a:r>
              <a:rPr lang="en-US" sz="2000" dirty="0" smtClean="0"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 </a:t>
            </a:r>
            <a:r>
              <a:rPr lang="en-US" sz="2000" dirty="0" smtClean="0"/>
              <a:t>∩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 </a:t>
            </a:r>
            <a:r>
              <a:rPr lang="en-US" sz="2000" dirty="0" smtClean="0"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’) is characterized by </a:t>
            </a:r>
            <a:r>
              <a:rPr lang="en-US" sz="2000" dirty="0" err="1" smtClean="0">
                <a:latin typeface="Verdana"/>
                <a:ea typeface="ＭＳ Ｐゴシック" pitchFamily="-65" charset="-128"/>
                <a:cs typeface="Verdana"/>
              </a:rPr>
              <a:t>c</a:t>
            </a:r>
            <a:r>
              <a:rPr lang="en-US" sz="2000" baseline="-25000" dirty="0" err="1" smtClean="0"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lang="en-US" sz="2000" dirty="0" err="1" smtClean="0">
                <a:latin typeface="Verdana"/>
                <a:ea typeface="ＭＳ Ｐゴシック" pitchFamily="-65" charset="-128"/>
                <a:cs typeface="Verdana"/>
              </a:rPr>
              <a:t>+c</a:t>
            </a:r>
            <a:r>
              <a:rPr lang="en-US" sz="2000" baseline="-25000" dirty="0" err="1" smtClean="0"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lang="en-US" sz="2000" baseline="-25000" dirty="0" smtClean="0">
                <a:latin typeface="Verdana"/>
                <a:ea typeface="ＭＳ Ｐゴシック" pitchFamily="-65" charset="-128"/>
                <a:cs typeface="Verdana"/>
              </a:rPr>
              <a:t>’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 adjacencies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</a:t>
            </a:r>
            <a:r>
              <a:rPr lang="en-US" dirty="0" err="1" smtClean="0"/>
              <a:t>kernelization</a:t>
            </a:r>
            <a:r>
              <a:rPr lang="en-US" dirty="0" smtClean="0"/>
              <a:t> scheme for </a:t>
            </a:r>
            <a:br>
              <a:rPr lang="en-US" dirty="0" smtClean="0"/>
            </a:br>
            <a:r>
              <a:rPr lang="en-US" cap="small" dirty="0" smtClean="0"/>
              <a:t>Deletion Distance to </a:t>
            </a:r>
            <a:r>
              <a:rPr lang="en-US" cap="small" dirty="0" smtClean="0">
                <a:latin typeface="Symbol" pitchFamily="18" charset="2"/>
              </a:rPr>
              <a:t>P</a:t>
            </a:r>
            <a:r>
              <a:rPr lang="en-US" cap="small" dirty="0" smtClean="0"/>
              <a:t>-Free</a:t>
            </a:r>
            <a:endParaRPr lang="en-US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628800"/>
            <a:ext cx="8162925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1043608" y="2816932"/>
            <a:ext cx="5737646" cy="828092"/>
          </a:xfrm>
          <a:prstGeom prst="wedgeRoundRectCallout">
            <a:avLst>
              <a:gd name="adj1" fmla="val -24311"/>
              <a:gd name="adj2" fmla="val -666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Deletion Distance to {2 · 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}-Free is </a:t>
            </a:r>
            <a:r>
              <a:rPr lang="en-US" sz="2400" cap="small" dirty="0" smtClean="0"/>
              <a:t>Clique</a:t>
            </a:r>
            <a:r>
              <a:rPr lang="en-US" sz="2400" dirty="0" smtClean="0"/>
              <a:t>, for which a lower bound exists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043608" y="2492896"/>
            <a:ext cx="5737646" cy="828092"/>
          </a:xfrm>
          <a:prstGeom prst="wedgeRoundRectCallout">
            <a:avLst>
              <a:gd name="adj1" fmla="val -24311"/>
              <a:gd name="adj2" fmla="val -666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Set of forbidden graphs behaves “nicely”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043608" y="3320988"/>
            <a:ext cx="6264696" cy="828092"/>
          </a:xfrm>
          <a:prstGeom prst="wedgeRoundRectCallout">
            <a:avLst>
              <a:gd name="adj1" fmla="val -24311"/>
              <a:gd name="adj2" fmla="val -666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forbidden graphs contain an induced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of size polynomial in their VC number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</a:t>
            </a:r>
            <a:r>
              <a:rPr lang="en-US" cap="small" dirty="0" err="1" smtClean="0"/>
              <a:t>Chordal</a:t>
            </a:r>
            <a:r>
              <a:rPr lang="en-US" cap="small" dirty="0" smtClean="0"/>
              <a:t> Deletion</a:t>
            </a:r>
            <a:r>
              <a:rPr lang="en-US" dirty="0" smtClean="0"/>
              <a:t> let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be graphs with a chordless cycle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Characterized by 3 adjacencies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All graphs with a chordless cycle have ≥ 4 edges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Satisfied for p(x) = 2x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Vertex-minimal graphs with a chordless cycle are Hamiltonian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For Hamiltonian graphs G it holds that |V(G)| ≤ 2 </a:t>
            </a:r>
            <a:r>
              <a:rPr lang="en-US" cap="small" dirty="0" err="1" smtClean="0"/>
              <a:t>vc</a:t>
            </a:r>
            <a:r>
              <a:rPr lang="en-US" dirty="0" smtClean="0"/>
              <a:t>(G)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123728" y="6021288"/>
            <a:ext cx="4968552" cy="70018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err="1" smtClean="0">
                <a:solidFill>
                  <a:schemeClr val="tx1"/>
                </a:solidFill>
              </a:rPr>
              <a:t>Chordal</a:t>
            </a:r>
            <a:r>
              <a:rPr lang="en-US" sz="2400" cap="small" dirty="0" smtClean="0">
                <a:solidFill>
                  <a:schemeClr val="tx1"/>
                </a:solidFill>
              </a:rPr>
              <a:t> Deletion</a:t>
            </a:r>
            <a:r>
              <a:rPr lang="en-US" sz="2400" dirty="0" smtClean="0">
                <a:solidFill>
                  <a:schemeClr val="tx1"/>
                </a:solidFill>
              </a:rPr>
              <a:t> has a kernel with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O( (x + 2x) · x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 = O(x</a:t>
            </a:r>
            <a:r>
              <a:rPr lang="en-US" sz="2400" baseline="30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) vertices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rule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cap="small" dirty="0" smtClean="0"/>
              <a:t>Reduce</a:t>
            </a:r>
            <a:r>
              <a:rPr lang="en-US" dirty="0" smtClean="0"/>
              <a:t>(Graph G, Vertex cover X, integer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, integer </a:t>
            </a:r>
            <a:r>
              <a:rPr lang="en-US" dirty="0" err="1" smtClean="0"/>
              <a:t>c</a:t>
            </a:r>
            <a:r>
              <a:rPr lang="en-US" baseline="-25000" dirty="0" err="1" smtClean="0">
                <a:latin typeface="Symbol" pitchFamily="18" charset="2"/>
              </a:rPr>
              <a:t>P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For each</a:t>
            </a:r>
            <a:r>
              <a:rPr lang="en-US" dirty="0" smtClean="0"/>
              <a:t> Y ⊆ X of size at most </a:t>
            </a:r>
            <a:r>
              <a:rPr lang="en-US" dirty="0" err="1" smtClean="0"/>
              <a:t>c</a:t>
            </a:r>
            <a:r>
              <a:rPr lang="en-US" baseline="-25000" dirty="0" err="1" smtClean="0">
                <a:latin typeface="Symbol" pitchFamily="18" charset="2"/>
              </a:rPr>
              <a:t>P</a:t>
            </a:r>
            <a:endParaRPr lang="en-US" baseline="-25000" dirty="0" smtClean="0">
              <a:latin typeface="Symbol" pitchFamily="18" charset="2"/>
            </a:endParaRPr>
          </a:p>
          <a:p>
            <a:pPr lvl="1"/>
            <a:r>
              <a:rPr lang="en-US" b="1" dirty="0" smtClean="0"/>
              <a:t>For each</a:t>
            </a:r>
            <a:r>
              <a:rPr lang="en-US" dirty="0" smtClean="0"/>
              <a:t> partition of Y into Y</a:t>
            </a:r>
            <a:r>
              <a:rPr lang="en-US" baseline="30000" dirty="0" smtClean="0"/>
              <a:t>+</a:t>
            </a:r>
            <a:r>
              <a:rPr lang="en-US" dirty="0" smtClean="0"/>
              <a:t> and Y</a:t>
            </a:r>
            <a:r>
              <a:rPr lang="en-US" baseline="30000" dirty="0" smtClean="0"/>
              <a:t>-</a:t>
            </a:r>
          </a:p>
          <a:p>
            <a:pPr lvl="2"/>
            <a:r>
              <a:rPr lang="en-US" dirty="0" smtClean="0"/>
              <a:t>Let Z be the vertices in V(G) \ X adjacent to all of Y</a:t>
            </a:r>
            <a:r>
              <a:rPr lang="en-US" baseline="30000" dirty="0" smtClean="0"/>
              <a:t>+</a:t>
            </a:r>
            <a:r>
              <a:rPr lang="en-US" dirty="0" smtClean="0"/>
              <a:t> and none of Y</a:t>
            </a:r>
            <a:r>
              <a:rPr lang="en-US" baseline="30000" dirty="0" smtClean="0"/>
              <a:t>-</a:t>
            </a:r>
          </a:p>
          <a:p>
            <a:pPr lvl="2"/>
            <a:r>
              <a:rPr lang="en-US" dirty="0" smtClean="0"/>
              <a:t>Mark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arbitrary vertices from Z</a:t>
            </a:r>
          </a:p>
          <a:p>
            <a:r>
              <a:rPr lang="en-US" dirty="0" smtClean="0"/>
              <a:t>Delete all unmarked vertices not in 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EAB-91C3-41DF-856E-873B7A86585B}" type="slidenum">
              <a:rPr lang="nl-NL" smtClean="0"/>
              <a:pPr/>
              <a:t>12</a:t>
            </a:fld>
            <a:endParaRPr lang="nl-NL"/>
          </a:p>
        </p:txBody>
      </p:sp>
      <p:grpSp>
        <p:nvGrpSpPr>
          <p:cNvPr id="21" name="Group 20"/>
          <p:cNvGrpSpPr/>
          <p:nvPr/>
        </p:nvGrpSpPr>
        <p:grpSpPr>
          <a:xfrm>
            <a:off x="977416" y="5057745"/>
            <a:ext cx="6546912" cy="856698"/>
            <a:chOff x="977416" y="5057745"/>
            <a:chExt cx="6546912" cy="856698"/>
          </a:xfrm>
        </p:grpSpPr>
        <p:cxnSp>
          <p:nvCxnSpPr>
            <p:cNvPr id="10" name="Straight Connector 7"/>
            <p:cNvCxnSpPr/>
            <p:nvPr/>
          </p:nvCxnSpPr>
          <p:spPr bwMode="auto">
            <a:xfrm>
              <a:off x="1752600" y="5057745"/>
              <a:ext cx="5771728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Down Arrow 8"/>
            <p:cNvSpPr/>
            <p:nvPr/>
          </p:nvSpPr>
          <p:spPr bwMode="auto">
            <a:xfrm>
              <a:off x="1676400" y="5419700"/>
              <a:ext cx="360364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977416" y="5268112"/>
              <a:ext cx="94644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 smtClean="0">
                  <a:latin typeface="+mj-lt"/>
                </a:rPr>
                <a:t>X</a:t>
              </a:r>
              <a:endParaRPr lang="en-US" sz="3600" dirty="0">
                <a:latin typeface="+mj-lt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6425" y="4005064"/>
            <a:ext cx="6134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6425" y="4005064"/>
            <a:ext cx="6134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6425" y="4005064"/>
            <a:ext cx="6134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6425" y="4005064"/>
            <a:ext cx="6134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 bwMode="auto">
          <a:xfrm>
            <a:off x="4163804" y="5235730"/>
            <a:ext cx="2280403" cy="79553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307822" y="5312710"/>
            <a:ext cx="1344298" cy="64157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96135" y="5312710"/>
            <a:ext cx="528133" cy="641576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9592" y="4951648"/>
            <a:ext cx="7416824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Reduce(G, X, </a:t>
            </a:r>
            <a:r>
              <a:rPr lang="en-US" sz="2400" dirty="0" smtClean="0">
                <a:solidFill>
                  <a:schemeClr val="tx1"/>
                </a:solidFill>
                <a:latin typeface="Mistral" pitchFamily="66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, c) results in a graph on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O(|X| + </a:t>
            </a:r>
            <a:r>
              <a:rPr lang="en-US" sz="2400" dirty="0" smtClean="0">
                <a:solidFill>
                  <a:schemeClr val="tx1"/>
                </a:solidFill>
                <a:latin typeface="Mistral" pitchFamily="66" charset="0"/>
              </a:rPr>
              <a:t>l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tx1"/>
                </a:solidFill>
              </a:rPr>
              <a:t>· c · 2</a:t>
            </a:r>
            <a:r>
              <a:rPr lang="en-US" sz="2400" baseline="30000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· |</a:t>
            </a:r>
            <a:r>
              <a:rPr lang="en-US" sz="2400" dirty="0" err="1" smtClean="0">
                <a:solidFill>
                  <a:schemeClr val="tx1"/>
                </a:solidFill>
              </a:rPr>
              <a:t>X|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) vertices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504" y="6225731"/>
            <a:ext cx="3024336" cy="5876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Example for c = 3 and </a:t>
            </a:r>
            <a:r>
              <a:rPr lang="en-US" sz="2000" dirty="0">
                <a:solidFill>
                  <a:schemeClr val="tx1"/>
                </a:solidFill>
                <a:latin typeface="Mistral" pitchFamily="66" charset="0"/>
              </a:rPr>
              <a:t>l </a:t>
            </a:r>
            <a:r>
              <a:rPr lang="en-US" sz="2000" dirty="0" smtClean="0">
                <a:solidFill>
                  <a:schemeClr val="tx1"/>
                </a:solidFill>
              </a:rPr>
              <a:t>= 2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8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Kernelization</a:t>
            </a:r>
            <a:r>
              <a:rPr lang="en-US" b="1" dirty="0" smtClean="0"/>
              <a:t> </a:t>
            </a:r>
            <a:r>
              <a:rPr lang="en-US" dirty="0" smtClean="0"/>
              <a:t>for input (G, X, k)</a:t>
            </a:r>
            <a:endParaRPr lang="en-US" b="1" dirty="0" smtClean="0"/>
          </a:p>
          <a:p>
            <a:r>
              <a:rPr lang="en-US" b="1" dirty="0" smtClean="0"/>
              <a:t>If</a:t>
            </a:r>
            <a:r>
              <a:rPr lang="en-US" dirty="0" smtClean="0"/>
              <a:t> k ≥ |X| </a:t>
            </a:r>
            <a:r>
              <a:rPr lang="en-US" b="1" dirty="0" smtClean="0"/>
              <a:t>then</a:t>
            </a:r>
            <a:r>
              <a:rPr lang="en-US" dirty="0" smtClean="0"/>
              <a:t> output </a:t>
            </a:r>
            <a:r>
              <a:rPr lang="en-US" cap="small" dirty="0" smtClean="0"/>
              <a:t>yes</a:t>
            </a:r>
          </a:p>
          <a:p>
            <a:pPr lvl="1"/>
            <a:r>
              <a:rPr lang="en-US" dirty="0" smtClean="0"/>
              <a:t>Condition (ii): all forbidden graphs in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have at least one edge, so X is a solution of size ≤ k</a:t>
            </a:r>
          </a:p>
          <a:p>
            <a:r>
              <a:rPr lang="en-US" b="1" dirty="0" smtClean="0"/>
              <a:t>Return</a:t>
            </a:r>
            <a:r>
              <a:rPr lang="en-US" dirty="0" smtClean="0"/>
              <a:t> </a:t>
            </a:r>
            <a:r>
              <a:rPr lang="en-US" cap="small" dirty="0" smtClean="0"/>
              <a:t>Reduce</a:t>
            </a:r>
            <a:r>
              <a:rPr lang="en-US" dirty="0" smtClean="0"/>
              <a:t>(G, X, k + p(|X|), </a:t>
            </a:r>
            <a:r>
              <a:rPr lang="en-US" dirty="0" err="1" smtClean="0"/>
              <a:t>c</a:t>
            </a:r>
            <a:r>
              <a:rPr lang="en-US" baseline="-25000" dirty="0" err="1" smtClean="0">
                <a:latin typeface="Symbol" pitchFamily="18" charset="2"/>
              </a:rPr>
              <a:t>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Size bound follows immediately from reduction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Suppose (</a:t>
            </a:r>
            <a:r>
              <a:rPr lang="en-US" dirty="0" err="1" smtClean="0"/>
              <a:t>G,X,k</a:t>
            </a:r>
            <a:r>
              <a:rPr lang="en-US" dirty="0" smtClean="0"/>
              <a:t>) is transformed into (</a:t>
            </a:r>
            <a:r>
              <a:rPr lang="en-US" dirty="0" err="1" smtClean="0"/>
              <a:t>G’,X,k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G’ is an induced </a:t>
            </a:r>
            <a:r>
              <a:rPr lang="en-US" dirty="0" err="1" smtClean="0"/>
              <a:t>subgraph</a:t>
            </a:r>
            <a:r>
              <a:rPr lang="en-US" dirty="0" smtClean="0"/>
              <a:t> of G</a:t>
            </a:r>
          </a:p>
          <a:p>
            <a:pPr lvl="1"/>
            <a:r>
              <a:rPr lang="en-US" dirty="0" smtClean="0"/>
              <a:t>G-S is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-free </a:t>
            </a:r>
            <a:r>
              <a:rPr lang="en-US" dirty="0" smtClean="0">
                <a:sym typeface="Wingdings" pitchFamily="2" charset="2"/>
              </a:rPr>
              <a:t>implies that</a:t>
            </a:r>
            <a:r>
              <a:rPr lang="en-US" dirty="0" smtClean="0"/>
              <a:t> G’-S is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-free</a:t>
            </a:r>
          </a:p>
          <a:p>
            <a:endParaRPr lang="en-US" dirty="0" smtClean="0"/>
          </a:p>
          <a:p>
            <a:r>
              <a:rPr lang="en-US" dirty="0" smtClean="0"/>
              <a:t>Reverse direction: any solution S in G’ is a solution in G</a:t>
            </a:r>
          </a:p>
          <a:p>
            <a:pPr lvl="1"/>
            <a:r>
              <a:rPr lang="en-US" dirty="0" smtClean="0"/>
              <a:t>Proof…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757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Correctness (II)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US" dirty="0"/>
              <a:t>’-S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-free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G-S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/>
              <a:t>Reduction </a:t>
            </a:r>
            <a:r>
              <a:rPr lang="en-US" sz="1400" dirty="0"/>
              <a:t>deletes some unmarked vertices Z</a:t>
            </a:r>
          </a:p>
          <a:p>
            <a:r>
              <a:rPr lang="en-US" sz="1400" dirty="0"/>
              <a:t>Add vertices from Z back to G’-S to build G-S</a:t>
            </a:r>
          </a:p>
          <a:p>
            <a:r>
              <a:rPr lang="en-US" sz="1400" dirty="0"/>
              <a:t>If adding v creates some forbidden graph H from </a:t>
            </a:r>
            <a:r>
              <a:rPr lang="en-US" sz="1400" dirty="0">
                <a:latin typeface="Symbol" pitchFamily="18" charset="2"/>
              </a:rPr>
              <a:t>P</a:t>
            </a:r>
            <a:r>
              <a:rPr lang="en-US" sz="1400" dirty="0"/>
              <a:t>, consider the set D such that changing adjacencies between v and V(H)\D in H, preserves membership in </a:t>
            </a:r>
            <a:r>
              <a:rPr lang="en-US" sz="1400" dirty="0">
                <a:latin typeface="Symbol" pitchFamily="18" charset="2"/>
              </a:rPr>
              <a:t>P</a:t>
            </a:r>
            <a:endParaRPr lang="en-US" sz="1400" dirty="0"/>
          </a:p>
          <a:p>
            <a:pPr lvl="1"/>
            <a:r>
              <a:rPr lang="en-US" sz="1400" dirty="0"/>
              <a:t>We marked k + p(|X|) vertices that see exactly the same as v in D ∩ X</a:t>
            </a:r>
          </a:p>
          <a:p>
            <a:pPr lvl="1"/>
            <a:r>
              <a:rPr lang="en-US" sz="1400" dirty="0"/>
              <a:t>|S| ≤ k and |V(H)| ≤ p(|X|) by Condition (iii) </a:t>
            </a:r>
          </a:p>
          <a:p>
            <a:pPr lvl="1"/>
            <a:r>
              <a:rPr lang="en-US" sz="1400" dirty="0"/>
              <a:t>There is some marked vertex u, not in H, that sees the same as v in D ∩ X</a:t>
            </a:r>
          </a:p>
          <a:p>
            <a:r>
              <a:rPr lang="en-US" sz="1400" dirty="0"/>
              <a:t>As u and v do not belong to the vertex cover, neither sees any vertices outside X</a:t>
            </a:r>
          </a:p>
          <a:p>
            <a:pPr lvl="1"/>
            <a:r>
              <a:rPr lang="en-US" sz="1400" dirty="0"/>
              <a:t>u and v see the same in D \ </a:t>
            </a:r>
            <a:r>
              <a:rPr lang="en-US" sz="1400" dirty="0" smtClean="0"/>
              <a:t>X, and hence u and v see the same in D</a:t>
            </a:r>
            <a:endParaRPr lang="en-US" sz="1400" dirty="0"/>
          </a:p>
          <a:p>
            <a:r>
              <a:rPr lang="en-US" sz="1400" dirty="0"/>
              <a:t>Replace v by u in H, to get some H’</a:t>
            </a:r>
          </a:p>
          <a:p>
            <a:pPr lvl="1"/>
            <a:r>
              <a:rPr lang="en-US" sz="1400" dirty="0"/>
              <a:t>H’ can be made from H by changing edges between v and </a:t>
            </a:r>
            <a:r>
              <a:rPr lang="en-US" sz="1400" dirty="0" smtClean="0"/>
              <a:t>V(H) </a:t>
            </a:r>
            <a:r>
              <a:rPr lang="en-US" sz="1400" dirty="0"/>
              <a:t>\ D</a:t>
            </a:r>
          </a:p>
          <a:p>
            <a:pPr lvl="1"/>
            <a:r>
              <a:rPr lang="en-US" sz="1400" dirty="0"/>
              <a:t>So H’ is </a:t>
            </a:r>
            <a:r>
              <a:rPr lang="en-US" sz="1400" dirty="0" smtClean="0"/>
              <a:t>forbidden (condition (</a:t>
            </a:r>
            <a:r>
              <a:rPr lang="en-US" sz="1400" dirty="0" err="1" smtClean="0"/>
              <a:t>i</a:t>
            </a:r>
            <a:r>
              <a:rPr lang="en-US" sz="1400" dirty="0" smtClean="0"/>
              <a:t>)) – contradiction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6425" y="4005064"/>
            <a:ext cx="6134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SetZ"/>
          <p:cNvGrpSpPr/>
          <p:nvPr/>
        </p:nvGrpSpPr>
        <p:grpSpPr>
          <a:xfrm>
            <a:off x="2771800" y="4177655"/>
            <a:ext cx="3607366" cy="648072"/>
            <a:chOff x="2771800" y="4177655"/>
            <a:chExt cx="3607366" cy="64807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762650" y="4177655"/>
              <a:ext cx="616516" cy="648072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32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771800" y="4177655"/>
              <a:ext cx="616516" cy="648072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32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v"/>
          <p:cNvSpPr txBox="1"/>
          <p:nvPr/>
        </p:nvSpPr>
        <p:spPr>
          <a:xfrm>
            <a:off x="5735538" y="426347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v</a:t>
            </a:r>
          </a:p>
        </p:txBody>
      </p:sp>
      <p:sp>
        <p:nvSpPr>
          <p:cNvPr id="14" name="H"/>
          <p:cNvSpPr/>
          <p:nvPr/>
        </p:nvSpPr>
        <p:spPr bwMode="auto">
          <a:xfrm>
            <a:off x="3533963" y="4114053"/>
            <a:ext cx="3019084" cy="1955434"/>
          </a:xfrm>
          <a:custGeom>
            <a:avLst/>
            <a:gdLst>
              <a:gd name="connsiteX0" fmla="*/ 0 w 616516"/>
              <a:gd name="connsiteY0" fmla="*/ 102755 h 648072"/>
              <a:gd name="connsiteX1" fmla="*/ 102755 w 616516"/>
              <a:gd name="connsiteY1" fmla="*/ 0 h 648072"/>
              <a:gd name="connsiteX2" fmla="*/ 513761 w 616516"/>
              <a:gd name="connsiteY2" fmla="*/ 0 h 648072"/>
              <a:gd name="connsiteX3" fmla="*/ 616516 w 616516"/>
              <a:gd name="connsiteY3" fmla="*/ 102755 h 648072"/>
              <a:gd name="connsiteX4" fmla="*/ 616516 w 616516"/>
              <a:gd name="connsiteY4" fmla="*/ 545317 h 648072"/>
              <a:gd name="connsiteX5" fmla="*/ 513761 w 616516"/>
              <a:gd name="connsiteY5" fmla="*/ 648072 h 648072"/>
              <a:gd name="connsiteX6" fmla="*/ 102755 w 616516"/>
              <a:gd name="connsiteY6" fmla="*/ 648072 h 648072"/>
              <a:gd name="connsiteX7" fmla="*/ 0 w 616516"/>
              <a:gd name="connsiteY7" fmla="*/ 545317 h 648072"/>
              <a:gd name="connsiteX8" fmla="*/ 0 w 616516"/>
              <a:gd name="connsiteY8" fmla="*/ 102755 h 648072"/>
              <a:gd name="connsiteX0" fmla="*/ 0 w 1368991"/>
              <a:gd name="connsiteY0" fmla="*/ 698839 h 1244156"/>
              <a:gd name="connsiteX1" fmla="*/ 102755 w 1368991"/>
              <a:gd name="connsiteY1" fmla="*/ 596084 h 1244156"/>
              <a:gd name="connsiteX2" fmla="*/ 513761 w 1368991"/>
              <a:gd name="connsiteY2" fmla="*/ 596084 h 1244156"/>
              <a:gd name="connsiteX3" fmla="*/ 1368991 w 1368991"/>
              <a:gd name="connsiteY3" fmla="*/ 3514 h 1244156"/>
              <a:gd name="connsiteX4" fmla="*/ 616516 w 1368991"/>
              <a:gd name="connsiteY4" fmla="*/ 1141401 h 1244156"/>
              <a:gd name="connsiteX5" fmla="*/ 513761 w 1368991"/>
              <a:gd name="connsiteY5" fmla="*/ 1244156 h 1244156"/>
              <a:gd name="connsiteX6" fmla="*/ 102755 w 1368991"/>
              <a:gd name="connsiteY6" fmla="*/ 1244156 h 1244156"/>
              <a:gd name="connsiteX7" fmla="*/ 0 w 1368991"/>
              <a:gd name="connsiteY7" fmla="*/ 1141401 h 1244156"/>
              <a:gd name="connsiteX8" fmla="*/ 0 w 1368991"/>
              <a:gd name="connsiteY8" fmla="*/ 698839 h 1244156"/>
              <a:gd name="connsiteX0" fmla="*/ 0 w 1578541"/>
              <a:gd name="connsiteY0" fmla="*/ 698839 h 1244156"/>
              <a:gd name="connsiteX1" fmla="*/ 102755 w 1578541"/>
              <a:gd name="connsiteY1" fmla="*/ 596084 h 1244156"/>
              <a:gd name="connsiteX2" fmla="*/ 513761 w 1578541"/>
              <a:gd name="connsiteY2" fmla="*/ 596084 h 1244156"/>
              <a:gd name="connsiteX3" fmla="*/ 1368991 w 1578541"/>
              <a:gd name="connsiteY3" fmla="*/ 3514 h 1244156"/>
              <a:gd name="connsiteX4" fmla="*/ 1578541 w 1578541"/>
              <a:gd name="connsiteY4" fmla="*/ 617526 h 1244156"/>
              <a:gd name="connsiteX5" fmla="*/ 513761 w 1578541"/>
              <a:gd name="connsiteY5" fmla="*/ 1244156 h 1244156"/>
              <a:gd name="connsiteX6" fmla="*/ 102755 w 1578541"/>
              <a:gd name="connsiteY6" fmla="*/ 1244156 h 1244156"/>
              <a:gd name="connsiteX7" fmla="*/ 0 w 1578541"/>
              <a:gd name="connsiteY7" fmla="*/ 1141401 h 1244156"/>
              <a:gd name="connsiteX8" fmla="*/ 0 w 1578541"/>
              <a:gd name="connsiteY8" fmla="*/ 698839 h 1244156"/>
              <a:gd name="connsiteX0" fmla="*/ 0 w 1596978"/>
              <a:gd name="connsiteY0" fmla="*/ 698839 h 1244156"/>
              <a:gd name="connsiteX1" fmla="*/ 102755 w 1596978"/>
              <a:gd name="connsiteY1" fmla="*/ 596084 h 1244156"/>
              <a:gd name="connsiteX2" fmla="*/ 513761 w 1596978"/>
              <a:gd name="connsiteY2" fmla="*/ 596084 h 1244156"/>
              <a:gd name="connsiteX3" fmla="*/ 1368991 w 1596978"/>
              <a:gd name="connsiteY3" fmla="*/ 3514 h 1244156"/>
              <a:gd name="connsiteX4" fmla="*/ 1578541 w 1596978"/>
              <a:gd name="connsiteY4" fmla="*/ 617526 h 1244156"/>
              <a:gd name="connsiteX5" fmla="*/ 513761 w 1596978"/>
              <a:gd name="connsiteY5" fmla="*/ 1244156 h 1244156"/>
              <a:gd name="connsiteX6" fmla="*/ 102755 w 1596978"/>
              <a:gd name="connsiteY6" fmla="*/ 1244156 h 1244156"/>
              <a:gd name="connsiteX7" fmla="*/ 0 w 1596978"/>
              <a:gd name="connsiteY7" fmla="*/ 1141401 h 1244156"/>
              <a:gd name="connsiteX8" fmla="*/ 0 w 1596978"/>
              <a:gd name="connsiteY8" fmla="*/ 698839 h 1244156"/>
              <a:gd name="connsiteX0" fmla="*/ 0 w 2356034"/>
              <a:gd name="connsiteY0" fmla="*/ 698839 h 1688841"/>
              <a:gd name="connsiteX1" fmla="*/ 102755 w 2356034"/>
              <a:gd name="connsiteY1" fmla="*/ 596084 h 1688841"/>
              <a:gd name="connsiteX2" fmla="*/ 513761 w 2356034"/>
              <a:gd name="connsiteY2" fmla="*/ 596084 h 1688841"/>
              <a:gd name="connsiteX3" fmla="*/ 1368991 w 2356034"/>
              <a:gd name="connsiteY3" fmla="*/ 3514 h 1688841"/>
              <a:gd name="connsiteX4" fmla="*/ 2350066 w 2356034"/>
              <a:gd name="connsiteY4" fmla="*/ 1684326 h 1688841"/>
              <a:gd name="connsiteX5" fmla="*/ 513761 w 2356034"/>
              <a:gd name="connsiteY5" fmla="*/ 1244156 h 1688841"/>
              <a:gd name="connsiteX6" fmla="*/ 102755 w 2356034"/>
              <a:gd name="connsiteY6" fmla="*/ 1244156 h 1688841"/>
              <a:gd name="connsiteX7" fmla="*/ 0 w 2356034"/>
              <a:gd name="connsiteY7" fmla="*/ 1141401 h 1688841"/>
              <a:gd name="connsiteX8" fmla="*/ 0 w 2356034"/>
              <a:gd name="connsiteY8" fmla="*/ 698839 h 1688841"/>
              <a:gd name="connsiteX0" fmla="*/ 0 w 2356034"/>
              <a:gd name="connsiteY0" fmla="*/ 698839 h 1739460"/>
              <a:gd name="connsiteX1" fmla="*/ 102755 w 2356034"/>
              <a:gd name="connsiteY1" fmla="*/ 596084 h 1739460"/>
              <a:gd name="connsiteX2" fmla="*/ 513761 w 2356034"/>
              <a:gd name="connsiteY2" fmla="*/ 596084 h 1739460"/>
              <a:gd name="connsiteX3" fmla="*/ 1368991 w 2356034"/>
              <a:gd name="connsiteY3" fmla="*/ 3514 h 1739460"/>
              <a:gd name="connsiteX4" fmla="*/ 2350066 w 2356034"/>
              <a:gd name="connsiteY4" fmla="*/ 1684326 h 1739460"/>
              <a:gd name="connsiteX5" fmla="*/ 199436 w 2356034"/>
              <a:gd name="connsiteY5" fmla="*/ 1739456 h 1739460"/>
              <a:gd name="connsiteX6" fmla="*/ 102755 w 2356034"/>
              <a:gd name="connsiteY6" fmla="*/ 1244156 h 1739460"/>
              <a:gd name="connsiteX7" fmla="*/ 0 w 2356034"/>
              <a:gd name="connsiteY7" fmla="*/ 1141401 h 1739460"/>
              <a:gd name="connsiteX8" fmla="*/ 0 w 2356034"/>
              <a:gd name="connsiteY8" fmla="*/ 698839 h 1739460"/>
              <a:gd name="connsiteX0" fmla="*/ 0 w 2356034"/>
              <a:gd name="connsiteY0" fmla="*/ 698839 h 1739460"/>
              <a:gd name="connsiteX1" fmla="*/ 102755 w 2356034"/>
              <a:gd name="connsiteY1" fmla="*/ 596084 h 1739460"/>
              <a:gd name="connsiteX2" fmla="*/ 513761 w 2356034"/>
              <a:gd name="connsiteY2" fmla="*/ 596084 h 1739460"/>
              <a:gd name="connsiteX3" fmla="*/ 1368991 w 2356034"/>
              <a:gd name="connsiteY3" fmla="*/ 3514 h 1739460"/>
              <a:gd name="connsiteX4" fmla="*/ 2350066 w 2356034"/>
              <a:gd name="connsiteY4" fmla="*/ 1684326 h 1739460"/>
              <a:gd name="connsiteX5" fmla="*/ 199436 w 2356034"/>
              <a:gd name="connsiteY5" fmla="*/ 1739456 h 1739460"/>
              <a:gd name="connsiteX6" fmla="*/ 0 w 2356034"/>
              <a:gd name="connsiteY6" fmla="*/ 1141401 h 1739460"/>
              <a:gd name="connsiteX7" fmla="*/ 0 w 2356034"/>
              <a:gd name="connsiteY7" fmla="*/ 698839 h 1739460"/>
              <a:gd name="connsiteX0" fmla="*/ 0 w 2356034"/>
              <a:gd name="connsiteY0" fmla="*/ 698839 h 1739460"/>
              <a:gd name="connsiteX1" fmla="*/ 102755 w 2356034"/>
              <a:gd name="connsiteY1" fmla="*/ 596084 h 1739460"/>
              <a:gd name="connsiteX2" fmla="*/ 513761 w 2356034"/>
              <a:gd name="connsiteY2" fmla="*/ 596084 h 1739460"/>
              <a:gd name="connsiteX3" fmla="*/ 1368991 w 2356034"/>
              <a:gd name="connsiteY3" fmla="*/ 3514 h 1739460"/>
              <a:gd name="connsiteX4" fmla="*/ 2350066 w 2356034"/>
              <a:gd name="connsiteY4" fmla="*/ 1684326 h 1739460"/>
              <a:gd name="connsiteX5" fmla="*/ 199436 w 2356034"/>
              <a:gd name="connsiteY5" fmla="*/ 1739456 h 1739460"/>
              <a:gd name="connsiteX6" fmla="*/ 0 w 2356034"/>
              <a:gd name="connsiteY6" fmla="*/ 698839 h 1739460"/>
              <a:gd name="connsiteX0" fmla="*/ 219452 w 2261161"/>
              <a:gd name="connsiteY0" fmla="*/ 927439 h 1739460"/>
              <a:gd name="connsiteX1" fmla="*/ 7882 w 2261161"/>
              <a:gd name="connsiteY1" fmla="*/ 596084 h 1739460"/>
              <a:gd name="connsiteX2" fmla="*/ 418888 w 2261161"/>
              <a:gd name="connsiteY2" fmla="*/ 596084 h 1739460"/>
              <a:gd name="connsiteX3" fmla="*/ 1274118 w 2261161"/>
              <a:gd name="connsiteY3" fmla="*/ 3514 h 1739460"/>
              <a:gd name="connsiteX4" fmla="*/ 2255193 w 2261161"/>
              <a:gd name="connsiteY4" fmla="*/ 1684326 h 1739460"/>
              <a:gd name="connsiteX5" fmla="*/ 104563 w 2261161"/>
              <a:gd name="connsiteY5" fmla="*/ 1739456 h 1739460"/>
              <a:gd name="connsiteX6" fmla="*/ 219452 w 2261161"/>
              <a:gd name="connsiteY6" fmla="*/ 927439 h 1739460"/>
              <a:gd name="connsiteX0" fmla="*/ 114889 w 2156598"/>
              <a:gd name="connsiteY0" fmla="*/ 927439 h 1739460"/>
              <a:gd name="connsiteX1" fmla="*/ 314325 w 2156598"/>
              <a:gd name="connsiteY1" fmla="*/ 596084 h 1739460"/>
              <a:gd name="connsiteX2" fmla="*/ 1169555 w 2156598"/>
              <a:gd name="connsiteY2" fmla="*/ 3514 h 1739460"/>
              <a:gd name="connsiteX3" fmla="*/ 2150630 w 2156598"/>
              <a:gd name="connsiteY3" fmla="*/ 1684326 h 1739460"/>
              <a:gd name="connsiteX4" fmla="*/ 0 w 2156598"/>
              <a:gd name="connsiteY4" fmla="*/ 1739456 h 1739460"/>
              <a:gd name="connsiteX5" fmla="*/ 114889 w 2156598"/>
              <a:gd name="connsiteY5" fmla="*/ 927439 h 1739460"/>
              <a:gd name="connsiteX0" fmla="*/ 114889 w 2285666"/>
              <a:gd name="connsiteY0" fmla="*/ 1038914 h 1850935"/>
              <a:gd name="connsiteX1" fmla="*/ 314325 w 2285666"/>
              <a:gd name="connsiteY1" fmla="*/ 707559 h 1850935"/>
              <a:gd name="connsiteX2" fmla="*/ 1169555 w 2285666"/>
              <a:gd name="connsiteY2" fmla="*/ 114989 h 1850935"/>
              <a:gd name="connsiteX3" fmla="*/ 2152468 w 2285666"/>
              <a:gd name="connsiteY3" fmla="*/ 168081 h 1850935"/>
              <a:gd name="connsiteX4" fmla="*/ 2150630 w 2285666"/>
              <a:gd name="connsiteY4" fmla="*/ 1795801 h 1850935"/>
              <a:gd name="connsiteX5" fmla="*/ 0 w 2285666"/>
              <a:gd name="connsiteY5" fmla="*/ 1850931 h 1850935"/>
              <a:gd name="connsiteX6" fmla="*/ 114889 w 2285666"/>
              <a:gd name="connsiteY6" fmla="*/ 1038914 h 1850935"/>
              <a:gd name="connsiteX0" fmla="*/ 114889 w 2285666"/>
              <a:gd name="connsiteY0" fmla="*/ 1043030 h 1855051"/>
              <a:gd name="connsiteX1" fmla="*/ 314325 w 2285666"/>
              <a:gd name="connsiteY1" fmla="*/ 711675 h 1855051"/>
              <a:gd name="connsiteX2" fmla="*/ 1017155 w 2285666"/>
              <a:gd name="connsiteY2" fmla="*/ 109580 h 1855051"/>
              <a:gd name="connsiteX3" fmla="*/ 2152468 w 2285666"/>
              <a:gd name="connsiteY3" fmla="*/ 172197 h 1855051"/>
              <a:gd name="connsiteX4" fmla="*/ 2150630 w 2285666"/>
              <a:gd name="connsiteY4" fmla="*/ 1799917 h 1855051"/>
              <a:gd name="connsiteX5" fmla="*/ 0 w 2285666"/>
              <a:gd name="connsiteY5" fmla="*/ 1855047 h 1855051"/>
              <a:gd name="connsiteX6" fmla="*/ 114889 w 2285666"/>
              <a:gd name="connsiteY6" fmla="*/ 1043030 h 1855051"/>
              <a:gd name="connsiteX0" fmla="*/ 48214 w 2218991"/>
              <a:gd name="connsiteY0" fmla="*/ 1043030 h 1830461"/>
              <a:gd name="connsiteX1" fmla="*/ 247650 w 2218991"/>
              <a:gd name="connsiteY1" fmla="*/ 711675 h 1830461"/>
              <a:gd name="connsiteX2" fmla="*/ 950480 w 2218991"/>
              <a:gd name="connsiteY2" fmla="*/ 109580 h 1830461"/>
              <a:gd name="connsiteX3" fmla="*/ 2085793 w 2218991"/>
              <a:gd name="connsiteY3" fmla="*/ 172197 h 1830461"/>
              <a:gd name="connsiteX4" fmla="*/ 2083955 w 2218991"/>
              <a:gd name="connsiteY4" fmla="*/ 1799917 h 1830461"/>
              <a:gd name="connsiteX5" fmla="*/ 0 w 2218991"/>
              <a:gd name="connsiteY5" fmla="*/ 1816947 h 1830461"/>
              <a:gd name="connsiteX6" fmla="*/ 48214 w 2218991"/>
              <a:gd name="connsiteY6" fmla="*/ 1043030 h 1830461"/>
              <a:gd name="connsiteX0" fmla="*/ 48214 w 2218991"/>
              <a:gd name="connsiteY0" fmla="*/ 1043030 h 1897700"/>
              <a:gd name="connsiteX1" fmla="*/ 247650 w 2218991"/>
              <a:gd name="connsiteY1" fmla="*/ 711675 h 1897700"/>
              <a:gd name="connsiteX2" fmla="*/ 950480 w 2218991"/>
              <a:gd name="connsiteY2" fmla="*/ 109580 h 1897700"/>
              <a:gd name="connsiteX3" fmla="*/ 2085793 w 2218991"/>
              <a:gd name="connsiteY3" fmla="*/ 172197 h 1897700"/>
              <a:gd name="connsiteX4" fmla="*/ 2083955 w 2218991"/>
              <a:gd name="connsiteY4" fmla="*/ 1799917 h 1897700"/>
              <a:gd name="connsiteX5" fmla="*/ 0 w 2218991"/>
              <a:gd name="connsiteY5" fmla="*/ 1816947 h 1897700"/>
              <a:gd name="connsiteX6" fmla="*/ 48214 w 2218991"/>
              <a:gd name="connsiteY6" fmla="*/ 1043030 h 1897700"/>
              <a:gd name="connsiteX0" fmla="*/ 76364 w 2247141"/>
              <a:gd name="connsiteY0" fmla="*/ 1043030 h 1897700"/>
              <a:gd name="connsiteX1" fmla="*/ 275800 w 2247141"/>
              <a:gd name="connsiteY1" fmla="*/ 711675 h 1897700"/>
              <a:gd name="connsiteX2" fmla="*/ 978630 w 2247141"/>
              <a:gd name="connsiteY2" fmla="*/ 109580 h 1897700"/>
              <a:gd name="connsiteX3" fmla="*/ 2113943 w 2247141"/>
              <a:gd name="connsiteY3" fmla="*/ 172197 h 1897700"/>
              <a:gd name="connsiteX4" fmla="*/ 2112105 w 2247141"/>
              <a:gd name="connsiteY4" fmla="*/ 1799917 h 1897700"/>
              <a:gd name="connsiteX5" fmla="*/ 28150 w 2247141"/>
              <a:gd name="connsiteY5" fmla="*/ 1816947 h 1897700"/>
              <a:gd name="connsiteX6" fmla="*/ 76364 w 2247141"/>
              <a:gd name="connsiteY6" fmla="*/ 1043030 h 1897700"/>
              <a:gd name="connsiteX0" fmla="*/ 76364 w 2247141"/>
              <a:gd name="connsiteY0" fmla="*/ 1043030 h 1897700"/>
              <a:gd name="connsiteX1" fmla="*/ 466300 w 2247141"/>
              <a:gd name="connsiteY1" fmla="*/ 816450 h 1897700"/>
              <a:gd name="connsiteX2" fmla="*/ 978630 w 2247141"/>
              <a:gd name="connsiteY2" fmla="*/ 109580 h 1897700"/>
              <a:gd name="connsiteX3" fmla="*/ 2113943 w 2247141"/>
              <a:gd name="connsiteY3" fmla="*/ 172197 h 1897700"/>
              <a:gd name="connsiteX4" fmla="*/ 2112105 w 2247141"/>
              <a:gd name="connsiteY4" fmla="*/ 1799917 h 1897700"/>
              <a:gd name="connsiteX5" fmla="*/ 28150 w 2247141"/>
              <a:gd name="connsiteY5" fmla="*/ 1816947 h 1897700"/>
              <a:gd name="connsiteX6" fmla="*/ 76364 w 2247141"/>
              <a:gd name="connsiteY6" fmla="*/ 1043030 h 1897700"/>
              <a:gd name="connsiteX0" fmla="*/ 33043 w 2260970"/>
              <a:gd name="connsiteY0" fmla="*/ 1376405 h 1897700"/>
              <a:gd name="connsiteX1" fmla="*/ 480129 w 2260970"/>
              <a:gd name="connsiteY1" fmla="*/ 816450 h 1897700"/>
              <a:gd name="connsiteX2" fmla="*/ 992459 w 2260970"/>
              <a:gd name="connsiteY2" fmla="*/ 109580 h 1897700"/>
              <a:gd name="connsiteX3" fmla="*/ 2127772 w 2260970"/>
              <a:gd name="connsiteY3" fmla="*/ 172197 h 1897700"/>
              <a:gd name="connsiteX4" fmla="*/ 2125934 w 2260970"/>
              <a:gd name="connsiteY4" fmla="*/ 1799917 h 1897700"/>
              <a:gd name="connsiteX5" fmla="*/ 41979 w 2260970"/>
              <a:gd name="connsiteY5" fmla="*/ 1816947 h 1897700"/>
              <a:gd name="connsiteX6" fmla="*/ 33043 w 2260970"/>
              <a:gd name="connsiteY6" fmla="*/ 1376405 h 1897700"/>
              <a:gd name="connsiteX0" fmla="*/ 33043 w 2260970"/>
              <a:gd name="connsiteY0" fmla="*/ 1376405 h 1897700"/>
              <a:gd name="connsiteX1" fmla="*/ 480129 w 2260970"/>
              <a:gd name="connsiteY1" fmla="*/ 816450 h 1897700"/>
              <a:gd name="connsiteX2" fmla="*/ 859109 w 2260970"/>
              <a:gd name="connsiteY2" fmla="*/ 109580 h 1897700"/>
              <a:gd name="connsiteX3" fmla="*/ 2127772 w 2260970"/>
              <a:gd name="connsiteY3" fmla="*/ 172197 h 1897700"/>
              <a:gd name="connsiteX4" fmla="*/ 2125934 w 2260970"/>
              <a:gd name="connsiteY4" fmla="*/ 1799917 h 1897700"/>
              <a:gd name="connsiteX5" fmla="*/ 41979 w 2260970"/>
              <a:gd name="connsiteY5" fmla="*/ 1816947 h 1897700"/>
              <a:gd name="connsiteX6" fmla="*/ 33043 w 2260970"/>
              <a:gd name="connsiteY6" fmla="*/ 1376405 h 1897700"/>
              <a:gd name="connsiteX0" fmla="*/ 262 w 3009239"/>
              <a:gd name="connsiteY0" fmla="*/ 1376405 h 1897700"/>
              <a:gd name="connsiteX1" fmla="*/ 1228398 w 3009239"/>
              <a:gd name="connsiteY1" fmla="*/ 816450 h 1897700"/>
              <a:gd name="connsiteX2" fmla="*/ 1607378 w 3009239"/>
              <a:gd name="connsiteY2" fmla="*/ 109580 h 1897700"/>
              <a:gd name="connsiteX3" fmla="*/ 2876041 w 3009239"/>
              <a:gd name="connsiteY3" fmla="*/ 172197 h 1897700"/>
              <a:gd name="connsiteX4" fmla="*/ 2874203 w 3009239"/>
              <a:gd name="connsiteY4" fmla="*/ 1799917 h 1897700"/>
              <a:gd name="connsiteX5" fmla="*/ 790248 w 3009239"/>
              <a:gd name="connsiteY5" fmla="*/ 1816947 h 1897700"/>
              <a:gd name="connsiteX6" fmla="*/ 262 w 3009239"/>
              <a:gd name="connsiteY6" fmla="*/ 1376405 h 1897700"/>
              <a:gd name="connsiteX0" fmla="*/ 10107 w 3019084"/>
              <a:gd name="connsiteY0" fmla="*/ 1376405 h 1955434"/>
              <a:gd name="connsiteX1" fmla="*/ 1238243 w 3019084"/>
              <a:gd name="connsiteY1" fmla="*/ 816450 h 1955434"/>
              <a:gd name="connsiteX2" fmla="*/ 1617223 w 3019084"/>
              <a:gd name="connsiteY2" fmla="*/ 109580 h 1955434"/>
              <a:gd name="connsiteX3" fmla="*/ 2885886 w 3019084"/>
              <a:gd name="connsiteY3" fmla="*/ 172197 h 1955434"/>
              <a:gd name="connsiteX4" fmla="*/ 2884048 w 3019084"/>
              <a:gd name="connsiteY4" fmla="*/ 1799917 h 1955434"/>
              <a:gd name="connsiteX5" fmla="*/ 66668 w 3019084"/>
              <a:gd name="connsiteY5" fmla="*/ 1893147 h 1955434"/>
              <a:gd name="connsiteX6" fmla="*/ 10107 w 3019084"/>
              <a:gd name="connsiteY6" fmla="*/ 1376405 h 19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9084" h="1955434">
                <a:moveTo>
                  <a:pt x="10107" y="1376405"/>
                </a:moveTo>
                <a:cubicBezTo>
                  <a:pt x="62494" y="1185843"/>
                  <a:pt x="1062465" y="970437"/>
                  <a:pt x="1238243" y="816450"/>
                </a:cubicBezTo>
                <a:cubicBezTo>
                  <a:pt x="1294993" y="816450"/>
                  <a:pt x="1617223" y="52830"/>
                  <a:pt x="1617223" y="109580"/>
                </a:cubicBezTo>
                <a:cubicBezTo>
                  <a:pt x="1758480" y="16492"/>
                  <a:pt x="2722374" y="-107938"/>
                  <a:pt x="2885886" y="172197"/>
                </a:cubicBezTo>
                <a:cubicBezTo>
                  <a:pt x="3049398" y="452332"/>
                  <a:pt x="3077693" y="1516267"/>
                  <a:pt x="2884048" y="1799917"/>
                </a:cubicBezTo>
                <a:cubicBezTo>
                  <a:pt x="2884048" y="1856667"/>
                  <a:pt x="304393" y="2055072"/>
                  <a:pt x="66668" y="1893147"/>
                </a:cubicBezTo>
                <a:cubicBezTo>
                  <a:pt x="-12511" y="1644700"/>
                  <a:pt x="-5964" y="1634377"/>
                  <a:pt x="10107" y="1376405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Reduc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5234" y="4005064"/>
            <a:ext cx="6134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DeletionSet"/>
          <p:cNvGrpSpPr/>
          <p:nvPr/>
        </p:nvGrpSpPr>
        <p:grpSpPr>
          <a:xfrm>
            <a:off x="2812390" y="4187181"/>
            <a:ext cx="1359451" cy="1725499"/>
            <a:chOff x="2812390" y="4187181"/>
            <a:chExt cx="1359451" cy="1725499"/>
          </a:xfrm>
        </p:grpSpPr>
        <p:pic>
          <p:nvPicPr>
            <p:cNvPr id="1027" name="Picture 3" descr="C:\Documents and Settings\jansen\Local Settings\Temporary Internet Files\Content.IE5\8DIJWHIF\MC900434689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963" y="4187181"/>
              <a:ext cx="637878" cy="648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Documents and Settings\jansen\Local Settings\Temporary Internet Files\Content.IE5\8DIJWHIF\MC900434689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390" y="5264224"/>
              <a:ext cx="637878" cy="648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D"/>
          <p:cNvGrpSpPr/>
          <p:nvPr/>
        </p:nvGrpSpPr>
        <p:grpSpPr>
          <a:xfrm>
            <a:off x="4994523" y="4293096"/>
            <a:ext cx="1377677" cy="1493702"/>
            <a:chOff x="4994523" y="4293096"/>
            <a:chExt cx="1377677" cy="1493702"/>
          </a:xfrm>
        </p:grpSpPr>
        <p:sp>
          <p:nvSpPr>
            <p:cNvPr id="20" name="v"/>
            <p:cNvSpPr txBox="1"/>
            <p:nvPr/>
          </p:nvSpPr>
          <p:spPr>
            <a:xfrm>
              <a:off x="4994523" y="42930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</a:t>
              </a:r>
              <a:r>
                <a:rPr lang="en-US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21" name="v"/>
            <p:cNvSpPr txBox="1"/>
            <p:nvPr/>
          </p:nvSpPr>
          <p:spPr>
            <a:xfrm>
              <a:off x="4994523" y="541746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</a:t>
              </a:r>
              <a:r>
                <a:rPr lang="en-US" baseline="-25000" dirty="0" smtClean="0">
                  <a:latin typeface="+mj-lt"/>
                </a:rPr>
                <a:t>2</a:t>
              </a:r>
            </a:p>
          </p:txBody>
        </p:sp>
        <p:sp>
          <p:nvSpPr>
            <p:cNvPr id="22" name="v"/>
            <p:cNvSpPr txBox="1"/>
            <p:nvPr/>
          </p:nvSpPr>
          <p:spPr>
            <a:xfrm>
              <a:off x="5724128" y="541746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</a:t>
              </a:r>
              <a:r>
                <a:rPr lang="en-US" baseline="-25000" dirty="0" smtClean="0">
                  <a:latin typeface="+mj-lt"/>
                </a:rPr>
                <a:t>3</a:t>
              </a:r>
            </a:p>
          </p:txBody>
        </p:sp>
      </p:grpSp>
      <p:sp>
        <p:nvSpPr>
          <p:cNvPr id="26" name="u"/>
          <p:cNvSpPr txBox="1"/>
          <p:nvPr/>
        </p:nvSpPr>
        <p:spPr>
          <a:xfrm>
            <a:off x="6487641" y="424966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u</a:t>
            </a:r>
            <a:endParaRPr lang="en-US" sz="2400" baseline="-25000" dirty="0" smtClean="0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77416" y="5057745"/>
            <a:ext cx="6546912" cy="856698"/>
            <a:chOff x="977416" y="5057745"/>
            <a:chExt cx="6546912" cy="856698"/>
          </a:xfrm>
        </p:grpSpPr>
        <p:cxnSp>
          <p:nvCxnSpPr>
            <p:cNvPr id="28" name="Straight Connector 7"/>
            <p:cNvCxnSpPr/>
            <p:nvPr/>
          </p:nvCxnSpPr>
          <p:spPr bwMode="auto">
            <a:xfrm>
              <a:off x="1752600" y="5057745"/>
              <a:ext cx="5771728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Down Arrow 8"/>
            <p:cNvSpPr/>
            <p:nvPr/>
          </p:nvSpPr>
          <p:spPr bwMode="auto">
            <a:xfrm>
              <a:off x="1676400" y="5419700"/>
              <a:ext cx="360364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0" name="TextBox 10"/>
            <p:cNvSpPr txBox="1"/>
            <p:nvPr/>
          </p:nvSpPr>
          <p:spPr>
            <a:xfrm>
              <a:off x="977416" y="5268112"/>
              <a:ext cx="94644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 smtClean="0">
                  <a:latin typeface="+mj-lt"/>
                </a:rPr>
                <a:t>X</a:t>
              </a:r>
              <a:endParaRPr lang="en-US" sz="3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939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the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Polynomial kernels for the following problems parameterized by the size x of a given vertex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16</a:t>
            </a:fld>
            <a:endParaRPr lang="nl-NL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2417763"/>
          <a:ext cx="6192688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11229"/>
                <a:gridCol w="1781459"/>
              </a:tblGrid>
              <a:tr h="338750">
                <a:tc>
                  <a:txBody>
                    <a:bodyPr/>
                    <a:lstStyle/>
                    <a:p>
                      <a:r>
                        <a:rPr lang="en-US" cap="small" dirty="0" smtClean="0"/>
                        <a:t>Vertex Cover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O(x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 vertices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cap="small" dirty="0" smtClean="0"/>
                        <a:t>Odd Cycle Transversal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O(x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 vertices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cap="small" dirty="0" smtClean="0"/>
                        <a:t>Feedback Vertex Set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O(x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 vertices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cap="small" dirty="0" err="1" smtClean="0"/>
                        <a:t>Chordal</a:t>
                      </a:r>
                      <a:r>
                        <a:rPr lang="en-US" cap="small" baseline="0" dirty="0" smtClean="0"/>
                        <a:t> Vertex Deletion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O(x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) vertices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cap="small" dirty="0" smtClean="0"/>
                        <a:t>Vertex Planarization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O(x</a:t>
                      </a:r>
                      <a:r>
                        <a:rPr lang="en-US" baseline="30000" dirty="0" smtClean="0"/>
                        <a:t>5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vertices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Symbol" pitchFamily="18" charset="2"/>
                        </a:rPr>
                        <a:t>h</a:t>
                      </a:r>
                      <a:r>
                        <a:rPr lang="en-US" cap="small" dirty="0" smtClean="0"/>
                        <a:t>-Transversal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x</a:t>
                      </a:r>
                      <a:r>
                        <a:rPr lang="en-US" baseline="30000" dirty="0" err="1" smtClean="0"/>
                        <a:t>f</a:t>
                      </a:r>
                      <a:r>
                        <a:rPr lang="en-US" baseline="30000" dirty="0" smtClean="0"/>
                        <a:t>(</a:t>
                      </a:r>
                      <a:r>
                        <a:rPr lang="en-US" sz="1800" baseline="30000" dirty="0" smtClean="0">
                          <a:latin typeface="Symbol" pitchFamily="18" charset="2"/>
                        </a:rPr>
                        <a:t>h</a:t>
                      </a:r>
                      <a:r>
                        <a:rPr lang="en-US" baseline="30000" dirty="0" smtClean="0"/>
                        <a:t>)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vertices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athematica5" pitchFamily="2" charset="2"/>
                        </a:rPr>
                        <a:t>F</a:t>
                      </a:r>
                      <a:r>
                        <a:rPr lang="en-US" cap="small" dirty="0" smtClean="0"/>
                        <a:t>-Minor-Free Deletion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O(x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baseline="30000" dirty="0" smtClean="0"/>
                        <a:t>+1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cap="small" dirty="0" smtClean="0"/>
                        <a:t>Distance Hereditary Vertex Deletion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O(X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cap="small" dirty="0" err="1" smtClean="0"/>
                        <a:t>Chordal</a:t>
                      </a:r>
                      <a:r>
                        <a:rPr lang="en-US" cap="small" dirty="0" smtClean="0"/>
                        <a:t> Bipartite</a:t>
                      </a:r>
                      <a:r>
                        <a:rPr lang="en-US" cap="small" baseline="0" dirty="0" smtClean="0"/>
                        <a:t> Vertex Deletion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O(X</a:t>
                      </a:r>
                      <a:r>
                        <a:rPr lang="en-US" baseline="30000" dirty="0" smtClean="0"/>
                        <a:t>5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750">
                <a:tc>
                  <a:txBody>
                    <a:bodyPr/>
                    <a:lstStyle/>
                    <a:p>
                      <a:r>
                        <a:rPr lang="en-US" cap="small" dirty="0" err="1" smtClean="0"/>
                        <a:t>Pathwidth</a:t>
                      </a:r>
                      <a:r>
                        <a:rPr lang="en-US" cap="small" dirty="0" smtClean="0"/>
                        <a:t>-</a:t>
                      </a:r>
                      <a:r>
                        <a:rPr lang="en-US" i="1" cap="none" baseline="0" dirty="0" smtClean="0">
                          <a:latin typeface="+mj-lt"/>
                        </a:rPr>
                        <a:t>t</a:t>
                      </a:r>
                      <a:r>
                        <a:rPr lang="en-US" cap="small" dirty="0" smtClean="0"/>
                        <a:t> Vertex Deletion</a:t>
                      </a:r>
                      <a:endParaRPr lang="en-US" cap="smal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x</a:t>
                      </a:r>
                      <a:r>
                        <a:rPr lang="en-US" baseline="30000" dirty="0" err="1" smtClean="0"/>
                        <a:t>f</a:t>
                      </a:r>
                      <a:r>
                        <a:rPr lang="en-US" baseline="30000" dirty="0" smtClean="0"/>
                        <a:t>(</a:t>
                      </a:r>
                      <a:r>
                        <a:rPr lang="en-US" sz="1800" baseline="30000" dirty="0" smtClean="0">
                          <a:latin typeface="+mj-lt"/>
                        </a:rPr>
                        <a:t>t</a:t>
                      </a:r>
                      <a:r>
                        <a:rPr lang="en-US" baseline="30000" dirty="0" smtClean="0"/>
                        <a:t>)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vertices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Largest Induced </a:t>
            </a:r>
            <a:r>
              <a:rPr lang="en-US" cap="small" dirty="0" smtClean="0">
                <a:latin typeface="Symbol" pitchFamily="18" charset="2"/>
              </a:rPr>
              <a:t>p</a:t>
            </a:r>
            <a:r>
              <a:rPr lang="en-US" cap="small" dirty="0" smtClean="0"/>
              <a:t>-</a:t>
            </a:r>
            <a:r>
              <a:rPr lang="en-US" cap="small" dirty="0" err="1" smtClean="0"/>
              <a:t>subgraph</a:t>
            </a:r>
            <a:endParaRPr lang="en-US" cap="smal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Sufficient conditions for polynomial kernels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positive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0825"/>
            <a:ext cx="8229600" cy="3335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3573016"/>
            <a:ext cx="8162925" cy="208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1600200"/>
            <a:ext cx="7372350" cy="119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3416919"/>
              </p:ext>
            </p:extLst>
          </p:nvPr>
        </p:nvGraphicFramePr>
        <p:xfrm>
          <a:off x="1524000" y="3717032"/>
          <a:ext cx="6096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080"/>
                <a:gridCol w="2327920"/>
              </a:tblGrid>
              <a:tr h="288032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Symbol" pitchFamily="18" charset="2"/>
                        </a:rPr>
                        <a:t>P</a:t>
                      </a:r>
                      <a:endParaRPr lang="en-US" i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Hamiltonian graphs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cap="small" baseline="0" dirty="0" smtClean="0"/>
                        <a:t>Longest Cycle</a:t>
                      </a:r>
                      <a:endParaRPr lang="en-US" sz="1600" cap="small" baseline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Graphs with a  Hamiltonian path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small" baseline="0" dirty="0" smtClean="0"/>
                        <a:t>Longest Path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Graphs </a:t>
                      </a:r>
                      <a:r>
                        <a:rPr lang="en-US" sz="1600" dirty="0" err="1" smtClean="0"/>
                        <a:t>partitionable</a:t>
                      </a:r>
                      <a:r>
                        <a:rPr lang="en-US" sz="1600" dirty="0" smtClean="0"/>
                        <a:t> into triangles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cap="small" baseline="0" dirty="0" smtClean="0"/>
                        <a:t>Triangle Packing</a:t>
                      </a:r>
                      <a:endParaRPr lang="en-US" sz="1600" cap="small" baseline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Graphs </a:t>
                      </a:r>
                      <a:r>
                        <a:rPr lang="en-US" sz="1600" dirty="0" err="1" smtClean="0"/>
                        <a:t>partitionable</a:t>
                      </a:r>
                      <a:r>
                        <a:rPr lang="en-US" sz="1600" dirty="0" smtClean="0"/>
                        <a:t> into vertex-disjoint</a:t>
                      </a:r>
                      <a:r>
                        <a:rPr lang="en-US" sz="1600" baseline="0" dirty="0" smtClean="0"/>
                        <a:t> 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cap="small" baseline="0" dirty="0" smtClean="0"/>
                        <a:t>H-Packing</a:t>
                      </a:r>
                      <a:endParaRPr lang="en-US" sz="1600" cap="small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testing vs. </a:t>
            </a:r>
            <a:br>
              <a:rPr lang="en-US" dirty="0" smtClean="0"/>
            </a:br>
            <a:r>
              <a:rPr lang="en-US" dirty="0" smtClean="0"/>
              <a:t>induced </a:t>
            </a:r>
            <a:r>
              <a:rPr lang="en-US" dirty="0" err="1" smtClean="0"/>
              <a:t>subgraph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structure affects problem complexity</a:t>
            </a:r>
          </a:p>
          <a:p>
            <a:r>
              <a:rPr lang="en-US" dirty="0" smtClean="0"/>
              <a:t>Algorithmic properties of such connections are pretty well-understood: </a:t>
            </a:r>
          </a:p>
          <a:p>
            <a:pPr lvl="1"/>
            <a:r>
              <a:rPr lang="en-US" dirty="0" err="1" smtClean="0"/>
              <a:t>Courcelle's</a:t>
            </a:r>
            <a:r>
              <a:rPr lang="en-US" dirty="0" smtClean="0"/>
              <a:t> Theorem</a:t>
            </a:r>
          </a:p>
          <a:p>
            <a:pPr lvl="1"/>
            <a:r>
              <a:rPr lang="en-US" dirty="0" smtClean="0"/>
              <a:t>Many other approaches for parameter vertex cover</a:t>
            </a:r>
          </a:p>
          <a:p>
            <a:r>
              <a:rPr lang="en-US" dirty="0" smtClean="0"/>
              <a:t>What about </a:t>
            </a:r>
            <a:r>
              <a:rPr lang="en-US" dirty="0" err="1" smtClean="0"/>
              <a:t>kernelization</a:t>
            </a:r>
            <a:r>
              <a:rPr lang="en-US" dirty="0" smtClean="0"/>
              <a:t> complexity?</a:t>
            </a:r>
          </a:p>
          <a:p>
            <a:pPr lvl="1"/>
            <a:r>
              <a:rPr lang="en-US" dirty="0" smtClean="0"/>
              <a:t>Many problems admit polynomial kernels</a:t>
            </a:r>
          </a:p>
          <a:p>
            <a:pPr lvl="1"/>
            <a:r>
              <a:rPr lang="en-US" dirty="0" smtClean="0"/>
              <a:t>Many problems </a:t>
            </a:r>
            <a:r>
              <a:rPr lang="en-US" b="1" dirty="0" smtClean="0"/>
              <a:t>do not</a:t>
            </a:r>
            <a:r>
              <a:rPr lang="en-US" dirty="0" smtClean="0"/>
              <a:t> admit polynomial 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899592" y="4725144"/>
            <a:ext cx="7416824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Which graph problems can be effectively preprocessed when the input has a small vertex cover?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 complexity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4381477"/>
              </p:ext>
            </p:extLst>
          </p:nvPr>
        </p:nvGraphicFramePr>
        <p:xfrm>
          <a:off x="457200" y="160020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309979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Graph family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Induced </a:t>
                      </a:r>
                      <a:r>
                        <a:rPr lang="en-US" sz="2000" dirty="0" err="1" smtClean="0"/>
                        <a:t>subgraph</a:t>
                      </a:r>
                      <a:r>
                        <a:rPr lang="en-US" sz="2000" dirty="0" smtClean="0"/>
                        <a:t> testing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Minor testing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Cliques K</a:t>
                      </a:r>
                      <a:r>
                        <a:rPr lang="en-US" sz="2000" baseline="-25000" dirty="0" smtClean="0"/>
                        <a:t>t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polynomial kernel</a:t>
                      </a:r>
                      <a:endParaRPr lang="en-US" sz="2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Polynomial kernel *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Stars K</a:t>
                      </a:r>
                      <a:r>
                        <a:rPr lang="en-US" sz="2000" baseline="-25000" dirty="0" smtClean="0"/>
                        <a:t>1,t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Polynomial kernel *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polynomial kernel</a:t>
                      </a:r>
                      <a:endParaRPr lang="en-US" sz="2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Bicliques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</a:t>
                      </a:r>
                      <a:r>
                        <a:rPr lang="en-US" sz="2000" baseline="-25000" dirty="0" err="1" smtClean="0"/>
                        <a:t>s,t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polynomial kernel *</a:t>
                      </a:r>
                      <a:endParaRPr lang="en-US" sz="2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polynomial kernel</a:t>
                      </a:r>
                      <a:endParaRPr lang="en-US" sz="2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Paths P</a:t>
                      </a:r>
                      <a:r>
                        <a:rPr lang="en-US" sz="2000" baseline="-25000" dirty="0" smtClean="0"/>
                        <a:t>t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polynomial kernel *</a:t>
                      </a:r>
                      <a:endParaRPr lang="en-US" sz="2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Polynomial</a:t>
                      </a:r>
                      <a:r>
                        <a:rPr lang="en-US" sz="2000" baseline="0" dirty="0" smtClean="0"/>
                        <a:t> kernel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Matchings</a:t>
                      </a:r>
                      <a:r>
                        <a:rPr lang="en-US" sz="2000" dirty="0" smtClean="0"/>
                        <a:t> t · K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polynomial kernel *</a:t>
                      </a:r>
                      <a:endParaRPr lang="en-US" sz="20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P-time solvable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653136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Problems are parameterized by the size of a given VC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noProof="0" dirty="0" smtClean="0">
                <a:latin typeface="Verdana"/>
                <a:ea typeface="ＭＳ Ｐゴシック" pitchFamily="-65" charset="-128"/>
                <a:cs typeface="Verdana"/>
              </a:rPr>
              <a:t>Size t of the tested graph is part of the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Generic reduction scheme yields polynomial kernels for </a:t>
            </a:r>
            <a:r>
              <a:rPr lang="en-US" cap="small" dirty="0" smtClean="0"/>
              <a:t>Deletion Distance to </a:t>
            </a:r>
            <a:r>
              <a:rPr lang="en-US" cap="small" dirty="0" smtClean="0">
                <a:latin typeface="Symbol" pitchFamily="18" charset="2"/>
              </a:rPr>
              <a:t>p</a:t>
            </a:r>
            <a:r>
              <a:rPr lang="en-US" cap="small" dirty="0" smtClean="0"/>
              <a:t>-free </a:t>
            </a:r>
            <a:r>
              <a:rPr lang="en-US" dirty="0" smtClean="0"/>
              <a:t>and </a:t>
            </a:r>
            <a:r>
              <a:rPr lang="en-US" cap="small" dirty="0" smtClean="0"/>
              <a:t>Largest Induced </a:t>
            </a:r>
            <a:r>
              <a:rPr lang="en-US" cap="small" dirty="0" smtClean="0">
                <a:latin typeface="Symbol" pitchFamily="18" charset="2"/>
              </a:rPr>
              <a:t>p</a:t>
            </a:r>
            <a:r>
              <a:rPr lang="en-US" cap="small" dirty="0" smtClean="0"/>
              <a:t>-</a:t>
            </a:r>
            <a:r>
              <a:rPr lang="en-US" cap="small" dirty="0" err="1" smtClean="0"/>
              <a:t>subgraph</a:t>
            </a:r>
            <a:endParaRPr lang="en-US" cap="small" dirty="0" smtClean="0"/>
          </a:p>
          <a:p>
            <a:r>
              <a:rPr lang="en-US" dirty="0" smtClean="0"/>
              <a:t>Gives insight into </a:t>
            </a:r>
            <a:r>
              <a:rPr lang="en-US" i="1" dirty="0" smtClean="0"/>
              <a:t>why</a:t>
            </a:r>
            <a:r>
              <a:rPr lang="en-US" dirty="0" smtClean="0"/>
              <a:t> polynomial kernels exist for these cases</a:t>
            </a:r>
          </a:p>
          <a:p>
            <a:pPr lvl="1"/>
            <a:r>
              <a:rPr lang="en-US" dirty="0" err="1"/>
              <a:t>Expressibility</a:t>
            </a:r>
            <a:r>
              <a:rPr lang="en-US" dirty="0"/>
              <a:t> with respect to forbidden / desired graph properties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 that are </a:t>
            </a:r>
            <a:r>
              <a:rPr lang="en-US" dirty="0" smtClean="0"/>
              <a:t>characterized by few adjacencies</a:t>
            </a:r>
          </a:p>
          <a:p>
            <a:r>
              <a:rPr lang="en-US" dirty="0" smtClean="0"/>
              <a:t>Differing </a:t>
            </a:r>
            <a:r>
              <a:rPr lang="en-US" dirty="0" err="1" smtClean="0"/>
              <a:t>kernelization</a:t>
            </a:r>
            <a:r>
              <a:rPr lang="en-US" dirty="0" smtClean="0"/>
              <a:t> complexity of minor vs. induced </a:t>
            </a:r>
            <a:r>
              <a:rPr lang="en-US" dirty="0" err="1" smtClean="0"/>
              <a:t>subgraph</a:t>
            </a:r>
            <a:r>
              <a:rPr lang="en-US" dirty="0" smtClean="0"/>
              <a:t> testing</a:t>
            </a:r>
          </a:p>
          <a:p>
            <a:endParaRPr lang="en-US" dirty="0" smtClean="0"/>
          </a:p>
          <a:p>
            <a:r>
              <a:rPr lang="en-US" dirty="0" smtClean="0"/>
              <a:t>Open problems:</a:t>
            </a:r>
          </a:p>
          <a:p>
            <a:pPr lvl="1"/>
            <a:r>
              <a:rPr lang="en-US" dirty="0" smtClean="0"/>
              <a:t>Are there polynomial kernels for</a:t>
            </a:r>
          </a:p>
          <a:p>
            <a:pPr lvl="2"/>
            <a:r>
              <a:rPr lang="en-US" cap="small" dirty="0" smtClean="0"/>
              <a:t>Perfect Vertex Deletion</a:t>
            </a:r>
          </a:p>
          <a:p>
            <a:pPr lvl="2"/>
            <a:r>
              <a:rPr lang="en-US" cap="small" dirty="0" smtClean="0"/>
              <a:t>Bandwidth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parameterized by Vertex Cover?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general theorems that also capture </a:t>
            </a:r>
            <a:r>
              <a:rPr lang="en-US" cap="small" dirty="0" err="1" smtClean="0"/>
              <a:t>Treewidth</a:t>
            </a:r>
            <a:r>
              <a:rPr lang="en-US" dirty="0" smtClean="0"/>
              <a:t>, </a:t>
            </a:r>
            <a:r>
              <a:rPr lang="en-US" cap="small" dirty="0" smtClean="0"/>
              <a:t>Clique Minor Test</a:t>
            </a:r>
            <a:r>
              <a:rPr lang="en-US" dirty="0" smtClean="0"/>
              <a:t>, etc.?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1403648" y="2924944"/>
            <a:ext cx="6485192" cy="19870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417638"/>
            <a:ext cx="6291834" cy="4598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105071" y="2075858"/>
            <a:ext cx="1656184" cy="3523529"/>
          </a:xfrm>
          <a:custGeom>
            <a:avLst/>
            <a:gdLst>
              <a:gd name="connsiteX0" fmla="*/ 0 w 2736304"/>
              <a:gd name="connsiteY0" fmla="*/ 1368152 h 3168352"/>
              <a:gd name="connsiteX1" fmla="*/ 1368152 w 2736304"/>
              <a:gd name="connsiteY1" fmla="*/ 0 h 3168352"/>
              <a:gd name="connsiteX2" fmla="*/ 2736304 w 2736304"/>
              <a:gd name="connsiteY2" fmla="*/ 1368152 h 3168352"/>
              <a:gd name="connsiteX3" fmla="*/ 2052228 w 2736304"/>
              <a:gd name="connsiteY3" fmla="*/ 1368152 h 3168352"/>
              <a:gd name="connsiteX4" fmla="*/ 2052228 w 2736304"/>
              <a:gd name="connsiteY4" fmla="*/ 3168352 h 3168352"/>
              <a:gd name="connsiteX5" fmla="*/ 684076 w 2736304"/>
              <a:gd name="connsiteY5" fmla="*/ 3168352 h 3168352"/>
              <a:gd name="connsiteX6" fmla="*/ 684076 w 2736304"/>
              <a:gd name="connsiteY6" fmla="*/ 1368152 h 3168352"/>
              <a:gd name="connsiteX7" fmla="*/ 0 w 2736304"/>
              <a:gd name="connsiteY7" fmla="*/ 1368152 h 3168352"/>
              <a:gd name="connsiteX0" fmla="*/ 0 w 2736304"/>
              <a:gd name="connsiteY0" fmla="*/ 1368152 h 3168352"/>
              <a:gd name="connsiteX1" fmla="*/ 1368152 w 2736304"/>
              <a:gd name="connsiteY1" fmla="*/ 0 h 3168352"/>
              <a:gd name="connsiteX2" fmla="*/ 2736304 w 2736304"/>
              <a:gd name="connsiteY2" fmla="*/ 1368152 h 3168352"/>
              <a:gd name="connsiteX3" fmla="*/ 2052228 w 2736304"/>
              <a:gd name="connsiteY3" fmla="*/ 1368152 h 3168352"/>
              <a:gd name="connsiteX4" fmla="*/ 2052228 w 2736304"/>
              <a:gd name="connsiteY4" fmla="*/ 3168352 h 3168352"/>
              <a:gd name="connsiteX5" fmla="*/ 1174564 w 2736304"/>
              <a:gd name="connsiteY5" fmla="*/ 3168352 h 3168352"/>
              <a:gd name="connsiteX6" fmla="*/ 684076 w 2736304"/>
              <a:gd name="connsiteY6" fmla="*/ 1368152 h 3168352"/>
              <a:gd name="connsiteX7" fmla="*/ 0 w 2736304"/>
              <a:gd name="connsiteY7" fmla="*/ 1368152 h 3168352"/>
              <a:gd name="connsiteX0" fmla="*/ 0 w 2736304"/>
              <a:gd name="connsiteY0" fmla="*/ 1368152 h 3168352"/>
              <a:gd name="connsiteX1" fmla="*/ 1368152 w 2736304"/>
              <a:gd name="connsiteY1" fmla="*/ 0 h 3168352"/>
              <a:gd name="connsiteX2" fmla="*/ 2736304 w 2736304"/>
              <a:gd name="connsiteY2" fmla="*/ 1368152 h 3168352"/>
              <a:gd name="connsiteX3" fmla="*/ 2052228 w 2736304"/>
              <a:gd name="connsiteY3" fmla="*/ 1368152 h 3168352"/>
              <a:gd name="connsiteX4" fmla="*/ 1512168 w 2736304"/>
              <a:gd name="connsiteY4" fmla="*/ 3168352 h 3168352"/>
              <a:gd name="connsiteX5" fmla="*/ 1174564 w 2736304"/>
              <a:gd name="connsiteY5" fmla="*/ 3168352 h 3168352"/>
              <a:gd name="connsiteX6" fmla="*/ 684076 w 2736304"/>
              <a:gd name="connsiteY6" fmla="*/ 1368152 h 3168352"/>
              <a:gd name="connsiteX7" fmla="*/ 0 w 2736304"/>
              <a:gd name="connsiteY7" fmla="*/ 1368152 h 3168352"/>
              <a:gd name="connsiteX0" fmla="*/ 0 w 2736304"/>
              <a:gd name="connsiteY0" fmla="*/ 644688 h 2444888"/>
              <a:gd name="connsiteX1" fmla="*/ 1348497 w 2736304"/>
              <a:gd name="connsiteY1" fmla="*/ 0 h 2444888"/>
              <a:gd name="connsiteX2" fmla="*/ 2736304 w 2736304"/>
              <a:gd name="connsiteY2" fmla="*/ 644688 h 2444888"/>
              <a:gd name="connsiteX3" fmla="*/ 2052228 w 2736304"/>
              <a:gd name="connsiteY3" fmla="*/ 644688 h 2444888"/>
              <a:gd name="connsiteX4" fmla="*/ 1512168 w 2736304"/>
              <a:gd name="connsiteY4" fmla="*/ 2444888 h 2444888"/>
              <a:gd name="connsiteX5" fmla="*/ 1174564 w 2736304"/>
              <a:gd name="connsiteY5" fmla="*/ 2444888 h 2444888"/>
              <a:gd name="connsiteX6" fmla="*/ 684076 w 2736304"/>
              <a:gd name="connsiteY6" fmla="*/ 644688 h 2444888"/>
              <a:gd name="connsiteX7" fmla="*/ 0 w 2736304"/>
              <a:gd name="connsiteY7" fmla="*/ 644688 h 244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6304" h="2444888">
                <a:moveTo>
                  <a:pt x="0" y="644688"/>
                </a:moveTo>
                <a:lnTo>
                  <a:pt x="1348497" y="0"/>
                </a:lnTo>
                <a:lnTo>
                  <a:pt x="2736304" y="644688"/>
                </a:lnTo>
                <a:lnTo>
                  <a:pt x="2052228" y="644688"/>
                </a:lnTo>
                <a:lnTo>
                  <a:pt x="1512168" y="2444888"/>
                </a:lnTo>
                <a:lnTo>
                  <a:pt x="1174564" y="2444888"/>
                </a:lnTo>
                <a:lnTo>
                  <a:pt x="684076" y="644688"/>
                </a:lnTo>
                <a:lnTo>
                  <a:pt x="0" y="64468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Clique parameterized by Vertex Cover</a:t>
            </a:r>
          </a:p>
          <a:p>
            <a:pPr>
              <a:buNone/>
            </a:pPr>
            <a:r>
              <a:rPr lang="en-US" b="1" dirty="0" smtClean="0"/>
              <a:t>	Input: </a:t>
            </a:r>
            <a:r>
              <a:rPr lang="en-US" dirty="0" smtClean="0"/>
              <a:t>A graph G, a vertex cover X of G, integer 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Parameter:</a:t>
            </a:r>
            <a:r>
              <a:rPr lang="en-US" dirty="0"/>
              <a:t> </a:t>
            </a:r>
            <a:r>
              <a:rPr lang="en-US" dirty="0" smtClean="0"/>
              <a:t>|X|.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Question: </a:t>
            </a:r>
            <a:r>
              <a:rPr lang="en-US" dirty="0" smtClean="0"/>
              <a:t>Does G have a clique on k vertices?</a:t>
            </a:r>
          </a:p>
          <a:p>
            <a:pPr lvl="1"/>
            <a:endParaRPr lang="en-US" dirty="0" smtClean="0"/>
          </a:p>
          <a:p>
            <a:r>
              <a:rPr lang="en-US" cap="small" dirty="0" smtClean="0"/>
              <a:t>Vertex Cover parameterized by Vertex Cover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Input:</a:t>
            </a:r>
            <a:r>
              <a:rPr lang="en-US" dirty="0"/>
              <a:t> </a:t>
            </a:r>
            <a:r>
              <a:rPr lang="en-US" dirty="0" smtClean="0"/>
              <a:t>A graph G, a vertex cover X of G, integer 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Parameter: </a:t>
            </a:r>
            <a:r>
              <a:rPr lang="en-US" dirty="0" smtClean="0"/>
              <a:t>|X|.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Question:</a:t>
            </a:r>
            <a:r>
              <a:rPr lang="en-US" dirty="0" smtClean="0"/>
              <a:t> Does G have a vertex cover of size at most k?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vertex cover is given in the input for technical reasons</a:t>
            </a:r>
          </a:p>
          <a:p>
            <a:pPr lvl="1"/>
            <a:r>
              <a:rPr lang="en-US" dirty="0" smtClean="0"/>
              <a:t>May compute a 2-approximate vertex cover for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977416" y="3284984"/>
            <a:ext cx="7033109" cy="3009900"/>
            <a:chOff x="977416" y="3284984"/>
            <a:chExt cx="7033109" cy="3009900"/>
          </a:xfrm>
        </p:grpSpPr>
        <p:grpSp>
          <p:nvGrpSpPr>
            <p:cNvPr id="5" name="Group 4"/>
            <p:cNvGrpSpPr/>
            <p:nvPr/>
          </p:nvGrpSpPr>
          <p:grpSpPr>
            <a:xfrm>
              <a:off x="977416" y="4337665"/>
              <a:ext cx="6546912" cy="856698"/>
              <a:chOff x="977416" y="5057745"/>
              <a:chExt cx="6546912" cy="856698"/>
            </a:xfrm>
          </p:grpSpPr>
          <p:cxnSp>
            <p:nvCxnSpPr>
              <p:cNvPr id="6" name="Straight Connector 7"/>
              <p:cNvCxnSpPr/>
              <p:nvPr/>
            </p:nvCxnSpPr>
            <p:spPr bwMode="auto">
              <a:xfrm>
                <a:off x="1752600" y="5057745"/>
                <a:ext cx="5771728" cy="0"/>
              </a:xfrm>
              <a:prstGeom prst="line">
                <a:avLst/>
              </a:prstGeom>
              <a:ln w="47625" cap="rnd" cmpd="sng"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Down Arrow 8"/>
              <p:cNvSpPr/>
              <p:nvPr/>
            </p:nvSpPr>
            <p:spPr bwMode="auto">
              <a:xfrm>
                <a:off x="1676400" y="5419700"/>
                <a:ext cx="360364" cy="381000"/>
              </a:xfrm>
              <a:prstGeom prst="down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" name="TextBox 10"/>
              <p:cNvSpPr txBox="1"/>
              <p:nvPr/>
            </p:nvSpPr>
            <p:spPr>
              <a:xfrm>
                <a:off x="977416" y="5268112"/>
                <a:ext cx="94644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3600" dirty="0" smtClean="0">
                    <a:latin typeface="+mj-lt"/>
                  </a:rPr>
                  <a:t>X</a:t>
                </a:r>
                <a:endParaRPr lang="en-US" sz="3600" dirty="0">
                  <a:latin typeface="+mj-lt"/>
                </a:endParaRPr>
              </a:p>
            </p:txBody>
          </p:sp>
        </p:grp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6425" y="3284984"/>
              <a:ext cx="6134100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7200" y="274638"/>
            <a:ext cx="4191000" cy="57466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701481" y="274638"/>
            <a:ext cx="4191000" cy="57466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EAB-91C3-41DF-856E-873B7A86585B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Happy"/>
          <p:cNvSpPr/>
          <p:nvPr/>
        </p:nvSpPr>
        <p:spPr>
          <a:xfrm>
            <a:off x="534380" y="404664"/>
            <a:ext cx="1018456" cy="996189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  <a:ln>
            <a:noFill/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Bad"/>
          <p:cNvSpPr/>
          <p:nvPr/>
        </p:nvSpPr>
        <p:spPr>
          <a:xfrm>
            <a:off x="7665019" y="332656"/>
            <a:ext cx="1224361" cy="1068197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  <a:ln>
            <a:noFill/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15"/>
          <p:cNvSpPr/>
          <p:nvPr/>
        </p:nvSpPr>
        <p:spPr>
          <a:xfrm>
            <a:off x="5041032" y="1400853"/>
            <a:ext cx="1296144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Clique</a:t>
            </a:r>
            <a:endParaRPr lang="en-US" sz="2400" cap="small" dirty="0"/>
          </a:p>
        </p:txBody>
      </p:sp>
      <p:sp>
        <p:nvSpPr>
          <p:cNvPr id="17" name="Rounded Rectangle 16"/>
          <p:cNvSpPr/>
          <p:nvPr/>
        </p:nvSpPr>
        <p:spPr>
          <a:xfrm>
            <a:off x="2303748" y="620688"/>
            <a:ext cx="1512168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Vertex Cover</a:t>
            </a:r>
            <a:endParaRPr lang="en-US" sz="2400" cap="small" dirty="0"/>
          </a:p>
        </p:txBody>
      </p:sp>
      <p:sp>
        <p:nvSpPr>
          <p:cNvPr id="18" name="Rounded Rectangle 17"/>
          <p:cNvSpPr/>
          <p:nvPr/>
        </p:nvSpPr>
        <p:spPr>
          <a:xfrm>
            <a:off x="2011524" y="4509120"/>
            <a:ext cx="151216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err="1" smtClean="0"/>
              <a:t>Treewidth</a:t>
            </a:r>
            <a:endParaRPr lang="en-US" sz="2400" cap="small" dirty="0"/>
          </a:p>
        </p:txBody>
      </p:sp>
      <p:sp>
        <p:nvSpPr>
          <p:cNvPr id="19" name="Rounded Rectangle 18"/>
          <p:cNvSpPr/>
          <p:nvPr/>
        </p:nvSpPr>
        <p:spPr>
          <a:xfrm>
            <a:off x="5041032" y="3861048"/>
            <a:ext cx="151216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err="1" smtClean="0"/>
              <a:t>Cutwidth</a:t>
            </a:r>
            <a:endParaRPr lang="en-US" sz="2400" cap="small" dirty="0"/>
          </a:p>
        </p:txBody>
      </p:sp>
      <p:sp>
        <p:nvSpPr>
          <p:cNvPr id="21" name="Rounded Rectangle 20"/>
          <p:cNvSpPr/>
          <p:nvPr/>
        </p:nvSpPr>
        <p:spPr>
          <a:xfrm>
            <a:off x="683568" y="1652881"/>
            <a:ext cx="1804392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Odd Cycle Transversal</a:t>
            </a:r>
            <a:endParaRPr lang="en-US" sz="2400" cap="small" dirty="0"/>
          </a:p>
        </p:txBody>
      </p:sp>
      <p:sp>
        <p:nvSpPr>
          <p:cNvPr id="22" name="Rounded Rectangle 21"/>
          <p:cNvSpPr/>
          <p:nvPr/>
        </p:nvSpPr>
        <p:spPr>
          <a:xfrm>
            <a:off x="6664424" y="1652881"/>
            <a:ext cx="1804392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Chromatic number</a:t>
            </a:r>
            <a:endParaRPr lang="en-US" sz="2400" cap="small" dirty="0"/>
          </a:p>
        </p:txBody>
      </p:sp>
      <p:sp>
        <p:nvSpPr>
          <p:cNvPr id="26" name="Rounded Rectangle 25"/>
          <p:cNvSpPr/>
          <p:nvPr/>
        </p:nvSpPr>
        <p:spPr>
          <a:xfrm>
            <a:off x="2767608" y="2681300"/>
            <a:ext cx="180439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Longest Path</a:t>
            </a:r>
            <a:endParaRPr lang="en-US" sz="2400" cap="small" dirty="0"/>
          </a:p>
        </p:txBody>
      </p:sp>
      <p:sp>
        <p:nvSpPr>
          <p:cNvPr id="27" name="Rounded Rectangle 26"/>
          <p:cNvSpPr/>
          <p:nvPr/>
        </p:nvSpPr>
        <p:spPr>
          <a:xfrm>
            <a:off x="2767608" y="1868905"/>
            <a:ext cx="17240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q</a:t>
            </a:r>
            <a:r>
              <a:rPr lang="en-US" sz="2400" cap="small" dirty="0" smtClean="0"/>
              <a:t>-Coloring</a:t>
            </a:r>
            <a:endParaRPr lang="en-US" sz="2400" cap="small" dirty="0"/>
          </a:p>
        </p:txBody>
      </p:sp>
      <p:sp>
        <p:nvSpPr>
          <p:cNvPr id="28" name="Rounded Rectangle 27"/>
          <p:cNvSpPr/>
          <p:nvPr/>
        </p:nvSpPr>
        <p:spPr>
          <a:xfrm>
            <a:off x="1703883" y="5229200"/>
            <a:ext cx="2127449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cap="small" dirty="0" smtClean="0"/>
              <a:t>-Transversal</a:t>
            </a:r>
            <a:endParaRPr lang="en-US" sz="2400" cap="small" dirty="0"/>
          </a:p>
        </p:txBody>
      </p:sp>
      <p:sp>
        <p:nvSpPr>
          <p:cNvPr id="30" name="Rounded Rectangle 29"/>
          <p:cNvSpPr/>
          <p:nvPr/>
        </p:nvSpPr>
        <p:spPr>
          <a:xfrm>
            <a:off x="6882408" y="3068960"/>
            <a:ext cx="1804392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Dominating Set</a:t>
            </a:r>
            <a:endParaRPr lang="en-US" sz="2400" cap="small" dirty="0"/>
          </a:p>
        </p:txBody>
      </p:sp>
      <p:sp>
        <p:nvSpPr>
          <p:cNvPr id="33" name="Rounded Rectangle 32"/>
          <p:cNvSpPr/>
          <p:nvPr/>
        </p:nvSpPr>
        <p:spPr>
          <a:xfrm>
            <a:off x="4860032" y="2600908"/>
            <a:ext cx="180439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Steiner Tree</a:t>
            </a:r>
            <a:endParaRPr lang="en-US" sz="2400" cap="small" dirty="0"/>
          </a:p>
        </p:txBody>
      </p:sp>
      <p:sp>
        <p:nvSpPr>
          <p:cNvPr id="34" name="Rounded Rectangle 33"/>
          <p:cNvSpPr/>
          <p:nvPr/>
        </p:nvSpPr>
        <p:spPr>
          <a:xfrm>
            <a:off x="547800" y="2933328"/>
            <a:ext cx="201007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Disjoint Paths</a:t>
            </a:r>
            <a:endParaRPr lang="en-US" sz="2400" cap="small" dirty="0"/>
          </a:p>
        </p:txBody>
      </p:sp>
      <p:sp>
        <p:nvSpPr>
          <p:cNvPr id="35" name="Rounded Rectangle 34"/>
          <p:cNvSpPr/>
          <p:nvPr/>
        </p:nvSpPr>
        <p:spPr>
          <a:xfrm>
            <a:off x="683568" y="3789040"/>
            <a:ext cx="201007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Disjoint Cycles</a:t>
            </a:r>
            <a:endParaRPr lang="en-US" sz="2400" cap="small" dirty="0"/>
          </a:p>
        </p:txBody>
      </p:sp>
      <p:sp>
        <p:nvSpPr>
          <p:cNvPr id="38" name="Rounded Rectangle 37"/>
          <p:cNvSpPr/>
          <p:nvPr/>
        </p:nvSpPr>
        <p:spPr>
          <a:xfrm>
            <a:off x="4860032" y="4761148"/>
            <a:ext cx="1804392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Weighted </a:t>
            </a:r>
            <a:r>
              <a:rPr lang="en-US" sz="2400" cap="small" dirty="0" err="1" smtClean="0"/>
              <a:t>Treewidth</a:t>
            </a:r>
            <a:endParaRPr lang="en-US" sz="2400" cap="small" dirty="0"/>
          </a:p>
        </p:txBody>
      </p:sp>
      <p:sp>
        <p:nvSpPr>
          <p:cNvPr id="39" name="Rounded Rectangle 38"/>
          <p:cNvSpPr/>
          <p:nvPr/>
        </p:nvSpPr>
        <p:spPr>
          <a:xfrm>
            <a:off x="6882408" y="4293096"/>
            <a:ext cx="1804392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Weighted Feedback Vertex Set</a:t>
            </a:r>
            <a:endParaRPr lang="en-US" sz="2400" cap="small" dirty="0"/>
          </a:p>
        </p:txBody>
      </p:sp>
      <p:sp>
        <p:nvSpPr>
          <p:cNvPr id="42" name="Rounded Rectangle 41"/>
          <p:cNvSpPr/>
          <p:nvPr/>
        </p:nvSpPr>
        <p:spPr>
          <a:xfrm>
            <a:off x="2767608" y="3573016"/>
            <a:ext cx="177160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Independent Set</a:t>
            </a:r>
            <a:endParaRPr lang="en-US" sz="2400" cap="small" dirty="0"/>
          </a:p>
        </p:txBody>
      </p:sp>
      <p:sp>
        <p:nvSpPr>
          <p:cNvPr id="43" name="Rounded Rectangle 42"/>
          <p:cNvSpPr/>
          <p:nvPr/>
        </p:nvSpPr>
        <p:spPr>
          <a:xfrm>
            <a:off x="395536" y="6237312"/>
            <a:ext cx="8332896" cy="52903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Kernelization</a:t>
            </a:r>
            <a:r>
              <a:rPr lang="en-US" sz="2400" dirty="0" smtClean="0">
                <a:solidFill>
                  <a:schemeClr val="tx1"/>
                </a:solidFill>
              </a:rPr>
              <a:t> Complexity of Parameterizations by Vertex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1942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EAB-91C3-41DF-856E-873B7A86585B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Deletion Distance to </a:t>
            </a:r>
            <a:r>
              <a:rPr lang="en-US" cap="small" dirty="0" smtClean="0">
                <a:latin typeface="Symbol" pitchFamily="18" charset="2"/>
              </a:rPr>
              <a:t>p</a:t>
            </a:r>
            <a:r>
              <a:rPr lang="en-US" cap="small" dirty="0" smtClean="0"/>
              <a:t>-free</a:t>
            </a:r>
            <a:endParaRPr lang="en-US" cap="smal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Sufficient conditions for polynomial kernels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positive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936104"/>
          </a:xfrm>
        </p:spPr>
        <p:txBody>
          <a:bodyPr/>
          <a:lstStyle/>
          <a:p>
            <a:r>
              <a:rPr lang="en-US" dirty="0" smtClean="0"/>
              <a:t>Not about </a:t>
            </a:r>
            <a:r>
              <a:rPr lang="en-US" dirty="0" err="1" smtClean="0"/>
              <a:t>expressibility</a:t>
            </a:r>
            <a:r>
              <a:rPr lang="en-US" dirty="0" smtClean="0"/>
              <a:t> in logic</a:t>
            </a:r>
          </a:p>
          <a:p>
            <a:r>
              <a:rPr lang="en-US" dirty="0" smtClean="0"/>
              <a:t>Revolves around a closure property of graph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417638"/>
            <a:ext cx="7400925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2996952"/>
          <a:ext cx="6096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968"/>
                <a:gridCol w="3336032"/>
              </a:tblGrid>
              <a:tr h="288032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Symbol" pitchFamily="18" charset="2"/>
                        </a:rPr>
                        <a:t>P</a:t>
                      </a:r>
                      <a:endParaRPr lang="en-US" i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Vertex Cover</a:t>
                      </a:r>
                      <a:endParaRPr lang="en-US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Cyclic graphs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Feedback Vertex Set</a:t>
                      </a:r>
                      <a:endParaRPr lang="en-US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Graphs with an odd cycle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Odd</a:t>
                      </a:r>
                      <a:r>
                        <a:rPr lang="en-US" sz="1600" baseline="0" dirty="0" smtClean="0"/>
                        <a:t> Cycle Transversal</a:t>
                      </a:r>
                      <a:endParaRPr lang="en-US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Graphs with a chordless cycle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Chordal</a:t>
                      </a:r>
                      <a:r>
                        <a:rPr lang="en-US" sz="1600" dirty="0" smtClean="0"/>
                        <a:t> Deletion</a:t>
                      </a:r>
                      <a:endParaRPr lang="en-US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Graphs with a K</a:t>
                      </a:r>
                      <a:r>
                        <a:rPr lang="en-US" sz="1600" baseline="-25000" dirty="0" smtClean="0"/>
                        <a:t>3,3</a:t>
                      </a:r>
                      <a:r>
                        <a:rPr lang="en-US" sz="1600" dirty="0" smtClean="0"/>
                        <a:t> or K</a:t>
                      </a:r>
                      <a:r>
                        <a:rPr lang="en-US" sz="1600" baseline="-25000" dirty="0" smtClean="0"/>
                        <a:t>5</a:t>
                      </a:r>
                      <a:r>
                        <a:rPr lang="en-US" sz="1600" dirty="0" smtClean="0"/>
                        <a:t> minor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Vertex Planarization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Properties characterized by few  adjacencies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Graph property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is </a:t>
            </a:r>
            <a:r>
              <a:rPr lang="en-US" b="1" dirty="0" smtClean="0"/>
              <a:t>characterized by </a:t>
            </a:r>
            <a:r>
              <a:rPr lang="en-US" b="1" dirty="0" err="1" smtClean="0"/>
              <a:t>c</a:t>
            </a:r>
            <a:r>
              <a:rPr lang="en-US" b="1" baseline="-25000" dirty="0" err="1" smtClean="0">
                <a:latin typeface="Symbol" pitchFamily="18" charset="2"/>
              </a:rPr>
              <a:t>P</a:t>
            </a:r>
            <a:r>
              <a:rPr lang="en-US" b="1" dirty="0" smtClean="0"/>
              <a:t> adjacencies</a:t>
            </a:r>
            <a:r>
              <a:rPr lang="en-US" dirty="0" smtClean="0"/>
              <a:t> if:</a:t>
            </a:r>
          </a:p>
          <a:p>
            <a:pPr lvl="1"/>
            <a:r>
              <a:rPr lang="en-US" dirty="0" smtClean="0"/>
              <a:t>for any graph G in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and vertex v in G,</a:t>
            </a:r>
          </a:p>
          <a:p>
            <a:pPr lvl="1"/>
            <a:r>
              <a:rPr lang="en-US" dirty="0" smtClean="0"/>
              <a:t>there is a set D ⊆ V(G) \ {v} of ≤ </a:t>
            </a:r>
            <a:r>
              <a:rPr lang="en-US" dirty="0" err="1" smtClean="0"/>
              <a:t>c</a:t>
            </a:r>
            <a:r>
              <a:rPr lang="en-US" baseline="-25000" dirty="0" err="1" smtClean="0">
                <a:latin typeface="Symbol" pitchFamily="18" charset="2"/>
              </a:rPr>
              <a:t>P</a:t>
            </a:r>
            <a:r>
              <a:rPr lang="en-US" dirty="0" smtClean="0"/>
              <a:t> vertices,</a:t>
            </a:r>
          </a:p>
          <a:p>
            <a:pPr lvl="1"/>
            <a:r>
              <a:rPr lang="en-US" dirty="0" smtClean="0"/>
              <a:t>such that all graphs G’ made from G by changing the presence of edges between v and V(G) \ D, </a:t>
            </a:r>
          </a:p>
          <a:p>
            <a:pPr lvl="1"/>
            <a:r>
              <a:rPr lang="en-US" dirty="0" smtClean="0"/>
              <a:t>are contained in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229200"/>
            <a:ext cx="8229600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Example: property of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having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 a chordless cycle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c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pitchFamily="-65" charset="-128"/>
                <a:cs typeface="Verdana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=3)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Non-example: having an </a:t>
            </a:r>
            <a:r>
              <a:rPr lang="en-US" sz="2000" b="1" dirty="0" smtClean="0">
                <a:latin typeface="Verdana"/>
                <a:ea typeface="ＭＳ Ｐゴシック" pitchFamily="-65" charset="-128"/>
                <a:cs typeface="Verdana"/>
              </a:rPr>
              <a:t>odd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 hole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65" charset="-128"/>
              <a:cs typeface="Verdana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958758"/>
            <a:ext cx="2409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958758"/>
            <a:ext cx="2409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958758"/>
            <a:ext cx="2409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958758"/>
            <a:ext cx="2409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12E6602B55C4193084BB9D521ACB2" ma:contentTypeVersion="1" ma:contentTypeDescription="Een nieuw document maken." ma:contentTypeScope="" ma:versionID="8cd78d945bd4a81dc412bd28e4bfdf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06e98299f7278f1b16452afcf7c56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701DBBD-780D-4F34-811C-66B447108F0D}">
  <ds:schemaRefs>
    <ds:schemaRef ds:uri="http://schemas.microsoft.com/sharepoint/v3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5BFE3D-1693-4FBC-877C-F666E969A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453127-BC0B-492B-AB29-3A0F0135E7A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4F6D656-73B5-4725-969F-A35F67CDC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 template02</Template>
  <TotalTime>3143</TotalTime>
  <Words>1254</Words>
  <Application>Microsoft Office PowerPoint</Application>
  <PresentationFormat>On-screen Show (4:3)</PresentationFormat>
  <Paragraphs>237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ＭＳ Ｐゴシック</vt:lpstr>
      <vt:lpstr>Verdana</vt:lpstr>
      <vt:lpstr>Times</vt:lpstr>
      <vt:lpstr>Symbol</vt:lpstr>
      <vt:lpstr>Wingdings</vt:lpstr>
      <vt:lpstr>Mistral</vt:lpstr>
      <vt:lpstr>Mathematica5</vt:lpstr>
      <vt:lpstr>UU template02</vt:lpstr>
      <vt:lpstr>Preprocessing Graph Problems When Does a Small Vertex Cover Help?</vt:lpstr>
      <vt:lpstr>Motivation</vt:lpstr>
      <vt:lpstr>Hierarchy of parameters</vt:lpstr>
      <vt:lpstr>Problem setting</vt:lpstr>
      <vt:lpstr>Slide 5</vt:lpstr>
      <vt:lpstr>Our results</vt:lpstr>
      <vt:lpstr>Deletion Distance to p-free</vt:lpstr>
      <vt:lpstr>General positive results</vt:lpstr>
      <vt:lpstr>Properties characterized by few  adjacencies</vt:lpstr>
      <vt:lpstr>Some properties characterized  by few adjacencies</vt:lpstr>
      <vt:lpstr>Generic kernelization scheme for  Deletion Distance to P-Free</vt:lpstr>
      <vt:lpstr>Reduction rule</vt:lpstr>
      <vt:lpstr>Kernelization strategy</vt:lpstr>
      <vt:lpstr>Correctness (I)</vt:lpstr>
      <vt:lpstr>Correctness (II) G’-S P-free  G-S P-free</vt:lpstr>
      <vt:lpstr>Implications of the theorem</vt:lpstr>
      <vt:lpstr>Largest Induced p-subgraph</vt:lpstr>
      <vt:lpstr>General positive results</vt:lpstr>
      <vt:lpstr>Minor testing vs.  induced subgraph testing</vt:lpstr>
      <vt:lpstr>Kernelization complexity overview</vt:lpstr>
      <vt:lpstr>Conclusion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3</dc:title>
  <dc:creator>peele102</dc:creator>
  <cp:lastModifiedBy>Bart M. P. Jansen</cp:lastModifiedBy>
  <cp:revision>503</cp:revision>
  <dcterms:created xsi:type="dcterms:W3CDTF">2010-03-31T10:28:15Z</dcterms:created>
  <dcterms:modified xsi:type="dcterms:W3CDTF">2012-06-18T10:04:23Z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