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02" r:id="rId2"/>
    <p:sldId id="495" r:id="rId3"/>
    <p:sldId id="508" r:id="rId4"/>
    <p:sldId id="506" r:id="rId5"/>
    <p:sldId id="505" r:id="rId6"/>
    <p:sldId id="501" r:id="rId7"/>
    <p:sldId id="507" r:id="rId8"/>
    <p:sldId id="509" r:id="rId9"/>
    <p:sldId id="510" r:id="rId10"/>
    <p:sldId id="514" r:id="rId11"/>
    <p:sldId id="515" r:id="rId12"/>
    <p:sldId id="511" r:id="rId13"/>
    <p:sldId id="481" r:id="rId14"/>
    <p:sldId id="516" r:id="rId15"/>
  </p:sldIdLst>
  <p:sldSz cx="9144000" cy="6858000" type="screen4x3"/>
  <p:notesSz cx="7099300" cy="10234613"/>
  <p:embeddedFontLst>
    <p:embeddedFont>
      <p:font typeface="Cambria Math" panose="02040503050406030204" pitchFamily="18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</p:embeddedFontLst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4E4A48"/>
    <a:srgbClr val="00BBFE"/>
    <a:srgbClr val="FF9900"/>
    <a:srgbClr val="DED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4" autoAdjust="0"/>
    <p:restoredTop sz="95405" autoAdjust="0"/>
  </p:normalViewPr>
  <p:slideViewPr>
    <p:cSldViewPr>
      <p:cViewPr varScale="1">
        <p:scale>
          <a:sx n="127" d="100"/>
          <a:sy n="127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0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D659C-C74A-47BB-AD38-B94914D1B3A3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6414919-B0C3-4D9D-9B0A-00B6FC5CE7F3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b="0" i="1" smtClean="0">
                      <a:latin typeface="Cambria Math"/>
                    </a:rPr>
                    <m:t>𝑘</m:t>
                  </m:r>
                </m:oMath>
              </a14:m>
              <a:r>
                <a:rPr lang="en-US" dirty="0" smtClean="0"/>
                <a:t>-</a:t>
              </a:r>
              <a:r>
                <a:rPr lang="en-US" cap="small" baseline="0" dirty="0" smtClean="0"/>
                <a:t>Vertex Cover</a:t>
              </a:r>
              <a:endParaRPr lang="en-US" cap="small" baseline="0" dirty="0"/>
            </a:p>
          </dgm:t>
        </dgm:pt>
      </mc:Choice>
      <mc:Fallback xmlns="">
        <dgm:pt modelId="{86414919-B0C3-4D9D-9B0A-00B6FC5CE7F3}">
          <dgm:prSet phldrT="[Text]"/>
          <dgm:spPr/>
          <dgm:t>
            <a:bodyPr/>
            <a:lstStyle/>
            <a:p>
              <a:r>
                <a:rPr lang="en-US" b="0" i="0" smtClean="0">
                  <a:latin typeface="Cambria Math"/>
                </a:rPr>
                <a:t>𝑘</a:t>
              </a:r>
              <a:r>
                <a:rPr lang="en-US" dirty="0" smtClean="0"/>
                <a:t>-</a:t>
              </a:r>
              <a:r>
                <a:rPr lang="en-US" cap="small" baseline="0" dirty="0" smtClean="0"/>
                <a:t>Vertex Cover</a:t>
              </a:r>
              <a:endParaRPr lang="en-US" cap="small" baseline="0" dirty="0"/>
            </a:p>
          </dgm:t>
        </dgm:pt>
      </mc:Fallback>
    </mc:AlternateContent>
    <dgm:pt modelId="{C088BB46-8E12-44D9-AC05-E2BC254A1865}" type="parTrans" cxnId="{0A7D0EC2-7B92-4B1F-B3B8-192437BB6B22}">
      <dgm:prSet/>
      <dgm:spPr/>
      <dgm:t>
        <a:bodyPr/>
        <a:lstStyle/>
        <a:p>
          <a:endParaRPr lang="en-US"/>
        </a:p>
      </dgm:t>
    </dgm:pt>
    <dgm:pt modelId="{08573A67-6984-4DEB-ADD3-8B077F27ED2C}" type="sibTrans" cxnId="{0A7D0EC2-7B92-4B1F-B3B8-192437BB6B2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0DCF2E3-3004-4B07-845D-2AD8EDD59D1D}">
          <dgm:prSet phldrT="[Text]"/>
          <dgm:spPr/>
          <dgm:t>
            <a:bodyPr/>
            <a:lstStyle/>
            <a:p>
              <a:r>
                <a:rPr lang="en-US" b="0" dirty="0" smtClean="0"/>
                <a:t>Solvable in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/>
                    </a:rPr>
                    <m:t>𝑂</m:t>
                  </m:r>
                  <m:r>
                    <a:rPr lang="en-US" b="0" i="1" smtClean="0">
                      <a:latin typeface="Cambria Math"/>
                    </a:rPr>
                    <m:t>(</m:t>
                  </m:r>
                  <m:sSup>
                    <m:sSupPr>
                      <m:ctrlPr>
                        <a:rPr lang="en-US" b="0" i="1" smtClean="0">
                          <a:latin typeface="Cambria Math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</m:e>
                    <m:sup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</m:sup>
                  </m:sSup>
                  <m:r>
                    <a:rPr lang="en-US" b="0" i="1" smtClean="0">
                      <a:latin typeface="Cambria Math"/>
                    </a:rPr>
                    <m:t>⋅</m:t>
                  </m:r>
                  <m:r>
                    <a:rPr lang="en-US" b="0" i="1" smtClean="0">
                      <a:latin typeface="Cambria Math"/>
                    </a:rPr>
                    <m:t>𝑛</m:t>
                  </m:r>
                  <m:r>
                    <a:rPr lang="en-US" b="0" i="1" smtClean="0">
                      <a:latin typeface="Cambria Math"/>
                    </a:rPr>
                    <m:t>)</m:t>
                  </m:r>
                </m:oMath>
              </a14:m>
              <a:endParaRPr lang="en-US" dirty="0"/>
            </a:p>
          </dgm:t>
        </dgm:pt>
      </mc:Choice>
      <mc:Fallback xmlns="">
        <dgm:pt modelId="{40DCF2E3-3004-4B07-845D-2AD8EDD59D1D}">
          <dgm:prSet phldrT="[Text]"/>
          <dgm:spPr/>
          <dgm:t>
            <a:bodyPr/>
            <a:lstStyle/>
            <a:p>
              <a:r>
                <a:rPr lang="en-US" b="0" dirty="0" smtClean="0"/>
                <a:t>Solvable in </a:t>
              </a:r>
              <a:r>
                <a:rPr lang="en-US" b="0" i="0" smtClean="0">
                  <a:latin typeface="Cambria Math"/>
                </a:rPr>
                <a:t>𝑂(2^𝑘⋅𝑛)</a:t>
              </a:r>
              <a:endParaRPr lang="en-US" dirty="0"/>
            </a:p>
          </dgm:t>
        </dgm:pt>
      </mc:Fallback>
    </mc:AlternateContent>
    <dgm:pt modelId="{6054CAF7-450D-44FA-A673-55876090E9B5}" type="parTrans" cxnId="{4F5AABC7-D037-426B-B54E-070B41495193}">
      <dgm:prSet/>
      <dgm:spPr/>
      <dgm:t>
        <a:bodyPr/>
        <a:lstStyle/>
        <a:p>
          <a:endParaRPr lang="en-US"/>
        </a:p>
      </dgm:t>
    </dgm:pt>
    <dgm:pt modelId="{035922D8-BCC4-4F35-9998-E3D1511083AA}" type="sibTrans" cxnId="{4F5AABC7-D037-426B-B54E-070B4149519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1BA5402-5156-4F03-9F46-17A847C0F838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b="0" i="1" smtClean="0">
                      <a:latin typeface="Cambria Math"/>
                    </a:rPr>
                    <m:t>𝑘</m:t>
                  </m:r>
                </m:oMath>
              </a14:m>
              <a:r>
                <a:rPr lang="en-US" dirty="0" smtClean="0"/>
                <a:t>-</a:t>
              </a:r>
              <a:r>
                <a:rPr lang="en-US" cap="small" baseline="0" dirty="0" smtClean="0"/>
                <a:t>Clique</a:t>
              </a:r>
              <a:endParaRPr lang="en-US" dirty="0"/>
            </a:p>
          </dgm:t>
        </dgm:pt>
      </mc:Choice>
      <mc:Fallback xmlns="">
        <dgm:pt modelId="{F1BA5402-5156-4F03-9F46-17A847C0F838}">
          <dgm:prSet phldrT="[Text]"/>
          <dgm:spPr/>
          <dgm:t>
            <a:bodyPr/>
            <a:lstStyle/>
            <a:p>
              <a:r>
                <a:rPr lang="en-US" b="0" i="0" smtClean="0">
                  <a:latin typeface="Cambria Math"/>
                </a:rPr>
                <a:t>𝑘</a:t>
              </a:r>
              <a:r>
                <a:rPr lang="en-US" dirty="0" smtClean="0"/>
                <a:t>-</a:t>
              </a:r>
              <a:r>
                <a:rPr lang="en-US" cap="small" baseline="0" dirty="0" smtClean="0"/>
                <a:t>Clique</a:t>
              </a:r>
              <a:endParaRPr lang="en-US" dirty="0"/>
            </a:p>
          </dgm:t>
        </dgm:pt>
      </mc:Fallback>
    </mc:AlternateContent>
    <dgm:pt modelId="{6836B61B-9D84-4261-82FC-1E8BF864FAA4}" type="parTrans" cxnId="{8458AC19-9D70-4ECF-AFF6-2A4463CE5600}">
      <dgm:prSet/>
      <dgm:spPr/>
      <dgm:t>
        <a:bodyPr/>
        <a:lstStyle/>
        <a:p>
          <a:endParaRPr lang="en-US"/>
        </a:p>
      </dgm:t>
    </dgm:pt>
    <dgm:pt modelId="{E4DCD917-C116-460B-ADA6-E96BB87965CC}" type="sibTrans" cxnId="{8458AC19-9D70-4ECF-AFF6-2A4463CE560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B43686C-5E44-486B-BD6C-B1BDD9094851}">
          <dgm:prSet phldrT="[Text]"/>
          <dgm:spPr/>
          <dgm:t>
            <a:bodyPr/>
            <a:lstStyle/>
            <a:p>
              <a:r>
                <a:rPr lang="en-US" b="0" dirty="0" smtClean="0"/>
                <a:t>Solvable in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/>
                    </a:rPr>
                    <m:t>𝑂</m:t>
                  </m:r>
                  <m:r>
                    <a:rPr lang="en-US" b="0" i="1" smtClean="0">
                      <a:latin typeface="Cambria Math"/>
                    </a:rPr>
                    <m:t>(</m:t>
                  </m:r>
                  <m:sSup>
                    <m:sSupPr>
                      <m:ctrlPr>
                        <a:rPr lang="en-US" b="0" i="1" smtClean="0">
                          <a:latin typeface="Cambria Math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</m:e>
                    <m:sup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</m:sup>
                  </m:sSup>
                  <m:r>
                    <a:rPr lang="en-US" b="0" i="1" smtClean="0">
                      <a:latin typeface="Cambria Math"/>
                    </a:rPr>
                    <m:t>)</m:t>
                  </m:r>
                </m:oMath>
              </a14:m>
              <a:endParaRPr lang="en-US" dirty="0"/>
            </a:p>
          </dgm:t>
        </dgm:pt>
      </mc:Choice>
      <mc:Fallback xmlns="">
        <dgm:pt modelId="{4B43686C-5E44-486B-BD6C-B1BDD9094851}">
          <dgm:prSet phldrT="[Text]"/>
          <dgm:spPr/>
          <dgm:t>
            <a:bodyPr/>
            <a:lstStyle/>
            <a:p>
              <a:r>
                <a:rPr lang="en-US" b="0" dirty="0" smtClean="0"/>
                <a:t>Solvable in </a:t>
              </a:r>
              <a:r>
                <a:rPr lang="en-US" b="0" i="0" smtClean="0">
                  <a:latin typeface="Cambria Math"/>
                </a:rPr>
                <a:t>𝑂(𝑛^𝑘)</a:t>
              </a:r>
              <a:endParaRPr lang="en-US" dirty="0"/>
            </a:p>
          </dgm:t>
        </dgm:pt>
      </mc:Fallback>
    </mc:AlternateContent>
    <dgm:pt modelId="{030BD228-A667-4B0C-BCB2-4F4662F4E9C7}" type="parTrans" cxnId="{1CCC178D-5B07-4406-A0A7-B05AB28DDD1E}">
      <dgm:prSet/>
      <dgm:spPr/>
      <dgm:t>
        <a:bodyPr/>
        <a:lstStyle/>
        <a:p>
          <a:endParaRPr lang="en-US"/>
        </a:p>
      </dgm:t>
    </dgm:pt>
    <dgm:pt modelId="{CD6BFB6B-190A-4437-A580-C748164EAC66}" type="sibTrans" cxnId="{1CCC178D-5B07-4406-A0A7-B05AB28DDD1E}">
      <dgm:prSet/>
      <dgm:spPr/>
      <dgm:t>
        <a:bodyPr/>
        <a:lstStyle/>
        <a:p>
          <a:endParaRPr lang="en-US"/>
        </a:p>
      </dgm:t>
    </dgm:pt>
    <dgm:pt modelId="{0594C18B-B2C3-45F3-9EE0-0C4BCE841FAD}" type="pres">
      <dgm:prSet presAssocID="{74FD659C-C74A-47BB-AD38-B94914D1B3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C88B38-D2E9-4D57-9F7D-E910202603A4}" type="pres">
      <dgm:prSet presAssocID="{86414919-B0C3-4D9D-9B0A-00B6FC5CE7F3}" presName="composite" presStyleCnt="0"/>
      <dgm:spPr/>
    </dgm:pt>
    <dgm:pt modelId="{38E7ED07-FBBD-4281-98C7-7E225AA53BF1}" type="pres">
      <dgm:prSet presAssocID="{86414919-B0C3-4D9D-9B0A-00B6FC5CE7F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183DB-9FB8-466C-8CB7-634C631B17A4}" type="pres">
      <dgm:prSet presAssocID="{86414919-B0C3-4D9D-9B0A-00B6FC5CE7F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65E05-B6E6-427C-A583-EB30E0C63C05}" type="pres">
      <dgm:prSet presAssocID="{08573A67-6984-4DEB-ADD3-8B077F27ED2C}" presName="space" presStyleCnt="0"/>
      <dgm:spPr/>
    </dgm:pt>
    <dgm:pt modelId="{04E2D181-94AC-4665-98AC-44C47AEAABA0}" type="pres">
      <dgm:prSet presAssocID="{F1BA5402-5156-4F03-9F46-17A847C0F838}" presName="composite" presStyleCnt="0"/>
      <dgm:spPr/>
    </dgm:pt>
    <dgm:pt modelId="{BB74E9D1-D0C6-4B24-8BB2-8B4E35C852AF}" type="pres">
      <dgm:prSet presAssocID="{F1BA5402-5156-4F03-9F46-17A847C0F83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B6439-1953-41BD-A8A9-3E2E62CB75A1}" type="pres">
      <dgm:prSet presAssocID="{F1BA5402-5156-4F03-9F46-17A847C0F83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8AC19-9D70-4ECF-AFF6-2A4463CE5600}" srcId="{74FD659C-C74A-47BB-AD38-B94914D1B3A3}" destId="{F1BA5402-5156-4F03-9F46-17A847C0F838}" srcOrd="1" destOrd="0" parTransId="{6836B61B-9D84-4261-82FC-1E8BF864FAA4}" sibTransId="{E4DCD917-C116-460B-ADA6-E96BB87965CC}"/>
    <dgm:cxn modelId="{5DFB5B93-421B-4C03-A1D6-DC942358C897}" type="presOf" srcId="{86414919-B0C3-4D9D-9B0A-00B6FC5CE7F3}" destId="{38E7ED07-FBBD-4281-98C7-7E225AA53BF1}" srcOrd="0" destOrd="0" presId="urn:microsoft.com/office/officeart/2005/8/layout/hList1"/>
    <dgm:cxn modelId="{4F5AABC7-D037-426B-B54E-070B41495193}" srcId="{86414919-B0C3-4D9D-9B0A-00B6FC5CE7F3}" destId="{40DCF2E3-3004-4B07-845D-2AD8EDD59D1D}" srcOrd="0" destOrd="0" parTransId="{6054CAF7-450D-44FA-A673-55876090E9B5}" sibTransId="{035922D8-BCC4-4F35-9998-E3D1511083AA}"/>
    <dgm:cxn modelId="{A6D04A65-AF3D-4595-85FC-4737D1E3527A}" type="presOf" srcId="{F1BA5402-5156-4F03-9F46-17A847C0F838}" destId="{BB74E9D1-D0C6-4B24-8BB2-8B4E35C852AF}" srcOrd="0" destOrd="0" presId="urn:microsoft.com/office/officeart/2005/8/layout/hList1"/>
    <dgm:cxn modelId="{0A7D0EC2-7B92-4B1F-B3B8-192437BB6B22}" srcId="{74FD659C-C74A-47BB-AD38-B94914D1B3A3}" destId="{86414919-B0C3-4D9D-9B0A-00B6FC5CE7F3}" srcOrd="0" destOrd="0" parTransId="{C088BB46-8E12-44D9-AC05-E2BC254A1865}" sibTransId="{08573A67-6984-4DEB-ADD3-8B077F27ED2C}"/>
    <dgm:cxn modelId="{1EBB5DB7-4A95-4C15-AC76-8D554BFFB401}" type="presOf" srcId="{40DCF2E3-3004-4B07-845D-2AD8EDD59D1D}" destId="{652183DB-9FB8-466C-8CB7-634C631B17A4}" srcOrd="0" destOrd="0" presId="urn:microsoft.com/office/officeart/2005/8/layout/hList1"/>
    <dgm:cxn modelId="{7B090053-F05E-4CEC-841C-D767E527DCF1}" type="presOf" srcId="{4B43686C-5E44-486B-BD6C-B1BDD9094851}" destId="{F40B6439-1953-41BD-A8A9-3E2E62CB75A1}" srcOrd="0" destOrd="0" presId="urn:microsoft.com/office/officeart/2005/8/layout/hList1"/>
    <dgm:cxn modelId="{E0DDC68B-011D-4B5F-9117-8B85951E7C88}" type="presOf" srcId="{74FD659C-C74A-47BB-AD38-B94914D1B3A3}" destId="{0594C18B-B2C3-45F3-9EE0-0C4BCE841FAD}" srcOrd="0" destOrd="0" presId="urn:microsoft.com/office/officeart/2005/8/layout/hList1"/>
    <dgm:cxn modelId="{1CCC178D-5B07-4406-A0A7-B05AB28DDD1E}" srcId="{F1BA5402-5156-4F03-9F46-17A847C0F838}" destId="{4B43686C-5E44-486B-BD6C-B1BDD9094851}" srcOrd="0" destOrd="0" parTransId="{030BD228-A667-4B0C-BCB2-4F4662F4E9C7}" sibTransId="{CD6BFB6B-190A-4437-A580-C748164EAC66}"/>
    <dgm:cxn modelId="{399A0B69-ECF8-4D51-9EE1-6A117AFD563B}" type="presParOf" srcId="{0594C18B-B2C3-45F3-9EE0-0C4BCE841FAD}" destId="{D7C88B38-D2E9-4D57-9F7D-E910202603A4}" srcOrd="0" destOrd="0" presId="urn:microsoft.com/office/officeart/2005/8/layout/hList1"/>
    <dgm:cxn modelId="{8E8D803F-0CA0-4D4B-8E09-1B678559AADE}" type="presParOf" srcId="{D7C88B38-D2E9-4D57-9F7D-E910202603A4}" destId="{38E7ED07-FBBD-4281-98C7-7E225AA53BF1}" srcOrd="0" destOrd="0" presId="urn:microsoft.com/office/officeart/2005/8/layout/hList1"/>
    <dgm:cxn modelId="{388A1F5C-2647-4D91-AFEE-4A3D2B1CC31B}" type="presParOf" srcId="{D7C88B38-D2E9-4D57-9F7D-E910202603A4}" destId="{652183DB-9FB8-466C-8CB7-634C631B17A4}" srcOrd="1" destOrd="0" presId="urn:microsoft.com/office/officeart/2005/8/layout/hList1"/>
    <dgm:cxn modelId="{362B3773-130B-4F69-AFCC-8B333D0CA3B8}" type="presParOf" srcId="{0594C18B-B2C3-45F3-9EE0-0C4BCE841FAD}" destId="{A4665E05-B6E6-427C-A583-EB30E0C63C05}" srcOrd="1" destOrd="0" presId="urn:microsoft.com/office/officeart/2005/8/layout/hList1"/>
    <dgm:cxn modelId="{3692E6BD-C0E1-4057-BD21-96CA2FEC6BB6}" type="presParOf" srcId="{0594C18B-B2C3-45F3-9EE0-0C4BCE841FAD}" destId="{04E2D181-94AC-4665-98AC-44C47AEAABA0}" srcOrd="2" destOrd="0" presId="urn:microsoft.com/office/officeart/2005/8/layout/hList1"/>
    <dgm:cxn modelId="{56259D0D-63C7-43AE-8FCF-FA1B39F709E4}" type="presParOf" srcId="{04E2D181-94AC-4665-98AC-44C47AEAABA0}" destId="{BB74E9D1-D0C6-4B24-8BB2-8B4E35C852AF}" srcOrd="0" destOrd="0" presId="urn:microsoft.com/office/officeart/2005/8/layout/hList1"/>
    <dgm:cxn modelId="{9E45C75F-838E-44F9-B8F0-946FDFB57664}" type="presParOf" srcId="{04E2D181-94AC-4665-98AC-44C47AEAABA0}" destId="{F40B6439-1953-41BD-A8A9-3E2E62CB75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D659C-C74A-47BB-AD38-B94914D1B3A3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414919-B0C3-4D9D-9B0A-00B6FC5CE7F3}">
      <dgm:prSet phldrT="[Text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088BB46-8E12-44D9-AC05-E2BC254A1865}" type="parTrans" cxnId="{0A7D0EC2-7B92-4B1F-B3B8-192437BB6B22}">
      <dgm:prSet/>
      <dgm:spPr/>
      <dgm:t>
        <a:bodyPr/>
        <a:lstStyle/>
        <a:p>
          <a:endParaRPr lang="en-US"/>
        </a:p>
      </dgm:t>
    </dgm:pt>
    <dgm:pt modelId="{08573A67-6984-4DEB-ADD3-8B077F27ED2C}" type="sibTrans" cxnId="{0A7D0EC2-7B92-4B1F-B3B8-192437BB6B22}">
      <dgm:prSet/>
      <dgm:spPr/>
      <dgm:t>
        <a:bodyPr/>
        <a:lstStyle/>
        <a:p>
          <a:endParaRPr lang="en-US"/>
        </a:p>
      </dgm:t>
    </dgm:pt>
    <dgm:pt modelId="{40DCF2E3-3004-4B07-845D-2AD8EDD59D1D}">
      <dgm:prSet phldrT="[Text]"/>
      <dgm:spPr>
        <a:blipFill rotWithShape="1">
          <a:blip xmlns:r="http://schemas.openxmlformats.org/officeDocument/2006/relationships" r:embed="rId2"/>
          <a:stretch>
            <a:fillRect l="-163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054CAF7-450D-44FA-A673-55876090E9B5}" type="parTrans" cxnId="{4F5AABC7-D037-426B-B54E-070B41495193}">
      <dgm:prSet/>
      <dgm:spPr/>
      <dgm:t>
        <a:bodyPr/>
        <a:lstStyle/>
        <a:p>
          <a:endParaRPr lang="en-US"/>
        </a:p>
      </dgm:t>
    </dgm:pt>
    <dgm:pt modelId="{035922D8-BCC4-4F35-9998-E3D1511083AA}" type="sibTrans" cxnId="{4F5AABC7-D037-426B-B54E-070B41495193}">
      <dgm:prSet/>
      <dgm:spPr/>
      <dgm:t>
        <a:bodyPr/>
        <a:lstStyle/>
        <a:p>
          <a:endParaRPr lang="en-US"/>
        </a:p>
      </dgm:t>
    </dgm:pt>
    <dgm:pt modelId="{F1BA5402-5156-4F03-9F46-17A847C0F838}">
      <dgm:prSet phldrT="[Text]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836B61B-9D84-4261-82FC-1E8BF864FAA4}" type="parTrans" cxnId="{8458AC19-9D70-4ECF-AFF6-2A4463CE5600}">
      <dgm:prSet/>
      <dgm:spPr/>
      <dgm:t>
        <a:bodyPr/>
        <a:lstStyle/>
        <a:p>
          <a:endParaRPr lang="en-US"/>
        </a:p>
      </dgm:t>
    </dgm:pt>
    <dgm:pt modelId="{E4DCD917-C116-460B-ADA6-E96BB87965CC}" type="sibTrans" cxnId="{8458AC19-9D70-4ECF-AFF6-2A4463CE5600}">
      <dgm:prSet/>
      <dgm:spPr/>
      <dgm:t>
        <a:bodyPr/>
        <a:lstStyle/>
        <a:p>
          <a:endParaRPr lang="en-US"/>
        </a:p>
      </dgm:t>
    </dgm:pt>
    <dgm:pt modelId="{4B43686C-5E44-486B-BD6C-B1BDD9094851}">
      <dgm:prSet phldrT="[Text]"/>
      <dgm:spPr>
        <a:blipFill rotWithShape="1">
          <a:blip xmlns:r="http://schemas.openxmlformats.org/officeDocument/2006/relationships" r:embed="rId4"/>
          <a:stretch>
            <a:fillRect l="-163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30BD228-A667-4B0C-BCB2-4F4662F4E9C7}" type="parTrans" cxnId="{1CCC178D-5B07-4406-A0A7-B05AB28DDD1E}">
      <dgm:prSet/>
      <dgm:spPr/>
      <dgm:t>
        <a:bodyPr/>
        <a:lstStyle/>
        <a:p>
          <a:endParaRPr lang="en-US"/>
        </a:p>
      </dgm:t>
    </dgm:pt>
    <dgm:pt modelId="{CD6BFB6B-190A-4437-A580-C748164EAC66}" type="sibTrans" cxnId="{1CCC178D-5B07-4406-A0A7-B05AB28DDD1E}">
      <dgm:prSet/>
      <dgm:spPr/>
      <dgm:t>
        <a:bodyPr/>
        <a:lstStyle/>
        <a:p>
          <a:endParaRPr lang="en-US"/>
        </a:p>
      </dgm:t>
    </dgm:pt>
    <dgm:pt modelId="{0594C18B-B2C3-45F3-9EE0-0C4BCE841FAD}" type="pres">
      <dgm:prSet presAssocID="{74FD659C-C74A-47BB-AD38-B94914D1B3A3}" presName="Name0" presStyleCnt="0">
        <dgm:presLayoutVars>
          <dgm:dir/>
          <dgm:animLvl val="lvl"/>
          <dgm:resizeHandles val="exact"/>
        </dgm:presLayoutVars>
      </dgm:prSet>
      <dgm:spPr/>
    </dgm:pt>
    <dgm:pt modelId="{D7C88B38-D2E9-4D57-9F7D-E910202603A4}" type="pres">
      <dgm:prSet presAssocID="{86414919-B0C3-4D9D-9B0A-00B6FC5CE7F3}" presName="composite" presStyleCnt="0"/>
      <dgm:spPr/>
    </dgm:pt>
    <dgm:pt modelId="{38E7ED07-FBBD-4281-98C7-7E225AA53BF1}" type="pres">
      <dgm:prSet presAssocID="{86414919-B0C3-4D9D-9B0A-00B6FC5CE7F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183DB-9FB8-466C-8CB7-634C631B17A4}" type="pres">
      <dgm:prSet presAssocID="{86414919-B0C3-4D9D-9B0A-00B6FC5CE7F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65E05-B6E6-427C-A583-EB30E0C63C05}" type="pres">
      <dgm:prSet presAssocID="{08573A67-6984-4DEB-ADD3-8B077F27ED2C}" presName="space" presStyleCnt="0"/>
      <dgm:spPr/>
    </dgm:pt>
    <dgm:pt modelId="{04E2D181-94AC-4665-98AC-44C47AEAABA0}" type="pres">
      <dgm:prSet presAssocID="{F1BA5402-5156-4F03-9F46-17A847C0F838}" presName="composite" presStyleCnt="0"/>
      <dgm:spPr/>
    </dgm:pt>
    <dgm:pt modelId="{BB74E9D1-D0C6-4B24-8BB2-8B4E35C852AF}" type="pres">
      <dgm:prSet presAssocID="{F1BA5402-5156-4F03-9F46-17A847C0F83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B6439-1953-41BD-A8A9-3E2E62CB75A1}" type="pres">
      <dgm:prSet presAssocID="{F1BA5402-5156-4F03-9F46-17A847C0F83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DDC68B-011D-4B5F-9117-8B85951E7C88}" type="presOf" srcId="{74FD659C-C74A-47BB-AD38-B94914D1B3A3}" destId="{0594C18B-B2C3-45F3-9EE0-0C4BCE841FAD}" srcOrd="0" destOrd="0" presId="urn:microsoft.com/office/officeart/2005/8/layout/hList1"/>
    <dgm:cxn modelId="{A6D04A65-AF3D-4595-85FC-4737D1E3527A}" type="presOf" srcId="{F1BA5402-5156-4F03-9F46-17A847C0F838}" destId="{BB74E9D1-D0C6-4B24-8BB2-8B4E35C852AF}" srcOrd="0" destOrd="0" presId="urn:microsoft.com/office/officeart/2005/8/layout/hList1"/>
    <dgm:cxn modelId="{1EBB5DB7-4A95-4C15-AC76-8D554BFFB401}" type="presOf" srcId="{40DCF2E3-3004-4B07-845D-2AD8EDD59D1D}" destId="{652183DB-9FB8-466C-8CB7-634C631B17A4}" srcOrd="0" destOrd="0" presId="urn:microsoft.com/office/officeart/2005/8/layout/hList1"/>
    <dgm:cxn modelId="{7B090053-F05E-4CEC-841C-D767E527DCF1}" type="presOf" srcId="{4B43686C-5E44-486B-BD6C-B1BDD9094851}" destId="{F40B6439-1953-41BD-A8A9-3E2E62CB75A1}" srcOrd="0" destOrd="0" presId="urn:microsoft.com/office/officeart/2005/8/layout/hList1"/>
    <dgm:cxn modelId="{5DFB5B93-421B-4C03-A1D6-DC942358C897}" type="presOf" srcId="{86414919-B0C3-4D9D-9B0A-00B6FC5CE7F3}" destId="{38E7ED07-FBBD-4281-98C7-7E225AA53BF1}" srcOrd="0" destOrd="0" presId="urn:microsoft.com/office/officeart/2005/8/layout/hList1"/>
    <dgm:cxn modelId="{1CCC178D-5B07-4406-A0A7-B05AB28DDD1E}" srcId="{F1BA5402-5156-4F03-9F46-17A847C0F838}" destId="{4B43686C-5E44-486B-BD6C-B1BDD9094851}" srcOrd="0" destOrd="0" parTransId="{030BD228-A667-4B0C-BCB2-4F4662F4E9C7}" sibTransId="{CD6BFB6B-190A-4437-A580-C748164EAC66}"/>
    <dgm:cxn modelId="{8458AC19-9D70-4ECF-AFF6-2A4463CE5600}" srcId="{74FD659C-C74A-47BB-AD38-B94914D1B3A3}" destId="{F1BA5402-5156-4F03-9F46-17A847C0F838}" srcOrd="1" destOrd="0" parTransId="{6836B61B-9D84-4261-82FC-1E8BF864FAA4}" sibTransId="{E4DCD917-C116-460B-ADA6-E96BB87965CC}"/>
    <dgm:cxn modelId="{0A7D0EC2-7B92-4B1F-B3B8-192437BB6B22}" srcId="{74FD659C-C74A-47BB-AD38-B94914D1B3A3}" destId="{86414919-B0C3-4D9D-9B0A-00B6FC5CE7F3}" srcOrd="0" destOrd="0" parTransId="{C088BB46-8E12-44D9-AC05-E2BC254A1865}" sibTransId="{08573A67-6984-4DEB-ADD3-8B077F27ED2C}"/>
    <dgm:cxn modelId="{4F5AABC7-D037-426B-B54E-070B41495193}" srcId="{86414919-B0C3-4D9D-9B0A-00B6FC5CE7F3}" destId="{40DCF2E3-3004-4B07-845D-2AD8EDD59D1D}" srcOrd="0" destOrd="0" parTransId="{6054CAF7-450D-44FA-A673-55876090E9B5}" sibTransId="{035922D8-BCC4-4F35-9998-E3D1511083AA}"/>
    <dgm:cxn modelId="{399A0B69-ECF8-4D51-9EE1-6A117AFD563B}" type="presParOf" srcId="{0594C18B-B2C3-45F3-9EE0-0C4BCE841FAD}" destId="{D7C88B38-D2E9-4D57-9F7D-E910202603A4}" srcOrd="0" destOrd="0" presId="urn:microsoft.com/office/officeart/2005/8/layout/hList1"/>
    <dgm:cxn modelId="{8E8D803F-0CA0-4D4B-8E09-1B678559AADE}" type="presParOf" srcId="{D7C88B38-D2E9-4D57-9F7D-E910202603A4}" destId="{38E7ED07-FBBD-4281-98C7-7E225AA53BF1}" srcOrd="0" destOrd="0" presId="urn:microsoft.com/office/officeart/2005/8/layout/hList1"/>
    <dgm:cxn modelId="{388A1F5C-2647-4D91-AFEE-4A3D2B1CC31B}" type="presParOf" srcId="{D7C88B38-D2E9-4D57-9F7D-E910202603A4}" destId="{652183DB-9FB8-466C-8CB7-634C631B17A4}" srcOrd="1" destOrd="0" presId="urn:microsoft.com/office/officeart/2005/8/layout/hList1"/>
    <dgm:cxn modelId="{362B3773-130B-4F69-AFCC-8B333D0CA3B8}" type="presParOf" srcId="{0594C18B-B2C3-45F3-9EE0-0C4BCE841FAD}" destId="{A4665E05-B6E6-427C-A583-EB30E0C63C05}" srcOrd="1" destOrd="0" presId="urn:microsoft.com/office/officeart/2005/8/layout/hList1"/>
    <dgm:cxn modelId="{3692E6BD-C0E1-4057-BD21-96CA2FEC6BB6}" type="presParOf" srcId="{0594C18B-B2C3-45F3-9EE0-0C4BCE841FAD}" destId="{04E2D181-94AC-4665-98AC-44C47AEAABA0}" srcOrd="2" destOrd="0" presId="urn:microsoft.com/office/officeart/2005/8/layout/hList1"/>
    <dgm:cxn modelId="{56259D0D-63C7-43AE-8FCF-FA1B39F709E4}" type="presParOf" srcId="{04E2D181-94AC-4665-98AC-44C47AEAABA0}" destId="{BB74E9D1-D0C6-4B24-8BB2-8B4E35C852AF}" srcOrd="0" destOrd="0" presId="urn:microsoft.com/office/officeart/2005/8/layout/hList1"/>
    <dgm:cxn modelId="{9E45C75F-838E-44F9-B8F0-946FDFB57664}" type="presParOf" srcId="{04E2D181-94AC-4665-98AC-44C47AEAABA0}" destId="{F40B6439-1953-41BD-A8A9-3E2E62CB75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7ED07-FBBD-4281-98C7-7E225AA53BF1}">
      <dsp:nvSpPr>
        <dsp:cNvPr id="0" name=""/>
        <dsp:cNvSpPr/>
      </dsp:nvSpPr>
      <dsp:spPr>
        <a:xfrm>
          <a:off x="30" y="28172"/>
          <a:ext cx="2961047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r>
                <a:rPr lang="en-US" sz="2200" b="0" i="1" kern="1200" smtClean="0">
                  <a:latin typeface="Cambria Math"/>
                </a:rPr>
                <m:t>𝑘</m:t>
              </m:r>
            </m:oMath>
          </a14:m>
          <a:r>
            <a:rPr lang="en-US" sz="2200" kern="1200" dirty="0" smtClean="0"/>
            <a:t>-</a:t>
          </a:r>
          <a:r>
            <a:rPr lang="en-US" sz="2200" kern="1200" cap="small" baseline="0" dirty="0" smtClean="0"/>
            <a:t>Vertex Cover</a:t>
          </a:r>
          <a:endParaRPr lang="en-US" sz="2200" kern="1200" cap="small" baseline="0" dirty="0"/>
        </a:p>
      </dsp:txBody>
      <dsp:txXfrm>
        <a:off x="30" y="28172"/>
        <a:ext cx="2961047" cy="633600"/>
      </dsp:txXfrm>
    </dsp:sp>
    <dsp:sp modelId="{652183DB-9FB8-466C-8CB7-634C631B17A4}">
      <dsp:nvSpPr>
        <dsp:cNvPr id="0" name=""/>
        <dsp:cNvSpPr/>
      </dsp:nvSpPr>
      <dsp:spPr>
        <a:xfrm>
          <a:off x="30" y="661772"/>
          <a:ext cx="2961047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0" kern="1200" dirty="0" smtClean="0"/>
            <a:t>Solvable in </a:t>
          </a:r>
          <a14:m xmlns:a14="http://schemas.microsoft.com/office/drawing/2010/main">
            <m:oMath xmlns:m="http://schemas.openxmlformats.org/officeDocument/2006/math">
              <m:r>
                <a:rPr lang="en-US" sz="2200" b="0" i="1" kern="1200" smtClean="0">
                  <a:latin typeface="Cambria Math"/>
                </a:rPr>
                <m:t>𝑂</m:t>
              </m:r>
              <m:r>
                <a:rPr lang="en-US" sz="2200" b="0" i="1" kern="1200" smtClean="0">
                  <a:latin typeface="Cambria Math"/>
                </a:rPr>
                <m:t>(</m:t>
              </m:r>
              <m:sSup>
                <m:sSupPr>
                  <m:ctrlPr>
                    <a:rPr lang="en-US" sz="2200" b="0" i="1" kern="1200" smtClean="0">
                      <a:latin typeface="Cambria Math"/>
                    </a:rPr>
                  </m:ctrlPr>
                </m:sSupPr>
                <m:e>
                  <m:r>
                    <a:rPr lang="en-US" sz="2200" b="0" i="1" kern="1200" smtClean="0">
                      <a:latin typeface="Cambria Math"/>
                    </a:rPr>
                    <m:t>2</m:t>
                  </m:r>
                </m:e>
                <m:sup>
                  <m:r>
                    <a:rPr lang="en-US" sz="2200" b="0" i="1" kern="1200" smtClean="0">
                      <a:latin typeface="Cambria Math"/>
                    </a:rPr>
                    <m:t>𝑘</m:t>
                  </m:r>
                </m:sup>
              </m:sSup>
              <m:r>
                <a:rPr lang="en-US" sz="2200" b="0" i="1" kern="1200" smtClean="0">
                  <a:latin typeface="Cambria Math"/>
                </a:rPr>
                <m:t>⋅</m:t>
              </m:r>
              <m:r>
                <a:rPr lang="en-US" sz="2200" b="0" i="1" kern="1200" smtClean="0">
                  <a:latin typeface="Cambria Math"/>
                </a:rPr>
                <m:t>𝑛</m:t>
              </m:r>
              <m:r>
                <a:rPr lang="en-US" sz="2200" b="0" i="1" kern="1200" smtClean="0">
                  <a:latin typeface="Cambria Math"/>
                </a:rPr>
                <m:t>)</m:t>
              </m:r>
            </m:oMath>
          </a14:m>
          <a:endParaRPr lang="en-US" sz="2200" kern="1200" dirty="0"/>
        </a:p>
      </dsp:txBody>
      <dsp:txXfrm>
        <a:off x="30" y="661772"/>
        <a:ext cx="2961047" cy="966240"/>
      </dsp:txXfrm>
    </dsp:sp>
    <dsp:sp modelId="{BB74E9D1-D0C6-4B24-8BB2-8B4E35C852AF}">
      <dsp:nvSpPr>
        <dsp:cNvPr id="0" name=""/>
        <dsp:cNvSpPr/>
      </dsp:nvSpPr>
      <dsp:spPr>
        <a:xfrm>
          <a:off x="3375625" y="28172"/>
          <a:ext cx="2961047" cy="633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r>
                <a:rPr lang="en-US" sz="2200" b="0" i="1" kern="1200" smtClean="0">
                  <a:latin typeface="Cambria Math"/>
                </a:rPr>
                <m:t>𝑘</m:t>
              </m:r>
            </m:oMath>
          </a14:m>
          <a:r>
            <a:rPr lang="en-US" sz="2200" kern="1200" dirty="0" smtClean="0"/>
            <a:t>-</a:t>
          </a:r>
          <a:r>
            <a:rPr lang="en-US" sz="2200" kern="1200" cap="small" baseline="0" dirty="0" smtClean="0"/>
            <a:t>Clique</a:t>
          </a:r>
          <a:endParaRPr lang="en-US" sz="2200" kern="1200" dirty="0"/>
        </a:p>
      </dsp:txBody>
      <dsp:txXfrm>
        <a:off x="3375625" y="28172"/>
        <a:ext cx="2961047" cy="633600"/>
      </dsp:txXfrm>
    </dsp:sp>
    <dsp:sp modelId="{F40B6439-1953-41BD-A8A9-3E2E62CB75A1}">
      <dsp:nvSpPr>
        <dsp:cNvPr id="0" name=""/>
        <dsp:cNvSpPr/>
      </dsp:nvSpPr>
      <dsp:spPr>
        <a:xfrm>
          <a:off x="3375625" y="661772"/>
          <a:ext cx="2961047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0" kern="1200" dirty="0" smtClean="0"/>
            <a:t>Solvable in </a:t>
          </a:r>
          <a14:m xmlns:a14="http://schemas.microsoft.com/office/drawing/2010/main">
            <m:oMath xmlns:m="http://schemas.openxmlformats.org/officeDocument/2006/math">
              <m:r>
                <a:rPr lang="en-US" sz="2200" b="0" i="1" kern="1200" smtClean="0">
                  <a:latin typeface="Cambria Math"/>
                </a:rPr>
                <m:t>𝑂</m:t>
              </m:r>
              <m:r>
                <a:rPr lang="en-US" sz="2200" b="0" i="1" kern="1200" smtClean="0">
                  <a:latin typeface="Cambria Math"/>
                </a:rPr>
                <m:t>(</m:t>
              </m:r>
              <m:sSup>
                <m:sSupPr>
                  <m:ctrlPr>
                    <a:rPr lang="en-US" sz="2200" b="0" i="1" kern="1200" smtClean="0">
                      <a:latin typeface="Cambria Math"/>
                    </a:rPr>
                  </m:ctrlPr>
                </m:sSupPr>
                <m:e>
                  <m:r>
                    <a:rPr lang="en-US" sz="2200" b="0" i="1" kern="1200" smtClean="0">
                      <a:latin typeface="Cambria Math"/>
                    </a:rPr>
                    <m:t>𝑛</m:t>
                  </m:r>
                </m:e>
                <m:sup>
                  <m:r>
                    <a:rPr lang="en-US" sz="2200" b="0" i="1" kern="1200" smtClean="0">
                      <a:latin typeface="Cambria Math"/>
                    </a:rPr>
                    <m:t>𝑘</m:t>
                  </m:r>
                </m:sup>
              </m:sSup>
              <m:r>
                <a:rPr lang="en-US" sz="2200" b="0" i="1" kern="1200" smtClean="0">
                  <a:latin typeface="Cambria Math"/>
                </a:rPr>
                <m:t>)</m:t>
              </m:r>
            </m:oMath>
          </a14:m>
          <a:endParaRPr lang="en-US" sz="2200" kern="1200" dirty="0"/>
        </a:p>
      </dsp:txBody>
      <dsp:txXfrm>
        <a:off x="3375625" y="661772"/>
        <a:ext cx="2961047" cy="966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5180EC00-F275-4087-9DB9-ACCF312B762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216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E25ECAD4-345E-4ADD-8C78-01985C60FD5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553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grpSp>
        <p:nvGrpSpPr>
          <p:cNvPr id="7" name="Gruppe 12"/>
          <p:cNvGrpSpPr>
            <a:grpSpLocks/>
          </p:cNvGrpSpPr>
          <p:nvPr/>
        </p:nvGrpSpPr>
        <p:grpSpPr bwMode="auto">
          <a:xfrm>
            <a:off x="1809257" y="250824"/>
            <a:ext cx="5431202" cy="70692"/>
            <a:chOff x="1876465" y="159840"/>
            <a:chExt cx="5431839" cy="70664"/>
          </a:xfrm>
        </p:grpSpPr>
        <p:grpSp>
          <p:nvGrpSpPr>
            <p:cNvPr id="9" name="Gruppe 14"/>
            <p:cNvGrpSpPr>
              <a:grpSpLocks/>
            </p:cNvGrpSpPr>
            <p:nvPr/>
          </p:nvGrpSpPr>
          <p:grpSpPr bwMode="auto">
            <a:xfrm>
              <a:off x="1876465" y="159840"/>
              <a:ext cx="2756914" cy="28800"/>
              <a:chOff x="1876465" y="126156"/>
              <a:chExt cx="2756914" cy="28800"/>
            </a:xfrm>
          </p:grpSpPr>
          <p:sp>
            <p:nvSpPr>
              <p:cNvPr id="11" name="Rektangel 16"/>
              <p:cNvSpPr>
                <a:spLocks noChangeArrowheads="1"/>
              </p:cNvSpPr>
              <p:nvPr/>
            </p:nvSpPr>
            <p:spPr bwMode="auto">
              <a:xfrm>
                <a:off x="1876465" y="126156"/>
                <a:ext cx="550800" cy="288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/>
              </a:p>
            </p:txBody>
          </p:sp>
          <p:sp>
            <p:nvSpPr>
              <p:cNvPr id="12" name="Rektangel 17"/>
              <p:cNvSpPr>
                <a:spLocks noChangeArrowheads="1"/>
              </p:cNvSpPr>
              <p:nvPr/>
            </p:nvSpPr>
            <p:spPr bwMode="auto">
              <a:xfrm>
                <a:off x="2426803" y="126156"/>
                <a:ext cx="550800" cy="288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/>
              </a:p>
            </p:txBody>
          </p:sp>
          <p:sp>
            <p:nvSpPr>
              <p:cNvPr id="13" name="Rektangel 18"/>
              <p:cNvSpPr>
                <a:spLocks noChangeArrowheads="1"/>
              </p:cNvSpPr>
              <p:nvPr/>
            </p:nvSpPr>
            <p:spPr bwMode="auto">
              <a:xfrm>
                <a:off x="2977141" y="126156"/>
                <a:ext cx="550800" cy="288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/>
              </a:p>
            </p:txBody>
          </p:sp>
          <p:sp>
            <p:nvSpPr>
              <p:cNvPr id="14" name="Rektangel 19"/>
              <p:cNvSpPr>
                <a:spLocks noChangeArrowheads="1"/>
              </p:cNvSpPr>
              <p:nvPr/>
            </p:nvSpPr>
            <p:spPr bwMode="auto">
              <a:xfrm>
                <a:off x="3532241" y="126156"/>
                <a:ext cx="550800" cy="28800"/>
              </a:xfrm>
              <a:prstGeom prst="rect">
                <a:avLst/>
              </a:prstGeom>
              <a:solidFill>
                <a:srgbClr val="00B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/>
              </a:p>
            </p:txBody>
          </p:sp>
          <p:sp>
            <p:nvSpPr>
              <p:cNvPr id="15" name="Rektangel 20"/>
              <p:cNvSpPr>
                <a:spLocks noChangeArrowheads="1"/>
              </p:cNvSpPr>
              <p:nvPr/>
            </p:nvSpPr>
            <p:spPr bwMode="auto">
              <a:xfrm>
                <a:off x="4082579" y="126156"/>
                <a:ext cx="550800" cy="28800"/>
              </a:xfrm>
              <a:prstGeom prst="rect">
                <a:avLst/>
              </a:prstGeom>
              <a:solidFill>
                <a:srgbClr val="4E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/>
              </a:p>
            </p:txBody>
          </p:sp>
        </p:grpSp>
        <p:cxnSp>
          <p:nvCxnSpPr>
            <p:cNvPr id="10" name="Rett linje 15"/>
            <p:cNvCxnSpPr>
              <a:cxnSpLocks noChangeShapeType="1"/>
            </p:cNvCxnSpPr>
            <p:nvPr/>
          </p:nvCxnSpPr>
          <p:spPr bwMode="auto">
            <a:xfrm>
              <a:off x="1876465" y="230504"/>
              <a:ext cx="5431839" cy="0"/>
            </a:xfrm>
            <a:prstGeom prst="line">
              <a:avLst/>
            </a:prstGeom>
            <a:noFill/>
            <a:ln w="9525" algn="ctr">
              <a:solidFill>
                <a:srgbClr val="4E4A48">
                  <a:alpha val="52156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A090-C5D1-4AF3-9DD3-C1120ADEB9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305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71A9-5BF2-4B46-AC2D-C712206BBBB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296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B2EC0-FE65-49CB-8094-F96A1705E39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2430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9249-2CC8-4EF0-A2E9-89BCA834E8B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542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4C75-3422-4131-BAA1-452F888D0C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902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35F8C-0D49-4047-A7ED-DE91896AAC9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1427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0FE7-E4A0-4B81-A29E-2EAA239A544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819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6023-1189-4C70-B017-E7D262B7ED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899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597666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0"/>
          </p:nvPr>
        </p:nvSpPr>
        <p:spPr>
          <a:xfrm>
            <a:off x="323528" y="3356993"/>
            <a:ext cx="5976664" cy="5760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961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EBA45-2A48-413A-9B36-A1585B1E5B0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62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4375D-C019-4DEB-88B1-C0A9E8BD493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8354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8313" y="347663"/>
            <a:ext cx="8229600" cy="633412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4E4A48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981074"/>
            <a:ext cx="3008313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944189-2493-4FF1-A659-D8219CCD741C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736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pic>
        <p:nvPicPr>
          <p:cNvPr id="1027" name="Picture 9" descr="testtilpptgraf_w10-ny_hor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3"/>
            <a:ext cx="411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61944189-2493-4FF1-A659-D8219CCD741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64" r:id="rId3"/>
    <p:sldLayoutId id="2147483965" r:id="rId4"/>
    <p:sldLayoutId id="2147483966" r:id="rId5"/>
    <p:sldLayoutId id="2147483976" r:id="rId6"/>
    <p:sldLayoutId id="2147483967" r:id="rId7"/>
    <p:sldLayoutId id="2147483968" r:id="rId8"/>
    <p:sldLayoutId id="2147483975" r:id="rId9"/>
    <p:sldLayoutId id="2147483969" r:id="rId10"/>
    <p:sldLayoutId id="2147483970" r:id="rId11"/>
    <p:sldLayoutId id="214748397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8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Pleased to meet you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2400" b="1" dirty="0"/>
              <a:t>Bart M. P. </a:t>
            </a:r>
            <a:r>
              <a:rPr lang="en-US" sz="2400" b="1" dirty="0" smtClean="0"/>
              <a:t>Jansen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16052"/>
            <a:ext cx="9180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+mj-lt"/>
              </a:rPr>
              <a:t>October 16th, Department dialogue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5187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Preprocessing for finding patterns in networks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spcBef>
                <a:spcPts val="1800"/>
              </a:spcBef>
              <a:buFontTx/>
              <a:buChar char="•"/>
            </a:pPr>
            <a:endParaRPr lang="en-US" dirty="0" smtClean="0"/>
          </a:p>
          <a:p>
            <a:pPr marL="342900" lvl="1" indent="-342900">
              <a:spcBef>
                <a:spcPts val="1800"/>
              </a:spcBef>
              <a:buFontTx/>
              <a:buChar char="•"/>
            </a:pPr>
            <a:endParaRPr lang="en-US" dirty="0"/>
          </a:p>
          <a:p>
            <a:pPr marL="342900" lvl="1" indent="-342900">
              <a:spcBef>
                <a:spcPts val="1800"/>
              </a:spcBef>
              <a:buFontTx/>
              <a:buChar char="•"/>
            </a:pPr>
            <a:endParaRPr lang="en-US" dirty="0" smtClean="0"/>
          </a:p>
          <a:p>
            <a:pPr marL="342900" lvl="1" indent="-342900">
              <a:spcBef>
                <a:spcPts val="1800"/>
              </a:spcBef>
              <a:buFontTx/>
              <a:buChar char="•"/>
            </a:pPr>
            <a:endParaRPr lang="en-US" dirty="0"/>
          </a:p>
          <a:p>
            <a:pPr marL="342900" lvl="1" indent="-342900">
              <a:spcBef>
                <a:spcPts val="1800"/>
              </a:spcBef>
              <a:buFontTx/>
              <a:buChar char="•"/>
            </a:pPr>
            <a:endParaRPr lang="en-US" dirty="0" smtClean="0"/>
          </a:p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grpSp>
        <p:nvGrpSpPr>
          <p:cNvPr id="8" name="Group 7"/>
          <p:cNvGrpSpPr/>
          <p:nvPr/>
        </p:nvGrpSpPr>
        <p:grpSpPr>
          <a:xfrm>
            <a:off x="395536" y="1556793"/>
            <a:ext cx="8424936" cy="2771775"/>
            <a:chOff x="395536" y="1484784"/>
            <a:chExt cx="8424936" cy="2771775"/>
          </a:xfrm>
        </p:grpSpPr>
        <p:pic>
          <p:nvPicPr>
            <p:cNvPr id="4098" name="Ho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484784"/>
              <a:ext cx="4086225" cy="277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95536" y="2289820"/>
              <a:ext cx="8424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70C0"/>
                  </a:solidFill>
                  <a:latin typeface="+mj-lt"/>
                </a:rPr>
                <a:t>Does				      contain             ?</a:t>
              </a:r>
              <a:endParaRPr lang="nb-NO" dirty="0" err="1" smtClean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4100" name="Que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074" y="2023864"/>
              <a:ext cx="1047750" cy="110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1" name="FoundSub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56792"/>
            <a:ext cx="40862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hite"/>
          <p:cNvSpPr/>
          <p:nvPr/>
        </p:nvSpPr>
        <p:spPr bwMode="auto">
          <a:xfrm>
            <a:off x="1547664" y="1556793"/>
            <a:ext cx="4086225" cy="277177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4102" name="Reduced subgra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3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609600" y="4149079"/>
            <a:ext cx="8229600" cy="21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 smtClean="0"/>
              <a:t>Goal is </a:t>
            </a:r>
            <a:r>
              <a:rPr lang="nl-NL" kern="0" dirty="0" err="1" smtClean="0"/>
              <a:t>to</a:t>
            </a:r>
            <a:r>
              <a:rPr lang="nl-NL" kern="0" dirty="0" smtClean="0"/>
              <a:t> </a:t>
            </a:r>
            <a:r>
              <a:rPr lang="nl-NL" kern="0" dirty="0" err="1" smtClean="0">
                <a:solidFill>
                  <a:srgbClr val="FF0000"/>
                </a:solidFill>
              </a:rPr>
              <a:t>efficiently</a:t>
            </a:r>
            <a:r>
              <a:rPr lang="nl-NL" kern="0" dirty="0" smtClean="0"/>
              <a:t> </a:t>
            </a:r>
            <a:r>
              <a:rPr lang="nl-NL" kern="0" dirty="0" err="1" smtClean="0"/>
              <a:t>reduce</a:t>
            </a:r>
            <a:r>
              <a:rPr lang="nl-NL" kern="0" dirty="0" smtClean="0"/>
              <a:t> </a:t>
            </a:r>
            <a:r>
              <a:rPr lang="nl-NL" kern="0" dirty="0" err="1" smtClean="0"/>
              <a:t>to</a:t>
            </a:r>
            <a:r>
              <a:rPr lang="nl-NL" kern="0" dirty="0" smtClean="0"/>
              <a:t> </a:t>
            </a:r>
            <a:r>
              <a:rPr lang="nl-NL" kern="0" dirty="0" err="1" smtClean="0"/>
              <a:t>an</a:t>
            </a:r>
            <a:r>
              <a:rPr lang="nl-NL" kern="0" dirty="0" smtClean="0"/>
              <a:t> question </a:t>
            </a:r>
            <a:r>
              <a:rPr lang="nl-NL" kern="0" dirty="0" err="1" smtClean="0"/>
              <a:t>whose</a:t>
            </a:r>
            <a:r>
              <a:rPr lang="nl-NL" kern="0" dirty="0" smtClean="0"/>
              <a:t> </a:t>
            </a:r>
            <a:r>
              <a:rPr lang="nl-NL" kern="0" dirty="0" err="1" smtClean="0"/>
              <a:t>answer</a:t>
            </a:r>
            <a:r>
              <a:rPr lang="nl-NL" kern="0" dirty="0" smtClean="0"/>
              <a:t> is the </a:t>
            </a:r>
            <a:r>
              <a:rPr lang="nl-NL" kern="0" dirty="0" err="1" smtClean="0">
                <a:solidFill>
                  <a:srgbClr val="FF0000"/>
                </a:solidFill>
              </a:rPr>
              <a:t>same</a:t>
            </a:r>
            <a:r>
              <a:rPr lang="nl-NL" kern="0" dirty="0" smtClean="0"/>
              <a:t>, </a:t>
            </a:r>
            <a:r>
              <a:rPr lang="nl-NL" kern="0" dirty="0" err="1" smtClean="0"/>
              <a:t>and</a:t>
            </a:r>
            <a:r>
              <a:rPr lang="nl-NL" kern="0" dirty="0" smtClean="0"/>
              <a:t> </a:t>
            </a:r>
            <a:r>
              <a:rPr lang="nl-NL" kern="0" dirty="0" err="1" smtClean="0"/>
              <a:t>whose</a:t>
            </a:r>
            <a:r>
              <a:rPr lang="nl-NL" kern="0" dirty="0" smtClean="0"/>
              <a:t> </a:t>
            </a:r>
            <a:r>
              <a:rPr lang="nl-NL" kern="0" dirty="0" err="1" smtClean="0"/>
              <a:t>encoding</a:t>
            </a:r>
            <a:r>
              <a:rPr lang="nl-NL" kern="0" dirty="0" smtClean="0"/>
              <a:t> </a:t>
            </a:r>
            <a:r>
              <a:rPr lang="nl-NL" kern="0" dirty="0" err="1" smtClean="0"/>
              <a:t>size</a:t>
            </a:r>
            <a:r>
              <a:rPr lang="nl-NL" kern="0" dirty="0" smtClean="0"/>
              <a:t> is </a:t>
            </a:r>
            <a:r>
              <a:rPr lang="nl-NL" kern="0" dirty="0" err="1" smtClean="0"/>
              <a:t>provably</a:t>
            </a:r>
            <a:r>
              <a:rPr lang="nl-NL" kern="0" dirty="0" smtClean="0"/>
              <a:t> small in </a:t>
            </a:r>
            <a:r>
              <a:rPr lang="nl-NL" kern="0" dirty="0" err="1" smtClean="0"/>
              <a:t>terms</a:t>
            </a:r>
            <a:r>
              <a:rPr lang="nl-NL" kern="0" dirty="0" smtClean="0"/>
              <a:t> of a </a:t>
            </a:r>
            <a:r>
              <a:rPr lang="nl-NL" kern="0" dirty="0" err="1" smtClean="0"/>
              <a:t>chosen</a:t>
            </a:r>
            <a:r>
              <a:rPr lang="nl-NL" kern="0" dirty="0" smtClean="0"/>
              <a:t> </a:t>
            </a:r>
            <a:r>
              <a:rPr lang="nl-NL" kern="0" dirty="0" smtClean="0">
                <a:solidFill>
                  <a:srgbClr val="FF0000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682489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Frontiers in preprocessing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will investigate more general models of preprocessing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  <p:grpSp>
        <p:nvGrpSpPr>
          <p:cNvPr id="5" name="Single-output"/>
          <p:cNvGrpSpPr/>
          <p:nvPr/>
        </p:nvGrpSpPr>
        <p:grpSpPr>
          <a:xfrm>
            <a:off x="1511660" y="2636912"/>
            <a:ext cx="6120680" cy="1919590"/>
            <a:chOff x="1187624" y="2780928"/>
            <a:chExt cx="6624736" cy="2077674"/>
          </a:xfrm>
        </p:grpSpPr>
        <p:pic>
          <p:nvPicPr>
            <p:cNvPr id="6" name="Single-output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8222" y="2780928"/>
              <a:ext cx="939800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Single-output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40388" y="2780928"/>
              <a:ext cx="1571972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Single-outpu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7624" y="2780928"/>
              <a:ext cx="2088232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Forbidden" descr="C:\Users\bja065.UIB\AppData\Local\Microsoft\Windows\Temporary Internet Files\Content.IE5\QJGNOS3X\MC900432538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520" y="2853928"/>
            <a:ext cx="1752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ulti-outpu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9" y="2708920"/>
            <a:ext cx="721954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QuestionMark"/>
          <p:cNvSpPr/>
          <p:nvPr/>
        </p:nvSpPr>
        <p:spPr>
          <a:xfrm>
            <a:off x="2458820" y="2791088"/>
            <a:ext cx="131204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8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612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Position</a:t>
            </a:r>
            <a:r>
              <a:rPr lang="nl-NL" dirty="0" smtClean="0"/>
              <a:t> in Eindhoven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Since</a:t>
            </a:r>
            <a:r>
              <a:rPr lang="nl-NL" dirty="0" smtClean="0"/>
              <a:t> September 2014, </a:t>
            </a:r>
            <a:r>
              <a:rPr lang="nl-NL" dirty="0" err="1" smtClean="0"/>
              <a:t>assistant</a:t>
            </a:r>
            <a:r>
              <a:rPr lang="nl-NL" dirty="0" smtClean="0"/>
              <a:t> professor in the </a:t>
            </a:r>
            <a:r>
              <a:rPr lang="nl-NL" i="1" dirty="0" err="1" smtClean="0"/>
              <a:t>Algorithms</a:t>
            </a:r>
            <a:r>
              <a:rPr lang="nl-NL" i="1" dirty="0" smtClean="0"/>
              <a:t> </a:t>
            </a:r>
            <a:r>
              <a:rPr lang="nl-NL" i="1" dirty="0" err="1" smtClean="0"/>
              <a:t>and</a:t>
            </a:r>
            <a:r>
              <a:rPr lang="nl-NL" i="1" dirty="0" smtClean="0"/>
              <a:t> </a:t>
            </a:r>
            <a:r>
              <a:rPr lang="nl-NL" i="1" dirty="0" err="1" smtClean="0"/>
              <a:t>Visualization</a:t>
            </a:r>
            <a:r>
              <a:rPr lang="nl-NL" dirty="0" smtClean="0"/>
              <a:t> </a:t>
            </a:r>
            <a:r>
              <a:rPr lang="nl-NL" dirty="0" err="1" smtClean="0"/>
              <a:t>group</a:t>
            </a:r>
            <a:endParaRPr lang="nl-NL" dirty="0" smtClean="0"/>
          </a:p>
          <a:p>
            <a:pPr lvl="1"/>
            <a:r>
              <a:rPr lang="nl-NL" dirty="0" err="1" smtClean="0"/>
              <a:t>Appointed</a:t>
            </a:r>
            <a:r>
              <a:rPr lang="nl-NL" dirty="0" smtClean="0"/>
              <a:t> on the </a:t>
            </a:r>
            <a:r>
              <a:rPr lang="nl-NL" i="1" dirty="0" smtClean="0"/>
              <a:t>Networks</a:t>
            </a:r>
            <a:r>
              <a:rPr lang="nl-NL" dirty="0" smtClean="0"/>
              <a:t>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1" t="6759" r="18024" b="79862"/>
          <a:stretch/>
        </p:blipFill>
        <p:spPr bwMode="auto">
          <a:xfrm>
            <a:off x="1775412" y="4653136"/>
            <a:ext cx="7189076" cy="152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677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research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8229600" cy="348308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Multivariate </a:t>
                </a:r>
                <a:r>
                  <a:rPr lang="en-US" dirty="0" err="1" smtClean="0"/>
                  <a:t>algorithmics</a:t>
                </a:r>
                <a:r>
                  <a:rPr lang="en-US" dirty="0" smtClean="0"/>
                  <a:t> / parameterized complexity / fixed-parameter tractability</a:t>
                </a:r>
              </a:p>
              <a:p>
                <a:r>
                  <a:rPr lang="en-US" i="1" dirty="0" smtClean="0"/>
                  <a:t>Classic algorithm design</a:t>
                </a:r>
              </a:p>
              <a:p>
                <a:pPr lvl="1"/>
                <a:r>
                  <a:rPr lang="en-US" dirty="0" smtClean="0"/>
                  <a:t>Measure quality of an algorithm by the dependency on the running time on the total input length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),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𝑂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𝑂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𝑒𝑡𝑐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r>
                  <a:rPr lang="en-US" i="1" dirty="0" smtClean="0"/>
                  <a:t>Parameterized </a:t>
                </a:r>
                <a:r>
                  <a:rPr lang="en-US" i="1" dirty="0" err="1" smtClean="0"/>
                  <a:t>algorithmics</a:t>
                </a:r>
                <a:endParaRPr lang="en-US" i="1" dirty="0" smtClean="0"/>
              </a:p>
              <a:p>
                <a:pPr lvl="1"/>
                <a:r>
                  <a:rPr lang="en-US" dirty="0"/>
                  <a:t>N</a:t>
                </a:r>
                <a:r>
                  <a:rPr lang="en-US" dirty="0" smtClean="0"/>
                  <a:t>ot all aspects of the input contribute equally to the problem difficulty</a:t>
                </a:r>
              </a:p>
              <a:p>
                <a:pPr lvl="1"/>
                <a:r>
                  <a:rPr lang="en-US" dirty="0" smtClean="0"/>
                  <a:t>Take a secondary measurement of the input, besides its length</a:t>
                </a:r>
              </a:p>
              <a:p>
                <a:pPr lvl="1"/>
                <a:r>
                  <a:rPr lang="en-US" dirty="0" smtClean="0"/>
                  <a:t>This used as the </a:t>
                </a:r>
                <a:r>
                  <a:rPr lang="en-US" b="1" dirty="0" smtClean="0"/>
                  <a:t>parameter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</m:oMath>
                </a14:m>
                <a:endParaRPr 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𝑒𝑡𝑐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8229600" cy="3483083"/>
              </a:xfrm>
              <a:blipFill rotWithShape="1">
                <a:blip r:embed="rId2"/>
                <a:stretch>
                  <a:fillRect l="-667" t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34331491"/>
                  </p:ext>
                </p:extLst>
              </p:nvPr>
            </p:nvGraphicFramePr>
            <p:xfrm>
              <a:off x="1403648" y="4869160"/>
              <a:ext cx="6336704" cy="165618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34331491"/>
                  </p:ext>
                </p:extLst>
              </p:nvPr>
            </p:nvGraphicFramePr>
            <p:xfrm>
              <a:off x="1403648" y="4869160"/>
              <a:ext cx="6336704" cy="165618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1737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3152382" y="1340768"/>
            <a:ext cx="2839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end</a:t>
            </a:r>
          </a:p>
        </p:txBody>
      </p:sp>
      <p:pic>
        <p:nvPicPr>
          <p:cNvPr id="8" name="Picture 7" descr="http://fptnews.org/wp-content/uploads/2013/01/Wordle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50" y="3573017"/>
            <a:ext cx="6581900" cy="275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5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About</a:t>
            </a:r>
            <a:r>
              <a:rPr lang="nl-NL" dirty="0" smtClean="0"/>
              <a:t> 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1986 – </a:t>
            </a:r>
            <a:r>
              <a:rPr lang="nl-NL" dirty="0" smtClean="0"/>
              <a:t>2004</a:t>
            </a:r>
          </a:p>
          <a:p>
            <a:pPr lvl="1"/>
            <a:r>
              <a:rPr lang="nl-NL" dirty="0" err="1" smtClean="0"/>
              <a:t>Grew</a:t>
            </a:r>
            <a:r>
              <a:rPr lang="nl-NL" dirty="0" smtClean="0"/>
              <a:t> up </a:t>
            </a:r>
            <a:r>
              <a:rPr lang="nl-NL" dirty="0" err="1" smtClean="0"/>
              <a:t>around</a:t>
            </a:r>
            <a:r>
              <a:rPr lang="nl-NL" dirty="0" smtClean="0"/>
              <a:t> Nijmegen</a:t>
            </a:r>
          </a:p>
          <a:p>
            <a:pPr lvl="1"/>
            <a:r>
              <a:rPr lang="nl-NL" dirty="0" err="1" smtClean="0"/>
              <a:t>Programmed</a:t>
            </a:r>
            <a:r>
              <a:rPr lang="nl-NL" dirty="0" smtClean="0"/>
              <a:t> </a:t>
            </a:r>
            <a:r>
              <a:rPr lang="nl-NL" dirty="0" err="1"/>
              <a:t>extensions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computer games</a:t>
            </a:r>
          </a:p>
          <a:p>
            <a:r>
              <a:rPr lang="nl-NL" dirty="0"/>
              <a:t>2004 – </a:t>
            </a:r>
            <a:r>
              <a:rPr lang="nl-NL" dirty="0" smtClean="0"/>
              <a:t>2009</a:t>
            </a:r>
          </a:p>
          <a:p>
            <a:pPr lvl="1"/>
            <a:r>
              <a:rPr lang="nl-NL" dirty="0" err="1" smtClean="0"/>
              <a:t>Studied</a:t>
            </a:r>
            <a:r>
              <a:rPr lang="nl-NL" dirty="0" smtClean="0"/>
              <a:t> </a:t>
            </a:r>
            <a:r>
              <a:rPr lang="nl-NL" dirty="0"/>
              <a:t>game </a:t>
            </a:r>
            <a:r>
              <a:rPr lang="nl-NL" dirty="0" smtClean="0"/>
              <a:t>design in Utrecht</a:t>
            </a:r>
          </a:p>
          <a:p>
            <a:pPr lvl="1"/>
            <a:r>
              <a:rPr lang="nl-NL" dirty="0" smtClean="0"/>
              <a:t>Later </a:t>
            </a:r>
            <a:r>
              <a:rPr lang="nl-NL" dirty="0" err="1" smtClean="0"/>
              <a:t>applied</a:t>
            </a:r>
            <a:r>
              <a:rPr lang="nl-NL" dirty="0" smtClean="0"/>
              <a:t> </a:t>
            </a:r>
            <a:r>
              <a:rPr lang="nl-NL" dirty="0"/>
              <a:t>computing </a:t>
            </a:r>
            <a:r>
              <a:rPr lang="nl-NL" dirty="0" err="1"/>
              <a:t>science</a:t>
            </a:r>
            <a:endParaRPr lang="nl-NL" dirty="0"/>
          </a:p>
          <a:p>
            <a:r>
              <a:rPr lang="nl-NL" dirty="0" smtClean="0"/>
              <a:t>2009 </a:t>
            </a:r>
            <a:r>
              <a:rPr lang="nl-NL" dirty="0"/>
              <a:t>– </a:t>
            </a:r>
            <a:r>
              <a:rPr lang="nl-NL" dirty="0" smtClean="0"/>
              <a:t>2013 </a:t>
            </a:r>
          </a:p>
          <a:p>
            <a:pPr lvl="1"/>
            <a:r>
              <a:rPr lang="nl-NL" dirty="0" err="1" smtClean="0"/>
              <a:t>Ph.D</a:t>
            </a:r>
            <a:r>
              <a:rPr lang="nl-NL" dirty="0"/>
              <a:t>. student in Utrecht</a:t>
            </a:r>
          </a:p>
          <a:p>
            <a:pPr lvl="1"/>
            <a:r>
              <a:rPr lang="nl-NL" dirty="0" err="1"/>
              <a:t>Supervised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Hans Bodlaender &amp; Jan van </a:t>
            </a:r>
            <a:r>
              <a:rPr lang="nl-NL" dirty="0" smtClean="0"/>
              <a:t>Leeuwen</a:t>
            </a:r>
          </a:p>
          <a:p>
            <a:pPr lvl="1"/>
            <a:r>
              <a:rPr lang="nl-NL" i="1" dirty="0" smtClean="0"/>
              <a:t>The Power of Data </a:t>
            </a:r>
            <a:r>
              <a:rPr lang="nl-NL" i="1" dirty="0" err="1" smtClean="0"/>
              <a:t>Reduction</a:t>
            </a:r>
            <a:endParaRPr lang="en-US" i="1" dirty="0"/>
          </a:p>
          <a:p>
            <a:r>
              <a:rPr lang="en-US" dirty="0"/>
              <a:t>2013 – </a:t>
            </a:r>
            <a:r>
              <a:rPr lang="en-US" dirty="0" smtClean="0"/>
              <a:t>2014 </a:t>
            </a:r>
          </a:p>
          <a:p>
            <a:pPr lvl="1"/>
            <a:r>
              <a:rPr lang="en-US" dirty="0" smtClean="0"/>
              <a:t>Postdoc </a:t>
            </a:r>
            <a:r>
              <a:rPr lang="en-US" dirty="0"/>
              <a:t>at the University of Bergen, </a:t>
            </a:r>
            <a:r>
              <a:rPr lang="en-US" dirty="0" smtClean="0"/>
              <a:t>Norway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  <p:pic>
        <p:nvPicPr>
          <p:cNvPr id="9" name="Picture 2" descr="D:\Images\Mags\PCZoneDevDiary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1456" r="1740" b="2127"/>
          <a:stretch/>
        </p:blipFill>
        <p:spPr bwMode="auto">
          <a:xfrm>
            <a:off x="4939307" y="1215322"/>
            <a:ext cx="3456385" cy="47525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bjansen\Dropbox\Promotiefoto's\DiplomaMetJ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68971"/>
            <a:ext cx="4459365" cy="298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Postdoc\www\images\ThesisCover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88" y="1126992"/>
            <a:ext cx="3477112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8625" t="18533" r="18500" b="9913"/>
          <a:stretch/>
        </p:blipFill>
        <p:spPr>
          <a:xfrm>
            <a:off x="5006145" y="1841798"/>
            <a:ext cx="352839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8"/>
          <a:stretch/>
        </p:blipFill>
        <p:spPr>
          <a:xfrm>
            <a:off x="4448087" y="1460661"/>
            <a:ext cx="4695513" cy="407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09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90FE7-E4A0-4B81-A29E-2EAA239A5447}" type="slidenum">
              <a:rPr lang="nb-NO" smtClean="0"/>
              <a:pPr>
                <a:defRPr/>
              </a:pPr>
              <a:t>3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606"/>
            <a:ext cx="9144000" cy="515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606"/>
            <a:ext cx="9144000" cy="515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606"/>
            <a:ext cx="9144000" cy="515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Images\Bergen\Fin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138"/>
            <a:ext cx="8229600" cy="465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4"/>
          <p:cNvSpPr txBox="1">
            <a:spLocks/>
          </p:cNvSpPr>
          <p:nvPr/>
        </p:nvSpPr>
        <p:spPr>
          <a:xfrm>
            <a:off x="468313" y="347663"/>
            <a:ext cx="8229600" cy="633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r>
              <a:rPr lang="nl-NL" kern="0" dirty="0" smtClean="0"/>
              <a:t>Norway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70549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90FE7-E4A0-4B81-A29E-2EAA239A5447}" type="slidenum">
              <a:rPr lang="nb-NO" smtClean="0"/>
              <a:pPr>
                <a:defRPr/>
              </a:pPr>
              <a:t>4</a:t>
            </a:fld>
            <a:endParaRPr lang="nb-NO" dirty="0"/>
          </a:p>
        </p:txBody>
      </p:sp>
      <p:pic>
        <p:nvPicPr>
          <p:cNvPr id="11" name="Picture 2" descr="D:\Images\Hallingskeid\ZOE_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31" y="1251051"/>
            <a:ext cx="2787338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Images\Hallingskeid\ZOE_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8824"/>
            <a:ext cx="8229600" cy="465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win.tue.nl/~bjansen/images/Snowboard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0573"/>
            <a:ext cx="8229600" cy="465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4"/>
          <p:cNvSpPr txBox="1">
            <a:spLocks/>
          </p:cNvSpPr>
          <p:nvPr/>
        </p:nvSpPr>
        <p:spPr>
          <a:xfrm>
            <a:off x="468313" y="347663"/>
            <a:ext cx="8229600" cy="633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r>
              <a:rPr lang="nl-NL" kern="0" dirty="0" err="1" smtClean="0"/>
              <a:t>Snow</a:t>
            </a:r>
            <a:r>
              <a:rPr lang="nl-NL" kern="0" dirty="0" smtClean="0"/>
              <a:t> </a:t>
            </a:r>
            <a:r>
              <a:rPr lang="nl-NL" kern="0" dirty="0" err="1" smtClean="0"/>
              <a:t>hobbies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99529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90FE7-E4A0-4B81-A29E-2EAA239A5447}" type="slidenum">
              <a:rPr lang="nb-NO" smtClean="0"/>
              <a:pPr>
                <a:defRPr/>
              </a:pPr>
              <a:t>5</a:t>
            </a:fld>
            <a:endParaRPr lang="nb-NO" dirty="0"/>
          </a:p>
        </p:txBody>
      </p:sp>
      <p:pic>
        <p:nvPicPr>
          <p:cNvPr id="6" name="Picture 2" descr="D:\Images\Old Bar\IMG_6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96975"/>
            <a:ext cx="6572250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Images\FacebookFotos\Surfen\DSC_4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8869"/>
            <a:ext cx="76200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Images\Surfen\surfin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25" y="1196752"/>
            <a:ext cx="6613327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Images\Misc\Flyboard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54" y="1196975"/>
            <a:ext cx="3696891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468313" y="347663"/>
            <a:ext cx="8229600" cy="633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E4A48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r>
              <a:rPr lang="nl-NL" kern="0" dirty="0" smtClean="0"/>
              <a:t>Water </a:t>
            </a:r>
            <a:r>
              <a:rPr lang="nl-NL" kern="0" dirty="0" err="1" smtClean="0"/>
              <a:t>hobbies</a:t>
            </a:r>
            <a:endParaRPr lang="en-US" kern="0" dirty="0"/>
          </a:p>
        </p:txBody>
      </p:sp>
      <p:pic>
        <p:nvPicPr>
          <p:cNvPr id="12" name="Picture 2" descr="D:\Images\Raften\15-06-14 stranda am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4" y="1195365"/>
            <a:ext cx="7393782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bcdn-sphotos-d-a.akamaihd.net/hphotos-ak-xfa1/v/t1.0-9/s720x720/380148_473119099389652_1789085491_n.jpg?oh=355cc991038f919b1e5452c2ea5913b5&amp;oe=54C1D061&amp;__gda__=1421146836_65e367bb69c58b958db6afe6888bea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93" y="981075"/>
            <a:ext cx="3654052" cy="550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29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  <p:pic>
        <p:nvPicPr>
          <p:cNvPr id="20482" name="Picture 2" descr="D:\Images\Vikingrun\Tijger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7" y="1196975"/>
            <a:ext cx="7359285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Images\FacebookFotos\DSC_91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30" y="1196975"/>
            <a:ext cx="7369540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Images\BSI Hostbal Irene\D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82" y="1196975"/>
            <a:ext cx="6948635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68313" y="347663"/>
            <a:ext cx="8229600" cy="633412"/>
          </a:xfrm>
        </p:spPr>
        <p:txBody>
          <a:bodyPr/>
          <a:lstStyle/>
          <a:p>
            <a:r>
              <a:rPr lang="nl-NL" dirty="0" smtClean="0"/>
              <a:t>Land </a:t>
            </a:r>
            <a:r>
              <a:rPr lang="nl-NL" dirty="0" err="1" smtClean="0"/>
              <a:t>hobbies</a:t>
            </a:r>
            <a:endParaRPr lang="en-US" dirty="0"/>
          </a:p>
        </p:txBody>
      </p:sp>
      <p:pic>
        <p:nvPicPr>
          <p:cNvPr id="5122" name="Picture 2" descr="https://fbcdn-sphotos-h-a.akamaihd.net/hphotos-ak-xpf1/v/t34.0-12/10711231_839844496050442_240015813_n.jpg?oh=1bad674cccbca6f6b9270c46ddcf6f1b&amp;oe=54423257&amp;__gda__=1413553226_84c1278985edb811525c6e5f5ca3f06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5237"/>
            <a:ext cx="9144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11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pic>
        <p:nvPicPr>
          <p:cNvPr id="7170" name="Picture 2" descr="D:\Images\FacebookFotos\100_2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1979" y="959704"/>
            <a:ext cx="6572250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Images\FacebookFotos\100_2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1979" y="959704"/>
            <a:ext cx="6572250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Images\FacebookFotos\100_2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6293" y="938163"/>
            <a:ext cx="6572250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3" y="347663"/>
            <a:ext cx="8229600" cy="633412"/>
          </a:xfrm>
        </p:spPr>
        <p:txBody>
          <a:bodyPr/>
          <a:lstStyle/>
          <a:p>
            <a:r>
              <a:rPr lang="nl-NL" dirty="0" smtClean="0"/>
              <a:t>Air </a:t>
            </a:r>
            <a:r>
              <a:rPr lang="nl-NL" dirty="0" err="1" smtClean="0"/>
              <a:t>hobbies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12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Christiaan Huygens award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For ICT, </a:t>
            </a:r>
            <a:r>
              <a:rPr lang="nl-NL" dirty="0" err="1" smtClean="0"/>
              <a:t>given</a:t>
            </a:r>
            <a:r>
              <a:rPr lang="nl-NL" dirty="0" smtClean="0"/>
              <a:t> </a:t>
            </a:r>
            <a:r>
              <a:rPr lang="nl-NL" dirty="0" err="1" smtClean="0"/>
              <a:t>once</a:t>
            </a:r>
            <a:r>
              <a:rPr lang="nl-NL" dirty="0" smtClean="0"/>
              <a:t> </a:t>
            </a:r>
            <a:r>
              <a:rPr lang="nl-NL" dirty="0" err="1" smtClean="0"/>
              <a:t>every</a:t>
            </a:r>
            <a:r>
              <a:rPr lang="nl-NL" dirty="0" smtClean="0"/>
              <a:t> 5 </a:t>
            </a:r>
            <a:r>
              <a:rPr lang="nl-NL" dirty="0" err="1" smtClean="0"/>
              <a:t>years</a:t>
            </a:r>
            <a:endParaRPr lang="nl-NL" dirty="0" smtClean="0"/>
          </a:p>
          <a:p>
            <a:r>
              <a:rPr lang="nl-NL" dirty="0" err="1" smtClean="0"/>
              <a:t>Awarded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my</a:t>
            </a:r>
            <a:r>
              <a:rPr lang="nl-NL" dirty="0" smtClean="0"/>
              <a:t> PhD 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  <p:pic>
        <p:nvPicPr>
          <p:cNvPr id="8" name="Picture 2" descr="D:\Images\Huygensprijs\MSF20140625-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340768"/>
            <a:ext cx="4038600" cy="26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4676943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i="1" dirty="0">
                <a:latin typeface="Cambria" panose="02040503050406030204" pitchFamily="18" charset="0"/>
              </a:rPr>
              <a:t>de </a:t>
            </a:r>
            <a:r>
              <a:rPr lang="nl-NL" sz="1800" i="1" dirty="0" smtClean="0">
                <a:latin typeface="Cambria" panose="02040503050406030204" pitchFamily="18" charset="0"/>
              </a:rPr>
              <a:t>promovendus </a:t>
            </a:r>
            <a:r>
              <a:rPr lang="nl-NL" sz="1800" i="1" dirty="0">
                <a:latin typeface="Cambria" panose="02040503050406030204" pitchFamily="18" charset="0"/>
              </a:rPr>
              <a:t>die de meest vernieuwende en maatschappelijke relevantie resultaten heeft geboekt binnen de informatie- en </a:t>
            </a:r>
            <a:r>
              <a:rPr lang="nl-NL" sz="1800" i="1" dirty="0" err="1" smtClean="0">
                <a:latin typeface="Cambria" panose="02040503050406030204" pitchFamily="18" charset="0"/>
              </a:rPr>
              <a:t>communicatie-technologie</a:t>
            </a:r>
            <a:r>
              <a:rPr lang="nl-NL" sz="1800" i="1" dirty="0" smtClean="0">
                <a:latin typeface="Cambria" panose="02040503050406030204" pitchFamily="18" charset="0"/>
              </a:rPr>
              <a:t> </a:t>
            </a:r>
            <a:r>
              <a:rPr lang="nl-NL" sz="1800" i="1" dirty="0">
                <a:latin typeface="Cambria" panose="02040503050406030204" pitchFamily="18" charset="0"/>
              </a:rPr>
              <a:t>in de afgelopen 5 jaar bij één van de Nederlandse universiteiten of onderzoeksscholen</a:t>
            </a:r>
            <a:endParaRPr lang="en-US" sz="1800" i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4437112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+mj-lt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0312" y="5334307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8144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Veni</a:t>
            </a:r>
            <a:r>
              <a:rPr lang="nl-NL" dirty="0" smtClean="0"/>
              <a:t> </a:t>
            </a:r>
            <a:r>
              <a:rPr lang="nl-NL" dirty="0" err="1" smtClean="0"/>
              <a:t>grant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summer</a:t>
            </a:r>
            <a:r>
              <a:rPr lang="nl-NL" dirty="0" smtClean="0"/>
              <a:t>, </a:t>
            </a:r>
            <a:r>
              <a:rPr lang="nl-NL" dirty="0" err="1" smtClean="0"/>
              <a:t>my</a:t>
            </a:r>
            <a:r>
              <a:rPr lang="nl-NL" dirty="0" smtClean="0"/>
              <a:t> </a:t>
            </a:r>
            <a:r>
              <a:rPr lang="nl-NL" i="1" dirty="0" err="1" smtClean="0"/>
              <a:t>veni</a:t>
            </a:r>
            <a:r>
              <a:rPr lang="nl-NL" i="1" dirty="0" smtClean="0"/>
              <a:t> </a:t>
            </a:r>
            <a:r>
              <a:rPr lang="nl-NL" dirty="0" err="1" smtClean="0"/>
              <a:t>proposal</a:t>
            </a:r>
            <a:r>
              <a:rPr lang="nl-NL" dirty="0" smtClean="0"/>
              <a:t> was </a:t>
            </a:r>
            <a:r>
              <a:rPr lang="nl-NL" dirty="0" err="1" smtClean="0"/>
              <a:t>funded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NWO</a:t>
            </a:r>
          </a:p>
          <a:p>
            <a:pPr lvl="1"/>
            <a:r>
              <a:rPr lang="nl-NL" dirty="0" smtClean="0">
                <a:solidFill>
                  <a:srgbClr val="0070C0"/>
                </a:solidFill>
              </a:rPr>
              <a:t>Frontiers in </a:t>
            </a:r>
            <a:r>
              <a:rPr lang="nl-NL" dirty="0" err="1" smtClean="0">
                <a:solidFill>
                  <a:srgbClr val="0070C0"/>
                </a:solidFill>
              </a:rPr>
              <a:t>Parameterized</a:t>
            </a:r>
            <a:r>
              <a:rPr lang="nl-NL" dirty="0" smtClean="0">
                <a:solidFill>
                  <a:srgbClr val="0070C0"/>
                </a:solidFill>
              </a:rPr>
              <a:t> </a:t>
            </a:r>
            <a:r>
              <a:rPr lang="nl-NL" dirty="0" err="1" smtClean="0">
                <a:solidFill>
                  <a:srgbClr val="0070C0"/>
                </a:solidFill>
              </a:rPr>
              <a:t>Preprocessing</a:t>
            </a:r>
            <a:endParaRPr lang="nl-NL" dirty="0" smtClean="0">
              <a:solidFill>
                <a:srgbClr val="0070C0"/>
              </a:solidFill>
            </a:endParaRPr>
          </a:p>
          <a:p>
            <a:r>
              <a:rPr lang="nl-NL" dirty="0" smtClean="0"/>
              <a:t>It deals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provably</a:t>
            </a:r>
            <a:r>
              <a:rPr lang="nl-NL" dirty="0" smtClean="0"/>
              <a:t> </a:t>
            </a:r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preprocessing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hard </a:t>
            </a:r>
            <a:r>
              <a:rPr lang="nl-NL" dirty="0" err="1" smtClean="0"/>
              <a:t>problems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90FE7-E4A0-4B81-A29E-2EAA239A5447}" type="slidenum">
              <a:rPr lang="nb-NO" smtClean="0"/>
              <a:pPr>
                <a:defRPr/>
              </a:pPr>
              <a:t>9</a:t>
            </a:fld>
            <a:endParaRPr lang="nb-NO" dirty="0"/>
          </a:p>
        </p:txBody>
      </p:sp>
      <p:pic>
        <p:nvPicPr>
          <p:cNvPr id="2050" name="Picture 2" descr="http://www.vanamerongenlab.nl/images/2014_0517_nw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04" y="404665"/>
            <a:ext cx="114550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15616" y="3429000"/>
            <a:ext cx="6624736" cy="2077674"/>
            <a:chOff x="1187624" y="2780928"/>
            <a:chExt cx="6624736" cy="2077674"/>
          </a:xfrm>
        </p:grpSpPr>
        <p:pic>
          <p:nvPicPr>
            <p:cNvPr id="9" name="Single-output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30" r="34554"/>
            <a:stretch/>
          </p:blipFill>
          <p:spPr bwMode="auto">
            <a:xfrm>
              <a:off x="4288222" y="2780928"/>
              <a:ext cx="939800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Single-output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8"/>
            <a:stretch/>
          </p:blipFill>
          <p:spPr bwMode="auto">
            <a:xfrm>
              <a:off x="6240388" y="2780928"/>
              <a:ext cx="1571972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Single-output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68"/>
            <a:stretch/>
          </p:blipFill>
          <p:spPr bwMode="auto">
            <a:xfrm>
              <a:off x="1187624" y="2780928"/>
              <a:ext cx="2088232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3335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j-lt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17305</TotalTime>
  <Words>350</Words>
  <Application>Microsoft Office PowerPoint</Application>
  <PresentationFormat>On-screen Show (4:3)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Cambria Math</vt:lpstr>
      <vt:lpstr>Calibri</vt:lpstr>
      <vt:lpstr>Cambria</vt:lpstr>
      <vt:lpstr>Arial Narrow</vt:lpstr>
      <vt:lpstr>AA-UiB-Institusjonell-mal-rev03</vt:lpstr>
      <vt:lpstr>PowerPoint Presentation</vt:lpstr>
      <vt:lpstr>About me</vt:lpstr>
      <vt:lpstr>PowerPoint Presentation</vt:lpstr>
      <vt:lpstr>PowerPoint Presentation</vt:lpstr>
      <vt:lpstr>PowerPoint Presentation</vt:lpstr>
      <vt:lpstr>Land hobbies</vt:lpstr>
      <vt:lpstr>Air hobbies</vt:lpstr>
      <vt:lpstr>Christiaan Huygens award</vt:lpstr>
      <vt:lpstr>Veni grant</vt:lpstr>
      <vt:lpstr>Preprocessing for finding patterns in networks</vt:lpstr>
      <vt:lpstr>Frontiers in preprocessing</vt:lpstr>
      <vt:lpstr>Position in Eindhoven</vt:lpstr>
      <vt:lpstr>My research background</vt:lpstr>
      <vt:lpstr>PowerPoint Presentation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Helge Grønhaug</dc:creator>
  <cp:lastModifiedBy>Jansen, B.M.P.</cp:lastModifiedBy>
  <cp:revision>1525</cp:revision>
  <cp:lastPrinted>2011-05-25T10:31:26Z</cp:lastPrinted>
  <dcterms:created xsi:type="dcterms:W3CDTF">2011-05-20T06:21:58Z</dcterms:created>
  <dcterms:modified xsi:type="dcterms:W3CDTF">2014-10-20T10:14:59Z</dcterms:modified>
</cp:coreProperties>
</file>