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2"/>
    <p:sldId id="350" r:id="rId3"/>
    <p:sldId id="315" r:id="rId4"/>
    <p:sldId id="330" r:id="rId5"/>
    <p:sldId id="335" r:id="rId6"/>
    <p:sldId id="332" r:id="rId7"/>
    <p:sldId id="336" r:id="rId8"/>
    <p:sldId id="356" r:id="rId9"/>
    <p:sldId id="365" r:id="rId10"/>
    <p:sldId id="361" r:id="rId11"/>
    <p:sldId id="366" r:id="rId12"/>
    <p:sldId id="377" r:id="rId13"/>
    <p:sldId id="362" r:id="rId14"/>
    <p:sldId id="360" r:id="rId15"/>
    <p:sldId id="314" r:id="rId16"/>
    <p:sldId id="369" r:id="rId17"/>
    <p:sldId id="370" r:id="rId18"/>
    <p:sldId id="308" r:id="rId19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95405" autoAdjust="0"/>
  </p:normalViewPr>
  <p:slideViewPr>
    <p:cSldViewPr>
      <p:cViewPr varScale="1">
        <p:scale>
          <a:sx n="89" d="100"/>
          <a:sy n="89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2" name="Bilde 1"/>
          <p:cNvPicPr>
            <a:picLocks noChangeAspect="1"/>
          </p:cNvPicPr>
          <p:nvPr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gif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nb-NO" dirty="0" smtClean="0"/>
              <a:t>The Power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Preprocessing</a:t>
            </a:r>
            <a:endParaRPr lang="nb-NO" dirty="0" smtClean="0"/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</a:t>
            </a:r>
            <a:endParaRPr lang="nb-NO" i="1" dirty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July 14th 2014, Eindhoven</a:t>
            </a:r>
            <a:endParaRPr lang="en-US" sz="1600" i="1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pic>
        <p:nvPicPr>
          <p:cNvPr id="1032" name="Picture 8" descr="http://vsi.chem.tue.nl/images/logo-t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233630" cy="6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patterns in networks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 smtClean="0"/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/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 smtClean="0"/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/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 smtClean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6" name="Rounded Rectangle 5"/>
          <p:cNvSpPr/>
          <p:nvPr/>
        </p:nvSpPr>
        <p:spPr bwMode="auto">
          <a:xfrm>
            <a:off x="1043608" y="4437112"/>
            <a:ext cx="7128792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2000" dirty="0"/>
              <a:t>Bart M. P. Jansen and </a:t>
            </a:r>
            <a:r>
              <a:rPr lang="en-US" sz="2000" dirty="0" err="1"/>
              <a:t>Dániel</a:t>
            </a:r>
            <a:r>
              <a:rPr lang="en-US" sz="2000" dirty="0"/>
              <a:t> </a:t>
            </a:r>
            <a:r>
              <a:rPr lang="en-US" sz="2000" dirty="0" smtClean="0"/>
              <a:t>Marx </a:t>
            </a:r>
          </a:p>
          <a:p>
            <a:pPr marL="0" lvl="1" eaLnBrk="0" hangingPunct="0"/>
            <a:r>
              <a:rPr lang="en-US" sz="2000" b="1" i="1" dirty="0" smtClean="0"/>
              <a:t>Characterizing </a:t>
            </a:r>
            <a:r>
              <a:rPr lang="en-US" sz="2000" b="1" i="1" dirty="0"/>
              <a:t>the easy-to-find </a:t>
            </a:r>
            <a:r>
              <a:rPr lang="en-US" sz="2000" b="1" i="1" dirty="0" err="1"/>
              <a:t>subgraphs</a:t>
            </a:r>
            <a:r>
              <a:rPr lang="en-US" sz="2000" b="1" i="1" dirty="0"/>
              <a:t> from the viewpoint of polynomial-time algorithms, kernels, and Turing </a:t>
            </a:r>
            <a:r>
              <a:rPr lang="en-US" sz="2000" b="1" i="1" dirty="0" smtClean="0"/>
              <a:t>kernels</a:t>
            </a:r>
            <a:endParaRPr lang="en-US" sz="2000" b="1" dirty="0" smtClean="0"/>
          </a:p>
          <a:p>
            <a:pPr marL="0" lvl="1" eaLnBrk="0" hangingPunct="0"/>
            <a:r>
              <a:rPr lang="en-US" sz="2000" dirty="0" smtClean="0"/>
              <a:t>Submitted </a:t>
            </a:r>
            <a:r>
              <a:rPr lang="en-US" sz="2000" dirty="0"/>
              <a:t>to </a:t>
            </a:r>
            <a:r>
              <a:rPr lang="en-US" sz="2000" dirty="0" smtClean="0"/>
              <a:t>SODA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5536" y="1556793"/>
            <a:ext cx="8424936" cy="2771775"/>
            <a:chOff x="395536" y="1484784"/>
            <a:chExt cx="8424936" cy="2771775"/>
          </a:xfrm>
        </p:grpSpPr>
        <p:pic>
          <p:nvPicPr>
            <p:cNvPr id="4098" name="Ho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484784"/>
              <a:ext cx="4086225" cy="277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5536" y="2289820"/>
              <a:ext cx="8424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70C0"/>
                  </a:solidFill>
                  <a:latin typeface="+mj-lt"/>
                </a:rPr>
                <a:t>Does				      contain             ?</a:t>
              </a:r>
              <a:endParaRPr lang="nb-NO" dirty="0" err="1" smtClean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4100" name="Qu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74" y="2023864"/>
              <a:ext cx="1047750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FoundSub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40862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hite"/>
          <p:cNvSpPr/>
          <p:nvPr/>
        </p:nvSpPr>
        <p:spPr bwMode="auto">
          <a:xfrm>
            <a:off x="1547664" y="1556793"/>
            <a:ext cx="4086225" cy="27717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2" name="Reduced sub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3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993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parameter landscape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 gives provable size reduction in terms of the chosen </a:t>
            </a:r>
            <a:r>
              <a:rPr lang="en-US" b="1" dirty="0" smtClean="0"/>
              <a:t>parameter</a:t>
            </a:r>
            <a:endParaRPr lang="en-US" dirty="0" smtClean="0"/>
          </a:p>
          <a:p>
            <a:r>
              <a:rPr lang="en-US" dirty="0" smtClean="0"/>
              <a:t>What parameter to choose?</a:t>
            </a:r>
          </a:p>
          <a:p>
            <a:pPr lvl="1"/>
            <a:r>
              <a:rPr lang="en-US" dirty="0" smtClean="0"/>
              <a:t>Number of visiting points in the tour</a:t>
            </a:r>
          </a:p>
          <a:p>
            <a:pPr lvl="1"/>
            <a:r>
              <a:rPr lang="en-US" dirty="0" smtClean="0"/>
              <a:t>Size of the pattern graph</a:t>
            </a:r>
          </a:p>
          <a:p>
            <a:r>
              <a:rPr lang="en-US" dirty="0" smtClean="0"/>
              <a:t>Use the </a:t>
            </a:r>
            <a:r>
              <a:rPr lang="en-US" b="1" dirty="0" smtClean="0"/>
              <a:t>complexity of the network</a:t>
            </a:r>
            <a:r>
              <a:rPr lang="en-US" dirty="0" smtClean="0"/>
              <a:t> as the parameter!</a:t>
            </a:r>
          </a:p>
          <a:p>
            <a:pPr lvl="1"/>
            <a:r>
              <a:rPr lang="en-US" dirty="0" smtClean="0"/>
              <a:t>If the input has a large but simple network, can we reduce to a smaller network without changing the answer?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7" name="Rounded Rectangle 6"/>
          <p:cNvSpPr/>
          <p:nvPr/>
        </p:nvSpPr>
        <p:spPr bwMode="auto">
          <a:xfrm>
            <a:off x="1043608" y="4437112"/>
            <a:ext cx="7128792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2000" dirty="0"/>
              <a:t>Michael R. Fellows, Bart M. P. Jansen, and Frances </a:t>
            </a:r>
            <a:r>
              <a:rPr lang="en-US" sz="2000" dirty="0" smtClean="0"/>
              <a:t>Rosamond </a:t>
            </a:r>
            <a:r>
              <a:rPr lang="en-US" sz="2000" b="1" dirty="0" smtClean="0"/>
              <a:t>Towards </a:t>
            </a:r>
            <a:r>
              <a:rPr lang="en-US" sz="2000" b="1" dirty="0"/>
              <a:t>fully multivariate </a:t>
            </a:r>
            <a:r>
              <a:rPr lang="en-US" sz="2000" b="1" dirty="0" err="1"/>
              <a:t>algorithmics</a:t>
            </a:r>
            <a:r>
              <a:rPr lang="en-US" sz="2000" b="1" dirty="0"/>
              <a:t>: Parameter ecology and the deconstruction of computational </a:t>
            </a:r>
            <a:r>
              <a:rPr lang="en-US" sz="2000" b="1" dirty="0" smtClean="0"/>
              <a:t>complexity</a:t>
            </a:r>
          </a:p>
          <a:p>
            <a:pPr marL="0" lvl="1" eaLnBrk="0" hangingPunct="0"/>
            <a:r>
              <a:rPr lang="en-US" sz="2000" dirty="0" smtClean="0"/>
              <a:t>Published in European </a:t>
            </a:r>
            <a:r>
              <a:rPr lang="en-US" sz="2000" dirty="0"/>
              <a:t>Journal of </a:t>
            </a:r>
            <a:r>
              <a:rPr lang="en-US" sz="2000" dirty="0" err="1"/>
              <a:t>Combinatorics</a:t>
            </a:r>
            <a:r>
              <a:rPr lang="en-US" sz="2000" dirty="0"/>
              <a:t> </a:t>
            </a:r>
            <a:r>
              <a:rPr lang="en-US" sz="2000" dirty="0" smtClean="0"/>
              <a:t>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5717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graph coloring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colors to nodes of a network such that adjacent nodes get different colors</a:t>
            </a:r>
          </a:p>
          <a:p>
            <a:pPr lvl="1"/>
            <a:r>
              <a:rPr lang="en-US" dirty="0"/>
              <a:t>Use as few colors as possible</a:t>
            </a:r>
            <a:endParaRPr lang="en-US" dirty="0" smtClean="0"/>
          </a:p>
          <a:p>
            <a:r>
              <a:rPr lang="en-US" dirty="0" smtClean="0"/>
              <a:t>Models scheduling and frequency assignment problems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6" name="TwoColor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87" y="3068960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ThreeColor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87" y="3068960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604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parameterized complexity </a:t>
            </a:r>
            <a:r>
              <a:rPr lang="en-US" dirty="0"/>
              <a:t>of </a:t>
            </a:r>
            <a:r>
              <a:rPr lang="en-US" dirty="0" smtClean="0"/>
              <a:t>graph coloring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pic>
        <p:nvPicPr>
          <p:cNvPr id="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24744"/>
            <a:ext cx="7920878" cy="53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ounded Rectangle 55"/>
          <p:cNvSpPr/>
          <p:nvPr/>
        </p:nvSpPr>
        <p:spPr bwMode="auto">
          <a:xfrm>
            <a:off x="1043608" y="4437112"/>
            <a:ext cx="7128792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2000" dirty="0"/>
              <a:t>Bart M. P. Jansen and Stefan </a:t>
            </a:r>
            <a:r>
              <a:rPr lang="en-US" sz="2000" dirty="0" smtClean="0"/>
              <a:t>Kratsch</a:t>
            </a:r>
          </a:p>
          <a:p>
            <a:pPr marL="0" lvl="1" eaLnBrk="0" hangingPunct="0"/>
            <a:r>
              <a:rPr lang="en-US" sz="2000" b="1" i="1" dirty="0" smtClean="0"/>
              <a:t>Data </a:t>
            </a:r>
            <a:r>
              <a:rPr lang="en-US" sz="2000" b="1" i="1" dirty="0"/>
              <a:t>reduction for graph coloring </a:t>
            </a:r>
            <a:r>
              <a:rPr lang="en-US" sz="2000" b="1" i="1" dirty="0" smtClean="0"/>
              <a:t>problems</a:t>
            </a:r>
          </a:p>
          <a:p>
            <a:pPr marL="0" lvl="1" eaLnBrk="0" hangingPunct="0"/>
            <a:r>
              <a:rPr lang="en-US" sz="2000" dirty="0" smtClean="0"/>
              <a:t>Published in Information </a:t>
            </a:r>
            <a:r>
              <a:rPr lang="en-US" sz="2000" dirty="0"/>
              <a:t>and Computation </a:t>
            </a:r>
            <a:r>
              <a:rPr lang="en-US" sz="2000" dirty="0" smtClean="0"/>
              <a:t>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2723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Multi-output </a:t>
            </a:r>
            <a:r>
              <a:rPr lang="en-US" dirty="0" err="1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settings, it is provably impossible to efficiently reduce the problem to a </a:t>
            </a:r>
            <a:r>
              <a:rPr lang="en-US" b="1" dirty="0" smtClean="0"/>
              <a:t>single</a:t>
            </a:r>
            <a:r>
              <a:rPr lang="en-US" dirty="0" smtClean="0"/>
              <a:t>, small instance</a:t>
            </a:r>
          </a:p>
          <a:p>
            <a:r>
              <a:rPr lang="en-US" dirty="0" smtClean="0"/>
              <a:t>Then we study preprocessing algorithms that output a </a:t>
            </a:r>
            <a:r>
              <a:rPr lang="en-US" b="1" dirty="0" smtClean="0"/>
              <a:t>list</a:t>
            </a:r>
            <a:r>
              <a:rPr lang="en-US" dirty="0" smtClean="0"/>
              <a:t> of small instances that can be solved in parallel</a:t>
            </a:r>
            <a:endParaRPr lang="nb-NO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6" name="Multi-outpu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284984"/>
            <a:ext cx="72195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ingle-output"/>
          <p:cNvGrpSpPr/>
          <p:nvPr/>
        </p:nvGrpSpPr>
        <p:grpSpPr>
          <a:xfrm>
            <a:off x="1511660" y="3212976"/>
            <a:ext cx="6120680" cy="1919590"/>
            <a:chOff x="1187624" y="2780928"/>
            <a:chExt cx="6624736" cy="2077674"/>
          </a:xfrm>
        </p:grpSpPr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20" y="3429992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71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long paths in planar graphs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6" name="Planar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298" y="1773163"/>
            <a:ext cx="2800350" cy="2447925"/>
          </a:xfrm>
          <a:prstGeom prst="rect">
            <a:avLst/>
          </a:prstGeom>
        </p:spPr>
      </p:pic>
      <p:pic>
        <p:nvPicPr>
          <p:cNvPr id="2050" name="P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8" y="1766580"/>
            <a:ext cx="2800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ing"/>
          <p:cNvGrpSpPr/>
          <p:nvPr/>
        </p:nvGrpSpPr>
        <p:grpSpPr>
          <a:xfrm>
            <a:off x="3769842" y="1766580"/>
            <a:ext cx="2463507" cy="2381666"/>
            <a:chOff x="1403648" y="3212976"/>
            <a:chExt cx="2463507" cy="2381666"/>
          </a:xfrm>
        </p:grpSpPr>
        <p:sp>
          <p:nvSpPr>
            <p:cNvPr id="8" name="Oval 7"/>
            <p:cNvSpPr/>
            <p:nvPr/>
          </p:nvSpPr>
          <p:spPr bwMode="auto">
            <a:xfrm>
              <a:off x="1403648" y="3212976"/>
              <a:ext cx="1152128" cy="936104"/>
            </a:xfrm>
            <a:prstGeom prst="ellipse">
              <a:avLst/>
            </a:prstGeom>
            <a:solidFill>
              <a:srgbClr val="FFC000">
                <a:alpha val="57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464030" y="4281470"/>
              <a:ext cx="1430176" cy="1313172"/>
            </a:xfrm>
            <a:prstGeom prst="ellipse">
              <a:avLst/>
            </a:prstGeom>
            <a:solidFill>
              <a:srgbClr val="00B0F0">
                <a:alpha val="57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483768" y="3717031"/>
              <a:ext cx="791222" cy="726491"/>
            </a:xfrm>
            <a:prstGeom prst="ellipse">
              <a:avLst/>
            </a:prstGeom>
            <a:solidFill>
              <a:schemeClr val="accent1">
                <a:alpha val="57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075933" y="4292590"/>
              <a:ext cx="791222" cy="726491"/>
            </a:xfrm>
            <a:prstGeom prst="ellipse">
              <a:avLst/>
            </a:prstGeom>
            <a:solidFill>
              <a:srgbClr val="92D050">
                <a:alpha val="57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1043608" y="4437112"/>
            <a:ext cx="7128792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2000" dirty="0"/>
              <a:t>Bart M. P. </a:t>
            </a:r>
            <a:r>
              <a:rPr lang="en-US" sz="2000" dirty="0" smtClean="0"/>
              <a:t>Jansen</a:t>
            </a:r>
          </a:p>
          <a:p>
            <a:pPr marL="0" lvl="1" eaLnBrk="0" hangingPunct="0"/>
            <a:r>
              <a:rPr lang="en-US" sz="2000" b="1" i="1" dirty="0" smtClean="0"/>
              <a:t>Turing </a:t>
            </a:r>
            <a:r>
              <a:rPr lang="en-US" sz="2000" b="1" i="1" dirty="0" err="1"/>
              <a:t>Kernelization</a:t>
            </a:r>
            <a:r>
              <a:rPr lang="en-US" sz="2000" b="1" i="1" dirty="0"/>
              <a:t> for Finding Long Paths and Cycles 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>in </a:t>
            </a:r>
            <a:r>
              <a:rPr lang="en-US" sz="2000" b="1" i="1" dirty="0"/>
              <a:t>Restricted Graph </a:t>
            </a:r>
            <a:r>
              <a:rPr lang="en-US" sz="2000" b="1" i="1" dirty="0" smtClean="0"/>
              <a:t>Classes</a:t>
            </a:r>
            <a:endParaRPr lang="en-US" sz="2000" b="1" dirty="0" smtClean="0"/>
          </a:p>
          <a:p>
            <a:pPr marL="0" lvl="1" eaLnBrk="0" hangingPunct="0"/>
            <a:r>
              <a:rPr lang="en-US" sz="2000" dirty="0" smtClean="0"/>
              <a:t>To appear at ESA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2490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algorithms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Algorithms that solve NP-hard problems exactly and that are efficient on large inputs if the </a:t>
                </a:r>
                <a:r>
                  <a:rPr lang="en-US" b="1" dirty="0" smtClean="0"/>
                  <a:t>parameter</a:t>
                </a:r>
                <a:r>
                  <a:rPr lang="en-US" dirty="0" smtClean="0"/>
                  <a:t> is small</a:t>
                </a:r>
              </a:p>
              <a:p>
                <a:r>
                  <a:rPr lang="en-US" dirty="0" smtClean="0"/>
                  <a:t>Example: the </a:t>
                </a:r>
                <a:r>
                  <a:rPr lang="en-US" b="1" dirty="0" smtClean="0"/>
                  <a:t>Planarization</a:t>
                </a:r>
                <a:r>
                  <a:rPr lang="en-US" dirty="0" smtClean="0"/>
                  <a:t> problem</a:t>
                </a:r>
              </a:p>
              <a:p>
                <a:pPr lvl="1"/>
                <a:r>
                  <a:rPr lang="en-US" dirty="0" smtClean="0"/>
                  <a:t>Algorithm with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9" name="G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74" y="3541948"/>
            <a:ext cx="3886878" cy="2056284"/>
          </a:xfrm>
          <a:prstGeom prst="rect">
            <a:avLst/>
          </a:prstGeom>
        </p:spPr>
      </p:pic>
      <p:pic>
        <p:nvPicPr>
          <p:cNvPr id="10" name="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74" y="3541948"/>
            <a:ext cx="3886878" cy="2056284"/>
          </a:xfrm>
          <a:prstGeom prst="rect">
            <a:avLst/>
          </a:prstGeom>
        </p:spPr>
      </p:pic>
      <p:pic>
        <p:nvPicPr>
          <p:cNvPr id="11" name="G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90" y="3583110"/>
            <a:ext cx="3886876" cy="200613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1043608" y="4437112"/>
            <a:ext cx="7128792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2000" dirty="0"/>
              <a:t>Bart M. P. Jansen, Daniel Lokshtanov, and Saket </a:t>
            </a:r>
            <a:r>
              <a:rPr lang="en-US" sz="2000" dirty="0" smtClean="0"/>
              <a:t>Saurabh</a:t>
            </a:r>
          </a:p>
          <a:p>
            <a:pPr marL="0" lvl="1" eaLnBrk="0" hangingPunct="0"/>
            <a:r>
              <a:rPr lang="en-US" sz="2000" b="1" i="1" dirty="0" smtClean="0"/>
              <a:t>A </a:t>
            </a:r>
            <a:r>
              <a:rPr lang="en-US" sz="2000" b="1" i="1" dirty="0"/>
              <a:t>near-optimal </a:t>
            </a:r>
            <a:r>
              <a:rPr lang="en-US" sz="2000" b="1" i="1" dirty="0" smtClean="0"/>
              <a:t>planarization algorithm</a:t>
            </a:r>
          </a:p>
          <a:p>
            <a:pPr marL="0" lvl="1" eaLnBrk="0" hangingPunct="0"/>
            <a:r>
              <a:rPr lang="en-US" sz="2000" dirty="0" smtClean="0"/>
              <a:t>Appeared in SODA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9438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nb-NO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1312883"/>
            <a:ext cx="8229600" cy="1716840"/>
            <a:chOff x="457200" y="1312883"/>
            <a:chExt cx="8229600" cy="1716840"/>
          </a:xfrm>
        </p:grpSpPr>
        <p:sp>
          <p:nvSpPr>
            <p:cNvPr id="8" name="Freeform 7"/>
            <p:cNvSpPr/>
            <p:nvPr/>
          </p:nvSpPr>
          <p:spPr>
            <a:xfrm>
              <a:off x="457200" y="1593323"/>
              <a:ext cx="8229600" cy="1436400"/>
            </a:xfrm>
            <a:custGeom>
              <a:avLst/>
              <a:gdLst>
                <a:gd name="connsiteX0" fmla="*/ 0 w 8229600"/>
                <a:gd name="connsiteY0" fmla="*/ 0 h 1436400"/>
                <a:gd name="connsiteX1" fmla="*/ 8229600 w 8229600"/>
                <a:gd name="connsiteY1" fmla="*/ 0 h 1436400"/>
                <a:gd name="connsiteX2" fmla="*/ 8229600 w 8229600"/>
                <a:gd name="connsiteY2" fmla="*/ 1436400 h 1436400"/>
                <a:gd name="connsiteX3" fmla="*/ 0 w 8229600"/>
                <a:gd name="connsiteY3" fmla="*/ 1436400 h 1436400"/>
                <a:gd name="connsiteX4" fmla="*/ 0 w 8229600"/>
                <a:gd name="connsiteY4" fmla="*/ 0 h 143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436400">
                  <a:moveTo>
                    <a:pt x="0" y="0"/>
                  </a:moveTo>
                  <a:lnTo>
                    <a:pt x="8229600" y="0"/>
                  </a:lnTo>
                  <a:lnTo>
                    <a:pt x="8229600" y="1436400"/>
                  </a:lnTo>
                  <a:lnTo>
                    <a:pt x="0" y="1436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395732" rIns="638708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Find new preprocessing techniques that give multiple outputs</a:t>
              </a:r>
              <a:endParaRPr lang="nb-NO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Analyzing the </a:t>
              </a:r>
              <a:r>
                <a:rPr lang="en-US" sz="1900" b="1" kern="1200" dirty="0" smtClean="0"/>
                <a:t>Longest Path</a:t>
              </a:r>
              <a:r>
                <a:rPr lang="en-US" sz="1900" kern="1200" dirty="0" smtClean="0"/>
                <a:t> problem in unrestricted graphs</a:t>
              </a:r>
              <a:endParaRPr lang="nb-NO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Prove impossibility of multi-output </a:t>
              </a:r>
              <a:r>
                <a:rPr lang="en-US" sz="1900" kern="1200" dirty="0" err="1" smtClean="0"/>
                <a:t>kernelization</a:t>
              </a:r>
              <a:r>
                <a:rPr lang="en-US" sz="1900" kern="1200" dirty="0" smtClean="0"/>
                <a:t> in certain settings</a:t>
              </a:r>
              <a:endParaRPr lang="nb-NO" sz="19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68680" y="1312883"/>
              <a:ext cx="5760720" cy="560880"/>
            </a:xfrm>
            <a:custGeom>
              <a:avLst/>
              <a:gdLst>
                <a:gd name="connsiteX0" fmla="*/ 0 w 5760720"/>
                <a:gd name="connsiteY0" fmla="*/ 93482 h 560880"/>
                <a:gd name="connsiteX1" fmla="*/ 93482 w 5760720"/>
                <a:gd name="connsiteY1" fmla="*/ 0 h 560880"/>
                <a:gd name="connsiteX2" fmla="*/ 5667238 w 5760720"/>
                <a:gd name="connsiteY2" fmla="*/ 0 h 560880"/>
                <a:gd name="connsiteX3" fmla="*/ 5760720 w 5760720"/>
                <a:gd name="connsiteY3" fmla="*/ 93482 h 560880"/>
                <a:gd name="connsiteX4" fmla="*/ 5760720 w 5760720"/>
                <a:gd name="connsiteY4" fmla="*/ 467398 h 560880"/>
                <a:gd name="connsiteX5" fmla="*/ 5667238 w 5760720"/>
                <a:gd name="connsiteY5" fmla="*/ 560880 h 560880"/>
                <a:gd name="connsiteX6" fmla="*/ 93482 w 5760720"/>
                <a:gd name="connsiteY6" fmla="*/ 560880 h 560880"/>
                <a:gd name="connsiteX7" fmla="*/ 0 w 5760720"/>
                <a:gd name="connsiteY7" fmla="*/ 467398 h 560880"/>
                <a:gd name="connsiteX8" fmla="*/ 0 w 576072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5667238" y="0"/>
                  </a:lnTo>
                  <a:cubicBezTo>
                    <a:pt x="5718867" y="0"/>
                    <a:pt x="5760720" y="41853"/>
                    <a:pt x="5760720" y="93482"/>
                  </a:cubicBezTo>
                  <a:lnTo>
                    <a:pt x="5760720" y="467398"/>
                  </a:lnTo>
                  <a:cubicBezTo>
                    <a:pt x="5760720" y="519027"/>
                    <a:pt x="5718867" y="560880"/>
                    <a:pt x="566723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45122" tIns="27380" rIns="245122" bIns="2738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The power of multi-output </a:t>
              </a:r>
              <a:r>
                <a:rPr lang="en-US" sz="1900" kern="1200" dirty="0" err="1" smtClean="0"/>
                <a:t>kernelization</a:t>
              </a:r>
              <a:endParaRPr lang="nb-NO" sz="19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3132324"/>
            <a:ext cx="8229600" cy="1387665"/>
            <a:chOff x="457200" y="3132324"/>
            <a:chExt cx="8229600" cy="1387665"/>
          </a:xfrm>
        </p:grpSpPr>
        <p:sp>
          <p:nvSpPr>
            <p:cNvPr id="10" name="Freeform 9"/>
            <p:cNvSpPr/>
            <p:nvPr/>
          </p:nvSpPr>
          <p:spPr>
            <a:xfrm>
              <a:off x="457200" y="3412764"/>
              <a:ext cx="8229600" cy="1107225"/>
            </a:xfrm>
            <a:custGeom>
              <a:avLst/>
              <a:gdLst>
                <a:gd name="connsiteX0" fmla="*/ 0 w 8229600"/>
                <a:gd name="connsiteY0" fmla="*/ 0 h 1107225"/>
                <a:gd name="connsiteX1" fmla="*/ 8229600 w 8229600"/>
                <a:gd name="connsiteY1" fmla="*/ 0 h 1107225"/>
                <a:gd name="connsiteX2" fmla="*/ 8229600 w 8229600"/>
                <a:gd name="connsiteY2" fmla="*/ 1107225 h 1107225"/>
                <a:gd name="connsiteX3" fmla="*/ 0 w 8229600"/>
                <a:gd name="connsiteY3" fmla="*/ 1107225 h 1107225"/>
                <a:gd name="connsiteX4" fmla="*/ 0 w 8229600"/>
                <a:gd name="connsiteY4" fmla="*/ 0 h 110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107225">
                  <a:moveTo>
                    <a:pt x="0" y="0"/>
                  </a:moveTo>
                  <a:lnTo>
                    <a:pt x="8229600" y="0"/>
                  </a:lnTo>
                  <a:lnTo>
                    <a:pt x="8229600" y="1107225"/>
                  </a:lnTo>
                  <a:lnTo>
                    <a:pt x="0" y="11072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395732" rIns="638708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Many NP-hard problems become easier on random graphs</a:t>
              </a:r>
              <a:endParaRPr lang="nb-NO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Can parameterized analysis explain why?</a:t>
              </a:r>
              <a:endParaRPr lang="nb-NO" sz="19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68680" y="3132324"/>
              <a:ext cx="5760720" cy="560880"/>
            </a:xfrm>
            <a:custGeom>
              <a:avLst/>
              <a:gdLst>
                <a:gd name="connsiteX0" fmla="*/ 0 w 5760720"/>
                <a:gd name="connsiteY0" fmla="*/ 93482 h 560880"/>
                <a:gd name="connsiteX1" fmla="*/ 93482 w 5760720"/>
                <a:gd name="connsiteY1" fmla="*/ 0 h 560880"/>
                <a:gd name="connsiteX2" fmla="*/ 5667238 w 5760720"/>
                <a:gd name="connsiteY2" fmla="*/ 0 h 560880"/>
                <a:gd name="connsiteX3" fmla="*/ 5760720 w 5760720"/>
                <a:gd name="connsiteY3" fmla="*/ 93482 h 560880"/>
                <a:gd name="connsiteX4" fmla="*/ 5760720 w 5760720"/>
                <a:gd name="connsiteY4" fmla="*/ 467398 h 560880"/>
                <a:gd name="connsiteX5" fmla="*/ 5667238 w 5760720"/>
                <a:gd name="connsiteY5" fmla="*/ 560880 h 560880"/>
                <a:gd name="connsiteX6" fmla="*/ 93482 w 5760720"/>
                <a:gd name="connsiteY6" fmla="*/ 560880 h 560880"/>
                <a:gd name="connsiteX7" fmla="*/ 0 w 5760720"/>
                <a:gd name="connsiteY7" fmla="*/ 467398 h 560880"/>
                <a:gd name="connsiteX8" fmla="*/ 0 w 576072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5667238" y="0"/>
                  </a:lnTo>
                  <a:cubicBezTo>
                    <a:pt x="5718867" y="0"/>
                    <a:pt x="5760720" y="41853"/>
                    <a:pt x="5760720" y="93482"/>
                  </a:cubicBezTo>
                  <a:lnTo>
                    <a:pt x="5760720" y="467398"/>
                  </a:lnTo>
                  <a:cubicBezTo>
                    <a:pt x="5760720" y="519027"/>
                    <a:pt x="5718867" y="560880"/>
                    <a:pt x="566723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45122" tIns="27380" rIns="245122" bIns="2738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Parameterized analysis of random graphs</a:t>
              </a:r>
              <a:endParaRPr lang="nb-NO" sz="19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4622589"/>
            <a:ext cx="8229600" cy="1387665"/>
            <a:chOff x="457200" y="4622589"/>
            <a:chExt cx="8229600" cy="1387665"/>
          </a:xfrm>
        </p:grpSpPr>
        <p:sp>
          <p:nvSpPr>
            <p:cNvPr id="12" name="Freeform 11"/>
            <p:cNvSpPr/>
            <p:nvPr/>
          </p:nvSpPr>
          <p:spPr>
            <a:xfrm>
              <a:off x="457200" y="4903029"/>
              <a:ext cx="8229600" cy="1107225"/>
            </a:xfrm>
            <a:custGeom>
              <a:avLst/>
              <a:gdLst>
                <a:gd name="connsiteX0" fmla="*/ 0 w 8229600"/>
                <a:gd name="connsiteY0" fmla="*/ 0 h 1107225"/>
                <a:gd name="connsiteX1" fmla="*/ 8229600 w 8229600"/>
                <a:gd name="connsiteY1" fmla="*/ 0 h 1107225"/>
                <a:gd name="connsiteX2" fmla="*/ 8229600 w 8229600"/>
                <a:gd name="connsiteY2" fmla="*/ 1107225 h 1107225"/>
                <a:gd name="connsiteX3" fmla="*/ 0 w 8229600"/>
                <a:gd name="connsiteY3" fmla="*/ 1107225 h 1107225"/>
                <a:gd name="connsiteX4" fmla="*/ 0 w 8229600"/>
                <a:gd name="connsiteY4" fmla="*/ 0 h 110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107225">
                  <a:moveTo>
                    <a:pt x="0" y="0"/>
                  </a:moveTo>
                  <a:lnTo>
                    <a:pt x="8229600" y="0"/>
                  </a:lnTo>
                  <a:lnTo>
                    <a:pt x="8229600" y="1107225"/>
                  </a:lnTo>
                  <a:lnTo>
                    <a:pt x="0" y="11072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395732" rIns="638708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Is there an efficient approximation algorithm?</a:t>
              </a:r>
              <a:endParaRPr lang="nb-NO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Is there a single-output, or multi-output, </a:t>
              </a:r>
              <a:r>
                <a:rPr lang="en-US" sz="1900" kern="1200" dirty="0" err="1" smtClean="0"/>
                <a:t>kernelization</a:t>
              </a:r>
              <a:r>
                <a:rPr lang="en-US" sz="1900" kern="1200" dirty="0" smtClean="0"/>
                <a:t> algorithm?</a:t>
              </a:r>
              <a:endParaRPr lang="nb-NO" sz="19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68680" y="4622589"/>
              <a:ext cx="5760720" cy="560880"/>
            </a:xfrm>
            <a:custGeom>
              <a:avLst/>
              <a:gdLst>
                <a:gd name="connsiteX0" fmla="*/ 0 w 5760720"/>
                <a:gd name="connsiteY0" fmla="*/ 93482 h 560880"/>
                <a:gd name="connsiteX1" fmla="*/ 93482 w 5760720"/>
                <a:gd name="connsiteY1" fmla="*/ 0 h 560880"/>
                <a:gd name="connsiteX2" fmla="*/ 5667238 w 5760720"/>
                <a:gd name="connsiteY2" fmla="*/ 0 h 560880"/>
                <a:gd name="connsiteX3" fmla="*/ 5760720 w 5760720"/>
                <a:gd name="connsiteY3" fmla="*/ 93482 h 560880"/>
                <a:gd name="connsiteX4" fmla="*/ 5760720 w 5760720"/>
                <a:gd name="connsiteY4" fmla="*/ 467398 h 560880"/>
                <a:gd name="connsiteX5" fmla="*/ 5667238 w 5760720"/>
                <a:gd name="connsiteY5" fmla="*/ 560880 h 560880"/>
                <a:gd name="connsiteX6" fmla="*/ 93482 w 5760720"/>
                <a:gd name="connsiteY6" fmla="*/ 560880 h 560880"/>
                <a:gd name="connsiteX7" fmla="*/ 0 w 5760720"/>
                <a:gd name="connsiteY7" fmla="*/ 467398 h 560880"/>
                <a:gd name="connsiteX8" fmla="*/ 0 w 576072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5667238" y="0"/>
                  </a:lnTo>
                  <a:cubicBezTo>
                    <a:pt x="5718867" y="0"/>
                    <a:pt x="5760720" y="41853"/>
                    <a:pt x="5760720" y="93482"/>
                  </a:cubicBezTo>
                  <a:lnTo>
                    <a:pt x="5760720" y="467398"/>
                  </a:lnTo>
                  <a:cubicBezTo>
                    <a:pt x="5760720" y="519027"/>
                    <a:pt x="5718867" y="560880"/>
                    <a:pt x="566723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45122" tIns="27380" rIns="245122" bIns="2738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Analyzing the </a:t>
              </a:r>
              <a:r>
                <a:rPr lang="en-US" sz="1900" b="1" kern="1200" dirty="0" smtClean="0"/>
                <a:t>Planarization</a:t>
              </a:r>
              <a:r>
                <a:rPr lang="en-US" sz="1900" kern="1200" dirty="0" smtClean="0"/>
                <a:t> problem</a:t>
              </a:r>
              <a:endParaRPr lang="nb-NO" sz="1900" kern="12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511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1619250" y="5641975"/>
            <a:ext cx="5889625" cy="288925"/>
          </a:xfrm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600" smtClean="0">
                <a:latin typeface="Times New Roman" pitchFamily="18" charset="0"/>
              </a:rPr>
              <a:t>Algorithms Research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009" y="24208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hard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large group of computational problems, no algorithm is known that always finds the answer quickly</a:t>
            </a:r>
          </a:p>
          <a:p>
            <a:r>
              <a:rPr lang="en-US" dirty="0" smtClean="0"/>
              <a:t>Such </a:t>
            </a:r>
            <a:r>
              <a:rPr lang="en-US" b="1" dirty="0" smtClean="0"/>
              <a:t>NP-complete</a:t>
            </a:r>
            <a:r>
              <a:rPr lang="en-US" dirty="0" smtClean="0"/>
              <a:t> problems come from all kinds of important applications:</a:t>
            </a:r>
          </a:p>
          <a:p>
            <a:pPr lvl="1"/>
            <a:r>
              <a:rPr lang="en-US" dirty="0" smtClean="0"/>
              <a:t>Train scheduling, design of network infrastructure, delivery route planning, DNA sequencing, etc.</a:t>
            </a:r>
          </a:p>
          <a:p>
            <a:r>
              <a:rPr lang="en-US" dirty="0" smtClean="0"/>
              <a:t>Technique of </a:t>
            </a:r>
            <a:r>
              <a:rPr lang="en-US" b="1" dirty="0" smtClean="0"/>
              <a:t>preprocessing</a:t>
            </a:r>
            <a:r>
              <a:rPr lang="en-US" dirty="0" smtClean="0"/>
              <a:t> often reduces computation time</a:t>
            </a:r>
            <a:endParaRPr lang="en-US" b="1" dirty="0" smtClean="0"/>
          </a:p>
          <a:p>
            <a:pPr lvl="1"/>
            <a:r>
              <a:rPr lang="en-US" b="1" dirty="0" smtClean="0"/>
              <a:t>Simplify</a:t>
            </a:r>
            <a:r>
              <a:rPr lang="en-US" dirty="0" smtClean="0"/>
              <a:t> the input using simple reduction rules that do not change the answer</a:t>
            </a:r>
          </a:p>
          <a:p>
            <a:pPr lvl="1"/>
            <a:r>
              <a:rPr lang="en-US" dirty="0" smtClean="0"/>
              <a:t>Run the (resource demanding) algorithm on the simplified problem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65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preprocessing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Provable guarantee on amount of simplification, expressed in terms of a complexity </a:t>
            </a:r>
            <a:r>
              <a:rPr lang="en-US" b="1" dirty="0" smtClean="0"/>
              <a:t>parameter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big </a:t>
            </a:r>
            <a:r>
              <a:rPr lang="en-US" dirty="0" smtClean="0"/>
              <a:t>problem with a </a:t>
            </a:r>
            <a:r>
              <a:rPr lang="en-US" b="1" dirty="0" smtClean="0"/>
              <a:t>small</a:t>
            </a:r>
            <a:r>
              <a:rPr lang="en-US" dirty="0" smtClean="0"/>
              <a:t> parameter can be reduced to a small problem whose answer is the same</a:t>
            </a:r>
          </a:p>
          <a:p>
            <a:r>
              <a:rPr lang="en-US" dirty="0" smtClean="0"/>
              <a:t>Irrelevant information is removed to reduce to the </a:t>
            </a:r>
            <a:r>
              <a:rPr lang="en-US" b="1" dirty="0" smtClean="0"/>
              <a:t>kernel</a:t>
            </a:r>
            <a:r>
              <a:rPr lang="en-US" dirty="0" smtClean="0"/>
              <a:t> of the problem</a:t>
            </a:r>
          </a:p>
          <a:p>
            <a:pPr lvl="1"/>
            <a:r>
              <a:rPr lang="en-US" dirty="0" smtClean="0"/>
              <a:t>The data reduction process is called </a:t>
            </a:r>
            <a:r>
              <a:rPr lang="en-US" b="1" dirty="0" err="1" smtClean="0"/>
              <a:t>kernelization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87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1030" name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ttomBlocker"/>
          <p:cNvSpPr/>
          <p:nvPr/>
        </p:nvSpPr>
        <p:spPr bwMode="auto">
          <a:xfrm>
            <a:off x="2195736" y="6381328"/>
            <a:ext cx="5256584" cy="36004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" name="Institutions"/>
          <p:cNvGrpSpPr/>
          <p:nvPr/>
        </p:nvGrpSpPr>
        <p:grpSpPr>
          <a:xfrm>
            <a:off x="4092550" y="1484784"/>
            <a:ext cx="2886770" cy="3863137"/>
            <a:chOff x="4092550" y="1484784"/>
            <a:chExt cx="2886770" cy="3863137"/>
          </a:xfrm>
        </p:grpSpPr>
        <p:pic>
          <p:nvPicPr>
            <p:cNvPr id="14" name="Picture 16" descr="http://www.maths-in-industry.org/past/ESGI/55/images/TUE_trans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73"/>
            <a:stretch/>
          </p:blipFill>
          <p:spPr bwMode="auto">
            <a:xfrm>
              <a:off x="4800601" y="5055860"/>
              <a:ext cx="648072" cy="29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7200FF"/>
                </a:clrFrom>
                <a:clrTo>
                  <a:srgbClr val="72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50" y="3341033"/>
              <a:ext cx="700017" cy="31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7200FF"/>
                </a:clrFrom>
                <a:clrTo>
                  <a:srgbClr val="72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559" y="3745680"/>
              <a:ext cx="417412" cy="41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7200FF"/>
                </a:clrFrom>
                <a:clrTo>
                  <a:srgbClr val="72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484784"/>
              <a:ext cx="72008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144" y="3326519"/>
              <a:ext cx="638176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6109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1030" name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AllP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ttomBlocker"/>
          <p:cNvSpPr/>
          <p:nvPr/>
        </p:nvSpPr>
        <p:spPr bwMode="auto">
          <a:xfrm>
            <a:off x="2195736" y="6381328"/>
            <a:ext cx="5256584" cy="36004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865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of the problem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6" name="AutoShape 2" descr="data:image/jpeg;base64,/9j/4AAQSkZJRgABAQAAAQABAAD/2wCEAAkGBxQPEBQUEg8QFBUVFBcQFRQSFxcUFxcYFBcZFxUWFxUYIiggGBolJxQYJDEiJSkrLi4uFx8zODMsNygtLisBCgoKDg0OGxAQGzckHyQsLCwsLC8vNywsLCwuLDcsLCwsLCwsLCwsLCwsLCwsLCwsLCwsLCwsLCwsLCwsLCwsLP/AABEIAG8A9wMBEQACEQEDEQH/xAAcAAEAAgMBAQEAAAAAAAAAAAAABgcBBQgEAgP/xABDEAABAwICBgcEBQoHAQAAAAABAAIDBBESIQUGBxMxkSJBUVJhcYEUgrGyIzI0cqEzNUJEVGKDwtHSF0NTY3OS8CX/xAAbAQEAAgMBAQAAAAAAAAAAAAAAAQQCAwYFB//EAC4RAAIBAgUDAgUFAQEAAAAAAAABAgMRBAUSMVETIUEycSIzYYGxFBU0QpEjof/aAAwDAQACEQMRAD8A1Gv+h3UNdIwF2B5M0f3Xkmw8jcLRNWZ2eV1o16Cuu67Mje9d3jzKxPR0R4G9d3jzKDRHgb13ePMoNEeBvXd48yg0R4G9d3jzKDRHgb13ePMoNEeBvXd48yg0R4G9d3jzKDRHgb13ePMoNEeBvXd48yg0R4G9d3jzKDRHgb13ePMoNEeBvXd48yg0R4G9d3jzKDRHgb13ePMoNEeBvXd48yg0R4G9d3jzKDRHgb13ePMoNEeBvXd48yg0R4G9d3jzKDRHgb13ePMoNEeBvXd48yg0R4G9d3jzKDRHgb13ePMoNEeBvXd48yg0R4G9d3jzKDRHgb13ePMoNEeBvXd48yg0R4G9d3jzKDRHg2Wrsh9qj6R/S6/3HItytjIR6L7cfktva9oL2ik37W9OnJdkOMbrYx6ZH0Pat01dHNZPiulW0PaRSC0HYsIQEAQBAEAQAfHIIG0lds9kOh6h7cTKWoc08HNieRzAWWmXBXeKop2c1/p5HtLTYgg9hyPIrE3xlGXdO583QkEoG0jGIdo5oRqXJlpv1oSmmZQeDBPiEDaW5jEO0c0uRqXJkG6IlNPYE2QhtJ9zGIdo5pcalyMQ7RzS41LkB3iOaDUj6UkhQAgCAIAgCA2Wrn2qP3vkcpW5WxnyX9vydMTxhzS1wBBBaQesHIhWTgk9LujmjWTQ7qGqkgdc4D0Sf0mHNruXwKrtWZ3uCxCr0VNGsWJZCAIAgCA2GgdDyVs7IYh0nHN1rhretzvAKUrlfFYmGHpuci+dVdTabR7egzHIbYpXgFx8u6PALfGNjjcVjquIl8T7cGyrdO00DsEtTCx3HC54B5dSm6NEMPVmrxi2flHJR198JpqjCc/qvt5807MyarUezujR7RNCwDRc+GGNu7bvGYGhtnXHZ5qJbFrL61X9RHvv2Pbqf7E+njFMKY9AFzW4S+4AviBzv5qY7GnFdeNR9S5v300TQSY4gALklrQAB1kqStqlyV5tVrKJ1Fha+ndNiBj3eFzhn0s28AsJtWPXymFfrp97eSmytB1rL91Oq9HijiEb6VvRGMOLA7HYYsWLO6sxtY4jFxxHVetMlEUETwC1kRBzBAaQfEHrUspuU0+7K62uPpDSdB0G/DwGhmHGAD0gcPV5rXNqx7GT9bredNmSDVGooBRxbt9K0YRiDiwOxW6WIOzvdZxskU8WsR1ZKVyQ0xp5b7v2d9uODA63nbglyo3UjvdH3PFDG0ue2FrRxLg0AeZKkxUpvY19RVURa7HJRltjcF0ZFuvJLo2JV79kznjTGD2iXdW3e8dgtww3yt4Ks9zucLr6Mde9jxqDeEAQBAEAQGy1c+1R+98jlK3K2M+S/t+TpwqycEVZtp0HibHVsbm36KWw4tP1HHyNx73gtdRdj3sjxOmbpPZ7FRrSdQZQkIQEAQku3ZBoMQUntBHTnN7niI2/VA88z6jsW+Csjj85xDqV9C2ibDaXrMdH0o3ZAmlJYzrIAtjdbwuPUhTN2Roy3CfqKvfZblBvcSSSSSSSScySeJJ6yq52qiorStjaaq6XdRVcUrXEAPaHgfpMJGIEdayg7MqY7DxrUZJ7pdi99fml+jKoAX+iJ5WJ+C3SXwnIYB2xML8lRbKKoR6TiuT02vjy6yRcA+HRWmm+502cw1YZteGXppWDe08rL2xxvZfjbE0i/wCKsM5GlLTNP6o5aZw9OpVEfQo7GQpJQtdSYu27OndDQiKlhaG4Q2Jgt2dEKxsjgKr1VJX5ObNKS7yeV+V3SvcbeLiVXfdnd4aKjSivojy2UG619y19hY+1fw/5ltpeTms+STh9yXbTh/8ALqPJvzBZy2PLy7+TH3OerKudzZGUJCEBAEAQBAEBstXPtUfvfI5StytjPkv7fk6cKsnBHj0rQMqYZIpBdsjSw+o4+YUPuZ05unJSXg5k0jRPp5XxSCz43FjvTrHgePqq7Vux31GqqtNTXlH4KDcEICAwVIfY6f0FSbilhjsBgiY2w4XDReyso+e1puVSUuWVLttqCayFmdmQ38Lvccx49ELTV3OjyGH/ADlLlldrWdAEI7W7ks0htBqp6Q0z2xYS0Mc8A4i0Wy42vlxWbm2rHlUsopU63VT+pptWKrc1tNISQGzMJw8bFwBHIlYx7Mt46GuhNfRnTJGSsnBnMemKMtrJYmi7t85jQ3rJf0QB6hV7d7He0Ksf06m+CypdkrBS5Tye0BmK5tuy618OG17dV7rZ01Y8BZ7U6vdLSVZQwF8sbLWc6RrADlYlwGfYtXk6KrNdGUvo/wAHSump9zSzPIuGQvcQPBpVl7HCUlqqxXLOYWqqfQF2PpCS1thn61/D/mW2l5Obz/eH3JdtO/NdR5N+YLOXpPKy3+TH3Oe1XO6CEBAEAQBAEAQGy1c+1R+98jlK3K2M+S/t+TpxWTggUBTe2fQe7mjqmDoyfRSeDm5tPkRfktVReTpsjxN06L90VqtR0AQBAYdwUrciWx1XT/Ub90fBWT53LdlJbafzgz/gb8zloqbnVZF8h+5Alge2EAQGWOsQR1G+XgpInHVFo6j0fPvIY359JjXZ8cwDmrR88nG02irqHQG81jlJaMEZ9qt5tGD1ub+i02+I92pirZdGK3fYtkraeAUlp3Qoh1ghZboSzxTC2X1nZ/i0rS18Z09DEuWXy5SaLI2kVGDRdTmQXMwC3a4gLZP0niZdHViYL6nPCrndhCC1thn61/D/AJltpeTm8/3h9yXbTvzXUeTfmCzl6Tyst/kx9zntVzughAQBAEAQBAEBstXPtUfvfI5StytjPkv7fk6cVk4IIDTa2aHFbSSwkC7mksJ6njNp5qGrqxvwtZ0KsZo5rewtJa4EOBLSDkQQbEEdqrbHfQlGa1IwhIQGEB0nqXWifR9O8ZXia0+BaMJ+Csp3RwOLpunWlH6kB246Pdip5wCW2dC49TTcObfz6XLxWuqvJ7WQ1UnKD3fcqtajpD9aSndLI2NgJc9wY0DrLjYIldmFWoqcHJ+C6NOaiUkOjJWtibvIoTIJv0y5gxEk9htwW9wVjkKOY15YlS1dm9ikQtB2R0Zs+qt7oymdnlHgN+N2HCfgrEdjhMfHTiJr6nvpNENjqpqgfWmbGw+G7xfG45KbdzQ6zlBU3srkcptasWm30uL6PdBgF/8ANbdzvUg29Fjq+KxdlgmsGqvm/wD4bnTGiN7V0k4AvA94cf3HscPjZZNdytSr6ac4eGvwzRbYqjBo7DcDHIxtusgZm3JY1H2LuTQUsSm/CKMWg7EIC1thn61/D/mW2l5Obz/eH3JdtO/NdR5N+YLOXpPKy3+TH3Oe1XO6CEBAEAQBAEAQGy1c+1R+98jlK3K2M+S/t+TpxWTgggMWQFFbW9B+zVu9aOhUAv8AJ7bB4/EHmtNRdzrclxHUpOD3j+CDrWe0EICAs/Y7rKGF1HK/Jxxw37f02euRHqttNnOZ1g231ofcsrWLQ0dfTvgk4OGTha7XDg4X6wtjV0eDh68qNRVI+CktIbOa+J5a2n3o6nxltiPJxBHktOhnWUs4w0o3k7Mnmz3Z8aN4qKnCZR9RgzDO0k9bvgs4QtuePmOadddOn6fySPX+uEOjqg3aC6MxtB6y/o2HjmspuyKOBpupiIpcnOirneF4bGqvHo4sz+jmezPxAfl4dJb6exx2dU9OIvykTPSla2nhklcbNjY5590XWVzy6cHUmoryc2Uul3sqxVXOMS749fF1yPKxIWhPvc7qeHTw7pfSx0vSTtlY17SC1zQ4EdhFwrBwkouLcX4K025T/R0sduL3yX+60Ntb3/wWuqe9kELzlLhFRrSdQSfR2oFdURNkZAA1wu3E4NJHUbLPQzy6ubYenJxb2LH2Was1Gj9/7QxrceDDZwde178PNbIRseHm2Np4lx0eCQ68aOkqqCaKIAveAACbcHA8VMl2KOEqxpVozlsioDsz0h/os/7hatDOn/esN9SL6RoJKaV0crCx7ci0/wDswsbNbnpUq0K0dcHdHnUGwIAgCAIAgNlq59qj975HKVuVsZ8l/b8nTisnBBAEBF9omghW0MgDSZI/po7ZnE0cB5i4WMo3Rdy/EuhXUvD7M55Vc7m4QBAGEgggkEG4IyII4EHqKkhxTVmWfqxtXdGAysiL7WG9j+t5vYeJ8RyWyM15OdxWRu7lRf2JfHtJ0e5t9+R+65jr5eFlnrR5jyrFJ20mj0vtdhYLU0D5XZZyfRt8e0/gsXURbo5HVk/+jsVlp/WOor3AzylwBJawdFjb9jf6rU5NnQ4bBUcOvgXfk1KFosHZTrVDRGaKofgZIWva83IDhcEG3C9xn4LZTkl2Z4Wc4OpW0zpq9jcbSteYJqY09NIJDIbPe2+ENFjYHrJScl4KuV5bU6iqVFZIqcLUdQi39m+vFPHRtgqZmxPiJa0vvZzOLc+q1yLeC3Ql27nKZnl1XrOdNXTIltR1iir6lm4cXMiYWYupxcbktHZkM+tY1JXZ6eUYSpQptz7X8EMK1nr7ltaD2sRRwMZNTS42NDLx4S0hosD0iCPJblUXk5itklV1G4NW+p7/APF6l/Z6nkz+5T1Imr9ixHKH+L1L+z1PJn9ydSI/YsRyjB2vUv7PU8mf3J1IhZFiOUVfrXp06QqnTlgZcBoaDewbwubC5WqTuzocFhf01LRe5qFiWwgMIAgP3paKSU2jikkP+21zvgENU69On6pIkWj9n1fN+rGMdspDPwzP4LJQkylUzfCw839iXaB2VSRSNklqmAi/RY0u4gjiSO1bI0+Ty8TnSqQcIxLYWw58IAgMEIRY562j6DNFXPAFo5fpo7Cws49JvofiFomrM7XKsT1qCT3XYi6wPSCAIAhJhLEBLAyhIQBB7BAEICEmEIMqQEBi6gBAEuTYy0EmwBJ7BmUMZSUdzcaN1VrKmxjpJiDbpOaWNz67utceSnSypUzDD095kl0dspq5M5XwxDxJefHIf1WaptlCpntGPpVyUUGyCnbYzVE0luLWBsbT8Tb1WSppFCpntaXpSRJtHajUNPYspYyR1vu883LJRR51TH4ip6pG/ggbGLMa1o7GgAcgsiq23ufdkICAygCAIAgIJtc0F7TR75rTvKe7wR1sNsY8sgfRYzV0eplOJ6NdRe0uxRirnZhCAgCAIAgCAIAgCAISEICAISeuk0VPN+Sp55PuRucMuOYClJs0TxNGHqkv9JJo7ZrXzWJhbED/AKjgDw7BdZKm/J59XOcNDsu/sSah2On/ADqz0iZnb7zjx9FkqSKNTP5f0iSfR2zOghIJifKf91xcP+osFl04o8+pm2Jn/a3sSSh0RBT/AJKniZwHRaBw4ZrIozqzm7ydz22UmsWQGUAQBAEAQBAEAQBAfEjA4EEXBFiDwIPEIE7O6Oata9DOoauSEjIOxMPax2bf6eiryVnY7vA4hV6Kl58mpWJbCAIAgCAIAgCA+oonPNmtc48LNBcc+GQQxlUhFfEzfUOpNfOAW0coBAN5AIxn96xWShJlKpmeGh/a/sSXR+yKodbfTxRjrDbvPH0Cy6XJ59TPaa9Eb+5JdH7JKVmcss8p7LtY3k0X/FZdNFGpnmIkrRSRKNH6pUdPnHSRA9pGI83XWaijz6mLr1PVJm5awAWAsOwZBSV3dmQEMT6QkIAgCAIAgCAIAgCAIAgCAIDBQFZ7ZtAh8LKtv1ovo3262OPRPmD8SsKiurnuZJidFTpPZ7e5ToWg6oygCAJcNpbs2NDoGpqLbqlnffK4Y7Dwv9Yiw5rJJsrVMZQpr4poktDsurpLYxFEOvE65F/Bv9VkqbPPqZ3Qj6bsk2j9j8Y/L1cjuGUTQ3zzddZdJeShUz6p/SKXuSXRuzuggtan3hFjilJeSR124cgslGJ59XM8TU3lb27Ejo6GOEWjiYwfuNDfgsrWKcpyk7ydz1IYhAEAQBAEAQBAEAQBAEAQBAEAQBAEAQBAEB5dJUbZ4nxPF2vaWOHgQj2MqcnCSlHwULTbPq2SVzGxMs1zmY3PYAcJtewN/HgtGhnYPN6EYJt9+LEkoNj8h/LVbG+EbS48yQsumUKmfr+kf9JHo/ZVRR/lN/Mf334R5WYB/wCKyVNFKrnOJns7EpoNXqWADdUsLLdjRfPjmskktjz54irP1SbNmGjsUmkWQGU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2" name="Picture 4" descr="CW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24" y="1844824"/>
            <a:ext cx="1503064" cy="6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vident.nl/portfolio/klanten/%7E/media/Images/Evident/Portfolio/Cases/Klantlogo/news_1_1288775788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06" y="2867099"/>
            <a:ext cx="947886" cy="9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eantotaal.nl/content/data/november%202012/rug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18" y="2953518"/>
            <a:ext cx="936178" cy="9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https://www.tenderguide.nl/opdrachtgever_files/scholen/logo-universiteit-twente.jpg"/>
          <p:cNvSpPr>
            <a:spLocks noChangeAspect="1" noChangeArrowheads="1"/>
          </p:cNvSpPr>
          <p:nvPr/>
        </p:nvSpPr>
        <p:spPr bwMode="auto">
          <a:xfrm>
            <a:off x="63500" y="-136525"/>
            <a:ext cx="1145857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62" name="Picture 14" descr="http://www.underconsideration.com/brandnew/archives/uni_twente_logo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53423" b="27234"/>
          <a:stretch/>
        </p:blipFill>
        <p:spPr bwMode="auto">
          <a:xfrm>
            <a:off x="1323177" y="4418350"/>
            <a:ext cx="2365829" cy="180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maths-in-industry.org/past/ESGI/55/images/TUE_tran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79965"/>
            <a:ext cx="1666792" cy="4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 flipH="1">
            <a:off x="3419872" y="2607989"/>
            <a:ext cx="576064" cy="2405187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4716016" y="2501280"/>
            <a:ext cx="1008112" cy="2511896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H="1" flipV="1">
            <a:off x="2411760" y="3814985"/>
            <a:ext cx="792088" cy="1198191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2658490" y="3083818"/>
            <a:ext cx="3683010" cy="0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5940152" y="4005065"/>
            <a:ext cx="576064" cy="1008111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066" name="Blackroads"/>
          <p:cNvGrpSpPr/>
          <p:nvPr/>
        </p:nvGrpSpPr>
        <p:grpSpPr>
          <a:xfrm>
            <a:off x="2506090" y="2348880"/>
            <a:ext cx="3835410" cy="3074939"/>
            <a:chOff x="2506090" y="2348880"/>
            <a:chExt cx="3835410" cy="3074939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2506090" y="2348880"/>
              <a:ext cx="1188720" cy="582537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5364088" y="2348880"/>
              <a:ext cx="977412" cy="518219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H="1" flipV="1">
              <a:off x="2555776" y="3341042"/>
              <a:ext cx="2808312" cy="1838923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3779912" y="5423818"/>
              <a:ext cx="1584176" cy="1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3707904" y="3757228"/>
              <a:ext cx="2520280" cy="1255948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63" name="TextBox 2062"/>
          <p:cNvSpPr txBox="1"/>
          <p:nvPr/>
        </p:nvSpPr>
        <p:spPr>
          <a:xfrm rot="19998700">
            <a:off x="2339752" y="22675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50km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 rot="1680835">
            <a:off x="5260422" y="22211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177km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 rot="17970259">
            <a:off x="5735422" y="4398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251km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 rot="3236396">
            <a:off x="1832779" y="43671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133km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79912" y="54359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176km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79912" y="3059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187km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 rot="3859123">
            <a:off x="4690442" y="34412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123km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 rot="17100000">
            <a:off x="2848513" y="33396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155km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2034398">
            <a:off x="3511316" y="39855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90km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 rot="20009096">
            <a:off x="4168418" y="39819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145km</a:t>
            </a:r>
            <a:endParaRPr lang="nb-NO" sz="1800" dirty="0" err="1" smtClean="0">
              <a:latin typeface="+mj-lt"/>
            </a:endParaRPr>
          </a:p>
        </p:txBody>
      </p:sp>
      <p:grpSp>
        <p:nvGrpSpPr>
          <p:cNvPr id="65" name="RedRoads"/>
          <p:cNvGrpSpPr/>
          <p:nvPr/>
        </p:nvGrpSpPr>
        <p:grpSpPr>
          <a:xfrm>
            <a:off x="2505012" y="2348713"/>
            <a:ext cx="3835410" cy="3074939"/>
            <a:chOff x="2506090" y="2348880"/>
            <a:chExt cx="3835410" cy="3074939"/>
          </a:xfrm>
        </p:grpSpPr>
        <p:cxnSp>
          <p:nvCxnSpPr>
            <p:cNvPr id="66" name="Straight Connector 65"/>
            <p:cNvCxnSpPr/>
            <p:nvPr/>
          </p:nvCxnSpPr>
          <p:spPr bwMode="auto">
            <a:xfrm flipH="1">
              <a:off x="2506090" y="2348880"/>
              <a:ext cx="1188720" cy="582537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5364088" y="2348880"/>
              <a:ext cx="977412" cy="518219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flipH="1" flipV="1">
              <a:off x="2555776" y="3341042"/>
              <a:ext cx="2808312" cy="1838923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3779912" y="5423818"/>
              <a:ext cx="1584176" cy="1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H="1">
              <a:off x="3707904" y="3757228"/>
              <a:ext cx="2520280" cy="1255948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68" name="TourLength"/>
          <p:cNvSpPr/>
          <p:nvPr/>
        </p:nvSpPr>
        <p:spPr bwMode="auto">
          <a:xfrm>
            <a:off x="6804248" y="1908448"/>
            <a:ext cx="1800200" cy="728464"/>
          </a:xfrm>
          <a:prstGeom prst="wedgeRoundRectCallout">
            <a:avLst>
              <a:gd name="adj1" fmla="val -76284"/>
              <a:gd name="adj2" fmla="val 6311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/>
              <a:t>Shortest tour: 638 </a:t>
            </a:r>
            <a:r>
              <a:rPr lang="en-US" sz="2000" dirty="0" smtClean="0"/>
              <a:t>km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42927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030" name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ttomBlocker"/>
          <p:cNvSpPr/>
          <p:nvPr/>
        </p:nvSpPr>
        <p:spPr bwMode="auto">
          <a:xfrm>
            <a:off x="2195736" y="6381328"/>
            <a:ext cx="5256584" cy="36004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01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model of </a:t>
            </a:r>
            <a:r>
              <a:rPr lang="en-US" dirty="0" err="1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kernelization</a:t>
            </a:r>
            <a:r>
              <a:rPr lang="en-US" dirty="0" smtClean="0"/>
              <a:t> is an algorithm that</a:t>
            </a:r>
            <a:r>
              <a:rPr lang="en-US" b="1" dirty="0" smtClean="0"/>
              <a:t> efficiently </a:t>
            </a:r>
            <a:r>
              <a:rPr lang="en-US" dirty="0" smtClean="0"/>
              <a:t>reduces a parameterized input  to an </a:t>
            </a:r>
            <a:r>
              <a:rPr lang="en-US" b="1" dirty="0" smtClean="0"/>
              <a:t>equivalent</a:t>
            </a:r>
            <a:r>
              <a:rPr lang="en-US" dirty="0" smtClean="0"/>
              <a:t> input whose size is bounded in the parameter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grpSp>
        <p:nvGrpSpPr>
          <p:cNvPr id="12" name="Group 11"/>
          <p:cNvGrpSpPr/>
          <p:nvPr/>
        </p:nvGrpSpPr>
        <p:grpSpPr>
          <a:xfrm>
            <a:off x="1187624" y="2276872"/>
            <a:ext cx="6624736" cy="2077674"/>
            <a:chOff x="1187624" y="2780928"/>
            <a:chExt cx="6624736" cy="2077674"/>
          </a:xfrm>
        </p:grpSpPr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Single-output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Single-output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519989" y="4018194"/>
            <a:ext cx="6364379" cy="2301916"/>
            <a:chOff x="1519989" y="4018194"/>
            <a:chExt cx="6364379" cy="2301916"/>
          </a:xfrm>
        </p:grpSpPr>
        <p:grpSp>
          <p:nvGrpSpPr>
            <p:cNvPr id="6" name="Group 5"/>
            <p:cNvGrpSpPr/>
            <p:nvPr/>
          </p:nvGrpSpPr>
          <p:grpSpPr>
            <a:xfrm>
              <a:off x="1519989" y="4018194"/>
              <a:ext cx="1670729" cy="2301916"/>
              <a:chOff x="1519989" y="4018194"/>
              <a:chExt cx="1670729" cy="230191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19989" y="4221088"/>
                <a:ext cx="1467835" cy="2099022"/>
                <a:chOff x="3708400" y="692696"/>
                <a:chExt cx="3583246" cy="5073104"/>
              </a:xfrm>
            </p:grpSpPr>
            <p:pic>
              <p:nvPicPr>
                <p:cNvPr id="15" name="Background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078" t="1" b="14447"/>
                <a:stretch/>
              </p:blipFill>
              <p:spPr bwMode="auto">
                <a:xfrm>
                  <a:off x="3708400" y="692696"/>
                  <a:ext cx="3583246" cy="5073104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grpSp>
              <p:nvGrpSpPr>
                <p:cNvPr id="16" name="Institutions"/>
                <p:cNvGrpSpPr/>
                <p:nvPr/>
              </p:nvGrpSpPr>
              <p:grpSpPr>
                <a:xfrm>
                  <a:off x="4092550" y="1484784"/>
                  <a:ext cx="2886770" cy="3863137"/>
                  <a:chOff x="4092550" y="1484784"/>
                  <a:chExt cx="2886770" cy="3863137"/>
                </a:xfrm>
              </p:grpSpPr>
              <p:pic>
                <p:nvPicPr>
                  <p:cNvPr id="17" name="Picture 16" descr="http://www.maths-in-industry.org/past/ESGI/55/images/TUE_trans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5073"/>
                  <a:stretch/>
                </p:blipFill>
                <p:spPr bwMode="auto">
                  <a:xfrm>
                    <a:off x="4800601" y="5055860"/>
                    <a:ext cx="648072" cy="29206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7200FF"/>
                      </a:clrFrom>
                      <a:clrTo>
                        <a:srgbClr val="7200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2550" y="3341033"/>
                    <a:ext cx="700017" cy="3165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7200FF"/>
                      </a:clrFrom>
                      <a:clrTo>
                        <a:srgbClr val="7200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42559" y="3745680"/>
                    <a:ext cx="417412" cy="4174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7200FF"/>
                      </a:clrFrom>
                      <a:clrTo>
                        <a:srgbClr val="7200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2160" y="1484784"/>
                    <a:ext cx="720080" cy="720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41144" y="3326519"/>
                    <a:ext cx="63817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57" name="Oval 56"/>
              <p:cNvSpPr/>
              <p:nvPr/>
            </p:nvSpPr>
            <p:spPr bwMode="auto">
              <a:xfrm>
                <a:off x="2627784" y="4018194"/>
                <a:ext cx="562934" cy="56293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5</a:t>
                </a:r>
                <a:endParaRPr kumimoji="0" lang="nb-NO" sz="40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13322" y="4365104"/>
              <a:ext cx="1571046" cy="1350676"/>
              <a:chOff x="6313322" y="4365104"/>
              <a:chExt cx="1571046" cy="1350676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3322" y="4725144"/>
                <a:ext cx="1296144" cy="99063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9" name="Oval 58"/>
              <p:cNvSpPr/>
              <p:nvPr/>
            </p:nvSpPr>
            <p:spPr bwMode="auto">
              <a:xfrm>
                <a:off x="7321434" y="4365104"/>
                <a:ext cx="562934" cy="56293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5</a:t>
                </a:r>
                <a:endParaRPr kumimoji="0" lang="nb-NO" sz="40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pic>
          <p:nvPicPr>
            <p:cNvPr id="61" name="Single-output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4069536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63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investigate </a:t>
            </a:r>
            <a:r>
              <a:rPr lang="en-US" dirty="0" err="1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 allows solutions to be found quicker</a:t>
            </a:r>
          </a:p>
          <a:p>
            <a:r>
              <a:rPr lang="en-US" dirty="0" smtClean="0"/>
              <a:t>The search for the best solution often has to be cut off due to time restrictions</a:t>
            </a:r>
          </a:p>
          <a:p>
            <a:pPr lvl="1"/>
            <a:r>
              <a:rPr lang="en-US" dirty="0" smtClean="0"/>
              <a:t>Preprocessing then allows </a:t>
            </a:r>
            <a:r>
              <a:rPr lang="en-US" b="1" dirty="0" smtClean="0"/>
              <a:t>better solutions</a:t>
            </a:r>
            <a:r>
              <a:rPr lang="en-US" dirty="0" smtClean="0"/>
              <a:t> to be found</a:t>
            </a:r>
            <a:r>
              <a:rPr lang="en-US" dirty="0"/>
              <a:t> </a:t>
            </a:r>
            <a:r>
              <a:rPr lang="en-US" dirty="0" smtClean="0"/>
              <a:t>in the same time</a:t>
            </a:r>
          </a:p>
          <a:p>
            <a:pPr lvl="1"/>
            <a:r>
              <a:rPr lang="en-US" dirty="0" smtClean="0"/>
              <a:t>Better means: using less fuel in a delivery route, using fewer trains to run the time table, etc.</a:t>
            </a:r>
          </a:p>
          <a:p>
            <a:r>
              <a:rPr lang="en-US" dirty="0" err="1" smtClean="0"/>
              <a:t>Kernelization</a:t>
            </a:r>
            <a:r>
              <a:rPr lang="en-US" dirty="0" smtClean="0"/>
              <a:t> is </a:t>
            </a:r>
            <a:r>
              <a:rPr lang="en-US" dirty="0"/>
              <a:t>a </a:t>
            </a:r>
            <a:r>
              <a:rPr lang="en-US" dirty="0" smtClean="0"/>
              <a:t>widely applicable, </a:t>
            </a:r>
            <a:r>
              <a:rPr lang="en-US" dirty="0"/>
              <a:t>fundamental technique </a:t>
            </a:r>
            <a:r>
              <a:rPr lang="en-US" dirty="0" smtClean="0"/>
              <a:t>with a beautiful mathematical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166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12377</TotalTime>
  <Words>721</Words>
  <Application>Microsoft Office PowerPoint</Application>
  <PresentationFormat>On-screen Show (4:3)</PresentationFormat>
  <Paragraphs>127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Arial Narrow</vt:lpstr>
      <vt:lpstr>Calibri</vt:lpstr>
      <vt:lpstr>Times New Roman</vt:lpstr>
      <vt:lpstr>AA-UiB-Institusjonell-mal-rev03</vt:lpstr>
      <vt:lpstr>The Power of Preprocessing</vt:lpstr>
      <vt:lpstr>Preprocessing for hard problems</vt:lpstr>
      <vt:lpstr>Parameterized preprocessing</vt:lpstr>
      <vt:lpstr>PowerPoint Presentation</vt:lpstr>
      <vt:lpstr>PowerPoint Presentation</vt:lpstr>
      <vt:lpstr>The core of the problem</vt:lpstr>
      <vt:lpstr>PowerPoint Presentation</vt:lpstr>
      <vt:lpstr>The basic model of kernelization</vt:lpstr>
      <vt:lpstr>Why investigate kernelization</vt:lpstr>
      <vt:lpstr>Finding patterns in networks</vt:lpstr>
      <vt:lpstr>Exploring the parameter landscape</vt:lpstr>
      <vt:lpstr>The graph coloring problem</vt:lpstr>
      <vt:lpstr>The parameterized complexity of graph coloring</vt:lpstr>
      <vt:lpstr>Multi-output kernelization</vt:lpstr>
      <vt:lpstr>Finding long paths in planar graphs</vt:lpstr>
      <vt:lpstr>Parameterized algorithms</vt:lpstr>
      <vt:lpstr>Future research</vt:lpstr>
      <vt:lpstr>PowerPoint Presentation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1197</cp:revision>
  <cp:lastPrinted>2011-05-25T10:31:26Z</cp:lastPrinted>
  <dcterms:created xsi:type="dcterms:W3CDTF">2011-05-20T06:21:58Z</dcterms:created>
  <dcterms:modified xsi:type="dcterms:W3CDTF">2014-07-15T08:16:13Z</dcterms:modified>
</cp:coreProperties>
</file>