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02" r:id="rId2"/>
    <p:sldId id="403" r:id="rId3"/>
    <p:sldId id="438" r:id="rId4"/>
    <p:sldId id="443" r:id="rId5"/>
    <p:sldId id="444" r:id="rId6"/>
    <p:sldId id="445" r:id="rId7"/>
    <p:sldId id="447" r:id="rId8"/>
    <p:sldId id="437" r:id="rId9"/>
    <p:sldId id="452" r:id="rId10"/>
    <p:sldId id="455" r:id="rId11"/>
    <p:sldId id="468" r:id="rId12"/>
    <p:sldId id="459" r:id="rId13"/>
    <p:sldId id="460" r:id="rId14"/>
    <p:sldId id="416" r:id="rId15"/>
    <p:sldId id="427" r:id="rId16"/>
    <p:sldId id="429" r:id="rId17"/>
    <p:sldId id="430" r:id="rId18"/>
    <p:sldId id="431" r:id="rId19"/>
    <p:sldId id="432" r:id="rId20"/>
    <p:sldId id="433" r:id="rId21"/>
    <p:sldId id="434" r:id="rId22"/>
    <p:sldId id="435" r:id="rId23"/>
    <p:sldId id="457" r:id="rId24"/>
    <p:sldId id="454" r:id="rId25"/>
    <p:sldId id="469" r:id="rId26"/>
  </p:sldIdLst>
  <p:sldSz cx="9144000" cy="6858000" type="screen4x3"/>
  <p:notesSz cx="7099300" cy="10234613"/>
  <p:embeddedFontLst>
    <p:embeddedFont>
      <p:font typeface="Cambria Math" panose="02040503050406030204" pitchFamily="18" charset="0"/>
      <p:regular r:id="rId29"/>
    </p:embeddedFont>
    <p:embeddedFont>
      <p:font typeface="Arial Narrow" panose="020B0606020202030204" pitchFamily="3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0066FF"/>
    <a:srgbClr val="CC3300"/>
    <a:srgbClr val="008000"/>
    <a:srgbClr val="003399"/>
    <a:srgbClr val="0395CE"/>
    <a:srgbClr val="0F94C4"/>
    <a:srgbClr val="038CC0"/>
    <a:srgbClr val="E2497F"/>
    <a:srgbClr val="4E4A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405" autoAdjust="0"/>
  </p:normalViewPr>
  <p:slideViewPr>
    <p:cSldViewPr>
      <p:cViewPr varScale="1">
        <p:scale>
          <a:sx n="89" d="100"/>
          <a:sy n="89" d="100"/>
        </p:scale>
        <p:origin x="677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7FF9F0-9A3F-4B1E-A5F3-5749BEC66D4E}" type="doc">
      <dgm:prSet loTypeId="urn:microsoft.com/office/officeart/2005/8/layout/bList2" loCatId="list" qsTypeId="urn:microsoft.com/office/officeart/2005/8/quickstyle/simple2" qsCatId="simple" csTypeId="urn:microsoft.com/office/officeart/2005/8/colors/accent1_2" csCatId="accent1" phldr="1"/>
      <dgm:spPr/>
    </dgm:pt>
    <dgm:pt modelId="{959AE8B1-FCF2-4E69-ADF7-F97889C89F44}">
      <dgm:prSet phldrT="[Text]"/>
      <dgm:spPr/>
      <dgm:t>
        <a:bodyPr/>
        <a:lstStyle/>
        <a:p>
          <a:r>
            <a:rPr lang="en-US" dirty="0" smtClean="0"/>
            <a:t>Optimist</a:t>
          </a:r>
          <a:endParaRPr lang="en-US" dirty="0"/>
        </a:p>
      </dgm:t>
    </dgm:pt>
    <dgm:pt modelId="{4267A2CC-9C74-4C37-9556-28F2E53C5522}" type="parTrans" cxnId="{425A89B9-B7BD-4657-AD50-CDAC0FC7799F}">
      <dgm:prSet/>
      <dgm:spPr/>
      <dgm:t>
        <a:bodyPr/>
        <a:lstStyle/>
        <a:p>
          <a:endParaRPr lang="en-US"/>
        </a:p>
      </dgm:t>
    </dgm:pt>
    <dgm:pt modelId="{4E37C4DD-65DC-4BA3-BC27-876090A5F420}" type="sibTrans" cxnId="{425A89B9-B7BD-4657-AD50-CDAC0FC7799F}">
      <dgm:prSet/>
      <dgm:spPr/>
      <dgm:t>
        <a:bodyPr/>
        <a:lstStyle/>
        <a:p>
          <a:endParaRPr lang="en-US"/>
        </a:p>
      </dgm:t>
    </dgm:pt>
    <dgm:pt modelId="{DBA92146-BABD-4AE0-8D0B-4D09D924DAFC}">
      <dgm:prSet phldrT="[Text]"/>
      <dgm:spPr/>
      <dgm:t>
        <a:bodyPr/>
        <a:lstStyle/>
        <a:p>
          <a:r>
            <a:rPr lang="en-US" dirty="0" smtClean="0"/>
            <a:t>Pessimist</a:t>
          </a:r>
          <a:endParaRPr lang="en-US" dirty="0"/>
        </a:p>
      </dgm:t>
    </dgm:pt>
    <dgm:pt modelId="{A382FA2C-ABA7-47E7-A626-FE13BE78275D}" type="parTrans" cxnId="{8646C5F0-CA89-48C8-B985-1FE5B209E118}">
      <dgm:prSet/>
      <dgm:spPr/>
      <dgm:t>
        <a:bodyPr/>
        <a:lstStyle/>
        <a:p>
          <a:endParaRPr lang="en-US"/>
        </a:p>
      </dgm:t>
    </dgm:pt>
    <dgm:pt modelId="{FC60AF51-FA30-4F4E-916E-EB96F7EACA73}" type="sibTrans" cxnId="{8646C5F0-CA89-48C8-B985-1FE5B209E118}">
      <dgm:prSet/>
      <dgm:spPr/>
      <dgm:t>
        <a:bodyPr/>
        <a:lstStyle/>
        <a:p>
          <a:endParaRPr lang="en-US"/>
        </a:p>
      </dgm:t>
    </dgm:pt>
    <dgm:pt modelId="{6A32D4B4-DE23-4BB0-9EDB-D5591FDE8DDB}">
      <dgm:prSet phldrT="[Text]"/>
      <dgm:spPr/>
      <dgm:t>
        <a:bodyPr/>
        <a:lstStyle/>
        <a:p>
          <a:r>
            <a:rPr lang="en-US" dirty="0" smtClean="0"/>
            <a:t>To speed up all these problems, only have to find 1 algorithm!</a:t>
          </a:r>
          <a:endParaRPr lang="en-US" dirty="0"/>
        </a:p>
      </dgm:t>
    </dgm:pt>
    <dgm:pt modelId="{F28C8484-191D-47DA-914D-09C1F765A1A6}" type="parTrans" cxnId="{5E43BC0C-CB45-40F7-AE94-708677FAEC19}">
      <dgm:prSet/>
      <dgm:spPr/>
      <dgm:t>
        <a:bodyPr/>
        <a:lstStyle/>
        <a:p>
          <a:endParaRPr lang="en-US"/>
        </a:p>
      </dgm:t>
    </dgm:pt>
    <dgm:pt modelId="{B8779D44-25AA-4A97-8609-0F5B50EBDFD5}" type="sibTrans" cxnId="{5E43BC0C-CB45-40F7-AE94-708677FAEC19}">
      <dgm:prSet/>
      <dgm:spPr/>
      <dgm:t>
        <a:bodyPr/>
        <a:lstStyle/>
        <a:p>
          <a:endParaRPr lang="en-US"/>
        </a:p>
      </dgm:t>
    </dgm:pt>
    <dgm:pt modelId="{4DB74B75-582B-4FE8-9ED8-7917BD78248B}">
      <dgm:prSet phldrT="[Text]"/>
      <dgm:spPr/>
      <dgm:t>
        <a:bodyPr/>
        <a:lstStyle/>
        <a:p>
          <a:r>
            <a:rPr lang="en-US" dirty="0" smtClean="0"/>
            <a:t>These equivalent problems form a fundamental barrier that cannot be overcome</a:t>
          </a:r>
          <a:endParaRPr lang="en-US" dirty="0"/>
        </a:p>
      </dgm:t>
    </dgm:pt>
    <dgm:pt modelId="{58735959-4439-4139-8245-48F6831489D4}" type="parTrans" cxnId="{F5F6DD34-8D7C-4293-81F7-3B6EA26C8A82}">
      <dgm:prSet/>
      <dgm:spPr/>
      <dgm:t>
        <a:bodyPr/>
        <a:lstStyle/>
        <a:p>
          <a:endParaRPr lang="en-US"/>
        </a:p>
      </dgm:t>
    </dgm:pt>
    <dgm:pt modelId="{C26C5C61-5397-4F26-872C-780D69CBFBA4}" type="sibTrans" cxnId="{F5F6DD34-8D7C-4293-81F7-3B6EA26C8A82}">
      <dgm:prSet/>
      <dgm:spPr/>
      <dgm:t>
        <a:bodyPr/>
        <a:lstStyle/>
        <a:p>
          <a:endParaRPr lang="en-US"/>
        </a:p>
      </dgm:t>
    </dgm:pt>
    <dgm:pt modelId="{1DDC9658-B1A1-4153-A547-EDFC59E50811}" type="pres">
      <dgm:prSet presAssocID="{927FF9F0-9A3F-4B1E-A5F3-5749BEC66D4E}" presName="diagram" presStyleCnt="0">
        <dgm:presLayoutVars>
          <dgm:dir/>
          <dgm:animLvl val="lvl"/>
          <dgm:resizeHandles val="exact"/>
        </dgm:presLayoutVars>
      </dgm:prSet>
      <dgm:spPr/>
    </dgm:pt>
    <dgm:pt modelId="{979AD549-8662-4EDD-8B97-777C8F661F38}" type="pres">
      <dgm:prSet presAssocID="{959AE8B1-FCF2-4E69-ADF7-F97889C89F44}" presName="compNode" presStyleCnt="0"/>
      <dgm:spPr/>
    </dgm:pt>
    <dgm:pt modelId="{7387E5AD-4ADB-40C9-93C4-8948870660B6}" type="pres">
      <dgm:prSet presAssocID="{959AE8B1-FCF2-4E69-ADF7-F97889C89F44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AC2852-8329-4E3A-80F9-2A72D4626E02}" type="pres">
      <dgm:prSet presAssocID="{959AE8B1-FCF2-4E69-ADF7-F97889C89F4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F8FF19-282D-4DA5-85FD-E69AD95A30BD}" type="pres">
      <dgm:prSet presAssocID="{959AE8B1-FCF2-4E69-ADF7-F97889C89F44}" presName="parentRect" presStyleLbl="alignNode1" presStyleIdx="0" presStyleCnt="2"/>
      <dgm:spPr/>
      <dgm:t>
        <a:bodyPr/>
        <a:lstStyle/>
        <a:p>
          <a:endParaRPr lang="en-US"/>
        </a:p>
      </dgm:t>
    </dgm:pt>
    <dgm:pt modelId="{DEB61CD4-FBE6-4FC8-A110-1F253A6D2E77}" type="pres">
      <dgm:prSet presAssocID="{959AE8B1-FCF2-4E69-ADF7-F97889C89F44}" presName="adorn" presStyleLbl="fgAccFollowNode1" presStyleIdx="0" presStyleCnt="2"/>
      <dgm:spPr>
        <a:blipFill dpi="0" rotWithShape="1">
          <a:blip xmlns:r="http://schemas.openxmlformats.org/officeDocument/2006/relationships" r:embed="rId1"/>
          <a:srcRect/>
          <a:stretch>
            <a:fillRect l="6538" t="6538" r="6538" b="6538"/>
          </a:stretch>
        </a:blipFill>
      </dgm:spPr>
    </dgm:pt>
    <dgm:pt modelId="{C898079A-3C98-4E42-B29C-926795C966E4}" type="pres">
      <dgm:prSet presAssocID="{4E37C4DD-65DC-4BA3-BC27-876090A5F42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696B6A8-F6BF-4AAE-A085-24ED043C3693}" type="pres">
      <dgm:prSet presAssocID="{DBA92146-BABD-4AE0-8D0B-4D09D924DAFC}" presName="compNode" presStyleCnt="0"/>
      <dgm:spPr/>
    </dgm:pt>
    <dgm:pt modelId="{8D824DD0-98F0-4052-A587-07C1A0A3BE74}" type="pres">
      <dgm:prSet presAssocID="{DBA92146-BABD-4AE0-8D0B-4D09D924DAFC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5167CD-9A53-43AE-9F88-5CB7A5DFF7E1}" type="pres">
      <dgm:prSet presAssocID="{DBA92146-BABD-4AE0-8D0B-4D09D924DAF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A80B28-F5A8-4BE8-B829-E38C10BAA265}" type="pres">
      <dgm:prSet presAssocID="{DBA92146-BABD-4AE0-8D0B-4D09D924DAFC}" presName="parentRect" presStyleLbl="alignNode1" presStyleIdx="1" presStyleCnt="2"/>
      <dgm:spPr/>
      <dgm:t>
        <a:bodyPr/>
        <a:lstStyle/>
        <a:p>
          <a:endParaRPr lang="en-US"/>
        </a:p>
      </dgm:t>
    </dgm:pt>
    <dgm:pt modelId="{2E80768F-0BE1-4410-B9D9-65ADACF808D6}" type="pres">
      <dgm:prSet presAssocID="{DBA92146-BABD-4AE0-8D0B-4D09D924DAFC}" presName="adorn" presStyleLbl="fgAccFollowNode1" presStyleIdx="1" presStyleCnt="2"/>
      <dgm:spPr>
        <a:blipFill dpi="0" rotWithShape="1">
          <a:blip xmlns:r="http://schemas.openxmlformats.org/officeDocument/2006/relationships" r:embed="rId2"/>
          <a:srcRect/>
          <a:stretch>
            <a:fillRect l="1709" t="6538" r="1709" b="6538"/>
          </a:stretch>
        </a:blipFill>
      </dgm:spPr>
    </dgm:pt>
  </dgm:ptLst>
  <dgm:cxnLst>
    <dgm:cxn modelId="{8646C5F0-CA89-48C8-B985-1FE5B209E118}" srcId="{927FF9F0-9A3F-4B1E-A5F3-5749BEC66D4E}" destId="{DBA92146-BABD-4AE0-8D0B-4D09D924DAFC}" srcOrd="1" destOrd="0" parTransId="{A382FA2C-ABA7-47E7-A626-FE13BE78275D}" sibTransId="{FC60AF51-FA30-4F4E-916E-EB96F7EACA73}"/>
    <dgm:cxn modelId="{E4E5F01A-EAAD-434D-B4A1-FCCF396D07BD}" type="presOf" srcId="{959AE8B1-FCF2-4E69-ADF7-F97889C89F44}" destId="{25AC2852-8329-4E3A-80F9-2A72D4626E02}" srcOrd="0" destOrd="0" presId="urn:microsoft.com/office/officeart/2005/8/layout/bList2"/>
    <dgm:cxn modelId="{1F0BE983-F863-4B21-9AB0-516E24413DF0}" type="presOf" srcId="{959AE8B1-FCF2-4E69-ADF7-F97889C89F44}" destId="{B7F8FF19-282D-4DA5-85FD-E69AD95A30BD}" srcOrd="1" destOrd="0" presId="urn:microsoft.com/office/officeart/2005/8/layout/bList2"/>
    <dgm:cxn modelId="{B03E6B39-D601-4ACC-BAB9-5E681D9985E5}" type="presOf" srcId="{4DB74B75-582B-4FE8-9ED8-7917BD78248B}" destId="{8D824DD0-98F0-4052-A587-07C1A0A3BE74}" srcOrd="0" destOrd="0" presId="urn:microsoft.com/office/officeart/2005/8/layout/bList2"/>
    <dgm:cxn modelId="{591BD994-CAD6-437C-9914-6DFE6E9305E4}" type="presOf" srcId="{DBA92146-BABD-4AE0-8D0B-4D09D924DAFC}" destId="{BA5167CD-9A53-43AE-9F88-5CB7A5DFF7E1}" srcOrd="0" destOrd="0" presId="urn:microsoft.com/office/officeart/2005/8/layout/bList2"/>
    <dgm:cxn modelId="{47AD6F0C-2A55-4603-8EBC-0E68CF700E42}" type="presOf" srcId="{927FF9F0-9A3F-4B1E-A5F3-5749BEC66D4E}" destId="{1DDC9658-B1A1-4153-A547-EDFC59E50811}" srcOrd="0" destOrd="0" presId="urn:microsoft.com/office/officeart/2005/8/layout/bList2"/>
    <dgm:cxn modelId="{CAA06193-28E4-4B3D-9DCD-D05BD1B63112}" type="presOf" srcId="{6A32D4B4-DE23-4BB0-9EDB-D5591FDE8DDB}" destId="{7387E5AD-4ADB-40C9-93C4-8948870660B6}" srcOrd="0" destOrd="0" presId="urn:microsoft.com/office/officeart/2005/8/layout/bList2"/>
    <dgm:cxn modelId="{98C14956-5E2D-49A3-92D1-EAC1621369EC}" type="presOf" srcId="{4E37C4DD-65DC-4BA3-BC27-876090A5F420}" destId="{C898079A-3C98-4E42-B29C-926795C966E4}" srcOrd="0" destOrd="0" presId="urn:microsoft.com/office/officeart/2005/8/layout/bList2"/>
    <dgm:cxn modelId="{5E43BC0C-CB45-40F7-AE94-708677FAEC19}" srcId="{959AE8B1-FCF2-4E69-ADF7-F97889C89F44}" destId="{6A32D4B4-DE23-4BB0-9EDB-D5591FDE8DDB}" srcOrd="0" destOrd="0" parTransId="{F28C8484-191D-47DA-914D-09C1F765A1A6}" sibTransId="{B8779D44-25AA-4A97-8609-0F5B50EBDFD5}"/>
    <dgm:cxn modelId="{F5F6DD34-8D7C-4293-81F7-3B6EA26C8A82}" srcId="{DBA92146-BABD-4AE0-8D0B-4D09D924DAFC}" destId="{4DB74B75-582B-4FE8-9ED8-7917BD78248B}" srcOrd="0" destOrd="0" parTransId="{58735959-4439-4139-8245-48F6831489D4}" sibTransId="{C26C5C61-5397-4F26-872C-780D69CBFBA4}"/>
    <dgm:cxn modelId="{E17A893B-ABA3-463A-B412-63F23C3AA93D}" type="presOf" srcId="{DBA92146-BABD-4AE0-8D0B-4D09D924DAFC}" destId="{87A80B28-F5A8-4BE8-B829-E38C10BAA265}" srcOrd="1" destOrd="0" presId="urn:microsoft.com/office/officeart/2005/8/layout/bList2"/>
    <dgm:cxn modelId="{425A89B9-B7BD-4657-AD50-CDAC0FC7799F}" srcId="{927FF9F0-9A3F-4B1E-A5F3-5749BEC66D4E}" destId="{959AE8B1-FCF2-4E69-ADF7-F97889C89F44}" srcOrd="0" destOrd="0" parTransId="{4267A2CC-9C74-4C37-9556-28F2E53C5522}" sibTransId="{4E37C4DD-65DC-4BA3-BC27-876090A5F420}"/>
    <dgm:cxn modelId="{1FD534B3-530F-4294-AA56-1FC8C24C5EE8}" type="presParOf" srcId="{1DDC9658-B1A1-4153-A547-EDFC59E50811}" destId="{979AD549-8662-4EDD-8B97-777C8F661F38}" srcOrd="0" destOrd="0" presId="urn:microsoft.com/office/officeart/2005/8/layout/bList2"/>
    <dgm:cxn modelId="{FA3195FA-6466-4ABB-9C87-AED83B77D6BE}" type="presParOf" srcId="{979AD549-8662-4EDD-8B97-777C8F661F38}" destId="{7387E5AD-4ADB-40C9-93C4-8948870660B6}" srcOrd="0" destOrd="0" presId="urn:microsoft.com/office/officeart/2005/8/layout/bList2"/>
    <dgm:cxn modelId="{E7356D1C-3F4A-46F0-96D1-AC1D9152056C}" type="presParOf" srcId="{979AD549-8662-4EDD-8B97-777C8F661F38}" destId="{25AC2852-8329-4E3A-80F9-2A72D4626E02}" srcOrd="1" destOrd="0" presId="urn:microsoft.com/office/officeart/2005/8/layout/bList2"/>
    <dgm:cxn modelId="{BD5918DC-2D3F-4F62-ABB3-98820494B5C8}" type="presParOf" srcId="{979AD549-8662-4EDD-8B97-777C8F661F38}" destId="{B7F8FF19-282D-4DA5-85FD-E69AD95A30BD}" srcOrd="2" destOrd="0" presId="urn:microsoft.com/office/officeart/2005/8/layout/bList2"/>
    <dgm:cxn modelId="{B8C82366-AA17-4CA0-96FD-D1FD00EE58C9}" type="presParOf" srcId="{979AD549-8662-4EDD-8B97-777C8F661F38}" destId="{DEB61CD4-FBE6-4FC8-A110-1F253A6D2E77}" srcOrd="3" destOrd="0" presId="urn:microsoft.com/office/officeart/2005/8/layout/bList2"/>
    <dgm:cxn modelId="{6B62D666-66B9-400D-B039-C25E971F1471}" type="presParOf" srcId="{1DDC9658-B1A1-4153-A547-EDFC59E50811}" destId="{C898079A-3C98-4E42-B29C-926795C966E4}" srcOrd="1" destOrd="0" presId="urn:microsoft.com/office/officeart/2005/8/layout/bList2"/>
    <dgm:cxn modelId="{8DBB4F79-E359-493B-8316-083C903EEECA}" type="presParOf" srcId="{1DDC9658-B1A1-4153-A547-EDFC59E50811}" destId="{F696B6A8-F6BF-4AAE-A085-24ED043C3693}" srcOrd="2" destOrd="0" presId="urn:microsoft.com/office/officeart/2005/8/layout/bList2"/>
    <dgm:cxn modelId="{95844E2E-8686-4FA8-872F-3056903B5C88}" type="presParOf" srcId="{F696B6A8-F6BF-4AAE-A085-24ED043C3693}" destId="{8D824DD0-98F0-4052-A587-07C1A0A3BE74}" srcOrd="0" destOrd="0" presId="urn:microsoft.com/office/officeart/2005/8/layout/bList2"/>
    <dgm:cxn modelId="{59630860-8931-4EAC-BF1E-D57121FC7FF0}" type="presParOf" srcId="{F696B6A8-F6BF-4AAE-A085-24ED043C3693}" destId="{BA5167CD-9A53-43AE-9F88-5CB7A5DFF7E1}" srcOrd="1" destOrd="0" presId="urn:microsoft.com/office/officeart/2005/8/layout/bList2"/>
    <dgm:cxn modelId="{64F45A52-FE88-4F45-BC7C-5A4B4F78D860}" type="presParOf" srcId="{F696B6A8-F6BF-4AAE-A085-24ED043C3693}" destId="{87A80B28-F5A8-4BE8-B829-E38C10BAA265}" srcOrd="2" destOrd="0" presId="urn:microsoft.com/office/officeart/2005/8/layout/bList2"/>
    <dgm:cxn modelId="{BCA11EBE-DB0B-4EE3-98AD-4B9B8FDC346B}" type="presParOf" srcId="{F696B6A8-F6BF-4AAE-A085-24ED043C3693}" destId="{2E80768F-0BE1-4410-B9D9-65ADACF808D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EB27B0-C96B-46E5-B0D0-A620930E5E18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038010-D97D-4B37-B423-A520CC72C004}">
      <dgm:prSet phldrT="[Text]"/>
      <dgm:spPr/>
      <dgm:t>
        <a:bodyPr/>
        <a:lstStyle/>
        <a:p>
          <a:r>
            <a:rPr lang="en-US" cap="small" dirty="0" smtClean="0"/>
            <a:t>All-Pairs Shortest Paths</a:t>
          </a:r>
          <a:endParaRPr lang="en-US" dirty="0"/>
        </a:p>
      </dgm:t>
    </dgm:pt>
    <dgm:pt modelId="{94F3224D-0220-49B0-A785-D04CA57B9AB8}" type="parTrans" cxnId="{B84B21B2-EA75-4A38-9326-37D6D38D8158}">
      <dgm:prSet/>
      <dgm:spPr/>
      <dgm:t>
        <a:bodyPr/>
        <a:lstStyle/>
        <a:p>
          <a:endParaRPr lang="en-US"/>
        </a:p>
      </dgm:t>
    </dgm:pt>
    <dgm:pt modelId="{00DA05C4-31EF-4E38-BC92-B385AA51CAEA}" type="sibTrans" cxnId="{B84B21B2-EA75-4A38-9326-37D6D38D8158}">
      <dgm:prSet/>
      <dgm:spPr/>
      <dgm:t>
        <a:bodyPr/>
        <a:lstStyle/>
        <a:p>
          <a:endParaRPr lang="en-US"/>
        </a:p>
      </dgm:t>
    </dgm:pt>
    <dgm:pt modelId="{2D3C0B80-3976-46B3-B7F2-085C8A8B20FE}">
      <dgm:prSet phldrT="[Text]"/>
      <dgm:spPr/>
      <dgm:t>
        <a:bodyPr/>
        <a:lstStyle/>
        <a:p>
          <a:r>
            <a:rPr lang="en-US" cap="small" dirty="0" smtClean="0"/>
            <a:t>Shortest cycle</a:t>
          </a:r>
          <a:endParaRPr lang="en-US" dirty="0"/>
        </a:p>
      </dgm:t>
    </dgm:pt>
    <dgm:pt modelId="{8104E012-B2C1-425D-ABF2-DCFDF8A54200}" type="parTrans" cxnId="{D68D288D-11C4-46D2-AFBF-A810826CD8F7}">
      <dgm:prSet/>
      <dgm:spPr/>
      <dgm:t>
        <a:bodyPr/>
        <a:lstStyle/>
        <a:p>
          <a:endParaRPr lang="en-US"/>
        </a:p>
      </dgm:t>
    </dgm:pt>
    <dgm:pt modelId="{D94B9197-656D-4A19-AC3C-E071FCFD08FC}" type="sibTrans" cxnId="{D68D288D-11C4-46D2-AFBF-A810826CD8F7}">
      <dgm:prSet/>
      <dgm:spPr/>
      <dgm:t>
        <a:bodyPr/>
        <a:lstStyle/>
        <a:p>
          <a:endParaRPr lang="en-US"/>
        </a:p>
      </dgm:t>
    </dgm:pt>
    <dgm:pt modelId="{AAED574D-E8C1-4D07-8F84-D22A83349124}">
      <dgm:prSet phldrT="[Text]"/>
      <dgm:spPr/>
      <dgm:t>
        <a:bodyPr/>
        <a:lstStyle/>
        <a:p>
          <a:r>
            <a:rPr lang="en-US" cap="small" dirty="0" smtClean="0"/>
            <a:t>Median</a:t>
          </a:r>
          <a:endParaRPr lang="en-US" dirty="0"/>
        </a:p>
      </dgm:t>
    </dgm:pt>
    <dgm:pt modelId="{76B42687-1DD8-4254-AAD4-3C5424E419D3}" type="parTrans" cxnId="{376E499D-3B64-4212-A659-6CFAC56A1B16}">
      <dgm:prSet/>
      <dgm:spPr/>
      <dgm:t>
        <a:bodyPr/>
        <a:lstStyle/>
        <a:p>
          <a:endParaRPr lang="en-US"/>
        </a:p>
      </dgm:t>
    </dgm:pt>
    <dgm:pt modelId="{48495E9D-EF21-47BD-A051-75CAC86B0DF5}" type="sibTrans" cxnId="{376E499D-3B64-4212-A659-6CFAC56A1B16}">
      <dgm:prSet/>
      <dgm:spPr/>
      <dgm:t>
        <a:bodyPr/>
        <a:lstStyle/>
        <a:p>
          <a:endParaRPr lang="en-US"/>
        </a:p>
      </dgm:t>
    </dgm:pt>
    <dgm:pt modelId="{0A0CB7F6-7DAC-4A84-8172-323C28DCA707}">
      <dgm:prSet phldrT="[Text]"/>
      <dgm:spPr/>
      <dgm:t>
        <a:bodyPr/>
        <a:lstStyle/>
        <a:p>
          <a:r>
            <a:rPr lang="en-US" cap="small" dirty="0" smtClean="0"/>
            <a:t>Negative triangle detection</a:t>
          </a:r>
          <a:endParaRPr lang="en-US" dirty="0"/>
        </a:p>
      </dgm:t>
    </dgm:pt>
    <dgm:pt modelId="{32CF3636-85ED-41B4-A325-CAD0E58C6253}" type="parTrans" cxnId="{A1A553E0-3D88-4CB9-84AF-9CFF96F793C0}">
      <dgm:prSet/>
      <dgm:spPr/>
      <dgm:t>
        <a:bodyPr/>
        <a:lstStyle/>
        <a:p>
          <a:endParaRPr lang="en-US"/>
        </a:p>
      </dgm:t>
    </dgm:pt>
    <dgm:pt modelId="{8C820F07-AA02-4EEC-93BA-E52A5D02CD4F}" type="sibTrans" cxnId="{A1A553E0-3D88-4CB9-84AF-9CFF96F793C0}">
      <dgm:prSet/>
      <dgm:spPr/>
      <dgm:t>
        <a:bodyPr/>
        <a:lstStyle/>
        <a:p>
          <a:endParaRPr lang="en-US"/>
        </a:p>
      </dgm:t>
    </dgm:pt>
    <dgm:pt modelId="{FA1CCE7E-DB9D-4309-8A23-C62559F2EFFE}">
      <dgm:prSet phldrT="[Text]"/>
      <dgm:spPr/>
      <dgm:t>
        <a:bodyPr/>
        <a:lstStyle/>
        <a:p>
          <a:r>
            <a:rPr lang="en-US" cap="small" dirty="0" err="1" smtClean="0"/>
            <a:t>Betweenness</a:t>
          </a:r>
          <a:r>
            <a:rPr lang="en-US" cap="small" dirty="0" smtClean="0"/>
            <a:t> centrality</a:t>
          </a:r>
          <a:endParaRPr lang="en-US" dirty="0"/>
        </a:p>
      </dgm:t>
    </dgm:pt>
    <dgm:pt modelId="{63056392-C36B-438E-8D10-58DB09059B9C}" type="parTrans" cxnId="{E89E25FF-BC06-4438-AD10-999DE5F2A61A}">
      <dgm:prSet/>
      <dgm:spPr/>
      <dgm:t>
        <a:bodyPr/>
        <a:lstStyle/>
        <a:p>
          <a:endParaRPr lang="en-US"/>
        </a:p>
      </dgm:t>
    </dgm:pt>
    <dgm:pt modelId="{B68D1D44-5534-41A0-A411-69853BF3F634}" type="sibTrans" cxnId="{E89E25FF-BC06-4438-AD10-999DE5F2A61A}">
      <dgm:prSet/>
      <dgm:spPr/>
      <dgm:t>
        <a:bodyPr/>
        <a:lstStyle/>
        <a:p>
          <a:endParaRPr lang="en-US"/>
        </a:p>
      </dgm:t>
    </dgm:pt>
    <dgm:pt modelId="{A86E4AEA-E7C7-4DC5-8357-35B2E862D257}">
      <dgm:prSet phldrT="[Text]"/>
      <dgm:spPr/>
      <dgm:t>
        <a:bodyPr/>
        <a:lstStyle/>
        <a:p>
          <a:r>
            <a:rPr lang="en-US" cap="small" dirty="0" smtClean="0"/>
            <a:t>Replacement paths</a:t>
          </a:r>
          <a:endParaRPr lang="en-US" dirty="0"/>
        </a:p>
      </dgm:t>
    </dgm:pt>
    <dgm:pt modelId="{8AB67D24-5976-47C3-92A3-2539331670B3}" type="parTrans" cxnId="{72CF7607-3ADB-42DD-8BAD-545109C8D818}">
      <dgm:prSet/>
      <dgm:spPr/>
      <dgm:t>
        <a:bodyPr/>
        <a:lstStyle/>
        <a:p>
          <a:endParaRPr lang="en-US"/>
        </a:p>
      </dgm:t>
    </dgm:pt>
    <dgm:pt modelId="{B0DEFE21-46AA-4CD4-BA0D-C5867D04D22C}" type="sibTrans" cxnId="{72CF7607-3ADB-42DD-8BAD-545109C8D818}">
      <dgm:prSet/>
      <dgm:spPr/>
      <dgm:t>
        <a:bodyPr/>
        <a:lstStyle/>
        <a:p>
          <a:endParaRPr lang="en-US"/>
        </a:p>
      </dgm:t>
    </dgm:pt>
    <dgm:pt modelId="{52F86769-B539-4489-8DFA-6625AF7FE83B}">
      <dgm:prSet phldrT="[Text]"/>
      <dgm:spPr/>
      <dgm:t>
        <a:bodyPr/>
        <a:lstStyle/>
        <a:p>
          <a:r>
            <a:rPr lang="en-US" cap="small" dirty="0" smtClean="0"/>
            <a:t>Traveling salesman 3-opt improvement</a:t>
          </a:r>
          <a:endParaRPr lang="en-US" dirty="0"/>
        </a:p>
      </dgm:t>
    </dgm:pt>
    <dgm:pt modelId="{D04686A7-E3B6-43BD-A26A-CAE0B4255181}" type="parTrans" cxnId="{7180CEA9-2442-4FAF-97E1-8341CBFD95C0}">
      <dgm:prSet/>
      <dgm:spPr/>
      <dgm:t>
        <a:bodyPr/>
        <a:lstStyle/>
        <a:p>
          <a:endParaRPr lang="en-US"/>
        </a:p>
      </dgm:t>
    </dgm:pt>
    <dgm:pt modelId="{8821A613-7EC0-4983-890B-7EB476DEAEDA}" type="sibTrans" cxnId="{7180CEA9-2442-4FAF-97E1-8341CBFD95C0}">
      <dgm:prSet/>
      <dgm:spPr/>
      <dgm:t>
        <a:bodyPr/>
        <a:lstStyle/>
        <a:p>
          <a:endParaRPr lang="en-US"/>
        </a:p>
      </dgm:t>
    </dgm:pt>
    <dgm:pt modelId="{0217A6DE-82B4-4FE9-ADC3-AA955C8DFBDD}">
      <dgm:prSet phldrT="[Text]"/>
      <dgm:spPr/>
      <dgm:t>
        <a:bodyPr/>
        <a:lstStyle/>
        <a:p>
          <a:r>
            <a:rPr lang="en-US" cap="small" smtClean="0"/>
            <a:t>Radius</a:t>
          </a:r>
          <a:endParaRPr lang="en-US" dirty="0"/>
        </a:p>
      </dgm:t>
    </dgm:pt>
    <dgm:pt modelId="{ED536516-7F47-4350-8F55-508E01B35D32}" type="parTrans" cxnId="{75E17E5E-8EC0-442C-820D-252588C01F8B}">
      <dgm:prSet/>
      <dgm:spPr/>
      <dgm:t>
        <a:bodyPr/>
        <a:lstStyle/>
        <a:p>
          <a:endParaRPr lang="en-US"/>
        </a:p>
      </dgm:t>
    </dgm:pt>
    <dgm:pt modelId="{FE693F1F-E6E9-4811-8ED3-62BEA267D79B}" type="sibTrans" cxnId="{75E17E5E-8EC0-442C-820D-252588C01F8B}">
      <dgm:prSet/>
      <dgm:spPr/>
      <dgm:t>
        <a:bodyPr/>
        <a:lstStyle/>
        <a:p>
          <a:endParaRPr lang="en-US"/>
        </a:p>
      </dgm:t>
    </dgm:pt>
    <dgm:pt modelId="{FF0DFD70-16CC-42CA-84C9-C65C084FF44D}">
      <dgm:prSet phldrT="[Text]"/>
      <dgm:spPr/>
      <dgm:t>
        <a:bodyPr/>
        <a:lstStyle/>
        <a:p>
          <a:r>
            <a:rPr lang="en-US" cap="small" smtClean="0"/>
            <a:t>Second </a:t>
          </a:r>
          <a:r>
            <a:rPr lang="en-US" cap="small" dirty="0" smtClean="0"/>
            <a:t>shortest path</a:t>
          </a:r>
          <a:endParaRPr lang="en-US" dirty="0"/>
        </a:p>
      </dgm:t>
    </dgm:pt>
    <dgm:pt modelId="{0199376C-9650-47F9-98BB-92BF31E2C7EA}" type="parTrans" cxnId="{2DAC641B-5BDA-4818-AF6F-25176756C778}">
      <dgm:prSet/>
      <dgm:spPr/>
      <dgm:t>
        <a:bodyPr/>
        <a:lstStyle/>
        <a:p>
          <a:endParaRPr lang="en-US"/>
        </a:p>
      </dgm:t>
    </dgm:pt>
    <dgm:pt modelId="{A2A68796-D39B-471B-9A6C-273935FB38B0}" type="sibTrans" cxnId="{2DAC641B-5BDA-4818-AF6F-25176756C778}">
      <dgm:prSet/>
      <dgm:spPr/>
      <dgm:t>
        <a:bodyPr/>
        <a:lstStyle/>
        <a:p>
          <a:endParaRPr lang="en-US"/>
        </a:p>
      </dgm:t>
    </dgm:pt>
    <dgm:pt modelId="{D9D26607-9FD4-4755-8211-C63345837F1A}" type="pres">
      <dgm:prSet presAssocID="{86EB27B0-C96B-46E5-B0D0-A620930E5E1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8319F7-660E-48C7-8960-358A4BD0D55B}" type="pres">
      <dgm:prSet presAssocID="{49038010-D97D-4B37-B423-A520CC72C004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484FE1-C246-4653-A125-F0922E824DBC}" type="pres">
      <dgm:prSet presAssocID="{00DA05C4-31EF-4E38-BC92-B385AA51CAEA}" presName="sibTrans" presStyleCnt="0"/>
      <dgm:spPr/>
    </dgm:pt>
    <dgm:pt modelId="{8183106F-8B7F-4EFD-9577-A52737008108}" type="pres">
      <dgm:prSet presAssocID="{2D3C0B80-3976-46B3-B7F2-085C8A8B20FE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0ED74D-6252-48F2-80BD-B38F99B86E6B}" type="pres">
      <dgm:prSet presAssocID="{D94B9197-656D-4A19-AC3C-E071FCFD08FC}" presName="sibTrans" presStyleCnt="0"/>
      <dgm:spPr/>
    </dgm:pt>
    <dgm:pt modelId="{45F68EC5-51BC-4B8B-B66E-96693E1F7EA0}" type="pres">
      <dgm:prSet presAssocID="{0217A6DE-82B4-4FE9-ADC3-AA955C8DFBDD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8D319C-CEFB-4EB0-BB2B-7720DD233829}" type="pres">
      <dgm:prSet presAssocID="{FE693F1F-E6E9-4811-8ED3-62BEA267D79B}" presName="sibTrans" presStyleCnt="0"/>
      <dgm:spPr/>
    </dgm:pt>
    <dgm:pt modelId="{E1E950F0-AEE9-4033-A234-FE57EEBECC23}" type="pres">
      <dgm:prSet presAssocID="{AAED574D-E8C1-4D07-8F84-D22A8334912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340584-863D-450B-BB74-EA08D2FC9320}" type="pres">
      <dgm:prSet presAssocID="{48495E9D-EF21-47BD-A051-75CAC86B0DF5}" presName="sibTrans" presStyleCnt="0"/>
      <dgm:spPr/>
    </dgm:pt>
    <dgm:pt modelId="{BF1AEB10-CA8D-44FD-9CD4-198C6E025EB8}" type="pres">
      <dgm:prSet presAssocID="{0A0CB7F6-7DAC-4A84-8172-323C28DCA707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8CC3A2-29EA-47A2-A3BF-1B2390D9FF70}" type="pres">
      <dgm:prSet presAssocID="{8C820F07-AA02-4EEC-93BA-E52A5D02CD4F}" presName="sibTrans" presStyleCnt="0"/>
      <dgm:spPr/>
    </dgm:pt>
    <dgm:pt modelId="{542BE6C4-D0D1-440D-B981-DAFC64A7B34D}" type="pres">
      <dgm:prSet presAssocID="{FA1CCE7E-DB9D-4309-8A23-C62559F2EFFE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4BAE3A-275C-42F3-8DDA-8CE94B6EF4EF}" type="pres">
      <dgm:prSet presAssocID="{B68D1D44-5534-41A0-A411-69853BF3F634}" presName="sibTrans" presStyleCnt="0"/>
      <dgm:spPr/>
    </dgm:pt>
    <dgm:pt modelId="{413806CA-0E65-4D45-90EB-44CD01BB9E12}" type="pres">
      <dgm:prSet presAssocID="{FF0DFD70-16CC-42CA-84C9-C65C084FF44D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7E4E16-2597-4C7A-9535-D68E895958D5}" type="pres">
      <dgm:prSet presAssocID="{A2A68796-D39B-471B-9A6C-273935FB38B0}" presName="sibTrans" presStyleCnt="0"/>
      <dgm:spPr/>
    </dgm:pt>
    <dgm:pt modelId="{3A0F789E-316D-4846-9DBB-12C68BC61191}" type="pres">
      <dgm:prSet presAssocID="{A86E4AEA-E7C7-4DC5-8357-35B2E862D257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DF145-53A0-41C5-B041-FFD18B00DEAF}" type="pres">
      <dgm:prSet presAssocID="{B0DEFE21-46AA-4CD4-BA0D-C5867D04D22C}" presName="sibTrans" presStyleCnt="0"/>
      <dgm:spPr/>
    </dgm:pt>
    <dgm:pt modelId="{30EB7FD0-4DD0-42C6-A8D3-6AE6ED03814C}" type="pres">
      <dgm:prSet presAssocID="{52F86769-B539-4489-8DFA-6625AF7FE83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D4720F-D2B1-447C-946E-CE1E4ED378F8}" type="presOf" srcId="{86EB27B0-C96B-46E5-B0D0-A620930E5E18}" destId="{D9D26607-9FD4-4755-8211-C63345837F1A}" srcOrd="0" destOrd="0" presId="urn:microsoft.com/office/officeart/2005/8/layout/default"/>
    <dgm:cxn modelId="{CF34E516-FB10-498F-A52D-7DF1126AAE9C}" type="presOf" srcId="{2D3C0B80-3976-46B3-B7F2-085C8A8B20FE}" destId="{8183106F-8B7F-4EFD-9577-A52737008108}" srcOrd="0" destOrd="0" presId="urn:microsoft.com/office/officeart/2005/8/layout/default"/>
    <dgm:cxn modelId="{F330845A-16B0-4FFD-8096-083FE2EB7317}" type="presOf" srcId="{49038010-D97D-4B37-B423-A520CC72C004}" destId="{468319F7-660E-48C7-8960-358A4BD0D55B}" srcOrd="0" destOrd="0" presId="urn:microsoft.com/office/officeart/2005/8/layout/default"/>
    <dgm:cxn modelId="{7180CEA9-2442-4FAF-97E1-8341CBFD95C0}" srcId="{86EB27B0-C96B-46E5-B0D0-A620930E5E18}" destId="{52F86769-B539-4489-8DFA-6625AF7FE83B}" srcOrd="8" destOrd="0" parTransId="{D04686A7-E3B6-43BD-A26A-CAE0B4255181}" sibTransId="{8821A613-7EC0-4983-890B-7EB476DEAEDA}"/>
    <dgm:cxn modelId="{376E499D-3B64-4212-A659-6CFAC56A1B16}" srcId="{86EB27B0-C96B-46E5-B0D0-A620930E5E18}" destId="{AAED574D-E8C1-4D07-8F84-D22A83349124}" srcOrd="3" destOrd="0" parTransId="{76B42687-1DD8-4254-AAD4-3C5424E419D3}" sibTransId="{48495E9D-EF21-47BD-A051-75CAC86B0DF5}"/>
    <dgm:cxn modelId="{B84B21B2-EA75-4A38-9326-37D6D38D8158}" srcId="{86EB27B0-C96B-46E5-B0D0-A620930E5E18}" destId="{49038010-D97D-4B37-B423-A520CC72C004}" srcOrd="0" destOrd="0" parTransId="{94F3224D-0220-49B0-A785-D04CA57B9AB8}" sibTransId="{00DA05C4-31EF-4E38-BC92-B385AA51CAEA}"/>
    <dgm:cxn modelId="{5CD8C7CD-14D2-4B2B-A576-4A324B90AB85}" type="presOf" srcId="{AAED574D-E8C1-4D07-8F84-D22A83349124}" destId="{E1E950F0-AEE9-4033-A234-FE57EEBECC23}" srcOrd="0" destOrd="0" presId="urn:microsoft.com/office/officeart/2005/8/layout/default"/>
    <dgm:cxn modelId="{75E17E5E-8EC0-442C-820D-252588C01F8B}" srcId="{86EB27B0-C96B-46E5-B0D0-A620930E5E18}" destId="{0217A6DE-82B4-4FE9-ADC3-AA955C8DFBDD}" srcOrd="2" destOrd="0" parTransId="{ED536516-7F47-4350-8F55-508E01B35D32}" sibTransId="{FE693F1F-E6E9-4811-8ED3-62BEA267D79B}"/>
    <dgm:cxn modelId="{D4B03301-E83A-4F40-8E27-1FC0CC9379AF}" type="presOf" srcId="{FA1CCE7E-DB9D-4309-8A23-C62559F2EFFE}" destId="{542BE6C4-D0D1-440D-B981-DAFC64A7B34D}" srcOrd="0" destOrd="0" presId="urn:microsoft.com/office/officeart/2005/8/layout/default"/>
    <dgm:cxn modelId="{2DAC641B-5BDA-4818-AF6F-25176756C778}" srcId="{86EB27B0-C96B-46E5-B0D0-A620930E5E18}" destId="{FF0DFD70-16CC-42CA-84C9-C65C084FF44D}" srcOrd="6" destOrd="0" parTransId="{0199376C-9650-47F9-98BB-92BF31E2C7EA}" sibTransId="{A2A68796-D39B-471B-9A6C-273935FB38B0}"/>
    <dgm:cxn modelId="{DC6B67C0-5B1E-45D8-BA90-5278F8E49F14}" type="presOf" srcId="{0A0CB7F6-7DAC-4A84-8172-323C28DCA707}" destId="{BF1AEB10-CA8D-44FD-9CD4-198C6E025EB8}" srcOrd="0" destOrd="0" presId="urn:microsoft.com/office/officeart/2005/8/layout/default"/>
    <dgm:cxn modelId="{D68D288D-11C4-46D2-AFBF-A810826CD8F7}" srcId="{86EB27B0-C96B-46E5-B0D0-A620930E5E18}" destId="{2D3C0B80-3976-46B3-B7F2-085C8A8B20FE}" srcOrd="1" destOrd="0" parTransId="{8104E012-B2C1-425D-ABF2-DCFDF8A54200}" sibTransId="{D94B9197-656D-4A19-AC3C-E071FCFD08FC}"/>
    <dgm:cxn modelId="{72CF7607-3ADB-42DD-8BAD-545109C8D818}" srcId="{86EB27B0-C96B-46E5-B0D0-A620930E5E18}" destId="{A86E4AEA-E7C7-4DC5-8357-35B2E862D257}" srcOrd="7" destOrd="0" parTransId="{8AB67D24-5976-47C3-92A3-2539331670B3}" sibTransId="{B0DEFE21-46AA-4CD4-BA0D-C5867D04D22C}"/>
    <dgm:cxn modelId="{E89E25FF-BC06-4438-AD10-999DE5F2A61A}" srcId="{86EB27B0-C96B-46E5-B0D0-A620930E5E18}" destId="{FA1CCE7E-DB9D-4309-8A23-C62559F2EFFE}" srcOrd="5" destOrd="0" parTransId="{63056392-C36B-438E-8D10-58DB09059B9C}" sibTransId="{B68D1D44-5534-41A0-A411-69853BF3F634}"/>
    <dgm:cxn modelId="{A1A553E0-3D88-4CB9-84AF-9CFF96F793C0}" srcId="{86EB27B0-C96B-46E5-B0D0-A620930E5E18}" destId="{0A0CB7F6-7DAC-4A84-8172-323C28DCA707}" srcOrd="4" destOrd="0" parTransId="{32CF3636-85ED-41B4-A325-CAD0E58C6253}" sibTransId="{8C820F07-AA02-4EEC-93BA-E52A5D02CD4F}"/>
    <dgm:cxn modelId="{13B8DC14-9089-4C07-9644-EFD5E31A59AC}" type="presOf" srcId="{A86E4AEA-E7C7-4DC5-8357-35B2E862D257}" destId="{3A0F789E-316D-4846-9DBB-12C68BC61191}" srcOrd="0" destOrd="0" presId="urn:microsoft.com/office/officeart/2005/8/layout/default"/>
    <dgm:cxn modelId="{59598998-2848-4C8B-90C1-0573347A917E}" type="presOf" srcId="{FF0DFD70-16CC-42CA-84C9-C65C084FF44D}" destId="{413806CA-0E65-4D45-90EB-44CD01BB9E12}" srcOrd="0" destOrd="0" presId="urn:microsoft.com/office/officeart/2005/8/layout/default"/>
    <dgm:cxn modelId="{D557245B-D21E-4993-A88B-4E066E23AC78}" type="presOf" srcId="{0217A6DE-82B4-4FE9-ADC3-AA955C8DFBDD}" destId="{45F68EC5-51BC-4B8B-B66E-96693E1F7EA0}" srcOrd="0" destOrd="0" presId="urn:microsoft.com/office/officeart/2005/8/layout/default"/>
    <dgm:cxn modelId="{238D173C-B474-4D1C-8216-261A3C6BE714}" type="presOf" srcId="{52F86769-B539-4489-8DFA-6625AF7FE83B}" destId="{30EB7FD0-4DD0-42C6-A8D3-6AE6ED03814C}" srcOrd="0" destOrd="0" presId="urn:microsoft.com/office/officeart/2005/8/layout/default"/>
    <dgm:cxn modelId="{F127BE36-6D73-4EBE-A8DD-5138F6AC1692}" type="presParOf" srcId="{D9D26607-9FD4-4755-8211-C63345837F1A}" destId="{468319F7-660E-48C7-8960-358A4BD0D55B}" srcOrd="0" destOrd="0" presId="urn:microsoft.com/office/officeart/2005/8/layout/default"/>
    <dgm:cxn modelId="{6DCB6F16-A681-450B-AA50-75F7C642DEF0}" type="presParOf" srcId="{D9D26607-9FD4-4755-8211-C63345837F1A}" destId="{D4484FE1-C246-4653-A125-F0922E824DBC}" srcOrd="1" destOrd="0" presId="urn:microsoft.com/office/officeart/2005/8/layout/default"/>
    <dgm:cxn modelId="{169AA210-C1EA-4CA5-BF26-3F61206F07E3}" type="presParOf" srcId="{D9D26607-9FD4-4755-8211-C63345837F1A}" destId="{8183106F-8B7F-4EFD-9577-A52737008108}" srcOrd="2" destOrd="0" presId="urn:microsoft.com/office/officeart/2005/8/layout/default"/>
    <dgm:cxn modelId="{1D16114A-1026-41D5-9EF1-5AC3CFA95DC5}" type="presParOf" srcId="{D9D26607-9FD4-4755-8211-C63345837F1A}" destId="{DD0ED74D-6252-48F2-80BD-B38F99B86E6B}" srcOrd="3" destOrd="0" presId="urn:microsoft.com/office/officeart/2005/8/layout/default"/>
    <dgm:cxn modelId="{021008A5-33CC-493B-A974-8FB5764515F3}" type="presParOf" srcId="{D9D26607-9FD4-4755-8211-C63345837F1A}" destId="{45F68EC5-51BC-4B8B-B66E-96693E1F7EA0}" srcOrd="4" destOrd="0" presId="urn:microsoft.com/office/officeart/2005/8/layout/default"/>
    <dgm:cxn modelId="{F94AA2FC-EF7E-4FEF-8BD5-16A7FA849FF0}" type="presParOf" srcId="{D9D26607-9FD4-4755-8211-C63345837F1A}" destId="{0A8D319C-CEFB-4EB0-BB2B-7720DD233829}" srcOrd="5" destOrd="0" presId="urn:microsoft.com/office/officeart/2005/8/layout/default"/>
    <dgm:cxn modelId="{DBA91AB1-85EA-492E-9A80-8EBE894C0513}" type="presParOf" srcId="{D9D26607-9FD4-4755-8211-C63345837F1A}" destId="{E1E950F0-AEE9-4033-A234-FE57EEBECC23}" srcOrd="6" destOrd="0" presId="urn:microsoft.com/office/officeart/2005/8/layout/default"/>
    <dgm:cxn modelId="{7D42B690-2449-4C9E-952D-40F4528AC906}" type="presParOf" srcId="{D9D26607-9FD4-4755-8211-C63345837F1A}" destId="{B3340584-863D-450B-BB74-EA08D2FC9320}" srcOrd="7" destOrd="0" presId="urn:microsoft.com/office/officeart/2005/8/layout/default"/>
    <dgm:cxn modelId="{53C86581-4F96-4FBE-93C8-4D5C2E66539A}" type="presParOf" srcId="{D9D26607-9FD4-4755-8211-C63345837F1A}" destId="{BF1AEB10-CA8D-44FD-9CD4-198C6E025EB8}" srcOrd="8" destOrd="0" presId="urn:microsoft.com/office/officeart/2005/8/layout/default"/>
    <dgm:cxn modelId="{4D26CE1C-5469-4ABF-9A65-E79BE345C0A9}" type="presParOf" srcId="{D9D26607-9FD4-4755-8211-C63345837F1A}" destId="{5B8CC3A2-29EA-47A2-A3BF-1B2390D9FF70}" srcOrd="9" destOrd="0" presId="urn:microsoft.com/office/officeart/2005/8/layout/default"/>
    <dgm:cxn modelId="{79CCF972-66D3-4F8B-807A-4723E6301825}" type="presParOf" srcId="{D9D26607-9FD4-4755-8211-C63345837F1A}" destId="{542BE6C4-D0D1-440D-B981-DAFC64A7B34D}" srcOrd="10" destOrd="0" presId="urn:microsoft.com/office/officeart/2005/8/layout/default"/>
    <dgm:cxn modelId="{C98B2ABC-C2F4-4869-A0F6-A15BAF790784}" type="presParOf" srcId="{D9D26607-9FD4-4755-8211-C63345837F1A}" destId="{D04BAE3A-275C-42F3-8DDA-8CE94B6EF4EF}" srcOrd="11" destOrd="0" presId="urn:microsoft.com/office/officeart/2005/8/layout/default"/>
    <dgm:cxn modelId="{A7C816F6-0BDB-4ADA-B039-D819A4BA508E}" type="presParOf" srcId="{D9D26607-9FD4-4755-8211-C63345837F1A}" destId="{413806CA-0E65-4D45-90EB-44CD01BB9E12}" srcOrd="12" destOrd="0" presId="urn:microsoft.com/office/officeart/2005/8/layout/default"/>
    <dgm:cxn modelId="{28653689-5DF5-4D2D-B530-6CD9F3C5C506}" type="presParOf" srcId="{D9D26607-9FD4-4755-8211-C63345837F1A}" destId="{A87E4E16-2597-4C7A-9535-D68E895958D5}" srcOrd="13" destOrd="0" presId="urn:microsoft.com/office/officeart/2005/8/layout/default"/>
    <dgm:cxn modelId="{AD286326-BA8D-4C1F-BA8F-FE59D241C6DC}" type="presParOf" srcId="{D9D26607-9FD4-4755-8211-C63345837F1A}" destId="{3A0F789E-316D-4846-9DBB-12C68BC61191}" srcOrd="14" destOrd="0" presId="urn:microsoft.com/office/officeart/2005/8/layout/default"/>
    <dgm:cxn modelId="{56A33093-2A7A-4E93-9473-CF38E69F2812}" type="presParOf" srcId="{D9D26607-9FD4-4755-8211-C63345837F1A}" destId="{225DF145-53A0-41C5-B041-FFD18B00DEAF}" srcOrd="15" destOrd="0" presId="urn:microsoft.com/office/officeart/2005/8/layout/default"/>
    <dgm:cxn modelId="{6BAC827D-44C0-4051-A290-FCB4EFFE9DA8}" type="presParOf" srcId="{D9D26607-9FD4-4755-8211-C63345837F1A}" destId="{30EB7FD0-4DD0-42C6-A8D3-6AE6ED03814C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7E5AD-4ADB-40C9-93C4-8948870660B6}">
      <dsp:nvSpPr>
        <dsp:cNvPr id="0" name=""/>
        <dsp:cNvSpPr/>
      </dsp:nvSpPr>
      <dsp:spPr>
        <a:xfrm>
          <a:off x="2502" y="212238"/>
          <a:ext cx="2705020" cy="201924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87630" rIns="29210" bIns="2921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To speed up all these problems, only have to find 1 algorithm!</a:t>
          </a:r>
          <a:endParaRPr lang="en-US" sz="2300" kern="1200" dirty="0"/>
        </a:p>
      </dsp:txBody>
      <dsp:txXfrm>
        <a:off x="49815" y="259551"/>
        <a:ext cx="2610394" cy="1971927"/>
      </dsp:txXfrm>
    </dsp:sp>
    <dsp:sp modelId="{B7F8FF19-282D-4DA5-85FD-E69AD95A30BD}">
      <dsp:nvSpPr>
        <dsp:cNvPr id="0" name=""/>
        <dsp:cNvSpPr/>
      </dsp:nvSpPr>
      <dsp:spPr>
        <a:xfrm>
          <a:off x="2502" y="2231479"/>
          <a:ext cx="2705020" cy="868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Optimist</a:t>
          </a:r>
          <a:endParaRPr lang="en-US" sz="3600" kern="1200" dirty="0"/>
        </a:p>
      </dsp:txBody>
      <dsp:txXfrm>
        <a:off x="2502" y="2231479"/>
        <a:ext cx="1904943" cy="868273"/>
      </dsp:txXfrm>
    </dsp:sp>
    <dsp:sp modelId="{DEB61CD4-FBE6-4FC8-A110-1F253A6D2E77}">
      <dsp:nvSpPr>
        <dsp:cNvPr id="0" name=""/>
        <dsp:cNvSpPr/>
      </dsp:nvSpPr>
      <dsp:spPr>
        <a:xfrm>
          <a:off x="1983966" y="2369396"/>
          <a:ext cx="946757" cy="946757"/>
        </a:xfrm>
        <a:prstGeom prst="ellipse">
          <a:avLst/>
        </a:prstGeom>
        <a:blipFill dpi="0" rotWithShape="1">
          <a:blip xmlns:r="http://schemas.openxmlformats.org/officeDocument/2006/relationships" r:embed="rId1"/>
          <a:srcRect/>
          <a:stretch>
            <a:fillRect l="6538" t="6538" r="6538" b="6538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824DD0-98F0-4052-A587-07C1A0A3BE74}">
      <dsp:nvSpPr>
        <dsp:cNvPr id="0" name=""/>
        <dsp:cNvSpPr/>
      </dsp:nvSpPr>
      <dsp:spPr>
        <a:xfrm>
          <a:off x="3165276" y="212238"/>
          <a:ext cx="2705020" cy="201924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87630" rIns="29210" bIns="2921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These equivalent problems form a fundamental barrier that cannot be overcome</a:t>
          </a:r>
          <a:endParaRPr lang="en-US" sz="2300" kern="1200" dirty="0"/>
        </a:p>
      </dsp:txBody>
      <dsp:txXfrm>
        <a:off x="3212589" y="259551"/>
        <a:ext cx="2610394" cy="1971927"/>
      </dsp:txXfrm>
    </dsp:sp>
    <dsp:sp modelId="{87A80B28-F5A8-4BE8-B829-E38C10BAA265}">
      <dsp:nvSpPr>
        <dsp:cNvPr id="0" name=""/>
        <dsp:cNvSpPr/>
      </dsp:nvSpPr>
      <dsp:spPr>
        <a:xfrm>
          <a:off x="3165276" y="2231479"/>
          <a:ext cx="2705020" cy="868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Pessimist</a:t>
          </a:r>
          <a:endParaRPr lang="en-US" sz="3600" kern="1200" dirty="0"/>
        </a:p>
      </dsp:txBody>
      <dsp:txXfrm>
        <a:off x="3165276" y="2231479"/>
        <a:ext cx="1904943" cy="868273"/>
      </dsp:txXfrm>
    </dsp:sp>
    <dsp:sp modelId="{2E80768F-0BE1-4410-B9D9-65ADACF808D6}">
      <dsp:nvSpPr>
        <dsp:cNvPr id="0" name=""/>
        <dsp:cNvSpPr/>
      </dsp:nvSpPr>
      <dsp:spPr>
        <a:xfrm>
          <a:off x="5146740" y="2369396"/>
          <a:ext cx="946757" cy="946757"/>
        </a:xfrm>
        <a:prstGeom prst="ellipse">
          <a:avLst/>
        </a:prstGeom>
        <a:blipFill dpi="0" rotWithShape="1">
          <a:blip xmlns:r="http://schemas.openxmlformats.org/officeDocument/2006/relationships" r:embed="rId2"/>
          <a:srcRect/>
          <a:stretch>
            <a:fillRect l="1709" t="6538" r="1709" b="6538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8319F7-660E-48C7-8960-358A4BD0D55B}">
      <dsp:nvSpPr>
        <dsp:cNvPr id="0" name=""/>
        <dsp:cNvSpPr/>
      </dsp:nvSpPr>
      <dsp:spPr>
        <a:xfrm>
          <a:off x="2510" y="108184"/>
          <a:ext cx="1359221" cy="8155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cap="small" dirty="0" smtClean="0"/>
            <a:t>All-Pairs Shortest Paths</a:t>
          </a:r>
          <a:endParaRPr lang="en-US" sz="1600" kern="1200" dirty="0"/>
        </a:p>
      </dsp:txBody>
      <dsp:txXfrm>
        <a:off x="2510" y="108184"/>
        <a:ext cx="1359221" cy="815532"/>
      </dsp:txXfrm>
    </dsp:sp>
    <dsp:sp modelId="{8183106F-8B7F-4EFD-9577-A52737008108}">
      <dsp:nvSpPr>
        <dsp:cNvPr id="0" name=""/>
        <dsp:cNvSpPr/>
      </dsp:nvSpPr>
      <dsp:spPr>
        <a:xfrm>
          <a:off x="1497653" y="108184"/>
          <a:ext cx="1359221" cy="8155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cap="small" dirty="0" smtClean="0"/>
            <a:t>Shortest cycle</a:t>
          </a:r>
          <a:endParaRPr lang="en-US" sz="1600" kern="1200" dirty="0"/>
        </a:p>
      </dsp:txBody>
      <dsp:txXfrm>
        <a:off x="1497653" y="108184"/>
        <a:ext cx="1359221" cy="815532"/>
      </dsp:txXfrm>
    </dsp:sp>
    <dsp:sp modelId="{45F68EC5-51BC-4B8B-B66E-96693E1F7EA0}">
      <dsp:nvSpPr>
        <dsp:cNvPr id="0" name=""/>
        <dsp:cNvSpPr/>
      </dsp:nvSpPr>
      <dsp:spPr>
        <a:xfrm>
          <a:off x="2992797" y="108184"/>
          <a:ext cx="1359221" cy="8155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cap="small" smtClean="0"/>
            <a:t>Radius</a:t>
          </a:r>
          <a:endParaRPr lang="en-US" sz="1600" kern="1200" dirty="0"/>
        </a:p>
      </dsp:txBody>
      <dsp:txXfrm>
        <a:off x="2992797" y="108184"/>
        <a:ext cx="1359221" cy="815532"/>
      </dsp:txXfrm>
    </dsp:sp>
    <dsp:sp modelId="{E1E950F0-AEE9-4033-A234-FE57EEBECC23}">
      <dsp:nvSpPr>
        <dsp:cNvPr id="0" name=""/>
        <dsp:cNvSpPr/>
      </dsp:nvSpPr>
      <dsp:spPr>
        <a:xfrm>
          <a:off x="4487940" y="108184"/>
          <a:ext cx="1359221" cy="8155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cap="small" dirty="0" smtClean="0"/>
            <a:t>Median</a:t>
          </a:r>
          <a:endParaRPr lang="en-US" sz="1600" kern="1200" dirty="0"/>
        </a:p>
      </dsp:txBody>
      <dsp:txXfrm>
        <a:off x="4487940" y="108184"/>
        <a:ext cx="1359221" cy="815532"/>
      </dsp:txXfrm>
    </dsp:sp>
    <dsp:sp modelId="{BF1AEB10-CA8D-44FD-9CD4-198C6E025EB8}">
      <dsp:nvSpPr>
        <dsp:cNvPr id="0" name=""/>
        <dsp:cNvSpPr/>
      </dsp:nvSpPr>
      <dsp:spPr>
        <a:xfrm>
          <a:off x="5983084" y="108184"/>
          <a:ext cx="1359221" cy="8155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cap="small" dirty="0" smtClean="0"/>
            <a:t>Negative triangle detection</a:t>
          </a:r>
          <a:endParaRPr lang="en-US" sz="1600" kern="1200" dirty="0"/>
        </a:p>
      </dsp:txBody>
      <dsp:txXfrm>
        <a:off x="5983084" y="108184"/>
        <a:ext cx="1359221" cy="815532"/>
      </dsp:txXfrm>
    </dsp:sp>
    <dsp:sp modelId="{542BE6C4-D0D1-440D-B981-DAFC64A7B34D}">
      <dsp:nvSpPr>
        <dsp:cNvPr id="0" name=""/>
        <dsp:cNvSpPr/>
      </dsp:nvSpPr>
      <dsp:spPr>
        <a:xfrm>
          <a:off x="750082" y="1059639"/>
          <a:ext cx="1359221" cy="8155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cap="small" dirty="0" err="1" smtClean="0"/>
            <a:t>Betweenness</a:t>
          </a:r>
          <a:r>
            <a:rPr lang="en-US" sz="1600" kern="1200" cap="small" dirty="0" smtClean="0"/>
            <a:t> centrality</a:t>
          </a:r>
          <a:endParaRPr lang="en-US" sz="1600" kern="1200" dirty="0"/>
        </a:p>
      </dsp:txBody>
      <dsp:txXfrm>
        <a:off x="750082" y="1059639"/>
        <a:ext cx="1359221" cy="815532"/>
      </dsp:txXfrm>
    </dsp:sp>
    <dsp:sp modelId="{413806CA-0E65-4D45-90EB-44CD01BB9E12}">
      <dsp:nvSpPr>
        <dsp:cNvPr id="0" name=""/>
        <dsp:cNvSpPr/>
      </dsp:nvSpPr>
      <dsp:spPr>
        <a:xfrm>
          <a:off x="2245225" y="1059639"/>
          <a:ext cx="1359221" cy="8155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cap="small" smtClean="0"/>
            <a:t>Second </a:t>
          </a:r>
          <a:r>
            <a:rPr lang="en-US" sz="1600" kern="1200" cap="small" dirty="0" smtClean="0"/>
            <a:t>shortest path</a:t>
          </a:r>
          <a:endParaRPr lang="en-US" sz="1600" kern="1200" dirty="0"/>
        </a:p>
      </dsp:txBody>
      <dsp:txXfrm>
        <a:off x="2245225" y="1059639"/>
        <a:ext cx="1359221" cy="815532"/>
      </dsp:txXfrm>
    </dsp:sp>
    <dsp:sp modelId="{3A0F789E-316D-4846-9DBB-12C68BC61191}">
      <dsp:nvSpPr>
        <dsp:cNvPr id="0" name=""/>
        <dsp:cNvSpPr/>
      </dsp:nvSpPr>
      <dsp:spPr>
        <a:xfrm>
          <a:off x="3740369" y="1059639"/>
          <a:ext cx="1359221" cy="8155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cap="small" dirty="0" smtClean="0"/>
            <a:t>Replacement paths</a:t>
          </a:r>
          <a:endParaRPr lang="en-US" sz="1600" kern="1200" dirty="0"/>
        </a:p>
      </dsp:txBody>
      <dsp:txXfrm>
        <a:off x="3740369" y="1059639"/>
        <a:ext cx="1359221" cy="815532"/>
      </dsp:txXfrm>
    </dsp:sp>
    <dsp:sp modelId="{30EB7FD0-4DD0-42C6-A8D3-6AE6ED03814C}">
      <dsp:nvSpPr>
        <dsp:cNvPr id="0" name=""/>
        <dsp:cNvSpPr/>
      </dsp:nvSpPr>
      <dsp:spPr>
        <a:xfrm>
          <a:off x="5235512" y="1059639"/>
          <a:ext cx="1359221" cy="8155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cap="small" dirty="0" smtClean="0"/>
            <a:t>Traveling salesman 3-opt improvement</a:t>
          </a:r>
          <a:endParaRPr lang="en-US" sz="1600" kern="1200" dirty="0"/>
        </a:p>
      </dsp:txBody>
      <dsp:txXfrm>
        <a:off x="5235512" y="1059639"/>
        <a:ext cx="1359221" cy="8155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5180EC00-F275-4087-9DB9-ACCF312B76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216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0075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E25ECAD4-345E-4ADD-8C78-01985C60FD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553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3665538" y="4702175"/>
            <a:ext cx="17700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7" name="Gruppe 12"/>
          <p:cNvGrpSpPr>
            <a:grpSpLocks/>
          </p:cNvGrpSpPr>
          <p:nvPr/>
        </p:nvGrpSpPr>
        <p:grpSpPr bwMode="auto">
          <a:xfrm>
            <a:off x="1809257" y="250824"/>
            <a:ext cx="5431202" cy="70692"/>
            <a:chOff x="1876465" y="159840"/>
            <a:chExt cx="5431839" cy="70664"/>
          </a:xfrm>
        </p:grpSpPr>
        <p:grpSp>
          <p:nvGrpSpPr>
            <p:cNvPr id="9" name="Gruppe 14"/>
            <p:cNvGrpSpPr>
              <a:grpSpLocks/>
            </p:cNvGrpSpPr>
            <p:nvPr/>
          </p:nvGrpSpPr>
          <p:grpSpPr bwMode="auto">
            <a:xfrm>
              <a:off x="1876465" y="159840"/>
              <a:ext cx="2756914" cy="28800"/>
              <a:chOff x="1876465" y="126156"/>
              <a:chExt cx="2756914" cy="28800"/>
            </a:xfrm>
          </p:grpSpPr>
          <p:sp>
            <p:nvSpPr>
              <p:cNvPr id="11" name="Rektangel 16"/>
              <p:cNvSpPr>
                <a:spLocks noChangeArrowheads="1"/>
              </p:cNvSpPr>
              <p:nvPr/>
            </p:nvSpPr>
            <p:spPr bwMode="auto">
              <a:xfrm>
                <a:off x="1876465" y="126156"/>
                <a:ext cx="550800" cy="288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2" name="Rektangel 17"/>
              <p:cNvSpPr>
                <a:spLocks noChangeArrowheads="1"/>
              </p:cNvSpPr>
              <p:nvPr/>
            </p:nvSpPr>
            <p:spPr bwMode="auto">
              <a:xfrm>
                <a:off x="2426803" y="126156"/>
                <a:ext cx="550800" cy="28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3" name="Rektangel 18"/>
              <p:cNvSpPr>
                <a:spLocks noChangeArrowheads="1"/>
              </p:cNvSpPr>
              <p:nvPr/>
            </p:nvSpPr>
            <p:spPr bwMode="auto">
              <a:xfrm>
                <a:off x="2977141" y="126156"/>
                <a:ext cx="550800" cy="288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4" name="Rektangel 19"/>
              <p:cNvSpPr>
                <a:spLocks noChangeArrowheads="1"/>
              </p:cNvSpPr>
              <p:nvPr/>
            </p:nvSpPr>
            <p:spPr bwMode="auto">
              <a:xfrm>
                <a:off x="3532241" y="126156"/>
                <a:ext cx="550800" cy="28800"/>
              </a:xfrm>
              <a:prstGeom prst="rect">
                <a:avLst/>
              </a:prstGeom>
              <a:solidFill>
                <a:srgbClr val="00B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5" name="Rektangel 20"/>
              <p:cNvSpPr>
                <a:spLocks noChangeArrowheads="1"/>
              </p:cNvSpPr>
              <p:nvPr/>
            </p:nvSpPr>
            <p:spPr bwMode="auto">
              <a:xfrm>
                <a:off x="4082579" y="126156"/>
                <a:ext cx="550800" cy="28800"/>
              </a:xfrm>
              <a:prstGeom prst="rect">
                <a:avLst/>
              </a:prstGeom>
              <a:solidFill>
                <a:srgbClr val="4E4A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cxnSp>
          <p:nvCxnSpPr>
            <p:cNvPr id="10" name="Rett linje 15"/>
            <p:cNvCxnSpPr>
              <a:cxnSpLocks noChangeShapeType="1"/>
            </p:cNvCxnSpPr>
            <p:nvPr/>
          </p:nvCxnSpPr>
          <p:spPr bwMode="auto">
            <a:xfrm>
              <a:off x="1876465" y="230504"/>
              <a:ext cx="5431839" cy="0"/>
            </a:xfrm>
            <a:prstGeom prst="line">
              <a:avLst/>
            </a:prstGeom>
            <a:noFill/>
            <a:ln w="9525" algn="ctr">
              <a:solidFill>
                <a:srgbClr val="4E4A48">
                  <a:alpha val="52156"/>
                </a:srgb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01477"/>
            <a:ext cx="77724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92375"/>
            <a:ext cx="64008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 smtClean="0"/>
              <a:t>Klikk for å redigere undertittelstil i malen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A090-C5D1-4AF3-9DD3-C1120ADEB9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0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71A9-5BF2-4B46-AC2D-C712206BBB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29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2EC0-FE65-49CB-8094-F96A1705E39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43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38925" y="347663"/>
            <a:ext cx="2058988" cy="57785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47663"/>
            <a:ext cx="6029325" cy="57785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9249-2CC8-4EF0-A2E9-89BCA834E8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4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4C75-3422-4131-BAA1-452F888D0C1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90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5F8C-0D49-4047-A7ED-DE91896AAC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42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0FE7-E4A0-4B81-A29E-2EAA239A544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81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6023-1189-4C70-B017-E7D262B7ED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89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re titte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/>
          <p:cNvSpPr>
            <a:spLocks noGrp="1"/>
          </p:cNvSpPr>
          <p:nvPr>
            <p:ph type="body" idx="1"/>
          </p:nvPr>
        </p:nvSpPr>
        <p:spPr>
          <a:xfrm>
            <a:off x="323528" y="1628800"/>
            <a:ext cx="597666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idx="10"/>
          </p:nvPr>
        </p:nvSpPr>
        <p:spPr>
          <a:xfrm>
            <a:off x="323528" y="3356993"/>
            <a:ext cx="5976664" cy="57606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6961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BA45-2A48-413A-9B36-A1585B1E5B0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16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375D-C019-4DEB-88B1-C0A9E8BD493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835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8313" y="347663"/>
            <a:ext cx="8229600" cy="633412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4E4A48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981074"/>
            <a:ext cx="3008313" cy="454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73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47663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97613"/>
            <a:ext cx="411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519863"/>
            <a:ext cx="19542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fld id="{61944189-2493-4FF1-A659-D8219CCD74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706" y="-3808"/>
            <a:ext cx="9144706" cy="179070"/>
            <a:chOff x="-706" y="-3808"/>
            <a:chExt cx="9144706" cy="179070"/>
          </a:xfrm>
        </p:grpSpPr>
        <p:sp>
          <p:nvSpPr>
            <p:cNvPr id="13" name="Freeform 12"/>
            <p:cNvSpPr/>
            <p:nvPr userDrawn="1"/>
          </p:nvSpPr>
          <p:spPr bwMode="auto">
            <a:xfrm>
              <a:off x="-706" y="-3808"/>
              <a:ext cx="7218334" cy="179070"/>
            </a:xfrm>
            <a:custGeom>
              <a:avLst/>
              <a:gdLst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668780 w 1891665"/>
                <a:gd name="connsiteY2" fmla="*/ 36385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23781 w 1891665"/>
                <a:gd name="connsiteY0" fmla="*/ 8382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23781 w 1891665"/>
                <a:gd name="connsiteY4" fmla="*/ 83820 h 363855"/>
                <a:gd name="connsiteX0" fmla="*/ 0 w 1891850"/>
                <a:gd name="connsiteY0" fmla="*/ 3810 h 363855"/>
                <a:gd name="connsiteX1" fmla="*/ 1891850 w 1891850"/>
                <a:gd name="connsiteY1" fmla="*/ 0 h 363855"/>
                <a:gd name="connsiteX2" fmla="*/ 1884654 w 1891850"/>
                <a:gd name="connsiteY2" fmla="*/ 120015 h 363855"/>
                <a:gd name="connsiteX3" fmla="*/ 185 w 1891850"/>
                <a:gd name="connsiteY3" fmla="*/ 363855 h 363855"/>
                <a:gd name="connsiteX4" fmla="*/ 0 w 1891850"/>
                <a:gd name="connsiteY4" fmla="*/ 3810 h 363855"/>
                <a:gd name="connsiteX0" fmla="*/ 0 w 1891850"/>
                <a:gd name="connsiteY0" fmla="*/ 3810 h 123825"/>
                <a:gd name="connsiteX1" fmla="*/ 1891850 w 1891850"/>
                <a:gd name="connsiteY1" fmla="*/ 0 h 123825"/>
                <a:gd name="connsiteX2" fmla="*/ 1884654 w 1891850"/>
                <a:gd name="connsiteY2" fmla="*/ 120015 h 123825"/>
                <a:gd name="connsiteX3" fmla="*/ 185 w 1891850"/>
                <a:gd name="connsiteY3" fmla="*/ 123825 h 123825"/>
                <a:gd name="connsiteX4" fmla="*/ 0 w 1891850"/>
                <a:gd name="connsiteY4" fmla="*/ 3810 h 123825"/>
                <a:gd name="connsiteX0" fmla="*/ 0 w 1891850"/>
                <a:gd name="connsiteY0" fmla="*/ 3810 h 170815"/>
                <a:gd name="connsiteX1" fmla="*/ 1891850 w 1891850"/>
                <a:gd name="connsiteY1" fmla="*/ 0 h 170815"/>
                <a:gd name="connsiteX2" fmla="*/ 1881991 w 1891850"/>
                <a:gd name="connsiteY2" fmla="*/ 170815 h 170815"/>
                <a:gd name="connsiteX3" fmla="*/ 185 w 1891850"/>
                <a:gd name="connsiteY3" fmla="*/ 123825 h 170815"/>
                <a:gd name="connsiteX4" fmla="*/ 0 w 1891850"/>
                <a:gd name="connsiteY4" fmla="*/ 3810 h 170815"/>
                <a:gd name="connsiteX0" fmla="*/ 0 w 1891850"/>
                <a:gd name="connsiteY0" fmla="*/ 3810 h 175716"/>
                <a:gd name="connsiteX1" fmla="*/ 1891850 w 1891850"/>
                <a:gd name="connsiteY1" fmla="*/ 0 h 175716"/>
                <a:gd name="connsiteX2" fmla="*/ 1881991 w 1891850"/>
                <a:gd name="connsiteY2" fmla="*/ 170815 h 175716"/>
                <a:gd name="connsiteX3" fmla="*/ 185 w 1891850"/>
                <a:gd name="connsiteY3" fmla="*/ 171450 h 175716"/>
                <a:gd name="connsiteX4" fmla="*/ 185 w 1891850"/>
                <a:gd name="connsiteY4" fmla="*/ 123825 h 175716"/>
                <a:gd name="connsiteX5" fmla="*/ 0 w 1891850"/>
                <a:gd name="connsiteY5" fmla="*/ 3810 h 175716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185 w 1891850"/>
                <a:gd name="connsiteY4" fmla="*/ 123825 h 176189"/>
                <a:gd name="connsiteX5" fmla="*/ 0 w 1891850"/>
                <a:gd name="connsiteY5" fmla="*/ 3810 h 176189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0 w 1891850"/>
                <a:gd name="connsiteY4" fmla="*/ 3810 h 176189"/>
                <a:gd name="connsiteX0" fmla="*/ 0 w 1891850"/>
                <a:gd name="connsiteY0" fmla="*/ 3810 h 275533"/>
                <a:gd name="connsiteX1" fmla="*/ 1891850 w 1891850"/>
                <a:gd name="connsiteY1" fmla="*/ 0 h 275533"/>
                <a:gd name="connsiteX2" fmla="*/ 1881991 w 1891850"/>
                <a:gd name="connsiteY2" fmla="*/ 174625 h 275533"/>
                <a:gd name="connsiteX3" fmla="*/ 1184 w 1891850"/>
                <a:gd name="connsiteY3" fmla="*/ 274320 h 275533"/>
                <a:gd name="connsiteX4" fmla="*/ 0 w 1891850"/>
                <a:gd name="connsiteY4" fmla="*/ 3810 h 275533"/>
                <a:gd name="connsiteX0" fmla="*/ 1813 w 1893663"/>
                <a:gd name="connsiteY0" fmla="*/ 3810 h 174625"/>
                <a:gd name="connsiteX1" fmla="*/ 1893663 w 1893663"/>
                <a:gd name="connsiteY1" fmla="*/ 0 h 174625"/>
                <a:gd name="connsiteX2" fmla="*/ 1883804 w 1893663"/>
                <a:gd name="connsiteY2" fmla="*/ 174625 h 174625"/>
                <a:gd name="connsiteX3" fmla="*/ 1 w 1893663"/>
                <a:gd name="connsiteY3" fmla="*/ 106680 h 174625"/>
                <a:gd name="connsiteX4" fmla="*/ 1813 w 1893663"/>
                <a:gd name="connsiteY4" fmla="*/ 3810 h 174625"/>
                <a:gd name="connsiteX0" fmla="*/ 0 w 1891850"/>
                <a:gd name="connsiteY0" fmla="*/ 3810 h 179070"/>
                <a:gd name="connsiteX1" fmla="*/ 1891850 w 1891850"/>
                <a:gd name="connsiteY1" fmla="*/ 0 h 179070"/>
                <a:gd name="connsiteX2" fmla="*/ 1881991 w 1891850"/>
                <a:gd name="connsiteY2" fmla="*/ 174625 h 179070"/>
                <a:gd name="connsiteX3" fmla="*/ 185 w 1891850"/>
                <a:gd name="connsiteY3" fmla="*/ 179070 h 179070"/>
                <a:gd name="connsiteX4" fmla="*/ 0 w 1891850"/>
                <a:gd name="connsiteY4" fmla="*/ 3810 h 17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1850" h="179070">
                  <a:moveTo>
                    <a:pt x="0" y="3810"/>
                  </a:moveTo>
                  <a:lnTo>
                    <a:pt x="1891850" y="0"/>
                  </a:lnTo>
                  <a:lnTo>
                    <a:pt x="1881991" y="174625"/>
                  </a:lnTo>
                  <a:lnTo>
                    <a:pt x="185" y="179070"/>
                  </a:lnTo>
                  <a:cubicBezTo>
                    <a:pt x="123" y="123190"/>
                    <a:pt x="62" y="59690"/>
                    <a:pt x="0" y="381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38CC0"/>
                </a:gs>
                <a:gs pos="49000">
                  <a:srgbClr val="0F94C4"/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14" name="Straight Connector 13"/>
            <p:cNvCxnSpPr>
              <a:stCxn id="13" idx="1"/>
            </p:cNvCxnSpPr>
            <p:nvPr userDrawn="1"/>
          </p:nvCxnSpPr>
          <p:spPr bwMode="auto">
            <a:xfrm flipH="1">
              <a:off x="7170423" y="-3808"/>
              <a:ext cx="47205" cy="173353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 userDrawn="1"/>
          </p:nvCxnSpPr>
          <p:spPr bwMode="auto">
            <a:xfrm flipH="1">
              <a:off x="0" y="16832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64" r:id="rId3"/>
    <p:sldLayoutId id="2147483965" r:id="rId4"/>
    <p:sldLayoutId id="2147483966" r:id="rId5"/>
    <p:sldLayoutId id="2147483976" r:id="rId6"/>
    <p:sldLayoutId id="2147483967" r:id="rId7"/>
    <p:sldLayoutId id="2147483968" r:id="rId8"/>
    <p:sldLayoutId id="2147483975" r:id="rId9"/>
    <p:sldLayoutId id="2147483969" r:id="rId10"/>
    <p:sldLayoutId id="2147483970" r:id="rId11"/>
    <p:sldLayoutId id="214748397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8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36.png"/><Relationship Id="rId7" Type="http://schemas.openxmlformats.org/officeDocument/2006/relationships/image" Target="../media/image40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7" Type="http://schemas.openxmlformats.org/officeDocument/2006/relationships/image" Target="../media/image27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3" Type="http://schemas.openxmlformats.org/officeDocument/2006/relationships/image" Target="../media/image270.png"/><Relationship Id="rId7" Type="http://schemas.openxmlformats.org/officeDocument/2006/relationships/image" Target="../media/image31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91.png"/><Relationship Id="rId4" Type="http://schemas.openxmlformats.org/officeDocument/2006/relationships/image" Target="../media/image2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50.png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11" Type="http://schemas.openxmlformats.org/officeDocument/2006/relationships/image" Target="../media/image44.png"/><Relationship Id="rId5" Type="http://schemas.openxmlformats.org/officeDocument/2006/relationships/image" Target="../media/image470.png"/><Relationship Id="rId10" Type="http://schemas.openxmlformats.org/officeDocument/2006/relationships/image" Target="../media/image520.png"/><Relationship Id="rId4" Type="http://schemas.openxmlformats.org/officeDocument/2006/relationships/image" Target="../media/image460.pn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6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Fine-grained complexity analysis of computational problems on networks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323528" y="3573016"/>
            <a:ext cx="5976664" cy="151216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Bart </a:t>
            </a:r>
            <a:r>
              <a:rPr lang="en-US" sz="2400" b="1" dirty="0"/>
              <a:t>M. P. </a:t>
            </a:r>
            <a:r>
              <a:rPr lang="en-US" sz="2400" b="1" dirty="0" smtClean="0"/>
              <a:t>Jansen 	</a:t>
            </a:r>
            <a:br>
              <a:rPr lang="en-US" sz="2400" b="1" dirty="0" smtClean="0"/>
            </a:b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16052"/>
            <a:ext cx="9180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latin typeface="+mj-lt"/>
              </a:rPr>
              <a:t>March 23rd 2016, </a:t>
            </a:r>
            <a:r>
              <a:rPr lang="en-US" sz="1600" dirty="0" err="1" smtClean="0">
                <a:latin typeface="+mj-lt"/>
              </a:rPr>
              <a:t>BeNeLuxMC</a:t>
            </a:r>
            <a:r>
              <a:rPr lang="en-US" sz="1600" dirty="0" smtClean="0">
                <a:latin typeface="+mj-lt"/>
              </a:rPr>
              <a:t>, Amsterdam, The Netherlands</a:t>
            </a:r>
            <a:endParaRPr lang="en-US" sz="1600" i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012160" y="5445224"/>
            <a:ext cx="2160240" cy="86409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436096" y="6516051"/>
            <a:ext cx="2880320" cy="25847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5" r="15553" b="-1"/>
          <a:stretch/>
        </p:blipFill>
        <p:spPr bwMode="auto">
          <a:xfrm>
            <a:off x="7539073" y="0"/>
            <a:ext cx="1566689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18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</a:t>
            </a:r>
            <a:r>
              <a:rPr lang="en-US" dirty="0"/>
              <a:t>fine-grained </a:t>
            </a:r>
            <a:r>
              <a:rPr lang="en-US" dirty="0" smtClean="0"/>
              <a:t>complexity insights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Proving that fast algorithms do not exist is notoriously hard</a:t>
                </a:r>
              </a:p>
              <a:p>
                <a:pPr lvl="1"/>
                <a:r>
                  <a:rPr lang="en-US" dirty="0" smtClean="0"/>
                  <a:t>Despite work since 1970’s, no proof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≠</m:t>
                    </m:r>
                    <m:r>
                      <a:rPr lang="en-US" b="0" i="1" smtClean="0">
                        <a:latin typeface="Cambria Math"/>
                      </a:rPr>
                      <m:t>𝑁𝑃</m:t>
                    </m:r>
                  </m:oMath>
                </a14:m>
                <a:r>
                  <a:rPr lang="en-US" dirty="0" smtClean="0"/>
                  <a:t> in sight</a:t>
                </a:r>
              </a:p>
              <a:p>
                <a:pPr lvl="1"/>
                <a:r>
                  <a:rPr lang="en-US" dirty="0" smtClean="0"/>
                  <a:t>No proof that </a:t>
                </a:r>
                <a:r>
                  <a:rPr lang="en-US" cap="small" dirty="0" err="1" smtClean="0"/>
                  <a:t>apsp</a:t>
                </a:r>
                <a:r>
                  <a:rPr lang="en-US" cap="small" dirty="0" smtClean="0"/>
                  <a:t> </a:t>
                </a:r>
                <a:r>
                  <a:rPr lang="en-US" dirty="0" smtClean="0"/>
                  <a:t>needs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 time, either</a:t>
                </a:r>
              </a:p>
              <a:p>
                <a:r>
                  <a:rPr lang="en-US" dirty="0" smtClean="0"/>
                  <a:t>But there is enormous progress in connecting problems!</a:t>
                </a:r>
              </a:p>
              <a:p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3−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algorithm for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3−</m:t>
                        </m:r>
                        <m:r>
                          <a:rPr lang="en-US" b="0" i="1" smtClean="0">
                            <a:latin typeface="Cambria Math"/>
                          </a:rPr>
                          <m:t>𝛿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algorithm for others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  <p:sp>
        <p:nvSpPr>
          <p:cNvPr id="5" name="Freeform 4"/>
          <p:cNvSpPr/>
          <p:nvPr/>
        </p:nvSpPr>
        <p:spPr>
          <a:xfrm>
            <a:off x="895123" y="5445224"/>
            <a:ext cx="1306903" cy="784141"/>
          </a:xfrm>
          <a:custGeom>
            <a:avLst/>
            <a:gdLst>
              <a:gd name="connsiteX0" fmla="*/ 0 w 1306903"/>
              <a:gd name="connsiteY0" fmla="*/ 0 h 784141"/>
              <a:gd name="connsiteX1" fmla="*/ 1306903 w 1306903"/>
              <a:gd name="connsiteY1" fmla="*/ 0 h 784141"/>
              <a:gd name="connsiteX2" fmla="*/ 1306903 w 1306903"/>
              <a:gd name="connsiteY2" fmla="*/ 784141 h 784141"/>
              <a:gd name="connsiteX3" fmla="*/ 0 w 1306903"/>
              <a:gd name="connsiteY3" fmla="*/ 784141 h 784141"/>
              <a:gd name="connsiteX4" fmla="*/ 0 w 1306903"/>
              <a:gd name="connsiteY4" fmla="*/ 0 h 78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903" h="784141">
                <a:moveTo>
                  <a:pt x="0" y="0"/>
                </a:moveTo>
                <a:lnTo>
                  <a:pt x="1306903" y="0"/>
                </a:lnTo>
                <a:lnTo>
                  <a:pt x="1306903" y="784141"/>
                </a:lnTo>
                <a:lnTo>
                  <a:pt x="0" y="78414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cap="small" baseline="0" dirty="0" smtClean="0"/>
              <a:t>All-Pairs Shortest Paths</a:t>
            </a:r>
            <a:endParaRPr lang="en-US" sz="1800" kern="1200" dirty="0"/>
          </a:p>
        </p:txBody>
      </p:sp>
      <p:sp>
        <p:nvSpPr>
          <p:cNvPr id="6" name="Freeform 5"/>
          <p:cNvSpPr/>
          <p:nvPr/>
        </p:nvSpPr>
        <p:spPr>
          <a:xfrm>
            <a:off x="2327463" y="5445781"/>
            <a:ext cx="1306903" cy="784141"/>
          </a:xfrm>
          <a:custGeom>
            <a:avLst/>
            <a:gdLst>
              <a:gd name="connsiteX0" fmla="*/ 0 w 1306903"/>
              <a:gd name="connsiteY0" fmla="*/ 0 h 784141"/>
              <a:gd name="connsiteX1" fmla="*/ 1306903 w 1306903"/>
              <a:gd name="connsiteY1" fmla="*/ 0 h 784141"/>
              <a:gd name="connsiteX2" fmla="*/ 1306903 w 1306903"/>
              <a:gd name="connsiteY2" fmla="*/ 784141 h 784141"/>
              <a:gd name="connsiteX3" fmla="*/ 0 w 1306903"/>
              <a:gd name="connsiteY3" fmla="*/ 784141 h 784141"/>
              <a:gd name="connsiteX4" fmla="*/ 0 w 1306903"/>
              <a:gd name="connsiteY4" fmla="*/ 0 h 78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903" h="784141">
                <a:moveTo>
                  <a:pt x="0" y="0"/>
                </a:moveTo>
                <a:lnTo>
                  <a:pt x="1306903" y="0"/>
                </a:lnTo>
                <a:lnTo>
                  <a:pt x="1306903" y="784141"/>
                </a:lnTo>
                <a:lnTo>
                  <a:pt x="0" y="78414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cap="small" baseline="0" dirty="0" smtClean="0"/>
              <a:t>Shortest Cycle</a:t>
            </a:r>
            <a:endParaRPr lang="en-US" sz="1800" kern="1200" cap="small" baseline="0" dirty="0"/>
          </a:p>
        </p:txBody>
      </p:sp>
      <p:sp>
        <p:nvSpPr>
          <p:cNvPr id="7" name="Freeform 6"/>
          <p:cNvSpPr/>
          <p:nvPr/>
        </p:nvSpPr>
        <p:spPr>
          <a:xfrm>
            <a:off x="3765056" y="5445781"/>
            <a:ext cx="1306903" cy="784141"/>
          </a:xfrm>
          <a:custGeom>
            <a:avLst/>
            <a:gdLst>
              <a:gd name="connsiteX0" fmla="*/ 0 w 1306903"/>
              <a:gd name="connsiteY0" fmla="*/ 0 h 784141"/>
              <a:gd name="connsiteX1" fmla="*/ 1306903 w 1306903"/>
              <a:gd name="connsiteY1" fmla="*/ 0 h 784141"/>
              <a:gd name="connsiteX2" fmla="*/ 1306903 w 1306903"/>
              <a:gd name="connsiteY2" fmla="*/ 784141 h 784141"/>
              <a:gd name="connsiteX3" fmla="*/ 0 w 1306903"/>
              <a:gd name="connsiteY3" fmla="*/ 784141 h 784141"/>
              <a:gd name="connsiteX4" fmla="*/ 0 w 1306903"/>
              <a:gd name="connsiteY4" fmla="*/ 0 h 78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903" h="784141">
                <a:moveTo>
                  <a:pt x="0" y="0"/>
                </a:moveTo>
                <a:lnTo>
                  <a:pt x="1306903" y="0"/>
                </a:lnTo>
                <a:lnTo>
                  <a:pt x="1306903" y="784141"/>
                </a:lnTo>
                <a:lnTo>
                  <a:pt x="0" y="78414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cap="small" baseline="0" dirty="0" smtClean="0"/>
              <a:t>Radius</a:t>
            </a:r>
            <a:endParaRPr lang="en-US" sz="1800" kern="1200" cap="small" baseline="0" dirty="0"/>
          </a:p>
        </p:txBody>
      </p:sp>
      <p:sp>
        <p:nvSpPr>
          <p:cNvPr id="8" name="Freeform 7"/>
          <p:cNvSpPr/>
          <p:nvPr/>
        </p:nvSpPr>
        <p:spPr>
          <a:xfrm>
            <a:off x="5202650" y="5445781"/>
            <a:ext cx="1306903" cy="784141"/>
          </a:xfrm>
          <a:custGeom>
            <a:avLst/>
            <a:gdLst>
              <a:gd name="connsiteX0" fmla="*/ 0 w 1306903"/>
              <a:gd name="connsiteY0" fmla="*/ 0 h 784141"/>
              <a:gd name="connsiteX1" fmla="*/ 1306903 w 1306903"/>
              <a:gd name="connsiteY1" fmla="*/ 0 h 784141"/>
              <a:gd name="connsiteX2" fmla="*/ 1306903 w 1306903"/>
              <a:gd name="connsiteY2" fmla="*/ 784141 h 784141"/>
              <a:gd name="connsiteX3" fmla="*/ 0 w 1306903"/>
              <a:gd name="connsiteY3" fmla="*/ 784141 h 784141"/>
              <a:gd name="connsiteX4" fmla="*/ 0 w 1306903"/>
              <a:gd name="connsiteY4" fmla="*/ 0 h 78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903" h="784141">
                <a:moveTo>
                  <a:pt x="0" y="0"/>
                </a:moveTo>
                <a:lnTo>
                  <a:pt x="1306903" y="0"/>
                </a:lnTo>
                <a:lnTo>
                  <a:pt x="1306903" y="784141"/>
                </a:lnTo>
                <a:lnTo>
                  <a:pt x="0" y="78414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cap="small" baseline="0" dirty="0" smtClean="0"/>
              <a:t>Median</a:t>
            </a:r>
            <a:endParaRPr lang="en-US" sz="1800" kern="1200" cap="small" baseline="0" dirty="0"/>
          </a:p>
        </p:txBody>
      </p:sp>
      <p:sp>
        <p:nvSpPr>
          <p:cNvPr id="11" name="Theorem"/>
          <p:cNvSpPr/>
          <p:nvPr/>
        </p:nvSpPr>
        <p:spPr bwMode="auto">
          <a:xfrm>
            <a:off x="251520" y="3284984"/>
            <a:ext cx="8640960" cy="117019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400" b="1" dirty="0" smtClean="0"/>
              <a:t>Theorem.</a:t>
            </a:r>
            <a:r>
              <a:rPr lang="en-US" sz="2400" dirty="0" smtClean="0"/>
              <a:t> If any of the problems below can be solved in truly </a:t>
            </a:r>
            <a:r>
              <a:rPr lang="en-US" sz="2400" dirty="0" err="1" smtClean="0"/>
              <a:t>subcubic</a:t>
            </a:r>
            <a:r>
              <a:rPr lang="en-US" sz="2400" dirty="0" smtClean="0"/>
              <a:t> time, then all of them can.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2195736" y="4201343"/>
            <a:ext cx="66728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[</a:t>
            </a:r>
            <a:r>
              <a:rPr lang="en-US" sz="1400" dirty="0" err="1" smtClean="0">
                <a:solidFill>
                  <a:srgbClr val="0070C0"/>
                </a:solidFill>
                <a:latin typeface="+mj-lt"/>
              </a:rPr>
              <a:t>Vassilevska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 Williams &amp; Williams, ’10] 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[</a:t>
            </a:r>
            <a:r>
              <a:rPr lang="en-US" sz="1400" dirty="0" err="1">
                <a:solidFill>
                  <a:srgbClr val="0070C0"/>
                </a:solidFill>
                <a:latin typeface="+mj-lt"/>
              </a:rPr>
              <a:t>Abboud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1400" dirty="0" err="1">
                <a:solidFill>
                  <a:srgbClr val="0070C0"/>
                </a:solidFill>
                <a:latin typeface="+mj-lt"/>
              </a:rPr>
              <a:t>Vassilevska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 Williams, </a:t>
            </a:r>
            <a:r>
              <a:rPr lang="en-US" sz="1400" dirty="0" err="1">
                <a:solidFill>
                  <a:srgbClr val="0070C0"/>
                </a:solidFill>
                <a:latin typeface="+mj-lt"/>
              </a:rPr>
              <a:t>Grandoni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, ‘15]</a:t>
            </a:r>
          </a:p>
        </p:txBody>
      </p:sp>
      <p:sp>
        <p:nvSpPr>
          <p:cNvPr id="14" name="Freeform 13"/>
          <p:cNvSpPr/>
          <p:nvPr/>
        </p:nvSpPr>
        <p:spPr>
          <a:xfrm>
            <a:off x="6649473" y="5445781"/>
            <a:ext cx="1306903" cy="784141"/>
          </a:xfrm>
          <a:custGeom>
            <a:avLst/>
            <a:gdLst>
              <a:gd name="connsiteX0" fmla="*/ 0 w 1306903"/>
              <a:gd name="connsiteY0" fmla="*/ 0 h 784141"/>
              <a:gd name="connsiteX1" fmla="*/ 1306903 w 1306903"/>
              <a:gd name="connsiteY1" fmla="*/ 0 h 784141"/>
              <a:gd name="connsiteX2" fmla="*/ 1306903 w 1306903"/>
              <a:gd name="connsiteY2" fmla="*/ 784141 h 784141"/>
              <a:gd name="connsiteX3" fmla="*/ 0 w 1306903"/>
              <a:gd name="connsiteY3" fmla="*/ 784141 h 784141"/>
              <a:gd name="connsiteX4" fmla="*/ 0 w 1306903"/>
              <a:gd name="connsiteY4" fmla="*/ 0 h 78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903" h="784141">
                <a:moveTo>
                  <a:pt x="0" y="0"/>
                </a:moveTo>
                <a:lnTo>
                  <a:pt x="1306903" y="0"/>
                </a:lnTo>
                <a:lnTo>
                  <a:pt x="1306903" y="784141"/>
                </a:lnTo>
                <a:lnTo>
                  <a:pt x="0" y="78414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cap="small" baseline="0" dirty="0" smtClean="0"/>
              <a:t>Negative Triangle Detection</a:t>
            </a:r>
            <a:endParaRPr lang="en-US" sz="1800" kern="1200" cap="small" baseline="0" dirty="0"/>
          </a:p>
        </p:txBody>
      </p:sp>
    </p:spTree>
    <p:extLst>
      <p:ext uri="{BB962C8B-B14F-4D97-AF65-F5344CB8AC3E}">
        <p14:creationId xmlns:p14="http://schemas.microsoft.com/office/powerpoint/2010/main" val="106620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tell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92928444"/>
              </p:ext>
            </p:extLst>
          </p:nvPr>
        </p:nvGraphicFramePr>
        <p:xfrm>
          <a:off x="1524000" y="1700808"/>
          <a:ext cx="609600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824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B61CD4-FBE6-4FC8-A110-1F253A6D2E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DEB61CD4-FBE6-4FC8-A110-1F253A6D2E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F8FF19-282D-4DA5-85FD-E69AD95A3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B7F8FF19-282D-4DA5-85FD-E69AD95A30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87E5AD-4ADB-40C9-93C4-8948870660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7387E5AD-4ADB-40C9-93C4-8948870660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80768F-0BE1-4410-B9D9-65ADACF80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2E80768F-0BE1-4410-B9D9-65ADACF808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A80B28-F5A8-4BE8-B829-E38C10BAA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87A80B28-F5A8-4BE8-B829-E38C10BAA2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824DD0-98F0-4052-A587-07C1A0A3B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8D824DD0-98F0-4052-A587-07C1A0A3BE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this be?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</a:t>
                </a:r>
                <a:r>
                  <a:rPr lang="en-US" cap="small" dirty="0" smtClean="0"/>
                  <a:t>Negative Triangle Detection </a:t>
                </a:r>
                <a:r>
                  <a:rPr lang="en-US" dirty="0" smtClean="0"/>
                  <a:t>can be solved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2.9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How would this help us solve </a:t>
                </a:r>
                <a:r>
                  <a:rPr lang="en-US" cap="small" dirty="0" err="1" smtClean="0"/>
                  <a:t>apsp</a:t>
                </a:r>
                <a:r>
                  <a:rPr lang="en-US" cap="small" dirty="0" smtClean="0"/>
                  <a:t> </a:t>
                </a:r>
                <a:r>
                  <a:rPr lang="en-US" dirty="0" smtClean="0"/>
                  <a:t>faster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 smtClean="0"/>
                  <a:t>Triangle detection only outputs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one bit</a:t>
                </a:r>
              </a:p>
              <a:p>
                <a:pPr lvl="1"/>
                <a:r>
                  <a:rPr lang="en-US" dirty="0" smtClean="0"/>
                  <a:t>For </a:t>
                </a:r>
                <a:r>
                  <a:rPr lang="en-US" cap="small" dirty="0" err="1" smtClean="0"/>
                  <a:t>apsp</a:t>
                </a:r>
                <a:r>
                  <a:rPr lang="en-US" cap="small" dirty="0" smtClean="0"/>
                  <a:t> </a:t>
                </a:r>
                <a:r>
                  <a:rPr lang="en-US" dirty="0" smtClean="0"/>
                  <a:t>we need to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distance values</a:t>
                </a:r>
              </a:p>
              <a:p>
                <a:pPr lvl="1"/>
                <a:r>
                  <a:rPr lang="en-US" dirty="0" smtClean="0"/>
                  <a:t>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calls to </a:t>
                </a:r>
                <a:r>
                  <a:rPr lang="en-US" cap="small" dirty="0" smtClean="0"/>
                  <a:t>Negative Triangle </a:t>
                </a:r>
                <a:r>
                  <a:rPr lang="en-US" dirty="0" smtClean="0"/>
                  <a:t>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4.9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time?!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  <p:sp>
        <p:nvSpPr>
          <p:cNvPr id="6" name="Freeform 5"/>
          <p:cNvSpPr/>
          <p:nvPr/>
        </p:nvSpPr>
        <p:spPr>
          <a:xfrm>
            <a:off x="905882" y="5445224"/>
            <a:ext cx="1306903" cy="784141"/>
          </a:xfrm>
          <a:custGeom>
            <a:avLst/>
            <a:gdLst>
              <a:gd name="connsiteX0" fmla="*/ 0 w 1306903"/>
              <a:gd name="connsiteY0" fmla="*/ 0 h 784141"/>
              <a:gd name="connsiteX1" fmla="*/ 1306903 w 1306903"/>
              <a:gd name="connsiteY1" fmla="*/ 0 h 784141"/>
              <a:gd name="connsiteX2" fmla="*/ 1306903 w 1306903"/>
              <a:gd name="connsiteY2" fmla="*/ 784141 h 784141"/>
              <a:gd name="connsiteX3" fmla="*/ 0 w 1306903"/>
              <a:gd name="connsiteY3" fmla="*/ 784141 h 784141"/>
              <a:gd name="connsiteX4" fmla="*/ 0 w 1306903"/>
              <a:gd name="connsiteY4" fmla="*/ 0 h 78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903" h="784141">
                <a:moveTo>
                  <a:pt x="0" y="0"/>
                </a:moveTo>
                <a:lnTo>
                  <a:pt x="1306903" y="0"/>
                </a:lnTo>
                <a:lnTo>
                  <a:pt x="1306903" y="784141"/>
                </a:lnTo>
                <a:lnTo>
                  <a:pt x="0" y="78414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cap="small" baseline="0" dirty="0" smtClean="0"/>
              <a:t>All-Pairs Shortest Paths</a:t>
            </a:r>
            <a:endParaRPr lang="en-US" sz="1800" b="1" kern="1200" dirty="0"/>
          </a:p>
        </p:txBody>
      </p:sp>
      <p:sp>
        <p:nvSpPr>
          <p:cNvPr id="7" name="Freeform 6"/>
          <p:cNvSpPr/>
          <p:nvPr/>
        </p:nvSpPr>
        <p:spPr>
          <a:xfrm>
            <a:off x="2338222" y="5445781"/>
            <a:ext cx="1306903" cy="784141"/>
          </a:xfrm>
          <a:custGeom>
            <a:avLst/>
            <a:gdLst>
              <a:gd name="connsiteX0" fmla="*/ 0 w 1306903"/>
              <a:gd name="connsiteY0" fmla="*/ 0 h 784141"/>
              <a:gd name="connsiteX1" fmla="*/ 1306903 w 1306903"/>
              <a:gd name="connsiteY1" fmla="*/ 0 h 784141"/>
              <a:gd name="connsiteX2" fmla="*/ 1306903 w 1306903"/>
              <a:gd name="connsiteY2" fmla="*/ 784141 h 784141"/>
              <a:gd name="connsiteX3" fmla="*/ 0 w 1306903"/>
              <a:gd name="connsiteY3" fmla="*/ 784141 h 784141"/>
              <a:gd name="connsiteX4" fmla="*/ 0 w 1306903"/>
              <a:gd name="connsiteY4" fmla="*/ 0 h 78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903" h="784141">
                <a:moveTo>
                  <a:pt x="0" y="0"/>
                </a:moveTo>
                <a:lnTo>
                  <a:pt x="1306903" y="0"/>
                </a:lnTo>
                <a:lnTo>
                  <a:pt x="1306903" y="784141"/>
                </a:lnTo>
                <a:lnTo>
                  <a:pt x="0" y="78414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cap="small" baseline="0" dirty="0" smtClean="0"/>
              <a:t>Shortest Cycle</a:t>
            </a:r>
            <a:endParaRPr lang="en-US" sz="1800" kern="1200" cap="small" baseline="0" dirty="0"/>
          </a:p>
        </p:txBody>
      </p:sp>
      <p:sp>
        <p:nvSpPr>
          <p:cNvPr id="8" name="Freeform 7"/>
          <p:cNvSpPr/>
          <p:nvPr/>
        </p:nvSpPr>
        <p:spPr>
          <a:xfrm>
            <a:off x="3775815" y="5445781"/>
            <a:ext cx="1306903" cy="784141"/>
          </a:xfrm>
          <a:custGeom>
            <a:avLst/>
            <a:gdLst>
              <a:gd name="connsiteX0" fmla="*/ 0 w 1306903"/>
              <a:gd name="connsiteY0" fmla="*/ 0 h 784141"/>
              <a:gd name="connsiteX1" fmla="*/ 1306903 w 1306903"/>
              <a:gd name="connsiteY1" fmla="*/ 0 h 784141"/>
              <a:gd name="connsiteX2" fmla="*/ 1306903 w 1306903"/>
              <a:gd name="connsiteY2" fmla="*/ 784141 h 784141"/>
              <a:gd name="connsiteX3" fmla="*/ 0 w 1306903"/>
              <a:gd name="connsiteY3" fmla="*/ 784141 h 784141"/>
              <a:gd name="connsiteX4" fmla="*/ 0 w 1306903"/>
              <a:gd name="connsiteY4" fmla="*/ 0 h 78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903" h="784141">
                <a:moveTo>
                  <a:pt x="0" y="0"/>
                </a:moveTo>
                <a:lnTo>
                  <a:pt x="1306903" y="0"/>
                </a:lnTo>
                <a:lnTo>
                  <a:pt x="1306903" y="784141"/>
                </a:lnTo>
                <a:lnTo>
                  <a:pt x="0" y="78414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cap="small" baseline="0" dirty="0" smtClean="0"/>
              <a:t>Radius</a:t>
            </a:r>
            <a:endParaRPr lang="en-US" sz="1800" kern="1200" cap="small" baseline="0" dirty="0"/>
          </a:p>
        </p:txBody>
      </p:sp>
      <p:sp>
        <p:nvSpPr>
          <p:cNvPr id="9" name="Freeform 8"/>
          <p:cNvSpPr/>
          <p:nvPr/>
        </p:nvSpPr>
        <p:spPr>
          <a:xfrm>
            <a:off x="5213409" y="5445781"/>
            <a:ext cx="1306903" cy="784141"/>
          </a:xfrm>
          <a:custGeom>
            <a:avLst/>
            <a:gdLst>
              <a:gd name="connsiteX0" fmla="*/ 0 w 1306903"/>
              <a:gd name="connsiteY0" fmla="*/ 0 h 784141"/>
              <a:gd name="connsiteX1" fmla="*/ 1306903 w 1306903"/>
              <a:gd name="connsiteY1" fmla="*/ 0 h 784141"/>
              <a:gd name="connsiteX2" fmla="*/ 1306903 w 1306903"/>
              <a:gd name="connsiteY2" fmla="*/ 784141 h 784141"/>
              <a:gd name="connsiteX3" fmla="*/ 0 w 1306903"/>
              <a:gd name="connsiteY3" fmla="*/ 784141 h 784141"/>
              <a:gd name="connsiteX4" fmla="*/ 0 w 1306903"/>
              <a:gd name="connsiteY4" fmla="*/ 0 h 78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903" h="784141">
                <a:moveTo>
                  <a:pt x="0" y="0"/>
                </a:moveTo>
                <a:lnTo>
                  <a:pt x="1306903" y="0"/>
                </a:lnTo>
                <a:lnTo>
                  <a:pt x="1306903" y="784141"/>
                </a:lnTo>
                <a:lnTo>
                  <a:pt x="0" y="78414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cap="small" baseline="0" dirty="0" smtClean="0"/>
              <a:t>Median</a:t>
            </a:r>
            <a:endParaRPr lang="en-US" sz="1800" kern="1200" cap="small" baseline="0" dirty="0"/>
          </a:p>
        </p:txBody>
      </p:sp>
      <p:sp>
        <p:nvSpPr>
          <p:cNvPr id="11" name="Freeform 10"/>
          <p:cNvSpPr/>
          <p:nvPr/>
        </p:nvSpPr>
        <p:spPr>
          <a:xfrm>
            <a:off x="6649473" y="5445781"/>
            <a:ext cx="1306903" cy="784141"/>
          </a:xfrm>
          <a:custGeom>
            <a:avLst/>
            <a:gdLst>
              <a:gd name="connsiteX0" fmla="*/ 0 w 1306903"/>
              <a:gd name="connsiteY0" fmla="*/ 0 h 784141"/>
              <a:gd name="connsiteX1" fmla="*/ 1306903 w 1306903"/>
              <a:gd name="connsiteY1" fmla="*/ 0 h 784141"/>
              <a:gd name="connsiteX2" fmla="*/ 1306903 w 1306903"/>
              <a:gd name="connsiteY2" fmla="*/ 784141 h 784141"/>
              <a:gd name="connsiteX3" fmla="*/ 0 w 1306903"/>
              <a:gd name="connsiteY3" fmla="*/ 784141 h 784141"/>
              <a:gd name="connsiteX4" fmla="*/ 0 w 1306903"/>
              <a:gd name="connsiteY4" fmla="*/ 0 h 78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903" h="784141">
                <a:moveTo>
                  <a:pt x="0" y="0"/>
                </a:moveTo>
                <a:lnTo>
                  <a:pt x="1306903" y="0"/>
                </a:lnTo>
                <a:lnTo>
                  <a:pt x="1306903" y="784141"/>
                </a:lnTo>
                <a:lnTo>
                  <a:pt x="0" y="78414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cap="small" baseline="0" dirty="0" smtClean="0"/>
              <a:t>Negative Triangle Detection</a:t>
            </a:r>
            <a:endParaRPr lang="en-US" sz="1800" b="1" kern="1200" cap="small" baseline="0" dirty="0"/>
          </a:p>
        </p:txBody>
      </p:sp>
      <p:sp>
        <p:nvSpPr>
          <p:cNvPr id="12" name="Theorem"/>
          <p:cNvSpPr/>
          <p:nvPr/>
        </p:nvSpPr>
        <p:spPr bwMode="auto">
          <a:xfrm>
            <a:off x="251520" y="3789040"/>
            <a:ext cx="8640960" cy="117019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400" b="1" dirty="0" smtClean="0"/>
              <a:t>Theorem.</a:t>
            </a:r>
            <a:r>
              <a:rPr lang="en-US" sz="2400" dirty="0" smtClean="0"/>
              <a:t> If any of the problems below can be solved in truly </a:t>
            </a:r>
            <a:r>
              <a:rPr lang="en-US" sz="2400" dirty="0" err="1" smtClean="0"/>
              <a:t>subcubic</a:t>
            </a:r>
            <a:r>
              <a:rPr lang="en-US" sz="2400" dirty="0" smtClean="0"/>
              <a:t> time, then all of them can.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2195736" y="4705399"/>
            <a:ext cx="66728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[</a:t>
            </a:r>
            <a:r>
              <a:rPr lang="en-US" sz="1400" dirty="0" err="1" smtClean="0">
                <a:solidFill>
                  <a:srgbClr val="0070C0"/>
                </a:solidFill>
                <a:latin typeface="+mj-lt"/>
              </a:rPr>
              <a:t>Vassilevska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 Williams &amp; Williams, ’10] 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[</a:t>
            </a:r>
            <a:r>
              <a:rPr lang="en-US" sz="1400" dirty="0" err="1">
                <a:solidFill>
                  <a:srgbClr val="0070C0"/>
                </a:solidFill>
                <a:latin typeface="+mj-lt"/>
              </a:rPr>
              <a:t>Abboud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1400" dirty="0" err="1">
                <a:solidFill>
                  <a:srgbClr val="0070C0"/>
                </a:solidFill>
                <a:latin typeface="+mj-lt"/>
              </a:rPr>
              <a:t>Vassilevska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 Williams, </a:t>
            </a:r>
            <a:r>
              <a:rPr lang="en-US" sz="1400" dirty="0" err="1">
                <a:solidFill>
                  <a:srgbClr val="0070C0"/>
                </a:solidFill>
                <a:latin typeface="+mj-lt"/>
              </a:rPr>
              <a:t>Grandoni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, ‘15]</a:t>
            </a:r>
          </a:p>
        </p:txBody>
      </p:sp>
    </p:spTree>
    <p:extLst>
      <p:ext uri="{BB962C8B-B14F-4D97-AF65-F5344CB8AC3E}">
        <p14:creationId xmlns:p14="http://schemas.microsoft.com/office/powerpoint/2010/main" val="183722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glimpse of the 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309612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proof is elementary and very elegant</a:t>
            </a:r>
          </a:p>
          <a:p>
            <a:pPr lvl="1"/>
            <a:r>
              <a:rPr lang="en-US" dirty="0" smtClean="0"/>
              <a:t>Unfortunately, it is slightly too long for this talk</a:t>
            </a:r>
          </a:p>
          <a:p>
            <a:r>
              <a:rPr lang="en-US" dirty="0" smtClean="0"/>
              <a:t>We present similar reductions between two </a:t>
            </a:r>
            <a:r>
              <a:rPr lang="en-US" dirty="0" smtClean="0">
                <a:solidFill>
                  <a:srgbClr val="0070C0"/>
                </a:solidFill>
              </a:rPr>
              <a:t>other</a:t>
            </a:r>
            <a:r>
              <a:rPr lang="en-US" dirty="0" smtClean="0"/>
              <a:t> problems</a:t>
            </a:r>
          </a:p>
          <a:p>
            <a:pPr lvl="1"/>
            <a:r>
              <a:rPr lang="en-US" dirty="0" smtClean="0"/>
              <a:t>Using many of the same ideas</a:t>
            </a:r>
          </a:p>
          <a:p>
            <a:pPr marL="457200" indent="-457200">
              <a:buFont typeface="+mj-lt"/>
              <a:buAutoNum type="arabicPeriod"/>
            </a:pPr>
            <a:r>
              <a:rPr lang="en-US" cap="small" dirty="0" smtClean="0">
                <a:solidFill>
                  <a:srgbClr val="0070C0"/>
                </a:solidFill>
              </a:rPr>
              <a:t>(Unweighted) Triangle Detection</a:t>
            </a:r>
            <a:endParaRPr lang="en-US" dirty="0">
              <a:solidFill>
                <a:srgbClr val="0070C0"/>
              </a:solidFill>
            </a:endParaRPr>
          </a:p>
          <a:p>
            <a:pPr marL="857250" lvl="1" indent="-457200"/>
            <a:r>
              <a:rPr lang="en-US" dirty="0" smtClean="0"/>
              <a:t>Given an unweighted graph, does it have a triangle </a:t>
            </a:r>
            <a:r>
              <a:rPr lang="en-US" cap="small" dirty="0" smtClean="0"/>
              <a:t>yes</a:t>
            </a:r>
            <a:r>
              <a:rPr lang="en-US" dirty="0" smtClean="0"/>
              <a:t> or </a:t>
            </a:r>
            <a:r>
              <a:rPr lang="en-US" cap="small" dirty="0" smtClean="0"/>
              <a:t>no</a:t>
            </a:r>
            <a:r>
              <a:rPr lang="en-US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cap="small" dirty="0" smtClean="0">
                <a:solidFill>
                  <a:srgbClr val="0070C0"/>
                </a:solidFill>
              </a:rPr>
              <a:t>Boolean Matrix Multiplication </a:t>
            </a:r>
            <a:r>
              <a:rPr lang="en-US" dirty="0" smtClean="0"/>
              <a:t>(next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heorem"/>
              <p:cNvSpPr/>
              <p:nvPr/>
            </p:nvSpPr>
            <p:spPr bwMode="auto">
              <a:xfrm>
                <a:off x="251520" y="5501330"/>
                <a:ext cx="8640960" cy="1169415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400" b="1" dirty="0" smtClean="0"/>
                  <a:t>Theorem.</a:t>
                </a:r>
                <a:r>
                  <a:rPr lang="en-US" sz="2400" dirty="0" smtClean="0"/>
                  <a:t> If </a:t>
                </a:r>
                <a:r>
                  <a:rPr lang="en-US" sz="2400" cap="small" dirty="0"/>
                  <a:t>Triangle Detection </a:t>
                </a:r>
                <a:r>
                  <a:rPr lang="en-US" sz="2400" dirty="0" smtClean="0"/>
                  <a:t>can be solved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3−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𝜖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/>
                  <a:t> time, then </a:t>
                </a:r>
                <a:r>
                  <a:rPr lang="en-US" sz="2400" cap="small" dirty="0"/>
                  <a:t>Boolean Matrix </a:t>
                </a:r>
                <a:r>
                  <a:rPr lang="en-US" sz="2400" cap="small" dirty="0" err="1"/>
                  <a:t>Mult</a:t>
                </a:r>
                <a:r>
                  <a:rPr lang="en-US" sz="2400" cap="small" dirty="0"/>
                  <a:t>. </a:t>
                </a:r>
                <a:r>
                  <a:rPr lang="en-US" sz="2400" dirty="0" smtClean="0"/>
                  <a:t>can be solved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3−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𝜖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/3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/>
                  <a:t> time.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5501330"/>
                <a:ext cx="8640960" cy="1169415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796136" y="6388496"/>
            <a:ext cx="30724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[</a:t>
            </a:r>
            <a:r>
              <a:rPr lang="en-US" sz="1400" dirty="0" err="1" smtClean="0">
                <a:solidFill>
                  <a:srgbClr val="0070C0"/>
                </a:solidFill>
                <a:latin typeface="+mj-lt"/>
              </a:rPr>
              <a:t>Vassilevska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 Williams &amp; Williams, ’10]</a:t>
            </a:r>
            <a:endParaRPr lang="en-US" sz="1400" dirty="0">
              <a:solidFill>
                <a:srgbClr val="0070C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ular Callout 9"/>
              <p:cNvSpPr/>
              <p:nvPr/>
            </p:nvSpPr>
            <p:spPr bwMode="auto">
              <a:xfrm>
                <a:off x="2987824" y="1700808"/>
                <a:ext cx="1944216" cy="864096"/>
              </a:xfrm>
              <a:prstGeom prst="wedgeRectCallout">
                <a:avLst>
                  <a:gd name="adj1" fmla="val -3656"/>
                  <a:gd name="adj2" fmla="val 103908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Output consists of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1</m:t>
                    </m:r>
                  </m:oMath>
                </a14:m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bit</a:t>
                </a:r>
              </a:p>
            </p:txBody>
          </p:sp>
        </mc:Choice>
        <mc:Fallback xmlns="">
          <p:sp>
            <p:nvSpPr>
              <p:cNvPr id="10" name="Rectangular Callou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7824" y="1700808"/>
                <a:ext cx="1944216" cy="864096"/>
              </a:xfrm>
              <a:prstGeom prst="wedgeRectCallout">
                <a:avLst>
                  <a:gd name="adj1" fmla="val -3656"/>
                  <a:gd name="adj2" fmla="val 103908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heorem"/>
              <p:cNvSpPr/>
              <p:nvPr/>
            </p:nvSpPr>
            <p:spPr bwMode="auto">
              <a:xfrm>
                <a:off x="251520" y="4437112"/>
                <a:ext cx="8640960" cy="102618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400" b="1" dirty="0" smtClean="0"/>
                  <a:t>Theorem.</a:t>
                </a:r>
                <a:r>
                  <a:rPr lang="en-US" sz="2400" dirty="0" smtClean="0"/>
                  <a:t> If </a:t>
                </a:r>
                <a:r>
                  <a:rPr lang="en-US" sz="2400" cap="small" dirty="0" smtClean="0"/>
                  <a:t>Boolean Matrix </a:t>
                </a:r>
                <a:r>
                  <a:rPr lang="en-US" sz="2400" cap="small" dirty="0" err="1" smtClean="0"/>
                  <a:t>Mult</a:t>
                </a:r>
                <a:r>
                  <a:rPr lang="en-US" sz="2400" cap="small" dirty="0" smtClean="0"/>
                  <a:t>. </a:t>
                </a:r>
                <a:r>
                  <a:rPr lang="en-US" sz="2400" dirty="0" smtClean="0"/>
                  <a:t>can be solved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3−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𝜖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/>
                  <a:t> time, then </a:t>
                </a:r>
                <a:r>
                  <a:rPr lang="en-US" sz="2400" cap="small" dirty="0" smtClean="0"/>
                  <a:t>Triangle Detection</a:t>
                </a:r>
                <a:r>
                  <a:rPr lang="en-US" sz="2400" dirty="0" smtClean="0"/>
                  <a:t> can be solved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3−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𝜖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/>
                  <a:t> time.</a:t>
                </a:r>
                <a:endParaRPr lang="en-US" sz="2400" dirty="0"/>
              </a:p>
            </p:txBody>
          </p:sp>
        </mc:Choice>
        <mc:Fallback xmlns="">
          <p:sp>
            <p:nvSpPr>
              <p:cNvPr id="12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4437112"/>
                <a:ext cx="8640960" cy="1026182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060315" y="5193553"/>
            <a:ext cx="28083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[</a:t>
            </a:r>
            <a:r>
              <a:rPr lang="en-US" sz="1400" dirty="0" err="1" smtClean="0">
                <a:solidFill>
                  <a:srgbClr val="0070C0"/>
                </a:solidFill>
                <a:latin typeface="+mj-lt"/>
              </a:rPr>
              <a:t>Itai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 &amp; </a:t>
            </a:r>
            <a:r>
              <a:rPr lang="en-US" sz="1400" dirty="0" err="1" smtClean="0">
                <a:solidFill>
                  <a:srgbClr val="0070C0"/>
                </a:solidFill>
                <a:latin typeface="+mj-lt"/>
              </a:rPr>
              <a:t>Rodeh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, ’78]</a:t>
            </a:r>
            <a:endParaRPr lang="en-US" sz="1400" dirty="0">
              <a:solidFill>
                <a:srgbClr val="0070C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ular Callout 10"/>
              <p:cNvSpPr/>
              <p:nvPr/>
            </p:nvSpPr>
            <p:spPr bwMode="auto">
              <a:xfrm>
                <a:off x="3059832" y="5031246"/>
                <a:ext cx="1944216" cy="864096"/>
              </a:xfrm>
              <a:prstGeom prst="wedgeRectCallout">
                <a:avLst>
                  <a:gd name="adj1" fmla="val -11426"/>
                  <a:gd name="adj2" fmla="val -138101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Output consists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bits</a:t>
                </a:r>
              </a:p>
            </p:txBody>
          </p:sp>
        </mc:Choice>
        <mc:Fallback xmlns="">
          <p:sp>
            <p:nvSpPr>
              <p:cNvPr id="11" name="Rectangular Callou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9832" y="5031246"/>
                <a:ext cx="1944216" cy="864096"/>
              </a:xfrm>
              <a:prstGeom prst="wedgeRectCallout">
                <a:avLst>
                  <a:gd name="adj1" fmla="val -11426"/>
                  <a:gd name="adj2" fmla="val -138101"/>
                </a:avLst>
              </a:prstGeom>
              <a:blipFill rotWithShape="1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4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  <p:bldP spid="10" grpId="1" animBg="1"/>
      <p:bldP spid="12" grpId="0" animBg="1"/>
      <p:bldP spid="12" grpId="1" animBg="1"/>
      <p:bldP spid="13" grpId="0"/>
      <p:bldP spid="13" grpId="1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ighlightB"/>
          <p:cNvSpPr/>
          <p:nvPr/>
        </p:nvSpPr>
        <p:spPr bwMode="auto">
          <a:xfrm rot="5400000">
            <a:off x="4531960" y="3661211"/>
            <a:ext cx="968478" cy="360040"/>
          </a:xfrm>
          <a:prstGeom prst="rect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" name="HighlightA"/>
          <p:cNvSpPr/>
          <p:nvPr/>
        </p:nvSpPr>
        <p:spPr bwMode="auto">
          <a:xfrm>
            <a:off x="2123728" y="3645024"/>
            <a:ext cx="1224136" cy="360040"/>
          </a:xfrm>
          <a:prstGeom prst="rect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" name="HighlightC"/>
          <p:cNvSpPr/>
          <p:nvPr/>
        </p:nvSpPr>
        <p:spPr bwMode="auto">
          <a:xfrm>
            <a:off x="6732240" y="3645024"/>
            <a:ext cx="288032" cy="360040"/>
          </a:xfrm>
          <a:prstGeom prst="rect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fundamental matrix product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cap="small" dirty="0" smtClean="0">
                    <a:solidFill>
                      <a:srgbClr val="0070C0"/>
                    </a:solidFill>
                  </a:rPr>
                  <a:t>Boolean Matrix Multiplication</a:t>
                </a:r>
                <a:br>
                  <a:rPr lang="en-US" b="1" cap="small" dirty="0" smtClean="0">
                    <a:solidFill>
                      <a:srgbClr val="0070C0"/>
                    </a:solidFill>
                  </a:rPr>
                </a:br>
                <a:r>
                  <a:rPr lang="en-US" b="1" dirty="0" smtClean="0">
                    <a:solidFill>
                      <a:srgbClr val="0070C0"/>
                    </a:solidFill>
                  </a:rPr>
                  <a:t>Input</a:t>
                </a:r>
                <a:r>
                  <a:rPr lang="en-US" b="1" dirty="0">
                    <a:solidFill>
                      <a:srgbClr val="0070C0"/>
                    </a:solidFill>
                  </a:rPr>
                  <a:t>:</a:t>
                </a:r>
                <a:r>
                  <a:rPr lang="en-US" b="1" dirty="0"/>
                  <a:t>		</a:t>
                </a:r>
                <a:r>
                  <a:rPr lang="en-US" dirty="0" smtClean="0"/>
                  <a:t>Two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Boolean matrices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 smtClean="0">
                    <a:solidFill>
                      <a:srgbClr val="0070C0"/>
                    </a:solidFill>
                  </a:rPr>
                  <a:t>Output:</a:t>
                </a:r>
                <a:r>
                  <a:rPr lang="en-US" dirty="0"/>
                  <a:t>	</a:t>
                </a:r>
                <a:r>
                  <a:rPr lang="en-US" dirty="0" smtClean="0"/>
                  <a:t>The Boolean product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≔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, where</a:t>
                </a:r>
                <a:br>
                  <a:rPr lang="en-US" dirty="0" smtClean="0"/>
                </a:b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≔</m:t>
                    </m:r>
                    <m:nary>
                      <m:naryPr>
                        <m:chr m:val="⋁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≤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≤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𝑖𝑘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∧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𝑘𝑗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×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err="1" smtClean="0"/>
                  <a:t>th</a:t>
                </a:r>
                <a:r>
                  <a:rPr lang="en-US" dirty="0" smtClean="0"/>
                  <a:t> row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err="1" smtClean="0"/>
                  <a:t>th</a:t>
                </a:r>
                <a:r>
                  <a:rPr lang="en-US" dirty="0" smtClean="0"/>
                  <a:t> column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 have a nonzero inner product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989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"/>
              <p:cNvSpPr txBox="1"/>
              <p:nvPr/>
            </p:nvSpPr>
            <p:spPr>
              <a:xfrm>
                <a:off x="2315899" y="4437112"/>
                <a:ext cx="8640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5" name="A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899" y="4437112"/>
                <a:ext cx="864096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B"/>
              <p:cNvSpPr txBox="1"/>
              <p:nvPr/>
            </p:nvSpPr>
            <p:spPr>
              <a:xfrm>
                <a:off x="4171307" y="4437112"/>
                <a:ext cx="8640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6" name="B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307" y="4437112"/>
                <a:ext cx="864096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"/>
              <p:cNvSpPr txBox="1"/>
              <p:nvPr/>
            </p:nvSpPr>
            <p:spPr>
              <a:xfrm>
                <a:off x="6043964" y="4437112"/>
                <a:ext cx="8640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7" name="C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964" y="4437112"/>
                <a:ext cx="864096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960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8" grpId="0" animBg="1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347663"/>
            <a:ext cx="8424167" cy="633412"/>
          </a:xfrm>
        </p:spPr>
        <p:txBody>
          <a:bodyPr/>
          <a:lstStyle/>
          <a:p>
            <a:r>
              <a:rPr lang="en-US" dirty="0" smtClean="0"/>
              <a:t>Boolean matrix products using </a:t>
            </a:r>
            <a:r>
              <a:rPr lang="en-US" cap="small" dirty="0" smtClean="0"/>
              <a:t>Triangle Detection</a:t>
            </a:r>
            <a:endParaRPr lang="en-US" cap="smal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579296" cy="2880097"/>
              </a:xfrm>
            </p:spPr>
            <p:txBody>
              <a:bodyPr>
                <a:normAutofit fontScale="92500"/>
              </a:bodyPr>
              <a:lstStyle/>
              <a:p>
                <a:pPr marL="514350" indent="-457200">
                  <a:buFont typeface="+mj-lt"/>
                  <a:buAutoNum type="arabicPeriod"/>
                </a:pPr>
                <a:r>
                  <a:rPr lang="en-US" dirty="0" smtClean="0"/>
                  <a:t>Show that any </a:t>
                </a:r>
                <a:r>
                  <a:rPr lang="en-US" cap="small" dirty="0" smtClean="0"/>
                  <a:t>Triangle Detection</a:t>
                </a:r>
                <a:r>
                  <a:rPr lang="en-US" dirty="0" smtClean="0"/>
                  <a:t> algorithm can be used 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find</a:t>
                </a:r>
                <a:r>
                  <a:rPr lang="en-US" dirty="0" smtClean="0"/>
                  <a:t> triangles </a:t>
                </a:r>
                <a:r>
                  <a:rPr lang="en-US" i="1" dirty="0" smtClean="0"/>
                  <a:t>in tripartite graphs</a:t>
                </a:r>
                <a:r>
                  <a:rPr lang="en-US" dirty="0" smtClean="0"/>
                  <a:t>, in the same asymptotic runtime</a:t>
                </a:r>
              </a:p>
              <a:p>
                <a:pPr marL="514350" indent="-457200">
                  <a:buFont typeface="+mj-lt"/>
                  <a:buAutoNum type="arabicPeriod"/>
                </a:pPr>
                <a:r>
                  <a:rPr lang="en-US" dirty="0" smtClean="0"/>
                  <a:t>Turn matrices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 into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tripartite</a:t>
                </a:r>
                <a:r>
                  <a:rPr lang="en-US" dirty="0" smtClean="0"/>
                  <a:t> graph with parts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𝐽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857250" lvl="2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𝑥𝑦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=1⇔</m:t>
                    </m:r>
                  </m:oMath>
                </a14:m>
                <a:r>
                  <a:rPr lang="en-US" dirty="0" smtClean="0"/>
                  <a:t> there is a triangle containing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smtClean="0"/>
                  <a:t>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514350" indent="-457200">
                  <a:buFont typeface="+mj-lt"/>
                  <a:buAutoNum type="arabicPeriod"/>
                </a:pPr>
                <a:r>
                  <a:rPr lang="en-US" dirty="0" smtClean="0"/>
                  <a:t>Using (1) and a hypothetical fast algorithm for </a:t>
                </a:r>
                <a:r>
                  <a:rPr lang="en-US" cap="small" dirty="0" smtClean="0"/>
                  <a:t>Triangle Detection</a:t>
                </a:r>
                <a:r>
                  <a:rPr lang="en-US" dirty="0" smtClean="0"/>
                  <a:t>, we can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efficiently</a:t>
                </a:r>
                <a:r>
                  <a:rPr lang="en-US" dirty="0" smtClean="0"/>
                  <a:t> find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all</a:t>
                </a:r>
                <a:r>
                  <a:rPr lang="en-US" dirty="0" smtClean="0"/>
                  <a:t> pairs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𝐽</m:t>
                    </m:r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occurring </a:t>
                </a:r>
                <a:r>
                  <a:rPr lang="en-US" dirty="0" smtClean="0"/>
                  <a:t>in a triangle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579296" cy="2880097"/>
              </a:xfrm>
              <a:blipFill rotWithShape="0">
                <a:blip r:embed="rId2"/>
                <a:stretch>
                  <a:fillRect l="-284" t="-1691" r="-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3528" y="4653136"/>
                <a:ext cx="4408194" cy="9307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  <m:e/>
                            </m:mr>
                            <m:mr>
                              <m:e/>
                              <m:e/>
                              <m:e/>
                            </m:mr>
                          </m:m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×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𝐵</m:t>
                                </m:r>
                              </m:e>
                              <m:e/>
                            </m:mr>
                            <m:mr>
                              <m:e/>
                              <m:e/>
                              <m:e/>
                            </m:mr>
                          </m:m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 … </m:t>
                      </m:r>
                      <m:r>
                        <a:rPr lang="en-US" sz="2000" i="1" smtClean="0"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653136"/>
                <a:ext cx="4408194" cy="9307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2" name="TripartiteGraph'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214" y="4149080"/>
            <a:ext cx="360997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airHighlighted'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654" y="4149078"/>
            <a:ext cx="360997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 bwMode="auto">
          <a:xfrm>
            <a:off x="4860032" y="4867286"/>
            <a:ext cx="632366" cy="50405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heorem" hidden="1"/>
              <p:cNvSpPr/>
              <p:nvPr/>
            </p:nvSpPr>
            <p:spPr bwMode="auto">
              <a:xfrm>
                <a:off x="251520" y="2780928"/>
                <a:ext cx="8640960" cy="1169415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400" b="1" dirty="0" smtClean="0"/>
                  <a:t>Theorem.</a:t>
                </a:r>
                <a:r>
                  <a:rPr lang="en-US" sz="2400" dirty="0" smtClean="0"/>
                  <a:t> If </a:t>
                </a:r>
                <a:r>
                  <a:rPr lang="en-US" sz="2400" cap="small" dirty="0"/>
                  <a:t>Triangle Detection </a:t>
                </a:r>
                <a:r>
                  <a:rPr lang="en-US" sz="2400" dirty="0" smtClean="0"/>
                  <a:t>can be solved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3−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𝜖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/>
                  <a:t> time, then </a:t>
                </a:r>
                <a:r>
                  <a:rPr lang="en-US" sz="2400" cap="small" dirty="0"/>
                  <a:t>Boolean Matrix </a:t>
                </a:r>
                <a:r>
                  <a:rPr lang="en-US" sz="2400" cap="small" dirty="0" err="1"/>
                  <a:t>Mult</a:t>
                </a:r>
                <a:r>
                  <a:rPr lang="en-US" sz="2400" cap="small" dirty="0"/>
                  <a:t>. </a:t>
                </a:r>
                <a:r>
                  <a:rPr lang="en-US" sz="2400" dirty="0" smtClean="0"/>
                  <a:t>can be solved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3−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𝜖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/3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/>
                  <a:t> time.</a:t>
                </a:r>
                <a:endParaRPr lang="en-US" sz="2400" dirty="0"/>
              </a:p>
            </p:txBody>
          </p:sp>
        </mc:Choice>
        <mc:Fallback>
          <p:sp>
            <p:nvSpPr>
              <p:cNvPr id="9" name="Theorem" hidden="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2780928"/>
                <a:ext cx="8640960" cy="1169415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5796136" y="3668094"/>
            <a:ext cx="30724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[</a:t>
            </a:r>
            <a:r>
              <a:rPr lang="en-US" sz="1400" dirty="0" err="1" smtClean="0">
                <a:solidFill>
                  <a:srgbClr val="0070C0"/>
                </a:solidFill>
                <a:latin typeface="+mj-lt"/>
              </a:rPr>
              <a:t>Vassilevska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 Williams &amp; Williams, ’10]</a:t>
            </a:r>
            <a:endParaRPr lang="en-US" sz="14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094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9" grpId="1" animBg="1"/>
      <p:bldP spid="10" grpId="0"/>
      <p:bldP spid="1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(1) Finding a triangle in a tripartite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  <p:pic>
        <p:nvPicPr>
          <p:cNvPr id="6" name="TripartiteTriang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22" y="3629324"/>
            <a:ext cx="795337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Recurse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3633908"/>
            <a:ext cx="795337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Recurs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96" y="3652958"/>
            <a:ext cx="751522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Recurs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820" y="3652958"/>
            <a:ext cx="589597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Recurse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257" y="3672007"/>
            <a:ext cx="575310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… using a subroutine that detects whether a triangle exists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Split each part in two halves of equal size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For each of the 8 ways to select 1 half from each part:</a:t>
                </a:r>
              </a:p>
              <a:p>
                <a:pPr marL="857250" lvl="1" indent="-457200"/>
                <a:r>
                  <a:rPr lang="en-US" dirty="0" smtClean="0"/>
                  <a:t>Use </a:t>
                </a:r>
                <a:r>
                  <a:rPr lang="en-US" cap="small" dirty="0" smtClean="0"/>
                  <a:t>Triangle Detection</a:t>
                </a:r>
                <a:r>
                  <a:rPr lang="en-US" dirty="0" smtClean="0"/>
                  <a:t> subroutine on the sub-instance</a:t>
                </a:r>
              </a:p>
              <a:p>
                <a:pPr marL="857250" lvl="1" indent="-457200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Δ</m:t>
                    </m:r>
                  </m:oMath>
                </a14:m>
                <a:r>
                  <a:rPr lang="en-US" dirty="0" smtClean="0"/>
                  <a:t> exists: recursively </a:t>
                </a:r>
                <a:r>
                  <a:rPr lang="en-US" cap="small" dirty="0" smtClean="0"/>
                  <a:t>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cap="small" smtClean="0">
                        <a:latin typeface="Cambria Math"/>
                      </a:rPr>
                      <m:t>Δ</m:t>
                    </m:r>
                  </m:oMath>
                </a14:m>
                <a:r>
                  <a:rPr lang="en-US" dirty="0" smtClean="0"/>
                  <a:t> in the sub-instance, stop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7"/>
                <a:stretch>
                  <a:fillRect l="-1111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heorem"/>
              <p:cNvSpPr/>
              <p:nvPr/>
            </p:nvSpPr>
            <p:spPr bwMode="auto">
              <a:xfrm>
                <a:off x="395536" y="4449162"/>
                <a:ext cx="8352928" cy="117019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400" b="1" dirty="0" smtClean="0"/>
                  <a:t>Observation.</a:t>
                </a:r>
                <a:r>
                  <a:rPr lang="en-US" sz="2400" dirty="0" smtClean="0"/>
                  <a:t> To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Δ</m:t>
                    </m:r>
                  </m:oMath>
                </a14:m>
                <a:r>
                  <a:rPr lang="en-US" sz="2400" dirty="0" smtClean="0"/>
                  <a:t> in tripartite graph with parts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/>
                  <a:t>:</a:t>
                </a:r>
              </a:p>
              <a:p>
                <a:pPr marL="342900" lvl="0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8 calls to T</a:t>
                </a:r>
                <a:r>
                  <a:rPr lang="en-US" sz="2400" cap="small" dirty="0" smtClean="0"/>
                  <a:t>riangle Detection</a:t>
                </a:r>
                <a:r>
                  <a:rPr lang="en-US" sz="2400" dirty="0" smtClean="0"/>
                  <a:t> with parts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</a:rPr>
                      <m:t>/2</m:t>
                    </m:r>
                  </m:oMath>
                </a14:m>
                <a:endParaRPr lang="en-US" sz="2400" dirty="0" smtClean="0"/>
              </a:p>
              <a:p>
                <a:pPr marL="342900" lvl="0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1 recursive call to F</a:t>
                </a:r>
                <a:r>
                  <a:rPr lang="en-US" sz="2400" cap="small" dirty="0" smtClean="0"/>
                  <a:t>ind Triangle </a:t>
                </a:r>
                <a:r>
                  <a:rPr lang="en-US" sz="2400" dirty="0" smtClean="0"/>
                  <a:t>with parts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</a:rPr>
                      <m:t>/2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4449162"/>
                <a:ext cx="8352928" cy="1170198"/>
              </a:xfrm>
              <a:prstGeom prst="round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599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(1) Running time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435280" cy="4929188"/>
              </a:xfrm>
            </p:spPr>
            <p:txBody>
              <a:bodyPr/>
              <a:lstStyle/>
              <a:p>
                <a:r>
                  <a:rPr lang="en-US" dirty="0" smtClean="0"/>
                  <a:t>Suppose </a:t>
                </a:r>
                <a:r>
                  <a:rPr lang="en-US" cap="small" dirty="0" smtClean="0"/>
                  <a:t>Triangle Detection </a:t>
                </a:r>
                <a:r>
                  <a:rPr lang="en-US" dirty="0" smtClean="0"/>
                  <a:t>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nodes/part</a:t>
                </a:r>
              </a:p>
              <a:p>
                <a:r>
                  <a:rPr lang="en-US" dirty="0" smtClean="0"/>
                  <a:t>Runtime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to find a triangle, in an input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nodes/set: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≤8</m:t>
                      </m:r>
                      <m:r>
                        <a:rPr lang="en-US" b="0" i="1" smtClean="0"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435280" cy="4929188"/>
              </a:xfrm>
              <a:blipFill rotWithShape="1">
                <a:blip r:embed="rId2"/>
                <a:stretch>
                  <a:fillRect l="-1084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 bwMode="auto">
              <a:xfrm>
                <a:off x="1136934" y="3645024"/>
                <a:ext cx="3672408" cy="57606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8</m:t>
                      </m:r>
                      <m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kumimoji="0" lang="en-US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6934" y="3645024"/>
                <a:ext cx="3672408" cy="5760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 bwMode="auto">
              <a:xfrm>
                <a:off x="1136934" y="4241737"/>
                <a:ext cx="1728192" cy="57606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8</m:t>
                      </m:r>
                      <m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kumimoji="0" lang="en-US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6934" y="4241737"/>
                <a:ext cx="1728192" cy="5760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 bwMode="auto">
              <a:xfrm>
                <a:off x="1136934" y="4869160"/>
                <a:ext cx="792088" cy="57606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8</m:t>
                      </m:r>
                      <m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kumimoji="0" lang="en-US" sz="1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1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1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kumimoji="0" lang="en-US" sz="1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16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14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6934" y="4869160"/>
                <a:ext cx="792088" cy="5760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 bwMode="auto">
              <a:xfrm>
                <a:off x="1136934" y="5517232"/>
                <a:ext cx="396044" cy="57606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8</m:t>
                      </m:r>
                      <m:r>
                        <a:rPr kumimoji="0" lang="en-US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kumimoji="0" lang="en-US" sz="7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7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7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kumimoji="0" lang="en-US" sz="7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32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7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6934" y="5517232"/>
                <a:ext cx="396044" cy="57606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 bwMode="auto">
              <a:xfrm>
                <a:off x="1136934" y="2996952"/>
                <a:ext cx="6603417" cy="57606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8</m:t>
                      </m:r>
                      <m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kumimoji="0" lang="en-US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6934" y="2996952"/>
                <a:ext cx="6603417" cy="57606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33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(1) Running </a:t>
            </a:r>
            <a:r>
              <a:rPr lang="en-US" dirty="0" smtClean="0"/>
              <a:t>time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435280" cy="4929188"/>
              </a:xfrm>
            </p:spPr>
            <p:txBody>
              <a:bodyPr/>
              <a:lstStyle/>
              <a:p>
                <a:r>
                  <a:rPr lang="en-US" dirty="0" smtClean="0"/>
                  <a:t>Suppose </a:t>
                </a:r>
                <a:r>
                  <a:rPr lang="en-US" cap="small" dirty="0" smtClean="0"/>
                  <a:t>Triangle Detection </a:t>
                </a:r>
                <a:r>
                  <a:rPr lang="en-US" dirty="0" smtClean="0"/>
                  <a:t>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nodes/part</a:t>
                </a:r>
              </a:p>
              <a:p>
                <a:r>
                  <a:rPr lang="en-US" dirty="0" smtClean="0"/>
                  <a:t>Runtime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𝐹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to find a triangle, in an input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nodes/set: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≤8</m:t>
                      </m:r>
                      <m:r>
                        <a:rPr lang="en-US" i="1"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, the geometric series</a:t>
                </a:r>
                <a:r>
                  <a:rPr lang="en-US" dirty="0"/>
                  <a:t> </a:t>
                </a:r>
                <a:r>
                  <a:rPr lang="en-US" dirty="0" smtClean="0"/>
                  <a:t>yields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≤16</m:t>
                    </m:r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i="1" dirty="0" smtClean="0">
                    <a:solidFill>
                      <a:srgbClr val="0070C0"/>
                    </a:solidFill>
                  </a:rPr>
                  <a:t>Finding a triangle is asymptotically equally fast as detecting one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435280" cy="4929188"/>
              </a:xfrm>
              <a:blipFill rotWithShape="1">
                <a:blip r:embed="rId2"/>
                <a:stretch>
                  <a:fillRect l="-1084" t="-1112" r="-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1136935" y="2996952"/>
                <a:ext cx="6603417" cy="57606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8</m:t>
                      </m:r>
                      <m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kumimoji="0" lang="en-US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6935" y="2996952"/>
                <a:ext cx="6603417" cy="5760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 bwMode="auto">
              <a:xfrm>
                <a:off x="1136935" y="3645024"/>
                <a:ext cx="3672408" cy="57606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8</m:t>
                      </m:r>
                      <m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kumimoji="0" lang="en-US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6935" y="3645024"/>
                <a:ext cx="3672408" cy="5760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 bwMode="auto">
              <a:xfrm>
                <a:off x="4819363" y="3645024"/>
                <a:ext cx="1728192" cy="57606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8</m:t>
                      </m:r>
                      <m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kumimoji="0" lang="en-US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19363" y="3645024"/>
                <a:ext cx="1728192" cy="5760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 bwMode="auto">
              <a:xfrm>
                <a:off x="6552220" y="3645024"/>
                <a:ext cx="792088" cy="57606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8</m:t>
                      </m:r>
                      <m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kumimoji="0" lang="en-US" sz="1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1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1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kumimoji="0" lang="en-US" sz="1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16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14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52220" y="3645024"/>
                <a:ext cx="792088" cy="57606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 bwMode="auto">
              <a:xfrm>
                <a:off x="7344308" y="3645024"/>
                <a:ext cx="396044" cy="57606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8</m:t>
                      </m:r>
                      <m:r>
                        <a:rPr kumimoji="0" lang="en-US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kumimoji="0" lang="en-US" sz="7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7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7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kumimoji="0" lang="en-US" sz="7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32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7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44308" y="3645024"/>
                <a:ext cx="396044" cy="57606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heorem"/>
              <p:cNvSpPr/>
              <p:nvPr/>
            </p:nvSpPr>
            <p:spPr bwMode="auto">
              <a:xfrm>
                <a:off x="467544" y="5301208"/>
                <a:ext cx="8352928" cy="117019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400" b="1" dirty="0" smtClean="0"/>
                  <a:t>Lemma.</a:t>
                </a:r>
                <a:r>
                  <a:rPr lang="en-US" sz="2400" dirty="0" smtClean="0"/>
                  <a:t> For tripartite graphs, the following holds:</a:t>
                </a:r>
              </a:p>
              <a:p>
                <a:pPr lvl="0"/>
                <a:r>
                  <a:rPr lang="en-US" sz="2400" dirty="0" smtClean="0"/>
                  <a:t>algorithm for </a:t>
                </a:r>
                <a:r>
                  <a:rPr lang="en-US" sz="2400" cap="small" dirty="0" smtClean="0"/>
                  <a:t>Triangle Detection</a:t>
                </a:r>
                <a:r>
                  <a:rPr lang="en-US" sz="2400" dirty="0" smtClean="0"/>
                  <a:t> with runtime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lvl="0"/>
                <a:r>
                  <a:rPr lang="en-US" sz="2400" dirty="0" smtClean="0"/>
                  <a:t>algorithm for </a:t>
                </a:r>
                <a:r>
                  <a:rPr lang="en-US" sz="2400" cap="small" dirty="0" smtClean="0"/>
                  <a:t>Triangle Finding</a:t>
                </a:r>
                <a:r>
                  <a:rPr lang="en-US" sz="2400" dirty="0" smtClean="0"/>
                  <a:t> with runtime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𝑐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14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5301208"/>
                <a:ext cx="8352928" cy="1170198"/>
              </a:xfrm>
              <a:prstGeom prst="round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6028062" y="6177812"/>
            <a:ext cx="28083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[Folklore]</a:t>
            </a:r>
            <a:endParaRPr lang="en-US" sz="14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81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(2) Turning </a:t>
            </a:r>
            <a:r>
              <a:rPr lang="en-US" cap="small" dirty="0" err="1" smtClean="0"/>
              <a:t>bmm</a:t>
            </a:r>
            <a:r>
              <a:rPr lang="en-US" cap="small" dirty="0" smtClean="0"/>
              <a:t> </a:t>
            </a:r>
            <a:r>
              <a:rPr lang="en-US" dirty="0" smtClean="0"/>
              <a:t>into a graph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457200"/>
                <a:r>
                  <a:rPr lang="en-US" dirty="0" smtClean="0"/>
                  <a:t>Turn matrices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into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tripartite</a:t>
                </a:r>
                <a:r>
                  <a:rPr lang="en-US" dirty="0" smtClean="0"/>
                  <a:t> </a:t>
                </a:r>
                <a:r>
                  <a:rPr lang="en-US" dirty="0"/>
                  <a:t>graph with parts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𝐼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𝐽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57150" lvl="2" indent="0">
                  <a:spcBef>
                    <a:spcPts val="1800"/>
                  </a:spcBef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  <m:r>
                              <a:rPr lang="en-US" i="1">
                                <a:latin typeface="Cambria Math"/>
                              </a:rPr>
                              <m:t>×</m:t>
                            </m:r>
                            <m:r>
                              <a:rPr lang="en-US" i="1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𝑥𝑦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=1⇔</m:t>
                    </m:r>
                  </m:oMath>
                </a14:m>
                <a:r>
                  <a:rPr lang="en-US" dirty="0"/>
                  <a:t> there is a triangle containing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endParaRPr lang="en-US" dirty="0"/>
              </a:p>
              <a:p>
                <a:pPr marL="514350" indent="-457200"/>
                <a:r>
                  <a:rPr lang="en-US" dirty="0" smtClean="0"/>
                  <a:t>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matrices we build a graph with parts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1112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  <p:sp>
        <p:nvSpPr>
          <p:cNvPr id="20" name="HighlightB"/>
          <p:cNvSpPr/>
          <p:nvPr/>
        </p:nvSpPr>
        <p:spPr bwMode="auto">
          <a:xfrm rot="5400000">
            <a:off x="4883700" y="3335553"/>
            <a:ext cx="896717" cy="176269"/>
          </a:xfrm>
          <a:prstGeom prst="rect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1" name="HighlightA"/>
          <p:cNvSpPr/>
          <p:nvPr/>
        </p:nvSpPr>
        <p:spPr bwMode="auto">
          <a:xfrm>
            <a:off x="2868559" y="3300690"/>
            <a:ext cx="1080120" cy="272326"/>
          </a:xfrm>
          <a:prstGeom prst="rect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2" name="HighlightC"/>
          <p:cNvSpPr/>
          <p:nvPr/>
        </p:nvSpPr>
        <p:spPr bwMode="auto">
          <a:xfrm>
            <a:off x="6828101" y="3253180"/>
            <a:ext cx="288032" cy="360040"/>
          </a:xfrm>
          <a:prstGeom prst="rect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Matrices"/>
              <p:cNvSpPr txBox="1"/>
              <p:nvPr/>
            </p:nvSpPr>
            <p:spPr>
              <a:xfrm>
                <a:off x="2653240" y="2965836"/>
                <a:ext cx="3837525" cy="906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i="1">
                          <a:latin typeface="Cambria Math"/>
                        </a:rPr>
                        <m:t>×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 …?</m:t>
                      </m:r>
                    </m:oMath>
                  </m:oMathPara>
                </a14:m>
                <a:endParaRPr lang="en-US" sz="20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9" name="Matrices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240" y="2965836"/>
                <a:ext cx="3837525" cy="9062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structionText"/>
              <p:cNvSpPr txBox="1"/>
              <p:nvPr/>
            </p:nvSpPr>
            <p:spPr>
              <a:xfrm>
                <a:off x="5553309" y="4885271"/>
                <a:ext cx="3419872" cy="1064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+mj-lt"/>
                  </a:rPr>
                  <a:t>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{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𝑥𝑦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 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+mj-lt"/>
                  </a:rPr>
                  <a:t>Edge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𝑥𝑦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=1</m:t>
                    </m:r>
                  </m:oMath>
                </a14:m>
                <a:endParaRPr lang="en-US" sz="2000" dirty="0" smtClean="0">
                  <a:latin typeface="+mj-lt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+mj-lt"/>
                  </a:rPr>
                  <a:t>All edges between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𝐽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𝐾</m:t>
                    </m:r>
                  </m:oMath>
                </a14:m>
                <a:endParaRPr lang="en-US" sz="20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8" name="Construction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309" y="4885271"/>
                <a:ext cx="3419872" cy="1064009"/>
              </a:xfrm>
              <a:prstGeom prst="rect">
                <a:avLst/>
              </a:prstGeom>
              <a:blipFill rotWithShape="1">
                <a:blip r:embed="rId4"/>
                <a:stretch>
                  <a:fillRect l="-1604" t="-2286" b="-9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"/>
              <p:cNvSpPr txBox="1"/>
              <p:nvPr/>
            </p:nvSpPr>
            <p:spPr>
              <a:xfrm>
                <a:off x="2995775" y="3789040"/>
                <a:ext cx="8640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24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10" name="A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775" y="3789040"/>
                <a:ext cx="864096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B"/>
              <p:cNvSpPr txBox="1"/>
              <p:nvPr/>
            </p:nvSpPr>
            <p:spPr>
              <a:xfrm>
                <a:off x="4556098" y="3791065"/>
                <a:ext cx="8640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24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11" name="B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098" y="3791065"/>
                <a:ext cx="864096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rved Right Arrow 11"/>
          <p:cNvSpPr/>
          <p:nvPr/>
        </p:nvSpPr>
        <p:spPr bwMode="auto">
          <a:xfrm>
            <a:off x="1691680" y="3557310"/>
            <a:ext cx="751296" cy="1440160"/>
          </a:xfrm>
          <a:prstGeom prst="curved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5123" name="TripartiteBaseGrap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460" y="4250380"/>
            <a:ext cx="341947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EdgeJ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459" y="4252730"/>
            <a:ext cx="341947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Edge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801" y="4235336"/>
            <a:ext cx="341947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Product"/>
          <p:cNvGrpSpPr/>
          <p:nvPr/>
        </p:nvGrpSpPr>
        <p:grpSpPr>
          <a:xfrm>
            <a:off x="5871570" y="2965836"/>
            <a:ext cx="1508811" cy="906210"/>
            <a:chOff x="5871570" y="2965836"/>
            <a:chExt cx="1508811" cy="906210"/>
          </a:xfrm>
        </p:grpSpPr>
        <p:sp>
          <p:nvSpPr>
            <p:cNvPr id="23" name="QuestionMarkHider"/>
            <p:cNvSpPr/>
            <p:nvPr/>
          </p:nvSpPr>
          <p:spPr bwMode="auto">
            <a:xfrm>
              <a:off x="5957146" y="3222725"/>
              <a:ext cx="360040" cy="392431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omputedProduct"/>
                <p:cNvSpPr/>
                <p:nvPr/>
              </p:nvSpPr>
              <p:spPr>
                <a:xfrm>
                  <a:off x="5871570" y="2965836"/>
                  <a:ext cx="1508811" cy="90621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" name="ComputedProduct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1570" y="2965836"/>
                  <a:ext cx="1508811" cy="9062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128" name="AllEdge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801" y="4235336"/>
            <a:ext cx="341947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FoundTriangl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800" y="4252730"/>
            <a:ext cx="341947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70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9" grpId="0"/>
      <p:bldP spid="10" grpId="0"/>
      <p:bldP spid="11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heorem"/>
          <p:cNvSpPr/>
          <p:nvPr/>
        </p:nvSpPr>
        <p:spPr bwMode="auto">
          <a:xfrm>
            <a:off x="323528" y="4653136"/>
            <a:ext cx="8640960" cy="17281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000" b="1" dirty="0"/>
              <a:t>Disclaimer: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The presented work is not my own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I have contributions in this </a:t>
            </a:r>
            <a:r>
              <a:rPr lang="en-US" sz="2000" dirty="0" smtClean="0"/>
              <a:t>area, </a:t>
            </a:r>
            <a:r>
              <a:rPr lang="en-US" sz="2000" dirty="0"/>
              <a:t>which are less suitable for a 40-minute talk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I spent </a:t>
            </a:r>
            <a:r>
              <a:rPr lang="en-US" sz="2000" dirty="0" smtClean="0"/>
              <a:t>3 months </a:t>
            </a:r>
            <a:r>
              <a:rPr lang="en-US" sz="2000" dirty="0"/>
              <a:t>@ UC Berkeley in a research program devoted to this </a:t>
            </a:r>
            <a:r>
              <a:rPr lang="en-US" sz="2000" dirty="0" smtClean="0"/>
              <a:t>topic</a:t>
            </a:r>
            <a:endParaRPr lang="en-US" sz="1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background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3024113"/>
          </a:xfrm>
        </p:spPr>
        <p:txBody>
          <a:bodyPr>
            <a:normAutofit/>
          </a:bodyPr>
          <a:lstStyle/>
          <a:p>
            <a:r>
              <a:rPr lang="en-US" dirty="0" smtClean="0"/>
              <a:t>Theoretical computer scientist</a:t>
            </a:r>
          </a:p>
          <a:p>
            <a:pPr lvl="1"/>
            <a:r>
              <a:rPr lang="en-US" dirty="0" smtClean="0"/>
              <a:t>Graph algorithms &amp; complexity theory</a:t>
            </a:r>
          </a:p>
          <a:p>
            <a:r>
              <a:rPr lang="en-US" dirty="0" smtClean="0"/>
              <a:t>Goal for this talk:</a:t>
            </a:r>
          </a:p>
          <a:p>
            <a:pPr lvl="1"/>
            <a:r>
              <a:rPr lang="en-US" dirty="0" smtClean="0"/>
              <a:t>Share exciting recent insights into the computational complexity of some very fundamental network problems</a:t>
            </a:r>
          </a:p>
        </p:txBody>
      </p:sp>
      <p:pic>
        <p:nvPicPr>
          <p:cNvPr id="7170" name="Picture 2" descr="C:\Users\bjansen\AppData\Local\Microsoft\Windows\INetCache\IE\BD5T8V2F\480px-Stop_hand_nuvola_yellow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36510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66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(3) Efficiently finding pairs involved in triangles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435280" cy="3312145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… using a subroutine that finds a triangle</a:t>
                </a: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Split each </a:t>
                </a:r>
                <a:r>
                  <a:rPr lang="en-US" dirty="0" smtClean="0"/>
                  <a:t>part into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pieces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 each</a:t>
                </a: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For each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ways to select 1 </a:t>
                </a:r>
                <a:r>
                  <a:rPr lang="en-US" dirty="0" smtClean="0"/>
                  <a:t>piece </a:t>
                </a:r>
                <a:r>
                  <a:rPr lang="en-US" dirty="0"/>
                  <a:t>from each part:</a:t>
                </a:r>
              </a:p>
              <a:p>
                <a:pPr marL="857250" lvl="1" indent="-457200"/>
                <a:r>
                  <a:rPr lang="en-US" dirty="0" smtClean="0"/>
                  <a:t>Repeatedly call </a:t>
                </a:r>
                <a:r>
                  <a:rPr lang="en-US" cap="small" dirty="0"/>
                  <a:t>Triangle </a:t>
                </a:r>
                <a:r>
                  <a:rPr lang="en-US" cap="small" dirty="0" smtClean="0"/>
                  <a:t>Finding</a:t>
                </a:r>
                <a:r>
                  <a:rPr lang="en-US" dirty="0" smtClean="0"/>
                  <a:t> on </a:t>
                </a:r>
                <a:r>
                  <a:rPr lang="en-US" dirty="0"/>
                  <a:t>the </a:t>
                </a:r>
                <a:r>
                  <a:rPr lang="en-US" dirty="0" smtClean="0"/>
                  <a:t>sub-instance</a:t>
                </a:r>
                <a:endParaRPr lang="en-US" dirty="0"/>
              </a:p>
              <a:p>
                <a:pPr marL="857250" lvl="1" indent="-457200"/>
                <a:r>
                  <a:rPr lang="en-US" dirty="0" smtClean="0"/>
                  <a:t>While a triangle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is found:</a:t>
                </a:r>
              </a:p>
              <a:p>
                <a:pPr marL="1257300" lvl="2" indent="-457200"/>
                <a:r>
                  <a:rPr lang="en-US" dirty="0" smtClean="0"/>
                  <a:t>Report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𝑥𝑦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in the output, remove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435280" cy="3312145"/>
              </a:xfrm>
              <a:blipFill rotWithShape="1">
                <a:blip r:embed="rId2"/>
                <a:stretch>
                  <a:fillRect l="-939" t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  <p:pic>
        <p:nvPicPr>
          <p:cNvPr id="6147" name="ManyEd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4411216"/>
            <a:ext cx="76295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NoEd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4411216"/>
            <a:ext cx="762952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SubInstanc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4416425"/>
            <a:ext cx="762952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Subinstan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4411216"/>
            <a:ext cx="762952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SubinstanceTriangle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" y="4416425"/>
            <a:ext cx="762952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SubinstanceEdgeLeavi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4427703"/>
            <a:ext cx="762952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SubinstanceEdgeLef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6" y="4427703"/>
            <a:ext cx="762952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SubinstanceTriangle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67" y="4446753"/>
            <a:ext cx="762952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SubinstanceTwoEdgesLef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4446753"/>
            <a:ext cx="762952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NextSubInstanc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9" y="4437227"/>
            <a:ext cx="762952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heorem"/>
              <p:cNvSpPr/>
              <p:nvPr/>
            </p:nvSpPr>
            <p:spPr bwMode="auto">
              <a:xfrm>
                <a:off x="395536" y="4597030"/>
                <a:ext cx="8352928" cy="172819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 algn="l"/>
                <a:r>
                  <a:rPr lang="en-US" sz="2400" b="1" dirty="0" smtClean="0"/>
                  <a:t>Observations:</a:t>
                </a:r>
                <a:r>
                  <a:rPr lang="en-US" sz="2400" dirty="0" smtClean="0"/>
                  <a:t> </a:t>
                </a:r>
              </a:p>
              <a:p>
                <a:pPr marL="457200" lvl="0" indent="-457200" algn="l">
                  <a:buFont typeface="+mj-lt"/>
                  <a:buAutoNum type="arabicPeriod"/>
                </a:pPr>
                <a:r>
                  <a:rPr lang="en-US" sz="2400" dirty="0" smtClean="0"/>
                  <a:t>The algorithm finds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all</a:t>
                </a:r>
                <a:r>
                  <a:rPr lang="en-US" sz="2400" dirty="0" smtClean="0"/>
                  <a:t> pairs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</a:rPr>
                      <m:t>𝐽</m:t>
                    </m:r>
                    <m:r>
                      <a:rPr lang="en-US" sz="2400" b="0" i="1" smtClean="0">
                        <a:latin typeface="Cambria Math"/>
                      </a:rPr>
                      <m:t>×</m:t>
                    </m:r>
                    <m:r>
                      <a:rPr lang="en-US" sz="2400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sz="2400" dirty="0" smtClean="0"/>
                  <a:t> involved in a triangle, setting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en-US" sz="2400" dirty="0" smtClean="0"/>
                  <a:t> entry of the product matrix to 1.</a:t>
                </a:r>
              </a:p>
              <a:p>
                <a:pPr marL="457200" lvl="0" indent="-457200" algn="l">
                  <a:buFont typeface="+mj-lt"/>
                  <a:buAutoNum type="arabicPeriod"/>
                </a:pPr>
                <a:r>
                  <a:rPr lang="en-US" sz="2400" dirty="0" smtClean="0"/>
                  <a:t>Over the entire execution,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 triangles are found.</a:t>
                </a:r>
                <a:endParaRPr lang="en-US" sz="2400" dirty="0"/>
              </a:p>
            </p:txBody>
          </p:sp>
        </mc:Choice>
        <mc:Fallback xmlns="">
          <p:sp>
            <p:nvSpPr>
              <p:cNvPr id="18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4597030"/>
                <a:ext cx="8352928" cy="1728192"/>
              </a:xfrm>
              <a:prstGeom prst="round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039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(3) </a:t>
            </a:r>
            <a:r>
              <a:rPr lang="en-US" dirty="0" smtClean="0"/>
              <a:t>Running time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4680297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The runtime of the algorithm is dominated by the calls to the </a:t>
                </a:r>
                <a:r>
                  <a:rPr lang="en-US" cap="small" dirty="0" smtClean="0"/>
                  <a:t>Triangle Finding</a:t>
                </a:r>
                <a:r>
                  <a:rPr lang="en-US" dirty="0" smtClean="0"/>
                  <a:t> subroutine</a:t>
                </a:r>
              </a:p>
              <a:p>
                <a:pPr lvl="1"/>
                <a:r>
                  <a:rPr lang="en-US" dirty="0" smtClean="0"/>
                  <a:t>It is called only on graphs with parts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Count two types of calls separately: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calls in which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 triangle is found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 calls in which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no triangle is found</a:t>
                </a:r>
              </a:p>
              <a:p>
                <a:pPr lvl="2"/>
                <a:r>
                  <a:rPr lang="en-US" dirty="0" smtClean="0"/>
                  <a:t>Once for each triple of pieces</a:t>
                </a:r>
              </a:p>
              <a:p>
                <a:r>
                  <a:rPr lang="en-US" dirty="0" smtClean="0"/>
                  <a:t>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 to balance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number of calls</a:t>
                </a:r>
                <a:r>
                  <a:rPr lang="en-US" dirty="0" smtClean="0"/>
                  <a:t> versus time of each call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then 1 call without triangle, but each call takes long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 calls without triangle, but each call is fast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4680297"/>
              </a:xfrm>
              <a:blipFill rotWithShape="1">
                <a:blip r:embed="rId2"/>
                <a:stretch>
                  <a:fillRect l="-963" t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017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(3) </a:t>
            </a:r>
            <a:r>
              <a:rPr lang="en-US" dirty="0" smtClean="0"/>
              <a:t>Running time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Count two types of calls separately: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calls in which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 triangle is found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 calls in which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no triangle is found</a:t>
                </a:r>
              </a:p>
              <a:p>
                <a:r>
                  <a:rPr lang="en-US" dirty="0" smtClean="0"/>
                  <a:t>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≔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 smtClean="0"/>
                  <a:t>. If </a:t>
                </a:r>
                <a:r>
                  <a:rPr lang="en-US" cap="small" dirty="0" smtClean="0"/>
                  <a:t>Triangle Finding</a:t>
                </a:r>
                <a:r>
                  <a:rPr lang="en-US" dirty="0" smtClean="0"/>
                  <a:t> takes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3−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0" dirty="0" smtClean="0"/>
                  <a:t>: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X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𝐵𝑀𝑀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3−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𝜖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b="0" dirty="0" smtClean="0">
                    <a:solidFill>
                      <a:schemeClr val="bg1"/>
                    </a:solidFill>
                  </a:rPr>
                  <a:t>X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𝐵𝑀𝑀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3−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X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𝐵𝑀𝑀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≤2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1−</m:t>
                        </m:r>
                        <m:r>
                          <a:rPr lang="en-US" i="1">
                            <a:latin typeface="Cambria Math"/>
                          </a:rPr>
                          <m:t>𝜖</m:t>
                        </m:r>
                        <m:r>
                          <a:rPr lang="en-US" b="0" i="1" smtClean="0">
                            <a:latin typeface="Cambria Math"/>
                          </a:rPr>
                          <m:t>/3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3−</m:t>
                        </m:r>
                        <m:r>
                          <a:rPr lang="en-US" i="1">
                            <a:latin typeface="Cambria Math"/>
                          </a:rPr>
                          <m:t>𝜖</m:t>
                        </m:r>
                        <m:r>
                          <a:rPr lang="en-US" b="0" i="1" smtClean="0">
                            <a:latin typeface="Cambria Math"/>
                          </a:rPr>
                          <m:t>/3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3−</m:t>
                            </m:r>
                            <m:r>
                              <a:rPr lang="en-US" i="1">
                                <a:latin typeface="Cambria Math"/>
                              </a:rPr>
                              <m:t>𝜖</m:t>
                            </m:r>
                            <m:r>
                              <a:rPr lang="en-US" i="1">
                                <a:latin typeface="Cambria Math"/>
                              </a:rPr>
                              <m:t>/3</m:t>
                            </m:r>
                          </m:sup>
                        </m:sSup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22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heorem"/>
              <p:cNvSpPr/>
              <p:nvPr/>
            </p:nvSpPr>
            <p:spPr bwMode="auto">
              <a:xfrm>
                <a:off x="251520" y="5301208"/>
                <a:ext cx="8640960" cy="117019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400" b="1" dirty="0" smtClean="0"/>
                  <a:t>Theorem.</a:t>
                </a:r>
                <a:r>
                  <a:rPr lang="en-US" sz="2400" dirty="0" smtClean="0"/>
                  <a:t> If </a:t>
                </a:r>
                <a:r>
                  <a:rPr lang="en-US" sz="2400" cap="small" dirty="0"/>
                  <a:t>Triangle Detection </a:t>
                </a:r>
                <a:r>
                  <a:rPr lang="en-US" sz="2400" dirty="0" smtClean="0"/>
                  <a:t>can be solved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3−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𝜖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/>
                  <a:t> time, then </a:t>
                </a:r>
                <a:r>
                  <a:rPr lang="en-US" sz="2400" cap="small" dirty="0"/>
                  <a:t>Boolean Matrix </a:t>
                </a:r>
                <a:r>
                  <a:rPr lang="en-US" sz="2400" cap="small" dirty="0" err="1"/>
                  <a:t>Mult</a:t>
                </a:r>
                <a:r>
                  <a:rPr lang="en-US" sz="2400" cap="small" dirty="0"/>
                  <a:t>. </a:t>
                </a:r>
                <a:r>
                  <a:rPr lang="en-US" sz="2400" dirty="0" smtClean="0"/>
                  <a:t>can be solved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3−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𝜖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/3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/>
                  <a:t> time.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5301208"/>
                <a:ext cx="8640960" cy="1170198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796136" y="6189157"/>
            <a:ext cx="30724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[</a:t>
            </a:r>
            <a:r>
              <a:rPr lang="en-US" sz="1400" dirty="0" err="1" smtClean="0">
                <a:solidFill>
                  <a:srgbClr val="0070C0"/>
                </a:solidFill>
                <a:latin typeface="+mj-lt"/>
              </a:rPr>
              <a:t>Vassilevska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 Williams &amp; Williams, ’10]</a:t>
            </a:r>
            <a:endParaRPr lang="en-US" sz="14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697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proof that </a:t>
                </a:r>
                <a:r>
                  <a:rPr lang="en-US" cap="small" dirty="0" err="1" smtClean="0"/>
                  <a:t>apsp</a:t>
                </a:r>
                <a:r>
                  <a:rPr lang="en-US" cap="small" dirty="0" smtClean="0"/>
                  <a:t> </a:t>
                </a:r>
                <a:r>
                  <a:rPr lang="en-US" dirty="0" smtClean="0"/>
                  <a:t>can be solved using a subroutine for </a:t>
                </a:r>
                <a:r>
                  <a:rPr lang="en-US" cap="small" dirty="0" smtClean="0"/>
                  <a:t>Negative Triangle Detection </a:t>
                </a:r>
                <a:r>
                  <a:rPr lang="en-US" dirty="0" smtClean="0"/>
                  <a:t>uses much of the same ideas</a:t>
                </a:r>
              </a:p>
              <a:p>
                <a:pPr lvl="1"/>
                <a:r>
                  <a:rPr lang="en-US" dirty="0" smtClean="0"/>
                  <a:t>Based on known equivalence of </a:t>
                </a:r>
                <a:r>
                  <a:rPr lang="en-US" cap="small" dirty="0" err="1" smtClean="0"/>
                  <a:t>apsp</a:t>
                </a:r>
                <a:r>
                  <a:rPr lang="en-US" cap="small" dirty="0" smtClean="0"/>
                  <a:t> </a:t>
                </a:r>
                <a:r>
                  <a:rPr lang="en-US" dirty="0" smtClean="0"/>
                  <a:t>with a matrix product</a:t>
                </a:r>
              </a:p>
              <a:p>
                <a:r>
                  <a:rPr lang="en-US" dirty="0" smtClean="0"/>
                  <a:t>Distance product of matrices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≔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𝑘𝑗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Reduction of </a:t>
                </a:r>
                <a:r>
                  <a:rPr lang="en-US" cap="small" dirty="0"/>
                  <a:t>Matrix </a:t>
                </a:r>
                <a:r>
                  <a:rPr lang="en-US" cap="small" dirty="0" smtClean="0"/>
                  <a:t>Distance Product </a:t>
                </a:r>
                <a:r>
                  <a:rPr lang="en-US" dirty="0" smtClean="0"/>
                  <a:t>to </a:t>
                </a:r>
                <a:r>
                  <a:rPr lang="en-US" cap="small" dirty="0" smtClean="0"/>
                  <a:t>Negative Triangle Detection </a:t>
                </a:r>
                <a:r>
                  <a:rPr lang="en-US" dirty="0" smtClean="0"/>
                  <a:t>is a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weighted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version of the given proof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112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27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07288" cy="4929188"/>
          </a:xfrm>
        </p:spPr>
        <p:txBody>
          <a:bodyPr/>
          <a:lstStyle/>
          <a:p>
            <a:r>
              <a:rPr lang="en-US" dirty="0" smtClean="0"/>
              <a:t>Fine-grained complexity analysis reveals that several fundamental problems about networks are equally difficult</a:t>
            </a:r>
          </a:p>
          <a:p>
            <a:pPr lvl="1"/>
            <a:r>
              <a:rPr lang="en-US" dirty="0" smtClean="0"/>
              <a:t>Truly </a:t>
            </a:r>
            <a:r>
              <a:rPr lang="en-US" dirty="0" err="1" smtClean="0"/>
              <a:t>subcubic</a:t>
            </a:r>
            <a:r>
              <a:rPr lang="en-US" dirty="0" smtClean="0"/>
              <a:t> algorithm for all of them, or for none</a:t>
            </a:r>
          </a:p>
          <a:p>
            <a:pPr lvl="1"/>
            <a:r>
              <a:rPr lang="en-US" dirty="0" smtClean="0"/>
              <a:t>The list of equivalent problems keeps growing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24</a:t>
            </a:fld>
            <a:endParaRPr lang="nb-NO"/>
          </a:p>
        </p:txBody>
      </p:sp>
      <p:sp>
        <p:nvSpPr>
          <p:cNvPr id="6" name="TextBox 5"/>
          <p:cNvSpPr txBox="1"/>
          <p:nvPr/>
        </p:nvSpPr>
        <p:spPr>
          <a:xfrm>
            <a:off x="899592" y="5517232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YOU!</a:t>
            </a:r>
          </a:p>
          <a:p>
            <a:endParaRPr lang="en-US" sz="4800" dirty="0" err="1" smtClean="0">
              <a:latin typeface="+mj-lt"/>
            </a:endParaRP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8784975"/>
              </p:ext>
            </p:extLst>
          </p:nvPr>
        </p:nvGraphicFramePr>
        <p:xfrm>
          <a:off x="899592" y="3212977"/>
          <a:ext cx="7344816" cy="1983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255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8319F7-660E-48C7-8960-358A4BD0D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468319F7-660E-48C7-8960-358A4BD0D5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83106F-8B7F-4EFD-9577-A52737008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8183106F-8B7F-4EFD-9577-A527370081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F68EC5-51BC-4B8B-B66E-96693E1F7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5F68EC5-51BC-4B8B-B66E-96693E1F7E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E950F0-AEE9-4033-A234-FE57EEBEC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E1E950F0-AEE9-4033-A234-FE57EEBECC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F1AEB10-CA8D-44FD-9CD4-198C6E025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BF1AEB10-CA8D-44FD-9CD4-198C6E025E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2BE6C4-D0D1-440D-B981-DAFC64A7B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542BE6C4-D0D1-440D-B981-DAFC64A7B3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3806CA-0E65-4D45-90EB-44CD01BB9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413806CA-0E65-4D45-90EB-44CD01BB9E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0F789E-316D-4846-9DBB-12C68BC61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3A0F789E-316D-4846-9DBB-12C68BC611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EB7FD0-4DD0-42C6-A8D3-6AE6ED038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30EB7FD0-4DD0-42C6-A8D3-6AE6ED0381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 uiExpand="1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 for </a:t>
            </a:r>
            <a:r>
              <a:rPr lang="en-US" cap="small" dirty="0" smtClean="0"/>
              <a:t>All-Pairs Shortest Paths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25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8154229"/>
                  </p:ext>
                </p:extLst>
              </p:nvPr>
            </p:nvGraphicFramePr>
            <p:xfrm>
              <a:off x="1524000" y="1196975"/>
              <a:ext cx="6096000" cy="54734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3104232"/>
                    <a:gridCol w="959768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Author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Runtime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Year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Floyd, </a:t>
                          </a:r>
                          <a:r>
                            <a:rPr lang="en-US" dirty="0" err="1" smtClean="0"/>
                            <a:t>Warshall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1962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Fredman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/>
                                              </a:rPr>
                                              <m:t>log</m:t>
                                            </m:r>
                                          </m:e>
                                          <m:sup>
                                            <m:f>
                                              <m:f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b="0" i="1" smtClean="0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b="0" i="1" smtClean="0">
                                                    <a:latin typeface="Cambria Math"/>
                                                  </a:rPr>
                                                  <m:t>3</m:t>
                                                </m:r>
                                              </m:den>
                                            </m:f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func>
                                <m:r>
                                  <a:rPr lang="en-US" b="0" i="1" smtClean="0">
                                    <a:latin typeface="Cambria Math"/>
                                  </a:rPr>
                                  <m:t>/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den>
                                        </m:f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1976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Takaoka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/>
                                              </a:rPr>
                                              <m:t>log</m:t>
                                            </m:r>
                                          </m:e>
                                          <m:sup>
                                            <m:f>
                                              <m:f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b="0" i="1" smtClean="0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b="0" i="1" smtClean="0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den>
                                            </m:f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func>
                                <m:r>
                                  <a:rPr lang="en-US" b="0" i="1" smtClean="0">
                                    <a:latin typeface="Cambria Math"/>
                                  </a:rPr>
                                  <m:t>/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1992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Dobosiewicz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</a:rPr>
                                  <m:t>/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1992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Han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/>
                                              </a:rPr>
                                              <m:t>log</m:t>
                                            </m:r>
                                          </m:e>
                                          <m:sup>
                                            <m:f>
                                              <m:f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b="0" i="1" smtClean="0">
                                                    <a:latin typeface="Cambria Math"/>
                                                  </a:rPr>
                                                  <m:t>5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b="0" i="1" smtClean="0">
                                                    <a:latin typeface="Cambria Math"/>
                                                  </a:rPr>
                                                  <m:t>7</m:t>
                                                </m:r>
                                              </m:den>
                                            </m:f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/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/>
                                              </a:rPr>
                                              <m:t>log</m:t>
                                            </m:r>
                                          </m:e>
                                          <m:sup>
                                            <m:f>
                                              <m:f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b="0" i="1" smtClean="0">
                                                    <a:latin typeface="Cambria Math"/>
                                                  </a:rPr>
                                                  <m:t>5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b="0" i="1" smtClean="0">
                                                    <a:latin typeface="Cambria Math"/>
                                                  </a:rPr>
                                                  <m:t>7</m:t>
                                                </m:r>
                                              </m:den>
                                            </m:f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2004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Takaoka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/>
                                              </a:rPr>
                                              <m:t>log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/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2004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Zwick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/>
                                              </a:rPr>
                                              <m:t>log</m:t>
                                            </m:r>
                                          </m:e>
                                          <m:sup>
                                            <m:f>
                                              <m:f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b="0" i="1" smtClean="0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b="0" i="1" smtClean="0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den>
                                            </m:f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/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2004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Chan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</a:rPr>
                                  <m:t>/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2005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Han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/>
                                              </a:rPr>
                                              <m:t>log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5/4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/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/>
                                              </a:rPr>
                                              <m:t>log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5/4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2006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Chan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/>
                                              </a:rPr>
                                              <m:t>log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/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/>
                                              </a:rPr>
                                              <m:t>log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2007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Han, Takaoka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</m:e>
                                    </m:func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/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/>
                                              </a:rPr>
                                              <m:t>log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2012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Williams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</a:rPr>
                                  <m:t>/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exp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⁡(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</m:e>
                                </m:ra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2014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29136566"/>
                  </p:ext>
                </p:extLst>
              </p:nvPr>
            </p:nvGraphicFramePr>
            <p:xfrm>
              <a:off x="1524000" y="1196975"/>
              <a:ext cx="6096000" cy="54734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3104232"/>
                    <a:gridCol w="959768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Author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Runtime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Year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Floyd, </a:t>
                          </a:r>
                          <a:r>
                            <a:rPr lang="en-US" dirty="0" err="1" smtClean="0"/>
                            <a:t>Warshall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5294" t="-108197" r="-30784" b="-1283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1962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89903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Fredman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5294" t="-158750" r="-30784" b="-87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1976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88506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Takaoka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5294" t="-258750" r="-30784" b="-77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1992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88506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Dobosiewicz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5294" t="-358750" r="-30784" b="-67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1992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93395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Han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5294" t="-453086" r="-30784" b="-57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2004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Takaoka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5294" t="-734426" r="-30784" b="-6573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2004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88506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Zwick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5294" t="-636250" r="-30784" b="-40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2004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Chan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5294" t="-965574" r="-30784" b="-4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2005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598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Han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5294" t="-1048387" r="-30784" b="-3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2006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Chan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5294" t="-1167213" r="-30784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2007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Han, Takaoka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5294" t="-1267213" r="-30784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2012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23609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Williams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5294" t="-1208696" r="-30784" b="-101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2014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4720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network optimization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 bwMode="auto">
              <a:xfrm>
                <a:off x="-124872" y="980728"/>
                <a:ext cx="8801327" cy="2016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en-US" b="1" kern="0" cap="small" dirty="0" smtClean="0">
                    <a:solidFill>
                      <a:schemeClr val="bg1"/>
                    </a:solidFill>
                  </a:rPr>
                  <a:t>X</a:t>
                </a:r>
                <a:r>
                  <a:rPr lang="en-US" b="1" kern="0" cap="small" dirty="0" smtClean="0">
                    <a:solidFill>
                      <a:srgbClr val="0070C0"/>
                    </a:solidFill>
                  </a:rPr>
                  <a:t> All-Pairs Shortest Paths (</a:t>
                </a:r>
                <a:r>
                  <a:rPr lang="en-US" b="1" kern="0" cap="small" dirty="0" err="1" smtClean="0">
                    <a:solidFill>
                      <a:srgbClr val="0070C0"/>
                    </a:solidFill>
                  </a:rPr>
                  <a:t>apsp</a:t>
                </a:r>
                <a:r>
                  <a:rPr lang="en-US" b="1" kern="0" cap="small" dirty="0" smtClean="0">
                    <a:solidFill>
                      <a:srgbClr val="0070C0"/>
                    </a:solidFill>
                  </a:rPr>
                  <a:t>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X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Input</a:t>
                </a:r>
                <a:r>
                  <a:rPr lang="en-US" b="1" dirty="0">
                    <a:solidFill>
                      <a:srgbClr val="0070C0"/>
                    </a:solidFill>
                  </a:rPr>
                  <a:t>:</a:t>
                </a:r>
                <a:r>
                  <a:rPr lang="en-US" dirty="0"/>
                  <a:t> </a:t>
                </a:r>
                <a:r>
                  <a:rPr lang="en-US" dirty="0" smtClean="0"/>
                  <a:t>	An </a:t>
                </a:r>
                <a:r>
                  <a:rPr lang="en-US" dirty="0"/>
                  <a:t>(undirected) 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 with vertices numbered </a:t>
                </a:r>
                <a:r>
                  <a:rPr lang="en-US" dirty="0" smtClean="0"/>
                  <a:t>	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1…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:r>
                  <a:rPr lang="en-US" dirty="0" smtClean="0"/>
                  <a:t>non-negative integer edge </a:t>
                </a:r>
                <a:r>
                  <a:rPr lang="en-US" dirty="0"/>
                  <a:t>weights </a:t>
                </a: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X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Output</a:t>
                </a:r>
                <a:r>
                  <a:rPr lang="en-US" b="1" dirty="0">
                    <a:solidFill>
                      <a:srgbClr val="0070C0"/>
                    </a:solidFill>
                  </a:rPr>
                  <a:t>:</a:t>
                </a:r>
                <a:r>
                  <a:rPr lang="en-US" dirty="0"/>
                  <a:t> </a:t>
                </a:r>
                <a:r>
                  <a:rPr lang="en-US" dirty="0" smtClean="0"/>
                  <a:t>	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×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matrix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:r>
                  <a:rPr lang="en-US" dirty="0" smtClean="0"/>
                  <a:t>the length </a:t>
                </a:r>
                <a:r>
                  <a:rPr lang="en-US" dirty="0"/>
                  <a:t>of a </a:t>
                </a:r>
                <a:r>
                  <a:rPr lang="en-US" dirty="0" smtClean="0"/>
                  <a:t>			shortest </a:t>
                </a:r>
                <a:r>
                  <a:rPr lang="en-US" dirty="0"/>
                  <a:t>path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𝑗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24872" y="980728"/>
                <a:ext cx="8801327" cy="2016224"/>
              </a:xfrm>
              <a:prstGeom prst="rect">
                <a:avLst/>
              </a:prstGeom>
              <a:blipFill rotWithShape="1">
                <a:blip r:embed="rId2"/>
                <a:stretch>
                  <a:fillRect l="-1109" t="-2719" b="-36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Base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12976"/>
            <a:ext cx="315277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mputeArrow"/>
          <p:cNvSpPr/>
          <p:nvPr/>
        </p:nvSpPr>
        <p:spPr bwMode="auto">
          <a:xfrm>
            <a:off x="4283968" y="3861048"/>
            <a:ext cx="720080" cy="50405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aphicFrame>
        <p:nvGraphicFramePr>
          <p:cNvPr id="24" name="Empty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057777"/>
              </p:ext>
            </p:extLst>
          </p:nvPr>
        </p:nvGraphicFramePr>
        <p:xfrm>
          <a:off x="5725633" y="3140968"/>
          <a:ext cx="2029968" cy="201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8328"/>
                <a:gridCol w="338328"/>
                <a:gridCol w="338328"/>
                <a:gridCol w="338328"/>
                <a:gridCol w="338328"/>
                <a:gridCol w="338328"/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With Path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382510"/>
              </p:ext>
            </p:extLst>
          </p:nvPr>
        </p:nvGraphicFramePr>
        <p:xfrm>
          <a:off x="5724128" y="3140969"/>
          <a:ext cx="2029968" cy="201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8328"/>
                <a:gridCol w="338328"/>
                <a:gridCol w="338328"/>
                <a:gridCol w="338328"/>
                <a:gridCol w="338328"/>
                <a:gridCol w="338328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8" name="PathInGrap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3217726"/>
            <a:ext cx="315277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5363003" y="2708920"/>
            <a:ext cx="1081205" cy="936104"/>
            <a:chOff x="5363003" y="4005064"/>
            <a:chExt cx="1081205" cy="936104"/>
          </a:xfrm>
        </p:grpSpPr>
        <p:cxnSp>
          <p:nvCxnSpPr>
            <p:cNvPr id="15" name="iArrow"/>
            <p:cNvCxnSpPr/>
            <p:nvPr/>
          </p:nvCxnSpPr>
          <p:spPr bwMode="auto">
            <a:xfrm>
              <a:off x="5652120" y="4509120"/>
              <a:ext cx="0" cy="432048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iLegend"/>
                <p:cNvSpPr txBox="1"/>
                <p:nvPr/>
              </p:nvSpPr>
              <p:spPr>
                <a:xfrm>
                  <a:off x="5363003" y="4437112"/>
                  <a:ext cx="36112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/>
                          </a:rPr>
                          <m:t>𝑖</m:t>
                        </m:r>
                      </m:oMath>
                    </m:oMathPara>
                  </a14:m>
                  <a:endParaRPr lang="en-US" dirty="0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7" name="iLegend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3003" y="4437112"/>
                  <a:ext cx="361125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33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jLegend"/>
                <p:cNvSpPr txBox="1"/>
                <p:nvPr/>
              </p:nvSpPr>
              <p:spPr>
                <a:xfrm>
                  <a:off x="5753705" y="4005064"/>
                  <a:ext cx="36946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/>
                          </a:rPr>
                          <m:t>𝑗</m:t>
                        </m:r>
                      </m:oMath>
                    </m:oMathPara>
                  </a14:m>
                  <a:endParaRPr lang="en-US" dirty="0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1" name="jLegend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3705" y="4005064"/>
                  <a:ext cx="369460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1667"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jArrow"/>
            <p:cNvCxnSpPr/>
            <p:nvPr/>
          </p:nvCxnSpPr>
          <p:spPr bwMode="auto">
            <a:xfrm>
              <a:off x="5969729" y="4365104"/>
              <a:ext cx="474479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3" name="Freeform 32"/>
          <p:cNvSpPr/>
          <p:nvPr/>
        </p:nvSpPr>
        <p:spPr>
          <a:xfrm>
            <a:off x="888833" y="5445224"/>
            <a:ext cx="1306903" cy="784141"/>
          </a:xfrm>
          <a:custGeom>
            <a:avLst/>
            <a:gdLst>
              <a:gd name="connsiteX0" fmla="*/ 0 w 1306903"/>
              <a:gd name="connsiteY0" fmla="*/ 0 h 784141"/>
              <a:gd name="connsiteX1" fmla="*/ 1306903 w 1306903"/>
              <a:gd name="connsiteY1" fmla="*/ 0 h 784141"/>
              <a:gd name="connsiteX2" fmla="*/ 1306903 w 1306903"/>
              <a:gd name="connsiteY2" fmla="*/ 784141 h 784141"/>
              <a:gd name="connsiteX3" fmla="*/ 0 w 1306903"/>
              <a:gd name="connsiteY3" fmla="*/ 784141 h 784141"/>
              <a:gd name="connsiteX4" fmla="*/ 0 w 1306903"/>
              <a:gd name="connsiteY4" fmla="*/ 0 h 78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903" h="784141">
                <a:moveTo>
                  <a:pt x="0" y="0"/>
                </a:moveTo>
                <a:lnTo>
                  <a:pt x="1306903" y="0"/>
                </a:lnTo>
                <a:lnTo>
                  <a:pt x="1306903" y="784141"/>
                </a:lnTo>
                <a:lnTo>
                  <a:pt x="0" y="78414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cap="small" baseline="0" dirty="0" smtClean="0"/>
              <a:t>All-Pairs Shortest Paths</a:t>
            </a:r>
            <a:endParaRPr lang="en-US" sz="1800" kern="1200" dirty="0"/>
          </a:p>
        </p:txBody>
      </p:sp>
    </p:spTree>
    <p:extLst>
      <p:ext uri="{BB962C8B-B14F-4D97-AF65-F5344CB8AC3E}">
        <p14:creationId xmlns:p14="http://schemas.microsoft.com/office/powerpoint/2010/main" val="416738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network optimization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-124872" y="980728"/>
            <a:ext cx="880132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 kern="0" cap="small" dirty="0" smtClean="0">
                <a:solidFill>
                  <a:schemeClr val="bg1"/>
                </a:solidFill>
              </a:rPr>
              <a:t>X</a:t>
            </a:r>
            <a:r>
              <a:rPr lang="en-US" b="1" kern="0" cap="small" dirty="0" smtClean="0">
                <a:solidFill>
                  <a:srgbClr val="0070C0"/>
                </a:solidFill>
              </a:rPr>
              <a:t> Shortest Cycle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X</a:t>
            </a:r>
            <a:r>
              <a:rPr lang="en-US" b="1" dirty="0" smtClean="0">
                <a:solidFill>
                  <a:srgbClr val="0070C0"/>
                </a:solidFill>
              </a:rPr>
              <a:t> Input</a:t>
            </a:r>
            <a:r>
              <a:rPr lang="en-US" b="1" dirty="0">
                <a:solidFill>
                  <a:srgbClr val="0070C0"/>
                </a:solidFill>
              </a:rPr>
              <a:t>:</a:t>
            </a:r>
            <a:r>
              <a:rPr lang="en-US" dirty="0"/>
              <a:t> </a:t>
            </a:r>
            <a:r>
              <a:rPr lang="en-US" dirty="0" smtClean="0"/>
              <a:t>	An edge-weighted graph 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X</a:t>
            </a:r>
            <a:r>
              <a:rPr lang="en-US" b="1" dirty="0" smtClean="0">
                <a:solidFill>
                  <a:srgbClr val="0070C0"/>
                </a:solidFill>
              </a:rPr>
              <a:t> Output</a:t>
            </a:r>
            <a:r>
              <a:rPr lang="en-US" b="1" dirty="0">
                <a:solidFill>
                  <a:srgbClr val="0070C0"/>
                </a:solidFill>
              </a:rPr>
              <a:t>:</a:t>
            </a:r>
            <a:r>
              <a:rPr lang="en-US" dirty="0"/>
              <a:t> </a:t>
            </a:r>
            <a:r>
              <a:rPr lang="en-US" dirty="0" smtClean="0"/>
              <a:t>	A cycle of minimum length</a:t>
            </a:r>
            <a:endParaRPr lang="en-US" dirty="0"/>
          </a:p>
        </p:txBody>
      </p:sp>
      <p:pic>
        <p:nvPicPr>
          <p:cNvPr id="1027" name="Base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12976"/>
            <a:ext cx="315277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mputeArrow"/>
          <p:cNvSpPr/>
          <p:nvPr/>
        </p:nvSpPr>
        <p:spPr bwMode="auto">
          <a:xfrm>
            <a:off x="4283968" y="3861048"/>
            <a:ext cx="720080" cy="50405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2050" name="Cy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12976"/>
            <a:ext cx="232410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Freeform 21"/>
          <p:cNvSpPr/>
          <p:nvPr/>
        </p:nvSpPr>
        <p:spPr>
          <a:xfrm>
            <a:off x="896653" y="5445224"/>
            <a:ext cx="1306903" cy="784141"/>
          </a:xfrm>
          <a:custGeom>
            <a:avLst/>
            <a:gdLst>
              <a:gd name="connsiteX0" fmla="*/ 0 w 1306903"/>
              <a:gd name="connsiteY0" fmla="*/ 0 h 784141"/>
              <a:gd name="connsiteX1" fmla="*/ 1306903 w 1306903"/>
              <a:gd name="connsiteY1" fmla="*/ 0 h 784141"/>
              <a:gd name="connsiteX2" fmla="*/ 1306903 w 1306903"/>
              <a:gd name="connsiteY2" fmla="*/ 784141 h 784141"/>
              <a:gd name="connsiteX3" fmla="*/ 0 w 1306903"/>
              <a:gd name="connsiteY3" fmla="*/ 784141 h 784141"/>
              <a:gd name="connsiteX4" fmla="*/ 0 w 1306903"/>
              <a:gd name="connsiteY4" fmla="*/ 0 h 78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903" h="784141">
                <a:moveTo>
                  <a:pt x="0" y="0"/>
                </a:moveTo>
                <a:lnTo>
                  <a:pt x="1306903" y="0"/>
                </a:lnTo>
                <a:lnTo>
                  <a:pt x="1306903" y="784141"/>
                </a:lnTo>
                <a:lnTo>
                  <a:pt x="0" y="78414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cap="small" baseline="0" dirty="0" smtClean="0"/>
              <a:t>All-Pairs Shortest Paths</a:t>
            </a:r>
            <a:endParaRPr lang="en-US" sz="1800" kern="1200" dirty="0"/>
          </a:p>
        </p:txBody>
      </p:sp>
      <p:sp>
        <p:nvSpPr>
          <p:cNvPr id="25" name="Freeform 24"/>
          <p:cNvSpPr/>
          <p:nvPr/>
        </p:nvSpPr>
        <p:spPr>
          <a:xfrm>
            <a:off x="2328993" y="5445781"/>
            <a:ext cx="1306903" cy="784141"/>
          </a:xfrm>
          <a:custGeom>
            <a:avLst/>
            <a:gdLst>
              <a:gd name="connsiteX0" fmla="*/ 0 w 1306903"/>
              <a:gd name="connsiteY0" fmla="*/ 0 h 784141"/>
              <a:gd name="connsiteX1" fmla="*/ 1306903 w 1306903"/>
              <a:gd name="connsiteY1" fmla="*/ 0 h 784141"/>
              <a:gd name="connsiteX2" fmla="*/ 1306903 w 1306903"/>
              <a:gd name="connsiteY2" fmla="*/ 784141 h 784141"/>
              <a:gd name="connsiteX3" fmla="*/ 0 w 1306903"/>
              <a:gd name="connsiteY3" fmla="*/ 784141 h 784141"/>
              <a:gd name="connsiteX4" fmla="*/ 0 w 1306903"/>
              <a:gd name="connsiteY4" fmla="*/ 0 h 78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903" h="784141">
                <a:moveTo>
                  <a:pt x="0" y="0"/>
                </a:moveTo>
                <a:lnTo>
                  <a:pt x="1306903" y="0"/>
                </a:lnTo>
                <a:lnTo>
                  <a:pt x="1306903" y="784141"/>
                </a:lnTo>
                <a:lnTo>
                  <a:pt x="0" y="78414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cap="small" baseline="0" dirty="0" smtClean="0"/>
              <a:t>Shortest Cycle</a:t>
            </a:r>
            <a:endParaRPr lang="en-US" sz="1800" kern="1200" cap="small" baseline="0" dirty="0"/>
          </a:p>
        </p:txBody>
      </p:sp>
    </p:spTree>
    <p:extLst>
      <p:ext uri="{BB962C8B-B14F-4D97-AF65-F5344CB8AC3E}">
        <p14:creationId xmlns:p14="http://schemas.microsoft.com/office/powerpoint/2010/main" val="341346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RadiusS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06310"/>
            <a:ext cx="36576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network optimization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 bwMode="auto">
              <a:xfrm>
                <a:off x="-124872" y="980728"/>
                <a:ext cx="8801327" cy="2016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en-US" b="1" kern="0" cap="small" dirty="0" smtClean="0">
                    <a:solidFill>
                      <a:schemeClr val="bg1"/>
                    </a:solidFill>
                  </a:rPr>
                  <a:t>X</a:t>
                </a:r>
                <a:r>
                  <a:rPr lang="en-US" b="1" kern="0" cap="small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b="1" kern="0" cap="small" dirty="0">
                    <a:solidFill>
                      <a:srgbClr val="0070C0"/>
                    </a:solidFill>
                  </a:rPr>
                  <a:t>R</a:t>
                </a:r>
                <a:r>
                  <a:rPr lang="en-US" b="1" kern="0" cap="small" dirty="0" smtClean="0">
                    <a:solidFill>
                      <a:srgbClr val="0070C0"/>
                    </a:solidFill>
                  </a:rPr>
                  <a:t>adius</a:t>
                </a:r>
              </a:p>
              <a:p>
                <a:pPr>
                  <a:spcBef>
                    <a:spcPts val="0"/>
                  </a:spcBef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X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Input</a:t>
                </a:r>
                <a:r>
                  <a:rPr lang="en-US" b="1" dirty="0">
                    <a:solidFill>
                      <a:srgbClr val="0070C0"/>
                    </a:solidFill>
                  </a:rPr>
                  <a:t>:</a:t>
                </a:r>
                <a:r>
                  <a:rPr lang="en-US" dirty="0"/>
                  <a:t> </a:t>
                </a:r>
                <a:r>
                  <a:rPr lang="en-US" dirty="0" smtClean="0"/>
                  <a:t>	An edge-weighted graph </a:t>
                </a:r>
              </a:p>
              <a:p>
                <a:pPr lvl="0">
                  <a:spcBef>
                    <a:spcPts val="0"/>
                  </a:spcBef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X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Output:</a:t>
                </a:r>
                <a:r>
                  <a:rPr lang="en-US" dirty="0" smtClean="0"/>
                  <a:t> 	A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minimizing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pPr marL="914400" lvl="2" indent="0">
                  <a:spcBef>
                    <a:spcPts val="0"/>
                  </a:spcBef>
                  <a:buNone/>
                </a:pPr>
                <a:r>
                  <a:rPr lang="en-US" sz="1800" i="1" dirty="0"/>
                  <a:t>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</a:rPr>
                          <m:t>𝑣</m:t>
                        </m:r>
                        <m:r>
                          <a:rPr lang="en-US" sz="1800" b="0" i="1" smtClean="0">
                            <a:latin typeface="Cambria Math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sz="18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1800" i="1" dirty="0" smtClean="0"/>
                  <a:t> length of shortest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𝑣</m:t>
                    </m:r>
                    <m:r>
                      <a:rPr lang="en-US" sz="1800" b="0" i="1" smtClean="0">
                        <a:latin typeface="Cambria Math"/>
                      </a:rPr>
                      <m:t>−</m:t>
                    </m:r>
                    <m:r>
                      <a:rPr lang="en-US" sz="1800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sz="1800" i="1" dirty="0" smtClean="0"/>
                  <a:t> path</a:t>
                </a:r>
                <a:endParaRPr lang="en-US" sz="1800" i="1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24872" y="980728"/>
                <a:ext cx="8801327" cy="2016224"/>
              </a:xfrm>
              <a:prstGeom prst="rect">
                <a:avLst/>
              </a:prstGeom>
              <a:blipFill rotWithShape="1">
                <a:blip r:embed="rId3"/>
                <a:stretch>
                  <a:fillRect l="-1109" t="-27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BaseGrap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34860"/>
            <a:ext cx="365760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ShortestPathDistanc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98998"/>
            <a:ext cx="36576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mputeArrow"/>
          <p:cNvSpPr/>
          <p:nvPr/>
        </p:nvSpPr>
        <p:spPr bwMode="auto">
          <a:xfrm>
            <a:off x="4139952" y="3609020"/>
            <a:ext cx="720080" cy="50405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899220" y="5445224"/>
            <a:ext cx="1306903" cy="784141"/>
          </a:xfrm>
          <a:custGeom>
            <a:avLst/>
            <a:gdLst>
              <a:gd name="connsiteX0" fmla="*/ 0 w 1306903"/>
              <a:gd name="connsiteY0" fmla="*/ 0 h 784141"/>
              <a:gd name="connsiteX1" fmla="*/ 1306903 w 1306903"/>
              <a:gd name="connsiteY1" fmla="*/ 0 h 784141"/>
              <a:gd name="connsiteX2" fmla="*/ 1306903 w 1306903"/>
              <a:gd name="connsiteY2" fmla="*/ 784141 h 784141"/>
              <a:gd name="connsiteX3" fmla="*/ 0 w 1306903"/>
              <a:gd name="connsiteY3" fmla="*/ 784141 h 784141"/>
              <a:gd name="connsiteX4" fmla="*/ 0 w 1306903"/>
              <a:gd name="connsiteY4" fmla="*/ 0 h 78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903" h="784141">
                <a:moveTo>
                  <a:pt x="0" y="0"/>
                </a:moveTo>
                <a:lnTo>
                  <a:pt x="1306903" y="0"/>
                </a:lnTo>
                <a:lnTo>
                  <a:pt x="1306903" y="784141"/>
                </a:lnTo>
                <a:lnTo>
                  <a:pt x="0" y="78414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cap="small" baseline="0" dirty="0" smtClean="0"/>
              <a:t>All-Pairs Shortest Paths</a:t>
            </a:r>
            <a:endParaRPr lang="en-US" sz="18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2331560" y="5445781"/>
            <a:ext cx="1306903" cy="784141"/>
          </a:xfrm>
          <a:custGeom>
            <a:avLst/>
            <a:gdLst>
              <a:gd name="connsiteX0" fmla="*/ 0 w 1306903"/>
              <a:gd name="connsiteY0" fmla="*/ 0 h 784141"/>
              <a:gd name="connsiteX1" fmla="*/ 1306903 w 1306903"/>
              <a:gd name="connsiteY1" fmla="*/ 0 h 784141"/>
              <a:gd name="connsiteX2" fmla="*/ 1306903 w 1306903"/>
              <a:gd name="connsiteY2" fmla="*/ 784141 h 784141"/>
              <a:gd name="connsiteX3" fmla="*/ 0 w 1306903"/>
              <a:gd name="connsiteY3" fmla="*/ 784141 h 784141"/>
              <a:gd name="connsiteX4" fmla="*/ 0 w 1306903"/>
              <a:gd name="connsiteY4" fmla="*/ 0 h 78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903" h="784141">
                <a:moveTo>
                  <a:pt x="0" y="0"/>
                </a:moveTo>
                <a:lnTo>
                  <a:pt x="1306903" y="0"/>
                </a:lnTo>
                <a:lnTo>
                  <a:pt x="1306903" y="784141"/>
                </a:lnTo>
                <a:lnTo>
                  <a:pt x="0" y="78414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cap="small" baseline="0" dirty="0" smtClean="0"/>
              <a:t>Shortest Cycle</a:t>
            </a:r>
            <a:endParaRPr lang="en-US" sz="1800" kern="1200" cap="small" baseline="0" dirty="0"/>
          </a:p>
        </p:txBody>
      </p:sp>
      <p:sp>
        <p:nvSpPr>
          <p:cNvPr id="19" name="Freeform 18"/>
          <p:cNvSpPr/>
          <p:nvPr/>
        </p:nvSpPr>
        <p:spPr>
          <a:xfrm>
            <a:off x="3769153" y="5445781"/>
            <a:ext cx="1306903" cy="784141"/>
          </a:xfrm>
          <a:custGeom>
            <a:avLst/>
            <a:gdLst>
              <a:gd name="connsiteX0" fmla="*/ 0 w 1306903"/>
              <a:gd name="connsiteY0" fmla="*/ 0 h 784141"/>
              <a:gd name="connsiteX1" fmla="*/ 1306903 w 1306903"/>
              <a:gd name="connsiteY1" fmla="*/ 0 h 784141"/>
              <a:gd name="connsiteX2" fmla="*/ 1306903 w 1306903"/>
              <a:gd name="connsiteY2" fmla="*/ 784141 h 784141"/>
              <a:gd name="connsiteX3" fmla="*/ 0 w 1306903"/>
              <a:gd name="connsiteY3" fmla="*/ 784141 h 784141"/>
              <a:gd name="connsiteX4" fmla="*/ 0 w 1306903"/>
              <a:gd name="connsiteY4" fmla="*/ 0 h 78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903" h="784141">
                <a:moveTo>
                  <a:pt x="0" y="0"/>
                </a:moveTo>
                <a:lnTo>
                  <a:pt x="1306903" y="0"/>
                </a:lnTo>
                <a:lnTo>
                  <a:pt x="1306903" y="784141"/>
                </a:lnTo>
                <a:lnTo>
                  <a:pt x="0" y="78414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cap="small" baseline="0" dirty="0" smtClean="0"/>
              <a:t>Radius</a:t>
            </a:r>
            <a:endParaRPr lang="en-US" sz="1800" kern="1200" cap="small" baseline="0" dirty="0"/>
          </a:p>
        </p:txBody>
      </p:sp>
    </p:spTree>
    <p:extLst>
      <p:ext uri="{BB962C8B-B14F-4D97-AF65-F5344CB8AC3E}">
        <p14:creationId xmlns:p14="http://schemas.microsoft.com/office/powerpoint/2010/main" val="381204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hortestPathDistan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98998"/>
            <a:ext cx="36576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NewShortestPathDist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06310"/>
            <a:ext cx="36576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network optimization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 bwMode="auto">
              <a:xfrm>
                <a:off x="-124872" y="980728"/>
                <a:ext cx="8801327" cy="2016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en-US" b="1" kern="0" cap="small" dirty="0" smtClean="0">
                    <a:solidFill>
                      <a:schemeClr val="bg1"/>
                    </a:solidFill>
                  </a:rPr>
                  <a:t>X</a:t>
                </a:r>
                <a:r>
                  <a:rPr lang="en-US" b="1" kern="0" cap="small" dirty="0" smtClean="0">
                    <a:solidFill>
                      <a:srgbClr val="0070C0"/>
                    </a:solidFill>
                  </a:rPr>
                  <a:t> Median</a:t>
                </a:r>
              </a:p>
              <a:p>
                <a:pPr>
                  <a:spcBef>
                    <a:spcPts val="0"/>
                  </a:spcBef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X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Input</a:t>
                </a:r>
                <a:r>
                  <a:rPr lang="en-US" b="1" dirty="0">
                    <a:solidFill>
                      <a:srgbClr val="0070C0"/>
                    </a:solidFill>
                  </a:rPr>
                  <a:t>:</a:t>
                </a:r>
                <a:r>
                  <a:rPr lang="en-US" dirty="0"/>
                  <a:t> </a:t>
                </a:r>
                <a:r>
                  <a:rPr lang="en-US" dirty="0" smtClean="0"/>
                  <a:t>	An edge-weighted graph </a:t>
                </a:r>
              </a:p>
              <a:p>
                <a:pPr lvl="0">
                  <a:spcBef>
                    <a:spcPts val="0"/>
                  </a:spcBef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X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Output:</a:t>
                </a:r>
                <a:r>
                  <a:rPr lang="en-US" dirty="0" smtClean="0"/>
                  <a:t> 	A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minimizing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24872" y="980728"/>
                <a:ext cx="8801327" cy="2016224"/>
              </a:xfrm>
              <a:prstGeom prst="rect">
                <a:avLst/>
              </a:prstGeom>
              <a:blipFill rotWithShape="1">
                <a:blip r:embed="rId4"/>
                <a:stretch>
                  <a:fillRect l="-1109" t="-2719" b="-39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BaseGrap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34860"/>
            <a:ext cx="365760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mputeArrow"/>
          <p:cNvSpPr/>
          <p:nvPr/>
        </p:nvSpPr>
        <p:spPr bwMode="auto">
          <a:xfrm>
            <a:off x="4139952" y="3609020"/>
            <a:ext cx="720080" cy="50405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mValueV5"/>
              <p:cNvSpPr txBox="1"/>
              <p:nvPr/>
            </p:nvSpPr>
            <p:spPr>
              <a:xfrm>
                <a:off x="6876256" y="4149080"/>
                <a:ext cx="2418368" cy="689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𝑢</m:t>
                          </m:r>
                        </m:sub>
                        <m:sup/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/>
                            </a:rPr>
                            <m:t>=27</m:t>
                          </m:r>
                        </m:e>
                      </m:nary>
                    </m:oMath>
                  </m:oMathPara>
                </a14:m>
                <a:endParaRPr lang="en-US" sz="16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3" name="SumValueV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4149080"/>
                <a:ext cx="2418368" cy="68980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umValueV4"/>
              <p:cNvSpPr txBox="1"/>
              <p:nvPr/>
            </p:nvSpPr>
            <p:spPr>
              <a:xfrm>
                <a:off x="6876256" y="4727240"/>
                <a:ext cx="2418368" cy="689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𝑢</m:t>
                          </m:r>
                        </m:sub>
                        <m:sup/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/>
                            </a:rPr>
                            <m:t>=25</m:t>
                          </m:r>
                        </m:e>
                      </m:nary>
                    </m:oMath>
                  </m:oMathPara>
                </a14:m>
                <a:endParaRPr lang="en-US" sz="16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19" name="SumValueV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4727240"/>
                <a:ext cx="2418368" cy="68980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eeform 20"/>
          <p:cNvSpPr/>
          <p:nvPr/>
        </p:nvSpPr>
        <p:spPr>
          <a:xfrm>
            <a:off x="901786" y="5445224"/>
            <a:ext cx="1306903" cy="784141"/>
          </a:xfrm>
          <a:custGeom>
            <a:avLst/>
            <a:gdLst>
              <a:gd name="connsiteX0" fmla="*/ 0 w 1306903"/>
              <a:gd name="connsiteY0" fmla="*/ 0 h 784141"/>
              <a:gd name="connsiteX1" fmla="*/ 1306903 w 1306903"/>
              <a:gd name="connsiteY1" fmla="*/ 0 h 784141"/>
              <a:gd name="connsiteX2" fmla="*/ 1306903 w 1306903"/>
              <a:gd name="connsiteY2" fmla="*/ 784141 h 784141"/>
              <a:gd name="connsiteX3" fmla="*/ 0 w 1306903"/>
              <a:gd name="connsiteY3" fmla="*/ 784141 h 784141"/>
              <a:gd name="connsiteX4" fmla="*/ 0 w 1306903"/>
              <a:gd name="connsiteY4" fmla="*/ 0 h 78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903" h="784141">
                <a:moveTo>
                  <a:pt x="0" y="0"/>
                </a:moveTo>
                <a:lnTo>
                  <a:pt x="1306903" y="0"/>
                </a:lnTo>
                <a:lnTo>
                  <a:pt x="1306903" y="784141"/>
                </a:lnTo>
                <a:lnTo>
                  <a:pt x="0" y="78414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cap="small" baseline="0" dirty="0" smtClean="0"/>
              <a:t>All-Pairs Shortest Paths</a:t>
            </a:r>
            <a:endParaRPr lang="en-US" sz="1800" kern="1200" dirty="0"/>
          </a:p>
        </p:txBody>
      </p:sp>
      <p:sp>
        <p:nvSpPr>
          <p:cNvPr id="22" name="Freeform 21"/>
          <p:cNvSpPr/>
          <p:nvPr/>
        </p:nvSpPr>
        <p:spPr>
          <a:xfrm>
            <a:off x="2334126" y="5445781"/>
            <a:ext cx="1306903" cy="784141"/>
          </a:xfrm>
          <a:custGeom>
            <a:avLst/>
            <a:gdLst>
              <a:gd name="connsiteX0" fmla="*/ 0 w 1306903"/>
              <a:gd name="connsiteY0" fmla="*/ 0 h 784141"/>
              <a:gd name="connsiteX1" fmla="*/ 1306903 w 1306903"/>
              <a:gd name="connsiteY1" fmla="*/ 0 h 784141"/>
              <a:gd name="connsiteX2" fmla="*/ 1306903 w 1306903"/>
              <a:gd name="connsiteY2" fmla="*/ 784141 h 784141"/>
              <a:gd name="connsiteX3" fmla="*/ 0 w 1306903"/>
              <a:gd name="connsiteY3" fmla="*/ 784141 h 784141"/>
              <a:gd name="connsiteX4" fmla="*/ 0 w 1306903"/>
              <a:gd name="connsiteY4" fmla="*/ 0 h 78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903" h="784141">
                <a:moveTo>
                  <a:pt x="0" y="0"/>
                </a:moveTo>
                <a:lnTo>
                  <a:pt x="1306903" y="0"/>
                </a:lnTo>
                <a:lnTo>
                  <a:pt x="1306903" y="784141"/>
                </a:lnTo>
                <a:lnTo>
                  <a:pt x="0" y="78414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cap="small" baseline="0" dirty="0" smtClean="0"/>
              <a:t>Shortest Cycle</a:t>
            </a:r>
            <a:endParaRPr lang="en-US" sz="1800" kern="1200" cap="small" baseline="0" dirty="0"/>
          </a:p>
        </p:txBody>
      </p:sp>
      <p:sp>
        <p:nvSpPr>
          <p:cNvPr id="24" name="Freeform 23"/>
          <p:cNvSpPr/>
          <p:nvPr/>
        </p:nvSpPr>
        <p:spPr>
          <a:xfrm>
            <a:off x="3771719" y="5445781"/>
            <a:ext cx="1306903" cy="784141"/>
          </a:xfrm>
          <a:custGeom>
            <a:avLst/>
            <a:gdLst>
              <a:gd name="connsiteX0" fmla="*/ 0 w 1306903"/>
              <a:gd name="connsiteY0" fmla="*/ 0 h 784141"/>
              <a:gd name="connsiteX1" fmla="*/ 1306903 w 1306903"/>
              <a:gd name="connsiteY1" fmla="*/ 0 h 784141"/>
              <a:gd name="connsiteX2" fmla="*/ 1306903 w 1306903"/>
              <a:gd name="connsiteY2" fmla="*/ 784141 h 784141"/>
              <a:gd name="connsiteX3" fmla="*/ 0 w 1306903"/>
              <a:gd name="connsiteY3" fmla="*/ 784141 h 784141"/>
              <a:gd name="connsiteX4" fmla="*/ 0 w 1306903"/>
              <a:gd name="connsiteY4" fmla="*/ 0 h 78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903" h="784141">
                <a:moveTo>
                  <a:pt x="0" y="0"/>
                </a:moveTo>
                <a:lnTo>
                  <a:pt x="1306903" y="0"/>
                </a:lnTo>
                <a:lnTo>
                  <a:pt x="1306903" y="784141"/>
                </a:lnTo>
                <a:lnTo>
                  <a:pt x="0" y="78414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cap="small" baseline="0" dirty="0" smtClean="0"/>
              <a:t>Radius</a:t>
            </a:r>
            <a:endParaRPr lang="en-US" sz="1800" kern="1200" cap="small" baseline="0" dirty="0"/>
          </a:p>
        </p:txBody>
      </p:sp>
      <p:sp>
        <p:nvSpPr>
          <p:cNvPr id="25" name="Freeform 24"/>
          <p:cNvSpPr/>
          <p:nvPr/>
        </p:nvSpPr>
        <p:spPr>
          <a:xfrm>
            <a:off x="5209313" y="5445781"/>
            <a:ext cx="1306903" cy="784141"/>
          </a:xfrm>
          <a:custGeom>
            <a:avLst/>
            <a:gdLst>
              <a:gd name="connsiteX0" fmla="*/ 0 w 1306903"/>
              <a:gd name="connsiteY0" fmla="*/ 0 h 784141"/>
              <a:gd name="connsiteX1" fmla="*/ 1306903 w 1306903"/>
              <a:gd name="connsiteY1" fmla="*/ 0 h 784141"/>
              <a:gd name="connsiteX2" fmla="*/ 1306903 w 1306903"/>
              <a:gd name="connsiteY2" fmla="*/ 784141 h 784141"/>
              <a:gd name="connsiteX3" fmla="*/ 0 w 1306903"/>
              <a:gd name="connsiteY3" fmla="*/ 784141 h 784141"/>
              <a:gd name="connsiteX4" fmla="*/ 0 w 1306903"/>
              <a:gd name="connsiteY4" fmla="*/ 0 h 78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903" h="784141">
                <a:moveTo>
                  <a:pt x="0" y="0"/>
                </a:moveTo>
                <a:lnTo>
                  <a:pt x="1306903" y="0"/>
                </a:lnTo>
                <a:lnTo>
                  <a:pt x="1306903" y="784141"/>
                </a:lnTo>
                <a:lnTo>
                  <a:pt x="0" y="78414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cap="small" baseline="0" dirty="0" smtClean="0"/>
              <a:t>Median</a:t>
            </a:r>
            <a:endParaRPr lang="en-US" sz="1800" kern="1200" cap="small" baseline="0" dirty="0"/>
          </a:p>
        </p:txBody>
      </p:sp>
    </p:spTree>
    <p:extLst>
      <p:ext uri="{BB962C8B-B14F-4D97-AF65-F5344CB8AC3E}">
        <p14:creationId xmlns:p14="http://schemas.microsoft.com/office/powerpoint/2010/main" val="205643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network optimization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-124872" y="980728"/>
            <a:ext cx="880132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 kern="0" cap="small" dirty="0" smtClean="0">
                <a:solidFill>
                  <a:schemeClr val="bg1"/>
                </a:solidFill>
              </a:rPr>
              <a:t>X</a:t>
            </a:r>
            <a:r>
              <a:rPr lang="en-US" b="1" kern="0" cap="small" dirty="0" smtClean="0">
                <a:solidFill>
                  <a:srgbClr val="0070C0"/>
                </a:solidFill>
              </a:rPr>
              <a:t> Negative Triangle Detection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X</a:t>
            </a:r>
            <a:r>
              <a:rPr lang="en-US" b="1" dirty="0" smtClean="0">
                <a:solidFill>
                  <a:srgbClr val="0070C0"/>
                </a:solidFill>
              </a:rPr>
              <a:t> Input:</a:t>
            </a:r>
            <a:r>
              <a:rPr lang="en-US" dirty="0" smtClean="0"/>
              <a:t> 	An undirected graph with integer edge weights 			</a:t>
            </a:r>
            <a:r>
              <a:rPr lang="en-US" i="1" dirty="0" smtClean="0"/>
              <a:t>(positive and negative!)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X</a:t>
            </a:r>
            <a:r>
              <a:rPr lang="en-US" b="1" dirty="0" smtClean="0">
                <a:solidFill>
                  <a:srgbClr val="0070C0"/>
                </a:solidFill>
              </a:rPr>
              <a:t> Output:</a:t>
            </a:r>
            <a:r>
              <a:rPr lang="en-US" dirty="0" smtClean="0"/>
              <a:t> 	</a:t>
            </a:r>
            <a:r>
              <a:rPr lang="en-US" cap="small" dirty="0" smtClean="0"/>
              <a:t>Yes </a:t>
            </a:r>
            <a:r>
              <a:rPr lang="en-US" dirty="0" smtClean="0"/>
              <a:t>if there is a triangle whose total weight is negative,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cap="small" dirty="0" smtClean="0"/>
              <a:t>No </a:t>
            </a:r>
            <a:r>
              <a:rPr lang="en-US" dirty="0" smtClean="0"/>
              <a:t>otherwise </a:t>
            </a:r>
            <a:endParaRPr lang="en-US" dirty="0"/>
          </a:p>
        </p:txBody>
      </p:sp>
      <p:sp>
        <p:nvSpPr>
          <p:cNvPr id="21" name="ComputeArrow"/>
          <p:cNvSpPr/>
          <p:nvPr/>
        </p:nvSpPr>
        <p:spPr bwMode="auto">
          <a:xfrm>
            <a:off x="4283968" y="3861048"/>
            <a:ext cx="720080" cy="50405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2" name="Answer"/>
          <p:cNvSpPr txBox="1"/>
          <p:nvPr/>
        </p:nvSpPr>
        <p:spPr>
          <a:xfrm>
            <a:off x="4506654" y="3828484"/>
            <a:ext cx="2418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dirty="0" smtClean="0">
                <a:latin typeface="+mj-lt"/>
              </a:rPr>
              <a:t>“Yes”</a:t>
            </a:r>
          </a:p>
        </p:txBody>
      </p:sp>
      <p:pic>
        <p:nvPicPr>
          <p:cNvPr id="6146" name="NegativeWeighted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64" y="3217726"/>
            <a:ext cx="313372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NegativeTriang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63" y="3217726"/>
            <a:ext cx="313372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Freeform 16"/>
          <p:cNvSpPr/>
          <p:nvPr/>
        </p:nvSpPr>
        <p:spPr>
          <a:xfrm>
            <a:off x="895123" y="5445224"/>
            <a:ext cx="1306903" cy="784141"/>
          </a:xfrm>
          <a:custGeom>
            <a:avLst/>
            <a:gdLst>
              <a:gd name="connsiteX0" fmla="*/ 0 w 1306903"/>
              <a:gd name="connsiteY0" fmla="*/ 0 h 784141"/>
              <a:gd name="connsiteX1" fmla="*/ 1306903 w 1306903"/>
              <a:gd name="connsiteY1" fmla="*/ 0 h 784141"/>
              <a:gd name="connsiteX2" fmla="*/ 1306903 w 1306903"/>
              <a:gd name="connsiteY2" fmla="*/ 784141 h 784141"/>
              <a:gd name="connsiteX3" fmla="*/ 0 w 1306903"/>
              <a:gd name="connsiteY3" fmla="*/ 784141 h 784141"/>
              <a:gd name="connsiteX4" fmla="*/ 0 w 1306903"/>
              <a:gd name="connsiteY4" fmla="*/ 0 h 78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903" h="784141">
                <a:moveTo>
                  <a:pt x="0" y="0"/>
                </a:moveTo>
                <a:lnTo>
                  <a:pt x="1306903" y="0"/>
                </a:lnTo>
                <a:lnTo>
                  <a:pt x="1306903" y="784141"/>
                </a:lnTo>
                <a:lnTo>
                  <a:pt x="0" y="78414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cap="small" baseline="0" dirty="0" smtClean="0"/>
              <a:t>All-Pairs Shortest Paths</a:t>
            </a:r>
            <a:endParaRPr lang="en-US" sz="1800" kern="1200" dirty="0"/>
          </a:p>
        </p:txBody>
      </p:sp>
      <p:sp>
        <p:nvSpPr>
          <p:cNvPr id="19" name="Freeform 18"/>
          <p:cNvSpPr/>
          <p:nvPr/>
        </p:nvSpPr>
        <p:spPr>
          <a:xfrm>
            <a:off x="2327463" y="5445781"/>
            <a:ext cx="1306903" cy="784141"/>
          </a:xfrm>
          <a:custGeom>
            <a:avLst/>
            <a:gdLst>
              <a:gd name="connsiteX0" fmla="*/ 0 w 1306903"/>
              <a:gd name="connsiteY0" fmla="*/ 0 h 784141"/>
              <a:gd name="connsiteX1" fmla="*/ 1306903 w 1306903"/>
              <a:gd name="connsiteY1" fmla="*/ 0 h 784141"/>
              <a:gd name="connsiteX2" fmla="*/ 1306903 w 1306903"/>
              <a:gd name="connsiteY2" fmla="*/ 784141 h 784141"/>
              <a:gd name="connsiteX3" fmla="*/ 0 w 1306903"/>
              <a:gd name="connsiteY3" fmla="*/ 784141 h 784141"/>
              <a:gd name="connsiteX4" fmla="*/ 0 w 1306903"/>
              <a:gd name="connsiteY4" fmla="*/ 0 h 78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903" h="784141">
                <a:moveTo>
                  <a:pt x="0" y="0"/>
                </a:moveTo>
                <a:lnTo>
                  <a:pt x="1306903" y="0"/>
                </a:lnTo>
                <a:lnTo>
                  <a:pt x="1306903" y="784141"/>
                </a:lnTo>
                <a:lnTo>
                  <a:pt x="0" y="78414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cap="small" baseline="0" dirty="0" smtClean="0"/>
              <a:t>Shortest Cycle</a:t>
            </a:r>
            <a:endParaRPr lang="en-US" sz="1800" kern="1200" cap="small" baseline="0" dirty="0"/>
          </a:p>
        </p:txBody>
      </p:sp>
      <p:sp>
        <p:nvSpPr>
          <p:cNvPr id="20" name="Freeform 19"/>
          <p:cNvSpPr/>
          <p:nvPr/>
        </p:nvSpPr>
        <p:spPr>
          <a:xfrm>
            <a:off x="3765056" y="5445781"/>
            <a:ext cx="1306903" cy="784141"/>
          </a:xfrm>
          <a:custGeom>
            <a:avLst/>
            <a:gdLst>
              <a:gd name="connsiteX0" fmla="*/ 0 w 1306903"/>
              <a:gd name="connsiteY0" fmla="*/ 0 h 784141"/>
              <a:gd name="connsiteX1" fmla="*/ 1306903 w 1306903"/>
              <a:gd name="connsiteY1" fmla="*/ 0 h 784141"/>
              <a:gd name="connsiteX2" fmla="*/ 1306903 w 1306903"/>
              <a:gd name="connsiteY2" fmla="*/ 784141 h 784141"/>
              <a:gd name="connsiteX3" fmla="*/ 0 w 1306903"/>
              <a:gd name="connsiteY3" fmla="*/ 784141 h 784141"/>
              <a:gd name="connsiteX4" fmla="*/ 0 w 1306903"/>
              <a:gd name="connsiteY4" fmla="*/ 0 h 78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903" h="784141">
                <a:moveTo>
                  <a:pt x="0" y="0"/>
                </a:moveTo>
                <a:lnTo>
                  <a:pt x="1306903" y="0"/>
                </a:lnTo>
                <a:lnTo>
                  <a:pt x="1306903" y="784141"/>
                </a:lnTo>
                <a:lnTo>
                  <a:pt x="0" y="78414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cap="small" baseline="0" dirty="0" smtClean="0"/>
              <a:t>Radius</a:t>
            </a:r>
            <a:endParaRPr lang="en-US" sz="1800" kern="1200" cap="small" baseline="0" dirty="0"/>
          </a:p>
        </p:txBody>
      </p:sp>
      <p:sp>
        <p:nvSpPr>
          <p:cNvPr id="24" name="Freeform 23"/>
          <p:cNvSpPr/>
          <p:nvPr/>
        </p:nvSpPr>
        <p:spPr>
          <a:xfrm>
            <a:off x="5202650" y="5445781"/>
            <a:ext cx="1306903" cy="784141"/>
          </a:xfrm>
          <a:custGeom>
            <a:avLst/>
            <a:gdLst>
              <a:gd name="connsiteX0" fmla="*/ 0 w 1306903"/>
              <a:gd name="connsiteY0" fmla="*/ 0 h 784141"/>
              <a:gd name="connsiteX1" fmla="*/ 1306903 w 1306903"/>
              <a:gd name="connsiteY1" fmla="*/ 0 h 784141"/>
              <a:gd name="connsiteX2" fmla="*/ 1306903 w 1306903"/>
              <a:gd name="connsiteY2" fmla="*/ 784141 h 784141"/>
              <a:gd name="connsiteX3" fmla="*/ 0 w 1306903"/>
              <a:gd name="connsiteY3" fmla="*/ 784141 h 784141"/>
              <a:gd name="connsiteX4" fmla="*/ 0 w 1306903"/>
              <a:gd name="connsiteY4" fmla="*/ 0 h 78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903" h="784141">
                <a:moveTo>
                  <a:pt x="0" y="0"/>
                </a:moveTo>
                <a:lnTo>
                  <a:pt x="1306903" y="0"/>
                </a:lnTo>
                <a:lnTo>
                  <a:pt x="1306903" y="784141"/>
                </a:lnTo>
                <a:lnTo>
                  <a:pt x="0" y="78414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cap="small" baseline="0" dirty="0" smtClean="0"/>
              <a:t>Median</a:t>
            </a:r>
            <a:endParaRPr lang="en-US" sz="1800" kern="1200" cap="small" baseline="0" dirty="0"/>
          </a:p>
        </p:txBody>
      </p:sp>
      <p:sp>
        <p:nvSpPr>
          <p:cNvPr id="26" name="Freeform 25"/>
          <p:cNvSpPr/>
          <p:nvPr/>
        </p:nvSpPr>
        <p:spPr>
          <a:xfrm>
            <a:off x="6649473" y="5445781"/>
            <a:ext cx="1306903" cy="784141"/>
          </a:xfrm>
          <a:custGeom>
            <a:avLst/>
            <a:gdLst>
              <a:gd name="connsiteX0" fmla="*/ 0 w 1306903"/>
              <a:gd name="connsiteY0" fmla="*/ 0 h 784141"/>
              <a:gd name="connsiteX1" fmla="*/ 1306903 w 1306903"/>
              <a:gd name="connsiteY1" fmla="*/ 0 h 784141"/>
              <a:gd name="connsiteX2" fmla="*/ 1306903 w 1306903"/>
              <a:gd name="connsiteY2" fmla="*/ 784141 h 784141"/>
              <a:gd name="connsiteX3" fmla="*/ 0 w 1306903"/>
              <a:gd name="connsiteY3" fmla="*/ 784141 h 784141"/>
              <a:gd name="connsiteX4" fmla="*/ 0 w 1306903"/>
              <a:gd name="connsiteY4" fmla="*/ 0 h 78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903" h="784141">
                <a:moveTo>
                  <a:pt x="0" y="0"/>
                </a:moveTo>
                <a:lnTo>
                  <a:pt x="1306903" y="0"/>
                </a:lnTo>
                <a:lnTo>
                  <a:pt x="1306903" y="784141"/>
                </a:lnTo>
                <a:lnTo>
                  <a:pt x="0" y="78414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cap="small" baseline="0" dirty="0" smtClean="0"/>
              <a:t>Negative Triangle Detection</a:t>
            </a:r>
            <a:endParaRPr lang="en-US" sz="1800" kern="1200" cap="small" baseline="0" dirty="0"/>
          </a:p>
        </p:txBody>
      </p:sp>
    </p:spTree>
    <p:extLst>
      <p:ext uri="{BB962C8B-B14F-4D97-AF65-F5344CB8AC3E}">
        <p14:creationId xmlns:p14="http://schemas.microsoft.com/office/powerpoint/2010/main" val="238927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state of the art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579296" cy="424824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These problems can be solved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time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-vertex graphs</a:t>
                </a:r>
              </a:p>
              <a:p>
                <a:pPr lvl="1"/>
                <a:r>
                  <a:rPr lang="en-US" dirty="0" smtClean="0"/>
                  <a:t>For </a:t>
                </a:r>
                <a:r>
                  <a:rPr lang="en-US" cap="small" dirty="0" smtClean="0"/>
                  <a:t>Negative Triangle Detection </a:t>
                </a:r>
                <a:r>
                  <a:rPr lang="en-US" dirty="0" smtClean="0"/>
                  <a:t>this is trivial, others less so</a:t>
                </a:r>
              </a:p>
              <a:p>
                <a:r>
                  <a:rPr lang="en-US" dirty="0"/>
                  <a:t>Runtime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i="1" dirty="0"/>
                  <a:t>theoretically</a:t>
                </a:r>
                <a:r>
                  <a:rPr lang="en-US" dirty="0"/>
                  <a:t> efficient (</a:t>
                </a:r>
                <a:r>
                  <a:rPr lang="en-US" dirty="0">
                    <a:solidFill>
                      <a:srgbClr val="0070C0"/>
                    </a:solidFill>
                  </a:rPr>
                  <a:t>polynomial time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Not practical on large networks (the Facebook graph)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steps take 10 years for one million vertices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3</m:t>
                    </m:r>
                  </m:oMath>
                </a14:m>
                <a:r>
                  <a:rPr lang="en-US" dirty="0"/>
                  <a:t> Ghz</a:t>
                </a:r>
              </a:p>
              <a:p>
                <a:endParaRPr lang="en-US" dirty="0"/>
              </a:p>
              <a:p>
                <a:r>
                  <a:rPr lang="en-US" dirty="0" smtClean="0"/>
                  <a:t>Throughout </a:t>
                </a:r>
                <a:r>
                  <a:rPr lang="en-US" dirty="0"/>
                  <a:t>this talk, </a:t>
                </a:r>
                <a:r>
                  <a:rPr lang="en-US" i="1" dirty="0"/>
                  <a:t>algorithm</a:t>
                </a:r>
                <a:r>
                  <a:rPr lang="en-US" dirty="0"/>
                  <a:t> means:</a:t>
                </a:r>
              </a:p>
              <a:p>
                <a:pPr lvl="1"/>
                <a:r>
                  <a:rPr lang="en-US" i="1" dirty="0">
                    <a:solidFill>
                      <a:srgbClr val="0070C0"/>
                    </a:solidFill>
                  </a:rPr>
                  <a:t>Provably</a:t>
                </a:r>
                <a:r>
                  <a:rPr lang="en-US" dirty="0"/>
                  <a:t> correct procedure </a:t>
                </a:r>
              </a:p>
              <a:p>
                <a:pPr lvl="1"/>
                <a:r>
                  <a:rPr lang="en-US" dirty="0"/>
                  <a:t>Finishes in the claimed time for </a:t>
                </a:r>
                <a:r>
                  <a:rPr lang="en-US" i="1" dirty="0">
                    <a:solidFill>
                      <a:srgbClr val="0070C0"/>
                    </a:solidFill>
                  </a:rPr>
                  <a:t>all inputs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579296" cy="4248249"/>
              </a:xfrm>
              <a:blipFill rotWithShape="1">
                <a:blip r:embed="rId2"/>
                <a:stretch>
                  <a:fillRect l="-1066" t="-2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  <p:sp>
        <p:nvSpPr>
          <p:cNvPr id="5" name="Freeform 4"/>
          <p:cNvSpPr/>
          <p:nvPr/>
        </p:nvSpPr>
        <p:spPr>
          <a:xfrm>
            <a:off x="895123" y="5445224"/>
            <a:ext cx="1306903" cy="784141"/>
          </a:xfrm>
          <a:custGeom>
            <a:avLst/>
            <a:gdLst>
              <a:gd name="connsiteX0" fmla="*/ 0 w 1306903"/>
              <a:gd name="connsiteY0" fmla="*/ 0 h 784141"/>
              <a:gd name="connsiteX1" fmla="*/ 1306903 w 1306903"/>
              <a:gd name="connsiteY1" fmla="*/ 0 h 784141"/>
              <a:gd name="connsiteX2" fmla="*/ 1306903 w 1306903"/>
              <a:gd name="connsiteY2" fmla="*/ 784141 h 784141"/>
              <a:gd name="connsiteX3" fmla="*/ 0 w 1306903"/>
              <a:gd name="connsiteY3" fmla="*/ 784141 h 784141"/>
              <a:gd name="connsiteX4" fmla="*/ 0 w 1306903"/>
              <a:gd name="connsiteY4" fmla="*/ 0 h 78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903" h="784141">
                <a:moveTo>
                  <a:pt x="0" y="0"/>
                </a:moveTo>
                <a:lnTo>
                  <a:pt x="1306903" y="0"/>
                </a:lnTo>
                <a:lnTo>
                  <a:pt x="1306903" y="784141"/>
                </a:lnTo>
                <a:lnTo>
                  <a:pt x="0" y="78414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cap="small" baseline="0" dirty="0" smtClean="0"/>
              <a:t>All-Pairs Shortest Paths</a:t>
            </a:r>
            <a:endParaRPr lang="en-US" sz="1800" kern="1200" dirty="0"/>
          </a:p>
        </p:txBody>
      </p:sp>
      <p:sp>
        <p:nvSpPr>
          <p:cNvPr id="6" name="Freeform 5"/>
          <p:cNvSpPr/>
          <p:nvPr/>
        </p:nvSpPr>
        <p:spPr>
          <a:xfrm>
            <a:off x="2327463" y="5445781"/>
            <a:ext cx="1306903" cy="784141"/>
          </a:xfrm>
          <a:custGeom>
            <a:avLst/>
            <a:gdLst>
              <a:gd name="connsiteX0" fmla="*/ 0 w 1306903"/>
              <a:gd name="connsiteY0" fmla="*/ 0 h 784141"/>
              <a:gd name="connsiteX1" fmla="*/ 1306903 w 1306903"/>
              <a:gd name="connsiteY1" fmla="*/ 0 h 784141"/>
              <a:gd name="connsiteX2" fmla="*/ 1306903 w 1306903"/>
              <a:gd name="connsiteY2" fmla="*/ 784141 h 784141"/>
              <a:gd name="connsiteX3" fmla="*/ 0 w 1306903"/>
              <a:gd name="connsiteY3" fmla="*/ 784141 h 784141"/>
              <a:gd name="connsiteX4" fmla="*/ 0 w 1306903"/>
              <a:gd name="connsiteY4" fmla="*/ 0 h 78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903" h="784141">
                <a:moveTo>
                  <a:pt x="0" y="0"/>
                </a:moveTo>
                <a:lnTo>
                  <a:pt x="1306903" y="0"/>
                </a:lnTo>
                <a:lnTo>
                  <a:pt x="1306903" y="784141"/>
                </a:lnTo>
                <a:lnTo>
                  <a:pt x="0" y="78414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cap="small" baseline="0" dirty="0" smtClean="0"/>
              <a:t>Shortest Cycle</a:t>
            </a:r>
            <a:endParaRPr lang="en-US" sz="1800" kern="1200" cap="small" baseline="0" dirty="0"/>
          </a:p>
        </p:txBody>
      </p:sp>
      <p:sp>
        <p:nvSpPr>
          <p:cNvPr id="7" name="Freeform 6"/>
          <p:cNvSpPr/>
          <p:nvPr/>
        </p:nvSpPr>
        <p:spPr>
          <a:xfrm>
            <a:off x="3765056" y="5445781"/>
            <a:ext cx="1306903" cy="784141"/>
          </a:xfrm>
          <a:custGeom>
            <a:avLst/>
            <a:gdLst>
              <a:gd name="connsiteX0" fmla="*/ 0 w 1306903"/>
              <a:gd name="connsiteY0" fmla="*/ 0 h 784141"/>
              <a:gd name="connsiteX1" fmla="*/ 1306903 w 1306903"/>
              <a:gd name="connsiteY1" fmla="*/ 0 h 784141"/>
              <a:gd name="connsiteX2" fmla="*/ 1306903 w 1306903"/>
              <a:gd name="connsiteY2" fmla="*/ 784141 h 784141"/>
              <a:gd name="connsiteX3" fmla="*/ 0 w 1306903"/>
              <a:gd name="connsiteY3" fmla="*/ 784141 h 784141"/>
              <a:gd name="connsiteX4" fmla="*/ 0 w 1306903"/>
              <a:gd name="connsiteY4" fmla="*/ 0 h 78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903" h="784141">
                <a:moveTo>
                  <a:pt x="0" y="0"/>
                </a:moveTo>
                <a:lnTo>
                  <a:pt x="1306903" y="0"/>
                </a:lnTo>
                <a:lnTo>
                  <a:pt x="1306903" y="784141"/>
                </a:lnTo>
                <a:lnTo>
                  <a:pt x="0" y="78414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cap="small" baseline="0" dirty="0" smtClean="0"/>
              <a:t>Radius</a:t>
            </a:r>
            <a:endParaRPr lang="en-US" sz="1800" kern="1200" cap="small" baseline="0" dirty="0"/>
          </a:p>
        </p:txBody>
      </p:sp>
      <p:sp>
        <p:nvSpPr>
          <p:cNvPr id="8" name="Freeform 7"/>
          <p:cNvSpPr/>
          <p:nvPr/>
        </p:nvSpPr>
        <p:spPr>
          <a:xfrm>
            <a:off x="5202650" y="5445781"/>
            <a:ext cx="1306903" cy="784141"/>
          </a:xfrm>
          <a:custGeom>
            <a:avLst/>
            <a:gdLst>
              <a:gd name="connsiteX0" fmla="*/ 0 w 1306903"/>
              <a:gd name="connsiteY0" fmla="*/ 0 h 784141"/>
              <a:gd name="connsiteX1" fmla="*/ 1306903 w 1306903"/>
              <a:gd name="connsiteY1" fmla="*/ 0 h 784141"/>
              <a:gd name="connsiteX2" fmla="*/ 1306903 w 1306903"/>
              <a:gd name="connsiteY2" fmla="*/ 784141 h 784141"/>
              <a:gd name="connsiteX3" fmla="*/ 0 w 1306903"/>
              <a:gd name="connsiteY3" fmla="*/ 784141 h 784141"/>
              <a:gd name="connsiteX4" fmla="*/ 0 w 1306903"/>
              <a:gd name="connsiteY4" fmla="*/ 0 h 78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903" h="784141">
                <a:moveTo>
                  <a:pt x="0" y="0"/>
                </a:moveTo>
                <a:lnTo>
                  <a:pt x="1306903" y="0"/>
                </a:lnTo>
                <a:lnTo>
                  <a:pt x="1306903" y="784141"/>
                </a:lnTo>
                <a:lnTo>
                  <a:pt x="0" y="78414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cap="small" baseline="0" dirty="0" smtClean="0"/>
              <a:t>Median</a:t>
            </a:r>
            <a:endParaRPr lang="en-US" sz="1800" kern="1200" cap="small" baseline="0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827584" y="3460064"/>
            <a:ext cx="7272808" cy="5040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3200" i="1" dirty="0"/>
              <a:t>Do faster algorithms exist</a:t>
            </a:r>
            <a:r>
              <a:rPr lang="en-US" sz="3200" i="1" dirty="0" smtClean="0"/>
              <a:t>?</a:t>
            </a:r>
            <a:endParaRPr lang="en-US" sz="3200" i="1" dirty="0"/>
          </a:p>
        </p:txBody>
      </p:sp>
      <p:sp>
        <p:nvSpPr>
          <p:cNvPr id="13" name="Freeform 12"/>
          <p:cNvSpPr/>
          <p:nvPr/>
        </p:nvSpPr>
        <p:spPr>
          <a:xfrm>
            <a:off x="6649473" y="5445781"/>
            <a:ext cx="1306903" cy="784141"/>
          </a:xfrm>
          <a:custGeom>
            <a:avLst/>
            <a:gdLst>
              <a:gd name="connsiteX0" fmla="*/ 0 w 1306903"/>
              <a:gd name="connsiteY0" fmla="*/ 0 h 784141"/>
              <a:gd name="connsiteX1" fmla="*/ 1306903 w 1306903"/>
              <a:gd name="connsiteY1" fmla="*/ 0 h 784141"/>
              <a:gd name="connsiteX2" fmla="*/ 1306903 w 1306903"/>
              <a:gd name="connsiteY2" fmla="*/ 784141 h 784141"/>
              <a:gd name="connsiteX3" fmla="*/ 0 w 1306903"/>
              <a:gd name="connsiteY3" fmla="*/ 784141 h 784141"/>
              <a:gd name="connsiteX4" fmla="*/ 0 w 1306903"/>
              <a:gd name="connsiteY4" fmla="*/ 0 h 78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903" h="784141">
                <a:moveTo>
                  <a:pt x="0" y="0"/>
                </a:moveTo>
                <a:lnTo>
                  <a:pt x="1306903" y="0"/>
                </a:lnTo>
                <a:lnTo>
                  <a:pt x="1306903" y="784141"/>
                </a:lnTo>
                <a:lnTo>
                  <a:pt x="0" y="78414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cap="small" baseline="0" dirty="0" smtClean="0"/>
              <a:t>Negative Triangle Detection</a:t>
            </a:r>
            <a:endParaRPr lang="en-US" sz="1800" kern="1200" cap="small" baseline="0" dirty="0"/>
          </a:p>
        </p:txBody>
      </p:sp>
    </p:spTree>
    <p:extLst>
      <p:ext uri="{BB962C8B-B14F-4D97-AF65-F5344CB8AC3E}">
        <p14:creationId xmlns:p14="http://schemas.microsoft.com/office/powerpoint/2010/main" val="65259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Truly </a:t>
            </a:r>
            <a:r>
              <a:rPr lang="en-US" dirty="0" err="1" smtClean="0"/>
              <a:t>subcubic</a:t>
            </a:r>
            <a:r>
              <a:rPr lang="en-US" dirty="0" smtClean="0"/>
              <a:t>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410423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Despite intensive research since the 1960’s, no algorithm with running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2.99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known for any of these problems</a:t>
                </a:r>
              </a:p>
              <a:p>
                <a:r>
                  <a:rPr lang="en-US" dirty="0" smtClean="0"/>
                  <a:t>Is there a </a:t>
                </a:r>
                <a:r>
                  <a:rPr lang="en-US" dirty="0">
                    <a:solidFill>
                      <a:srgbClr val="0070C0"/>
                    </a:solidFill>
                  </a:rPr>
                  <a:t>truly </a:t>
                </a:r>
                <a:r>
                  <a:rPr lang="en-US" dirty="0" err="1">
                    <a:solidFill>
                      <a:srgbClr val="0070C0"/>
                    </a:solidFill>
                  </a:rPr>
                  <a:t>subcubic</a:t>
                </a:r>
                <a:r>
                  <a:rPr lang="en-US" dirty="0"/>
                  <a:t> algorithm for any of these problems?</a:t>
                </a:r>
              </a:p>
              <a:p>
                <a:pPr lvl="1"/>
                <a:r>
                  <a:rPr lang="en-US" dirty="0"/>
                  <a:t>Running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3−</m:t>
                        </m:r>
                        <m:r>
                          <a:rPr lang="en-US" i="1">
                            <a:latin typeface="Cambria Math"/>
                          </a:rPr>
                          <m:t>𝜖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𝜖</m:t>
                    </m:r>
                    <m:r>
                      <a:rPr lang="en-US" i="1">
                        <a:latin typeface="Cambria Math"/>
                      </a:rPr>
                      <m:t>&gt;0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Conceivably not for </a:t>
                </a:r>
                <a:r>
                  <a:rPr lang="en-US" cap="small" dirty="0" smtClean="0"/>
                  <a:t>All-Pairs Shortest Paths</a:t>
                </a:r>
              </a:p>
              <a:p>
                <a:pPr lvl="1"/>
                <a:r>
                  <a:rPr lang="en-US" dirty="0" smtClean="0"/>
                  <a:t>Have 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different numbers</a:t>
                </a:r>
              </a:p>
              <a:p>
                <a:pPr lvl="1"/>
                <a:r>
                  <a:rPr lang="en-US" dirty="0"/>
                  <a:t>E</a:t>
                </a:r>
                <a:r>
                  <a:rPr lang="en-US" dirty="0" smtClean="0"/>
                  <a:t>ach number is computed from a path with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edges</a:t>
                </a:r>
              </a:p>
              <a:p>
                <a:r>
                  <a:rPr lang="en-US" dirty="0" smtClean="0"/>
                  <a:t>But what about </a:t>
                </a:r>
                <a:r>
                  <a:rPr lang="en-US" cap="small" dirty="0" smtClean="0"/>
                  <a:t>Negative Triangle Detection?</a:t>
                </a:r>
                <a:endParaRPr lang="en-US" dirty="0"/>
              </a:p>
              <a:p>
                <a:pPr lvl="1"/>
                <a:r>
                  <a:rPr lang="en-US" dirty="0" smtClean="0"/>
                  <a:t>Output consists of only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single bit</a:t>
                </a:r>
                <a:r>
                  <a:rPr lang="en-US" dirty="0" smtClean="0"/>
                  <a:t> (</a:t>
                </a:r>
                <a:r>
                  <a:rPr lang="en-US" cap="small" dirty="0" smtClean="0"/>
                  <a:t>yes</a:t>
                </a:r>
                <a:r>
                  <a:rPr lang="en-US" dirty="0" smtClean="0"/>
                  <a:t> or </a:t>
                </a:r>
                <a:r>
                  <a:rPr lang="en-US" cap="small" dirty="0" smtClean="0"/>
                  <a:t>no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4104233"/>
              </a:xfrm>
              <a:blipFill rotWithShape="1">
                <a:blip r:embed="rId2"/>
                <a:stretch>
                  <a:fillRect l="-1111" t="-2226" r="-1704" b="-1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  <p:sp>
        <p:nvSpPr>
          <p:cNvPr id="5" name="Freeform 4"/>
          <p:cNvSpPr/>
          <p:nvPr/>
        </p:nvSpPr>
        <p:spPr>
          <a:xfrm>
            <a:off x="895123" y="5445224"/>
            <a:ext cx="1306903" cy="784141"/>
          </a:xfrm>
          <a:custGeom>
            <a:avLst/>
            <a:gdLst>
              <a:gd name="connsiteX0" fmla="*/ 0 w 1306903"/>
              <a:gd name="connsiteY0" fmla="*/ 0 h 784141"/>
              <a:gd name="connsiteX1" fmla="*/ 1306903 w 1306903"/>
              <a:gd name="connsiteY1" fmla="*/ 0 h 784141"/>
              <a:gd name="connsiteX2" fmla="*/ 1306903 w 1306903"/>
              <a:gd name="connsiteY2" fmla="*/ 784141 h 784141"/>
              <a:gd name="connsiteX3" fmla="*/ 0 w 1306903"/>
              <a:gd name="connsiteY3" fmla="*/ 784141 h 784141"/>
              <a:gd name="connsiteX4" fmla="*/ 0 w 1306903"/>
              <a:gd name="connsiteY4" fmla="*/ 0 h 78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903" h="784141">
                <a:moveTo>
                  <a:pt x="0" y="0"/>
                </a:moveTo>
                <a:lnTo>
                  <a:pt x="1306903" y="0"/>
                </a:lnTo>
                <a:lnTo>
                  <a:pt x="1306903" y="784141"/>
                </a:lnTo>
                <a:lnTo>
                  <a:pt x="0" y="78414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cap="small" baseline="0" dirty="0" smtClean="0"/>
              <a:t>All-Pairs Shortest Paths</a:t>
            </a:r>
            <a:endParaRPr lang="en-US" sz="1800" kern="1200" dirty="0"/>
          </a:p>
        </p:txBody>
      </p:sp>
      <p:sp>
        <p:nvSpPr>
          <p:cNvPr id="6" name="Freeform 5"/>
          <p:cNvSpPr/>
          <p:nvPr/>
        </p:nvSpPr>
        <p:spPr>
          <a:xfrm>
            <a:off x="2327463" y="5445781"/>
            <a:ext cx="1306903" cy="784141"/>
          </a:xfrm>
          <a:custGeom>
            <a:avLst/>
            <a:gdLst>
              <a:gd name="connsiteX0" fmla="*/ 0 w 1306903"/>
              <a:gd name="connsiteY0" fmla="*/ 0 h 784141"/>
              <a:gd name="connsiteX1" fmla="*/ 1306903 w 1306903"/>
              <a:gd name="connsiteY1" fmla="*/ 0 h 784141"/>
              <a:gd name="connsiteX2" fmla="*/ 1306903 w 1306903"/>
              <a:gd name="connsiteY2" fmla="*/ 784141 h 784141"/>
              <a:gd name="connsiteX3" fmla="*/ 0 w 1306903"/>
              <a:gd name="connsiteY3" fmla="*/ 784141 h 784141"/>
              <a:gd name="connsiteX4" fmla="*/ 0 w 1306903"/>
              <a:gd name="connsiteY4" fmla="*/ 0 h 78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903" h="784141">
                <a:moveTo>
                  <a:pt x="0" y="0"/>
                </a:moveTo>
                <a:lnTo>
                  <a:pt x="1306903" y="0"/>
                </a:lnTo>
                <a:lnTo>
                  <a:pt x="1306903" y="784141"/>
                </a:lnTo>
                <a:lnTo>
                  <a:pt x="0" y="78414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cap="small" baseline="0" dirty="0" smtClean="0"/>
              <a:t>Shortest Cycle</a:t>
            </a:r>
            <a:endParaRPr lang="en-US" sz="1800" kern="1200" cap="small" baseline="0" dirty="0"/>
          </a:p>
        </p:txBody>
      </p:sp>
      <p:sp>
        <p:nvSpPr>
          <p:cNvPr id="7" name="Freeform 6"/>
          <p:cNvSpPr/>
          <p:nvPr/>
        </p:nvSpPr>
        <p:spPr>
          <a:xfrm>
            <a:off x="3765056" y="5445781"/>
            <a:ext cx="1306903" cy="784141"/>
          </a:xfrm>
          <a:custGeom>
            <a:avLst/>
            <a:gdLst>
              <a:gd name="connsiteX0" fmla="*/ 0 w 1306903"/>
              <a:gd name="connsiteY0" fmla="*/ 0 h 784141"/>
              <a:gd name="connsiteX1" fmla="*/ 1306903 w 1306903"/>
              <a:gd name="connsiteY1" fmla="*/ 0 h 784141"/>
              <a:gd name="connsiteX2" fmla="*/ 1306903 w 1306903"/>
              <a:gd name="connsiteY2" fmla="*/ 784141 h 784141"/>
              <a:gd name="connsiteX3" fmla="*/ 0 w 1306903"/>
              <a:gd name="connsiteY3" fmla="*/ 784141 h 784141"/>
              <a:gd name="connsiteX4" fmla="*/ 0 w 1306903"/>
              <a:gd name="connsiteY4" fmla="*/ 0 h 78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903" h="784141">
                <a:moveTo>
                  <a:pt x="0" y="0"/>
                </a:moveTo>
                <a:lnTo>
                  <a:pt x="1306903" y="0"/>
                </a:lnTo>
                <a:lnTo>
                  <a:pt x="1306903" y="784141"/>
                </a:lnTo>
                <a:lnTo>
                  <a:pt x="0" y="78414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cap="small" baseline="0" dirty="0" smtClean="0"/>
              <a:t>Radius</a:t>
            </a:r>
            <a:endParaRPr lang="en-US" sz="1800" kern="1200" cap="small" baseline="0" dirty="0"/>
          </a:p>
        </p:txBody>
      </p:sp>
      <p:sp>
        <p:nvSpPr>
          <p:cNvPr id="8" name="Freeform 7"/>
          <p:cNvSpPr/>
          <p:nvPr/>
        </p:nvSpPr>
        <p:spPr>
          <a:xfrm>
            <a:off x="5202650" y="5445781"/>
            <a:ext cx="1306903" cy="784141"/>
          </a:xfrm>
          <a:custGeom>
            <a:avLst/>
            <a:gdLst>
              <a:gd name="connsiteX0" fmla="*/ 0 w 1306903"/>
              <a:gd name="connsiteY0" fmla="*/ 0 h 784141"/>
              <a:gd name="connsiteX1" fmla="*/ 1306903 w 1306903"/>
              <a:gd name="connsiteY1" fmla="*/ 0 h 784141"/>
              <a:gd name="connsiteX2" fmla="*/ 1306903 w 1306903"/>
              <a:gd name="connsiteY2" fmla="*/ 784141 h 784141"/>
              <a:gd name="connsiteX3" fmla="*/ 0 w 1306903"/>
              <a:gd name="connsiteY3" fmla="*/ 784141 h 784141"/>
              <a:gd name="connsiteX4" fmla="*/ 0 w 1306903"/>
              <a:gd name="connsiteY4" fmla="*/ 0 h 78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903" h="784141">
                <a:moveTo>
                  <a:pt x="0" y="0"/>
                </a:moveTo>
                <a:lnTo>
                  <a:pt x="1306903" y="0"/>
                </a:lnTo>
                <a:lnTo>
                  <a:pt x="1306903" y="784141"/>
                </a:lnTo>
                <a:lnTo>
                  <a:pt x="0" y="78414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cap="small" baseline="0" dirty="0" smtClean="0"/>
              <a:t>Median</a:t>
            </a:r>
            <a:endParaRPr lang="en-US" sz="1800" kern="1200" cap="small" baseline="0" dirty="0"/>
          </a:p>
        </p:txBody>
      </p:sp>
      <p:sp>
        <p:nvSpPr>
          <p:cNvPr id="11" name="Freeform 10"/>
          <p:cNvSpPr/>
          <p:nvPr/>
        </p:nvSpPr>
        <p:spPr>
          <a:xfrm>
            <a:off x="6649473" y="5445781"/>
            <a:ext cx="1306903" cy="784141"/>
          </a:xfrm>
          <a:custGeom>
            <a:avLst/>
            <a:gdLst>
              <a:gd name="connsiteX0" fmla="*/ 0 w 1306903"/>
              <a:gd name="connsiteY0" fmla="*/ 0 h 784141"/>
              <a:gd name="connsiteX1" fmla="*/ 1306903 w 1306903"/>
              <a:gd name="connsiteY1" fmla="*/ 0 h 784141"/>
              <a:gd name="connsiteX2" fmla="*/ 1306903 w 1306903"/>
              <a:gd name="connsiteY2" fmla="*/ 784141 h 784141"/>
              <a:gd name="connsiteX3" fmla="*/ 0 w 1306903"/>
              <a:gd name="connsiteY3" fmla="*/ 784141 h 784141"/>
              <a:gd name="connsiteX4" fmla="*/ 0 w 1306903"/>
              <a:gd name="connsiteY4" fmla="*/ 0 h 78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903" h="784141">
                <a:moveTo>
                  <a:pt x="0" y="0"/>
                </a:moveTo>
                <a:lnTo>
                  <a:pt x="1306903" y="0"/>
                </a:lnTo>
                <a:lnTo>
                  <a:pt x="1306903" y="784141"/>
                </a:lnTo>
                <a:lnTo>
                  <a:pt x="0" y="78414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cap="small" baseline="0" dirty="0" smtClean="0"/>
              <a:t>Negative Triangle Detection</a:t>
            </a:r>
            <a:endParaRPr lang="en-US" sz="1800" kern="1200" cap="small" baseline="0" dirty="0"/>
          </a:p>
        </p:txBody>
      </p:sp>
    </p:spTree>
    <p:extLst>
      <p:ext uri="{BB962C8B-B14F-4D97-AF65-F5344CB8AC3E}">
        <p14:creationId xmlns:p14="http://schemas.microsoft.com/office/powerpoint/2010/main" val="324100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AA-UiB-Institusjonell-mal-rev03</Template>
  <TotalTime>25992</TotalTime>
  <Words>1113</Words>
  <Application>Microsoft Office PowerPoint</Application>
  <PresentationFormat>On-screen Show (4:3)</PresentationFormat>
  <Paragraphs>315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Cambria Math</vt:lpstr>
      <vt:lpstr>Arial Narrow</vt:lpstr>
      <vt:lpstr>Calibri</vt:lpstr>
      <vt:lpstr>AA-UiB-Institusjonell-mal-rev03</vt:lpstr>
      <vt:lpstr>PowerPoint Presentation</vt:lpstr>
      <vt:lpstr>My background</vt:lpstr>
      <vt:lpstr>Fundamental network optimization problems</vt:lpstr>
      <vt:lpstr>Fundamental network optimization problems</vt:lpstr>
      <vt:lpstr>Fundamental network optimization problems</vt:lpstr>
      <vt:lpstr>Fundamental network optimization problems</vt:lpstr>
      <vt:lpstr>Fundamental network optimization problems</vt:lpstr>
      <vt:lpstr>Current state of the art</vt:lpstr>
      <vt:lpstr>Truly subcubic algorithms</vt:lpstr>
      <vt:lpstr>Recent fine-grained complexity insights</vt:lpstr>
      <vt:lpstr>What does this tell us?</vt:lpstr>
      <vt:lpstr>How can this be?</vt:lpstr>
      <vt:lpstr>A glimpse of the proof</vt:lpstr>
      <vt:lpstr>A fundamental matrix product</vt:lpstr>
      <vt:lpstr>Boolean matrix products using Triangle Detection</vt:lpstr>
      <vt:lpstr>(1) Finding a triangle in a tripartite graph</vt:lpstr>
      <vt:lpstr>(1) Running time analysis</vt:lpstr>
      <vt:lpstr>(1) Running time analysis</vt:lpstr>
      <vt:lpstr>(2) Turning bmm into a graph problem</vt:lpstr>
      <vt:lpstr>(3) Efficiently finding pairs involved in triangles</vt:lpstr>
      <vt:lpstr>(3) Running time analysis</vt:lpstr>
      <vt:lpstr>(3) Running time analysis</vt:lpstr>
      <vt:lpstr>Discussion</vt:lpstr>
      <vt:lpstr>Conclusion</vt:lpstr>
      <vt:lpstr>Algorithms for All-Pairs Shortest Paths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Jansen, B.M.P.</dc:creator>
  <cp:lastModifiedBy>Bart Jansen</cp:lastModifiedBy>
  <cp:revision>812</cp:revision>
  <cp:lastPrinted>2011-05-25T10:31:26Z</cp:lastPrinted>
  <dcterms:created xsi:type="dcterms:W3CDTF">2011-05-20T06:21:58Z</dcterms:created>
  <dcterms:modified xsi:type="dcterms:W3CDTF">2016-03-24T08:16:15Z</dcterms:modified>
</cp:coreProperties>
</file>