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02" r:id="rId2"/>
    <p:sldId id="470" r:id="rId3"/>
    <p:sldId id="471" r:id="rId4"/>
    <p:sldId id="483" r:id="rId5"/>
    <p:sldId id="467" r:id="rId6"/>
    <p:sldId id="485" r:id="rId7"/>
    <p:sldId id="486" r:id="rId8"/>
    <p:sldId id="489" r:id="rId9"/>
    <p:sldId id="474" r:id="rId10"/>
    <p:sldId id="477" r:id="rId11"/>
    <p:sldId id="476" r:id="rId12"/>
    <p:sldId id="475" r:id="rId13"/>
    <p:sldId id="492" r:id="rId14"/>
    <p:sldId id="498" r:id="rId15"/>
    <p:sldId id="500" r:id="rId16"/>
    <p:sldId id="502" r:id="rId17"/>
    <p:sldId id="565" r:id="rId18"/>
    <p:sldId id="469" r:id="rId19"/>
    <p:sldId id="520" r:id="rId20"/>
    <p:sldId id="521" r:id="rId21"/>
    <p:sldId id="517" r:id="rId22"/>
    <p:sldId id="490" r:id="rId23"/>
    <p:sldId id="522" r:id="rId24"/>
    <p:sldId id="523" r:id="rId25"/>
    <p:sldId id="532" r:id="rId26"/>
    <p:sldId id="465" r:id="rId27"/>
    <p:sldId id="566" r:id="rId28"/>
    <p:sldId id="567" r:id="rId29"/>
  </p:sldIdLst>
  <p:sldSz cx="9144000" cy="6858000" type="screen4x3"/>
  <p:notesSz cx="7099300" cy="10234613"/>
  <p:embeddedFontLs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3300"/>
    <a:srgbClr val="008000"/>
    <a:srgbClr val="3366FF"/>
    <a:srgbClr val="003399"/>
    <a:srgbClr val="0395CE"/>
    <a:srgbClr val="0F94C4"/>
    <a:srgbClr val="038CC0"/>
    <a:srgbClr val="E2497F"/>
    <a:srgbClr val="4E4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05" autoAdjust="0"/>
  </p:normalViewPr>
  <p:slideViewPr>
    <p:cSldViewPr>
      <p:cViewPr varScale="1">
        <p:scale>
          <a:sx n="89" d="100"/>
          <a:sy n="89" d="100"/>
        </p:scale>
        <p:origin x="13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05005-52E8-47B1-9165-7161A23514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070A55-9D20-4554-BA6F-F13F4BB9D0A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dirty="0" smtClean="0"/>
            <a:t>Open </a:t>
          </a:r>
          <a:r>
            <a:rPr lang="nl-NL" dirty="0" err="1" smtClean="0"/>
            <a:t>problems</a:t>
          </a:r>
          <a:r>
            <a:rPr lang="nl-NL" dirty="0" smtClean="0"/>
            <a:t>:</a:t>
          </a:r>
          <a:endParaRPr lang="en-US" dirty="0"/>
        </a:p>
      </dgm:t>
    </dgm:pt>
    <dgm:pt modelId="{01599FBE-E6B9-4B60-8C77-390A6ED7868E}" type="parTrans" cxnId="{A6050A8F-245E-435B-ABF0-C6E2F9CCF845}">
      <dgm:prSet/>
      <dgm:spPr/>
      <dgm:t>
        <a:bodyPr/>
        <a:lstStyle/>
        <a:p>
          <a:endParaRPr lang="en-US"/>
        </a:p>
      </dgm:t>
    </dgm:pt>
    <dgm:pt modelId="{3A503940-1F89-4776-8C84-B0EABB2E86AE}" type="sibTrans" cxnId="{A6050A8F-245E-435B-ABF0-C6E2F9CCF84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63EBD43-E751-4C27-B471-E0ABFBB44855}">
          <dgm:prSet/>
          <dgm:spPr/>
          <dgm:t>
            <a:bodyPr/>
            <a:lstStyle/>
            <a:p>
              <a:r>
                <a:rPr lang="nl-NL" dirty="0" smtClean="0"/>
                <a:t>Is </a:t>
              </a:r>
              <a14:m>
                <m:oMath xmlns:m="http://schemas.openxmlformats.org/officeDocument/2006/math">
                  <m:r>
                    <a:rPr lang="en-US" i="1">
                      <a:latin typeface="Cambria Math"/>
                    </a:rPr>
                    <m:t>𝑘</m:t>
                  </m:r>
                </m:oMath>
              </a14:m>
              <a:r>
                <a:rPr lang="nl-NL" dirty="0" smtClean="0"/>
                <a:t>-</a:t>
              </a:r>
              <a:r>
                <a:rPr lang="nl-NL" cap="small" dirty="0" err="1" smtClean="0"/>
                <a:t>opt</a:t>
              </a:r>
              <a:r>
                <a:rPr lang="nl-NL" cap="small" dirty="0" smtClean="0"/>
                <a:t> </a:t>
              </a:r>
              <a:r>
                <a:rPr lang="nl-NL" cap="small" dirty="0" err="1" smtClean="0"/>
                <a:t>detection</a:t>
              </a:r>
              <a:r>
                <a:rPr lang="nl-NL" dirty="0" smtClean="0"/>
                <a:t> </a:t>
              </a:r>
              <a:r>
                <a:rPr lang="nl-NL" dirty="0" err="1"/>
                <a:t>fixed</a:t>
              </a:r>
              <a:r>
                <a:rPr lang="nl-NL" dirty="0"/>
                <a:t>-parameter </a:t>
              </a:r>
              <a:r>
                <a:rPr lang="nl-NL" dirty="0" err="1"/>
                <a:t>tractable</a:t>
              </a:r>
              <a:r>
                <a:rPr lang="nl-NL" dirty="0"/>
                <a:t>:</a:t>
              </a:r>
            </a:p>
          </dgm:t>
        </dgm:pt>
      </mc:Choice>
      <mc:Fallback xmlns="">
        <dgm:pt modelId="{A63EBD43-E751-4C27-B471-E0ABFBB44855}">
          <dgm:prSet/>
          <dgm:spPr/>
          <dgm:t>
            <a:bodyPr/>
            <a:lstStyle/>
            <a:p>
              <a:r>
                <a:rPr lang="nl-NL" dirty="0" smtClean="0"/>
                <a:t>Is </a:t>
              </a:r>
              <a:r>
                <a:rPr lang="en-US" i="0">
                  <a:latin typeface="Cambria Math"/>
                </a:rPr>
                <a:t>𝑘</a:t>
              </a:r>
              <a:r>
                <a:rPr lang="nl-NL" dirty="0" smtClean="0"/>
                <a:t>-</a:t>
              </a:r>
              <a:r>
                <a:rPr lang="nl-NL" cap="small" dirty="0" err="1" smtClean="0"/>
                <a:t>opt</a:t>
              </a:r>
              <a:r>
                <a:rPr lang="nl-NL" cap="small" dirty="0" smtClean="0"/>
                <a:t> </a:t>
              </a:r>
              <a:r>
                <a:rPr lang="nl-NL" cap="small" dirty="0" err="1" smtClean="0"/>
                <a:t>detection</a:t>
              </a:r>
              <a:r>
                <a:rPr lang="nl-NL" dirty="0" smtClean="0"/>
                <a:t> </a:t>
              </a:r>
              <a:r>
                <a:rPr lang="nl-NL" dirty="0" err="1"/>
                <a:t>fixed</a:t>
              </a:r>
              <a:r>
                <a:rPr lang="nl-NL" dirty="0"/>
                <a:t>-parameter </a:t>
              </a:r>
              <a:r>
                <a:rPr lang="nl-NL" dirty="0" err="1"/>
                <a:t>tractable</a:t>
              </a:r>
              <a:r>
                <a:rPr lang="nl-NL" dirty="0"/>
                <a:t>:</a:t>
              </a:r>
            </a:p>
          </dgm:t>
        </dgm:pt>
      </mc:Fallback>
    </mc:AlternateContent>
    <dgm:pt modelId="{163B6CB3-B3AB-4492-A0B2-09469277FDE5}" type="parTrans" cxnId="{F0E48D92-14BA-4F0A-A745-557151DA5FBA}">
      <dgm:prSet/>
      <dgm:spPr/>
      <dgm:t>
        <a:bodyPr/>
        <a:lstStyle/>
        <a:p>
          <a:endParaRPr lang="en-US"/>
        </a:p>
      </dgm:t>
    </dgm:pt>
    <dgm:pt modelId="{EC81C42B-6AD6-44AB-BFD9-2FEB39036FC2}" type="sibTrans" cxnId="{F0E48D92-14BA-4F0A-A745-557151DA5FBA}">
      <dgm:prSet/>
      <dgm:spPr/>
      <dgm:t>
        <a:bodyPr/>
        <a:lstStyle/>
        <a:p>
          <a:endParaRPr lang="en-US"/>
        </a:p>
      </dgm:t>
    </dgm:pt>
    <dgm:pt modelId="{083234DE-EE31-4C22-8DAF-02E0716A329F}">
      <dgm:prSet/>
      <dgm:spPr/>
      <dgm:t>
        <a:bodyPr/>
        <a:lstStyle/>
        <a:p>
          <a:r>
            <a:rPr lang="nl-NL" dirty="0" smtClean="0"/>
            <a:t>in </a:t>
          </a:r>
          <a:r>
            <a:rPr lang="nl-NL" dirty="0" err="1" smtClean="0"/>
            <a:t>planar</a:t>
          </a:r>
          <a:r>
            <a:rPr lang="nl-NL" dirty="0" smtClean="0"/>
            <a:t> </a:t>
          </a:r>
          <a:r>
            <a:rPr lang="nl-NL" dirty="0" err="1" smtClean="0"/>
            <a:t>graphs</a:t>
          </a:r>
          <a:r>
            <a:rPr lang="nl-NL" dirty="0" smtClean="0"/>
            <a:t>?</a:t>
          </a:r>
          <a:endParaRPr lang="nl-NL" dirty="0"/>
        </a:p>
      </dgm:t>
    </dgm:pt>
    <dgm:pt modelId="{F42DE477-7911-4BFB-9485-8081B49449DB}" type="parTrans" cxnId="{D43D0D81-15BE-4C36-AC01-8E3F2BE7FD55}">
      <dgm:prSet/>
      <dgm:spPr/>
      <dgm:t>
        <a:bodyPr/>
        <a:lstStyle/>
        <a:p>
          <a:endParaRPr lang="en-US"/>
        </a:p>
      </dgm:t>
    </dgm:pt>
    <dgm:pt modelId="{303F6E9C-E10A-4116-927B-3CA5471A559D}" type="sibTrans" cxnId="{D43D0D81-15BE-4C36-AC01-8E3F2BE7FD55}">
      <dgm:prSet/>
      <dgm:spPr/>
      <dgm:t>
        <a:bodyPr/>
        <a:lstStyle/>
        <a:p>
          <a:endParaRPr lang="en-US"/>
        </a:p>
      </dgm:t>
    </dgm:pt>
    <dgm:pt modelId="{812D8F70-34A0-4534-9D6D-BC14E1EC4073}">
      <dgm:prSet/>
      <dgm:spPr/>
      <dgm:t>
        <a:bodyPr/>
        <a:lstStyle/>
        <a:p>
          <a:r>
            <a:rPr lang="en-US" dirty="0" smtClean="0"/>
            <a:t>for finding tours among points in the Euclidean plane?</a:t>
          </a:r>
        </a:p>
      </dgm:t>
    </dgm:pt>
    <dgm:pt modelId="{1263186D-1A52-406D-889E-A99635EBB70B}" type="parTrans" cxnId="{7C16FD61-E7FA-494E-BF66-32214F9B2D1C}">
      <dgm:prSet/>
      <dgm:spPr/>
      <dgm:t>
        <a:bodyPr/>
        <a:lstStyle/>
        <a:p>
          <a:endParaRPr lang="en-US"/>
        </a:p>
      </dgm:t>
    </dgm:pt>
    <dgm:pt modelId="{0B660593-1148-497C-932A-01086DD13BD0}" type="sibTrans" cxnId="{7C16FD61-E7FA-494E-BF66-32214F9B2D1C}">
      <dgm:prSet/>
      <dgm:spPr/>
      <dgm:t>
        <a:bodyPr/>
        <a:lstStyle/>
        <a:p>
          <a:endParaRPr lang="en-US"/>
        </a:p>
      </dgm:t>
    </dgm:pt>
    <dgm:pt modelId="{9A2EF2B7-C207-4BBD-9973-1AE2C1000C1C}" type="pres">
      <dgm:prSet presAssocID="{76D05005-52E8-47B1-9165-7161A23514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64BB09-D266-4335-A5CD-5E9620666409}" type="pres">
      <dgm:prSet presAssocID="{99070A55-9D20-4554-BA6F-F13F4BB9D0AB}" presName="parentLin" presStyleCnt="0"/>
      <dgm:spPr/>
    </dgm:pt>
    <dgm:pt modelId="{FB9AF8A8-D416-48EF-9324-FF3B225B7626}" type="pres">
      <dgm:prSet presAssocID="{99070A55-9D20-4554-BA6F-F13F4BB9D0A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0F06C23-68AD-48B8-92E0-B3018BAFEB9E}" type="pres">
      <dgm:prSet presAssocID="{99070A55-9D20-4554-BA6F-F13F4BB9D0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2BC7F-C39E-4181-81E6-C9FE3E966CB2}" type="pres">
      <dgm:prSet presAssocID="{99070A55-9D20-4554-BA6F-F13F4BB9D0AB}" presName="negativeSpace" presStyleCnt="0"/>
      <dgm:spPr/>
    </dgm:pt>
    <dgm:pt modelId="{DBB896D8-E6B0-4B9B-A314-978C7BCFF099}" type="pres">
      <dgm:prSet presAssocID="{99070A55-9D20-4554-BA6F-F13F4BB9D0A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050A8F-245E-435B-ABF0-C6E2F9CCF845}" srcId="{76D05005-52E8-47B1-9165-7161A23514E3}" destId="{99070A55-9D20-4554-BA6F-F13F4BB9D0AB}" srcOrd="0" destOrd="0" parTransId="{01599FBE-E6B9-4B60-8C77-390A6ED7868E}" sibTransId="{3A503940-1F89-4776-8C84-B0EABB2E86AE}"/>
    <dgm:cxn modelId="{D43D0D81-15BE-4C36-AC01-8E3F2BE7FD55}" srcId="{A63EBD43-E751-4C27-B471-E0ABFBB44855}" destId="{083234DE-EE31-4C22-8DAF-02E0716A329F}" srcOrd="0" destOrd="0" parTransId="{F42DE477-7911-4BFB-9485-8081B49449DB}" sibTransId="{303F6E9C-E10A-4116-927B-3CA5471A559D}"/>
    <dgm:cxn modelId="{7C16FD61-E7FA-494E-BF66-32214F9B2D1C}" srcId="{A63EBD43-E751-4C27-B471-E0ABFBB44855}" destId="{812D8F70-34A0-4534-9D6D-BC14E1EC4073}" srcOrd="1" destOrd="0" parTransId="{1263186D-1A52-406D-889E-A99635EBB70B}" sibTransId="{0B660593-1148-497C-932A-01086DD13BD0}"/>
    <dgm:cxn modelId="{0D72D2A0-836E-48D5-8674-A1D54622F8CB}" type="presOf" srcId="{812D8F70-34A0-4534-9D6D-BC14E1EC4073}" destId="{DBB896D8-E6B0-4B9B-A314-978C7BCFF099}" srcOrd="0" destOrd="2" presId="urn:microsoft.com/office/officeart/2005/8/layout/list1"/>
    <dgm:cxn modelId="{5400E786-687C-4A74-962F-4CC4C0303C4B}" type="presOf" srcId="{A63EBD43-E751-4C27-B471-E0ABFBB44855}" destId="{DBB896D8-E6B0-4B9B-A314-978C7BCFF099}" srcOrd="0" destOrd="0" presId="urn:microsoft.com/office/officeart/2005/8/layout/list1"/>
    <dgm:cxn modelId="{F0E48D92-14BA-4F0A-A745-557151DA5FBA}" srcId="{99070A55-9D20-4554-BA6F-F13F4BB9D0AB}" destId="{A63EBD43-E751-4C27-B471-E0ABFBB44855}" srcOrd="0" destOrd="0" parTransId="{163B6CB3-B3AB-4492-A0B2-09469277FDE5}" sibTransId="{EC81C42B-6AD6-44AB-BFD9-2FEB39036FC2}"/>
    <dgm:cxn modelId="{B0F08257-3F7E-4784-A6AF-4D12DCEE90BE}" type="presOf" srcId="{76D05005-52E8-47B1-9165-7161A23514E3}" destId="{9A2EF2B7-C207-4BBD-9973-1AE2C1000C1C}" srcOrd="0" destOrd="0" presId="urn:microsoft.com/office/officeart/2005/8/layout/list1"/>
    <dgm:cxn modelId="{85581262-51BA-4899-8067-909A1D3C41DA}" type="presOf" srcId="{99070A55-9D20-4554-BA6F-F13F4BB9D0AB}" destId="{FB9AF8A8-D416-48EF-9324-FF3B225B7626}" srcOrd="0" destOrd="0" presId="urn:microsoft.com/office/officeart/2005/8/layout/list1"/>
    <dgm:cxn modelId="{021FDB68-DDD8-4656-80FB-E309E1CFF9DB}" type="presOf" srcId="{083234DE-EE31-4C22-8DAF-02E0716A329F}" destId="{DBB896D8-E6B0-4B9B-A314-978C7BCFF099}" srcOrd="0" destOrd="1" presId="urn:microsoft.com/office/officeart/2005/8/layout/list1"/>
    <dgm:cxn modelId="{68CFFB3B-F08A-4287-8171-CB3474381BF0}" type="presOf" srcId="{99070A55-9D20-4554-BA6F-F13F4BB9D0AB}" destId="{70F06C23-68AD-48B8-92E0-B3018BAFEB9E}" srcOrd="1" destOrd="0" presId="urn:microsoft.com/office/officeart/2005/8/layout/list1"/>
    <dgm:cxn modelId="{1251DDD3-CE49-4369-BEF0-2DFE32168D06}" type="presParOf" srcId="{9A2EF2B7-C207-4BBD-9973-1AE2C1000C1C}" destId="{F564BB09-D266-4335-A5CD-5E9620666409}" srcOrd="0" destOrd="0" presId="urn:microsoft.com/office/officeart/2005/8/layout/list1"/>
    <dgm:cxn modelId="{D43148BA-9CB9-4F28-8258-3892D6B3D4C5}" type="presParOf" srcId="{F564BB09-D266-4335-A5CD-5E9620666409}" destId="{FB9AF8A8-D416-48EF-9324-FF3B225B7626}" srcOrd="0" destOrd="0" presId="urn:microsoft.com/office/officeart/2005/8/layout/list1"/>
    <dgm:cxn modelId="{056090C0-B7F2-47E5-8499-8C1D7048282E}" type="presParOf" srcId="{F564BB09-D266-4335-A5CD-5E9620666409}" destId="{70F06C23-68AD-48B8-92E0-B3018BAFEB9E}" srcOrd="1" destOrd="0" presId="urn:microsoft.com/office/officeart/2005/8/layout/list1"/>
    <dgm:cxn modelId="{724E9AEE-89F6-4FF3-9E22-A12D9F29B558}" type="presParOf" srcId="{9A2EF2B7-C207-4BBD-9973-1AE2C1000C1C}" destId="{A8D2BC7F-C39E-4181-81E6-C9FE3E966CB2}" srcOrd="1" destOrd="0" presId="urn:microsoft.com/office/officeart/2005/8/layout/list1"/>
    <dgm:cxn modelId="{986095C9-5FFC-4BB0-A01F-70B439F73E8D}" type="presParOf" srcId="{9A2EF2B7-C207-4BBD-9973-1AE2C1000C1C}" destId="{DBB896D8-E6B0-4B9B-A314-978C7BCFF09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D05005-52E8-47B1-9165-7161A23514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070A55-9D20-4554-BA6F-F13F4BB9D0A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dirty="0" smtClean="0"/>
            <a:t>Open </a:t>
          </a:r>
          <a:r>
            <a:rPr lang="nl-NL" dirty="0" err="1" smtClean="0"/>
            <a:t>problems</a:t>
          </a:r>
          <a:r>
            <a:rPr lang="nl-NL" dirty="0" smtClean="0"/>
            <a:t>:</a:t>
          </a:r>
          <a:endParaRPr lang="en-US" dirty="0"/>
        </a:p>
      </dgm:t>
    </dgm:pt>
    <dgm:pt modelId="{01599FBE-E6B9-4B60-8C77-390A6ED7868E}" type="parTrans" cxnId="{A6050A8F-245E-435B-ABF0-C6E2F9CCF845}">
      <dgm:prSet/>
      <dgm:spPr/>
      <dgm:t>
        <a:bodyPr/>
        <a:lstStyle/>
        <a:p>
          <a:endParaRPr lang="en-US"/>
        </a:p>
      </dgm:t>
    </dgm:pt>
    <dgm:pt modelId="{3A503940-1F89-4776-8C84-B0EABB2E86AE}" type="sibTrans" cxnId="{A6050A8F-245E-435B-ABF0-C6E2F9CCF845}">
      <dgm:prSet/>
      <dgm:spPr/>
      <dgm:t>
        <a:bodyPr/>
        <a:lstStyle/>
        <a:p>
          <a:endParaRPr lang="en-US"/>
        </a:p>
      </dgm:t>
    </dgm:pt>
    <dgm:pt modelId="{A63EBD43-E751-4C27-B471-E0ABFBB4485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63B6CB3-B3AB-4492-A0B2-09469277FDE5}" type="parTrans" cxnId="{F0E48D92-14BA-4F0A-A745-557151DA5FBA}">
      <dgm:prSet/>
      <dgm:spPr/>
      <dgm:t>
        <a:bodyPr/>
        <a:lstStyle/>
        <a:p>
          <a:endParaRPr lang="en-US"/>
        </a:p>
      </dgm:t>
    </dgm:pt>
    <dgm:pt modelId="{EC81C42B-6AD6-44AB-BFD9-2FEB39036FC2}" type="sibTrans" cxnId="{F0E48D92-14BA-4F0A-A745-557151DA5FBA}">
      <dgm:prSet/>
      <dgm:spPr/>
      <dgm:t>
        <a:bodyPr/>
        <a:lstStyle/>
        <a:p>
          <a:endParaRPr lang="en-US"/>
        </a:p>
      </dgm:t>
    </dgm:pt>
    <dgm:pt modelId="{083234DE-EE31-4C22-8DAF-02E0716A329F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F42DE477-7911-4BFB-9485-8081B49449DB}" type="parTrans" cxnId="{D43D0D81-15BE-4C36-AC01-8E3F2BE7FD55}">
      <dgm:prSet/>
      <dgm:spPr/>
      <dgm:t>
        <a:bodyPr/>
        <a:lstStyle/>
        <a:p>
          <a:endParaRPr lang="en-US"/>
        </a:p>
      </dgm:t>
    </dgm:pt>
    <dgm:pt modelId="{303F6E9C-E10A-4116-927B-3CA5471A559D}" type="sibTrans" cxnId="{D43D0D81-15BE-4C36-AC01-8E3F2BE7FD55}">
      <dgm:prSet/>
      <dgm:spPr/>
      <dgm:t>
        <a:bodyPr/>
        <a:lstStyle/>
        <a:p>
          <a:endParaRPr lang="en-US"/>
        </a:p>
      </dgm:t>
    </dgm:pt>
    <dgm:pt modelId="{812D8F70-34A0-4534-9D6D-BC14E1EC4073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1263186D-1A52-406D-889E-A99635EBB70B}" type="parTrans" cxnId="{7C16FD61-E7FA-494E-BF66-32214F9B2D1C}">
      <dgm:prSet/>
      <dgm:spPr/>
      <dgm:t>
        <a:bodyPr/>
        <a:lstStyle/>
        <a:p>
          <a:endParaRPr lang="en-US"/>
        </a:p>
      </dgm:t>
    </dgm:pt>
    <dgm:pt modelId="{0B660593-1148-497C-932A-01086DD13BD0}" type="sibTrans" cxnId="{7C16FD61-E7FA-494E-BF66-32214F9B2D1C}">
      <dgm:prSet/>
      <dgm:spPr/>
      <dgm:t>
        <a:bodyPr/>
        <a:lstStyle/>
        <a:p>
          <a:endParaRPr lang="en-US"/>
        </a:p>
      </dgm:t>
    </dgm:pt>
    <dgm:pt modelId="{9A2EF2B7-C207-4BBD-9973-1AE2C1000C1C}" type="pres">
      <dgm:prSet presAssocID="{76D05005-52E8-47B1-9165-7161A23514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64BB09-D266-4335-A5CD-5E9620666409}" type="pres">
      <dgm:prSet presAssocID="{99070A55-9D20-4554-BA6F-F13F4BB9D0AB}" presName="parentLin" presStyleCnt="0"/>
      <dgm:spPr/>
    </dgm:pt>
    <dgm:pt modelId="{FB9AF8A8-D416-48EF-9324-FF3B225B7626}" type="pres">
      <dgm:prSet presAssocID="{99070A55-9D20-4554-BA6F-F13F4BB9D0A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0F06C23-68AD-48B8-92E0-B3018BAFEB9E}" type="pres">
      <dgm:prSet presAssocID="{99070A55-9D20-4554-BA6F-F13F4BB9D0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2BC7F-C39E-4181-81E6-C9FE3E966CB2}" type="pres">
      <dgm:prSet presAssocID="{99070A55-9D20-4554-BA6F-F13F4BB9D0AB}" presName="negativeSpace" presStyleCnt="0"/>
      <dgm:spPr/>
    </dgm:pt>
    <dgm:pt modelId="{DBB896D8-E6B0-4B9B-A314-978C7BCFF099}" type="pres">
      <dgm:prSet presAssocID="{99070A55-9D20-4554-BA6F-F13F4BB9D0A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050A8F-245E-435B-ABF0-C6E2F9CCF845}" srcId="{76D05005-52E8-47B1-9165-7161A23514E3}" destId="{99070A55-9D20-4554-BA6F-F13F4BB9D0AB}" srcOrd="0" destOrd="0" parTransId="{01599FBE-E6B9-4B60-8C77-390A6ED7868E}" sibTransId="{3A503940-1F89-4776-8C84-B0EABB2E86AE}"/>
    <dgm:cxn modelId="{D43D0D81-15BE-4C36-AC01-8E3F2BE7FD55}" srcId="{A63EBD43-E751-4C27-B471-E0ABFBB44855}" destId="{083234DE-EE31-4C22-8DAF-02E0716A329F}" srcOrd="0" destOrd="0" parTransId="{F42DE477-7911-4BFB-9485-8081B49449DB}" sibTransId="{303F6E9C-E10A-4116-927B-3CA5471A559D}"/>
    <dgm:cxn modelId="{7C16FD61-E7FA-494E-BF66-32214F9B2D1C}" srcId="{A63EBD43-E751-4C27-B471-E0ABFBB44855}" destId="{812D8F70-34A0-4534-9D6D-BC14E1EC4073}" srcOrd="1" destOrd="0" parTransId="{1263186D-1A52-406D-889E-A99635EBB70B}" sibTransId="{0B660593-1148-497C-932A-01086DD13BD0}"/>
    <dgm:cxn modelId="{0D72D2A0-836E-48D5-8674-A1D54622F8CB}" type="presOf" srcId="{812D8F70-34A0-4534-9D6D-BC14E1EC4073}" destId="{DBB896D8-E6B0-4B9B-A314-978C7BCFF099}" srcOrd="0" destOrd="2" presId="urn:microsoft.com/office/officeart/2005/8/layout/list1"/>
    <dgm:cxn modelId="{5400E786-687C-4A74-962F-4CC4C0303C4B}" type="presOf" srcId="{A63EBD43-E751-4C27-B471-E0ABFBB44855}" destId="{DBB896D8-E6B0-4B9B-A314-978C7BCFF099}" srcOrd="0" destOrd="0" presId="urn:microsoft.com/office/officeart/2005/8/layout/list1"/>
    <dgm:cxn modelId="{F0E48D92-14BA-4F0A-A745-557151DA5FBA}" srcId="{99070A55-9D20-4554-BA6F-F13F4BB9D0AB}" destId="{A63EBD43-E751-4C27-B471-E0ABFBB44855}" srcOrd="0" destOrd="0" parTransId="{163B6CB3-B3AB-4492-A0B2-09469277FDE5}" sibTransId="{EC81C42B-6AD6-44AB-BFD9-2FEB39036FC2}"/>
    <dgm:cxn modelId="{85581262-51BA-4899-8067-909A1D3C41DA}" type="presOf" srcId="{99070A55-9D20-4554-BA6F-F13F4BB9D0AB}" destId="{FB9AF8A8-D416-48EF-9324-FF3B225B7626}" srcOrd="0" destOrd="0" presId="urn:microsoft.com/office/officeart/2005/8/layout/list1"/>
    <dgm:cxn modelId="{B0F08257-3F7E-4784-A6AF-4D12DCEE90BE}" type="presOf" srcId="{76D05005-52E8-47B1-9165-7161A23514E3}" destId="{9A2EF2B7-C207-4BBD-9973-1AE2C1000C1C}" srcOrd="0" destOrd="0" presId="urn:microsoft.com/office/officeart/2005/8/layout/list1"/>
    <dgm:cxn modelId="{021FDB68-DDD8-4656-80FB-E309E1CFF9DB}" type="presOf" srcId="{083234DE-EE31-4C22-8DAF-02E0716A329F}" destId="{DBB896D8-E6B0-4B9B-A314-978C7BCFF099}" srcOrd="0" destOrd="1" presId="urn:microsoft.com/office/officeart/2005/8/layout/list1"/>
    <dgm:cxn modelId="{68CFFB3B-F08A-4287-8171-CB3474381BF0}" type="presOf" srcId="{99070A55-9D20-4554-BA6F-F13F4BB9D0AB}" destId="{70F06C23-68AD-48B8-92E0-B3018BAFEB9E}" srcOrd="1" destOrd="0" presId="urn:microsoft.com/office/officeart/2005/8/layout/list1"/>
    <dgm:cxn modelId="{1251DDD3-CE49-4369-BEF0-2DFE32168D06}" type="presParOf" srcId="{9A2EF2B7-C207-4BBD-9973-1AE2C1000C1C}" destId="{F564BB09-D266-4335-A5CD-5E9620666409}" srcOrd="0" destOrd="0" presId="urn:microsoft.com/office/officeart/2005/8/layout/list1"/>
    <dgm:cxn modelId="{D43148BA-9CB9-4F28-8258-3892D6B3D4C5}" type="presParOf" srcId="{F564BB09-D266-4335-A5CD-5E9620666409}" destId="{FB9AF8A8-D416-48EF-9324-FF3B225B7626}" srcOrd="0" destOrd="0" presId="urn:microsoft.com/office/officeart/2005/8/layout/list1"/>
    <dgm:cxn modelId="{056090C0-B7F2-47E5-8499-8C1D7048282E}" type="presParOf" srcId="{F564BB09-D266-4335-A5CD-5E9620666409}" destId="{70F06C23-68AD-48B8-92E0-B3018BAFEB9E}" srcOrd="1" destOrd="0" presId="urn:microsoft.com/office/officeart/2005/8/layout/list1"/>
    <dgm:cxn modelId="{724E9AEE-89F6-4FF3-9E22-A12D9F29B558}" type="presParOf" srcId="{9A2EF2B7-C207-4BBD-9973-1AE2C1000C1C}" destId="{A8D2BC7F-C39E-4181-81E6-C9FE3E966CB2}" srcOrd="1" destOrd="0" presId="urn:microsoft.com/office/officeart/2005/8/layout/list1"/>
    <dgm:cxn modelId="{986095C9-5FFC-4BB0-A01F-70B439F73E8D}" type="presParOf" srcId="{9A2EF2B7-C207-4BBD-9973-1AE2C1000C1C}" destId="{DBB896D8-E6B0-4B9B-A314-978C7BCFF09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896D8-E6B0-4B9B-A314-978C7BCFF099}">
      <dsp:nvSpPr>
        <dsp:cNvPr id="0" name=""/>
        <dsp:cNvSpPr/>
      </dsp:nvSpPr>
      <dsp:spPr>
        <a:xfrm>
          <a:off x="0" y="395963"/>
          <a:ext cx="8352928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499872" rIns="64828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kern="1200" dirty="0" smtClean="0"/>
            <a:t>Is </a:t>
          </a:r>
          <a14:m xmlns:a14="http://schemas.microsoft.com/office/drawing/2010/main">
            <m:oMath xmlns:m="http://schemas.openxmlformats.org/officeDocument/2006/math">
              <m:r>
                <a:rPr lang="en-US" sz="2400" i="1" kern="1200">
                  <a:latin typeface="Cambria Math"/>
                </a:rPr>
                <m:t>𝑘</m:t>
              </m:r>
            </m:oMath>
          </a14:m>
          <a:r>
            <a:rPr lang="nl-NL" sz="2400" kern="1200" dirty="0" smtClean="0"/>
            <a:t>-</a:t>
          </a:r>
          <a:r>
            <a:rPr lang="nl-NL" sz="2400" kern="1200" cap="small" dirty="0" err="1" smtClean="0"/>
            <a:t>opt</a:t>
          </a:r>
          <a:r>
            <a:rPr lang="nl-NL" sz="2400" kern="1200" cap="small" dirty="0" smtClean="0"/>
            <a:t> </a:t>
          </a:r>
          <a:r>
            <a:rPr lang="nl-NL" sz="2400" kern="1200" cap="small" dirty="0" err="1" smtClean="0"/>
            <a:t>detection</a:t>
          </a:r>
          <a:r>
            <a:rPr lang="nl-NL" sz="2400" kern="1200" dirty="0" smtClean="0"/>
            <a:t> </a:t>
          </a:r>
          <a:r>
            <a:rPr lang="nl-NL" sz="2400" kern="1200" dirty="0" err="1"/>
            <a:t>fixed</a:t>
          </a:r>
          <a:r>
            <a:rPr lang="nl-NL" sz="2400" kern="1200" dirty="0"/>
            <a:t>-parameter </a:t>
          </a:r>
          <a:r>
            <a:rPr lang="nl-NL" sz="2400" kern="1200" dirty="0" err="1"/>
            <a:t>tractable</a:t>
          </a:r>
          <a:r>
            <a:rPr lang="nl-NL" sz="2400" kern="1200" dirty="0"/>
            <a:t>: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kern="1200" dirty="0" smtClean="0"/>
            <a:t>in </a:t>
          </a:r>
          <a:r>
            <a:rPr lang="nl-NL" sz="2400" kern="1200" dirty="0" err="1" smtClean="0"/>
            <a:t>planar</a:t>
          </a:r>
          <a:r>
            <a:rPr lang="nl-NL" sz="2400" kern="1200" dirty="0" smtClean="0"/>
            <a:t> </a:t>
          </a:r>
          <a:r>
            <a:rPr lang="nl-NL" sz="2400" kern="1200" dirty="0" err="1" smtClean="0"/>
            <a:t>graphs</a:t>
          </a:r>
          <a:r>
            <a:rPr lang="nl-NL" sz="2400" kern="1200" dirty="0" smtClean="0"/>
            <a:t>?</a:t>
          </a:r>
          <a:endParaRPr lang="nl-NL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for finding tours among points in the Euclidean plane?</a:t>
          </a:r>
        </a:p>
      </dsp:txBody>
      <dsp:txXfrm>
        <a:off x="0" y="395963"/>
        <a:ext cx="8352928" cy="2154600"/>
      </dsp:txXfrm>
    </dsp:sp>
    <dsp:sp modelId="{70F06C23-68AD-48B8-92E0-B3018BAFEB9E}">
      <dsp:nvSpPr>
        <dsp:cNvPr id="0" name=""/>
        <dsp:cNvSpPr/>
      </dsp:nvSpPr>
      <dsp:spPr>
        <a:xfrm>
          <a:off x="417646" y="41723"/>
          <a:ext cx="5847049" cy="7084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Open </a:t>
          </a:r>
          <a:r>
            <a:rPr lang="nl-NL" sz="2400" kern="1200" dirty="0" err="1" smtClean="0"/>
            <a:t>problems</a:t>
          </a:r>
          <a:r>
            <a:rPr lang="nl-NL" sz="2400" kern="1200" dirty="0" smtClean="0"/>
            <a:t>:</a:t>
          </a:r>
          <a:endParaRPr lang="en-US" sz="2400" kern="1200" dirty="0"/>
        </a:p>
      </dsp:txBody>
      <dsp:txXfrm>
        <a:off x="452231" y="76308"/>
        <a:ext cx="5777879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0.png"/><Relationship Id="rId7" Type="http://schemas.openxmlformats.org/officeDocument/2006/relationships/image" Target="../media/image32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0.png"/><Relationship Id="rId7" Type="http://schemas.openxmlformats.org/officeDocument/2006/relationships/image" Target="../media/image32.png"/><Relationship Id="rId12" Type="http://schemas.openxmlformats.org/officeDocument/2006/relationships/image" Target="../media/image43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42.png"/><Relationship Id="rId5" Type="http://schemas.openxmlformats.org/officeDocument/2006/relationships/image" Target="../media/image160.png"/><Relationship Id="rId10" Type="http://schemas.openxmlformats.org/officeDocument/2006/relationships/image" Target="../media/image41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12" Type="http://schemas.openxmlformats.org/officeDocument/2006/relationships/image" Target="../media/image36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35.png"/><Relationship Id="rId5" Type="http://schemas.openxmlformats.org/officeDocument/2006/relationships/image" Target="../media/image160.png"/><Relationship Id="rId10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3" Type="http://schemas.openxmlformats.org/officeDocument/2006/relationships/image" Target="../media/image370.png"/><Relationship Id="rId12" Type="http://schemas.openxmlformats.org/officeDocument/2006/relationships/image" Target="../media/image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50.png"/><Relationship Id="rId5" Type="http://schemas.openxmlformats.org/officeDocument/2006/relationships/image" Target="../media/image160.png"/><Relationship Id="rId10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8.png"/><Relationship Id="rId7" Type="http://schemas.openxmlformats.org/officeDocument/2006/relationships/image" Target="../media/image3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080.png"/><Relationship Id="rId7" Type="http://schemas.openxmlformats.org/officeDocument/2006/relationships/image" Target="../media/image63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0.png"/><Relationship Id="rId2" Type="http://schemas.openxmlformats.org/officeDocument/2006/relationships/image" Target="../media/image12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Fine-Grained Complexity Analysis </a:t>
            </a:r>
            <a:br>
              <a:rPr lang="en-US" sz="2400" dirty="0" smtClean="0"/>
            </a:br>
            <a:r>
              <a:rPr lang="en-US" sz="2400" dirty="0" smtClean="0"/>
              <a:t>of Two Classic </a:t>
            </a:r>
            <a:r>
              <a:rPr lang="en-US" sz="2400" dirty="0"/>
              <a:t>TSP </a:t>
            </a:r>
            <a:r>
              <a:rPr lang="en-US" sz="2400" dirty="0" smtClean="0"/>
              <a:t>Variants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dirty="0" smtClean="0"/>
              <a:t>Mark T. de Berg			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Kevin A. Buchin</a:t>
            </a:r>
            <a:br>
              <a:rPr lang="en-US" dirty="0" smtClean="0"/>
            </a:br>
            <a:r>
              <a:rPr lang="en-US" b="1" dirty="0" smtClean="0"/>
              <a:t>Bart </a:t>
            </a:r>
            <a:r>
              <a:rPr lang="en-US" b="1" dirty="0"/>
              <a:t>M. P. </a:t>
            </a:r>
            <a:r>
              <a:rPr lang="en-US" b="1" dirty="0" smtClean="0"/>
              <a:t>Jansen 	</a:t>
            </a:r>
            <a:br>
              <a:rPr lang="en-US" b="1" dirty="0" smtClean="0"/>
            </a:br>
            <a:r>
              <a:rPr lang="en-US" smtClean="0"/>
              <a:t>Gerhard J. Woeginger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July 12th 2016, ICALP, Rome, Italy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partial tours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07288" cy="216001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Any partial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-tour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connects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≔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Any partial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-tour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connects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≔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1≤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07288" cy="2160017"/>
              </a:xfrm>
              <a:blipFill rotWithShape="1">
                <a:blip r:embed="rId2"/>
                <a:stretch>
                  <a:fillRect l="-1074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35TourText"/>
              <p:cNvSpPr txBox="1"/>
              <p:nvPr/>
            </p:nvSpPr>
            <p:spPr>
              <a:xfrm>
                <a:off x="179512" y="4034681"/>
                <a:ext cx="236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Partial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(5,3)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-tour</a:t>
                </a:r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35Tour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34681"/>
                <a:ext cx="236360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835" t="-10526" r="-283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35T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59" y="3348049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35TourLastE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59" y="3348049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65TourText"/>
              <p:cNvSpPr txBox="1"/>
              <p:nvPr/>
            </p:nvSpPr>
            <p:spPr>
              <a:xfrm>
                <a:off x="179512" y="4496346"/>
                <a:ext cx="236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Partial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-tour</a:t>
                </a:r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2" name="65Tour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496346"/>
                <a:ext cx="236360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835" t="-10667" r="-283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oin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59" y="3348049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Opt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59" y="3348049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pt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59" y="3348049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Opt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59" y="3348049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Opt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59" y="3348049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44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for </a:t>
            </a:r>
            <a:r>
              <a:rPr lang="en-US" dirty="0" err="1" smtClean="0"/>
              <a:t>Bitonic</a:t>
            </a:r>
            <a:r>
              <a:rPr lang="en-US" dirty="0" smtClean="0"/>
              <a:t> TSP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Base case: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≔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(1,2)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/>
                              <m:e/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1≤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&lt;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Cost of optimal </a:t>
                </a:r>
                <a:r>
                  <a:rPr lang="en-US" dirty="0" err="1" smtClean="0"/>
                  <a:t>bitonic</a:t>
                </a:r>
                <a:r>
                  <a:rPr lang="en-US" dirty="0" smtClean="0"/>
                  <a:t> tour: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1≤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 bwMode="auto">
              <a:xfrm>
                <a:off x="6156176" y="4005064"/>
                <a:ext cx="2808312" cy="901452"/>
              </a:xfrm>
              <a:prstGeom prst="wedgeRectCallout">
                <a:avLst>
                  <a:gd name="adj1" fmla="val -23818"/>
                  <a:gd name="adj2" fmla="val -88312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Less than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𝑛</m:t>
                    </m:r>
                  </m:oMath>
                </a14:m>
                <a:r>
                  <a: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entries of this type,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𝑂</m:t>
                    </m:r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𝑛</m:t>
                    </m:r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time each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6176" y="4005064"/>
                <a:ext cx="2808312" cy="901452"/>
              </a:xfrm>
              <a:prstGeom prst="wedgeRectCallout">
                <a:avLst>
                  <a:gd name="adj1" fmla="val -23818"/>
                  <a:gd name="adj2" fmla="val -88312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 bwMode="auto">
              <a:xfrm>
                <a:off x="6156176" y="1340768"/>
                <a:ext cx="2808312" cy="901452"/>
              </a:xfrm>
              <a:prstGeom prst="wedgeRectCallout">
                <a:avLst>
                  <a:gd name="adj1" fmla="val -27485"/>
                  <a:gd name="adj2" fmla="val 83532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entries of this type,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𝑂</m:t>
                    </m:r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(1)</m:t>
                    </m:r>
                  </m:oMath>
                </a14:m>
                <a:r>
                  <a: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time each</a:t>
                </a: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6176" y="1340768"/>
                <a:ext cx="2808312" cy="901452"/>
              </a:xfrm>
              <a:prstGeom prst="wedgeRectCallout">
                <a:avLst>
                  <a:gd name="adj1" fmla="val -27485"/>
                  <a:gd name="adj2" fmla="val 83532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orem"/>
              <p:cNvSpPr/>
              <p:nvPr/>
            </p:nvSpPr>
            <p:spPr bwMode="auto">
              <a:xfrm>
                <a:off x="377788" y="5412481"/>
                <a:ext cx="8388424" cy="824831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/>
                  <a:t>An optimal </a:t>
                </a:r>
                <a:r>
                  <a:rPr lang="en-US" sz="2400" dirty="0" err="1" smtClean="0"/>
                  <a:t>bitonic</a:t>
                </a:r>
                <a:r>
                  <a:rPr lang="en-US" sz="2400" dirty="0" smtClean="0"/>
                  <a:t> tour can be found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time using this DP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788" y="5412481"/>
                <a:ext cx="8388424" cy="824831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445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dynamic program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60852362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22.85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23.29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25.07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25.23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23.34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22.42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60852362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100000" r="-5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200000" r="-4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300000" r="-3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05263" r="-303947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98701" r="-2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598701" r="-1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698701" b="-698649"/>
                          </a:stretch>
                        </a:blipFill>
                      </a:tcPr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100000" r="-698701" b="-5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22.85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02740" r="-698701" b="-50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23.29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98649" r="-69870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25.07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398649" r="-69870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25.23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498649" r="-69870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23.34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06849" r="-698701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22.42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97297" r="-69870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-180528" y="2711168"/>
            <a:ext cx="842090" cy="1800200"/>
            <a:chOff x="1763688" y="2348880"/>
            <a:chExt cx="842090" cy="18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noFill/>
              </p:spPr>
              <p:txBody>
                <a:bodyPr vert="wordArt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→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102" name="Tour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Tour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Tour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Tour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ell32"/>
          <p:cNvSpPr/>
          <p:nvPr/>
        </p:nvSpPr>
        <p:spPr bwMode="auto">
          <a:xfrm>
            <a:off x="2028826" y="2686051"/>
            <a:ext cx="433387" cy="419099"/>
          </a:xfrm>
          <a:prstGeom prst="rect">
            <a:avLst/>
          </a:prstGeom>
          <a:solidFill>
            <a:srgbClr val="FFC000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el42"/>
          <p:cNvSpPr/>
          <p:nvPr/>
        </p:nvSpPr>
        <p:spPr bwMode="auto">
          <a:xfrm>
            <a:off x="2500313" y="2686051"/>
            <a:ext cx="433387" cy="419099"/>
          </a:xfrm>
          <a:prstGeom prst="rect">
            <a:avLst/>
          </a:prstGeom>
          <a:solidFill>
            <a:srgbClr val="FFC000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ell52"/>
          <p:cNvSpPr/>
          <p:nvPr/>
        </p:nvSpPr>
        <p:spPr bwMode="auto">
          <a:xfrm>
            <a:off x="2971800" y="2686051"/>
            <a:ext cx="433387" cy="419099"/>
          </a:xfrm>
          <a:prstGeom prst="rect">
            <a:avLst/>
          </a:prstGeom>
          <a:solidFill>
            <a:srgbClr val="FFC000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ell62"/>
          <p:cNvSpPr/>
          <p:nvPr/>
        </p:nvSpPr>
        <p:spPr bwMode="auto">
          <a:xfrm>
            <a:off x="3443287" y="2686051"/>
            <a:ext cx="433387" cy="419099"/>
          </a:xfrm>
          <a:prstGeom prst="rect">
            <a:avLst/>
          </a:prstGeom>
          <a:solidFill>
            <a:srgbClr val="FFC000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101" name="Tour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1≤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&lt;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𝑇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776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1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dynamic program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10435632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22.85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23.29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25.07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25.23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23.34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22.42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10435632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100000" r="-5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200000" r="-4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300000" r="-3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05263" r="-303947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98701" r="-2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598701" r="-1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698701" b="-698649"/>
                          </a:stretch>
                        </a:blipFill>
                      </a:tcPr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100000" r="-698701" b="-5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22.85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02740" r="-698701" b="-50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23.29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98649" r="-69870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25.07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398649" r="-69870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25.23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498649" r="-69870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23.34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06849" r="-698701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22.42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97297" r="-69870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-180528" y="2711168"/>
            <a:ext cx="842090" cy="1800200"/>
            <a:chOff x="1763688" y="2348880"/>
            <a:chExt cx="842090" cy="18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noFill/>
              </p:spPr>
              <p:txBody>
                <a:bodyPr vert="wordArt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→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HardCell"/>
          <p:cNvSpPr/>
          <p:nvPr/>
        </p:nvSpPr>
        <p:spPr bwMode="auto">
          <a:xfrm>
            <a:off x="3443287" y="4036195"/>
            <a:ext cx="433387" cy="419099"/>
          </a:xfrm>
          <a:prstGeom prst="rect">
            <a:avLst/>
          </a:prstGeom>
          <a:solidFill>
            <a:srgbClr val="CC33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1≤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&lt;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𝑇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oin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Opt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Opt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Opt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Opt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023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"/>
          <p:cNvSpPr/>
          <p:nvPr/>
        </p:nvSpPr>
        <p:spPr bwMode="auto">
          <a:xfrm>
            <a:off x="2987824" y="2686051"/>
            <a:ext cx="433387" cy="419099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1"/>
          <p:cNvSpPr/>
          <p:nvPr/>
        </p:nvSpPr>
        <p:spPr bwMode="auto">
          <a:xfrm>
            <a:off x="2987824" y="2243138"/>
            <a:ext cx="433387" cy="419099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3"/>
          <p:cNvSpPr/>
          <p:nvPr/>
        </p:nvSpPr>
        <p:spPr bwMode="auto">
          <a:xfrm>
            <a:off x="2987824" y="3138488"/>
            <a:ext cx="433387" cy="419099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4"/>
          <p:cNvSpPr/>
          <p:nvPr/>
        </p:nvSpPr>
        <p:spPr bwMode="auto">
          <a:xfrm>
            <a:off x="2987824" y="3581400"/>
            <a:ext cx="433387" cy="419099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1432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as a dynamic data structure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44606433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77323196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100000" r="-5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200000" r="-4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300000" r="-3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05263" r="-303947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98701" r="-2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598701" r="-1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698701" b="-698649"/>
                          </a:stretch>
                        </a:blipFill>
                      </a:tcPr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100000" r="-698701" b="-5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02740" r="-698701" b="-50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98649" r="-69870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398649" r="-69870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498649" r="-69870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06849" r="-698701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97297" r="-69870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-180528" y="2711168"/>
            <a:ext cx="842090" cy="1800200"/>
            <a:chOff x="1763688" y="2348880"/>
            <a:chExt cx="842090" cy="18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noFill/>
              </p:spPr>
              <p:txBody>
                <a:bodyPr vert="wordArt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→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EasyCells"/>
          <p:cNvGrpSpPr/>
          <p:nvPr/>
        </p:nvGrpSpPr>
        <p:grpSpPr>
          <a:xfrm>
            <a:off x="3443287" y="2243138"/>
            <a:ext cx="433387" cy="1757361"/>
            <a:chOff x="3443287" y="2243138"/>
            <a:chExt cx="433387" cy="1757361"/>
          </a:xfrm>
        </p:grpSpPr>
        <p:sp>
          <p:nvSpPr>
            <p:cNvPr id="19" name="Cell62"/>
            <p:cNvSpPr/>
            <p:nvPr/>
          </p:nvSpPr>
          <p:spPr bwMode="auto">
            <a:xfrm>
              <a:off x="3443287" y="2686051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Cell62"/>
            <p:cNvSpPr/>
            <p:nvPr/>
          </p:nvSpPr>
          <p:spPr bwMode="auto">
            <a:xfrm>
              <a:off x="3443287" y="2243138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Cell62"/>
            <p:cNvSpPr/>
            <p:nvPr/>
          </p:nvSpPr>
          <p:spPr bwMode="auto">
            <a:xfrm>
              <a:off x="3443287" y="3138488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" name="Cell62"/>
            <p:cNvSpPr/>
            <p:nvPr/>
          </p:nvSpPr>
          <p:spPr bwMode="auto">
            <a:xfrm>
              <a:off x="3443287" y="3581400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6" name="HardCell"/>
          <p:cNvSpPr/>
          <p:nvPr/>
        </p:nvSpPr>
        <p:spPr bwMode="auto">
          <a:xfrm>
            <a:off x="3443287" y="4036195"/>
            <a:ext cx="433387" cy="419099"/>
          </a:xfrm>
          <a:prstGeom prst="rect">
            <a:avLst/>
          </a:prstGeom>
          <a:solidFill>
            <a:srgbClr val="CC33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1≤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&lt;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𝑇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ncreasePrev"/>
              <p:cNvSpPr/>
              <p:nvPr/>
            </p:nvSpPr>
            <p:spPr bwMode="auto">
              <a:xfrm>
                <a:off x="1115616" y="2340496"/>
                <a:ext cx="2131552" cy="1088504"/>
              </a:xfrm>
              <a:prstGeom prst="wedgeRoundRectCallout">
                <a:avLst>
                  <a:gd name="adj1" fmla="val 66500"/>
                  <a:gd name="adj2" fmla="val 46698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Add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𝑑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𝑖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−1,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𝑖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to</a:t>
                </a:r>
                <a:r>
                  <a:rPr kumimoji="0" lang="en-US" sz="200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value in previous column</a:t>
                </a: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2" name="IncreasePrev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2340496"/>
                <a:ext cx="2131552" cy="1088504"/>
              </a:xfrm>
              <a:prstGeom prst="wedgeRoundRectCallout">
                <a:avLst>
                  <a:gd name="adj1" fmla="val 66500"/>
                  <a:gd name="adj2" fmla="val 46698"/>
                  <a:gd name="adj3" fmla="val 16667"/>
                </a:avLst>
              </a:prstGeom>
              <a:blipFill rotWithShape="1"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mputeMin"/>
              <p:cNvSpPr/>
              <p:nvPr/>
            </p:nvSpPr>
            <p:spPr bwMode="auto">
              <a:xfrm>
                <a:off x="1115616" y="3581400"/>
                <a:ext cx="2131552" cy="1088504"/>
              </a:xfrm>
              <a:prstGeom prst="wedgeRoundRectCallout">
                <a:avLst>
                  <a:gd name="adj1" fmla="val 62677"/>
                  <a:gd name="adj2" fmla="val 10101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</a:t>
                </a:r>
                <a:r>
                  <a:rPr kumimoji="0" lang="en-US" sz="200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ake min. over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1≤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𝑘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&lt;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𝑖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−1</m:t>
                    </m:r>
                  </m:oMath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3" name="ComputeMi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581400"/>
                <a:ext cx="2131552" cy="1088504"/>
              </a:xfrm>
              <a:prstGeom prst="wedgeRoundRectCallout">
                <a:avLst>
                  <a:gd name="adj1" fmla="val 62677"/>
                  <a:gd name="adj2" fmla="val 10101"/>
                  <a:gd name="adj3" fmla="val 16667"/>
                </a:avLst>
              </a:prstGeom>
              <a:blipFill rotWithShape="1"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 bwMode="auto">
              <a:xfrm>
                <a:off x="4427984" y="1666181"/>
                <a:ext cx="4716016" cy="3851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 smtClean="0"/>
                  <a:t>Evaluating all entries explicitly is slow</a:t>
                </a:r>
              </a:p>
              <a:p>
                <a:pPr lvl="1"/>
                <a:r>
                  <a:rPr lang="en-US" sz="2000" kern="0" dirty="0" smtClean="0"/>
                  <a:t>Represent a column implicitly</a:t>
                </a:r>
              </a:p>
              <a:p>
                <a:r>
                  <a:rPr lang="en-US" sz="2000" kern="0" dirty="0"/>
                  <a:t>Implicit representation of </a:t>
                </a:r>
                <a:r>
                  <a:rPr lang="en-US" sz="2000" kern="0" dirty="0" smtClean="0"/>
                  <a:t>column </a:t>
                </a: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</a:rPr>
                      <m:t>𝑖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kern="0" dirty="0" smtClean="0"/>
                  <a:t>:</a:t>
                </a:r>
                <a:endParaRPr lang="en-US" sz="2000" kern="0" dirty="0"/>
              </a:p>
              <a:p>
                <a:pPr lvl="1"/>
                <a:r>
                  <a:rPr lang="en-US" sz="2000" kern="0" dirty="0"/>
                  <a:t>Store </a:t>
                </a:r>
                <a:r>
                  <a:rPr lang="en-US" sz="2000" kern="0" dirty="0" smtClean="0"/>
                  <a:t>weighted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ker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kern="0">
                            <a:latin typeface="Cambria Math"/>
                          </a:rPr>
                          <m:t>𝑖</m:t>
                        </m:r>
                        <m:r>
                          <a:rPr lang="en-US" sz="2000" i="1" kern="0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endParaRPr lang="en-US" sz="2000" kern="0" dirty="0"/>
              </a:p>
              <a:p>
                <a:pPr lvl="1"/>
                <a:r>
                  <a:rPr lang="en-US" sz="2000" kern="0" dirty="0"/>
                  <a:t>Weight </a:t>
                </a: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 ker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i="1" kern="0">
                        <a:latin typeface="Cambria Math"/>
                      </a:rPr>
                      <m:t>≔</m:t>
                    </m:r>
                    <m:r>
                      <a:rPr lang="en-US" sz="2000" i="1" kern="0">
                        <a:latin typeface="Cambria Math"/>
                      </a:rPr>
                      <m:t>𝑇</m:t>
                    </m:r>
                    <m:r>
                      <a:rPr lang="en-US" sz="2000" i="1" kern="0">
                        <a:latin typeface="Cambria Math"/>
                      </a:rPr>
                      <m:t>[</m:t>
                    </m:r>
                    <m:r>
                      <a:rPr lang="en-US" sz="2000" i="1" kern="0">
                        <a:latin typeface="Cambria Math"/>
                      </a:rPr>
                      <m:t>𝑖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000" i="1" kern="0">
                        <a:latin typeface="Cambria Math"/>
                      </a:rPr>
                      <m:t>,</m:t>
                    </m:r>
                    <m:r>
                      <a:rPr lang="en-US" sz="2000" i="1" kern="0">
                        <a:latin typeface="Cambria Math"/>
                      </a:rPr>
                      <m:t>𝑗</m:t>
                    </m:r>
                    <m:r>
                      <a:rPr lang="en-US" sz="2000" i="1" kern="0">
                        <a:latin typeface="Cambria Math"/>
                      </a:rPr>
                      <m:t>]</m:t>
                    </m:r>
                  </m:oMath>
                </a14:m>
                <a:endParaRPr lang="en-US" sz="2000" kern="0" dirty="0" smtClean="0"/>
              </a:p>
              <a:p>
                <a:r>
                  <a:rPr lang="en-US" sz="2000" kern="0" dirty="0" smtClean="0"/>
                  <a:t>Find representation of column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kern="0" dirty="0" smtClean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kern="0" dirty="0" smtClean="0"/>
                  <a:t>Query to find </a:t>
                </a:r>
                <a:r>
                  <a:rPr lang="en-US" sz="2000" kern="0" dirty="0"/>
                  <a:t>value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kern="0" dirty="0" smtClean="0"/>
                  <a:t> of </a:t>
                </a:r>
                <a14:m>
                  <m:oMath xmlns:m="http://schemas.openxmlformats.org/officeDocument/2006/math">
                    <m:r>
                      <a:rPr lang="en-US" sz="2000" i="1" ker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ker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ker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ker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ker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000" ker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kern="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kern="0" dirty="0"/>
                  <a:t>Increase all weights by </a:t>
                </a:r>
                <a14:m>
                  <m:oMath xmlns:m="http://schemas.openxmlformats.org/officeDocument/2006/math">
                    <m:r>
                      <a:rPr lang="en-US" sz="2000" i="1" ker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ker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000" i="1" ker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000" kern="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kern="0" dirty="0" smtClean="0"/>
                  <a:t>Insert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kern="0" dirty="0" smtClean="0"/>
                  <a:t> with weight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kern="0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000" kern="0" dirty="0" smtClean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1666181"/>
                <a:ext cx="4716016" cy="3851051"/>
              </a:xfrm>
              <a:prstGeom prst="rect">
                <a:avLst/>
              </a:prstGeom>
              <a:blipFill rotWithShape="0">
                <a:blip r:embed="rId13"/>
                <a:stretch>
                  <a:fillRect l="-1421" t="-9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793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Query for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221087"/>
                <a:ext cx="8229600" cy="2160241"/>
              </a:xfrm>
            </p:spPr>
            <p:txBody>
              <a:bodyPr/>
              <a:lstStyle/>
              <a:p>
                <a:r>
                  <a:rPr lang="en-US" b="0" dirty="0" smtClean="0"/>
                  <a:t>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1≤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&lt;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−1,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splits into:</a:t>
                </a:r>
              </a:p>
              <a:p>
                <a:pPr lvl="1"/>
                <a:r>
                  <a:rPr lang="en-US" dirty="0" smtClean="0"/>
                  <a:t>Euclidean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Cost of optimal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-partial tour</a:t>
                </a:r>
              </a:p>
              <a:p>
                <a:r>
                  <a:rPr lang="en-US" dirty="0" smtClean="0"/>
                  <a:t>Without term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it is easy to answer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 smtClean="0"/>
                  <a:t>Nearest neighbor query in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diagram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221087"/>
                <a:ext cx="8229600" cy="2160241"/>
              </a:xfrm>
              <a:blipFill rotWithShape="0">
                <a:blip r:embed="rId3"/>
                <a:stretch>
                  <a:fillRect l="-1185" t="-2254" b="-2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5" name="Poi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48680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p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48680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p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48680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pt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48680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pt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48335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523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Additively weighted </a:t>
            </a:r>
            <a:r>
              <a:rPr lang="en-US" dirty="0" err="1" smtClean="0"/>
              <a:t>Voronoi</a:t>
            </a:r>
            <a:r>
              <a:rPr lang="en-US" dirty="0" smtClean="0"/>
              <a:t> diagrams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608289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 sites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with weights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sz="2000" dirty="0" smtClean="0"/>
                  <a:t>, the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additively weighted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Voronoi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diagram</a:t>
                </a:r>
                <a:r>
                  <a:rPr lang="en-US" sz="2000" dirty="0" smtClean="0"/>
                  <a:t> </a:t>
                </a:r>
                <a:endParaRPr lang="en-US" sz="2000" dirty="0"/>
              </a:p>
              <a:p>
                <a:pPr lvl="1"/>
                <a:r>
                  <a:rPr lang="en-US" sz="2000" dirty="0" smtClean="0"/>
                  <a:t>partitions </a:t>
                </a:r>
                <a:r>
                  <a:rPr lang="en-US" sz="2000" dirty="0"/>
                  <a:t>the plane into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Voronoi</a:t>
                </a:r>
                <a:r>
                  <a:rPr lang="en-US" sz="2000" dirty="0">
                    <a:solidFill>
                      <a:srgbClr val="0070C0"/>
                    </a:solidFill>
                  </a:rPr>
                  <a:t> cells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/>
                  <a:t>, such that </a:t>
                </a:r>
                <a:endParaRPr lang="en-US" sz="2000" dirty="0"/>
              </a:p>
              <a:p>
                <a:pPr lvl="1"/>
                <a:r>
                  <a:rPr lang="en-US" sz="2000" dirty="0" smtClean="0"/>
                  <a:t>points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𝑞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are closer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than to any other </a:t>
                </a:r>
                <a:r>
                  <a:rPr lang="en-US" sz="2000" dirty="0" smtClean="0"/>
                  <a:t>site, with respect to:</a:t>
                </a:r>
                <a:endParaRPr lang="en-US" sz="2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𝑞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≔</m:t>
                      </m:r>
                      <m:r>
                        <a:rPr lang="en-US" sz="20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𝑤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Geometric interpretation: </a:t>
                </a:r>
              </a:p>
              <a:p>
                <a:pPr lvl="1"/>
                <a:r>
                  <a:rPr lang="en-US" sz="2000" dirty="0" smtClean="0"/>
                  <a:t>Circle around each site, larger weight means smaller circle</a:t>
                </a:r>
              </a:p>
              <a:p>
                <a:pPr lvl="1"/>
                <a:r>
                  <a:rPr lang="en-US" sz="2000" dirty="0" smtClean="0"/>
                  <a:t>Point belongs to cell whose circle is closest</a:t>
                </a:r>
                <a:endParaRPr lang="en-US" sz="2000" dirty="0"/>
              </a:p>
              <a:p>
                <a:r>
                  <a:rPr lang="en-US" sz="2000" dirty="0" smtClean="0"/>
                  <a:t>Using point location in the AW-</a:t>
                </a:r>
                <a:r>
                  <a:rPr lang="en-US" sz="2000" dirty="0" err="1" smtClean="0"/>
                  <a:t>Voronoi</a:t>
                </a:r>
                <a:r>
                  <a:rPr lang="en-US" sz="2000" dirty="0" smtClean="0"/>
                  <a:t> diagram, the next diagonal element of the table can be computed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 smtClean="0"/>
                  <a:t> time</a:t>
                </a:r>
              </a:p>
              <a:p>
                <a:pPr lvl="1"/>
                <a:r>
                  <a:rPr lang="en-US" sz="2000" dirty="0" smtClean="0"/>
                  <a:t>Combines </a:t>
                </a:r>
                <a:r>
                  <a:rPr lang="en-US" sz="2000" dirty="0"/>
                  <a:t>Fortune [SOCG ‘86]</a:t>
                </a:r>
                <a:r>
                  <a:rPr lang="en-US" sz="2000" dirty="0" smtClean="0"/>
                  <a:t> and </a:t>
                </a:r>
                <a:r>
                  <a:rPr lang="en-US" sz="2000" dirty="0"/>
                  <a:t>Bentley &amp; Saxe [J. </a:t>
                </a:r>
                <a:r>
                  <a:rPr lang="en-US" sz="2000" dirty="0" err="1"/>
                  <a:t>Alg</a:t>
                </a:r>
                <a:r>
                  <a:rPr lang="en-US" sz="2000" dirty="0"/>
                  <a:t> ‘80]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608289"/>
              </a:xfrm>
              <a:blipFill rotWithShape="0">
                <a:blip r:embed="rId2"/>
                <a:stretch>
                  <a:fillRect l="-815" t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5" name="Sites" descr="http://www.tc.umn.edu/%7Edevul002/images/13poin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33" y="4276188"/>
            <a:ext cx="2528734" cy="25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Voronoi" descr="http://www.tc.umn.edu/~devul002/images/13pointsparti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34" y="4284642"/>
            <a:ext cx="2528733" cy="25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orem"/>
              <p:cNvSpPr/>
              <p:nvPr/>
            </p:nvSpPr>
            <p:spPr bwMode="auto">
              <a:xfrm>
                <a:off x="539552" y="5157192"/>
                <a:ext cx="8064896" cy="115212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 [Berg, Buchin, J, Woeginger]</a:t>
                </a:r>
                <a:endParaRPr lang="en-US" sz="2400" dirty="0" smtClean="0"/>
              </a:p>
              <a:p>
                <a:pPr lvl="0"/>
                <a:r>
                  <a:rPr lang="en-US" sz="2400" cap="small" dirty="0" err="1" smtClean="0"/>
                  <a:t>Bitonic</a:t>
                </a:r>
                <a:r>
                  <a:rPr lang="en-US" sz="2400" cap="small" dirty="0" smtClean="0"/>
                  <a:t> TSP</a:t>
                </a:r>
                <a:r>
                  <a:rPr lang="en-US" sz="2400" dirty="0" smtClean="0"/>
                  <a:t> can be solved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time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157192"/>
                <a:ext cx="8064896" cy="115212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823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Variant 2: searching the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 smtClean="0"/>
                  <a:t>-opt neighborhood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45" t="-8072" b="-15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2055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 heuristics for TSP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popular way to deal with TSP in practice is using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local search</a:t>
                </a:r>
              </a:p>
              <a:p>
                <a:pPr lvl="1"/>
                <a:r>
                  <a:rPr lang="en-US" dirty="0" smtClean="0"/>
                  <a:t>Generate a starting tour by some heuristic, then repeatedly improve the tour by small changes</a:t>
                </a:r>
              </a:p>
              <a:p>
                <a:pPr lvl="1"/>
                <a:r>
                  <a:rPr lang="en-US" dirty="0" smtClean="0"/>
                  <a:t>Explore the local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neighborhood</a:t>
                </a:r>
                <a:r>
                  <a:rPr lang="en-US" dirty="0" smtClean="0"/>
                  <a:t> of the current tour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neighborhood is often used</a:t>
                </a:r>
              </a:p>
              <a:p>
                <a:pPr lvl="1"/>
                <a:r>
                  <a:rPr lang="en-US" dirty="0" smtClean="0"/>
                  <a:t>Consists of tours obtained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by replacing 2 edges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pic>
        <p:nvPicPr>
          <p:cNvPr id="5" name="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14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LeavingEd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14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inus2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14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NewCycle'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14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Not2OPT'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824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Delete" descr="C:\Users\bjansen\AppData\Local\Microsoft\Windows\INetCache\IE\D3YX1PK2\500px-RedX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27" y="4386401"/>
            <a:ext cx="1694147" cy="169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06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neighborhood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neighborhood of tour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contains:</a:t>
                </a:r>
              </a:p>
              <a:p>
                <a:pPr lvl="1"/>
                <a:r>
                  <a:rPr lang="en-US" dirty="0" smtClean="0"/>
                  <a:t>Tours obtained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by replacing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edges</a:t>
                </a:r>
              </a:p>
              <a:p>
                <a:r>
                  <a:rPr lang="en-US" dirty="0" smtClean="0"/>
                  <a:t>Removing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edges splits a tour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paths</a:t>
                </a:r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≥3</m:t>
                    </m:r>
                  </m:oMath>
                </a14:m>
                <a:r>
                  <a:rPr lang="en-US" dirty="0" smtClean="0"/>
                  <a:t>, there are multiple ways to reconnect the tour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pic>
        <p:nvPicPr>
          <p:cNvPr id="6" name="Cy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016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inus3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016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3OPT'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016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Other3OPT'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016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Not3OPT'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35" y="35743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Delete" descr="C:\Users\bjansen\AppData\Local\Microsoft\Windows\INetCache\IE\D3YX1PK2\500px-RedX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94105"/>
            <a:ext cx="1694147" cy="169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00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se.wustl.edu/ContentFiles/Research/UndergraduateResearch/CompletedProjects/WebPages/sp12/KevinTeng/1940sales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39" y="3645024"/>
            <a:ext cx="2777505" cy="29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Traveling Salesman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a tour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cities visiting each city exactly once while minimizing the total travel distance</a:t>
                </a:r>
              </a:p>
              <a:p>
                <a:pPr lvl="1"/>
                <a:r>
                  <a:rPr lang="en-US" dirty="0" smtClean="0"/>
                  <a:t>Classic problem with an extensive history</a:t>
                </a:r>
              </a:p>
              <a:p>
                <a:pPr lvl="1"/>
                <a:r>
                  <a:rPr lang="en-US" dirty="0" smtClean="0"/>
                  <a:t>The lens of fine-grained analysis uncovers new insights!</a:t>
                </a:r>
              </a:p>
              <a:p>
                <a:r>
                  <a:rPr lang="en-US" dirty="0" smtClean="0"/>
                  <a:t>We focus on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symmetric</a:t>
                </a:r>
                <a:r>
                  <a:rPr lang="en-US" dirty="0" smtClean="0"/>
                  <a:t> problem on graphs, and among points in the Euclidean plane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Our research covers two settings: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Finding </a:t>
                </a:r>
                <a:r>
                  <a:rPr lang="en-US" dirty="0" err="1" smtClean="0"/>
                  <a:t>bitonic</a:t>
                </a:r>
                <a:r>
                  <a:rPr lang="en-US" dirty="0" smtClean="0"/>
                  <a:t> TSP tours in the plane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improvements to an</a:t>
                </a:r>
                <a:br>
                  <a:rPr lang="en-US" dirty="0" smtClean="0"/>
                </a:br>
                <a:r>
                  <a:rPr lang="en-US" dirty="0" smtClean="0"/>
                  <a:t>existing tour (used in local search)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 r="-1481" b="-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bjansen\AppData\Local\Microsoft\Windows\INetCache\IE\BD5T8V2F\magnifying_glass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3111" flipH="1">
            <a:off x="6077768" y="3923350"/>
            <a:ext cx="2305381" cy="234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7111835">
            <a:off x="6099771" y="5390503"/>
            <a:ext cx="195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j-lt"/>
              </a:rPr>
              <a:t>fine-grained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6231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local search for TSP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Many aspects to analyze:</a:t>
                </a:r>
              </a:p>
              <a:p>
                <a:pPr lvl="1"/>
                <a:r>
                  <a:rPr lang="en-US" dirty="0" smtClean="0"/>
                  <a:t>How many iterations are needed to find a local optimum?</a:t>
                </a:r>
              </a:p>
              <a:p>
                <a:pPr lvl="1"/>
                <a:r>
                  <a:rPr lang="en-US" dirty="0" smtClean="0"/>
                  <a:t>How far are local optima from global optima?</a:t>
                </a:r>
              </a:p>
              <a:p>
                <a:pPr lvl="1"/>
                <a:r>
                  <a:rPr lang="en-US" dirty="0" smtClean="0"/>
                  <a:t>How much time is needed for a single iteration?</a:t>
                </a:r>
                <a:endParaRPr lang="en-US" dirty="0"/>
              </a:p>
              <a:p>
                <a:r>
                  <a:rPr lang="en-US" dirty="0"/>
                  <a:t>To check whether a tour is locally optimal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opt: </a:t>
                </a:r>
              </a:p>
              <a:p>
                <a:pPr lvl="1"/>
                <a:r>
                  <a:rPr lang="en-US" dirty="0"/>
                  <a:t>Test whether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opt</a:t>
                </a:r>
                <a:r>
                  <a:rPr lang="en-US" dirty="0"/>
                  <a:t> move decreases the cost</a:t>
                </a:r>
              </a:p>
              <a:p>
                <a:r>
                  <a:rPr lang="en-US" dirty="0" smtClean="0"/>
                  <a:t>To move through the landscape of solutions:</a:t>
                </a:r>
              </a:p>
              <a:p>
                <a:pPr lvl="1"/>
                <a:r>
                  <a:rPr lang="en-US" dirty="0" smtClean="0"/>
                  <a:t>Find the best tour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neighborhood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912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computational problems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endParaRPr lang="en-US" cap="small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first is a decision problem:</a:t>
                </a:r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opt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detection</a:t>
                </a:r>
                <a:br>
                  <a:rPr lang="en-US" b="1" cap="small" dirty="0" smtClean="0">
                    <a:solidFill>
                      <a:srgbClr val="0070C0"/>
                    </a:solidFill>
                  </a:rPr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Input:</a:t>
                </a:r>
                <a:r>
                  <a:rPr lang="en-US" b="1" dirty="0"/>
                  <a:t>		</a:t>
                </a:r>
                <a:r>
                  <a:rPr lang="en-US" dirty="0"/>
                  <a:t>A </a:t>
                </a:r>
                <a:r>
                  <a:rPr lang="en-US" dirty="0" smtClean="0"/>
                  <a:t>tour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in a weighted complete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>
                    <a:solidFill>
                      <a:srgbClr val="0070C0"/>
                    </a:solidFill>
                  </a:rPr>
                  <a:t>Question:</a:t>
                </a:r>
                <a:r>
                  <a:rPr lang="en-US" dirty="0"/>
                  <a:t>	</a:t>
                </a:r>
                <a:r>
                  <a:rPr lang="en-US" dirty="0" smtClean="0"/>
                  <a:t>Is there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 that decreases the cost?</a:t>
                </a:r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smtClean="0"/>
                  <a:t>second is an optimization problem</a:t>
                </a:r>
                <a:r>
                  <a:rPr lang="en-US" dirty="0"/>
                  <a:t>:</a:t>
                </a:r>
                <a:endParaRPr lang="en-US" b="1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-</a:t>
                </a:r>
                <a:r>
                  <a:rPr lang="en-US" b="1" cap="small" dirty="0">
                    <a:solidFill>
                      <a:srgbClr val="0070C0"/>
                    </a:solidFill>
                  </a:rPr>
                  <a:t>opt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optimization</a:t>
                </a:r>
                <a:r>
                  <a:rPr lang="en-US" b="1" cap="small" dirty="0">
                    <a:solidFill>
                      <a:srgbClr val="0070C0"/>
                    </a:solidFill>
                  </a:rPr>
                  <a:t/>
                </a:r>
                <a:br>
                  <a:rPr lang="en-US" b="1" cap="small" dirty="0">
                    <a:solidFill>
                      <a:srgbClr val="0070C0"/>
                    </a:solidFill>
                  </a:rPr>
                </a:br>
                <a:r>
                  <a:rPr lang="en-US" b="1" dirty="0">
                    <a:solidFill>
                      <a:srgbClr val="0070C0"/>
                    </a:solidFill>
                  </a:rPr>
                  <a:t>Input:</a:t>
                </a:r>
                <a:r>
                  <a:rPr lang="en-US" b="1" dirty="0"/>
                  <a:t>		</a:t>
                </a:r>
                <a:r>
                  <a:rPr lang="en-US" dirty="0"/>
                  <a:t>A tour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in a weighted complete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Task:	</a:t>
                </a:r>
                <a:r>
                  <a:rPr lang="en-US" dirty="0"/>
                  <a:t>	</a:t>
                </a:r>
                <a:r>
                  <a:rPr lang="en-US" dirty="0" smtClean="0"/>
                  <a:t>Find the best tour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neighborhood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4726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</a:t>
                </a:r>
                <a:r>
                  <a:rPr lang="en-US" dirty="0" smtClean="0"/>
                  <a:t>detection / optimization</a:t>
                </a:r>
                <a:endParaRPr lang="en-US" cap="small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46427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algorithm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optimization</a:t>
                </a:r>
              </a:p>
              <a:p>
                <a:pPr lvl="1"/>
                <a:r>
                  <a:rPr lang="en-US" dirty="0" smtClean="0"/>
                  <a:t>Try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possibilities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edges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leave the tour</a:t>
                </a:r>
              </a:p>
              <a:p>
                <a:pPr lvl="2"/>
                <a:r>
                  <a:rPr lang="en-US" dirty="0" smtClean="0"/>
                  <a:t>Removing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splits the tour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pieces</a:t>
                </a:r>
              </a:p>
              <a:p>
                <a:pPr lvl="1"/>
                <a:r>
                  <a:rPr lang="en-US" dirty="0" smtClean="0"/>
                  <a:t>Try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different ways to reconnect into a tour</a:t>
                </a:r>
              </a:p>
              <a:p>
                <a:r>
                  <a:rPr lang="en-US" dirty="0" smtClean="0"/>
                  <a:t>Even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</a:t>
                </a:r>
                <a:r>
                  <a:rPr lang="en-US" cap="small" dirty="0" smtClean="0"/>
                  <a:t>detection</a:t>
                </a:r>
                <a:r>
                  <a:rPr lang="en-US" dirty="0" smtClean="0"/>
                  <a:t> you cannot improve much:</a:t>
                </a:r>
              </a:p>
              <a:p>
                <a:pPr lvl="1"/>
                <a:r>
                  <a:rPr lang="en-US" dirty="0" smtClean="0"/>
                  <a:t>No algorithm with runtime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unless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ETH fails</a:t>
                </a:r>
              </a:p>
              <a:p>
                <a:pPr marL="914400" lvl="2" indent="0">
                  <a:buNone/>
                </a:pPr>
                <a:r>
                  <a:rPr lang="en-US" dirty="0" smtClean="0"/>
                  <a:t>(Graph setting with symmetric weights {1,2})</a:t>
                </a:r>
              </a:p>
              <a:p>
                <a:pPr lvl="1"/>
                <a:r>
                  <a:rPr lang="en-US" dirty="0" smtClean="0"/>
                  <a:t>[Marx ’08] &amp; [</a:t>
                </a:r>
                <a:r>
                  <a:rPr lang="en-US" dirty="0" err="1" smtClean="0"/>
                  <a:t>Guo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Hartung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Niedermeier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Suchý</a:t>
                </a:r>
                <a:r>
                  <a:rPr lang="en-US" dirty="0" smtClean="0"/>
                  <a:t> ‘13]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464273"/>
              </a:xfrm>
              <a:blipFill rotWithShape="0">
                <a:blip r:embed="rId3"/>
                <a:stretch>
                  <a:fillRect l="-1185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22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orem"/>
              <p:cNvSpPr/>
              <p:nvPr/>
            </p:nvSpPr>
            <p:spPr bwMode="auto">
              <a:xfrm>
                <a:off x="539552" y="5157192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Motivating question: </a:t>
                </a:r>
              </a:p>
              <a:p>
                <a:r>
                  <a:rPr lang="en-US" sz="2400" dirty="0"/>
                  <a:t>What is the exact </a:t>
                </a:r>
                <a:r>
                  <a:rPr lang="en-US" sz="2400" dirty="0" smtClean="0"/>
                  <a:t>complexity of detecting whether a given tour can be improved by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opt</a:t>
                </a:r>
                <a:r>
                  <a:rPr lang="en-US" sz="2400" dirty="0" smtClean="0"/>
                  <a:t> move, for </a:t>
                </a:r>
                <a:r>
                  <a:rPr lang="en-US" sz="2400" dirty="0"/>
                  <a:t>small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157192"/>
                <a:ext cx="8064896" cy="107999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012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Our results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4"/>
                <a:ext cx="8435280" cy="3816201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detection</a:t>
                </a:r>
                <a:r>
                  <a:rPr lang="en-US" dirty="0" smtClean="0"/>
                  <a:t>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 smtClean="0"/>
                  <a:t>Easy adversarial argument: algorithms must read the entire input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detection</a:t>
                </a:r>
                <a:r>
                  <a:rPr lang="en-US" dirty="0" smtClean="0"/>
                  <a:t> is unlikely to have a truly </a:t>
                </a:r>
                <a:r>
                  <a:rPr lang="en-US" dirty="0" err="1" smtClean="0"/>
                  <a:t>subcubic</a:t>
                </a:r>
                <a:r>
                  <a:rPr lang="en-US" dirty="0" smtClean="0"/>
                  <a:t> algorithm</a:t>
                </a:r>
              </a:p>
              <a:p>
                <a:pPr lvl="1"/>
                <a:r>
                  <a:rPr lang="en-US" dirty="0" smtClean="0"/>
                  <a:t>Reductions to and from </a:t>
                </a:r>
                <a:r>
                  <a:rPr lang="en-US" cap="small" dirty="0" smtClean="0"/>
                  <a:t>Negative Triangle Detection, </a:t>
                </a:r>
                <a:r>
                  <a:rPr lang="en-US" dirty="0"/>
                  <a:t>using framework of </a:t>
                </a:r>
                <a:r>
                  <a:rPr lang="en-US" dirty="0" err="1" smtClean="0"/>
                  <a:t>Vassilevska</a:t>
                </a:r>
                <a:r>
                  <a:rPr lang="en-US" dirty="0" smtClean="0"/>
                  <a:t>-Williams </a:t>
                </a:r>
                <a:r>
                  <a:rPr lang="en-US" dirty="0"/>
                  <a:t>&amp; </a:t>
                </a:r>
                <a:r>
                  <a:rPr lang="en-US" dirty="0" smtClean="0"/>
                  <a:t>Williams [FOCS’10</a:t>
                </a:r>
                <a:r>
                  <a:rPr lang="en-US" dirty="0"/>
                  <a:t>]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Could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be the right complexity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4"/>
                <a:ext cx="8435280" cy="3816201"/>
              </a:xfrm>
              <a:blipFill rotWithShape="0">
                <a:blip r:embed="rId3"/>
                <a:stretch>
                  <a:fillRect l="-939" t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971600" y="3140968"/>
                <a:ext cx="7200800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3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opt</a:t>
                </a:r>
                <a:r>
                  <a:rPr lang="en-US" sz="2400" dirty="0"/>
                  <a:t> </a:t>
                </a:r>
                <a:r>
                  <a:rPr lang="en-US" sz="2400" cap="small" dirty="0"/>
                  <a:t>detection </a:t>
                </a:r>
                <a:r>
                  <a:rPr lang="en-US" sz="2400" dirty="0" smtClean="0"/>
                  <a:t>has a truly </a:t>
                </a:r>
                <a:r>
                  <a:rPr lang="en-US" sz="2400" dirty="0" err="1" smtClean="0"/>
                  <a:t>subcubic</a:t>
                </a:r>
                <a:r>
                  <a:rPr lang="en-US" sz="2400" dirty="0" smtClean="0"/>
                  <a:t> algorithm if and only if </a:t>
                </a:r>
                <a:r>
                  <a:rPr lang="en-US" sz="2400" dirty="0"/>
                  <a:t>APSP has </a:t>
                </a:r>
                <a:r>
                  <a:rPr lang="en-US" sz="2400" dirty="0" smtClean="0"/>
                  <a:t>one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3140968"/>
                <a:ext cx="7200800" cy="1079996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467544" y="4869159"/>
                <a:ext cx="7632848" cy="187220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l"/>
                <a:r>
                  <a:rPr lang="en-US" sz="2000" b="1" dirty="0"/>
                  <a:t>Terminology: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An algorithm for inputs with integer weights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[−</m:t>
                    </m:r>
                    <m:r>
                      <a:rPr lang="en-US" sz="2000" i="1">
                        <a:latin typeface="Cambria Math"/>
                      </a:rPr>
                      <m:t>𝑀</m:t>
                    </m:r>
                    <m:r>
                      <a:rPr lang="en-US" sz="2000" i="1">
                        <a:latin typeface="Cambria Math"/>
                      </a:rPr>
                      <m:t>…</m:t>
                    </m:r>
                    <m:r>
                      <a:rPr lang="en-US" sz="2000" i="1">
                        <a:latin typeface="Cambria Math"/>
                      </a:rPr>
                      <m:t>𝑀</m:t>
                    </m:r>
                    <m:r>
                      <a:rPr lang="en-US" sz="20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>
                    <a:solidFill>
                      <a:srgbClr val="0070C0"/>
                    </a:solidFill>
                  </a:rPr>
                  <a:t>truly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subcubic</a:t>
                </a:r>
                <a:r>
                  <a:rPr lang="en-US" sz="2000" dirty="0"/>
                  <a:t> if its runtime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3−</m:t>
                        </m:r>
                        <m:r>
                          <a:rPr lang="en-US" sz="2000" i="1">
                            <a:latin typeface="Cambria Math"/>
                          </a:rPr>
                          <m:t>𝜖</m:t>
                        </m:r>
                      </m:sup>
                    </m:sSup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polylog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𝑀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/>
                  <a:t> for some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𝜖</m:t>
                    </m:r>
                    <m:r>
                      <a:rPr lang="en-US" sz="2000" i="1">
                        <a:latin typeface="Cambria Math"/>
                      </a:rPr>
                      <m:t>&gt;0</m:t>
                    </m:r>
                  </m:oMath>
                </a14:m>
                <a:endParaRPr lang="en-US" sz="2000" dirty="0"/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APSP refers to </a:t>
                </a:r>
                <a:r>
                  <a:rPr lang="en-US" sz="2000" cap="small" dirty="0"/>
                  <a:t>All-Pairs Shortest Paths</a:t>
                </a:r>
                <a:r>
                  <a:rPr lang="en-US" sz="2000" dirty="0"/>
                  <a:t> in weighted directed graphs without negative-weight </a:t>
                </a:r>
                <a:r>
                  <a:rPr lang="en-US" sz="2000" dirty="0" smtClean="0"/>
                  <a:t>cycles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869159"/>
                <a:ext cx="7632848" cy="18722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505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Exhaustive search can be avoided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≥4</m:t>
                    </m:r>
                  </m:oMath>
                </a14:m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≥4</m:t>
                    </m:r>
                  </m:oMath>
                </a14:m>
                <a:r>
                  <a:rPr lang="en-US" dirty="0" smtClean="0"/>
                  <a:t> we can do better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Θ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lvl="1"/>
                <a:r>
                  <a:rPr lang="en-US" dirty="0" smtClean="0"/>
                  <a:t>Implies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optimization</a:t>
                </a:r>
                <a:r>
                  <a:rPr lang="en-US" dirty="0" smtClean="0"/>
                  <a:t> is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  <a:p>
                <a:r>
                  <a:rPr lang="en-US" dirty="0" smtClean="0"/>
                  <a:t>Based on an analysis of the structure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moves</a:t>
                </a:r>
              </a:p>
              <a:p>
                <a:pPr lvl="1"/>
                <a:r>
                  <a:rPr lang="en-US" dirty="0" smtClean="0"/>
                  <a:t>Enumerate partial solutions, use dynamic programming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971600" y="1700932"/>
                <a:ext cx="7200800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For each fixed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there is an algorithm that finds the best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opt</a:t>
                </a:r>
                <a:r>
                  <a:rPr lang="en-US" sz="2400" dirty="0" smtClean="0"/>
                  <a:t> move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1700932"/>
                <a:ext cx="7200800" cy="107999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109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Faster algorithms for repeated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, brute force is likely optimal to perform a single iteration</a:t>
                </a:r>
              </a:p>
              <a:p>
                <a:r>
                  <a:rPr lang="en-US" dirty="0" smtClean="0"/>
                  <a:t>In local search, one repeatedly improves a given starting tour</a:t>
                </a:r>
              </a:p>
              <a:p>
                <a:pPr lvl="1"/>
                <a:r>
                  <a:rPr lang="en-US" dirty="0" smtClean="0"/>
                  <a:t>Speed up repeated improvements to the same instance?</a:t>
                </a:r>
              </a:p>
              <a:p>
                <a:r>
                  <a:rPr lang="en-US" dirty="0" smtClean="0"/>
                  <a:t>In the repeated setting, only the first iteration is expensive: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Based on ideas of </a:t>
                </a:r>
                <a:r>
                  <a:rPr lang="en-US" dirty="0" err="1" smtClean="0"/>
                  <a:t>Fredman</a:t>
                </a:r>
                <a:r>
                  <a:rPr lang="en-US" dirty="0" smtClean="0"/>
                  <a:t> et al. [J. ALG ‘95] and </a:t>
                </a:r>
                <a:r>
                  <a:rPr lang="en-US" dirty="0" err="1" smtClean="0"/>
                  <a:t>Chrobak</a:t>
                </a:r>
                <a:r>
                  <a:rPr lang="en-US" dirty="0" smtClean="0"/>
                  <a:t> et al. [TCS ‘90] to store tour in a balanced search tree</a:t>
                </a:r>
              </a:p>
              <a:p>
                <a:pPr lvl="1"/>
                <a:r>
                  <a:rPr lang="en-US" dirty="0" smtClean="0"/>
                  <a:t>Allows quick applications of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 by reversals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395536" y="3501132"/>
                <a:ext cx="8352928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After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preprocessing time, one can repeatedly find and apply the best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opt</a:t>
                </a:r>
                <a:r>
                  <a:rPr lang="en-US" sz="2400" dirty="0" smtClean="0"/>
                  <a:t> move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time per move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501132"/>
                <a:ext cx="8352928" cy="107999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993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19256" cy="201600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nl-NL" dirty="0" smtClean="0"/>
                  <a:t>Bitonic </a:t>
                </a:r>
                <a:r>
                  <a:rPr lang="nl-NL" dirty="0"/>
                  <a:t>TSP tours in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 smtClean="0"/>
                  <a:t>plane</a:t>
                </a:r>
                <a:r>
                  <a:rPr lang="nl-NL" dirty="0" smtClean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 time</a:t>
                </a:r>
              </a:p>
              <a:p>
                <a:pPr lvl="1"/>
                <a:r>
                  <a:rPr lang="nl-NL" dirty="0" err="1" smtClean="0"/>
                  <a:t>Variants</a:t>
                </a:r>
                <a:r>
                  <a:rPr lang="nl-NL" dirty="0" smtClean="0"/>
                  <a:t> (</a:t>
                </a:r>
                <a:r>
                  <a:rPr lang="nl-NL" dirty="0" err="1" smtClean="0"/>
                  <a:t>pyramidal</a:t>
                </a:r>
                <a:r>
                  <a:rPr lang="nl-NL" dirty="0" smtClean="0"/>
                  <a:t> tours, bottleneck TSP) </a:t>
                </a:r>
                <a:r>
                  <a:rPr lang="nl-NL" dirty="0" err="1" smtClean="0"/>
                  <a:t>also</a:t>
                </a:r>
                <a:r>
                  <a:rPr lang="nl-NL" dirty="0" smtClean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 smtClean="0"/>
                  <a:t> time</a:t>
                </a:r>
                <a:endParaRPr lang="nl-NL" dirty="0"/>
              </a:p>
              <a:p>
                <a:r>
                  <a:rPr lang="nl-NL" dirty="0" smtClean="0"/>
                  <a:t>There is a </a:t>
                </a:r>
                <a:r>
                  <a:rPr lang="nl-NL" dirty="0" err="1" smtClean="0"/>
                  <a:t>truly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subcubic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cap="small" dirty="0" err="1" smtClean="0"/>
                  <a:t>opt</a:t>
                </a:r>
                <a:r>
                  <a:rPr lang="nl-NL" cap="small" dirty="0" smtClean="0"/>
                  <a:t> </a:t>
                </a:r>
                <a:r>
                  <a:rPr lang="nl-NL" cap="small" dirty="0" err="1" smtClean="0"/>
                  <a:t>detection</a:t>
                </a:r>
                <a:r>
                  <a:rPr lang="nl-NL" cap="small" dirty="0" smtClean="0"/>
                  <a:t> </a:t>
                </a:r>
                <a:r>
                  <a:rPr lang="en-US" dirty="0" smtClean="0"/>
                  <a:t>if and only if there is one for </a:t>
                </a:r>
                <a:r>
                  <a:rPr lang="en-US" cap="small" dirty="0" smtClean="0"/>
                  <a:t>All-Pairs Shortest Paths</a:t>
                </a:r>
                <a:endParaRPr lang="nl-NL" cap="small" dirty="0" smtClean="0"/>
              </a:p>
              <a:p>
                <a:r>
                  <a:rPr lang="nl-NL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≥4</m:t>
                    </m:r>
                  </m:oMath>
                </a14:m>
                <a:r>
                  <a:rPr lang="nl-NL" dirty="0" smtClean="0"/>
                  <a:t>, we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improve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upon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exhaustive</a:t>
                </a:r>
                <a:r>
                  <a:rPr lang="nl-NL" dirty="0" smtClean="0"/>
                  <a:t> search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cap="small" dirty="0" err="1" smtClean="0"/>
                  <a:t>opt</a:t>
                </a:r>
                <a:endParaRPr lang="nl-NL" cap="smal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19256" cy="2016001"/>
              </a:xfrm>
              <a:blipFill rotWithShape="0">
                <a:blip r:embed="rId2"/>
                <a:stretch>
                  <a:fillRect l="-964" t="-5438" b="-3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899592" y="569218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2761679302"/>
                  </p:ext>
                </p:extLst>
              </p:nvPr>
            </p:nvGraphicFramePr>
            <p:xfrm>
              <a:off x="539552" y="3284984"/>
              <a:ext cx="8352928" cy="25922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2761679302"/>
                  </p:ext>
                </p:extLst>
              </p:nvPr>
            </p:nvGraphicFramePr>
            <p:xfrm>
              <a:off x="539552" y="3284984"/>
              <a:ext cx="8352928" cy="25922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4106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different dynamic data structures, several variants can be solved in near-linear time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107504" y="2708920"/>
                <a:ext cx="8928992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For any ordering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given points in the plane, an optimal pyramidal tour can be found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time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2708920"/>
                <a:ext cx="8928992" cy="1079996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orem"/>
              <p:cNvSpPr/>
              <p:nvPr/>
            </p:nvSpPr>
            <p:spPr bwMode="auto">
              <a:xfrm>
                <a:off x="107504" y="4248716"/>
                <a:ext cx="8928992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For any ordering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given points in the plane, an optimal pyramidal bottleneck tour can be found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time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4248716"/>
                <a:ext cx="8928992" cy="107999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283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optimization</a:t>
                </a:r>
                <a:r>
                  <a:rPr lang="en-US" dirty="0" smtClean="0"/>
                  <a:t> for TSP on points in the plane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692" r="-444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</a:t>
            </a:r>
            <a:r>
              <a:rPr lang="en-US" dirty="0" smtClean="0"/>
              <a:t>also speed </a:t>
            </a:r>
            <a:r>
              <a:rPr lang="en-US" dirty="0"/>
              <a:t>up </a:t>
            </a:r>
            <a:r>
              <a:rPr lang="en-US" cap="small" dirty="0"/>
              <a:t>2-opt</a:t>
            </a:r>
            <a:r>
              <a:rPr lang="en-US" dirty="0"/>
              <a:t> </a:t>
            </a:r>
            <a:r>
              <a:rPr lang="en-US" cap="small" dirty="0"/>
              <a:t>optimization</a:t>
            </a:r>
            <a:r>
              <a:rPr lang="en-US" dirty="0"/>
              <a:t> for TSP in the plane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Based on data structures for geometric range searching</a:t>
            </a:r>
          </a:p>
          <a:p>
            <a:pPr lvl="1"/>
            <a:r>
              <a:rPr lang="en-US" dirty="0" smtClean="0"/>
              <a:t>Preprocess </a:t>
            </a:r>
            <a:r>
              <a:rPr lang="en-US" dirty="0" err="1" smtClean="0"/>
              <a:t>pointset</a:t>
            </a:r>
            <a:r>
              <a:rPr lang="en-US" dirty="0" smtClean="0"/>
              <a:t> for semi-algebraic range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orem"/>
              <p:cNvSpPr/>
              <p:nvPr/>
            </p:nvSpPr>
            <p:spPr bwMode="auto">
              <a:xfrm>
                <a:off x="395536" y="1988840"/>
                <a:ext cx="8352928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There is an algorithm with expected runtime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opt detection</a:t>
                </a:r>
                <a:r>
                  <a:rPr lang="en-US" sz="2400" dirty="0" smtClean="0"/>
                  <a:t> for TSP on points in the Euclidean plane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988840"/>
                <a:ext cx="8352928" cy="107999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643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TSP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2050" name="Picture 2" descr="Travelling Salesman 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55367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vie Sea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18267"/>
            <a:ext cx="3242861" cy="370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P-Comple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009253" cy="324036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2280" y="63813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© xkcd.com</a:t>
            </a:r>
          </a:p>
        </p:txBody>
      </p:sp>
    </p:spTree>
    <p:extLst>
      <p:ext uri="{BB962C8B-B14F-4D97-AF65-F5344CB8AC3E}">
        <p14:creationId xmlns:p14="http://schemas.microsoft.com/office/powerpoint/2010/main" val="3745811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 1: </a:t>
            </a:r>
            <a:r>
              <a:rPr lang="en-US" dirty="0" err="1" smtClean="0"/>
              <a:t>bitonic</a:t>
            </a:r>
            <a:r>
              <a:rPr lang="en-US" dirty="0" smtClean="0"/>
              <a:t> tsp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7908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1027" name="Exerci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27755"/>
          <a:stretch/>
        </p:blipFill>
        <p:spPr bwMode="auto">
          <a:xfrm>
            <a:off x="1171931" y="412436"/>
            <a:ext cx="6889511" cy="3495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ayFaders"/>
          <p:cNvGrpSpPr/>
          <p:nvPr/>
        </p:nvGrpSpPr>
        <p:grpSpPr>
          <a:xfrm>
            <a:off x="1187624" y="620688"/>
            <a:ext cx="6912768" cy="3269681"/>
            <a:chOff x="1187624" y="620688"/>
            <a:chExt cx="6912768" cy="3269681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620688"/>
              <a:ext cx="6912768" cy="14401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007177"/>
              <a:ext cx="6912768" cy="8831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8" name="Cormen" descr="https://upload.wikimedia.org/wikipedia/en/4/41/Clrs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61" y="309125"/>
            <a:ext cx="1297658" cy="146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it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143699"/>
            <a:ext cx="32861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Bitonic To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143699"/>
            <a:ext cx="32861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OptimalTo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143699"/>
            <a:ext cx="32861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5026025"/>
                <a:ext cx="28083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latin typeface="+mj-lt"/>
                  </a:rPr>
                  <a:t>Bitonic length:	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25.58</m:t>
                    </m:r>
                  </m:oMath>
                </a14:m>
                <a:endParaRPr lang="en-US" sz="2000" dirty="0">
                  <a:latin typeface="+mj-lt"/>
                </a:endParaRPr>
              </a:p>
              <a:p>
                <a:pPr algn="l"/>
                <a:r>
                  <a:rPr lang="en-US" sz="2000" dirty="0" smtClean="0">
                    <a:latin typeface="+mj-lt"/>
                  </a:rPr>
                  <a:t>Optimal length: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24.89</m:t>
                    </m:r>
                  </m:oMath>
                </a14:m>
                <a:endParaRPr 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026025"/>
                <a:ext cx="2808312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2169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580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Bitonic</a:t>
            </a:r>
            <a:r>
              <a:rPr lang="en-US" dirty="0" smtClean="0"/>
              <a:t> Euclidean TSP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Bentley presented detailed study of TSP heuristics in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SODA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(He did not actually mention </a:t>
                </a:r>
                <a:r>
                  <a:rPr lang="en-US" dirty="0" err="1" smtClean="0"/>
                  <a:t>bitonic</a:t>
                </a:r>
                <a:r>
                  <a:rPr lang="en-US" dirty="0" smtClean="0"/>
                  <a:t> tours)</a:t>
                </a:r>
              </a:p>
              <a:p>
                <a:r>
                  <a:rPr lang="en-US" dirty="0" err="1" smtClean="0"/>
                  <a:t>Cormen</a:t>
                </a:r>
                <a:r>
                  <a:rPr lang="en-US" dirty="0" smtClean="0"/>
                  <a:t> &amp; al.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textbook</a:t>
                </a:r>
                <a:r>
                  <a:rPr lang="en-US" dirty="0" smtClean="0"/>
                  <a:t> popularized the problem in 1990</a:t>
                </a:r>
              </a:p>
              <a:p>
                <a:r>
                  <a:rPr lang="en-US" dirty="0" smtClean="0"/>
                  <a:t>An </a:t>
                </a:r>
                <a:r>
                  <a:rPr lang="en-US" dirty="0" smtClean="0"/>
                  <a:t>optimal </a:t>
                </a:r>
                <a:r>
                  <a:rPr lang="en-US" dirty="0" err="1" smtClean="0"/>
                  <a:t>bitonic</a:t>
                </a:r>
                <a:r>
                  <a:rPr lang="en-US" dirty="0" smtClean="0"/>
                  <a:t> tour can be found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 smtClean="0"/>
                  <a:t>Simple dynamic program</a:t>
                </a:r>
              </a:p>
              <a:p>
                <a:pPr lvl="1"/>
                <a:r>
                  <a:rPr lang="en-US" dirty="0" smtClean="0"/>
                  <a:t>Has not been improved since the problem’s introduction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5908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 needed for </a:t>
                </a:r>
                <a:r>
                  <a:rPr lang="en-US" cap="small" dirty="0" err="1" smtClean="0"/>
                  <a:t>Bitonic</a:t>
                </a:r>
                <a:r>
                  <a:rPr lang="en-US" cap="small" dirty="0" smtClean="0"/>
                  <a:t> TSP</a:t>
                </a:r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Other problems from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same chapter </a:t>
                </a:r>
                <a:r>
                  <a:rPr lang="en-US" dirty="0" smtClean="0"/>
                  <a:t>of </a:t>
                </a:r>
                <a:r>
                  <a:rPr lang="en-US" dirty="0" err="1" smtClean="0"/>
                  <a:t>Cormen</a:t>
                </a:r>
                <a:r>
                  <a:rPr lang="en-US" dirty="0" smtClean="0"/>
                  <a:t> &amp; al.</a:t>
                </a:r>
              </a:p>
              <a:p>
                <a:pPr lvl="1"/>
                <a:r>
                  <a:rPr lang="en-US" cap="small" dirty="0" smtClean="0"/>
                  <a:t>Edit Distance</a:t>
                </a:r>
              </a:p>
              <a:p>
                <a:pPr lvl="1"/>
                <a:r>
                  <a:rPr lang="en-US" cap="small" dirty="0" smtClean="0"/>
                  <a:t>Longest Common Subsequence</a:t>
                </a:r>
              </a:p>
              <a:p>
                <a:r>
                  <a:rPr lang="en-US" dirty="0" smtClean="0"/>
                  <a:t>For these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problems:</a:t>
                </a:r>
              </a:p>
              <a:p>
                <a:pPr lvl="1"/>
                <a:r>
                  <a:rPr lang="en-US" dirty="0" smtClean="0"/>
                  <a:t>There are classic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-time dynamic programs</a:t>
                </a:r>
              </a:p>
              <a:p>
                <a:pPr lvl="1"/>
                <a:r>
                  <a:rPr lang="en-US" dirty="0" smtClean="0"/>
                  <a:t>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-time algorithm exists, unless SETH is false</a:t>
                </a:r>
              </a:p>
              <a:p>
                <a:pPr lvl="2"/>
                <a:r>
                  <a:rPr lang="en-US" dirty="0" smtClean="0"/>
                  <a:t>(SETH = </a:t>
                </a:r>
                <a:r>
                  <a:rPr lang="en-US" b="1" dirty="0" smtClean="0"/>
                  <a:t>S</a:t>
                </a:r>
                <a:r>
                  <a:rPr lang="en-US" dirty="0" smtClean="0"/>
                  <a:t>trong </a:t>
                </a:r>
                <a:r>
                  <a:rPr lang="en-US" b="1" dirty="0" smtClean="0"/>
                  <a:t>E</a:t>
                </a:r>
                <a:r>
                  <a:rPr lang="en-US" dirty="0" smtClean="0"/>
                  <a:t>xponential </a:t>
                </a:r>
                <a:r>
                  <a:rPr lang="en-US" b="1" dirty="0" smtClean="0"/>
                  <a:t>T</a:t>
                </a:r>
                <a:r>
                  <a:rPr lang="en-US" dirty="0" smtClean="0"/>
                  <a:t>ime </a:t>
                </a:r>
                <a:r>
                  <a:rPr lang="en-US" b="1" dirty="0" smtClean="0"/>
                  <a:t>H</a:t>
                </a:r>
                <a:r>
                  <a:rPr lang="en-US" dirty="0" smtClean="0"/>
                  <a:t>ypothesis)</a:t>
                </a:r>
              </a:p>
              <a:p>
                <a:pPr lvl="2"/>
                <a:r>
                  <a:rPr lang="en-US" dirty="0" smtClean="0"/>
                  <a:t>[ABV-W&amp;BK,FOCS’15] + [BI,STOC ’15]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sp>
        <p:nvSpPr>
          <p:cNvPr id="5" name="Theorem"/>
          <p:cNvSpPr/>
          <p:nvPr/>
        </p:nvSpPr>
        <p:spPr bwMode="auto">
          <a:xfrm>
            <a:off x="539552" y="5085184"/>
            <a:ext cx="8064896" cy="10799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/>
              <a:t>Motivating question: </a:t>
            </a:r>
          </a:p>
          <a:p>
            <a:r>
              <a:rPr lang="en-US" sz="2400" dirty="0" smtClean="0"/>
              <a:t>Does </a:t>
            </a:r>
            <a:r>
              <a:rPr lang="en-US" sz="2400" cap="small" dirty="0" err="1"/>
              <a:t>Bitonic</a:t>
            </a:r>
            <a:r>
              <a:rPr lang="en-US" sz="2400" cap="small" dirty="0"/>
              <a:t> TSP</a:t>
            </a:r>
            <a:r>
              <a:rPr lang="en-US" sz="2400" dirty="0"/>
              <a:t> </a:t>
            </a:r>
            <a:r>
              <a:rPr lang="en-US" sz="2400" dirty="0" smtClean="0"/>
              <a:t>require </a:t>
            </a:r>
            <a:r>
              <a:rPr lang="en-US" sz="2400" dirty="0"/>
              <a:t>quadratic time?</a:t>
            </a:r>
          </a:p>
        </p:txBody>
      </p:sp>
    </p:spTree>
    <p:extLst>
      <p:ext uri="{BB962C8B-B14F-4D97-AF65-F5344CB8AC3E}">
        <p14:creationId xmlns:p14="http://schemas.microsoft.com/office/powerpoint/2010/main" val="1738593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</a:t>
            </a:r>
            <a:r>
              <a:rPr lang="en-US" dirty="0" err="1" smtClean="0"/>
              <a:t>bitonic</a:t>
            </a:r>
            <a:r>
              <a:rPr lang="en-US" dirty="0" smtClean="0"/>
              <a:t> TSP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19"/>
            <a:ext cx="8229600" cy="3744417"/>
          </a:xfrm>
        </p:spPr>
        <p:txBody>
          <a:bodyPr/>
          <a:lstStyle/>
          <a:p>
            <a:r>
              <a:rPr lang="en-US" dirty="0" smtClean="0"/>
              <a:t>We speed up the dynamic program by:</a:t>
            </a:r>
          </a:p>
          <a:p>
            <a:pPr lvl="1"/>
            <a:r>
              <a:rPr lang="en-US" dirty="0" smtClean="0"/>
              <a:t>Computing the table implicitly, instead of explicitly</a:t>
            </a:r>
          </a:p>
          <a:p>
            <a:pPr lvl="1"/>
            <a:r>
              <a:rPr lang="en-US" dirty="0" smtClean="0"/>
              <a:t>Exploiting semi-dynamic geometric data structures</a:t>
            </a:r>
          </a:p>
          <a:p>
            <a:pPr lvl="2"/>
            <a:r>
              <a:rPr lang="en-US" dirty="0" smtClean="0"/>
              <a:t>Additively-weighted </a:t>
            </a:r>
            <a:r>
              <a:rPr lang="en-US" dirty="0" err="1" smtClean="0"/>
              <a:t>Voronoi</a:t>
            </a:r>
            <a:r>
              <a:rPr lang="en-US" dirty="0" smtClean="0"/>
              <a:t> diagrams</a:t>
            </a:r>
          </a:p>
          <a:p>
            <a:r>
              <a:rPr lang="en-US" dirty="0" smtClean="0"/>
              <a:t>Some insights into the proof: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Analysis of the structure of the dynamic program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Connection to geometric data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539552" y="1268760"/>
                <a:ext cx="8064896" cy="115212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 [Berg, Buchin, J, Woeginger]</a:t>
                </a:r>
                <a:endParaRPr lang="en-US" sz="2400" dirty="0" smtClean="0"/>
              </a:p>
              <a:p>
                <a:pPr lvl="0"/>
                <a:r>
                  <a:rPr lang="en-US" sz="2400" cap="small" dirty="0" err="1" smtClean="0"/>
                  <a:t>Bitonic</a:t>
                </a:r>
                <a:r>
                  <a:rPr lang="en-US" sz="2400" cap="small" dirty="0" smtClean="0"/>
                  <a:t> TSP</a:t>
                </a:r>
                <a:r>
                  <a:rPr lang="en-US" sz="2400" dirty="0" smtClean="0"/>
                  <a:t> can be solved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time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268760"/>
                <a:ext cx="8064896" cy="1152128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86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</a:t>
            </a:r>
            <a:r>
              <a:rPr lang="en-US" dirty="0" err="1" smtClean="0"/>
              <a:t>bitonic</a:t>
            </a:r>
            <a:r>
              <a:rPr lang="en-US" dirty="0" smtClean="0"/>
              <a:t> tours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435280" cy="22320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 partial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-tour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is a pair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-monotone paths:</a:t>
                </a:r>
              </a:p>
              <a:p>
                <a:pPr lvl="1"/>
                <a:r>
                  <a:rPr lang="en-US" dirty="0" smtClean="0"/>
                  <a:t>both starting in city 1 but not sharing any other city,</a:t>
                </a:r>
              </a:p>
              <a:p>
                <a:pPr lvl="1"/>
                <a:r>
                  <a:rPr lang="en-US" dirty="0" smtClean="0"/>
                  <a:t>one ends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and one ends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, and</a:t>
                </a:r>
              </a:p>
              <a:p>
                <a:pPr lvl="1"/>
                <a:r>
                  <a:rPr lang="en-US" dirty="0" smtClean="0"/>
                  <a:t>visiting all cities up to and including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denote length of </a:t>
                </a:r>
                <a:r>
                  <a:rPr lang="en-US" dirty="0" smtClean="0"/>
                  <a:t>a shortest </a:t>
                </a:r>
                <a:r>
                  <a:rPr lang="en-US" dirty="0"/>
                  <a:t>partial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tour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435280" cy="2232025"/>
              </a:xfrm>
              <a:blipFill rotWithShape="0">
                <a:blip r:embed="rId2"/>
                <a:stretch>
                  <a:fillRect l="-1156" t="-4087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6" name="BasePoints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7" y="3404617"/>
            <a:ext cx="39433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45Tour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7" y="3404617"/>
            <a:ext cx="39433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35Tour'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7" y="3400068"/>
            <a:ext cx="39433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Not35Tour'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7" y="3400068"/>
            <a:ext cx="39433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Not45To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7" y="3406682"/>
            <a:ext cx="39433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5TourText"/>
              <p:cNvSpPr txBox="1"/>
              <p:nvPr/>
            </p:nvSpPr>
            <p:spPr>
              <a:xfrm>
                <a:off x="179512" y="3573016"/>
                <a:ext cx="236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Partial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5,4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-tour</a:t>
                </a:r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5" name="45Tour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573016"/>
                <a:ext cx="236360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835" t="-10526" r="-283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35TourText"/>
              <p:cNvSpPr txBox="1"/>
              <p:nvPr/>
            </p:nvSpPr>
            <p:spPr>
              <a:xfrm>
                <a:off x="179512" y="4034681"/>
                <a:ext cx="236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Partial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5,3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-tour</a:t>
                </a:r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7" name="35Tour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34681"/>
                <a:ext cx="236360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835" t="-10526" r="-283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Not35TourText"/>
              <p:cNvSpPr txBox="1"/>
              <p:nvPr/>
            </p:nvSpPr>
            <p:spPr>
              <a:xfrm>
                <a:off x="179512" y="4502173"/>
                <a:ext cx="236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Partial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5,3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-tour</a:t>
                </a:r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8" name="Not35Tour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02173"/>
                <a:ext cx="2363606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2835" t="-10667" r="-283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5" name="NotTour" descr="C:\Users\bjansen\AppData\Local\Microsoft\Windows\INetCache\IE\D3YX1PK2\500px-RedX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55" y="426551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030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7" grpId="0"/>
      <p:bldP spid="17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21468</TotalTime>
  <Words>1229</Words>
  <Application>Microsoft Office PowerPoint</Application>
  <PresentationFormat>On-screen Show (4:3)</PresentationFormat>
  <Paragraphs>329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 Narrow</vt:lpstr>
      <vt:lpstr>Calibri</vt:lpstr>
      <vt:lpstr>Cambria Math</vt:lpstr>
      <vt:lpstr>Arial</vt:lpstr>
      <vt:lpstr>AA-UiB-Institusjonell-mal-rev03</vt:lpstr>
      <vt:lpstr>PowerPoint Presentation</vt:lpstr>
      <vt:lpstr>The Traveling Salesman Problem</vt:lpstr>
      <vt:lpstr>Background of TSP</vt:lpstr>
      <vt:lpstr>Variant 1: bitonic tsp</vt:lpstr>
      <vt:lpstr>PowerPoint Presentation</vt:lpstr>
      <vt:lpstr>Bitonic Euclidean TSP</vt:lpstr>
      <vt:lpstr>Is Θ(n^2 ) time needed for Bitonic TSP?</vt:lpstr>
      <vt:lpstr>Results on bitonic TSP</vt:lpstr>
      <vt:lpstr>Partial bitonic tours</vt:lpstr>
      <vt:lpstr>Structure of partial tours</vt:lpstr>
      <vt:lpstr>Dynamic programming for Bitonic TSP</vt:lpstr>
      <vt:lpstr>Structure of the dynamic program</vt:lpstr>
      <vt:lpstr>Structure of the dynamic program</vt:lpstr>
      <vt:lpstr>Modeling as a dynamic data structure problem</vt:lpstr>
      <vt:lpstr>Query for the value of T[i,i-1]</vt:lpstr>
      <vt:lpstr>Additively weighted Voronoi diagrams</vt:lpstr>
      <vt:lpstr>Variant 2: searching the  k-opt neighborhood</vt:lpstr>
      <vt:lpstr>Local search heuristics for TSP</vt:lpstr>
      <vt:lpstr>General k-opt neighborhood</vt:lpstr>
      <vt:lpstr>Analysis of local search for TSP</vt:lpstr>
      <vt:lpstr>Two computational problems about k-opt</vt:lpstr>
      <vt:lpstr>Complexity of k-opt detection / optimization</vt:lpstr>
      <vt:lpstr>Our results for k-opt</vt:lpstr>
      <vt:lpstr>Exhaustive search can be avoided for k≥4</vt:lpstr>
      <vt:lpstr>Faster algorithms for repeated 2-opt</vt:lpstr>
      <vt:lpstr>Conclusion</vt:lpstr>
      <vt:lpstr>Extensions</vt:lpstr>
      <vt:lpstr>2-opt optimization for TSP on points in the plane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Bart Jansen</cp:lastModifiedBy>
  <cp:revision>601</cp:revision>
  <cp:lastPrinted>2011-05-25T10:31:26Z</cp:lastPrinted>
  <dcterms:created xsi:type="dcterms:W3CDTF">2011-05-20T06:21:58Z</dcterms:created>
  <dcterms:modified xsi:type="dcterms:W3CDTF">2016-07-12T08:08:41Z</dcterms:modified>
</cp:coreProperties>
</file>