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6"/>
  </p:notesMasterIdLst>
  <p:handoutMasterIdLst>
    <p:handoutMasterId r:id="rId37"/>
  </p:handoutMasterIdLst>
  <p:sldIdLst>
    <p:sldId id="402" r:id="rId2"/>
    <p:sldId id="1018" r:id="rId3"/>
    <p:sldId id="1044" r:id="rId4"/>
    <p:sldId id="1008" r:id="rId5"/>
    <p:sldId id="942" r:id="rId6"/>
    <p:sldId id="663" r:id="rId7"/>
    <p:sldId id="509" r:id="rId8"/>
    <p:sldId id="1016" r:id="rId9"/>
    <p:sldId id="1017" r:id="rId10"/>
    <p:sldId id="1020" r:id="rId11"/>
    <p:sldId id="1021" r:id="rId12"/>
    <p:sldId id="1022" r:id="rId13"/>
    <p:sldId id="1023" r:id="rId14"/>
    <p:sldId id="1024" r:id="rId15"/>
    <p:sldId id="1025" r:id="rId16"/>
    <p:sldId id="1019" r:id="rId17"/>
    <p:sldId id="1045" r:id="rId18"/>
    <p:sldId id="1014" r:id="rId19"/>
    <p:sldId id="1029" r:id="rId20"/>
    <p:sldId id="1028" r:id="rId21"/>
    <p:sldId id="1030" r:id="rId22"/>
    <p:sldId id="1031" r:id="rId23"/>
    <p:sldId id="1032" r:id="rId24"/>
    <p:sldId id="1033" r:id="rId25"/>
    <p:sldId id="1026" r:id="rId26"/>
    <p:sldId id="1034" r:id="rId27"/>
    <p:sldId id="1046" r:id="rId28"/>
    <p:sldId id="1036" r:id="rId29"/>
    <p:sldId id="1038" r:id="rId30"/>
    <p:sldId id="1037" r:id="rId31"/>
    <p:sldId id="997" r:id="rId32"/>
    <p:sldId id="1040" r:id="rId33"/>
    <p:sldId id="1015" r:id="rId34"/>
    <p:sldId id="1035" r:id="rId35"/>
  </p:sldIdLst>
  <p:sldSz cx="12192000" cy="6858000"/>
  <p:notesSz cx="6797675" cy="9926638"/>
  <p:embeddedFontLst>
    <p:embeddedFont>
      <p:font typeface="Arial Narrow" panose="020B0606020202030204" pitchFamily="34" charset="0"/>
      <p:regular r:id="rId38"/>
      <p:bold r:id="rId39"/>
      <p:italic r:id="rId40"/>
      <p:boldItalic r:id="rId41"/>
    </p:embeddedFont>
    <p:embeddedFont>
      <p:font typeface="Bradley Hand ITC" panose="03070402050302030203" pitchFamily="66" charset="0"/>
      <p:regular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9ED"/>
    <a:srgbClr val="F8F8F8"/>
    <a:srgbClr val="CC3300"/>
    <a:srgbClr val="0066FF"/>
    <a:srgbClr val="00FFFF"/>
    <a:srgbClr val="D3EBFA"/>
    <a:srgbClr val="038CC0"/>
    <a:srgbClr val="008000"/>
    <a:srgbClr val="0F94C4"/>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4136" autoAdjust="0"/>
  </p:normalViewPr>
  <p:slideViewPr>
    <p:cSldViewPr>
      <p:cViewPr varScale="1">
        <p:scale>
          <a:sx n="96" d="100"/>
          <a:sy n="96" d="100"/>
        </p:scale>
        <p:origin x="240"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90" d="100"/>
          <a:sy n="90" d="100"/>
        </p:scale>
        <p:origin x="37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 Id="rId4" Type="http://schemas.openxmlformats.org/officeDocument/2006/relationships/image" Target="../media/image72.png"/></Relationships>
</file>

<file path=ppt/diagrams/_rels/data7.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image" Target="../media/image770.png"/></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8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8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79066-44F5-42D3-A962-9220E1164EC5}"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ED1A0059-3A0B-46B7-8E9A-F52DB56A1424}">
      <dgm:prSet phldrT="[Text]"/>
      <dgm:spPr/>
      <dgm:t>
        <a:bodyPr/>
        <a:lstStyle/>
        <a:p>
          <a:r>
            <a:rPr lang="en-US" baseline="0" dirty="0">
              <a:solidFill>
                <a:srgbClr val="0070C0"/>
              </a:solidFill>
            </a:rPr>
            <a:t>Kernelization for structural parameterizations</a:t>
          </a:r>
        </a:p>
      </dgm:t>
    </dgm:pt>
    <dgm:pt modelId="{B4DEC88A-5601-464D-BA1E-DF82105A3E53}" type="parTrans" cxnId="{DF799442-48A3-4FFB-A169-8460AD60620E}">
      <dgm:prSet/>
      <dgm:spPr/>
      <dgm:t>
        <a:bodyPr/>
        <a:lstStyle/>
        <a:p>
          <a:endParaRPr lang="en-US"/>
        </a:p>
      </dgm:t>
    </dgm:pt>
    <dgm:pt modelId="{A1B6E501-06DE-44EE-8DBB-1836638E9F41}" type="sibTrans" cxnId="{DF799442-48A3-4FFB-A169-8460AD60620E}">
      <dgm:prSet/>
      <dgm:spPr/>
      <dgm:t>
        <a:bodyPr/>
        <a:lstStyle/>
        <a:p>
          <a:endParaRPr lang="en-US"/>
        </a:p>
      </dgm:t>
    </dgm:pt>
    <dgm:pt modelId="{27F387E9-B455-481B-A3E2-F45D4BDB229E}">
      <dgm:prSet phldrT="[Text]"/>
      <dgm:spPr/>
      <dgm:t>
        <a:bodyPr/>
        <a:lstStyle/>
        <a:p>
          <a:r>
            <a:rPr lang="en-US" baseline="0" dirty="0">
              <a:solidFill>
                <a:srgbClr val="0070C0"/>
              </a:solidFill>
            </a:rPr>
            <a:t>Lossy kernelization</a:t>
          </a:r>
        </a:p>
      </dgm:t>
    </dgm:pt>
    <dgm:pt modelId="{24134E7B-2706-4BD0-8798-956F076E954E}" type="parTrans" cxnId="{4AD2FFA5-F821-4442-996C-DC9BD41DD721}">
      <dgm:prSet/>
      <dgm:spPr/>
      <dgm:t>
        <a:bodyPr/>
        <a:lstStyle/>
        <a:p>
          <a:endParaRPr lang="en-US"/>
        </a:p>
      </dgm:t>
    </dgm:pt>
    <dgm:pt modelId="{166A10D5-CEC0-4DF7-9A18-59306E4DEC56}" type="sibTrans" cxnId="{4AD2FFA5-F821-4442-996C-DC9BD41DD721}">
      <dgm:prSet/>
      <dgm:spPr/>
      <dgm:t>
        <a:bodyPr/>
        <a:lstStyle/>
        <a:p>
          <a:endParaRPr lang="en-US"/>
        </a:p>
      </dgm:t>
    </dgm:pt>
    <dgm:pt modelId="{2560CF26-71E7-450F-9CA7-3F6093E0D24F}">
      <dgm:prSet phldrT="[Text]"/>
      <dgm:spPr/>
      <dgm:t>
        <a:bodyPr/>
        <a:lstStyle/>
        <a:p>
          <a:r>
            <a:rPr lang="en-US" baseline="0" dirty="0">
              <a:solidFill>
                <a:srgbClr val="0070C0"/>
              </a:solidFill>
            </a:rPr>
            <a:t>Hybrid parameterizations</a:t>
          </a:r>
        </a:p>
      </dgm:t>
    </dgm:pt>
    <dgm:pt modelId="{28C97B94-22FE-4169-9A0D-E9C33940D65A}" type="parTrans" cxnId="{3A9FDC51-5B6D-4F66-AE2F-0063F6D7FA14}">
      <dgm:prSet/>
      <dgm:spPr/>
      <dgm:t>
        <a:bodyPr/>
        <a:lstStyle/>
        <a:p>
          <a:endParaRPr lang="en-US"/>
        </a:p>
      </dgm:t>
    </dgm:pt>
    <dgm:pt modelId="{7B4AFE09-C525-4DDE-AB9C-A0ACD9663482}" type="sibTrans" cxnId="{3A9FDC51-5B6D-4F66-AE2F-0063F6D7FA14}">
      <dgm:prSet/>
      <dgm:spPr/>
      <dgm:t>
        <a:bodyPr/>
        <a:lstStyle/>
        <a:p>
          <a:endParaRPr lang="en-US"/>
        </a:p>
      </dgm:t>
    </dgm:pt>
    <dgm:pt modelId="{037BB838-BA06-4095-A290-C5CCB1F28723}" type="pres">
      <dgm:prSet presAssocID="{E6B79066-44F5-42D3-A962-9220E1164EC5}" presName="Name0" presStyleCnt="0">
        <dgm:presLayoutVars>
          <dgm:dir/>
          <dgm:resizeHandles val="exact"/>
        </dgm:presLayoutVars>
      </dgm:prSet>
      <dgm:spPr/>
    </dgm:pt>
    <dgm:pt modelId="{024C4904-3DFB-4CE4-A0C3-888203C888D4}" type="pres">
      <dgm:prSet presAssocID="{ED1A0059-3A0B-46B7-8E9A-F52DB56A1424}" presName="compNode" presStyleCnt="0"/>
      <dgm:spPr/>
    </dgm:pt>
    <dgm:pt modelId="{ED184EBA-CF08-4CC7-863F-0974D84D6589}" type="pres">
      <dgm:prSet presAssocID="{ED1A0059-3A0B-46B7-8E9A-F52DB56A1424}" presName="pictRect" presStyleLbl="node1" presStyleIdx="0" presStyleCnt="3"/>
      <dgm:spPr>
        <a:blipFill rotWithShape="1">
          <a:blip xmlns:r="http://schemas.openxmlformats.org/officeDocument/2006/relationships" r:embed="rId1"/>
          <a:srcRect/>
          <a:stretch>
            <a:fillRect t="-4000" b="-4000"/>
          </a:stretch>
        </a:blipFill>
      </dgm:spPr>
    </dgm:pt>
    <dgm:pt modelId="{908F7AE3-2F6C-4482-8E9C-39932E3CFB3C}" type="pres">
      <dgm:prSet presAssocID="{ED1A0059-3A0B-46B7-8E9A-F52DB56A1424}" presName="textRect" presStyleLbl="revTx" presStyleIdx="0" presStyleCnt="3">
        <dgm:presLayoutVars>
          <dgm:bulletEnabled val="1"/>
        </dgm:presLayoutVars>
      </dgm:prSet>
      <dgm:spPr/>
    </dgm:pt>
    <dgm:pt modelId="{09777532-2402-4E5A-A4A0-7E919F491A96}" type="pres">
      <dgm:prSet presAssocID="{A1B6E501-06DE-44EE-8DBB-1836638E9F41}" presName="sibTrans" presStyleLbl="sibTrans2D1" presStyleIdx="0" presStyleCnt="0"/>
      <dgm:spPr/>
    </dgm:pt>
    <dgm:pt modelId="{AF3A2AA3-96E6-4C2A-A74A-F59DECEBB3EF}" type="pres">
      <dgm:prSet presAssocID="{27F387E9-B455-481B-A3E2-F45D4BDB229E}" presName="compNode" presStyleCnt="0"/>
      <dgm:spPr/>
    </dgm:pt>
    <dgm:pt modelId="{DF277485-0737-411E-A8A2-5595C2C99BB7}" type="pres">
      <dgm:prSet presAssocID="{27F387E9-B455-481B-A3E2-F45D4BDB229E}" presName="pictRect" presStyleLbl="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D85E113A-8E9E-4D36-B974-ADBEF3A82FF1}" type="pres">
      <dgm:prSet presAssocID="{27F387E9-B455-481B-A3E2-F45D4BDB229E}" presName="textRect" presStyleLbl="revTx" presStyleIdx="1" presStyleCnt="3">
        <dgm:presLayoutVars>
          <dgm:bulletEnabled val="1"/>
        </dgm:presLayoutVars>
      </dgm:prSet>
      <dgm:spPr/>
    </dgm:pt>
    <dgm:pt modelId="{64A3C9A9-2D46-4192-94A6-392DC4A0F939}" type="pres">
      <dgm:prSet presAssocID="{166A10D5-CEC0-4DF7-9A18-59306E4DEC56}" presName="sibTrans" presStyleLbl="sibTrans2D1" presStyleIdx="0" presStyleCnt="0"/>
      <dgm:spPr/>
    </dgm:pt>
    <dgm:pt modelId="{0850AE3F-DE23-4BB9-BED1-E5C8F8C11CFB}" type="pres">
      <dgm:prSet presAssocID="{2560CF26-71E7-450F-9CA7-3F6093E0D24F}" presName="compNode" presStyleCnt="0"/>
      <dgm:spPr/>
    </dgm:pt>
    <dgm:pt modelId="{E9571028-74BC-4FEF-AA1C-F55A4CDFBFDD}" type="pres">
      <dgm:prSet presAssocID="{2560CF26-71E7-450F-9CA7-3F6093E0D24F}" presName="pictRect" presStyleLbl="node1" presStyleIdx="2" presStyleCnt="3"/>
      <dgm:spPr>
        <a:blipFill rotWithShape="1">
          <a:blip xmlns:r="http://schemas.openxmlformats.org/officeDocument/2006/relationships" r:embed="rId3"/>
          <a:srcRect/>
          <a:stretch>
            <a:fillRect/>
          </a:stretch>
        </a:blipFill>
      </dgm:spPr>
    </dgm:pt>
    <dgm:pt modelId="{647321D3-EE6F-4256-8561-EEFE7B536F50}" type="pres">
      <dgm:prSet presAssocID="{2560CF26-71E7-450F-9CA7-3F6093E0D24F}" presName="textRect" presStyleLbl="revTx" presStyleIdx="2" presStyleCnt="3">
        <dgm:presLayoutVars>
          <dgm:bulletEnabled val="1"/>
        </dgm:presLayoutVars>
      </dgm:prSet>
      <dgm:spPr/>
    </dgm:pt>
  </dgm:ptLst>
  <dgm:cxnLst>
    <dgm:cxn modelId="{E8749C19-550F-4DFA-AAF5-DBF32C90622F}" type="presOf" srcId="{166A10D5-CEC0-4DF7-9A18-59306E4DEC56}" destId="{64A3C9A9-2D46-4192-94A6-392DC4A0F939}" srcOrd="0" destOrd="0" presId="urn:microsoft.com/office/officeart/2005/8/layout/pList1"/>
    <dgm:cxn modelId="{D3784E33-936C-4D42-A911-76B99A7F1E77}" type="presOf" srcId="{ED1A0059-3A0B-46B7-8E9A-F52DB56A1424}" destId="{908F7AE3-2F6C-4482-8E9C-39932E3CFB3C}" srcOrd="0" destOrd="0" presId="urn:microsoft.com/office/officeart/2005/8/layout/pList1"/>
    <dgm:cxn modelId="{DF799442-48A3-4FFB-A169-8460AD60620E}" srcId="{E6B79066-44F5-42D3-A962-9220E1164EC5}" destId="{ED1A0059-3A0B-46B7-8E9A-F52DB56A1424}" srcOrd="0" destOrd="0" parTransId="{B4DEC88A-5601-464D-BA1E-DF82105A3E53}" sibTransId="{A1B6E501-06DE-44EE-8DBB-1836638E9F41}"/>
    <dgm:cxn modelId="{3A9FDC51-5B6D-4F66-AE2F-0063F6D7FA14}" srcId="{E6B79066-44F5-42D3-A962-9220E1164EC5}" destId="{2560CF26-71E7-450F-9CA7-3F6093E0D24F}" srcOrd="2" destOrd="0" parTransId="{28C97B94-22FE-4169-9A0D-E9C33940D65A}" sibTransId="{7B4AFE09-C525-4DDE-AB9C-A0ACD9663482}"/>
    <dgm:cxn modelId="{5D353E56-89E2-476D-AB74-29DD8C698FD5}" type="presOf" srcId="{E6B79066-44F5-42D3-A962-9220E1164EC5}" destId="{037BB838-BA06-4095-A290-C5CCB1F28723}" srcOrd="0" destOrd="0" presId="urn:microsoft.com/office/officeart/2005/8/layout/pList1"/>
    <dgm:cxn modelId="{4AD2FFA5-F821-4442-996C-DC9BD41DD721}" srcId="{E6B79066-44F5-42D3-A962-9220E1164EC5}" destId="{27F387E9-B455-481B-A3E2-F45D4BDB229E}" srcOrd="1" destOrd="0" parTransId="{24134E7B-2706-4BD0-8798-956F076E954E}" sibTransId="{166A10D5-CEC0-4DF7-9A18-59306E4DEC56}"/>
    <dgm:cxn modelId="{A6AB5CB6-FFA6-4865-BC74-C9FC18669635}" type="presOf" srcId="{2560CF26-71E7-450F-9CA7-3F6093E0D24F}" destId="{647321D3-EE6F-4256-8561-EEFE7B536F50}" srcOrd="0" destOrd="0" presId="urn:microsoft.com/office/officeart/2005/8/layout/pList1"/>
    <dgm:cxn modelId="{61BB76B6-AC14-43E8-BA8C-8EAB0F50D41A}" type="presOf" srcId="{A1B6E501-06DE-44EE-8DBB-1836638E9F41}" destId="{09777532-2402-4E5A-A4A0-7E919F491A96}" srcOrd="0" destOrd="0" presId="urn:microsoft.com/office/officeart/2005/8/layout/pList1"/>
    <dgm:cxn modelId="{651783FC-B8D4-4D5C-8337-1C1FC44E1A2B}" type="presOf" srcId="{27F387E9-B455-481B-A3E2-F45D4BDB229E}" destId="{D85E113A-8E9E-4D36-B974-ADBEF3A82FF1}" srcOrd="0" destOrd="0" presId="urn:microsoft.com/office/officeart/2005/8/layout/pList1"/>
    <dgm:cxn modelId="{0AAD2618-807E-4C31-B45E-131EAF3517A7}" type="presParOf" srcId="{037BB838-BA06-4095-A290-C5CCB1F28723}" destId="{024C4904-3DFB-4CE4-A0C3-888203C888D4}" srcOrd="0" destOrd="0" presId="urn:microsoft.com/office/officeart/2005/8/layout/pList1"/>
    <dgm:cxn modelId="{9728C937-84C8-4CAA-8B12-26B1ED46779D}" type="presParOf" srcId="{024C4904-3DFB-4CE4-A0C3-888203C888D4}" destId="{ED184EBA-CF08-4CC7-863F-0974D84D6589}" srcOrd="0" destOrd="0" presId="urn:microsoft.com/office/officeart/2005/8/layout/pList1"/>
    <dgm:cxn modelId="{C04EE31E-CE15-4265-BDA3-89FF6826C411}" type="presParOf" srcId="{024C4904-3DFB-4CE4-A0C3-888203C888D4}" destId="{908F7AE3-2F6C-4482-8E9C-39932E3CFB3C}" srcOrd="1" destOrd="0" presId="urn:microsoft.com/office/officeart/2005/8/layout/pList1"/>
    <dgm:cxn modelId="{919015AB-024A-48D4-BF5A-E7207046749E}" type="presParOf" srcId="{037BB838-BA06-4095-A290-C5CCB1F28723}" destId="{09777532-2402-4E5A-A4A0-7E919F491A96}" srcOrd="1" destOrd="0" presId="urn:microsoft.com/office/officeart/2005/8/layout/pList1"/>
    <dgm:cxn modelId="{AB6DC101-4365-43A7-B508-574DBD29D931}" type="presParOf" srcId="{037BB838-BA06-4095-A290-C5CCB1F28723}" destId="{AF3A2AA3-96E6-4C2A-A74A-F59DECEBB3EF}" srcOrd="2" destOrd="0" presId="urn:microsoft.com/office/officeart/2005/8/layout/pList1"/>
    <dgm:cxn modelId="{0A8D0B97-7BAD-447B-B998-0290DEB8D1FC}" type="presParOf" srcId="{AF3A2AA3-96E6-4C2A-A74A-F59DECEBB3EF}" destId="{DF277485-0737-411E-A8A2-5595C2C99BB7}" srcOrd="0" destOrd="0" presId="urn:microsoft.com/office/officeart/2005/8/layout/pList1"/>
    <dgm:cxn modelId="{9143B5FD-55CB-40B6-965E-FC0B16316402}" type="presParOf" srcId="{AF3A2AA3-96E6-4C2A-A74A-F59DECEBB3EF}" destId="{D85E113A-8E9E-4D36-B974-ADBEF3A82FF1}" srcOrd="1" destOrd="0" presId="urn:microsoft.com/office/officeart/2005/8/layout/pList1"/>
    <dgm:cxn modelId="{37F5DACB-EA04-4190-B15C-C00A5E76D78E}" type="presParOf" srcId="{037BB838-BA06-4095-A290-C5CCB1F28723}" destId="{64A3C9A9-2D46-4192-94A6-392DC4A0F939}" srcOrd="3" destOrd="0" presId="urn:microsoft.com/office/officeart/2005/8/layout/pList1"/>
    <dgm:cxn modelId="{B45700A9-CAE7-4607-803A-D7BBD81FB044}" type="presParOf" srcId="{037BB838-BA06-4095-A290-C5CCB1F28723}" destId="{0850AE3F-DE23-4BB9-BED1-E5C8F8C11CFB}" srcOrd="4" destOrd="0" presId="urn:microsoft.com/office/officeart/2005/8/layout/pList1"/>
    <dgm:cxn modelId="{122E089A-F372-45EF-AB69-7555D882BE39}" type="presParOf" srcId="{0850AE3F-DE23-4BB9-BED1-E5C8F8C11CFB}" destId="{E9571028-74BC-4FEF-AA1C-F55A4CDFBFDD}" srcOrd="0" destOrd="0" presId="urn:microsoft.com/office/officeart/2005/8/layout/pList1"/>
    <dgm:cxn modelId="{4CD83D6A-990A-454C-AAD3-BE5217D47587}" type="presParOf" srcId="{0850AE3F-DE23-4BB9-BED1-E5C8F8C11CFB}" destId="{647321D3-EE6F-4256-8561-EEFE7B536F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79066-44F5-42D3-A962-9220E1164EC5}"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ED1A0059-3A0B-46B7-8E9A-F52DB56A1424}">
      <dgm:prSet phldrT="[Text]"/>
      <dgm:spPr/>
      <dgm:t>
        <a:bodyPr/>
        <a:lstStyle/>
        <a:p>
          <a:r>
            <a:rPr lang="en-US" b="1" baseline="0" dirty="0">
              <a:solidFill>
                <a:srgbClr val="0070C0"/>
              </a:solidFill>
            </a:rPr>
            <a:t>Kernelization for structural parameterizations</a:t>
          </a:r>
        </a:p>
      </dgm:t>
    </dgm:pt>
    <dgm:pt modelId="{B4DEC88A-5601-464D-BA1E-DF82105A3E53}" type="parTrans" cxnId="{DF799442-48A3-4FFB-A169-8460AD60620E}">
      <dgm:prSet/>
      <dgm:spPr/>
      <dgm:t>
        <a:bodyPr/>
        <a:lstStyle/>
        <a:p>
          <a:endParaRPr lang="en-US"/>
        </a:p>
      </dgm:t>
    </dgm:pt>
    <dgm:pt modelId="{A1B6E501-06DE-44EE-8DBB-1836638E9F41}" type="sibTrans" cxnId="{DF799442-48A3-4FFB-A169-8460AD60620E}">
      <dgm:prSet/>
      <dgm:spPr/>
      <dgm:t>
        <a:bodyPr/>
        <a:lstStyle/>
        <a:p>
          <a:endParaRPr lang="en-US"/>
        </a:p>
      </dgm:t>
    </dgm:pt>
    <dgm:pt modelId="{27F387E9-B455-481B-A3E2-F45D4BDB229E}">
      <dgm:prSet phldrT="[Text]"/>
      <dgm:spPr/>
      <dgm:t>
        <a:bodyPr/>
        <a:lstStyle/>
        <a:p>
          <a:r>
            <a:rPr lang="en-US" baseline="0" dirty="0">
              <a:solidFill>
                <a:srgbClr val="0070C0"/>
              </a:solidFill>
            </a:rPr>
            <a:t>Lossy kernelization</a:t>
          </a:r>
        </a:p>
      </dgm:t>
    </dgm:pt>
    <dgm:pt modelId="{24134E7B-2706-4BD0-8798-956F076E954E}" type="parTrans" cxnId="{4AD2FFA5-F821-4442-996C-DC9BD41DD721}">
      <dgm:prSet/>
      <dgm:spPr/>
      <dgm:t>
        <a:bodyPr/>
        <a:lstStyle/>
        <a:p>
          <a:endParaRPr lang="en-US"/>
        </a:p>
      </dgm:t>
    </dgm:pt>
    <dgm:pt modelId="{166A10D5-CEC0-4DF7-9A18-59306E4DEC56}" type="sibTrans" cxnId="{4AD2FFA5-F821-4442-996C-DC9BD41DD721}">
      <dgm:prSet/>
      <dgm:spPr/>
      <dgm:t>
        <a:bodyPr/>
        <a:lstStyle/>
        <a:p>
          <a:endParaRPr lang="en-US"/>
        </a:p>
      </dgm:t>
    </dgm:pt>
    <dgm:pt modelId="{2560CF26-71E7-450F-9CA7-3F6093E0D24F}">
      <dgm:prSet phldrT="[Text]"/>
      <dgm:spPr/>
      <dgm:t>
        <a:bodyPr/>
        <a:lstStyle/>
        <a:p>
          <a:r>
            <a:rPr lang="en-US" baseline="0" dirty="0">
              <a:solidFill>
                <a:srgbClr val="0070C0"/>
              </a:solidFill>
            </a:rPr>
            <a:t>Hybrid parameterizations</a:t>
          </a:r>
        </a:p>
      </dgm:t>
    </dgm:pt>
    <dgm:pt modelId="{28C97B94-22FE-4169-9A0D-E9C33940D65A}" type="parTrans" cxnId="{3A9FDC51-5B6D-4F66-AE2F-0063F6D7FA14}">
      <dgm:prSet/>
      <dgm:spPr/>
      <dgm:t>
        <a:bodyPr/>
        <a:lstStyle/>
        <a:p>
          <a:endParaRPr lang="en-US"/>
        </a:p>
      </dgm:t>
    </dgm:pt>
    <dgm:pt modelId="{7B4AFE09-C525-4DDE-AB9C-A0ACD9663482}" type="sibTrans" cxnId="{3A9FDC51-5B6D-4F66-AE2F-0063F6D7FA14}">
      <dgm:prSet/>
      <dgm:spPr/>
      <dgm:t>
        <a:bodyPr/>
        <a:lstStyle/>
        <a:p>
          <a:endParaRPr lang="en-US"/>
        </a:p>
      </dgm:t>
    </dgm:pt>
    <dgm:pt modelId="{037BB838-BA06-4095-A290-C5CCB1F28723}" type="pres">
      <dgm:prSet presAssocID="{E6B79066-44F5-42D3-A962-9220E1164EC5}" presName="Name0" presStyleCnt="0">
        <dgm:presLayoutVars>
          <dgm:dir/>
          <dgm:resizeHandles val="exact"/>
        </dgm:presLayoutVars>
      </dgm:prSet>
      <dgm:spPr/>
    </dgm:pt>
    <dgm:pt modelId="{024C4904-3DFB-4CE4-A0C3-888203C888D4}" type="pres">
      <dgm:prSet presAssocID="{ED1A0059-3A0B-46B7-8E9A-F52DB56A1424}" presName="compNode" presStyleCnt="0"/>
      <dgm:spPr/>
    </dgm:pt>
    <dgm:pt modelId="{ED184EBA-CF08-4CC7-863F-0974D84D6589}" type="pres">
      <dgm:prSet presAssocID="{ED1A0059-3A0B-46B7-8E9A-F52DB56A1424}" presName="pictRect" presStyleLbl="node1" presStyleIdx="0" presStyleCnt="3"/>
      <dgm:spPr>
        <a:blipFill rotWithShape="1">
          <a:blip xmlns:r="http://schemas.openxmlformats.org/officeDocument/2006/relationships" r:embed="rId1"/>
          <a:srcRect/>
          <a:stretch>
            <a:fillRect t="-4000" b="-4000"/>
          </a:stretch>
        </a:blipFill>
      </dgm:spPr>
    </dgm:pt>
    <dgm:pt modelId="{908F7AE3-2F6C-4482-8E9C-39932E3CFB3C}" type="pres">
      <dgm:prSet presAssocID="{ED1A0059-3A0B-46B7-8E9A-F52DB56A1424}" presName="textRect" presStyleLbl="revTx" presStyleIdx="0" presStyleCnt="3">
        <dgm:presLayoutVars>
          <dgm:bulletEnabled val="1"/>
        </dgm:presLayoutVars>
      </dgm:prSet>
      <dgm:spPr/>
    </dgm:pt>
    <dgm:pt modelId="{09777532-2402-4E5A-A4A0-7E919F491A96}" type="pres">
      <dgm:prSet presAssocID="{A1B6E501-06DE-44EE-8DBB-1836638E9F41}" presName="sibTrans" presStyleLbl="sibTrans2D1" presStyleIdx="0" presStyleCnt="0"/>
      <dgm:spPr/>
    </dgm:pt>
    <dgm:pt modelId="{AF3A2AA3-96E6-4C2A-A74A-F59DECEBB3EF}" type="pres">
      <dgm:prSet presAssocID="{27F387E9-B455-481B-A3E2-F45D4BDB229E}" presName="compNode" presStyleCnt="0"/>
      <dgm:spPr/>
    </dgm:pt>
    <dgm:pt modelId="{DF277485-0737-411E-A8A2-5595C2C99BB7}" type="pres">
      <dgm:prSet presAssocID="{27F387E9-B455-481B-A3E2-F45D4BDB229E}" presName="pictRect" presStyleLbl="node1" presStyleIdx="1" presStyleCnt="3"/>
      <dgm:spPr>
        <a:blipFill dpi="0" rotWithShape="1">
          <a:blip xmlns:r="http://schemas.openxmlformats.org/officeDocument/2006/relationships" r:embed="rId2">
            <a:alphaModFix amt="20000"/>
            <a:extLst>
              <a:ext uri="{28A0092B-C50C-407E-A947-70E740481C1C}">
                <a14:useLocalDpi xmlns:a14="http://schemas.microsoft.com/office/drawing/2010/main" val="0"/>
              </a:ext>
            </a:extLst>
          </a:blip>
          <a:srcRect/>
          <a:stretch>
            <a:fillRect l="-2000" r="-2000"/>
          </a:stretch>
        </a:blipFill>
      </dgm:spPr>
    </dgm:pt>
    <dgm:pt modelId="{D85E113A-8E9E-4D36-B974-ADBEF3A82FF1}" type="pres">
      <dgm:prSet presAssocID="{27F387E9-B455-481B-A3E2-F45D4BDB229E}" presName="textRect" presStyleLbl="revTx" presStyleIdx="1" presStyleCnt="3">
        <dgm:presLayoutVars>
          <dgm:bulletEnabled val="1"/>
        </dgm:presLayoutVars>
      </dgm:prSet>
      <dgm:spPr/>
    </dgm:pt>
    <dgm:pt modelId="{64A3C9A9-2D46-4192-94A6-392DC4A0F939}" type="pres">
      <dgm:prSet presAssocID="{166A10D5-CEC0-4DF7-9A18-59306E4DEC56}" presName="sibTrans" presStyleLbl="sibTrans2D1" presStyleIdx="0" presStyleCnt="0"/>
      <dgm:spPr/>
    </dgm:pt>
    <dgm:pt modelId="{0850AE3F-DE23-4BB9-BED1-E5C8F8C11CFB}" type="pres">
      <dgm:prSet presAssocID="{2560CF26-71E7-450F-9CA7-3F6093E0D24F}" presName="compNode" presStyleCnt="0"/>
      <dgm:spPr/>
    </dgm:pt>
    <dgm:pt modelId="{E9571028-74BC-4FEF-AA1C-F55A4CDFBFDD}" type="pres">
      <dgm:prSet presAssocID="{2560CF26-71E7-450F-9CA7-3F6093E0D24F}" presName="pictRect" presStyleLbl="node1" presStyleIdx="2" presStyleCnt="3"/>
      <dgm:spPr>
        <a:blipFill dpi="0" rotWithShape="1">
          <a:blip xmlns:r="http://schemas.openxmlformats.org/officeDocument/2006/relationships" r:embed="rId3">
            <a:alphaModFix amt="20000"/>
          </a:blip>
          <a:srcRect/>
          <a:stretch>
            <a:fillRect/>
          </a:stretch>
        </a:blipFill>
      </dgm:spPr>
    </dgm:pt>
    <dgm:pt modelId="{647321D3-EE6F-4256-8561-EEFE7B536F50}" type="pres">
      <dgm:prSet presAssocID="{2560CF26-71E7-450F-9CA7-3F6093E0D24F}" presName="textRect" presStyleLbl="revTx" presStyleIdx="2" presStyleCnt="3">
        <dgm:presLayoutVars>
          <dgm:bulletEnabled val="1"/>
        </dgm:presLayoutVars>
      </dgm:prSet>
      <dgm:spPr/>
    </dgm:pt>
  </dgm:ptLst>
  <dgm:cxnLst>
    <dgm:cxn modelId="{E8749C19-550F-4DFA-AAF5-DBF32C90622F}" type="presOf" srcId="{166A10D5-CEC0-4DF7-9A18-59306E4DEC56}" destId="{64A3C9A9-2D46-4192-94A6-392DC4A0F939}" srcOrd="0" destOrd="0" presId="urn:microsoft.com/office/officeart/2005/8/layout/pList1"/>
    <dgm:cxn modelId="{D3784E33-936C-4D42-A911-76B99A7F1E77}" type="presOf" srcId="{ED1A0059-3A0B-46B7-8E9A-F52DB56A1424}" destId="{908F7AE3-2F6C-4482-8E9C-39932E3CFB3C}" srcOrd="0" destOrd="0" presId="urn:microsoft.com/office/officeart/2005/8/layout/pList1"/>
    <dgm:cxn modelId="{DF799442-48A3-4FFB-A169-8460AD60620E}" srcId="{E6B79066-44F5-42D3-A962-9220E1164EC5}" destId="{ED1A0059-3A0B-46B7-8E9A-F52DB56A1424}" srcOrd="0" destOrd="0" parTransId="{B4DEC88A-5601-464D-BA1E-DF82105A3E53}" sibTransId="{A1B6E501-06DE-44EE-8DBB-1836638E9F41}"/>
    <dgm:cxn modelId="{3A9FDC51-5B6D-4F66-AE2F-0063F6D7FA14}" srcId="{E6B79066-44F5-42D3-A962-9220E1164EC5}" destId="{2560CF26-71E7-450F-9CA7-3F6093E0D24F}" srcOrd="2" destOrd="0" parTransId="{28C97B94-22FE-4169-9A0D-E9C33940D65A}" sibTransId="{7B4AFE09-C525-4DDE-AB9C-A0ACD9663482}"/>
    <dgm:cxn modelId="{5D353E56-89E2-476D-AB74-29DD8C698FD5}" type="presOf" srcId="{E6B79066-44F5-42D3-A962-9220E1164EC5}" destId="{037BB838-BA06-4095-A290-C5CCB1F28723}" srcOrd="0" destOrd="0" presId="urn:microsoft.com/office/officeart/2005/8/layout/pList1"/>
    <dgm:cxn modelId="{4AD2FFA5-F821-4442-996C-DC9BD41DD721}" srcId="{E6B79066-44F5-42D3-A962-9220E1164EC5}" destId="{27F387E9-B455-481B-A3E2-F45D4BDB229E}" srcOrd="1" destOrd="0" parTransId="{24134E7B-2706-4BD0-8798-956F076E954E}" sibTransId="{166A10D5-CEC0-4DF7-9A18-59306E4DEC56}"/>
    <dgm:cxn modelId="{A6AB5CB6-FFA6-4865-BC74-C9FC18669635}" type="presOf" srcId="{2560CF26-71E7-450F-9CA7-3F6093E0D24F}" destId="{647321D3-EE6F-4256-8561-EEFE7B536F50}" srcOrd="0" destOrd="0" presId="urn:microsoft.com/office/officeart/2005/8/layout/pList1"/>
    <dgm:cxn modelId="{61BB76B6-AC14-43E8-BA8C-8EAB0F50D41A}" type="presOf" srcId="{A1B6E501-06DE-44EE-8DBB-1836638E9F41}" destId="{09777532-2402-4E5A-A4A0-7E919F491A96}" srcOrd="0" destOrd="0" presId="urn:microsoft.com/office/officeart/2005/8/layout/pList1"/>
    <dgm:cxn modelId="{651783FC-B8D4-4D5C-8337-1C1FC44E1A2B}" type="presOf" srcId="{27F387E9-B455-481B-A3E2-F45D4BDB229E}" destId="{D85E113A-8E9E-4D36-B974-ADBEF3A82FF1}" srcOrd="0" destOrd="0" presId="urn:microsoft.com/office/officeart/2005/8/layout/pList1"/>
    <dgm:cxn modelId="{0AAD2618-807E-4C31-B45E-131EAF3517A7}" type="presParOf" srcId="{037BB838-BA06-4095-A290-C5CCB1F28723}" destId="{024C4904-3DFB-4CE4-A0C3-888203C888D4}" srcOrd="0" destOrd="0" presId="urn:microsoft.com/office/officeart/2005/8/layout/pList1"/>
    <dgm:cxn modelId="{9728C937-84C8-4CAA-8B12-26B1ED46779D}" type="presParOf" srcId="{024C4904-3DFB-4CE4-A0C3-888203C888D4}" destId="{ED184EBA-CF08-4CC7-863F-0974D84D6589}" srcOrd="0" destOrd="0" presId="urn:microsoft.com/office/officeart/2005/8/layout/pList1"/>
    <dgm:cxn modelId="{C04EE31E-CE15-4265-BDA3-89FF6826C411}" type="presParOf" srcId="{024C4904-3DFB-4CE4-A0C3-888203C888D4}" destId="{908F7AE3-2F6C-4482-8E9C-39932E3CFB3C}" srcOrd="1" destOrd="0" presId="urn:microsoft.com/office/officeart/2005/8/layout/pList1"/>
    <dgm:cxn modelId="{919015AB-024A-48D4-BF5A-E7207046749E}" type="presParOf" srcId="{037BB838-BA06-4095-A290-C5CCB1F28723}" destId="{09777532-2402-4E5A-A4A0-7E919F491A96}" srcOrd="1" destOrd="0" presId="urn:microsoft.com/office/officeart/2005/8/layout/pList1"/>
    <dgm:cxn modelId="{AB6DC101-4365-43A7-B508-574DBD29D931}" type="presParOf" srcId="{037BB838-BA06-4095-A290-C5CCB1F28723}" destId="{AF3A2AA3-96E6-4C2A-A74A-F59DECEBB3EF}" srcOrd="2" destOrd="0" presId="urn:microsoft.com/office/officeart/2005/8/layout/pList1"/>
    <dgm:cxn modelId="{0A8D0B97-7BAD-447B-B998-0290DEB8D1FC}" type="presParOf" srcId="{AF3A2AA3-96E6-4C2A-A74A-F59DECEBB3EF}" destId="{DF277485-0737-411E-A8A2-5595C2C99BB7}" srcOrd="0" destOrd="0" presId="urn:microsoft.com/office/officeart/2005/8/layout/pList1"/>
    <dgm:cxn modelId="{9143B5FD-55CB-40B6-965E-FC0B16316402}" type="presParOf" srcId="{AF3A2AA3-96E6-4C2A-A74A-F59DECEBB3EF}" destId="{D85E113A-8E9E-4D36-B974-ADBEF3A82FF1}" srcOrd="1" destOrd="0" presId="urn:microsoft.com/office/officeart/2005/8/layout/pList1"/>
    <dgm:cxn modelId="{37F5DACB-EA04-4190-B15C-C00A5E76D78E}" type="presParOf" srcId="{037BB838-BA06-4095-A290-C5CCB1F28723}" destId="{64A3C9A9-2D46-4192-94A6-392DC4A0F939}" srcOrd="3" destOrd="0" presId="urn:microsoft.com/office/officeart/2005/8/layout/pList1"/>
    <dgm:cxn modelId="{B45700A9-CAE7-4607-803A-D7BBD81FB044}" type="presParOf" srcId="{037BB838-BA06-4095-A290-C5CCB1F28723}" destId="{0850AE3F-DE23-4BB9-BED1-E5C8F8C11CFB}" srcOrd="4" destOrd="0" presId="urn:microsoft.com/office/officeart/2005/8/layout/pList1"/>
    <dgm:cxn modelId="{122E089A-F372-45EF-AB69-7555D882BE39}" type="presParOf" srcId="{0850AE3F-DE23-4BB9-BED1-E5C8F8C11CFB}" destId="{E9571028-74BC-4FEF-AA1C-F55A4CDFBFDD}" srcOrd="0" destOrd="0" presId="urn:microsoft.com/office/officeart/2005/8/layout/pList1"/>
    <dgm:cxn modelId="{4CD83D6A-990A-454C-AAD3-BE5217D47587}" type="presParOf" srcId="{0850AE3F-DE23-4BB9-BED1-E5C8F8C11CFB}" destId="{647321D3-EE6F-4256-8561-EEFE7B536F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79066-44F5-42D3-A962-9220E1164EC5}"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ED1A0059-3A0B-46B7-8E9A-F52DB56A1424}">
      <dgm:prSet phldrT="[Text]"/>
      <dgm:spPr/>
      <dgm:t>
        <a:bodyPr/>
        <a:lstStyle/>
        <a:p>
          <a:r>
            <a:rPr lang="en-US" baseline="0" dirty="0">
              <a:solidFill>
                <a:srgbClr val="0070C0"/>
              </a:solidFill>
            </a:rPr>
            <a:t>Kernelization for structural parameterizations</a:t>
          </a:r>
        </a:p>
      </dgm:t>
    </dgm:pt>
    <dgm:pt modelId="{B4DEC88A-5601-464D-BA1E-DF82105A3E53}" type="parTrans" cxnId="{DF799442-48A3-4FFB-A169-8460AD60620E}">
      <dgm:prSet/>
      <dgm:spPr/>
      <dgm:t>
        <a:bodyPr/>
        <a:lstStyle/>
        <a:p>
          <a:endParaRPr lang="en-US"/>
        </a:p>
      </dgm:t>
    </dgm:pt>
    <dgm:pt modelId="{A1B6E501-06DE-44EE-8DBB-1836638E9F41}" type="sibTrans" cxnId="{DF799442-48A3-4FFB-A169-8460AD60620E}">
      <dgm:prSet/>
      <dgm:spPr/>
      <dgm:t>
        <a:bodyPr/>
        <a:lstStyle/>
        <a:p>
          <a:endParaRPr lang="en-US"/>
        </a:p>
      </dgm:t>
    </dgm:pt>
    <dgm:pt modelId="{27F387E9-B455-481B-A3E2-F45D4BDB229E}">
      <dgm:prSet phldrT="[Text]"/>
      <dgm:spPr/>
      <dgm:t>
        <a:bodyPr/>
        <a:lstStyle/>
        <a:p>
          <a:r>
            <a:rPr lang="en-US" b="1" baseline="0" dirty="0">
              <a:solidFill>
                <a:srgbClr val="0070C0"/>
              </a:solidFill>
            </a:rPr>
            <a:t>Lossy kernelization</a:t>
          </a:r>
        </a:p>
      </dgm:t>
    </dgm:pt>
    <dgm:pt modelId="{24134E7B-2706-4BD0-8798-956F076E954E}" type="parTrans" cxnId="{4AD2FFA5-F821-4442-996C-DC9BD41DD721}">
      <dgm:prSet/>
      <dgm:spPr/>
      <dgm:t>
        <a:bodyPr/>
        <a:lstStyle/>
        <a:p>
          <a:endParaRPr lang="en-US"/>
        </a:p>
      </dgm:t>
    </dgm:pt>
    <dgm:pt modelId="{166A10D5-CEC0-4DF7-9A18-59306E4DEC56}" type="sibTrans" cxnId="{4AD2FFA5-F821-4442-996C-DC9BD41DD721}">
      <dgm:prSet/>
      <dgm:spPr/>
      <dgm:t>
        <a:bodyPr/>
        <a:lstStyle/>
        <a:p>
          <a:endParaRPr lang="en-US"/>
        </a:p>
      </dgm:t>
    </dgm:pt>
    <dgm:pt modelId="{2560CF26-71E7-450F-9CA7-3F6093E0D24F}">
      <dgm:prSet phldrT="[Text]"/>
      <dgm:spPr/>
      <dgm:t>
        <a:bodyPr/>
        <a:lstStyle/>
        <a:p>
          <a:r>
            <a:rPr lang="en-US" baseline="0" dirty="0">
              <a:solidFill>
                <a:srgbClr val="0070C0"/>
              </a:solidFill>
            </a:rPr>
            <a:t>Hybrid parameterizations</a:t>
          </a:r>
        </a:p>
      </dgm:t>
    </dgm:pt>
    <dgm:pt modelId="{28C97B94-22FE-4169-9A0D-E9C33940D65A}" type="parTrans" cxnId="{3A9FDC51-5B6D-4F66-AE2F-0063F6D7FA14}">
      <dgm:prSet/>
      <dgm:spPr/>
      <dgm:t>
        <a:bodyPr/>
        <a:lstStyle/>
        <a:p>
          <a:endParaRPr lang="en-US"/>
        </a:p>
      </dgm:t>
    </dgm:pt>
    <dgm:pt modelId="{7B4AFE09-C525-4DDE-AB9C-A0ACD9663482}" type="sibTrans" cxnId="{3A9FDC51-5B6D-4F66-AE2F-0063F6D7FA14}">
      <dgm:prSet/>
      <dgm:spPr/>
      <dgm:t>
        <a:bodyPr/>
        <a:lstStyle/>
        <a:p>
          <a:endParaRPr lang="en-US"/>
        </a:p>
      </dgm:t>
    </dgm:pt>
    <dgm:pt modelId="{037BB838-BA06-4095-A290-C5CCB1F28723}" type="pres">
      <dgm:prSet presAssocID="{E6B79066-44F5-42D3-A962-9220E1164EC5}" presName="Name0" presStyleCnt="0">
        <dgm:presLayoutVars>
          <dgm:dir/>
          <dgm:resizeHandles val="exact"/>
        </dgm:presLayoutVars>
      </dgm:prSet>
      <dgm:spPr/>
    </dgm:pt>
    <dgm:pt modelId="{024C4904-3DFB-4CE4-A0C3-888203C888D4}" type="pres">
      <dgm:prSet presAssocID="{ED1A0059-3A0B-46B7-8E9A-F52DB56A1424}" presName="compNode" presStyleCnt="0"/>
      <dgm:spPr/>
    </dgm:pt>
    <dgm:pt modelId="{ED184EBA-CF08-4CC7-863F-0974D84D6589}" type="pres">
      <dgm:prSet presAssocID="{ED1A0059-3A0B-46B7-8E9A-F52DB56A1424}" presName="pictRect" presStyleLbl="node1" presStyleIdx="0" presStyleCnt="3"/>
      <dgm:spPr>
        <a:blipFill dpi="0" rotWithShape="1">
          <a:blip xmlns:r="http://schemas.openxmlformats.org/officeDocument/2006/relationships" r:embed="rId1">
            <a:alphaModFix amt="20000"/>
          </a:blip>
          <a:srcRect/>
          <a:stretch>
            <a:fillRect t="-4000" b="-4000"/>
          </a:stretch>
        </a:blipFill>
      </dgm:spPr>
    </dgm:pt>
    <dgm:pt modelId="{908F7AE3-2F6C-4482-8E9C-39932E3CFB3C}" type="pres">
      <dgm:prSet presAssocID="{ED1A0059-3A0B-46B7-8E9A-F52DB56A1424}" presName="textRect" presStyleLbl="revTx" presStyleIdx="0" presStyleCnt="3">
        <dgm:presLayoutVars>
          <dgm:bulletEnabled val="1"/>
        </dgm:presLayoutVars>
      </dgm:prSet>
      <dgm:spPr/>
    </dgm:pt>
    <dgm:pt modelId="{09777532-2402-4E5A-A4A0-7E919F491A96}" type="pres">
      <dgm:prSet presAssocID="{A1B6E501-06DE-44EE-8DBB-1836638E9F41}" presName="sibTrans" presStyleLbl="sibTrans2D1" presStyleIdx="0" presStyleCnt="0"/>
      <dgm:spPr/>
    </dgm:pt>
    <dgm:pt modelId="{AF3A2AA3-96E6-4C2A-A74A-F59DECEBB3EF}" type="pres">
      <dgm:prSet presAssocID="{27F387E9-B455-481B-A3E2-F45D4BDB229E}" presName="compNode" presStyleCnt="0"/>
      <dgm:spPr/>
    </dgm:pt>
    <dgm:pt modelId="{DF277485-0737-411E-A8A2-5595C2C99BB7}" type="pres">
      <dgm:prSet presAssocID="{27F387E9-B455-481B-A3E2-F45D4BDB229E}" presName="pictRect" presStyleLbl="nod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D85E113A-8E9E-4D36-B974-ADBEF3A82FF1}" type="pres">
      <dgm:prSet presAssocID="{27F387E9-B455-481B-A3E2-F45D4BDB229E}" presName="textRect" presStyleLbl="revTx" presStyleIdx="1" presStyleCnt="3">
        <dgm:presLayoutVars>
          <dgm:bulletEnabled val="1"/>
        </dgm:presLayoutVars>
      </dgm:prSet>
      <dgm:spPr/>
    </dgm:pt>
    <dgm:pt modelId="{64A3C9A9-2D46-4192-94A6-392DC4A0F939}" type="pres">
      <dgm:prSet presAssocID="{166A10D5-CEC0-4DF7-9A18-59306E4DEC56}" presName="sibTrans" presStyleLbl="sibTrans2D1" presStyleIdx="0" presStyleCnt="0"/>
      <dgm:spPr/>
    </dgm:pt>
    <dgm:pt modelId="{0850AE3F-DE23-4BB9-BED1-E5C8F8C11CFB}" type="pres">
      <dgm:prSet presAssocID="{2560CF26-71E7-450F-9CA7-3F6093E0D24F}" presName="compNode" presStyleCnt="0"/>
      <dgm:spPr/>
    </dgm:pt>
    <dgm:pt modelId="{E9571028-74BC-4FEF-AA1C-F55A4CDFBFDD}" type="pres">
      <dgm:prSet presAssocID="{2560CF26-71E7-450F-9CA7-3F6093E0D24F}" presName="pictRect" presStyleLbl="node1" presStyleIdx="2" presStyleCnt="3"/>
      <dgm:spPr>
        <a:blipFill dpi="0" rotWithShape="1">
          <a:blip xmlns:r="http://schemas.openxmlformats.org/officeDocument/2006/relationships" r:embed="rId3">
            <a:alphaModFix amt="20000"/>
          </a:blip>
          <a:srcRect/>
          <a:stretch>
            <a:fillRect/>
          </a:stretch>
        </a:blipFill>
      </dgm:spPr>
    </dgm:pt>
    <dgm:pt modelId="{647321D3-EE6F-4256-8561-EEFE7B536F50}" type="pres">
      <dgm:prSet presAssocID="{2560CF26-71E7-450F-9CA7-3F6093E0D24F}" presName="textRect" presStyleLbl="revTx" presStyleIdx="2" presStyleCnt="3">
        <dgm:presLayoutVars>
          <dgm:bulletEnabled val="1"/>
        </dgm:presLayoutVars>
      </dgm:prSet>
      <dgm:spPr/>
    </dgm:pt>
  </dgm:ptLst>
  <dgm:cxnLst>
    <dgm:cxn modelId="{E8749C19-550F-4DFA-AAF5-DBF32C90622F}" type="presOf" srcId="{166A10D5-CEC0-4DF7-9A18-59306E4DEC56}" destId="{64A3C9A9-2D46-4192-94A6-392DC4A0F939}" srcOrd="0" destOrd="0" presId="urn:microsoft.com/office/officeart/2005/8/layout/pList1"/>
    <dgm:cxn modelId="{D3784E33-936C-4D42-A911-76B99A7F1E77}" type="presOf" srcId="{ED1A0059-3A0B-46B7-8E9A-F52DB56A1424}" destId="{908F7AE3-2F6C-4482-8E9C-39932E3CFB3C}" srcOrd="0" destOrd="0" presId="urn:microsoft.com/office/officeart/2005/8/layout/pList1"/>
    <dgm:cxn modelId="{DF799442-48A3-4FFB-A169-8460AD60620E}" srcId="{E6B79066-44F5-42D3-A962-9220E1164EC5}" destId="{ED1A0059-3A0B-46B7-8E9A-F52DB56A1424}" srcOrd="0" destOrd="0" parTransId="{B4DEC88A-5601-464D-BA1E-DF82105A3E53}" sibTransId="{A1B6E501-06DE-44EE-8DBB-1836638E9F41}"/>
    <dgm:cxn modelId="{3A9FDC51-5B6D-4F66-AE2F-0063F6D7FA14}" srcId="{E6B79066-44F5-42D3-A962-9220E1164EC5}" destId="{2560CF26-71E7-450F-9CA7-3F6093E0D24F}" srcOrd="2" destOrd="0" parTransId="{28C97B94-22FE-4169-9A0D-E9C33940D65A}" sibTransId="{7B4AFE09-C525-4DDE-AB9C-A0ACD9663482}"/>
    <dgm:cxn modelId="{5D353E56-89E2-476D-AB74-29DD8C698FD5}" type="presOf" srcId="{E6B79066-44F5-42D3-A962-9220E1164EC5}" destId="{037BB838-BA06-4095-A290-C5CCB1F28723}" srcOrd="0" destOrd="0" presId="urn:microsoft.com/office/officeart/2005/8/layout/pList1"/>
    <dgm:cxn modelId="{4AD2FFA5-F821-4442-996C-DC9BD41DD721}" srcId="{E6B79066-44F5-42D3-A962-9220E1164EC5}" destId="{27F387E9-B455-481B-A3E2-F45D4BDB229E}" srcOrd="1" destOrd="0" parTransId="{24134E7B-2706-4BD0-8798-956F076E954E}" sibTransId="{166A10D5-CEC0-4DF7-9A18-59306E4DEC56}"/>
    <dgm:cxn modelId="{A6AB5CB6-FFA6-4865-BC74-C9FC18669635}" type="presOf" srcId="{2560CF26-71E7-450F-9CA7-3F6093E0D24F}" destId="{647321D3-EE6F-4256-8561-EEFE7B536F50}" srcOrd="0" destOrd="0" presId="urn:microsoft.com/office/officeart/2005/8/layout/pList1"/>
    <dgm:cxn modelId="{61BB76B6-AC14-43E8-BA8C-8EAB0F50D41A}" type="presOf" srcId="{A1B6E501-06DE-44EE-8DBB-1836638E9F41}" destId="{09777532-2402-4E5A-A4A0-7E919F491A96}" srcOrd="0" destOrd="0" presId="urn:microsoft.com/office/officeart/2005/8/layout/pList1"/>
    <dgm:cxn modelId="{651783FC-B8D4-4D5C-8337-1C1FC44E1A2B}" type="presOf" srcId="{27F387E9-B455-481B-A3E2-F45D4BDB229E}" destId="{D85E113A-8E9E-4D36-B974-ADBEF3A82FF1}" srcOrd="0" destOrd="0" presId="urn:microsoft.com/office/officeart/2005/8/layout/pList1"/>
    <dgm:cxn modelId="{0AAD2618-807E-4C31-B45E-131EAF3517A7}" type="presParOf" srcId="{037BB838-BA06-4095-A290-C5CCB1F28723}" destId="{024C4904-3DFB-4CE4-A0C3-888203C888D4}" srcOrd="0" destOrd="0" presId="urn:microsoft.com/office/officeart/2005/8/layout/pList1"/>
    <dgm:cxn modelId="{9728C937-84C8-4CAA-8B12-26B1ED46779D}" type="presParOf" srcId="{024C4904-3DFB-4CE4-A0C3-888203C888D4}" destId="{ED184EBA-CF08-4CC7-863F-0974D84D6589}" srcOrd="0" destOrd="0" presId="urn:microsoft.com/office/officeart/2005/8/layout/pList1"/>
    <dgm:cxn modelId="{C04EE31E-CE15-4265-BDA3-89FF6826C411}" type="presParOf" srcId="{024C4904-3DFB-4CE4-A0C3-888203C888D4}" destId="{908F7AE3-2F6C-4482-8E9C-39932E3CFB3C}" srcOrd="1" destOrd="0" presId="urn:microsoft.com/office/officeart/2005/8/layout/pList1"/>
    <dgm:cxn modelId="{919015AB-024A-48D4-BF5A-E7207046749E}" type="presParOf" srcId="{037BB838-BA06-4095-A290-C5CCB1F28723}" destId="{09777532-2402-4E5A-A4A0-7E919F491A96}" srcOrd="1" destOrd="0" presId="urn:microsoft.com/office/officeart/2005/8/layout/pList1"/>
    <dgm:cxn modelId="{AB6DC101-4365-43A7-B508-574DBD29D931}" type="presParOf" srcId="{037BB838-BA06-4095-A290-C5CCB1F28723}" destId="{AF3A2AA3-96E6-4C2A-A74A-F59DECEBB3EF}" srcOrd="2" destOrd="0" presId="urn:microsoft.com/office/officeart/2005/8/layout/pList1"/>
    <dgm:cxn modelId="{0A8D0B97-7BAD-447B-B998-0290DEB8D1FC}" type="presParOf" srcId="{AF3A2AA3-96E6-4C2A-A74A-F59DECEBB3EF}" destId="{DF277485-0737-411E-A8A2-5595C2C99BB7}" srcOrd="0" destOrd="0" presId="urn:microsoft.com/office/officeart/2005/8/layout/pList1"/>
    <dgm:cxn modelId="{9143B5FD-55CB-40B6-965E-FC0B16316402}" type="presParOf" srcId="{AF3A2AA3-96E6-4C2A-A74A-F59DECEBB3EF}" destId="{D85E113A-8E9E-4D36-B974-ADBEF3A82FF1}" srcOrd="1" destOrd="0" presId="urn:microsoft.com/office/officeart/2005/8/layout/pList1"/>
    <dgm:cxn modelId="{37F5DACB-EA04-4190-B15C-C00A5E76D78E}" type="presParOf" srcId="{037BB838-BA06-4095-A290-C5CCB1F28723}" destId="{64A3C9A9-2D46-4192-94A6-392DC4A0F939}" srcOrd="3" destOrd="0" presId="urn:microsoft.com/office/officeart/2005/8/layout/pList1"/>
    <dgm:cxn modelId="{B45700A9-CAE7-4607-803A-D7BBD81FB044}" type="presParOf" srcId="{037BB838-BA06-4095-A290-C5CCB1F28723}" destId="{0850AE3F-DE23-4BB9-BED1-E5C8F8C11CFB}" srcOrd="4" destOrd="0" presId="urn:microsoft.com/office/officeart/2005/8/layout/pList1"/>
    <dgm:cxn modelId="{122E089A-F372-45EF-AB69-7555D882BE39}" type="presParOf" srcId="{0850AE3F-DE23-4BB9-BED1-E5C8F8C11CFB}" destId="{E9571028-74BC-4FEF-AA1C-F55A4CDFBFDD}" srcOrd="0" destOrd="0" presId="urn:microsoft.com/office/officeart/2005/8/layout/pList1"/>
    <dgm:cxn modelId="{4CD83D6A-990A-454C-AAD3-BE5217D47587}" type="presParOf" srcId="{0850AE3F-DE23-4BB9-BED1-E5C8F8C11CFB}" destId="{647321D3-EE6F-4256-8561-EEFE7B536F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DEE316-524B-4C33-9E57-22862712C7B2}"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D72506A1-D6A8-4A4C-AD61-E0F3C8140F03}">
          <dgm:prSet phldrT="[Text]" custT="1"/>
          <dgm:spPr/>
          <dgm:t>
            <a:bodyPr/>
            <a:lstStyle/>
            <a:p>
              <a:r>
                <a:rPr lang="en-US" sz="1800" dirty="0"/>
                <a:t>Find </a:t>
              </a:r>
              <a14:m>
                <m:oMath xmlns:m="http://schemas.openxmlformats.org/officeDocument/2006/math">
                  <m:r>
                    <a:rPr lang="en-US" sz="1800" b="0" i="1" baseline="0" smtClean="0">
                      <a:solidFill>
                        <a:srgbClr val="C00000"/>
                      </a:solidFill>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𝑉</m:t>
                  </m:r>
                  <m:r>
                    <a:rPr lang="en-US" sz="1800" b="0" i="1" smtClean="0">
                      <a:latin typeface="Cambria Math" panose="02040503050406030204" pitchFamily="18" charset="0"/>
                    </a:rPr>
                    <m:t>(</m:t>
                  </m:r>
                  <m:r>
                    <a:rPr lang="en-US" sz="1800" b="0" i="1" baseline="0" smtClean="0">
                      <a:solidFill>
                        <a:srgbClr val="C00000"/>
                      </a:solidFill>
                      <a:latin typeface="Cambria Math" panose="02040503050406030204" pitchFamily="18" charset="0"/>
                    </a:rPr>
                    <m:t>𝐺</m:t>
                  </m:r>
                  <m:r>
                    <a:rPr lang="en-US" sz="1800" b="0" i="1" smtClean="0">
                      <a:latin typeface="Cambria Math" panose="02040503050406030204" pitchFamily="18" charset="0"/>
                    </a:rPr>
                    <m:t>)</m:t>
                  </m:r>
                </m:oMath>
              </a14:m>
              <a:r>
                <a:rPr lang="en-US" sz="1800" dirty="0"/>
                <a:t> of size </a:t>
              </a:r>
              <a14:m>
                <m:oMath xmlns:m="http://schemas.openxmlformats.org/officeDocument/2006/math">
                  <m:sSup>
                    <m:sSupPr>
                      <m:ctrlPr>
                        <a:rPr lang="en-US" sz="1800" b="0" i="1" smtClean="0">
                          <a:latin typeface="Cambria Math" panose="02040503050406030204" pitchFamily="18" charset="0"/>
                        </a:rPr>
                      </m:ctrlPr>
                    </m:sSupPr>
                    <m:e>
                      <m:r>
                        <a:rPr lang="en-US" sz="1800" b="0" i="1" baseline="0" smtClean="0">
                          <a:solidFill>
                            <a:srgbClr val="C00000"/>
                          </a:solidFill>
                          <a:latin typeface="Cambria Math" panose="02040503050406030204" pitchFamily="18" charset="0"/>
                        </a:rPr>
                        <m:t>𝑘</m:t>
                      </m:r>
                    </m:e>
                    <m:sup>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e>
                      </m:d>
                    </m:sup>
                  </m:sSup>
                </m:oMath>
              </a14:m>
              <a:r>
                <a:rPr lang="en-US" sz="1800" dirty="0"/>
                <a:t> such that for each component </a:t>
              </a:r>
              <a14:m>
                <m:oMath xmlns:m="http://schemas.openxmlformats.org/officeDocument/2006/math">
                  <m:r>
                    <a:rPr lang="en-US" sz="1800" b="0" i="1" baseline="0" smtClean="0">
                      <a:solidFill>
                        <a:srgbClr val="C00000"/>
                      </a:solidFill>
                      <a:latin typeface="Cambria Math" panose="02040503050406030204" pitchFamily="18" charset="0"/>
                    </a:rPr>
                    <m:t>𝐶</m:t>
                  </m:r>
                </m:oMath>
              </a14:m>
              <a:r>
                <a:rPr lang="en-US" sz="1800" dirty="0"/>
                <a:t> of </a:t>
              </a:r>
              <a14:m>
                <m:oMath xmlns:m="http://schemas.openxmlformats.org/officeDocument/2006/math">
                  <m:r>
                    <a:rPr lang="en-US" sz="1800" b="0" i="1" baseline="0" smtClean="0">
                      <a:solidFill>
                        <a:srgbClr val="C00000"/>
                      </a:solidFill>
                      <a:latin typeface="Cambria Math" panose="02040503050406030204" pitchFamily="18" charset="0"/>
                    </a:rPr>
                    <m:t>𝐺</m:t>
                  </m:r>
                  <m:r>
                    <a:rPr lang="en-US" sz="1800" b="0" i="1" smtClean="0">
                      <a:latin typeface="Cambria Math" panose="02040503050406030204" pitchFamily="18" charset="0"/>
                    </a:rPr>
                    <m:t>−</m:t>
                  </m:r>
                  <m:r>
                    <a:rPr lang="en-US" sz="1800" b="0" i="1" baseline="0" smtClean="0">
                      <a:solidFill>
                        <a:srgbClr val="C00000"/>
                      </a:solidFill>
                      <a:latin typeface="Cambria Math" panose="02040503050406030204" pitchFamily="18" charset="0"/>
                    </a:rPr>
                    <m:t>𝑋</m:t>
                  </m:r>
                  <m:r>
                    <a:rPr lang="en-US" sz="1800" b="0" i="1" baseline="0" smtClean="0">
                      <a:solidFill>
                        <a:srgbClr val="C00000"/>
                      </a:solidFill>
                      <a:latin typeface="Cambria Math" panose="02040503050406030204" pitchFamily="18" charset="0"/>
                    </a:rPr>
                    <m:t>:</m:t>
                  </m:r>
                </m:oMath>
              </a14:m>
              <a:endParaRPr lang="en-US" sz="1800" baseline="0" dirty="0">
                <a:solidFill>
                  <a:srgbClr val="C00000"/>
                </a:solidFill>
              </a:endParaRPr>
            </a:p>
          </dgm:t>
        </dgm:pt>
      </mc:Choice>
      <mc:Fallback xmlns="">
        <dgm:pt modelId="{D72506A1-D6A8-4A4C-AD61-E0F3C8140F03}">
          <dgm:prSet phldrT="[Text]" custT="1"/>
          <dgm:spPr/>
          <dgm:t>
            <a:bodyPr/>
            <a:lstStyle/>
            <a:p>
              <a:r>
                <a:rPr lang="en-US" sz="1800" dirty="0"/>
                <a:t>Find </a:t>
              </a:r>
              <a:r>
                <a:rPr lang="en-US" sz="1800" b="0" i="0" baseline="0">
                  <a:solidFill>
                    <a:srgbClr val="C00000"/>
                  </a:solidFill>
                  <a:latin typeface="Cambria Math" panose="02040503050406030204" pitchFamily="18" charset="0"/>
                </a:rPr>
                <a:t>𝑋</a:t>
              </a:r>
              <a:r>
                <a:rPr lang="en-US" sz="1800" b="0" i="0">
                  <a:latin typeface="Cambria Math" panose="02040503050406030204" pitchFamily="18" charset="0"/>
                </a:rPr>
                <a:t>⊆𝑉(</a:t>
              </a:r>
              <a:r>
                <a:rPr lang="en-US" sz="1800" b="0" i="0" baseline="0">
                  <a:solidFill>
                    <a:srgbClr val="C00000"/>
                  </a:solidFill>
                  <a:latin typeface="Cambria Math" panose="02040503050406030204" pitchFamily="18" charset="0"/>
                </a:rPr>
                <a:t>𝐺</a:t>
              </a:r>
              <a:r>
                <a:rPr lang="en-US" sz="1800" b="0" i="0">
                  <a:latin typeface="Cambria Math" panose="02040503050406030204" pitchFamily="18" charset="0"/>
                </a:rPr>
                <a:t>)</a:t>
              </a:r>
              <a:r>
                <a:rPr lang="en-US" sz="1800" dirty="0"/>
                <a:t> of size </a:t>
              </a:r>
              <a:r>
                <a:rPr lang="en-US" sz="1800" b="0" i="0" baseline="0">
                  <a:solidFill>
                    <a:srgbClr val="C00000"/>
                  </a:solidFill>
                  <a:latin typeface="Cambria Math" panose="02040503050406030204" pitchFamily="18" charset="0"/>
                </a:rPr>
                <a:t>𝑘^</a:t>
              </a:r>
              <a:r>
                <a:rPr lang="en-US" sz="1800" b="0" i="0">
                  <a:latin typeface="Cambria Math" panose="02040503050406030204" pitchFamily="18" charset="0"/>
                </a:rPr>
                <a:t>𝑂(1) </a:t>
              </a:r>
              <a:r>
                <a:rPr lang="en-US" sz="1800" dirty="0"/>
                <a:t> such that for each component </a:t>
              </a:r>
              <a:r>
                <a:rPr lang="en-US" sz="1800" b="0" i="0" baseline="0">
                  <a:solidFill>
                    <a:srgbClr val="C00000"/>
                  </a:solidFill>
                  <a:latin typeface="Cambria Math" panose="02040503050406030204" pitchFamily="18" charset="0"/>
                </a:rPr>
                <a:t>𝐶</a:t>
              </a:r>
              <a:r>
                <a:rPr lang="en-US" sz="1800" dirty="0"/>
                <a:t> of </a:t>
              </a:r>
              <a:r>
                <a:rPr lang="en-US" sz="1800" b="0" i="0" baseline="0">
                  <a:solidFill>
                    <a:srgbClr val="C00000"/>
                  </a:solidFill>
                  <a:latin typeface="Cambria Math" panose="02040503050406030204" pitchFamily="18" charset="0"/>
                </a:rPr>
                <a:t>𝐺</a:t>
              </a:r>
              <a:r>
                <a:rPr lang="en-US" sz="1800" b="0" i="0">
                  <a:latin typeface="Cambria Math" panose="02040503050406030204" pitchFamily="18" charset="0"/>
                </a:rPr>
                <a:t>−</a:t>
              </a:r>
              <a:r>
                <a:rPr lang="en-US" sz="1800" b="0" i="0" baseline="0">
                  <a:solidFill>
                    <a:srgbClr val="C00000"/>
                  </a:solidFill>
                  <a:latin typeface="Cambria Math" panose="02040503050406030204" pitchFamily="18" charset="0"/>
                </a:rPr>
                <a:t>𝑋:</a:t>
              </a:r>
              <a:endParaRPr lang="en-US" sz="1800" baseline="0" dirty="0">
                <a:solidFill>
                  <a:srgbClr val="C00000"/>
                </a:solidFill>
              </a:endParaRPr>
            </a:p>
          </dgm:t>
        </dgm:pt>
      </mc:Fallback>
    </mc:AlternateContent>
    <dgm:pt modelId="{B9E11BDC-F687-4456-876D-C5FE822B423B}" type="parTrans" cxnId="{6CDC34A5-FEFA-4D1C-BC26-66E0896D2E15}">
      <dgm:prSet/>
      <dgm:spPr/>
      <dgm:t>
        <a:bodyPr/>
        <a:lstStyle/>
        <a:p>
          <a:endParaRPr lang="en-US"/>
        </a:p>
      </dgm:t>
    </dgm:pt>
    <dgm:pt modelId="{DA75622D-D4E4-4BF0-9E03-5EFD709C4BD1}" type="sibTrans" cxnId="{6CDC34A5-FEFA-4D1C-BC26-66E0896D2E15}">
      <dgm:prSet/>
      <dgm:spPr/>
      <dgm:t>
        <a:bodyPr/>
        <a:lstStyle/>
        <a:p>
          <a:endParaRPr lang="en-US"/>
        </a:p>
      </dgm:t>
    </dgm:pt>
    <mc:AlternateContent xmlns:mc="http://schemas.openxmlformats.org/markup-compatibility/2006" xmlns:a14="http://schemas.microsoft.com/office/drawing/2010/main">
      <mc:Choice Requires="a14">
        <dgm:pt modelId="{ED3E186F-729A-47C4-BC1D-E81306E5EF7D}">
          <dgm:prSet phldrT="[Text]" custT="1"/>
          <dgm:spPr/>
          <dgm:t>
            <a:bodyPr/>
            <a:lstStyle/>
            <a:p>
              <a:r>
                <a:rPr lang="en-US" sz="1800" dirty="0"/>
                <a:t>Embed each component </a:t>
              </a:r>
              <a14:m>
                <m:oMath xmlns:m="http://schemas.openxmlformats.org/officeDocument/2006/math">
                  <m:r>
                    <a:rPr lang="en-US" sz="1800" b="0" i="1" baseline="0" smtClean="0">
                      <a:solidFill>
                        <a:srgbClr val="C00000"/>
                      </a:solidFill>
                      <a:latin typeface="Cambria Math" panose="02040503050406030204" pitchFamily="18" charset="0"/>
                    </a:rPr>
                    <m:t>𝐶</m:t>
                  </m:r>
                </m:oMath>
              </a14:m>
              <a:r>
                <a:rPr lang="en-US" sz="1800" dirty="0"/>
                <a:t> with its neighborhood </a:t>
              </a:r>
              <a14:m>
                <m:oMath xmlns:m="http://schemas.openxmlformats.org/officeDocument/2006/math">
                  <m:sSub>
                    <m:sSubPr>
                      <m:ctrlPr>
                        <a:rPr lang="en-US" sz="1800" b="0" i="1" baseline="0" smtClean="0">
                          <a:solidFill>
                            <a:srgbClr val="C00000"/>
                          </a:solidFill>
                          <a:latin typeface="Cambria Math" panose="02040503050406030204" pitchFamily="18" charset="0"/>
                        </a:rPr>
                      </m:ctrlPr>
                    </m:sSubPr>
                    <m:e>
                      <m:r>
                        <a:rPr lang="en-US" sz="1800" b="0" i="1" baseline="0" smtClean="0">
                          <a:solidFill>
                            <a:schemeClr val="tx1"/>
                          </a:solidFill>
                          <a:latin typeface="Cambria Math" panose="02040503050406030204" pitchFamily="18" charset="0"/>
                        </a:rPr>
                        <m:t>𝑁</m:t>
                      </m:r>
                    </m:e>
                    <m:sub>
                      <m:r>
                        <a:rPr lang="en-US" sz="1800" b="0" i="1" baseline="0" smtClean="0">
                          <a:solidFill>
                            <a:srgbClr val="C00000"/>
                          </a:solidFill>
                          <a:latin typeface="Cambria Math" panose="02040503050406030204" pitchFamily="18" charset="0"/>
                        </a:rPr>
                        <m:t>𝐺</m:t>
                      </m:r>
                    </m:sub>
                  </m:sSub>
                  <m:r>
                    <a:rPr lang="en-US" sz="1800" b="0" i="1" smtClean="0">
                      <a:latin typeface="Cambria Math" panose="02040503050406030204" pitchFamily="18" charset="0"/>
                    </a:rPr>
                    <m:t>(</m:t>
                  </m:r>
                  <m:r>
                    <a:rPr lang="en-US" sz="1800" b="0" i="1" baseline="0" smtClean="0">
                      <a:solidFill>
                        <a:srgbClr val="C00000"/>
                      </a:solidFill>
                      <a:latin typeface="Cambria Math" panose="02040503050406030204" pitchFamily="18" charset="0"/>
                    </a:rPr>
                    <m:t>𝐶</m:t>
                  </m:r>
                  <m:r>
                    <a:rPr lang="en-US" sz="1800" b="0" i="1" smtClean="0">
                      <a:latin typeface="Cambria Math" panose="02040503050406030204" pitchFamily="18" charset="0"/>
                    </a:rPr>
                    <m:t>)</m:t>
                  </m:r>
                </m:oMath>
              </a14:m>
              <a:r>
                <a:rPr lang="en-US" sz="1800" dirty="0"/>
                <a:t> considered as terminals</a:t>
              </a:r>
            </a:p>
          </dgm:t>
        </dgm:pt>
      </mc:Choice>
      <mc:Fallback xmlns="">
        <dgm:pt modelId="{ED3E186F-729A-47C4-BC1D-E81306E5EF7D}">
          <dgm:prSet phldrT="[Text]" custT="1"/>
          <dgm:spPr/>
          <dgm:t>
            <a:bodyPr/>
            <a:lstStyle/>
            <a:p>
              <a:r>
                <a:rPr lang="en-US" sz="1800" dirty="0"/>
                <a:t>Embed each component </a:t>
              </a:r>
              <a:r>
                <a:rPr lang="en-US" sz="1800" b="0" i="0" baseline="0">
                  <a:solidFill>
                    <a:srgbClr val="C00000"/>
                  </a:solidFill>
                  <a:latin typeface="Cambria Math" panose="02040503050406030204" pitchFamily="18" charset="0"/>
                </a:rPr>
                <a:t>𝐶</a:t>
              </a:r>
              <a:r>
                <a:rPr lang="en-US" sz="1800" dirty="0"/>
                <a:t> with its neighborhood </a:t>
              </a:r>
              <a:r>
                <a:rPr lang="en-US" sz="1800" b="0" i="0" baseline="0">
                  <a:solidFill>
                    <a:schemeClr val="tx1"/>
                  </a:solidFill>
                  <a:latin typeface="Cambria Math" panose="02040503050406030204" pitchFamily="18" charset="0"/>
                </a:rPr>
                <a:t>𝑁</a:t>
              </a:r>
              <a:r>
                <a:rPr lang="en-US" sz="1800" b="0" i="0" baseline="0">
                  <a:solidFill>
                    <a:srgbClr val="C00000"/>
                  </a:solidFill>
                  <a:latin typeface="Cambria Math" panose="02040503050406030204" pitchFamily="18" charset="0"/>
                </a:rPr>
                <a:t>_𝐺 </a:t>
              </a:r>
              <a:r>
                <a:rPr lang="en-US" sz="1800" b="0" i="0">
                  <a:latin typeface="Cambria Math" panose="02040503050406030204" pitchFamily="18" charset="0"/>
                </a:rPr>
                <a:t>(</a:t>
              </a:r>
              <a:r>
                <a:rPr lang="en-US" sz="1800" b="0" i="0" baseline="0">
                  <a:solidFill>
                    <a:srgbClr val="C00000"/>
                  </a:solidFill>
                  <a:latin typeface="Cambria Math" panose="02040503050406030204" pitchFamily="18" charset="0"/>
                </a:rPr>
                <a:t>𝐶</a:t>
              </a:r>
              <a:r>
                <a:rPr lang="en-US" sz="1800" b="0" i="0">
                  <a:latin typeface="Cambria Math" panose="02040503050406030204" pitchFamily="18" charset="0"/>
                </a:rPr>
                <a:t>)</a:t>
              </a:r>
              <a:r>
                <a:rPr lang="en-US" sz="1800" dirty="0"/>
                <a:t> considered as terminals</a:t>
              </a:r>
            </a:p>
          </dgm:t>
        </dgm:pt>
      </mc:Fallback>
    </mc:AlternateContent>
    <dgm:pt modelId="{F14824C1-1E67-40C8-A5C4-AA43EDC5475B}" type="parTrans" cxnId="{132F9DF6-8660-4998-AA83-A9ACC3B130D5}">
      <dgm:prSet/>
      <dgm:spPr/>
      <dgm:t>
        <a:bodyPr/>
        <a:lstStyle/>
        <a:p>
          <a:endParaRPr lang="en-US"/>
        </a:p>
      </dgm:t>
    </dgm:pt>
    <dgm:pt modelId="{29C79642-0606-4BBA-85A8-9C746B897CE9}" type="sibTrans" cxnId="{132F9DF6-8660-4998-AA83-A9ACC3B130D5}">
      <dgm:prSet/>
      <dgm:spPr/>
      <dgm:t>
        <a:bodyPr/>
        <a:lstStyle/>
        <a:p>
          <a:endParaRPr lang="en-US"/>
        </a:p>
      </dgm:t>
    </dgm:pt>
    <mc:AlternateContent xmlns:mc="http://schemas.openxmlformats.org/markup-compatibility/2006">
      <mc:Choice xmlns:a14="http://schemas.microsoft.com/office/drawing/2010/main" Requires="a14">
        <dgm:pt modelId="{04271A2C-6E36-462A-8A19-0B218D43AE0F}">
          <dgm:prSet phldrT="[Text]" custT="1"/>
          <dgm:spPr/>
          <dgm:t>
            <a:bodyPr/>
            <a:lstStyle/>
            <a:p>
              <a:r>
                <a:rPr lang="en-US" sz="1600" dirty="0"/>
                <a:t>Within each component </a:t>
              </a:r>
              <a14:m>
                <m:oMath xmlns:m="http://schemas.openxmlformats.org/officeDocument/2006/math">
                  <m:r>
                    <a:rPr lang="en-US" sz="1600" b="0" i="1" baseline="0" smtClean="0">
                      <a:solidFill>
                        <a:srgbClr val="C00000"/>
                      </a:solidFill>
                      <a:latin typeface="Cambria Math" panose="02040503050406030204" pitchFamily="18" charset="0"/>
                    </a:rPr>
                    <m:t>𝐶</m:t>
                  </m:r>
                </m:oMath>
              </a14:m>
              <a:r>
                <a:rPr lang="en-US" sz="1600" dirty="0"/>
                <a:t>, mark </a:t>
              </a:r>
              <a14:m>
                <m:oMath xmlns:m="http://schemas.openxmlformats.org/officeDocument/2006/math">
                  <m:sSup>
                    <m:sSupPr>
                      <m:ctrlPr>
                        <a:rPr lang="en-US" sz="1600" b="0" i="1" smtClean="0">
                          <a:latin typeface="Cambria Math" panose="02040503050406030204" pitchFamily="18" charset="0"/>
                        </a:rPr>
                      </m:ctrlPr>
                    </m:sSupPr>
                    <m:e>
                      <m:r>
                        <a:rPr lang="en-US" sz="1600" b="0" i="1" baseline="0" smtClean="0">
                          <a:solidFill>
                            <a:srgbClr val="C00000"/>
                          </a:solidFill>
                          <a:latin typeface="Cambria Math" panose="02040503050406030204" pitchFamily="18" charset="0"/>
                        </a:rPr>
                        <m:t>𝑘</m:t>
                      </m:r>
                    </m:e>
                    <m:sup>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e>
                      </m:d>
                    </m:sup>
                  </m:sSup>
                </m:oMath>
              </a14:m>
              <a:r>
                <a:rPr lang="en-US" sz="1600" dirty="0"/>
                <a:t> vertices such that an </a:t>
              </a:r>
              <a:br>
                <a:rPr lang="en-US" sz="1600" dirty="0"/>
              </a:br>
              <a14:m>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(1)</m:t>
                  </m:r>
                </m:oMath>
              </a14:m>
              <a:r>
                <a:rPr lang="en-US" sz="1600" dirty="0"/>
                <a:t>-approximation exists among the marked vertices</a:t>
              </a:r>
            </a:p>
          </dgm:t>
        </dgm:pt>
      </mc:Choice>
      <mc:Fallback>
        <dgm:pt modelId="{04271A2C-6E36-462A-8A19-0B218D43AE0F}">
          <dgm:prSet phldrT="[Text]" custT="1"/>
          <dgm:spPr/>
          <dgm:t>
            <a:bodyPr/>
            <a:lstStyle/>
            <a:p>
              <a:r>
                <a:rPr lang="en-US" sz="1600" dirty="0"/>
                <a:t>Within each component </a:t>
              </a:r>
              <a:r>
                <a:rPr lang="en-US" sz="1600" b="0" i="0" baseline="0">
                  <a:solidFill>
                    <a:srgbClr val="C00000"/>
                  </a:solidFill>
                  <a:latin typeface="Cambria Math" panose="02040503050406030204" pitchFamily="18" charset="0"/>
                </a:rPr>
                <a:t>𝐶</a:t>
              </a:r>
              <a:r>
                <a:rPr lang="en-US" sz="1600" dirty="0"/>
                <a:t>, mark </a:t>
              </a:r>
              <a:r>
                <a:rPr lang="en-US" sz="1600" b="0" i="0" baseline="0">
                  <a:solidFill>
                    <a:srgbClr val="C00000"/>
                  </a:solidFill>
                  <a:latin typeface="Cambria Math" panose="02040503050406030204" pitchFamily="18" charset="0"/>
                </a:rPr>
                <a:t>𝑘^</a:t>
              </a:r>
              <a:r>
                <a:rPr lang="en-US" sz="1600" b="0" i="0">
                  <a:latin typeface="Cambria Math" panose="02040503050406030204" pitchFamily="18" charset="0"/>
                </a:rPr>
                <a:t>𝑂(1) </a:t>
              </a:r>
              <a:r>
                <a:rPr lang="en-US" sz="1600" dirty="0"/>
                <a:t> vertices such that an </a:t>
              </a:r>
              <a:br>
                <a:rPr lang="en-US" sz="1600" dirty="0"/>
              </a:br>
              <a:r>
                <a:rPr lang="en-US" sz="1600" b="0" i="0">
                  <a:latin typeface="Cambria Math" panose="02040503050406030204" pitchFamily="18" charset="0"/>
                </a:rPr>
                <a:t>𝑂(1)</a:t>
              </a:r>
              <a:r>
                <a:rPr lang="en-US" sz="1600" dirty="0"/>
                <a:t>-approximation exists among the marked vertices</a:t>
              </a:r>
            </a:p>
          </dgm:t>
        </dgm:pt>
      </mc:Fallback>
    </mc:AlternateContent>
    <dgm:pt modelId="{A37133DD-9D74-49FA-BFDB-AC1ACDB7EA30}" type="parTrans" cxnId="{4923DE67-1B2C-40B4-B4A7-DB9B87BE840F}">
      <dgm:prSet/>
      <dgm:spPr/>
      <dgm:t>
        <a:bodyPr/>
        <a:lstStyle/>
        <a:p>
          <a:endParaRPr lang="en-US"/>
        </a:p>
      </dgm:t>
    </dgm:pt>
    <dgm:pt modelId="{95678E41-3DB7-4271-889F-4EDE76A79087}" type="sibTrans" cxnId="{4923DE67-1B2C-40B4-B4A7-DB9B87BE840F}">
      <dgm:prSet/>
      <dgm:spPr/>
      <dgm:t>
        <a:bodyPr/>
        <a:lstStyle/>
        <a:p>
          <a:endParaRPr lang="en-US"/>
        </a:p>
      </dgm:t>
    </dgm:pt>
    <dgm:pt modelId="{A3F589D4-C040-446B-8C8A-1F71B1125E3F}">
      <dgm:prSet phldrT="[Text]"/>
      <dgm:spPr/>
      <dgm:t>
        <a:bodyPr/>
        <a:lstStyle/>
        <a:p>
          <a:r>
            <a:rPr lang="en-US" dirty="0"/>
            <a:t>Compress the set of unmarked vertices</a:t>
          </a:r>
        </a:p>
      </dgm:t>
    </dgm:pt>
    <dgm:pt modelId="{988762E9-3F46-45AC-89E0-F9FB7CD62D60}" type="parTrans" cxnId="{6BC954E8-092B-46AA-A0A3-85119301A384}">
      <dgm:prSet/>
      <dgm:spPr/>
      <dgm:t>
        <a:bodyPr/>
        <a:lstStyle/>
        <a:p>
          <a:endParaRPr lang="en-US"/>
        </a:p>
      </dgm:t>
    </dgm:pt>
    <dgm:pt modelId="{0D3D7D74-3BB6-4DBE-BADD-14867E02659D}" type="sibTrans" cxnId="{6BC954E8-092B-46AA-A0A3-85119301A384}">
      <dgm:prSet/>
      <dgm:spPr/>
      <dgm:t>
        <a:bodyPr/>
        <a:lstStyle/>
        <a:p>
          <a:endParaRPr lang="en-US"/>
        </a:p>
      </dgm:t>
    </dgm:pt>
    <mc:AlternateContent xmlns:mc="http://schemas.openxmlformats.org/markup-compatibility/2006" xmlns:a14="http://schemas.microsoft.com/office/drawing/2010/main">
      <mc:Choice Requires="a14">
        <dgm:pt modelId="{9CA4C586-90D0-4FB7-8905-B802BAB190B1}">
          <dgm:prSet phldrT="[Text]" custT="1"/>
          <dgm:spPr/>
          <dgm:t>
            <a:bodyPr/>
            <a:lstStyle/>
            <a:p>
              <a:r>
                <a:rPr lang="en-US" sz="1200" b="0" baseline="0" dirty="0">
                  <a:solidFill>
                    <a:schemeClr val="tx1"/>
                  </a:solidFill>
                </a:rPr>
                <a:t> </a:t>
              </a:r>
              <a14:m>
                <m:oMath xmlns:m="http://schemas.openxmlformats.org/officeDocument/2006/math">
                  <m:sSub>
                    <m:sSubPr>
                      <m:ctrlPr>
                        <a:rPr lang="en-US" sz="1200" b="0" i="1" baseline="0" dirty="0" smtClean="0">
                          <a:solidFill>
                            <a:srgbClr val="C00000"/>
                          </a:solidFill>
                          <a:latin typeface="Cambria Math" panose="02040503050406030204" pitchFamily="18" charset="0"/>
                        </a:rPr>
                      </m:ctrlPr>
                    </m:sSubPr>
                    <m:e>
                      <m:r>
                        <a:rPr lang="en-US" sz="1200" b="0" i="1" baseline="0" dirty="0" smtClean="0">
                          <a:solidFill>
                            <a:schemeClr val="tx1"/>
                          </a:solidFill>
                          <a:latin typeface="Cambria Math" panose="02040503050406030204" pitchFamily="18" charset="0"/>
                        </a:rPr>
                        <m:t>𝑁</m:t>
                      </m:r>
                    </m:e>
                    <m:sub>
                      <m:r>
                        <a:rPr lang="en-US" sz="1200" b="0" i="1" baseline="0" dirty="0" smtClean="0">
                          <a:solidFill>
                            <a:srgbClr val="C00000"/>
                          </a:solidFill>
                          <a:latin typeface="Cambria Math" panose="02040503050406030204" pitchFamily="18" charset="0"/>
                        </a:rPr>
                        <m:t>𝐺</m:t>
                      </m:r>
                    </m:sub>
                  </m:sSub>
                  <m:r>
                    <a:rPr lang="en-US" sz="1200" b="0" i="1" baseline="0" dirty="0" smtClean="0">
                      <a:solidFill>
                        <a:schemeClr val="tx1"/>
                      </a:solidFill>
                      <a:latin typeface="Cambria Math" panose="02040503050406030204" pitchFamily="18" charset="0"/>
                    </a:rPr>
                    <m:t>[</m:t>
                  </m:r>
                  <m:r>
                    <a:rPr lang="en-US" sz="1200" b="0" i="1" baseline="0" dirty="0" smtClean="0">
                      <a:solidFill>
                        <a:srgbClr val="C00000"/>
                      </a:solidFill>
                      <a:latin typeface="Cambria Math" panose="02040503050406030204" pitchFamily="18" charset="0"/>
                    </a:rPr>
                    <m:t>𝐶</m:t>
                  </m:r>
                  <m:r>
                    <a:rPr lang="en-US" sz="1200" b="0" i="1" baseline="0" dirty="0" smtClean="0">
                      <a:solidFill>
                        <a:schemeClr val="tx1"/>
                      </a:solidFill>
                      <a:latin typeface="Cambria Math" panose="02040503050406030204" pitchFamily="18" charset="0"/>
                    </a:rPr>
                    <m:t>]</m:t>
                  </m:r>
                </m:oMath>
              </a14:m>
              <a:r>
                <a:rPr lang="en-US" sz="1200" dirty="0"/>
                <a:t> induces a planar subgraph, and</a:t>
              </a:r>
            </a:p>
          </dgm:t>
        </dgm:pt>
      </mc:Choice>
      <mc:Fallback xmlns="">
        <dgm:pt modelId="{9CA4C586-90D0-4FB7-8905-B802BAB190B1}">
          <dgm:prSet phldrT="[Text]" custT="1"/>
          <dgm:spPr/>
          <dgm:t>
            <a:bodyPr/>
            <a:lstStyle/>
            <a:p>
              <a:r>
                <a:rPr lang="en-US" sz="1200" b="0" baseline="0" dirty="0">
                  <a:solidFill>
                    <a:schemeClr val="tx1"/>
                  </a:solidFill>
                </a:rPr>
                <a:t> </a:t>
              </a:r>
              <a:r>
                <a:rPr lang="en-US" sz="1200" b="0" i="0" baseline="0" dirty="0">
                  <a:solidFill>
                    <a:schemeClr val="tx1"/>
                  </a:solidFill>
                  <a:latin typeface="Cambria Math" panose="02040503050406030204" pitchFamily="18" charset="0"/>
                </a:rPr>
                <a:t>𝑁</a:t>
              </a:r>
              <a:r>
                <a:rPr lang="en-US" sz="1200" b="0" i="0" baseline="0" dirty="0">
                  <a:solidFill>
                    <a:srgbClr val="C00000"/>
                  </a:solidFill>
                  <a:latin typeface="Cambria Math" panose="02040503050406030204" pitchFamily="18" charset="0"/>
                </a:rPr>
                <a:t>_𝐺</a:t>
              </a:r>
              <a:r>
                <a:rPr lang="en-US" sz="1200" b="0" i="0" baseline="0" dirty="0">
                  <a:solidFill>
                    <a:schemeClr val="tx1"/>
                  </a:solidFill>
                  <a:latin typeface="Cambria Math" panose="02040503050406030204" pitchFamily="18" charset="0"/>
                </a:rPr>
                <a:t> [</a:t>
              </a:r>
              <a:r>
                <a:rPr lang="en-US" sz="1200" b="0" i="0" baseline="0" dirty="0">
                  <a:solidFill>
                    <a:srgbClr val="C00000"/>
                  </a:solidFill>
                  <a:latin typeface="Cambria Math" panose="02040503050406030204" pitchFamily="18" charset="0"/>
                </a:rPr>
                <a:t>𝐶</a:t>
              </a:r>
              <a:r>
                <a:rPr lang="en-US" sz="1200" b="0" i="0" baseline="0" dirty="0">
                  <a:solidFill>
                    <a:schemeClr val="tx1"/>
                  </a:solidFill>
                  <a:latin typeface="Cambria Math" panose="02040503050406030204" pitchFamily="18" charset="0"/>
                </a:rPr>
                <a:t>]</a:t>
              </a:r>
              <a:r>
                <a:rPr lang="en-US" sz="1200" dirty="0"/>
                <a:t> induces a planar subgraph, and</a:t>
              </a:r>
            </a:p>
          </dgm:t>
        </dgm:pt>
      </mc:Fallback>
    </mc:AlternateContent>
    <dgm:pt modelId="{FDE2ADE1-35E4-4895-80D3-24279458F3B4}" type="parTrans" cxnId="{96C77B33-5DA2-4DAB-9E28-4FED870904A9}">
      <dgm:prSet/>
      <dgm:spPr/>
      <dgm:t>
        <a:bodyPr/>
        <a:lstStyle/>
        <a:p>
          <a:endParaRPr lang="en-US"/>
        </a:p>
      </dgm:t>
    </dgm:pt>
    <dgm:pt modelId="{851583A8-B56A-4671-87BB-343243E780D3}" type="sibTrans" cxnId="{96C77B33-5DA2-4DAB-9E28-4FED870904A9}">
      <dgm:prSet/>
      <dgm:spPr/>
      <dgm:t>
        <a:bodyPr/>
        <a:lstStyle/>
        <a:p>
          <a:endParaRPr lang="en-US"/>
        </a:p>
      </dgm:t>
    </dgm:pt>
    <mc:AlternateContent xmlns:mc="http://schemas.openxmlformats.org/markup-compatibility/2006" xmlns:a14="http://schemas.microsoft.com/office/drawing/2010/main">
      <mc:Choice Requires="a14">
        <dgm:pt modelId="{6F18F59B-835E-4DB3-9CA3-02AA5BA6E348}">
          <dgm:prSet phldrT="[Text]" custT="1"/>
          <dgm:spPr/>
          <dgm:t>
            <a:bodyPr/>
            <a:lstStyle/>
            <a:p>
              <a:r>
                <a:rPr lang="en-US" sz="1200" dirty="0"/>
                <a:t> the number of such components is </a:t>
              </a:r>
              <a14:m>
                <m:oMath xmlns:m="http://schemas.openxmlformats.org/officeDocument/2006/math">
                  <m:sSup>
                    <m:sSupPr>
                      <m:ctrlPr>
                        <a:rPr lang="en-US" sz="1200" b="0" i="1" smtClean="0">
                          <a:latin typeface="Cambria Math" panose="02040503050406030204" pitchFamily="18" charset="0"/>
                        </a:rPr>
                      </m:ctrlPr>
                    </m:sSupPr>
                    <m:e>
                      <m:r>
                        <a:rPr lang="en-US" sz="1200" b="0" i="1" baseline="0" smtClean="0">
                          <a:solidFill>
                            <a:srgbClr val="C00000"/>
                          </a:solidFill>
                          <a:latin typeface="Cambria Math" panose="02040503050406030204" pitchFamily="18" charset="0"/>
                        </a:rPr>
                        <m:t>𝑘</m:t>
                      </m:r>
                    </m:e>
                    <m:sup>
                      <m:r>
                        <a:rPr lang="en-US" sz="1200" b="0" i="1" smtClean="0">
                          <a:latin typeface="Cambria Math" panose="02040503050406030204" pitchFamily="18" charset="0"/>
                        </a:rPr>
                        <m:t>𝑂</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sup>
                  </m:sSup>
                </m:oMath>
              </a14:m>
              <a:endParaRPr lang="en-US" sz="1200" dirty="0"/>
            </a:p>
          </dgm:t>
        </dgm:pt>
      </mc:Choice>
      <mc:Fallback xmlns="">
        <dgm:pt modelId="{6F18F59B-835E-4DB3-9CA3-02AA5BA6E348}">
          <dgm:prSet phldrT="[Text]" custT="1"/>
          <dgm:spPr/>
          <dgm:t>
            <a:bodyPr/>
            <a:lstStyle/>
            <a:p>
              <a:r>
                <a:rPr lang="en-US" sz="1200" dirty="0"/>
                <a:t> the number of such components is </a:t>
              </a:r>
              <a:r>
                <a:rPr lang="en-US" sz="1200" b="0" i="0" baseline="0">
                  <a:solidFill>
                    <a:srgbClr val="C00000"/>
                  </a:solidFill>
                  <a:latin typeface="Cambria Math" panose="02040503050406030204" pitchFamily="18" charset="0"/>
                </a:rPr>
                <a:t>𝑘^</a:t>
              </a:r>
              <a:r>
                <a:rPr lang="en-US" sz="1200" b="0" i="0">
                  <a:latin typeface="Cambria Math" panose="02040503050406030204" pitchFamily="18" charset="0"/>
                </a:rPr>
                <a:t>𝑂(1) </a:t>
              </a:r>
              <a:endParaRPr lang="en-US" sz="1200" dirty="0"/>
            </a:p>
          </dgm:t>
        </dgm:pt>
      </mc:Fallback>
    </mc:AlternateContent>
    <dgm:pt modelId="{3968BF48-C28A-49EE-935E-C5FF5855E2FE}" type="parTrans" cxnId="{D6A4B01A-890A-44D7-AE79-82606E68CB01}">
      <dgm:prSet/>
      <dgm:spPr/>
      <dgm:t>
        <a:bodyPr/>
        <a:lstStyle/>
        <a:p>
          <a:endParaRPr lang="en-US"/>
        </a:p>
      </dgm:t>
    </dgm:pt>
    <dgm:pt modelId="{2566DA24-4FB9-4D81-90AD-AE3981696359}" type="sibTrans" cxnId="{D6A4B01A-890A-44D7-AE79-82606E68CB01}">
      <dgm:prSet/>
      <dgm:spPr/>
      <dgm:t>
        <a:bodyPr/>
        <a:lstStyle/>
        <a:p>
          <a:endParaRPr lang="en-US"/>
        </a:p>
      </dgm:t>
    </dgm:pt>
    <mc:AlternateContent xmlns:mc="http://schemas.openxmlformats.org/markup-compatibility/2006" xmlns:a14="http://schemas.microsoft.com/office/drawing/2010/main">
      <mc:Choice Requires="a14">
        <dgm:pt modelId="{F25D80BF-0EEA-4BB6-805F-64C3049EBA66}">
          <dgm:prSet phldrT="[Text]" custT="1"/>
          <dgm:spPr/>
          <dgm:t>
            <a:bodyPr/>
            <a:lstStyle/>
            <a:p>
              <a:r>
                <a:rPr lang="en-US" sz="1800" baseline="0" dirty="0">
                  <a:solidFill>
                    <a:schemeClr val="tx1"/>
                  </a:solidFill>
                </a:rPr>
                <a:t>Reduce treewidth to </a:t>
              </a:r>
              <a14:m>
                <m:oMath xmlns:m="http://schemas.openxmlformats.org/officeDocument/2006/math">
                  <m:sSup>
                    <m:sSupPr>
                      <m:ctrlPr>
                        <a:rPr lang="en-US" sz="1800" b="0" i="1" baseline="0" smtClean="0">
                          <a:solidFill>
                            <a:schemeClr val="tx1"/>
                          </a:solidFill>
                          <a:latin typeface="Cambria Math" panose="02040503050406030204" pitchFamily="18" charset="0"/>
                        </a:rPr>
                      </m:ctrlPr>
                    </m:sSupPr>
                    <m:e>
                      <m:r>
                        <a:rPr lang="en-US" sz="1800" b="0" i="1" baseline="0" smtClean="0">
                          <a:solidFill>
                            <a:srgbClr val="C00000"/>
                          </a:solidFill>
                          <a:latin typeface="Cambria Math" panose="02040503050406030204" pitchFamily="18" charset="0"/>
                        </a:rPr>
                        <m:t>𝑘</m:t>
                      </m:r>
                    </m:e>
                    <m:sup>
                      <m:r>
                        <a:rPr lang="en-US" sz="1800" b="0" i="1" baseline="0" smtClean="0">
                          <a:solidFill>
                            <a:schemeClr val="tx1"/>
                          </a:solidFill>
                          <a:latin typeface="Cambria Math" panose="02040503050406030204" pitchFamily="18" charset="0"/>
                        </a:rPr>
                        <m:t>𝑂</m:t>
                      </m:r>
                      <m:d>
                        <m:dPr>
                          <m:ctrlPr>
                            <a:rPr lang="en-US" sz="1800" b="0" i="1" baseline="0" smtClean="0">
                              <a:solidFill>
                                <a:schemeClr val="tx1"/>
                              </a:solidFill>
                              <a:latin typeface="Cambria Math" panose="02040503050406030204" pitchFamily="18" charset="0"/>
                            </a:rPr>
                          </m:ctrlPr>
                        </m:dPr>
                        <m:e>
                          <m:r>
                            <a:rPr lang="en-US" sz="1800" b="0" i="1" baseline="0" smtClean="0">
                              <a:solidFill>
                                <a:schemeClr val="tx1"/>
                              </a:solidFill>
                              <a:latin typeface="Cambria Math" panose="02040503050406030204" pitchFamily="18" charset="0"/>
                            </a:rPr>
                            <m:t>1</m:t>
                          </m:r>
                        </m:e>
                      </m:d>
                    </m:sup>
                  </m:sSup>
                </m:oMath>
              </a14:m>
              <a:r>
                <a:rPr lang="en-US" sz="1800" baseline="0" dirty="0">
                  <a:solidFill>
                    <a:schemeClr val="tx1"/>
                  </a:solidFill>
                </a:rPr>
                <a:t> by removing irrelevant vertices</a:t>
              </a:r>
            </a:p>
          </dgm:t>
        </dgm:pt>
      </mc:Choice>
      <mc:Fallback xmlns="">
        <dgm:pt modelId="{F25D80BF-0EEA-4BB6-805F-64C3049EBA66}">
          <dgm:prSet phldrT="[Text]" custT="1"/>
          <dgm:spPr/>
          <dgm:t>
            <a:bodyPr/>
            <a:lstStyle/>
            <a:p>
              <a:r>
                <a:rPr lang="en-US" sz="1800" baseline="0" dirty="0">
                  <a:solidFill>
                    <a:schemeClr val="tx1"/>
                  </a:solidFill>
                </a:rPr>
                <a:t>Reduce treewidth to </a:t>
              </a:r>
              <a:r>
                <a:rPr lang="en-US" sz="1800" b="0" i="0" baseline="0">
                  <a:solidFill>
                    <a:srgbClr val="C00000"/>
                  </a:solidFill>
                  <a:latin typeface="Cambria Math" panose="02040503050406030204" pitchFamily="18" charset="0"/>
                </a:rPr>
                <a:t>𝑘</a:t>
              </a:r>
              <a:r>
                <a:rPr lang="en-US" sz="1800" b="0" i="0" baseline="0">
                  <a:solidFill>
                    <a:schemeClr val="tx1"/>
                  </a:solidFill>
                  <a:latin typeface="Cambria Math" panose="02040503050406030204" pitchFamily="18" charset="0"/>
                </a:rPr>
                <a:t>^𝑂(1) </a:t>
              </a:r>
              <a:r>
                <a:rPr lang="en-US" sz="1800" baseline="0" dirty="0">
                  <a:solidFill>
                    <a:schemeClr val="tx1"/>
                  </a:solidFill>
                </a:rPr>
                <a:t> by removing irrelevant vertices</a:t>
              </a:r>
            </a:p>
          </dgm:t>
        </dgm:pt>
      </mc:Fallback>
    </mc:AlternateContent>
    <dgm:pt modelId="{1E11CFAE-D664-4009-9A67-0A1A1C0C41E6}" type="parTrans" cxnId="{472C197E-2CBF-463C-9078-1CB4F09CCADB}">
      <dgm:prSet/>
      <dgm:spPr/>
      <dgm:t>
        <a:bodyPr/>
        <a:lstStyle/>
        <a:p>
          <a:endParaRPr lang="en-US"/>
        </a:p>
      </dgm:t>
    </dgm:pt>
    <dgm:pt modelId="{453B566C-7522-49F2-970D-9848825D9EB8}" type="sibTrans" cxnId="{472C197E-2CBF-463C-9078-1CB4F09CCADB}">
      <dgm:prSet/>
      <dgm:spPr/>
      <dgm:t>
        <a:bodyPr/>
        <a:lstStyle/>
        <a:p>
          <a:endParaRPr lang="en-US"/>
        </a:p>
      </dgm:t>
    </dgm:pt>
    <dgm:pt modelId="{2FA972AE-D593-468D-A609-6046872FECE6}" type="pres">
      <dgm:prSet presAssocID="{C8DEE316-524B-4C33-9E57-22862712C7B2}" presName="Name0" presStyleCnt="0">
        <dgm:presLayoutVars>
          <dgm:dir/>
          <dgm:resizeHandles val="exact"/>
        </dgm:presLayoutVars>
      </dgm:prSet>
      <dgm:spPr/>
    </dgm:pt>
    <dgm:pt modelId="{2E35D662-2B98-4CE7-970A-445A3395B814}" type="pres">
      <dgm:prSet presAssocID="{F25D80BF-0EEA-4BB6-805F-64C3049EBA66}" presName="node" presStyleLbl="node1" presStyleIdx="0" presStyleCnt="5">
        <dgm:presLayoutVars>
          <dgm:bulletEnabled val="1"/>
        </dgm:presLayoutVars>
      </dgm:prSet>
      <dgm:spPr/>
    </dgm:pt>
    <dgm:pt modelId="{029339B6-FCC0-4829-BD45-9846E9ECF529}" type="pres">
      <dgm:prSet presAssocID="{453B566C-7522-49F2-970D-9848825D9EB8}" presName="sibTrans" presStyleLbl="sibTrans1D1" presStyleIdx="0" presStyleCnt="4"/>
      <dgm:spPr/>
    </dgm:pt>
    <dgm:pt modelId="{B4445959-3B6A-42C4-8CB2-FDCA5CCD827D}" type="pres">
      <dgm:prSet presAssocID="{453B566C-7522-49F2-970D-9848825D9EB8}" presName="connectorText" presStyleLbl="sibTrans1D1" presStyleIdx="0" presStyleCnt="4"/>
      <dgm:spPr/>
    </dgm:pt>
    <dgm:pt modelId="{7E55CD2D-77B0-4FAE-A0A1-09CF65FD6635}" type="pres">
      <dgm:prSet presAssocID="{D72506A1-D6A8-4A4C-AD61-E0F3C8140F03}" presName="node" presStyleLbl="node1" presStyleIdx="1" presStyleCnt="5" custScaleX="200876">
        <dgm:presLayoutVars>
          <dgm:bulletEnabled val="1"/>
        </dgm:presLayoutVars>
      </dgm:prSet>
      <dgm:spPr/>
    </dgm:pt>
    <dgm:pt modelId="{49859537-6610-437B-91A6-42F822DD8C97}" type="pres">
      <dgm:prSet presAssocID="{DA75622D-D4E4-4BF0-9E03-5EFD709C4BD1}" presName="sibTrans" presStyleLbl="sibTrans1D1" presStyleIdx="1" presStyleCnt="4"/>
      <dgm:spPr/>
    </dgm:pt>
    <dgm:pt modelId="{4DF9F9C4-8A6B-4D26-BB69-FEDC617DEA3E}" type="pres">
      <dgm:prSet presAssocID="{DA75622D-D4E4-4BF0-9E03-5EFD709C4BD1}" presName="connectorText" presStyleLbl="sibTrans1D1" presStyleIdx="1" presStyleCnt="4"/>
      <dgm:spPr/>
    </dgm:pt>
    <dgm:pt modelId="{648101D9-B230-4587-B3AD-E7BC953E63D5}" type="pres">
      <dgm:prSet presAssocID="{ED3E186F-729A-47C4-BC1D-E81306E5EF7D}" presName="node" presStyleLbl="node1" presStyleIdx="2" presStyleCnt="5">
        <dgm:presLayoutVars>
          <dgm:bulletEnabled val="1"/>
        </dgm:presLayoutVars>
      </dgm:prSet>
      <dgm:spPr/>
    </dgm:pt>
    <dgm:pt modelId="{64E1C4DB-41E8-4003-BC7F-C297D42A700F}" type="pres">
      <dgm:prSet presAssocID="{29C79642-0606-4BBA-85A8-9C746B897CE9}" presName="sibTrans" presStyleLbl="sibTrans1D1" presStyleIdx="2" presStyleCnt="4"/>
      <dgm:spPr/>
    </dgm:pt>
    <dgm:pt modelId="{9CC1439B-B616-4CA9-BFAB-9E68CD0AC780}" type="pres">
      <dgm:prSet presAssocID="{29C79642-0606-4BBA-85A8-9C746B897CE9}" presName="connectorText" presStyleLbl="sibTrans1D1" presStyleIdx="2" presStyleCnt="4"/>
      <dgm:spPr/>
    </dgm:pt>
    <dgm:pt modelId="{518AD869-496C-4EFD-9414-AEEA51597A73}" type="pres">
      <dgm:prSet presAssocID="{04271A2C-6E36-462A-8A19-0B218D43AE0F}" presName="node" presStyleLbl="node1" presStyleIdx="3" presStyleCnt="5" custScaleX="144865">
        <dgm:presLayoutVars>
          <dgm:bulletEnabled val="1"/>
        </dgm:presLayoutVars>
      </dgm:prSet>
      <dgm:spPr/>
    </dgm:pt>
    <dgm:pt modelId="{604E15FC-4244-42DF-B887-C1ECFF553DA0}" type="pres">
      <dgm:prSet presAssocID="{95678E41-3DB7-4271-889F-4EDE76A79087}" presName="sibTrans" presStyleLbl="sibTrans1D1" presStyleIdx="3" presStyleCnt="4"/>
      <dgm:spPr/>
    </dgm:pt>
    <dgm:pt modelId="{1E3EFB56-0989-4E8B-AF52-A461634DB821}" type="pres">
      <dgm:prSet presAssocID="{95678E41-3DB7-4271-889F-4EDE76A79087}" presName="connectorText" presStyleLbl="sibTrans1D1" presStyleIdx="3" presStyleCnt="4"/>
      <dgm:spPr/>
    </dgm:pt>
    <dgm:pt modelId="{5AB5AC6B-418F-4FCD-B17B-D26B32C539AE}" type="pres">
      <dgm:prSet presAssocID="{A3F589D4-C040-446B-8C8A-1F71B1125E3F}" presName="node" presStyleLbl="node1" presStyleIdx="4" presStyleCnt="5">
        <dgm:presLayoutVars>
          <dgm:bulletEnabled val="1"/>
        </dgm:presLayoutVars>
      </dgm:prSet>
      <dgm:spPr/>
    </dgm:pt>
  </dgm:ptLst>
  <dgm:cxnLst>
    <dgm:cxn modelId="{9E03CE07-7C54-49CB-858B-BA034D88C7CD}" type="presOf" srcId="{29C79642-0606-4BBA-85A8-9C746B897CE9}" destId="{64E1C4DB-41E8-4003-BC7F-C297D42A700F}" srcOrd="0" destOrd="0" presId="urn:microsoft.com/office/officeart/2005/8/layout/bProcess3"/>
    <dgm:cxn modelId="{D6A4B01A-890A-44D7-AE79-82606E68CB01}" srcId="{D72506A1-D6A8-4A4C-AD61-E0F3C8140F03}" destId="{6F18F59B-835E-4DB3-9CA3-02AA5BA6E348}" srcOrd="1" destOrd="0" parTransId="{3968BF48-C28A-49EE-935E-C5FF5855E2FE}" sibTransId="{2566DA24-4FB9-4D81-90AD-AE3981696359}"/>
    <dgm:cxn modelId="{A61B611D-C3A3-42AC-BE2D-ACF00D92C50B}" type="presOf" srcId="{6F18F59B-835E-4DB3-9CA3-02AA5BA6E348}" destId="{7E55CD2D-77B0-4FAE-A0A1-09CF65FD6635}" srcOrd="0" destOrd="2" presId="urn:microsoft.com/office/officeart/2005/8/layout/bProcess3"/>
    <dgm:cxn modelId="{0B163224-7D53-4705-995D-A12E51D08575}" type="presOf" srcId="{DA75622D-D4E4-4BF0-9E03-5EFD709C4BD1}" destId="{49859537-6610-437B-91A6-42F822DD8C97}" srcOrd="0" destOrd="0" presId="urn:microsoft.com/office/officeart/2005/8/layout/bProcess3"/>
    <dgm:cxn modelId="{96C77B33-5DA2-4DAB-9E28-4FED870904A9}" srcId="{D72506A1-D6A8-4A4C-AD61-E0F3C8140F03}" destId="{9CA4C586-90D0-4FB7-8905-B802BAB190B1}" srcOrd="0" destOrd="0" parTransId="{FDE2ADE1-35E4-4895-80D3-24279458F3B4}" sibTransId="{851583A8-B56A-4671-87BB-343243E780D3}"/>
    <dgm:cxn modelId="{9AC4AE5E-6BCF-40A7-A24B-69795FEE1038}" type="presOf" srcId="{95678E41-3DB7-4271-889F-4EDE76A79087}" destId="{1E3EFB56-0989-4E8B-AF52-A461634DB821}" srcOrd="1" destOrd="0" presId="urn:microsoft.com/office/officeart/2005/8/layout/bProcess3"/>
    <dgm:cxn modelId="{C906F244-8924-45C2-9EE0-F50B8D2373CF}" type="presOf" srcId="{9CA4C586-90D0-4FB7-8905-B802BAB190B1}" destId="{7E55CD2D-77B0-4FAE-A0A1-09CF65FD6635}" srcOrd="0" destOrd="1" presId="urn:microsoft.com/office/officeart/2005/8/layout/bProcess3"/>
    <dgm:cxn modelId="{4923DE67-1B2C-40B4-B4A7-DB9B87BE840F}" srcId="{C8DEE316-524B-4C33-9E57-22862712C7B2}" destId="{04271A2C-6E36-462A-8A19-0B218D43AE0F}" srcOrd="3" destOrd="0" parTransId="{A37133DD-9D74-49FA-BFDB-AC1ACDB7EA30}" sibTransId="{95678E41-3DB7-4271-889F-4EDE76A79087}"/>
    <dgm:cxn modelId="{9B07284E-97FA-4ED9-946C-9DAEDB378D06}" type="presOf" srcId="{ED3E186F-729A-47C4-BC1D-E81306E5EF7D}" destId="{648101D9-B230-4587-B3AD-E7BC953E63D5}" srcOrd="0" destOrd="0" presId="urn:microsoft.com/office/officeart/2005/8/layout/bProcess3"/>
    <dgm:cxn modelId="{D286F153-018A-4F7C-96C0-267652E12C0D}" type="presOf" srcId="{29C79642-0606-4BBA-85A8-9C746B897CE9}" destId="{9CC1439B-B616-4CA9-BFAB-9E68CD0AC780}" srcOrd="1" destOrd="0" presId="urn:microsoft.com/office/officeart/2005/8/layout/bProcess3"/>
    <dgm:cxn modelId="{472C197E-2CBF-463C-9078-1CB4F09CCADB}" srcId="{C8DEE316-524B-4C33-9E57-22862712C7B2}" destId="{F25D80BF-0EEA-4BB6-805F-64C3049EBA66}" srcOrd="0" destOrd="0" parTransId="{1E11CFAE-D664-4009-9A67-0A1A1C0C41E6}" sibTransId="{453B566C-7522-49F2-970D-9848825D9EB8}"/>
    <dgm:cxn modelId="{18C3DBA0-0313-4755-84B4-CE867AED58B6}" type="presOf" srcId="{D72506A1-D6A8-4A4C-AD61-E0F3C8140F03}" destId="{7E55CD2D-77B0-4FAE-A0A1-09CF65FD6635}" srcOrd="0" destOrd="0" presId="urn:microsoft.com/office/officeart/2005/8/layout/bProcess3"/>
    <dgm:cxn modelId="{6CDC34A5-FEFA-4D1C-BC26-66E0896D2E15}" srcId="{C8DEE316-524B-4C33-9E57-22862712C7B2}" destId="{D72506A1-D6A8-4A4C-AD61-E0F3C8140F03}" srcOrd="1" destOrd="0" parTransId="{B9E11BDC-F687-4456-876D-C5FE822B423B}" sibTransId="{DA75622D-D4E4-4BF0-9E03-5EFD709C4BD1}"/>
    <dgm:cxn modelId="{2BD4C4CD-618E-438C-A1ED-0900A462B67D}" type="presOf" srcId="{95678E41-3DB7-4271-889F-4EDE76A79087}" destId="{604E15FC-4244-42DF-B887-C1ECFF553DA0}" srcOrd="0" destOrd="0" presId="urn:microsoft.com/office/officeart/2005/8/layout/bProcess3"/>
    <dgm:cxn modelId="{BE1132CF-887B-4054-98B2-3C889E9B259C}" type="presOf" srcId="{453B566C-7522-49F2-970D-9848825D9EB8}" destId="{B4445959-3B6A-42C4-8CB2-FDCA5CCD827D}" srcOrd="1" destOrd="0" presId="urn:microsoft.com/office/officeart/2005/8/layout/bProcess3"/>
    <dgm:cxn modelId="{D9B41DD8-BAE4-4F16-8257-7D5629E4EA16}" type="presOf" srcId="{04271A2C-6E36-462A-8A19-0B218D43AE0F}" destId="{518AD869-496C-4EFD-9414-AEEA51597A73}" srcOrd="0" destOrd="0" presId="urn:microsoft.com/office/officeart/2005/8/layout/bProcess3"/>
    <dgm:cxn modelId="{A3651EE1-B23E-4F73-B76C-A09B86153781}" type="presOf" srcId="{A3F589D4-C040-446B-8C8A-1F71B1125E3F}" destId="{5AB5AC6B-418F-4FCD-B17B-D26B32C539AE}" srcOrd="0" destOrd="0" presId="urn:microsoft.com/office/officeart/2005/8/layout/bProcess3"/>
    <dgm:cxn modelId="{03A081E5-4832-4783-8025-D79FFB3BFA1C}" type="presOf" srcId="{453B566C-7522-49F2-970D-9848825D9EB8}" destId="{029339B6-FCC0-4829-BD45-9846E9ECF529}" srcOrd="0" destOrd="0" presId="urn:microsoft.com/office/officeart/2005/8/layout/bProcess3"/>
    <dgm:cxn modelId="{6BC954E8-092B-46AA-A0A3-85119301A384}" srcId="{C8DEE316-524B-4C33-9E57-22862712C7B2}" destId="{A3F589D4-C040-446B-8C8A-1F71B1125E3F}" srcOrd="4" destOrd="0" parTransId="{988762E9-3F46-45AC-89E0-F9FB7CD62D60}" sibTransId="{0D3D7D74-3BB6-4DBE-BADD-14867E02659D}"/>
    <dgm:cxn modelId="{67A64EE9-EEC1-4D1A-9BA8-7E13ED871922}" type="presOf" srcId="{F25D80BF-0EEA-4BB6-805F-64C3049EBA66}" destId="{2E35D662-2B98-4CE7-970A-445A3395B814}" srcOrd="0" destOrd="0" presId="urn:microsoft.com/office/officeart/2005/8/layout/bProcess3"/>
    <dgm:cxn modelId="{016038ED-D26B-4A79-8BD3-20F49725B0B6}" type="presOf" srcId="{C8DEE316-524B-4C33-9E57-22862712C7B2}" destId="{2FA972AE-D593-468D-A609-6046872FECE6}" srcOrd="0" destOrd="0" presId="urn:microsoft.com/office/officeart/2005/8/layout/bProcess3"/>
    <dgm:cxn modelId="{0F21E8EE-5BD2-4AC8-8BAE-478C8427ADE2}" type="presOf" srcId="{DA75622D-D4E4-4BF0-9E03-5EFD709C4BD1}" destId="{4DF9F9C4-8A6B-4D26-BB69-FEDC617DEA3E}" srcOrd="1" destOrd="0" presId="urn:microsoft.com/office/officeart/2005/8/layout/bProcess3"/>
    <dgm:cxn modelId="{132F9DF6-8660-4998-AA83-A9ACC3B130D5}" srcId="{C8DEE316-524B-4C33-9E57-22862712C7B2}" destId="{ED3E186F-729A-47C4-BC1D-E81306E5EF7D}" srcOrd="2" destOrd="0" parTransId="{F14824C1-1E67-40C8-A5C4-AA43EDC5475B}" sibTransId="{29C79642-0606-4BBA-85A8-9C746B897CE9}"/>
    <dgm:cxn modelId="{A58D0102-D8B1-4055-8D92-169359536679}" type="presParOf" srcId="{2FA972AE-D593-468D-A609-6046872FECE6}" destId="{2E35D662-2B98-4CE7-970A-445A3395B814}" srcOrd="0" destOrd="0" presId="urn:microsoft.com/office/officeart/2005/8/layout/bProcess3"/>
    <dgm:cxn modelId="{C1E0D7E5-69FC-43E1-AFAB-3DBAC664B5FF}" type="presParOf" srcId="{2FA972AE-D593-468D-A609-6046872FECE6}" destId="{029339B6-FCC0-4829-BD45-9846E9ECF529}" srcOrd="1" destOrd="0" presId="urn:microsoft.com/office/officeart/2005/8/layout/bProcess3"/>
    <dgm:cxn modelId="{71E63555-5874-4A82-B17C-778FBE555617}" type="presParOf" srcId="{029339B6-FCC0-4829-BD45-9846E9ECF529}" destId="{B4445959-3B6A-42C4-8CB2-FDCA5CCD827D}" srcOrd="0" destOrd="0" presId="urn:microsoft.com/office/officeart/2005/8/layout/bProcess3"/>
    <dgm:cxn modelId="{74C40762-705D-4CAB-9A71-0209932AE7E6}" type="presParOf" srcId="{2FA972AE-D593-468D-A609-6046872FECE6}" destId="{7E55CD2D-77B0-4FAE-A0A1-09CF65FD6635}" srcOrd="2" destOrd="0" presId="urn:microsoft.com/office/officeart/2005/8/layout/bProcess3"/>
    <dgm:cxn modelId="{2BB95B10-7F1D-4900-954F-746864B85A65}" type="presParOf" srcId="{2FA972AE-D593-468D-A609-6046872FECE6}" destId="{49859537-6610-437B-91A6-42F822DD8C97}" srcOrd="3" destOrd="0" presId="urn:microsoft.com/office/officeart/2005/8/layout/bProcess3"/>
    <dgm:cxn modelId="{4C45AC26-202C-432D-B908-246AA2762A4E}" type="presParOf" srcId="{49859537-6610-437B-91A6-42F822DD8C97}" destId="{4DF9F9C4-8A6B-4D26-BB69-FEDC617DEA3E}" srcOrd="0" destOrd="0" presId="urn:microsoft.com/office/officeart/2005/8/layout/bProcess3"/>
    <dgm:cxn modelId="{EA271999-3A03-4692-B4BB-FF33945E9AA6}" type="presParOf" srcId="{2FA972AE-D593-468D-A609-6046872FECE6}" destId="{648101D9-B230-4587-B3AD-E7BC953E63D5}" srcOrd="4" destOrd="0" presId="urn:microsoft.com/office/officeart/2005/8/layout/bProcess3"/>
    <dgm:cxn modelId="{45089BC9-93EB-4BF3-B75D-4250B5314F87}" type="presParOf" srcId="{2FA972AE-D593-468D-A609-6046872FECE6}" destId="{64E1C4DB-41E8-4003-BC7F-C297D42A700F}" srcOrd="5" destOrd="0" presId="urn:microsoft.com/office/officeart/2005/8/layout/bProcess3"/>
    <dgm:cxn modelId="{3644B245-521C-44AE-AC0A-8F7C76EB3237}" type="presParOf" srcId="{64E1C4DB-41E8-4003-BC7F-C297D42A700F}" destId="{9CC1439B-B616-4CA9-BFAB-9E68CD0AC780}" srcOrd="0" destOrd="0" presId="urn:microsoft.com/office/officeart/2005/8/layout/bProcess3"/>
    <dgm:cxn modelId="{6FC18554-384B-4038-9B5E-3A1EF8BE1398}" type="presParOf" srcId="{2FA972AE-D593-468D-A609-6046872FECE6}" destId="{518AD869-496C-4EFD-9414-AEEA51597A73}" srcOrd="6" destOrd="0" presId="urn:microsoft.com/office/officeart/2005/8/layout/bProcess3"/>
    <dgm:cxn modelId="{5D1185B9-3E38-4D59-9B6E-A7F8E17E2333}" type="presParOf" srcId="{2FA972AE-D593-468D-A609-6046872FECE6}" destId="{604E15FC-4244-42DF-B887-C1ECFF553DA0}" srcOrd="7" destOrd="0" presId="urn:microsoft.com/office/officeart/2005/8/layout/bProcess3"/>
    <dgm:cxn modelId="{563491F6-E4EB-4655-B9F7-99EBC24A93B9}" type="presParOf" srcId="{604E15FC-4244-42DF-B887-C1ECFF553DA0}" destId="{1E3EFB56-0989-4E8B-AF52-A461634DB821}" srcOrd="0" destOrd="0" presId="urn:microsoft.com/office/officeart/2005/8/layout/bProcess3"/>
    <dgm:cxn modelId="{28F6807D-AB46-42B1-B080-E4D6D819103A}" type="presParOf" srcId="{2FA972AE-D593-468D-A609-6046872FECE6}" destId="{5AB5AC6B-418F-4FCD-B17B-D26B32C539AE}" srcOrd="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EE316-524B-4C33-9E57-22862712C7B2}"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US"/>
        </a:p>
      </dgm:t>
    </dgm:pt>
    <dgm:pt modelId="{D72506A1-D6A8-4A4C-AD61-E0F3C8140F03}">
      <dgm:prSet phldrT="[Text]" custT="1"/>
      <dgm:spPr>
        <a:blipFill>
          <a:blip xmlns:r="http://schemas.openxmlformats.org/officeDocument/2006/relationships" r:embed="rId1"/>
          <a:stretch>
            <a:fillRect/>
          </a:stretch>
        </a:blipFill>
      </dgm:spPr>
      <dgm:t>
        <a:bodyPr/>
        <a:lstStyle/>
        <a:p>
          <a:r>
            <a:rPr lang="en-US">
              <a:noFill/>
            </a:rPr>
            <a:t> </a:t>
          </a:r>
        </a:p>
      </dgm:t>
    </dgm:pt>
    <dgm:pt modelId="{B9E11BDC-F687-4456-876D-C5FE822B423B}" type="parTrans" cxnId="{6CDC34A5-FEFA-4D1C-BC26-66E0896D2E15}">
      <dgm:prSet/>
      <dgm:spPr/>
      <dgm:t>
        <a:bodyPr/>
        <a:lstStyle/>
        <a:p>
          <a:endParaRPr lang="en-US"/>
        </a:p>
      </dgm:t>
    </dgm:pt>
    <dgm:pt modelId="{DA75622D-D4E4-4BF0-9E03-5EFD709C4BD1}" type="sibTrans" cxnId="{6CDC34A5-FEFA-4D1C-BC26-66E0896D2E15}">
      <dgm:prSet/>
      <dgm:spPr/>
      <dgm:t>
        <a:bodyPr/>
        <a:lstStyle/>
        <a:p>
          <a:endParaRPr lang="en-US"/>
        </a:p>
      </dgm:t>
    </dgm:pt>
    <dgm:pt modelId="{ED3E186F-729A-47C4-BC1D-E81306E5EF7D}">
      <dgm:prSet phldrT="[Text]" custT="1"/>
      <dgm:spPr>
        <a:blipFill>
          <a:blip xmlns:r="http://schemas.openxmlformats.org/officeDocument/2006/relationships" r:embed="rId2"/>
          <a:stretch>
            <a:fillRect/>
          </a:stretch>
        </a:blipFill>
      </dgm:spPr>
      <dgm:t>
        <a:bodyPr/>
        <a:lstStyle/>
        <a:p>
          <a:r>
            <a:rPr lang="en-US">
              <a:noFill/>
            </a:rPr>
            <a:t> </a:t>
          </a:r>
        </a:p>
      </dgm:t>
    </dgm:pt>
    <dgm:pt modelId="{F14824C1-1E67-40C8-A5C4-AA43EDC5475B}" type="parTrans" cxnId="{132F9DF6-8660-4998-AA83-A9ACC3B130D5}">
      <dgm:prSet/>
      <dgm:spPr/>
      <dgm:t>
        <a:bodyPr/>
        <a:lstStyle/>
        <a:p>
          <a:endParaRPr lang="en-US"/>
        </a:p>
      </dgm:t>
    </dgm:pt>
    <dgm:pt modelId="{29C79642-0606-4BBA-85A8-9C746B897CE9}" type="sibTrans" cxnId="{132F9DF6-8660-4998-AA83-A9ACC3B130D5}">
      <dgm:prSet/>
      <dgm:spPr/>
      <dgm:t>
        <a:bodyPr/>
        <a:lstStyle/>
        <a:p>
          <a:endParaRPr lang="en-US"/>
        </a:p>
      </dgm:t>
    </dgm:pt>
    <dgm:pt modelId="{04271A2C-6E36-462A-8A19-0B218D43AE0F}">
      <dgm:prSet phldrT="[Text]" custT="1"/>
      <dgm:spPr>
        <a:blipFill>
          <a:blip xmlns:r="http://schemas.openxmlformats.org/officeDocument/2006/relationships" r:embed="rId3"/>
          <a:stretch>
            <a:fillRect/>
          </a:stretch>
        </a:blipFill>
      </dgm:spPr>
      <dgm:t>
        <a:bodyPr/>
        <a:lstStyle/>
        <a:p>
          <a:r>
            <a:rPr lang="en-US">
              <a:noFill/>
            </a:rPr>
            <a:t> </a:t>
          </a:r>
        </a:p>
      </dgm:t>
    </dgm:pt>
    <dgm:pt modelId="{A37133DD-9D74-49FA-BFDB-AC1ACDB7EA30}" type="parTrans" cxnId="{4923DE67-1B2C-40B4-B4A7-DB9B87BE840F}">
      <dgm:prSet/>
      <dgm:spPr/>
      <dgm:t>
        <a:bodyPr/>
        <a:lstStyle/>
        <a:p>
          <a:endParaRPr lang="en-US"/>
        </a:p>
      </dgm:t>
    </dgm:pt>
    <dgm:pt modelId="{95678E41-3DB7-4271-889F-4EDE76A79087}" type="sibTrans" cxnId="{4923DE67-1B2C-40B4-B4A7-DB9B87BE840F}">
      <dgm:prSet/>
      <dgm:spPr/>
      <dgm:t>
        <a:bodyPr/>
        <a:lstStyle/>
        <a:p>
          <a:endParaRPr lang="en-US"/>
        </a:p>
      </dgm:t>
    </dgm:pt>
    <dgm:pt modelId="{A3F589D4-C040-446B-8C8A-1F71B1125E3F}">
      <dgm:prSet phldrT="[Text]"/>
      <dgm:spPr/>
      <dgm:t>
        <a:bodyPr/>
        <a:lstStyle/>
        <a:p>
          <a:r>
            <a:rPr lang="en-US" dirty="0"/>
            <a:t>Compress the set of unmarked vertices</a:t>
          </a:r>
        </a:p>
      </dgm:t>
    </dgm:pt>
    <dgm:pt modelId="{988762E9-3F46-45AC-89E0-F9FB7CD62D60}" type="parTrans" cxnId="{6BC954E8-092B-46AA-A0A3-85119301A384}">
      <dgm:prSet/>
      <dgm:spPr/>
      <dgm:t>
        <a:bodyPr/>
        <a:lstStyle/>
        <a:p>
          <a:endParaRPr lang="en-US"/>
        </a:p>
      </dgm:t>
    </dgm:pt>
    <dgm:pt modelId="{0D3D7D74-3BB6-4DBE-BADD-14867E02659D}" type="sibTrans" cxnId="{6BC954E8-092B-46AA-A0A3-85119301A384}">
      <dgm:prSet/>
      <dgm:spPr/>
      <dgm:t>
        <a:bodyPr/>
        <a:lstStyle/>
        <a:p>
          <a:endParaRPr lang="en-US"/>
        </a:p>
      </dgm:t>
    </dgm:pt>
    <dgm:pt modelId="{9CA4C586-90D0-4FB7-8905-B802BAB190B1}">
      <dgm:prSet phldrT="[Text]" custT="1"/>
      <dgm:spPr/>
      <dgm:t>
        <a:bodyPr/>
        <a:lstStyle/>
        <a:p>
          <a:r>
            <a:rPr lang="en-US">
              <a:noFill/>
            </a:rPr>
            <a:t> </a:t>
          </a:r>
        </a:p>
      </dgm:t>
    </dgm:pt>
    <dgm:pt modelId="{FDE2ADE1-35E4-4895-80D3-24279458F3B4}" type="parTrans" cxnId="{96C77B33-5DA2-4DAB-9E28-4FED870904A9}">
      <dgm:prSet/>
      <dgm:spPr/>
      <dgm:t>
        <a:bodyPr/>
        <a:lstStyle/>
        <a:p>
          <a:endParaRPr lang="en-US"/>
        </a:p>
      </dgm:t>
    </dgm:pt>
    <dgm:pt modelId="{851583A8-B56A-4671-87BB-343243E780D3}" type="sibTrans" cxnId="{96C77B33-5DA2-4DAB-9E28-4FED870904A9}">
      <dgm:prSet/>
      <dgm:spPr/>
      <dgm:t>
        <a:bodyPr/>
        <a:lstStyle/>
        <a:p>
          <a:endParaRPr lang="en-US"/>
        </a:p>
      </dgm:t>
    </dgm:pt>
    <dgm:pt modelId="{6F18F59B-835E-4DB3-9CA3-02AA5BA6E348}">
      <dgm:prSet phldrT="[Text]" custT="1"/>
      <dgm:spPr/>
      <dgm:t>
        <a:bodyPr/>
        <a:lstStyle/>
        <a:p>
          <a:r>
            <a:rPr lang="en-US">
              <a:noFill/>
            </a:rPr>
            <a:t> </a:t>
          </a:r>
        </a:p>
      </dgm:t>
    </dgm:pt>
    <dgm:pt modelId="{3968BF48-C28A-49EE-935E-C5FF5855E2FE}" type="parTrans" cxnId="{D6A4B01A-890A-44D7-AE79-82606E68CB01}">
      <dgm:prSet/>
      <dgm:spPr/>
      <dgm:t>
        <a:bodyPr/>
        <a:lstStyle/>
        <a:p>
          <a:endParaRPr lang="en-US"/>
        </a:p>
      </dgm:t>
    </dgm:pt>
    <dgm:pt modelId="{2566DA24-4FB9-4D81-90AD-AE3981696359}" type="sibTrans" cxnId="{D6A4B01A-890A-44D7-AE79-82606E68CB01}">
      <dgm:prSet/>
      <dgm:spPr/>
      <dgm:t>
        <a:bodyPr/>
        <a:lstStyle/>
        <a:p>
          <a:endParaRPr lang="en-US"/>
        </a:p>
      </dgm:t>
    </dgm:pt>
    <dgm:pt modelId="{F25D80BF-0EEA-4BB6-805F-64C3049EBA66}">
      <dgm:prSet phldrT="[Text]" custT="1"/>
      <dgm:spPr>
        <a:blipFill>
          <a:blip xmlns:r="http://schemas.openxmlformats.org/officeDocument/2006/relationships" r:embed="rId4"/>
          <a:stretch>
            <a:fillRect/>
          </a:stretch>
        </a:blipFill>
      </dgm:spPr>
      <dgm:t>
        <a:bodyPr/>
        <a:lstStyle/>
        <a:p>
          <a:r>
            <a:rPr lang="en-US">
              <a:noFill/>
            </a:rPr>
            <a:t> </a:t>
          </a:r>
        </a:p>
      </dgm:t>
    </dgm:pt>
    <dgm:pt modelId="{1E11CFAE-D664-4009-9A67-0A1A1C0C41E6}" type="parTrans" cxnId="{472C197E-2CBF-463C-9078-1CB4F09CCADB}">
      <dgm:prSet/>
      <dgm:spPr/>
      <dgm:t>
        <a:bodyPr/>
        <a:lstStyle/>
        <a:p>
          <a:endParaRPr lang="en-US"/>
        </a:p>
      </dgm:t>
    </dgm:pt>
    <dgm:pt modelId="{453B566C-7522-49F2-970D-9848825D9EB8}" type="sibTrans" cxnId="{472C197E-2CBF-463C-9078-1CB4F09CCADB}">
      <dgm:prSet/>
      <dgm:spPr/>
      <dgm:t>
        <a:bodyPr/>
        <a:lstStyle/>
        <a:p>
          <a:endParaRPr lang="en-US"/>
        </a:p>
      </dgm:t>
    </dgm:pt>
    <dgm:pt modelId="{2FA972AE-D593-468D-A609-6046872FECE6}" type="pres">
      <dgm:prSet presAssocID="{C8DEE316-524B-4C33-9E57-22862712C7B2}" presName="Name0" presStyleCnt="0">
        <dgm:presLayoutVars>
          <dgm:dir/>
          <dgm:resizeHandles val="exact"/>
        </dgm:presLayoutVars>
      </dgm:prSet>
      <dgm:spPr/>
    </dgm:pt>
    <dgm:pt modelId="{2E35D662-2B98-4CE7-970A-445A3395B814}" type="pres">
      <dgm:prSet presAssocID="{F25D80BF-0EEA-4BB6-805F-64C3049EBA66}" presName="node" presStyleLbl="node1" presStyleIdx="0" presStyleCnt="5">
        <dgm:presLayoutVars>
          <dgm:bulletEnabled val="1"/>
        </dgm:presLayoutVars>
      </dgm:prSet>
      <dgm:spPr/>
    </dgm:pt>
    <dgm:pt modelId="{029339B6-FCC0-4829-BD45-9846E9ECF529}" type="pres">
      <dgm:prSet presAssocID="{453B566C-7522-49F2-970D-9848825D9EB8}" presName="sibTrans" presStyleLbl="sibTrans1D1" presStyleIdx="0" presStyleCnt="4"/>
      <dgm:spPr/>
    </dgm:pt>
    <dgm:pt modelId="{B4445959-3B6A-42C4-8CB2-FDCA5CCD827D}" type="pres">
      <dgm:prSet presAssocID="{453B566C-7522-49F2-970D-9848825D9EB8}" presName="connectorText" presStyleLbl="sibTrans1D1" presStyleIdx="0" presStyleCnt="4"/>
      <dgm:spPr/>
    </dgm:pt>
    <dgm:pt modelId="{7E55CD2D-77B0-4FAE-A0A1-09CF65FD6635}" type="pres">
      <dgm:prSet presAssocID="{D72506A1-D6A8-4A4C-AD61-E0F3C8140F03}" presName="node" presStyleLbl="node1" presStyleIdx="1" presStyleCnt="5" custScaleX="200876">
        <dgm:presLayoutVars>
          <dgm:bulletEnabled val="1"/>
        </dgm:presLayoutVars>
      </dgm:prSet>
      <dgm:spPr/>
    </dgm:pt>
    <dgm:pt modelId="{49859537-6610-437B-91A6-42F822DD8C97}" type="pres">
      <dgm:prSet presAssocID="{DA75622D-D4E4-4BF0-9E03-5EFD709C4BD1}" presName="sibTrans" presStyleLbl="sibTrans1D1" presStyleIdx="1" presStyleCnt="4"/>
      <dgm:spPr/>
    </dgm:pt>
    <dgm:pt modelId="{4DF9F9C4-8A6B-4D26-BB69-FEDC617DEA3E}" type="pres">
      <dgm:prSet presAssocID="{DA75622D-D4E4-4BF0-9E03-5EFD709C4BD1}" presName="connectorText" presStyleLbl="sibTrans1D1" presStyleIdx="1" presStyleCnt="4"/>
      <dgm:spPr/>
    </dgm:pt>
    <dgm:pt modelId="{648101D9-B230-4587-B3AD-E7BC953E63D5}" type="pres">
      <dgm:prSet presAssocID="{ED3E186F-729A-47C4-BC1D-E81306E5EF7D}" presName="node" presStyleLbl="node1" presStyleIdx="2" presStyleCnt="5">
        <dgm:presLayoutVars>
          <dgm:bulletEnabled val="1"/>
        </dgm:presLayoutVars>
      </dgm:prSet>
      <dgm:spPr/>
    </dgm:pt>
    <dgm:pt modelId="{64E1C4DB-41E8-4003-BC7F-C297D42A700F}" type="pres">
      <dgm:prSet presAssocID="{29C79642-0606-4BBA-85A8-9C746B897CE9}" presName="sibTrans" presStyleLbl="sibTrans1D1" presStyleIdx="2" presStyleCnt="4"/>
      <dgm:spPr/>
    </dgm:pt>
    <dgm:pt modelId="{9CC1439B-B616-4CA9-BFAB-9E68CD0AC780}" type="pres">
      <dgm:prSet presAssocID="{29C79642-0606-4BBA-85A8-9C746B897CE9}" presName="connectorText" presStyleLbl="sibTrans1D1" presStyleIdx="2" presStyleCnt="4"/>
      <dgm:spPr/>
    </dgm:pt>
    <dgm:pt modelId="{518AD869-496C-4EFD-9414-AEEA51597A73}" type="pres">
      <dgm:prSet presAssocID="{04271A2C-6E36-462A-8A19-0B218D43AE0F}" presName="node" presStyleLbl="node1" presStyleIdx="3" presStyleCnt="5" custScaleX="144865">
        <dgm:presLayoutVars>
          <dgm:bulletEnabled val="1"/>
        </dgm:presLayoutVars>
      </dgm:prSet>
      <dgm:spPr/>
    </dgm:pt>
    <dgm:pt modelId="{604E15FC-4244-42DF-B887-C1ECFF553DA0}" type="pres">
      <dgm:prSet presAssocID="{95678E41-3DB7-4271-889F-4EDE76A79087}" presName="sibTrans" presStyleLbl="sibTrans1D1" presStyleIdx="3" presStyleCnt="4"/>
      <dgm:spPr/>
    </dgm:pt>
    <dgm:pt modelId="{1E3EFB56-0989-4E8B-AF52-A461634DB821}" type="pres">
      <dgm:prSet presAssocID="{95678E41-3DB7-4271-889F-4EDE76A79087}" presName="connectorText" presStyleLbl="sibTrans1D1" presStyleIdx="3" presStyleCnt="4"/>
      <dgm:spPr/>
    </dgm:pt>
    <dgm:pt modelId="{5AB5AC6B-418F-4FCD-B17B-D26B32C539AE}" type="pres">
      <dgm:prSet presAssocID="{A3F589D4-C040-446B-8C8A-1F71B1125E3F}" presName="node" presStyleLbl="node1" presStyleIdx="4" presStyleCnt="5">
        <dgm:presLayoutVars>
          <dgm:bulletEnabled val="1"/>
        </dgm:presLayoutVars>
      </dgm:prSet>
      <dgm:spPr/>
    </dgm:pt>
  </dgm:ptLst>
  <dgm:cxnLst>
    <dgm:cxn modelId="{9E03CE07-7C54-49CB-858B-BA034D88C7CD}" type="presOf" srcId="{29C79642-0606-4BBA-85A8-9C746B897CE9}" destId="{64E1C4DB-41E8-4003-BC7F-C297D42A700F}" srcOrd="0" destOrd="0" presId="urn:microsoft.com/office/officeart/2005/8/layout/bProcess3"/>
    <dgm:cxn modelId="{D6A4B01A-890A-44D7-AE79-82606E68CB01}" srcId="{D72506A1-D6A8-4A4C-AD61-E0F3C8140F03}" destId="{6F18F59B-835E-4DB3-9CA3-02AA5BA6E348}" srcOrd="1" destOrd="0" parTransId="{3968BF48-C28A-49EE-935E-C5FF5855E2FE}" sibTransId="{2566DA24-4FB9-4D81-90AD-AE3981696359}"/>
    <dgm:cxn modelId="{A61B611D-C3A3-42AC-BE2D-ACF00D92C50B}" type="presOf" srcId="{6F18F59B-835E-4DB3-9CA3-02AA5BA6E348}" destId="{7E55CD2D-77B0-4FAE-A0A1-09CF65FD6635}" srcOrd="0" destOrd="2" presId="urn:microsoft.com/office/officeart/2005/8/layout/bProcess3"/>
    <dgm:cxn modelId="{0B163224-7D53-4705-995D-A12E51D08575}" type="presOf" srcId="{DA75622D-D4E4-4BF0-9E03-5EFD709C4BD1}" destId="{49859537-6610-437B-91A6-42F822DD8C97}" srcOrd="0" destOrd="0" presId="urn:microsoft.com/office/officeart/2005/8/layout/bProcess3"/>
    <dgm:cxn modelId="{96C77B33-5DA2-4DAB-9E28-4FED870904A9}" srcId="{D72506A1-D6A8-4A4C-AD61-E0F3C8140F03}" destId="{9CA4C586-90D0-4FB7-8905-B802BAB190B1}" srcOrd="0" destOrd="0" parTransId="{FDE2ADE1-35E4-4895-80D3-24279458F3B4}" sibTransId="{851583A8-B56A-4671-87BB-343243E780D3}"/>
    <dgm:cxn modelId="{9AC4AE5E-6BCF-40A7-A24B-69795FEE1038}" type="presOf" srcId="{95678E41-3DB7-4271-889F-4EDE76A79087}" destId="{1E3EFB56-0989-4E8B-AF52-A461634DB821}" srcOrd="1" destOrd="0" presId="urn:microsoft.com/office/officeart/2005/8/layout/bProcess3"/>
    <dgm:cxn modelId="{C906F244-8924-45C2-9EE0-F50B8D2373CF}" type="presOf" srcId="{9CA4C586-90D0-4FB7-8905-B802BAB190B1}" destId="{7E55CD2D-77B0-4FAE-A0A1-09CF65FD6635}" srcOrd="0" destOrd="1" presId="urn:microsoft.com/office/officeart/2005/8/layout/bProcess3"/>
    <dgm:cxn modelId="{4923DE67-1B2C-40B4-B4A7-DB9B87BE840F}" srcId="{C8DEE316-524B-4C33-9E57-22862712C7B2}" destId="{04271A2C-6E36-462A-8A19-0B218D43AE0F}" srcOrd="3" destOrd="0" parTransId="{A37133DD-9D74-49FA-BFDB-AC1ACDB7EA30}" sibTransId="{95678E41-3DB7-4271-889F-4EDE76A79087}"/>
    <dgm:cxn modelId="{9B07284E-97FA-4ED9-946C-9DAEDB378D06}" type="presOf" srcId="{ED3E186F-729A-47C4-BC1D-E81306E5EF7D}" destId="{648101D9-B230-4587-B3AD-E7BC953E63D5}" srcOrd="0" destOrd="0" presId="urn:microsoft.com/office/officeart/2005/8/layout/bProcess3"/>
    <dgm:cxn modelId="{D286F153-018A-4F7C-96C0-267652E12C0D}" type="presOf" srcId="{29C79642-0606-4BBA-85A8-9C746B897CE9}" destId="{9CC1439B-B616-4CA9-BFAB-9E68CD0AC780}" srcOrd="1" destOrd="0" presId="urn:microsoft.com/office/officeart/2005/8/layout/bProcess3"/>
    <dgm:cxn modelId="{472C197E-2CBF-463C-9078-1CB4F09CCADB}" srcId="{C8DEE316-524B-4C33-9E57-22862712C7B2}" destId="{F25D80BF-0EEA-4BB6-805F-64C3049EBA66}" srcOrd="0" destOrd="0" parTransId="{1E11CFAE-D664-4009-9A67-0A1A1C0C41E6}" sibTransId="{453B566C-7522-49F2-970D-9848825D9EB8}"/>
    <dgm:cxn modelId="{18C3DBA0-0313-4755-84B4-CE867AED58B6}" type="presOf" srcId="{D72506A1-D6A8-4A4C-AD61-E0F3C8140F03}" destId="{7E55CD2D-77B0-4FAE-A0A1-09CF65FD6635}" srcOrd="0" destOrd="0" presId="urn:microsoft.com/office/officeart/2005/8/layout/bProcess3"/>
    <dgm:cxn modelId="{6CDC34A5-FEFA-4D1C-BC26-66E0896D2E15}" srcId="{C8DEE316-524B-4C33-9E57-22862712C7B2}" destId="{D72506A1-D6A8-4A4C-AD61-E0F3C8140F03}" srcOrd="1" destOrd="0" parTransId="{B9E11BDC-F687-4456-876D-C5FE822B423B}" sibTransId="{DA75622D-D4E4-4BF0-9E03-5EFD709C4BD1}"/>
    <dgm:cxn modelId="{2BD4C4CD-618E-438C-A1ED-0900A462B67D}" type="presOf" srcId="{95678E41-3DB7-4271-889F-4EDE76A79087}" destId="{604E15FC-4244-42DF-B887-C1ECFF553DA0}" srcOrd="0" destOrd="0" presId="urn:microsoft.com/office/officeart/2005/8/layout/bProcess3"/>
    <dgm:cxn modelId="{BE1132CF-887B-4054-98B2-3C889E9B259C}" type="presOf" srcId="{453B566C-7522-49F2-970D-9848825D9EB8}" destId="{B4445959-3B6A-42C4-8CB2-FDCA5CCD827D}" srcOrd="1" destOrd="0" presId="urn:microsoft.com/office/officeart/2005/8/layout/bProcess3"/>
    <dgm:cxn modelId="{D9B41DD8-BAE4-4F16-8257-7D5629E4EA16}" type="presOf" srcId="{04271A2C-6E36-462A-8A19-0B218D43AE0F}" destId="{518AD869-496C-4EFD-9414-AEEA51597A73}" srcOrd="0" destOrd="0" presId="urn:microsoft.com/office/officeart/2005/8/layout/bProcess3"/>
    <dgm:cxn modelId="{A3651EE1-B23E-4F73-B76C-A09B86153781}" type="presOf" srcId="{A3F589D4-C040-446B-8C8A-1F71B1125E3F}" destId="{5AB5AC6B-418F-4FCD-B17B-D26B32C539AE}" srcOrd="0" destOrd="0" presId="urn:microsoft.com/office/officeart/2005/8/layout/bProcess3"/>
    <dgm:cxn modelId="{03A081E5-4832-4783-8025-D79FFB3BFA1C}" type="presOf" srcId="{453B566C-7522-49F2-970D-9848825D9EB8}" destId="{029339B6-FCC0-4829-BD45-9846E9ECF529}" srcOrd="0" destOrd="0" presId="urn:microsoft.com/office/officeart/2005/8/layout/bProcess3"/>
    <dgm:cxn modelId="{6BC954E8-092B-46AA-A0A3-85119301A384}" srcId="{C8DEE316-524B-4C33-9E57-22862712C7B2}" destId="{A3F589D4-C040-446B-8C8A-1F71B1125E3F}" srcOrd="4" destOrd="0" parTransId="{988762E9-3F46-45AC-89E0-F9FB7CD62D60}" sibTransId="{0D3D7D74-3BB6-4DBE-BADD-14867E02659D}"/>
    <dgm:cxn modelId="{67A64EE9-EEC1-4D1A-9BA8-7E13ED871922}" type="presOf" srcId="{F25D80BF-0EEA-4BB6-805F-64C3049EBA66}" destId="{2E35D662-2B98-4CE7-970A-445A3395B814}" srcOrd="0" destOrd="0" presId="urn:microsoft.com/office/officeart/2005/8/layout/bProcess3"/>
    <dgm:cxn modelId="{016038ED-D26B-4A79-8BD3-20F49725B0B6}" type="presOf" srcId="{C8DEE316-524B-4C33-9E57-22862712C7B2}" destId="{2FA972AE-D593-468D-A609-6046872FECE6}" srcOrd="0" destOrd="0" presId="urn:microsoft.com/office/officeart/2005/8/layout/bProcess3"/>
    <dgm:cxn modelId="{0F21E8EE-5BD2-4AC8-8BAE-478C8427ADE2}" type="presOf" srcId="{DA75622D-D4E4-4BF0-9E03-5EFD709C4BD1}" destId="{4DF9F9C4-8A6B-4D26-BB69-FEDC617DEA3E}" srcOrd="1" destOrd="0" presId="urn:microsoft.com/office/officeart/2005/8/layout/bProcess3"/>
    <dgm:cxn modelId="{132F9DF6-8660-4998-AA83-A9ACC3B130D5}" srcId="{C8DEE316-524B-4C33-9E57-22862712C7B2}" destId="{ED3E186F-729A-47C4-BC1D-E81306E5EF7D}" srcOrd="2" destOrd="0" parTransId="{F14824C1-1E67-40C8-A5C4-AA43EDC5475B}" sibTransId="{29C79642-0606-4BBA-85A8-9C746B897CE9}"/>
    <dgm:cxn modelId="{A58D0102-D8B1-4055-8D92-169359536679}" type="presParOf" srcId="{2FA972AE-D593-468D-A609-6046872FECE6}" destId="{2E35D662-2B98-4CE7-970A-445A3395B814}" srcOrd="0" destOrd="0" presId="urn:microsoft.com/office/officeart/2005/8/layout/bProcess3"/>
    <dgm:cxn modelId="{C1E0D7E5-69FC-43E1-AFAB-3DBAC664B5FF}" type="presParOf" srcId="{2FA972AE-D593-468D-A609-6046872FECE6}" destId="{029339B6-FCC0-4829-BD45-9846E9ECF529}" srcOrd="1" destOrd="0" presId="urn:microsoft.com/office/officeart/2005/8/layout/bProcess3"/>
    <dgm:cxn modelId="{71E63555-5874-4A82-B17C-778FBE555617}" type="presParOf" srcId="{029339B6-FCC0-4829-BD45-9846E9ECF529}" destId="{B4445959-3B6A-42C4-8CB2-FDCA5CCD827D}" srcOrd="0" destOrd="0" presId="urn:microsoft.com/office/officeart/2005/8/layout/bProcess3"/>
    <dgm:cxn modelId="{74C40762-705D-4CAB-9A71-0209932AE7E6}" type="presParOf" srcId="{2FA972AE-D593-468D-A609-6046872FECE6}" destId="{7E55CD2D-77B0-4FAE-A0A1-09CF65FD6635}" srcOrd="2" destOrd="0" presId="urn:microsoft.com/office/officeart/2005/8/layout/bProcess3"/>
    <dgm:cxn modelId="{2BB95B10-7F1D-4900-954F-746864B85A65}" type="presParOf" srcId="{2FA972AE-D593-468D-A609-6046872FECE6}" destId="{49859537-6610-437B-91A6-42F822DD8C97}" srcOrd="3" destOrd="0" presId="urn:microsoft.com/office/officeart/2005/8/layout/bProcess3"/>
    <dgm:cxn modelId="{4C45AC26-202C-432D-B908-246AA2762A4E}" type="presParOf" srcId="{49859537-6610-437B-91A6-42F822DD8C97}" destId="{4DF9F9C4-8A6B-4D26-BB69-FEDC617DEA3E}" srcOrd="0" destOrd="0" presId="urn:microsoft.com/office/officeart/2005/8/layout/bProcess3"/>
    <dgm:cxn modelId="{EA271999-3A03-4692-B4BB-FF33945E9AA6}" type="presParOf" srcId="{2FA972AE-D593-468D-A609-6046872FECE6}" destId="{648101D9-B230-4587-B3AD-E7BC953E63D5}" srcOrd="4" destOrd="0" presId="urn:microsoft.com/office/officeart/2005/8/layout/bProcess3"/>
    <dgm:cxn modelId="{45089BC9-93EB-4BF3-B75D-4250B5314F87}" type="presParOf" srcId="{2FA972AE-D593-468D-A609-6046872FECE6}" destId="{64E1C4DB-41E8-4003-BC7F-C297D42A700F}" srcOrd="5" destOrd="0" presId="urn:microsoft.com/office/officeart/2005/8/layout/bProcess3"/>
    <dgm:cxn modelId="{3644B245-521C-44AE-AC0A-8F7C76EB3237}" type="presParOf" srcId="{64E1C4DB-41E8-4003-BC7F-C297D42A700F}" destId="{9CC1439B-B616-4CA9-BFAB-9E68CD0AC780}" srcOrd="0" destOrd="0" presId="urn:microsoft.com/office/officeart/2005/8/layout/bProcess3"/>
    <dgm:cxn modelId="{6FC18554-384B-4038-9B5E-3A1EF8BE1398}" type="presParOf" srcId="{2FA972AE-D593-468D-A609-6046872FECE6}" destId="{518AD869-496C-4EFD-9414-AEEA51597A73}" srcOrd="6" destOrd="0" presId="urn:microsoft.com/office/officeart/2005/8/layout/bProcess3"/>
    <dgm:cxn modelId="{5D1185B9-3E38-4D59-9B6E-A7F8E17E2333}" type="presParOf" srcId="{2FA972AE-D593-468D-A609-6046872FECE6}" destId="{604E15FC-4244-42DF-B887-C1ECFF553DA0}" srcOrd="7" destOrd="0" presId="urn:microsoft.com/office/officeart/2005/8/layout/bProcess3"/>
    <dgm:cxn modelId="{563491F6-E4EB-4655-B9F7-99EBC24A93B9}" type="presParOf" srcId="{604E15FC-4244-42DF-B887-C1ECFF553DA0}" destId="{1E3EFB56-0989-4E8B-AF52-A461634DB821}" srcOrd="0" destOrd="0" presId="urn:microsoft.com/office/officeart/2005/8/layout/bProcess3"/>
    <dgm:cxn modelId="{28F6807D-AB46-42B1-B080-E4D6D819103A}" type="presParOf" srcId="{2FA972AE-D593-468D-A609-6046872FECE6}" destId="{5AB5AC6B-418F-4FCD-B17B-D26B32C539AE}" srcOrd="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F4BF88-D15A-460A-BE66-2DF106AA05F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2492E92-84BA-4D70-81A6-2D65FC0E1D0F}">
      <dgm:prSet phldrT="[Text]"/>
      <dgm:spPr/>
      <dgm:t>
        <a:bodyPr/>
        <a:lstStyle/>
        <a:p>
          <a:pPr>
            <a:buNone/>
          </a:pPr>
          <a:r>
            <a:rPr lang="en-US" dirty="0" err="1"/>
            <a:t>Kawarabayashi</a:t>
          </a:r>
          <a:r>
            <a:rPr lang="en-US" dirty="0"/>
            <a:t> &amp; Sidiropoulos</a:t>
          </a:r>
        </a:p>
      </dgm:t>
    </dgm:pt>
    <dgm:pt modelId="{D05C1D5B-4101-4CB2-9CEB-287BCEDB37FE}" type="parTrans" cxnId="{95BB90A7-B29E-4FDA-B6C3-B176F4728217}">
      <dgm:prSet/>
      <dgm:spPr/>
      <dgm:t>
        <a:bodyPr/>
        <a:lstStyle/>
        <a:p>
          <a:endParaRPr lang="en-US"/>
        </a:p>
      </dgm:t>
    </dgm:pt>
    <dgm:pt modelId="{43786203-E321-4761-B923-517CA7C2DA21}" type="sibTrans" cxnId="{95BB90A7-B29E-4FDA-B6C3-B176F4728217}">
      <dgm:prSet/>
      <dgm:spPr/>
      <dgm:t>
        <a:bodyPr/>
        <a:lstStyle/>
        <a:p>
          <a:endParaRPr lang="en-US"/>
        </a:p>
      </dgm:t>
    </dgm:pt>
    <dgm:pt modelId="{C06E2C35-85DF-4EC6-903B-82C788D3D43A}">
      <dgm:prSet/>
      <dgm:spPr/>
      <dgm:t>
        <a:bodyPr/>
        <a:lstStyle/>
        <a:p>
          <a:r>
            <a:rPr lang="en-US" dirty="0" err="1"/>
            <a:t>Chuzhoy</a:t>
          </a:r>
          <a:r>
            <a:rPr lang="en-US" dirty="0"/>
            <a:t>, </a:t>
          </a:r>
          <a:r>
            <a:rPr lang="en-US" dirty="0" err="1"/>
            <a:t>Mahabadi</a:t>
          </a:r>
          <a:r>
            <a:rPr lang="en-US" dirty="0"/>
            <a:t>, and Tan</a:t>
          </a:r>
        </a:p>
      </dgm:t>
    </dgm:pt>
    <dgm:pt modelId="{14899D96-9780-4C16-B996-EFE084E98312}" type="parTrans" cxnId="{6CE55982-90F6-4BDE-8575-8EA921AAD6B5}">
      <dgm:prSet/>
      <dgm:spPr/>
      <dgm:t>
        <a:bodyPr/>
        <a:lstStyle/>
        <a:p>
          <a:endParaRPr lang="en-US"/>
        </a:p>
      </dgm:t>
    </dgm:pt>
    <dgm:pt modelId="{830C6628-6BB8-4AF9-98BA-4F64267F63EE}" type="sibTrans" cxnId="{6CE55982-90F6-4BDE-8575-8EA921AAD6B5}">
      <dgm:prSet/>
      <dgm:spPr/>
      <dgm:t>
        <a:bodyPr/>
        <a:lstStyle/>
        <a:p>
          <a:endParaRPr lang="en-US"/>
        </a:p>
      </dgm:t>
    </dgm:pt>
    <dgm:pt modelId="{7B0EBDEE-8777-4778-AFDC-9A790FE0B70A}">
      <dgm:prSet/>
      <dgm:spPr/>
      <dgm:t>
        <a:bodyPr/>
        <a:lstStyle/>
        <a:p>
          <a:r>
            <a:rPr lang="en-US" b="0" dirty="0" err="1"/>
            <a:t>Chuzhoy</a:t>
          </a:r>
          <a:r>
            <a:rPr lang="en-US" b="0" dirty="0"/>
            <a:t> </a:t>
          </a:r>
          <a:r>
            <a:rPr lang="en-US" dirty="0"/>
            <a:t>&amp; Tan</a:t>
          </a:r>
        </a:p>
      </dgm:t>
    </dgm:pt>
    <dgm:pt modelId="{4397C5C6-BAA0-4438-B2D5-F930EFBCEC3E}" type="parTrans" cxnId="{942C1C21-D964-4249-86A8-0E041AA98158}">
      <dgm:prSet/>
      <dgm:spPr/>
      <dgm:t>
        <a:bodyPr/>
        <a:lstStyle/>
        <a:p>
          <a:endParaRPr lang="en-US"/>
        </a:p>
      </dgm:t>
    </dgm:pt>
    <dgm:pt modelId="{4F7B5C20-425D-4834-B412-77DFA62FC4E9}" type="sibTrans" cxnId="{942C1C21-D964-4249-86A8-0E041AA98158}">
      <dgm:prSet/>
      <dgm:spPr/>
      <dgm:t>
        <a:bodyPr/>
        <a:lstStyle/>
        <a:p>
          <a:endParaRPr lang="en-US"/>
        </a:p>
      </dgm:t>
    </dgm:pt>
    <mc:AlternateContent xmlns:mc="http://schemas.openxmlformats.org/markup-compatibility/2006" xmlns:a14="http://schemas.microsoft.com/office/drawing/2010/main">
      <mc:Choice Requires="a14">
        <dgm:pt modelId="{DEAA377D-86AA-4594-99AF-44850F59E1DF}">
          <dgm:prSet/>
          <dgm:spPr/>
          <dgm: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baseline="0" dirty="0" smtClean="0">
                              <a:solidFill>
                                <a:srgbClr val="C00000"/>
                              </a:solidFill>
                              <a:latin typeface="Cambria Math" panose="02040503050406030204" pitchFamily="18" charset="0"/>
                            </a:rPr>
                            <m:t>𝑛</m:t>
                          </m:r>
                        </m:e>
                        <m:sup>
                          <m:r>
                            <a:rPr lang="en-US" b="0" i="1" dirty="0" smtClean="0">
                              <a:latin typeface="Cambria Math" panose="02040503050406030204" pitchFamily="18" charset="0"/>
                            </a:rPr>
                            <m:t>0.5−</m:t>
                          </m:r>
                          <m:r>
                            <a:rPr lang="en-US" b="0" i="1" baseline="0" dirty="0" smtClean="0">
                              <a:solidFill>
                                <a:srgbClr val="C00000"/>
                              </a:solidFill>
                              <a:latin typeface="Cambria Math" panose="02040503050406030204" pitchFamily="18" charset="0"/>
                            </a:rPr>
                            <m:t>𝜖</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m:rPr>
                              <m:sty m:val="p"/>
                            </m:rPr>
                            <a:rPr lang="en-US" b="0" i="0" baseline="0" dirty="0" smtClean="0">
                              <a:solidFill>
                                <a:srgbClr val="C00000"/>
                              </a:solidFill>
                              <a:latin typeface="Cambria Math" panose="02040503050406030204" pitchFamily="18" charset="0"/>
                            </a:rPr>
                            <m:t>Δ</m:t>
                          </m:r>
                        </m:e>
                        <m:sup>
                          <m:r>
                            <a:rPr lang="en-US" b="0" i="1" dirty="0" smtClean="0">
                              <a:latin typeface="Cambria Math" panose="02040503050406030204" pitchFamily="18" charset="0"/>
                            </a:rPr>
                            <m:t>𝑂</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sup>
                      </m:sSup>
                    </m:e>
                  </m:d>
                </m:oMath>
              </a14:m>
              <a:r>
                <a:rPr lang="en-US" dirty="0"/>
                <a:t> approximation for </a:t>
              </a:r>
              <a14:m>
                <m:oMath xmlns:m="http://schemas.openxmlformats.org/officeDocument/2006/math">
                  <m:r>
                    <a:rPr lang="en-US" b="0" i="1" baseline="0" smtClean="0">
                      <a:solidFill>
                        <a:srgbClr val="C00000"/>
                      </a:solidFill>
                      <a:latin typeface="Cambria Math" panose="02040503050406030204" pitchFamily="18" charset="0"/>
                    </a:rPr>
                    <m:t>𝜖</m:t>
                  </m:r>
                  <m:r>
                    <a:rPr lang="en-US" b="0" i="1" smtClean="0">
                      <a:latin typeface="Cambria Math" panose="02040503050406030204" pitchFamily="18" charset="0"/>
                    </a:rPr>
                    <m:t>&gt;0</m:t>
                  </m:r>
                </m:oMath>
              </a14:m>
              <a:endParaRPr lang="en-US" dirty="0"/>
            </a:p>
          </dgm:t>
        </dgm:pt>
      </mc:Choice>
      <mc:Fallback xmlns="">
        <dgm:pt modelId="{DEAA377D-86AA-4594-99AF-44850F59E1DF}">
          <dgm:prSet/>
          <dgm:spPr/>
          <dgm:t>
            <a:bodyPr/>
            <a:lstStyle/>
            <a:p>
              <a:r>
                <a:rPr lang="en-US" b="0" i="0">
                  <a:latin typeface="Cambria Math" panose="02040503050406030204" pitchFamily="18" charset="0"/>
                </a:rPr>
                <a:t>𝑂 ̃</a:t>
              </a:r>
              <a:r>
                <a:rPr lang="en-US" b="0" i="0" dirty="0">
                  <a:latin typeface="Cambria Math" panose="02040503050406030204" pitchFamily="18" charset="0"/>
                </a:rPr>
                <a:t>(</a:t>
              </a:r>
              <a:r>
                <a:rPr lang="en-US" b="0" i="0" baseline="0" dirty="0">
                  <a:solidFill>
                    <a:srgbClr val="C00000"/>
                  </a:solidFill>
                  <a:latin typeface="Cambria Math" panose="02040503050406030204" pitchFamily="18" charset="0"/>
                </a:rPr>
                <a:t>𝑛^(</a:t>
              </a:r>
              <a:r>
                <a:rPr lang="en-US" b="0" i="0" dirty="0">
                  <a:latin typeface="Cambria Math" panose="02040503050406030204" pitchFamily="18" charset="0"/>
                </a:rPr>
                <a:t>0.5−</a:t>
              </a:r>
              <a:r>
                <a:rPr lang="en-US" b="0" i="0" baseline="0" dirty="0">
                  <a:solidFill>
                    <a:srgbClr val="C00000"/>
                  </a:solidFill>
                  <a:latin typeface="Cambria Math" panose="02040503050406030204" pitchFamily="18" charset="0"/>
                </a:rPr>
                <a:t>𝜖)</a:t>
              </a:r>
              <a:r>
                <a:rPr lang="en-US" b="0" i="0" dirty="0">
                  <a:latin typeface="Cambria Math" panose="02040503050406030204" pitchFamily="18" charset="0"/>
                </a:rPr>
                <a:t>⋅</a:t>
              </a:r>
              <a:r>
                <a:rPr lang="en-US" b="0" i="0" baseline="0" dirty="0">
                  <a:solidFill>
                    <a:srgbClr val="C00000"/>
                  </a:solidFill>
                  <a:latin typeface="Cambria Math" panose="02040503050406030204" pitchFamily="18" charset="0"/>
                </a:rPr>
                <a:t>Δ^</a:t>
              </a:r>
              <a:r>
                <a:rPr lang="en-US" b="0" i="0" dirty="0">
                  <a:latin typeface="Cambria Math" panose="02040503050406030204" pitchFamily="18" charset="0"/>
                </a:rPr>
                <a:t>𝑂(1)  )</a:t>
              </a:r>
              <a:r>
                <a:rPr lang="en-US" dirty="0"/>
                <a:t> approximation for </a:t>
              </a:r>
              <a:r>
                <a:rPr lang="en-US" b="0" i="0" baseline="0">
                  <a:solidFill>
                    <a:srgbClr val="C00000"/>
                  </a:solidFill>
                  <a:latin typeface="Cambria Math" panose="02040503050406030204" pitchFamily="18" charset="0"/>
                </a:rPr>
                <a:t>𝜖</a:t>
              </a:r>
              <a:r>
                <a:rPr lang="en-US" b="0" i="0">
                  <a:latin typeface="Cambria Math" panose="02040503050406030204" pitchFamily="18" charset="0"/>
                </a:rPr>
                <a:t>&gt;0</a:t>
              </a:r>
              <a:endParaRPr lang="en-US" dirty="0"/>
            </a:p>
          </dgm:t>
        </dgm:pt>
      </mc:Fallback>
    </mc:AlternateContent>
    <dgm:pt modelId="{08B5B276-BB10-4C50-B1E1-6F4FC15B9910}" type="parTrans" cxnId="{441AA36A-16B0-428F-BE40-A6C3E523A809}">
      <dgm:prSet/>
      <dgm:spPr/>
      <dgm:t>
        <a:bodyPr/>
        <a:lstStyle/>
        <a:p>
          <a:endParaRPr lang="en-US"/>
        </a:p>
      </dgm:t>
    </dgm:pt>
    <dgm:pt modelId="{1E1AA0C3-EF32-4FD5-B3B6-A07742866F77}" type="sibTrans" cxnId="{441AA36A-16B0-428F-BE40-A6C3E523A809}">
      <dgm:prSet/>
      <dgm:spPr/>
      <dgm:t>
        <a:bodyPr/>
        <a:lstStyle/>
        <a:p>
          <a:endParaRPr lang="en-US"/>
        </a:p>
      </dgm:t>
    </dgm:pt>
    <dgm:pt modelId="{DDF07D63-5D82-408E-A3ED-056C1958214B}">
      <dgm:prSet/>
      <dgm:spPr/>
      <dgm:t>
        <a:bodyPr/>
        <a:lstStyle/>
        <a:p>
          <a:r>
            <a:rPr lang="en-US" dirty="0"/>
            <a:t>FOCS’20</a:t>
          </a:r>
        </a:p>
      </dgm:t>
    </dgm:pt>
    <dgm:pt modelId="{17A7551C-2E23-4D81-8B7A-4FDC2B18515D}" type="parTrans" cxnId="{9D313192-5BA5-4C6D-811C-53ABBF8BEB0C}">
      <dgm:prSet/>
      <dgm:spPr/>
      <dgm:t>
        <a:bodyPr/>
        <a:lstStyle/>
        <a:p>
          <a:endParaRPr lang="en-US"/>
        </a:p>
      </dgm:t>
    </dgm:pt>
    <dgm:pt modelId="{A732D659-B379-4596-8DCE-5473120A5AF4}" type="sibTrans" cxnId="{9D313192-5BA5-4C6D-811C-53ABBF8BEB0C}">
      <dgm:prSet/>
      <dgm:spPr/>
      <dgm:t>
        <a:bodyPr/>
        <a:lstStyle/>
        <a:p>
          <a:endParaRPr lang="en-US"/>
        </a:p>
      </dgm:t>
    </dgm:pt>
    <mc:AlternateContent xmlns:mc="http://schemas.openxmlformats.org/markup-compatibility/2006" xmlns:a14="http://schemas.microsoft.com/office/drawing/2010/main">
      <mc:Choice Requires="a14">
        <dgm:pt modelId="{164B1A17-AC8B-4680-B621-C09069C75600}">
          <dgm:prSet/>
          <dgm:spPr/>
          <dgm: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baseline="0" smtClean="0">
                                          <a:solidFill>
                                            <a:srgbClr val="C00000"/>
                                          </a:solidFill>
                                          <a:latin typeface="Cambria Math" panose="02040503050406030204" pitchFamily="18" charset="0"/>
                                        </a:rPr>
                                        <m:t>𝑛</m:t>
                                      </m:r>
                                    </m:e>
                                  </m:func>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baseline="0" smtClean="0">
                                      <a:solidFill>
                                        <a:srgbClr val="C00000"/>
                                      </a:solidFill>
                                      <a:latin typeface="Cambria Math" panose="02040503050406030204" pitchFamily="18" charset="0"/>
                                    </a:rPr>
                                    <m:t>𝑛</m:t>
                                  </m:r>
                                </m:e>
                              </m:func>
                            </m:e>
                          </m:func>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baseline="0" smtClean="0">
                          <a:solidFill>
                            <a:srgbClr val="C00000"/>
                          </a:solidFill>
                          <a:latin typeface="Cambria Math" panose="02040503050406030204" pitchFamily="18" charset="0"/>
                        </a:rPr>
                        <m:t>Δ</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r>
                <a:rPr lang="en-US" dirty="0"/>
                <a:t> approximation</a:t>
              </a:r>
            </a:p>
          </dgm:t>
        </dgm:pt>
      </mc:Choice>
      <mc:Fallback xmlns="">
        <dgm:pt modelId="{164B1A17-AC8B-4680-B621-C09069C75600}">
          <dgm:prSet/>
          <dgm:spPr/>
          <dgm:t>
            <a:bodyPr/>
            <a:lstStyle/>
            <a:p>
              <a:r>
                <a:rPr lang="en-US" b="0" i="0">
                  <a:latin typeface="Cambria Math" panose="02040503050406030204" pitchFamily="18" charset="0"/>
                </a:rPr>
                <a:t>2^𝑂((log⁡</a:t>
              </a:r>
              <a:r>
                <a:rPr lang="en-US" b="0" i="0" baseline="0">
                  <a:solidFill>
                    <a:srgbClr val="C00000"/>
                  </a:solidFill>
                  <a:latin typeface="Cambria Math" panose="02040503050406030204" pitchFamily="18" charset="0"/>
                </a:rPr>
                <a:t>𝑛 )^(</a:t>
              </a:r>
              <a:r>
                <a:rPr lang="en-US" b="0" i="0">
                  <a:latin typeface="Cambria Math" panose="02040503050406030204" pitchFamily="18" charset="0"/>
                </a:rPr>
                <a:t>7/8)  log⁡log⁡</a:t>
              </a:r>
              <a:r>
                <a:rPr lang="en-US" b="0" i="0" baseline="0">
                  <a:solidFill>
                    <a:srgbClr val="C00000"/>
                  </a:solidFill>
                  <a:latin typeface="Cambria Math" panose="02040503050406030204" pitchFamily="18" charset="0"/>
                </a:rPr>
                <a:t>𝑛  ) </a:t>
              </a:r>
              <a:r>
                <a:rPr lang="en-US" b="0" i="0">
                  <a:latin typeface="Cambria Math" panose="02040503050406030204" pitchFamily="18" charset="0"/>
                </a:rPr>
                <a:t>⋅</a:t>
              </a:r>
              <a:r>
                <a:rPr lang="en-US" b="0" i="0" baseline="0">
                  <a:solidFill>
                    <a:srgbClr val="C00000"/>
                  </a:solidFill>
                  <a:latin typeface="Cambria Math" panose="02040503050406030204" pitchFamily="18" charset="0"/>
                </a:rPr>
                <a:t>Δ^</a:t>
              </a:r>
              <a:r>
                <a:rPr lang="en-US" b="0" i="0">
                  <a:latin typeface="Cambria Math" panose="02040503050406030204" pitchFamily="18" charset="0"/>
                </a:rPr>
                <a:t>𝑂(1) </a:t>
              </a:r>
              <a:r>
                <a:rPr lang="en-US" dirty="0"/>
                <a:t> approximation</a:t>
              </a:r>
            </a:p>
          </dgm:t>
        </dgm:pt>
      </mc:Fallback>
    </mc:AlternateContent>
    <dgm:pt modelId="{C6818C02-ED59-4C32-9110-DB20ED659AD1}" type="parTrans" cxnId="{9FA3AFFF-E204-48CE-BBDF-4D23385E86DB}">
      <dgm:prSet/>
      <dgm:spPr/>
      <dgm:t>
        <a:bodyPr/>
        <a:lstStyle/>
        <a:p>
          <a:endParaRPr lang="en-US"/>
        </a:p>
      </dgm:t>
    </dgm:pt>
    <dgm:pt modelId="{112AFB48-05B2-4A89-98E8-00AE92F540BE}" type="sibTrans" cxnId="{9FA3AFFF-E204-48CE-BBDF-4D23385E86DB}">
      <dgm:prSet/>
      <dgm:spPr/>
      <dgm:t>
        <a:bodyPr/>
        <a:lstStyle/>
        <a:p>
          <a:endParaRPr lang="en-US"/>
        </a:p>
      </dgm:t>
    </dgm:pt>
    <dgm:pt modelId="{9E89E753-5043-435A-8AE7-5964EC2F93BA}">
      <dgm:prSet/>
      <dgm:spPr/>
      <dgm:t>
        <a:bodyPr/>
        <a:lstStyle/>
        <a:p>
          <a:r>
            <a:rPr lang="en-US" dirty="0"/>
            <a:t>STOC’22</a:t>
          </a:r>
        </a:p>
      </dgm:t>
    </dgm:pt>
    <dgm:pt modelId="{6719BFAC-11DA-4E24-9BCA-D36688DFDFA2}" type="parTrans" cxnId="{AA1C1EB3-87D0-4647-8A83-200BB8665F33}">
      <dgm:prSet/>
      <dgm:spPr/>
      <dgm:t>
        <a:bodyPr/>
        <a:lstStyle/>
        <a:p>
          <a:endParaRPr lang="en-US"/>
        </a:p>
      </dgm:t>
    </dgm:pt>
    <dgm:pt modelId="{87145E9E-98F0-4B2D-9A09-3DFF192458C6}" type="sibTrans" cxnId="{AA1C1EB3-87D0-4647-8A83-200BB8665F33}">
      <dgm:prSet/>
      <dgm:spPr/>
      <dgm:t>
        <a:bodyPr/>
        <a:lstStyle/>
        <a:p>
          <a:endParaRPr lang="en-US"/>
        </a:p>
      </dgm:t>
    </dgm:pt>
    <mc:AlternateContent xmlns:mc="http://schemas.openxmlformats.org/markup-compatibility/2006" xmlns:a14="http://schemas.microsoft.com/office/drawing/2010/main">
      <mc:Choice Requires="a14">
        <dgm:pt modelId="{D53FB008-916A-4166-93BA-F3C13A86C7DF}">
          <dgm:prSet phldrT="[Text]"/>
          <dgm:spPr/>
          <dgm: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baseline="0" dirty="0" smtClean="0">
                          <a:solidFill>
                            <a:srgbClr val="C00000"/>
                          </a:solidFill>
                          <a:latin typeface="Cambria Math" panose="02040503050406030204" pitchFamily="18" charset="0"/>
                        </a:rPr>
                        <m:t>𝑛</m:t>
                      </m:r>
                    </m:e>
                  </m:ra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m:rPr>
                          <m:sty m:val="p"/>
                        </m:rPr>
                        <a:rPr lang="en-US" b="0" i="0" baseline="0" dirty="0" smtClean="0">
                          <a:solidFill>
                            <a:srgbClr val="C00000"/>
                          </a:solidFill>
                          <a:latin typeface="Cambria Math" panose="02040503050406030204" pitchFamily="18" charset="0"/>
                        </a:rPr>
                        <m:t>Δ</m:t>
                      </m:r>
                    </m:e>
                    <m:sup>
                      <m:r>
                        <a:rPr lang="en-US" b="0" i="1" dirty="0" smtClean="0">
                          <a:latin typeface="Cambria Math" panose="02040503050406030204" pitchFamily="18" charset="0"/>
                        </a:rPr>
                        <m:t>𝑂</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sup>
                  </m:sSup>
                  <m:r>
                    <a:rPr lang="en-US" b="0" i="1" dirty="0" smtClean="0">
                      <a:latin typeface="Cambria Math" panose="02040503050406030204" pitchFamily="18" charset="0"/>
                    </a:rPr>
                    <m:t>)</m:t>
                  </m:r>
                </m:oMath>
              </a14:m>
              <a:r>
                <a:rPr lang="en-US" dirty="0"/>
                <a:t> approximation</a:t>
              </a:r>
            </a:p>
          </dgm:t>
        </dgm:pt>
      </mc:Choice>
      <mc:Fallback xmlns="">
        <dgm:pt modelId="{D53FB008-916A-4166-93BA-F3C13A86C7DF}">
          <dgm:prSet phldrT="[Text]"/>
          <dgm:spPr/>
          <dgm:t>
            <a:bodyPr/>
            <a:lstStyle/>
            <a:p>
              <a:r>
                <a:rPr lang="en-US" b="0" i="0">
                  <a:latin typeface="Cambria Math" panose="02040503050406030204" pitchFamily="18" charset="0"/>
                </a:rPr>
                <a:t>𝑂 ̃</a:t>
              </a:r>
              <a:r>
                <a:rPr lang="en-US" b="0" i="0" dirty="0">
                  <a:latin typeface="Cambria Math" panose="02040503050406030204" pitchFamily="18" charset="0"/>
                </a:rPr>
                <a:t>(√</a:t>
              </a:r>
              <a:r>
                <a:rPr lang="en-US" b="0" i="0" baseline="0" dirty="0">
                  <a:solidFill>
                    <a:srgbClr val="C00000"/>
                  </a:solidFill>
                  <a:latin typeface="Cambria Math" panose="02040503050406030204" pitchFamily="18" charset="0"/>
                </a:rPr>
                <a:t>𝑛</a:t>
              </a:r>
              <a:r>
                <a:rPr lang="en-US" b="0" i="0" dirty="0">
                  <a:latin typeface="Cambria Math" panose="02040503050406030204" pitchFamily="18" charset="0"/>
                </a:rPr>
                <a:t>⋅</a:t>
              </a:r>
              <a:r>
                <a:rPr lang="en-US" b="0" i="0" baseline="0" dirty="0">
                  <a:solidFill>
                    <a:srgbClr val="C00000"/>
                  </a:solidFill>
                  <a:latin typeface="Cambria Math" panose="02040503050406030204" pitchFamily="18" charset="0"/>
                </a:rPr>
                <a:t>Δ^</a:t>
              </a:r>
              <a:r>
                <a:rPr lang="en-US" b="0" i="0" dirty="0">
                  <a:latin typeface="Cambria Math" panose="02040503050406030204" pitchFamily="18" charset="0"/>
                </a:rPr>
                <a:t>𝑂(1) )</a:t>
              </a:r>
              <a:r>
                <a:rPr lang="en-US" dirty="0"/>
                <a:t> approximation</a:t>
              </a:r>
            </a:p>
          </dgm:t>
        </dgm:pt>
      </mc:Fallback>
    </mc:AlternateContent>
    <dgm:pt modelId="{BB6337F3-3F4E-4F57-8F45-C5B16F009285}" type="parTrans" cxnId="{BC1644ED-61E7-4366-B2E8-6B35B259CD71}">
      <dgm:prSet/>
      <dgm:spPr/>
      <dgm:t>
        <a:bodyPr/>
        <a:lstStyle/>
        <a:p>
          <a:endParaRPr lang="en-US"/>
        </a:p>
      </dgm:t>
    </dgm:pt>
    <dgm:pt modelId="{74AD42C4-5AEA-4CA2-8A78-3C0D031A936E}" type="sibTrans" cxnId="{BC1644ED-61E7-4366-B2E8-6B35B259CD71}">
      <dgm:prSet/>
      <dgm:spPr/>
      <dgm:t>
        <a:bodyPr/>
        <a:lstStyle/>
        <a:p>
          <a:endParaRPr lang="en-US"/>
        </a:p>
      </dgm:t>
    </dgm:pt>
    <dgm:pt modelId="{AE253D7B-A472-4276-B51C-91FC2B1C8E73}">
      <dgm:prSet phldrT="[Text]"/>
      <dgm:spPr/>
      <dgm:t>
        <a:bodyPr/>
        <a:lstStyle/>
        <a:p>
          <a:r>
            <a:rPr lang="en-US" dirty="0"/>
            <a:t>STOC’19</a:t>
          </a:r>
        </a:p>
      </dgm:t>
    </dgm:pt>
    <dgm:pt modelId="{095939FB-D214-4F48-B235-4154C1C416B6}" type="parTrans" cxnId="{40D3DCD9-6F37-4039-868F-7ACBD8878A96}">
      <dgm:prSet/>
      <dgm:spPr/>
      <dgm:t>
        <a:bodyPr/>
        <a:lstStyle/>
        <a:p>
          <a:endParaRPr lang="en-US"/>
        </a:p>
      </dgm:t>
    </dgm:pt>
    <dgm:pt modelId="{EE37E9EF-CE5E-4E1E-9388-919CD6D125F1}" type="sibTrans" cxnId="{40D3DCD9-6F37-4039-868F-7ACBD8878A96}">
      <dgm:prSet/>
      <dgm:spPr/>
      <dgm:t>
        <a:bodyPr/>
        <a:lstStyle/>
        <a:p>
          <a:endParaRPr lang="en-US"/>
        </a:p>
      </dgm:t>
    </dgm:pt>
    <dgm:pt modelId="{5B0A6B82-F8EF-47EB-A71E-F3BEB41CC21E}" type="pres">
      <dgm:prSet presAssocID="{F9F4BF88-D15A-460A-BE66-2DF106AA05F0}" presName="Name0" presStyleCnt="0">
        <dgm:presLayoutVars>
          <dgm:dir/>
          <dgm:animLvl val="lvl"/>
          <dgm:resizeHandles val="exact"/>
        </dgm:presLayoutVars>
      </dgm:prSet>
      <dgm:spPr/>
    </dgm:pt>
    <dgm:pt modelId="{1E35981D-8514-4B76-AE9E-F3B8EB85D6D7}" type="pres">
      <dgm:prSet presAssocID="{52492E92-84BA-4D70-81A6-2D65FC0E1D0F}" presName="composite" presStyleCnt="0"/>
      <dgm:spPr/>
    </dgm:pt>
    <dgm:pt modelId="{94CD73FE-97FF-41F1-ACAF-FF002A847AAD}" type="pres">
      <dgm:prSet presAssocID="{52492E92-84BA-4D70-81A6-2D65FC0E1D0F}" presName="parTx" presStyleLbl="alignNode1" presStyleIdx="0" presStyleCnt="3">
        <dgm:presLayoutVars>
          <dgm:chMax val="0"/>
          <dgm:chPref val="0"/>
          <dgm:bulletEnabled val="1"/>
        </dgm:presLayoutVars>
      </dgm:prSet>
      <dgm:spPr/>
    </dgm:pt>
    <dgm:pt modelId="{48ECE013-00CD-4E5B-AF0E-836B618CB30E}" type="pres">
      <dgm:prSet presAssocID="{52492E92-84BA-4D70-81A6-2D65FC0E1D0F}" presName="desTx" presStyleLbl="alignAccFollowNode1" presStyleIdx="0" presStyleCnt="3">
        <dgm:presLayoutVars>
          <dgm:bulletEnabled val="1"/>
        </dgm:presLayoutVars>
      </dgm:prSet>
      <dgm:spPr/>
    </dgm:pt>
    <dgm:pt modelId="{3794BAB3-BBEB-4126-B903-E9628817DC6A}" type="pres">
      <dgm:prSet presAssocID="{43786203-E321-4761-B923-517CA7C2DA21}" presName="space" presStyleCnt="0"/>
      <dgm:spPr/>
    </dgm:pt>
    <dgm:pt modelId="{5F2682D7-2AF0-4397-8AAA-2AB8237ADC03}" type="pres">
      <dgm:prSet presAssocID="{C06E2C35-85DF-4EC6-903B-82C788D3D43A}" presName="composite" presStyleCnt="0"/>
      <dgm:spPr/>
    </dgm:pt>
    <dgm:pt modelId="{5FEC095D-6AF5-42BE-A1FF-A27C4155E2BC}" type="pres">
      <dgm:prSet presAssocID="{C06E2C35-85DF-4EC6-903B-82C788D3D43A}" presName="parTx" presStyleLbl="alignNode1" presStyleIdx="1" presStyleCnt="3">
        <dgm:presLayoutVars>
          <dgm:chMax val="0"/>
          <dgm:chPref val="0"/>
          <dgm:bulletEnabled val="1"/>
        </dgm:presLayoutVars>
      </dgm:prSet>
      <dgm:spPr/>
    </dgm:pt>
    <dgm:pt modelId="{F96A3247-EEA7-4247-A3A0-83ECF70903AF}" type="pres">
      <dgm:prSet presAssocID="{C06E2C35-85DF-4EC6-903B-82C788D3D43A}" presName="desTx" presStyleLbl="alignAccFollowNode1" presStyleIdx="1" presStyleCnt="3">
        <dgm:presLayoutVars>
          <dgm:bulletEnabled val="1"/>
        </dgm:presLayoutVars>
      </dgm:prSet>
      <dgm:spPr/>
    </dgm:pt>
    <dgm:pt modelId="{E727A073-FA98-4A95-9A4B-6038C5C7FE7F}" type="pres">
      <dgm:prSet presAssocID="{830C6628-6BB8-4AF9-98BA-4F64267F63EE}" presName="space" presStyleCnt="0"/>
      <dgm:spPr/>
    </dgm:pt>
    <dgm:pt modelId="{EC7FBA74-8EE2-49E4-9C07-8A3BDDF11EB3}" type="pres">
      <dgm:prSet presAssocID="{7B0EBDEE-8777-4778-AFDC-9A790FE0B70A}" presName="composite" presStyleCnt="0"/>
      <dgm:spPr/>
    </dgm:pt>
    <dgm:pt modelId="{21077ED1-6B97-40E7-ADFC-689D86B0A904}" type="pres">
      <dgm:prSet presAssocID="{7B0EBDEE-8777-4778-AFDC-9A790FE0B70A}" presName="parTx" presStyleLbl="alignNode1" presStyleIdx="2" presStyleCnt="3" custScaleX="120309">
        <dgm:presLayoutVars>
          <dgm:chMax val="0"/>
          <dgm:chPref val="0"/>
          <dgm:bulletEnabled val="1"/>
        </dgm:presLayoutVars>
      </dgm:prSet>
      <dgm:spPr/>
    </dgm:pt>
    <dgm:pt modelId="{0205381A-F066-4C5A-9D89-3525ADF4D313}" type="pres">
      <dgm:prSet presAssocID="{7B0EBDEE-8777-4778-AFDC-9A790FE0B70A}" presName="desTx" presStyleLbl="alignAccFollowNode1" presStyleIdx="2" presStyleCnt="3" custScaleX="120309">
        <dgm:presLayoutVars>
          <dgm:bulletEnabled val="1"/>
        </dgm:presLayoutVars>
      </dgm:prSet>
      <dgm:spPr/>
    </dgm:pt>
  </dgm:ptLst>
  <dgm:cxnLst>
    <dgm:cxn modelId="{6C8B5D18-8C39-4138-8815-D39297CD69EC}" type="presOf" srcId="{DDF07D63-5D82-408E-A3ED-056C1958214B}" destId="{F96A3247-EEA7-4247-A3A0-83ECF70903AF}" srcOrd="0" destOrd="1" presId="urn:microsoft.com/office/officeart/2005/8/layout/hList1"/>
    <dgm:cxn modelId="{942C1C21-D964-4249-86A8-0E041AA98158}" srcId="{F9F4BF88-D15A-460A-BE66-2DF106AA05F0}" destId="{7B0EBDEE-8777-4778-AFDC-9A790FE0B70A}" srcOrd="2" destOrd="0" parTransId="{4397C5C6-BAA0-4438-B2D5-F930EFBCEC3E}" sibTransId="{4F7B5C20-425D-4834-B412-77DFA62FC4E9}"/>
    <dgm:cxn modelId="{441AA36A-16B0-428F-BE40-A6C3E523A809}" srcId="{C06E2C35-85DF-4EC6-903B-82C788D3D43A}" destId="{DEAA377D-86AA-4594-99AF-44850F59E1DF}" srcOrd="0" destOrd="0" parTransId="{08B5B276-BB10-4C50-B1E1-6F4FC15B9910}" sibTransId="{1E1AA0C3-EF32-4FD5-B3B6-A07742866F77}"/>
    <dgm:cxn modelId="{C4ECD26B-7928-492A-80C1-72AC1942B42D}" type="presOf" srcId="{9E89E753-5043-435A-8AE7-5964EC2F93BA}" destId="{0205381A-F066-4C5A-9D89-3525ADF4D313}" srcOrd="0" destOrd="1" presId="urn:microsoft.com/office/officeart/2005/8/layout/hList1"/>
    <dgm:cxn modelId="{6CE55982-90F6-4BDE-8575-8EA921AAD6B5}" srcId="{F9F4BF88-D15A-460A-BE66-2DF106AA05F0}" destId="{C06E2C35-85DF-4EC6-903B-82C788D3D43A}" srcOrd="1" destOrd="0" parTransId="{14899D96-9780-4C16-B996-EFE084E98312}" sibTransId="{830C6628-6BB8-4AF9-98BA-4F64267F63EE}"/>
    <dgm:cxn modelId="{23618C85-923E-4602-B61A-5C75A71201EC}" type="presOf" srcId="{D53FB008-916A-4166-93BA-F3C13A86C7DF}" destId="{48ECE013-00CD-4E5B-AF0E-836B618CB30E}" srcOrd="0" destOrd="0" presId="urn:microsoft.com/office/officeart/2005/8/layout/hList1"/>
    <dgm:cxn modelId="{79014D8B-FA8F-4A10-A4AF-DE67C963983C}" type="presOf" srcId="{52492E92-84BA-4D70-81A6-2D65FC0E1D0F}" destId="{94CD73FE-97FF-41F1-ACAF-FF002A847AAD}" srcOrd="0" destOrd="0" presId="urn:microsoft.com/office/officeart/2005/8/layout/hList1"/>
    <dgm:cxn modelId="{A635CD8C-5E7A-4800-BCA9-C050BC6FBCA4}" type="presOf" srcId="{AE253D7B-A472-4276-B51C-91FC2B1C8E73}" destId="{48ECE013-00CD-4E5B-AF0E-836B618CB30E}" srcOrd="0" destOrd="1" presId="urn:microsoft.com/office/officeart/2005/8/layout/hList1"/>
    <dgm:cxn modelId="{9D313192-5BA5-4C6D-811C-53ABBF8BEB0C}" srcId="{C06E2C35-85DF-4EC6-903B-82C788D3D43A}" destId="{DDF07D63-5D82-408E-A3ED-056C1958214B}" srcOrd="1" destOrd="0" parTransId="{17A7551C-2E23-4D81-8B7A-4FDC2B18515D}" sibTransId="{A732D659-B379-4596-8DCE-5473120A5AF4}"/>
    <dgm:cxn modelId="{DF20A59D-3D6C-44AF-9959-F4CAE92A23CF}" type="presOf" srcId="{DEAA377D-86AA-4594-99AF-44850F59E1DF}" destId="{F96A3247-EEA7-4247-A3A0-83ECF70903AF}" srcOrd="0" destOrd="0" presId="urn:microsoft.com/office/officeart/2005/8/layout/hList1"/>
    <dgm:cxn modelId="{95BB90A7-B29E-4FDA-B6C3-B176F4728217}" srcId="{F9F4BF88-D15A-460A-BE66-2DF106AA05F0}" destId="{52492E92-84BA-4D70-81A6-2D65FC0E1D0F}" srcOrd="0" destOrd="0" parTransId="{D05C1D5B-4101-4CB2-9CEB-287BCEDB37FE}" sibTransId="{43786203-E321-4761-B923-517CA7C2DA21}"/>
    <dgm:cxn modelId="{A555E7A9-5A5F-4095-8733-E9D59F937D6B}" type="presOf" srcId="{7B0EBDEE-8777-4778-AFDC-9A790FE0B70A}" destId="{21077ED1-6B97-40E7-ADFC-689D86B0A904}" srcOrd="0" destOrd="0" presId="urn:microsoft.com/office/officeart/2005/8/layout/hList1"/>
    <dgm:cxn modelId="{AA1C1EB3-87D0-4647-8A83-200BB8665F33}" srcId="{7B0EBDEE-8777-4778-AFDC-9A790FE0B70A}" destId="{9E89E753-5043-435A-8AE7-5964EC2F93BA}" srcOrd="1" destOrd="0" parTransId="{6719BFAC-11DA-4E24-9BCA-D36688DFDFA2}" sibTransId="{87145E9E-98F0-4B2D-9A09-3DFF192458C6}"/>
    <dgm:cxn modelId="{C21B1AC2-AA99-4E3C-BF05-AA7CDBDB36CA}" type="presOf" srcId="{F9F4BF88-D15A-460A-BE66-2DF106AA05F0}" destId="{5B0A6B82-F8EF-47EB-A71E-F3BEB41CC21E}" srcOrd="0" destOrd="0" presId="urn:microsoft.com/office/officeart/2005/8/layout/hList1"/>
    <dgm:cxn modelId="{E60BB3C7-3B8C-47EC-BAEC-9C74019356C7}" type="presOf" srcId="{C06E2C35-85DF-4EC6-903B-82C788D3D43A}" destId="{5FEC095D-6AF5-42BE-A1FF-A27C4155E2BC}" srcOrd="0" destOrd="0" presId="urn:microsoft.com/office/officeart/2005/8/layout/hList1"/>
    <dgm:cxn modelId="{F119FECF-CE72-4F7F-AA6E-D0EE8DEF0BAD}" type="presOf" srcId="{164B1A17-AC8B-4680-B621-C09069C75600}" destId="{0205381A-F066-4C5A-9D89-3525ADF4D313}" srcOrd="0" destOrd="0" presId="urn:microsoft.com/office/officeart/2005/8/layout/hList1"/>
    <dgm:cxn modelId="{40D3DCD9-6F37-4039-868F-7ACBD8878A96}" srcId="{52492E92-84BA-4D70-81A6-2D65FC0E1D0F}" destId="{AE253D7B-A472-4276-B51C-91FC2B1C8E73}" srcOrd="1" destOrd="0" parTransId="{095939FB-D214-4F48-B235-4154C1C416B6}" sibTransId="{EE37E9EF-CE5E-4E1E-9388-919CD6D125F1}"/>
    <dgm:cxn modelId="{BC1644ED-61E7-4366-B2E8-6B35B259CD71}" srcId="{52492E92-84BA-4D70-81A6-2D65FC0E1D0F}" destId="{D53FB008-916A-4166-93BA-F3C13A86C7DF}" srcOrd="0" destOrd="0" parTransId="{BB6337F3-3F4E-4F57-8F45-C5B16F009285}" sibTransId="{74AD42C4-5AEA-4CA2-8A78-3C0D031A936E}"/>
    <dgm:cxn modelId="{9FA3AFFF-E204-48CE-BBDF-4D23385E86DB}" srcId="{7B0EBDEE-8777-4778-AFDC-9A790FE0B70A}" destId="{164B1A17-AC8B-4680-B621-C09069C75600}" srcOrd="0" destOrd="0" parTransId="{C6818C02-ED59-4C32-9110-DB20ED659AD1}" sibTransId="{112AFB48-05B2-4A89-98E8-00AE92F540BE}"/>
    <dgm:cxn modelId="{2A97A7DF-7969-45C8-8DF0-663A920C26BC}" type="presParOf" srcId="{5B0A6B82-F8EF-47EB-A71E-F3BEB41CC21E}" destId="{1E35981D-8514-4B76-AE9E-F3B8EB85D6D7}" srcOrd="0" destOrd="0" presId="urn:microsoft.com/office/officeart/2005/8/layout/hList1"/>
    <dgm:cxn modelId="{D8CA96F8-CBA4-4C72-B5CC-7851D1B5DB9D}" type="presParOf" srcId="{1E35981D-8514-4B76-AE9E-F3B8EB85D6D7}" destId="{94CD73FE-97FF-41F1-ACAF-FF002A847AAD}" srcOrd="0" destOrd="0" presId="urn:microsoft.com/office/officeart/2005/8/layout/hList1"/>
    <dgm:cxn modelId="{1E252AD8-35D0-4BFF-92E3-EE83822EF907}" type="presParOf" srcId="{1E35981D-8514-4B76-AE9E-F3B8EB85D6D7}" destId="{48ECE013-00CD-4E5B-AF0E-836B618CB30E}" srcOrd="1" destOrd="0" presId="urn:microsoft.com/office/officeart/2005/8/layout/hList1"/>
    <dgm:cxn modelId="{1343B8F7-60DC-49DF-ACFB-D245EFC5ECB9}" type="presParOf" srcId="{5B0A6B82-F8EF-47EB-A71E-F3BEB41CC21E}" destId="{3794BAB3-BBEB-4126-B903-E9628817DC6A}" srcOrd="1" destOrd="0" presId="urn:microsoft.com/office/officeart/2005/8/layout/hList1"/>
    <dgm:cxn modelId="{59423C82-2907-46D2-9BC4-125C7A784DA0}" type="presParOf" srcId="{5B0A6B82-F8EF-47EB-A71E-F3BEB41CC21E}" destId="{5F2682D7-2AF0-4397-8AAA-2AB8237ADC03}" srcOrd="2" destOrd="0" presId="urn:microsoft.com/office/officeart/2005/8/layout/hList1"/>
    <dgm:cxn modelId="{7AB4CED2-1612-40A2-997D-90774DD54385}" type="presParOf" srcId="{5F2682D7-2AF0-4397-8AAA-2AB8237ADC03}" destId="{5FEC095D-6AF5-42BE-A1FF-A27C4155E2BC}" srcOrd="0" destOrd="0" presId="urn:microsoft.com/office/officeart/2005/8/layout/hList1"/>
    <dgm:cxn modelId="{0B8FA66C-424D-43B9-A03C-E0842A8A8F6D}" type="presParOf" srcId="{5F2682D7-2AF0-4397-8AAA-2AB8237ADC03}" destId="{F96A3247-EEA7-4247-A3A0-83ECF70903AF}" srcOrd="1" destOrd="0" presId="urn:microsoft.com/office/officeart/2005/8/layout/hList1"/>
    <dgm:cxn modelId="{ADD63EF1-A22D-42A4-ADE2-03AA328A5FD8}" type="presParOf" srcId="{5B0A6B82-F8EF-47EB-A71E-F3BEB41CC21E}" destId="{E727A073-FA98-4A95-9A4B-6038C5C7FE7F}" srcOrd="3" destOrd="0" presId="urn:microsoft.com/office/officeart/2005/8/layout/hList1"/>
    <dgm:cxn modelId="{ACA2B69A-AA31-423F-AAC3-A639EE5D165C}" type="presParOf" srcId="{5B0A6B82-F8EF-47EB-A71E-F3BEB41CC21E}" destId="{EC7FBA74-8EE2-49E4-9C07-8A3BDDF11EB3}" srcOrd="4" destOrd="0" presId="urn:microsoft.com/office/officeart/2005/8/layout/hList1"/>
    <dgm:cxn modelId="{AA8C3F51-0845-4D08-A76D-AE2566B61386}" type="presParOf" srcId="{EC7FBA74-8EE2-49E4-9C07-8A3BDDF11EB3}" destId="{21077ED1-6B97-40E7-ADFC-689D86B0A904}" srcOrd="0" destOrd="0" presId="urn:microsoft.com/office/officeart/2005/8/layout/hList1"/>
    <dgm:cxn modelId="{B4E1F6DA-EF74-42BB-AC40-C8AA43BCACAC}" type="presParOf" srcId="{EC7FBA74-8EE2-49E4-9C07-8A3BDDF11EB3}" destId="{0205381A-F066-4C5A-9D89-3525ADF4D31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F4BF88-D15A-460A-BE66-2DF106AA05F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2492E92-84BA-4D70-81A6-2D65FC0E1D0F}">
      <dgm:prSet phldrT="[Text]"/>
      <dgm:spPr/>
      <dgm:t>
        <a:bodyPr/>
        <a:lstStyle/>
        <a:p>
          <a:pPr>
            <a:buNone/>
          </a:pPr>
          <a:r>
            <a:rPr lang="en-US" dirty="0" err="1"/>
            <a:t>Kawarabayashi</a:t>
          </a:r>
          <a:r>
            <a:rPr lang="en-US" dirty="0"/>
            <a:t> &amp; Sidiropoulos</a:t>
          </a:r>
        </a:p>
      </dgm:t>
    </dgm:pt>
    <dgm:pt modelId="{D05C1D5B-4101-4CB2-9CEB-287BCEDB37FE}" type="parTrans" cxnId="{95BB90A7-B29E-4FDA-B6C3-B176F4728217}">
      <dgm:prSet/>
      <dgm:spPr/>
      <dgm:t>
        <a:bodyPr/>
        <a:lstStyle/>
        <a:p>
          <a:endParaRPr lang="en-US"/>
        </a:p>
      </dgm:t>
    </dgm:pt>
    <dgm:pt modelId="{43786203-E321-4761-B923-517CA7C2DA21}" type="sibTrans" cxnId="{95BB90A7-B29E-4FDA-B6C3-B176F4728217}">
      <dgm:prSet/>
      <dgm:spPr/>
      <dgm:t>
        <a:bodyPr/>
        <a:lstStyle/>
        <a:p>
          <a:endParaRPr lang="en-US"/>
        </a:p>
      </dgm:t>
    </dgm:pt>
    <dgm:pt modelId="{C06E2C35-85DF-4EC6-903B-82C788D3D43A}">
      <dgm:prSet/>
      <dgm:spPr/>
      <dgm:t>
        <a:bodyPr/>
        <a:lstStyle/>
        <a:p>
          <a:r>
            <a:rPr lang="en-US" dirty="0" err="1"/>
            <a:t>Chuzhoy</a:t>
          </a:r>
          <a:r>
            <a:rPr lang="en-US" dirty="0"/>
            <a:t>, </a:t>
          </a:r>
          <a:r>
            <a:rPr lang="en-US" dirty="0" err="1"/>
            <a:t>Mahabadi</a:t>
          </a:r>
          <a:r>
            <a:rPr lang="en-US" dirty="0"/>
            <a:t>, and Tan</a:t>
          </a:r>
        </a:p>
      </dgm:t>
    </dgm:pt>
    <dgm:pt modelId="{14899D96-9780-4C16-B996-EFE084E98312}" type="parTrans" cxnId="{6CE55982-90F6-4BDE-8575-8EA921AAD6B5}">
      <dgm:prSet/>
      <dgm:spPr/>
      <dgm:t>
        <a:bodyPr/>
        <a:lstStyle/>
        <a:p>
          <a:endParaRPr lang="en-US"/>
        </a:p>
      </dgm:t>
    </dgm:pt>
    <dgm:pt modelId="{830C6628-6BB8-4AF9-98BA-4F64267F63EE}" type="sibTrans" cxnId="{6CE55982-90F6-4BDE-8575-8EA921AAD6B5}">
      <dgm:prSet/>
      <dgm:spPr/>
      <dgm:t>
        <a:bodyPr/>
        <a:lstStyle/>
        <a:p>
          <a:endParaRPr lang="en-US"/>
        </a:p>
      </dgm:t>
    </dgm:pt>
    <dgm:pt modelId="{7B0EBDEE-8777-4778-AFDC-9A790FE0B70A}">
      <dgm:prSet/>
      <dgm:spPr/>
      <dgm:t>
        <a:bodyPr/>
        <a:lstStyle/>
        <a:p>
          <a:r>
            <a:rPr lang="en-US" b="0" dirty="0" err="1"/>
            <a:t>Chuzhoy</a:t>
          </a:r>
          <a:r>
            <a:rPr lang="en-US" b="0" dirty="0"/>
            <a:t> </a:t>
          </a:r>
          <a:r>
            <a:rPr lang="en-US" dirty="0"/>
            <a:t>&amp; Tan</a:t>
          </a:r>
        </a:p>
      </dgm:t>
    </dgm:pt>
    <dgm:pt modelId="{4397C5C6-BAA0-4438-B2D5-F930EFBCEC3E}" type="parTrans" cxnId="{942C1C21-D964-4249-86A8-0E041AA98158}">
      <dgm:prSet/>
      <dgm:spPr/>
      <dgm:t>
        <a:bodyPr/>
        <a:lstStyle/>
        <a:p>
          <a:endParaRPr lang="en-US"/>
        </a:p>
      </dgm:t>
    </dgm:pt>
    <dgm:pt modelId="{4F7B5C20-425D-4834-B412-77DFA62FC4E9}" type="sibTrans" cxnId="{942C1C21-D964-4249-86A8-0E041AA98158}">
      <dgm:prSet/>
      <dgm:spPr/>
      <dgm:t>
        <a:bodyPr/>
        <a:lstStyle/>
        <a:p>
          <a:endParaRPr lang="en-US"/>
        </a:p>
      </dgm:t>
    </dgm:pt>
    <dgm:pt modelId="{DEAA377D-86AA-4594-99AF-44850F59E1DF}">
      <dgm:prSet/>
      <dgm:spPr>
        <a:blipFill>
          <a:blip xmlns:r="http://schemas.openxmlformats.org/officeDocument/2006/relationships" r:embed="rId1"/>
          <a:stretch>
            <a:fillRect l="-1544"/>
          </a:stretch>
        </a:blipFill>
      </dgm:spPr>
      <dgm:t>
        <a:bodyPr/>
        <a:lstStyle/>
        <a:p>
          <a:r>
            <a:rPr lang="en-US">
              <a:noFill/>
            </a:rPr>
            <a:t> </a:t>
          </a:r>
        </a:p>
      </dgm:t>
    </dgm:pt>
    <dgm:pt modelId="{08B5B276-BB10-4C50-B1E1-6F4FC15B9910}" type="parTrans" cxnId="{441AA36A-16B0-428F-BE40-A6C3E523A809}">
      <dgm:prSet/>
      <dgm:spPr/>
      <dgm:t>
        <a:bodyPr/>
        <a:lstStyle/>
        <a:p>
          <a:endParaRPr lang="en-US"/>
        </a:p>
      </dgm:t>
    </dgm:pt>
    <dgm:pt modelId="{1E1AA0C3-EF32-4FD5-B3B6-A07742866F77}" type="sibTrans" cxnId="{441AA36A-16B0-428F-BE40-A6C3E523A809}">
      <dgm:prSet/>
      <dgm:spPr/>
      <dgm:t>
        <a:bodyPr/>
        <a:lstStyle/>
        <a:p>
          <a:endParaRPr lang="en-US"/>
        </a:p>
      </dgm:t>
    </dgm:pt>
    <dgm:pt modelId="{DDF07D63-5D82-408E-A3ED-056C1958214B}">
      <dgm:prSet/>
      <dgm:spPr/>
      <dgm:t>
        <a:bodyPr/>
        <a:lstStyle/>
        <a:p>
          <a:r>
            <a:rPr lang="en-US">
              <a:noFill/>
            </a:rPr>
            <a:t> </a:t>
          </a:r>
        </a:p>
      </dgm:t>
    </dgm:pt>
    <dgm:pt modelId="{17A7551C-2E23-4D81-8B7A-4FDC2B18515D}" type="parTrans" cxnId="{9D313192-5BA5-4C6D-811C-53ABBF8BEB0C}">
      <dgm:prSet/>
      <dgm:spPr/>
      <dgm:t>
        <a:bodyPr/>
        <a:lstStyle/>
        <a:p>
          <a:endParaRPr lang="en-US"/>
        </a:p>
      </dgm:t>
    </dgm:pt>
    <dgm:pt modelId="{A732D659-B379-4596-8DCE-5473120A5AF4}" type="sibTrans" cxnId="{9D313192-5BA5-4C6D-811C-53ABBF8BEB0C}">
      <dgm:prSet/>
      <dgm:spPr/>
      <dgm:t>
        <a:bodyPr/>
        <a:lstStyle/>
        <a:p>
          <a:endParaRPr lang="en-US"/>
        </a:p>
      </dgm:t>
    </dgm:pt>
    <dgm:pt modelId="{164B1A17-AC8B-4680-B621-C09069C75600}">
      <dgm:prSet/>
      <dgm:spPr>
        <a:blipFill>
          <a:blip xmlns:r="http://schemas.openxmlformats.org/officeDocument/2006/relationships" r:embed="rId2"/>
          <a:stretch>
            <a:fillRect l="-1124"/>
          </a:stretch>
        </a:blipFill>
      </dgm:spPr>
      <dgm:t>
        <a:bodyPr/>
        <a:lstStyle/>
        <a:p>
          <a:r>
            <a:rPr lang="en-US">
              <a:noFill/>
            </a:rPr>
            <a:t> </a:t>
          </a:r>
        </a:p>
      </dgm:t>
    </dgm:pt>
    <dgm:pt modelId="{C6818C02-ED59-4C32-9110-DB20ED659AD1}" type="parTrans" cxnId="{9FA3AFFF-E204-48CE-BBDF-4D23385E86DB}">
      <dgm:prSet/>
      <dgm:spPr/>
      <dgm:t>
        <a:bodyPr/>
        <a:lstStyle/>
        <a:p>
          <a:endParaRPr lang="en-US"/>
        </a:p>
      </dgm:t>
    </dgm:pt>
    <dgm:pt modelId="{112AFB48-05B2-4A89-98E8-00AE92F540BE}" type="sibTrans" cxnId="{9FA3AFFF-E204-48CE-BBDF-4D23385E86DB}">
      <dgm:prSet/>
      <dgm:spPr/>
      <dgm:t>
        <a:bodyPr/>
        <a:lstStyle/>
        <a:p>
          <a:endParaRPr lang="en-US"/>
        </a:p>
      </dgm:t>
    </dgm:pt>
    <dgm:pt modelId="{9E89E753-5043-435A-8AE7-5964EC2F93BA}">
      <dgm:prSet/>
      <dgm:spPr/>
      <dgm:t>
        <a:bodyPr/>
        <a:lstStyle/>
        <a:p>
          <a:r>
            <a:rPr lang="en-US">
              <a:noFill/>
            </a:rPr>
            <a:t> </a:t>
          </a:r>
        </a:p>
      </dgm:t>
    </dgm:pt>
    <dgm:pt modelId="{6719BFAC-11DA-4E24-9BCA-D36688DFDFA2}" type="parTrans" cxnId="{AA1C1EB3-87D0-4647-8A83-200BB8665F33}">
      <dgm:prSet/>
      <dgm:spPr/>
      <dgm:t>
        <a:bodyPr/>
        <a:lstStyle/>
        <a:p>
          <a:endParaRPr lang="en-US"/>
        </a:p>
      </dgm:t>
    </dgm:pt>
    <dgm:pt modelId="{87145E9E-98F0-4B2D-9A09-3DFF192458C6}" type="sibTrans" cxnId="{AA1C1EB3-87D0-4647-8A83-200BB8665F33}">
      <dgm:prSet/>
      <dgm:spPr/>
      <dgm:t>
        <a:bodyPr/>
        <a:lstStyle/>
        <a:p>
          <a:endParaRPr lang="en-US"/>
        </a:p>
      </dgm:t>
    </dgm:pt>
    <dgm:pt modelId="{D53FB008-916A-4166-93BA-F3C13A86C7DF}">
      <dgm:prSet phldrT="[Text]"/>
      <dgm:spPr>
        <a:blipFill>
          <a:blip xmlns:r="http://schemas.openxmlformats.org/officeDocument/2006/relationships" r:embed="rId3"/>
          <a:stretch>
            <a:fillRect l="-1544"/>
          </a:stretch>
        </a:blipFill>
      </dgm:spPr>
      <dgm:t>
        <a:bodyPr/>
        <a:lstStyle/>
        <a:p>
          <a:r>
            <a:rPr lang="en-US">
              <a:noFill/>
            </a:rPr>
            <a:t> </a:t>
          </a:r>
        </a:p>
      </dgm:t>
    </dgm:pt>
    <dgm:pt modelId="{BB6337F3-3F4E-4F57-8F45-C5B16F009285}" type="parTrans" cxnId="{BC1644ED-61E7-4366-B2E8-6B35B259CD71}">
      <dgm:prSet/>
      <dgm:spPr/>
      <dgm:t>
        <a:bodyPr/>
        <a:lstStyle/>
        <a:p>
          <a:endParaRPr lang="en-US"/>
        </a:p>
      </dgm:t>
    </dgm:pt>
    <dgm:pt modelId="{74AD42C4-5AEA-4CA2-8A78-3C0D031A936E}" type="sibTrans" cxnId="{BC1644ED-61E7-4366-B2E8-6B35B259CD71}">
      <dgm:prSet/>
      <dgm:spPr/>
      <dgm:t>
        <a:bodyPr/>
        <a:lstStyle/>
        <a:p>
          <a:endParaRPr lang="en-US"/>
        </a:p>
      </dgm:t>
    </dgm:pt>
    <dgm:pt modelId="{AE253D7B-A472-4276-B51C-91FC2B1C8E73}">
      <dgm:prSet phldrT="[Text]"/>
      <dgm:spPr/>
      <dgm:t>
        <a:bodyPr/>
        <a:lstStyle/>
        <a:p>
          <a:r>
            <a:rPr lang="en-US">
              <a:noFill/>
            </a:rPr>
            <a:t> </a:t>
          </a:r>
        </a:p>
      </dgm:t>
    </dgm:pt>
    <dgm:pt modelId="{095939FB-D214-4F48-B235-4154C1C416B6}" type="parTrans" cxnId="{40D3DCD9-6F37-4039-868F-7ACBD8878A96}">
      <dgm:prSet/>
      <dgm:spPr/>
      <dgm:t>
        <a:bodyPr/>
        <a:lstStyle/>
        <a:p>
          <a:endParaRPr lang="en-US"/>
        </a:p>
      </dgm:t>
    </dgm:pt>
    <dgm:pt modelId="{EE37E9EF-CE5E-4E1E-9388-919CD6D125F1}" type="sibTrans" cxnId="{40D3DCD9-6F37-4039-868F-7ACBD8878A96}">
      <dgm:prSet/>
      <dgm:spPr/>
      <dgm:t>
        <a:bodyPr/>
        <a:lstStyle/>
        <a:p>
          <a:endParaRPr lang="en-US"/>
        </a:p>
      </dgm:t>
    </dgm:pt>
    <dgm:pt modelId="{5B0A6B82-F8EF-47EB-A71E-F3BEB41CC21E}" type="pres">
      <dgm:prSet presAssocID="{F9F4BF88-D15A-460A-BE66-2DF106AA05F0}" presName="Name0" presStyleCnt="0">
        <dgm:presLayoutVars>
          <dgm:dir/>
          <dgm:animLvl val="lvl"/>
          <dgm:resizeHandles val="exact"/>
        </dgm:presLayoutVars>
      </dgm:prSet>
      <dgm:spPr/>
    </dgm:pt>
    <dgm:pt modelId="{1E35981D-8514-4B76-AE9E-F3B8EB85D6D7}" type="pres">
      <dgm:prSet presAssocID="{52492E92-84BA-4D70-81A6-2D65FC0E1D0F}" presName="composite" presStyleCnt="0"/>
      <dgm:spPr/>
    </dgm:pt>
    <dgm:pt modelId="{94CD73FE-97FF-41F1-ACAF-FF002A847AAD}" type="pres">
      <dgm:prSet presAssocID="{52492E92-84BA-4D70-81A6-2D65FC0E1D0F}" presName="parTx" presStyleLbl="alignNode1" presStyleIdx="0" presStyleCnt="3">
        <dgm:presLayoutVars>
          <dgm:chMax val="0"/>
          <dgm:chPref val="0"/>
          <dgm:bulletEnabled val="1"/>
        </dgm:presLayoutVars>
      </dgm:prSet>
      <dgm:spPr/>
    </dgm:pt>
    <dgm:pt modelId="{48ECE013-00CD-4E5B-AF0E-836B618CB30E}" type="pres">
      <dgm:prSet presAssocID="{52492E92-84BA-4D70-81A6-2D65FC0E1D0F}" presName="desTx" presStyleLbl="alignAccFollowNode1" presStyleIdx="0" presStyleCnt="3">
        <dgm:presLayoutVars>
          <dgm:bulletEnabled val="1"/>
        </dgm:presLayoutVars>
      </dgm:prSet>
      <dgm:spPr/>
    </dgm:pt>
    <dgm:pt modelId="{3794BAB3-BBEB-4126-B903-E9628817DC6A}" type="pres">
      <dgm:prSet presAssocID="{43786203-E321-4761-B923-517CA7C2DA21}" presName="space" presStyleCnt="0"/>
      <dgm:spPr/>
    </dgm:pt>
    <dgm:pt modelId="{5F2682D7-2AF0-4397-8AAA-2AB8237ADC03}" type="pres">
      <dgm:prSet presAssocID="{C06E2C35-85DF-4EC6-903B-82C788D3D43A}" presName="composite" presStyleCnt="0"/>
      <dgm:spPr/>
    </dgm:pt>
    <dgm:pt modelId="{5FEC095D-6AF5-42BE-A1FF-A27C4155E2BC}" type="pres">
      <dgm:prSet presAssocID="{C06E2C35-85DF-4EC6-903B-82C788D3D43A}" presName="parTx" presStyleLbl="alignNode1" presStyleIdx="1" presStyleCnt="3">
        <dgm:presLayoutVars>
          <dgm:chMax val="0"/>
          <dgm:chPref val="0"/>
          <dgm:bulletEnabled val="1"/>
        </dgm:presLayoutVars>
      </dgm:prSet>
      <dgm:spPr/>
    </dgm:pt>
    <dgm:pt modelId="{F96A3247-EEA7-4247-A3A0-83ECF70903AF}" type="pres">
      <dgm:prSet presAssocID="{C06E2C35-85DF-4EC6-903B-82C788D3D43A}" presName="desTx" presStyleLbl="alignAccFollowNode1" presStyleIdx="1" presStyleCnt="3">
        <dgm:presLayoutVars>
          <dgm:bulletEnabled val="1"/>
        </dgm:presLayoutVars>
      </dgm:prSet>
      <dgm:spPr/>
    </dgm:pt>
    <dgm:pt modelId="{E727A073-FA98-4A95-9A4B-6038C5C7FE7F}" type="pres">
      <dgm:prSet presAssocID="{830C6628-6BB8-4AF9-98BA-4F64267F63EE}" presName="space" presStyleCnt="0"/>
      <dgm:spPr/>
    </dgm:pt>
    <dgm:pt modelId="{EC7FBA74-8EE2-49E4-9C07-8A3BDDF11EB3}" type="pres">
      <dgm:prSet presAssocID="{7B0EBDEE-8777-4778-AFDC-9A790FE0B70A}" presName="composite" presStyleCnt="0"/>
      <dgm:spPr/>
    </dgm:pt>
    <dgm:pt modelId="{21077ED1-6B97-40E7-ADFC-689D86B0A904}" type="pres">
      <dgm:prSet presAssocID="{7B0EBDEE-8777-4778-AFDC-9A790FE0B70A}" presName="parTx" presStyleLbl="alignNode1" presStyleIdx="2" presStyleCnt="3" custScaleX="120309">
        <dgm:presLayoutVars>
          <dgm:chMax val="0"/>
          <dgm:chPref val="0"/>
          <dgm:bulletEnabled val="1"/>
        </dgm:presLayoutVars>
      </dgm:prSet>
      <dgm:spPr/>
    </dgm:pt>
    <dgm:pt modelId="{0205381A-F066-4C5A-9D89-3525ADF4D313}" type="pres">
      <dgm:prSet presAssocID="{7B0EBDEE-8777-4778-AFDC-9A790FE0B70A}" presName="desTx" presStyleLbl="alignAccFollowNode1" presStyleIdx="2" presStyleCnt="3" custScaleX="120309">
        <dgm:presLayoutVars>
          <dgm:bulletEnabled val="1"/>
        </dgm:presLayoutVars>
      </dgm:prSet>
      <dgm:spPr/>
    </dgm:pt>
  </dgm:ptLst>
  <dgm:cxnLst>
    <dgm:cxn modelId="{6C8B5D18-8C39-4138-8815-D39297CD69EC}" type="presOf" srcId="{DDF07D63-5D82-408E-A3ED-056C1958214B}" destId="{F96A3247-EEA7-4247-A3A0-83ECF70903AF}" srcOrd="0" destOrd="1" presId="urn:microsoft.com/office/officeart/2005/8/layout/hList1"/>
    <dgm:cxn modelId="{942C1C21-D964-4249-86A8-0E041AA98158}" srcId="{F9F4BF88-D15A-460A-BE66-2DF106AA05F0}" destId="{7B0EBDEE-8777-4778-AFDC-9A790FE0B70A}" srcOrd="2" destOrd="0" parTransId="{4397C5C6-BAA0-4438-B2D5-F930EFBCEC3E}" sibTransId="{4F7B5C20-425D-4834-B412-77DFA62FC4E9}"/>
    <dgm:cxn modelId="{441AA36A-16B0-428F-BE40-A6C3E523A809}" srcId="{C06E2C35-85DF-4EC6-903B-82C788D3D43A}" destId="{DEAA377D-86AA-4594-99AF-44850F59E1DF}" srcOrd="0" destOrd="0" parTransId="{08B5B276-BB10-4C50-B1E1-6F4FC15B9910}" sibTransId="{1E1AA0C3-EF32-4FD5-B3B6-A07742866F77}"/>
    <dgm:cxn modelId="{C4ECD26B-7928-492A-80C1-72AC1942B42D}" type="presOf" srcId="{9E89E753-5043-435A-8AE7-5964EC2F93BA}" destId="{0205381A-F066-4C5A-9D89-3525ADF4D313}" srcOrd="0" destOrd="1" presId="urn:microsoft.com/office/officeart/2005/8/layout/hList1"/>
    <dgm:cxn modelId="{6CE55982-90F6-4BDE-8575-8EA921AAD6B5}" srcId="{F9F4BF88-D15A-460A-BE66-2DF106AA05F0}" destId="{C06E2C35-85DF-4EC6-903B-82C788D3D43A}" srcOrd="1" destOrd="0" parTransId="{14899D96-9780-4C16-B996-EFE084E98312}" sibTransId="{830C6628-6BB8-4AF9-98BA-4F64267F63EE}"/>
    <dgm:cxn modelId="{23618C85-923E-4602-B61A-5C75A71201EC}" type="presOf" srcId="{D53FB008-916A-4166-93BA-F3C13A86C7DF}" destId="{48ECE013-00CD-4E5B-AF0E-836B618CB30E}" srcOrd="0" destOrd="0" presId="urn:microsoft.com/office/officeart/2005/8/layout/hList1"/>
    <dgm:cxn modelId="{79014D8B-FA8F-4A10-A4AF-DE67C963983C}" type="presOf" srcId="{52492E92-84BA-4D70-81A6-2D65FC0E1D0F}" destId="{94CD73FE-97FF-41F1-ACAF-FF002A847AAD}" srcOrd="0" destOrd="0" presId="urn:microsoft.com/office/officeart/2005/8/layout/hList1"/>
    <dgm:cxn modelId="{A635CD8C-5E7A-4800-BCA9-C050BC6FBCA4}" type="presOf" srcId="{AE253D7B-A472-4276-B51C-91FC2B1C8E73}" destId="{48ECE013-00CD-4E5B-AF0E-836B618CB30E}" srcOrd="0" destOrd="1" presId="urn:microsoft.com/office/officeart/2005/8/layout/hList1"/>
    <dgm:cxn modelId="{9D313192-5BA5-4C6D-811C-53ABBF8BEB0C}" srcId="{C06E2C35-85DF-4EC6-903B-82C788D3D43A}" destId="{DDF07D63-5D82-408E-A3ED-056C1958214B}" srcOrd="1" destOrd="0" parTransId="{17A7551C-2E23-4D81-8B7A-4FDC2B18515D}" sibTransId="{A732D659-B379-4596-8DCE-5473120A5AF4}"/>
    <dgm:cxn modelId="{DF20A59D-3D6C-44AF-9959-F4CAE92A23CF}" type="presOf" srcId="{DEAA377D-86AA-4594-99AF-44850F59E1DF}" destId="{F96A3247-EEA7-4247-A3A0-83ECF70903AF}" srcOrd="0" destOrd="0" presId="urn:microsoft.com/office/officeart/2005/8/layout/hList1"/>
    <dgm:cxn modelId="{95BB90A7-B29E-4FDA-B6C3-B176F4728217}" srcId="{F9F4BF88-D15A-460A-BE66-2DF106AA05F0}" destId="{52492E92-84BA-4D70-81A6-2D65FC0E1D0F}" srcOrd="0" destOrd="0" parTransId="{D05C1D5B-4101-4CB2-9CEB-287BCEDB37FE}" sibTransId="{43786203-E321-4761-B923-517CA7C2DA21}"/>
    <dgm:cxn modelId="{A555E7A9-5A5F-4095-8733-E9D59F937D6B}" type="presOf" srcId="{7B0EBDEE-8777-4778-AFDC-9A790FE0B70A}" destId="{21077ED1-6B97-40E7-ADFC-689D86B0A904}" srcOrd="0" destOrd="0" presId="urn:microsoft.com/office/officeart/2005/8/layout/hList1"/>
    <dgm:cxn modelId="{AA1C1EB3-87D0-4647-8A83-200BB8665F33}" srcId="{7B0EBDEE-8777-4778-AFDC-9A790FE0B70A}" destId="{9E89E753-5043-435A-8AE7-5964EC2F93BA}" srcOrd="1" destOrd="0" parTransId="{6719BFAC-11DA-4E24-9BCA-D36688DFDFA2}" sibTransId="{87145E9E-98F0-4B2D-9A09-3DFF192458C6}"/>
    <dgm:cxn modelId="{C21B1AC2-AA99-4E3C-BF05-AA7CDBDB36CA}" type="presOf" srcId="{F9F4BF88-D15A-460A-BE66-2DF106AA05F0}" destId="{5B0A6B82-F8EF-47EB-A71E-F3BEB41CC21E}" srcOrd="0" destOrd="0" presId="urn:microsoft.com/office/officeart/2005/8/layout/hList1"/>
    <dgm:cxn modelId="{E60BB3C7-3B8C-47EC-BAEC-9C74019356C7}" type="presOf" srcId="{C06E2C35-85DF-4EC6-903B-82C788D3D43A}" destId="{5FEC095D-6AF5-42BE-A1FF-A27C4155E2BC}" srcOrd="0" destOrd="0" presId="urn:microsoft.com/office/officeart/2005/8/layout/hList1"/>
    <dgm:cxn modelId="{F119FECF-CE72-4F7F-AA6E-D0EE8DEF0BAD}" type="presOf" srcId="{164B1A17-AC8B-4680-B621-C09069C75600}" destId="{0205381A-F066-4C5A-9D89-3525ADF4D313}" srcOrd="0" destOrd="0" presId="urn:microsoft.com/office/officeart/2005/8/layout/hList1"/>
    <dgm:cxn modelId="{40D3DCD9-6F37-4039-868F-7ACBD8878A96}" srcId="{52492E92-84BA-4D70-81A6-2D65FC0E1D0F}" destId="{AE253D7B-A472-4276-B51C-91FC2B1C8E73}" srcOrd="1" destOrd="0" parTransId="{095939FB-D214-4F48-B235-4154C1C416B6}" sibTransId="{EE37E9EF-CE5E-4E1E-9388-919CD6D125F1}"/>
    <dgm:cxn modelId="{BC1644ED-61E7-4366-B2E8-6B35B259CD71}" srcId="{52492E92-84BA-4D70-81A6-2D65FC0E1D0F}" destId="{D53FB008-916A-4166-93BA-F3C13A86C7DF}" srcOrd="0" destOrd="0" parTransId="{BB6337F3-3F4E-4F57-8F45-C5B16F009285}" sibTransId="{74AD42C4-5AEA-4CA2-8A78-3C0D031A936E}"/>
    <dgm:cxn modelId="{9FA3AFFF-E204-48CE-BBDF-4D23385E86DB}" srcId="{7B0EBDEE-8777-4778-AFDC-9A790FE0B70A}" destId="{164B1A17-AC8B-4680-B621-C09069C75600}" srcOrd="0" destOrd="0" parTransId="{C6818C02-ED59-4C32-9110-DB20ED659AD1}" sibTransId="{112AFB48-05B2-4A89-98E8-00AE92F540BE}"/>
    <dgm:cxn modelId="{2A97A7DF-7969-45C8-8DF0-663A920C26BC}" type="presParOf" srcId="{5B0A6B82-F8EF-47EB-A71E-F3BEB41CC21E}" destId="{1E35981D-8514-4B76-AE9E-F3B8EB85D6D7}" srcOrd="0" destOrd="0" presId="urn:microsoft.com/office/officeart/2005/8/layout/hList1"/>
    <dgm:cxn modelId="{D8CA96F8-CBA4-4C72-B5CC-7851D1B5DB9D}" type="presParOf" srcId="{1E35981D-8514-4B76-AE9E-F3B8EB85D6D7}" destId="{94CD73FE-97FF-41F1-ACAF-FF002A847AAD}" srcOrd="0" destOrd="0" presId="urn:microsoft.com/office/officeart/2005/8/layout/hList1"/>
    <dgm:cxn modelId="{1E252AD8-35D0-4BFF-92E3-EE83822EF907}" type="presParOf" srcId="{1E35981D-8514-4B76-AE9E-F3B8EB85D6D7}" destId="{48ECE013-00CD-4E5B-AF0E-836B618CB30E}" srcOrd="1" destOrd="0" presId="urn:microsoft.com/office/officeart/2005/8/layout/hList1"/>
    <dgm:cxn modelId="{1343B8F7-60DC-49DF-ACFB-D245EFC5ECB9}" type="presParOf" srcId="{5B0A6B82-F8EF-47EB-A71E-F3BEB41CC21E}" destId="{3794BAB3-BBEB-4126-B903-E9628817DC6A}" srcOrd="1" destOrd="0" presId="urn:microsoft.com/office/officeart/2005/8/layout/hList1"/>
    <dgm:cxn modelId="{59423C82-2907-46D2-9BC4-125C7A784DA0}" type="presParOf" srcId="{5B0A6B82-F8EF-47EB-A71E-F3BEB41CC21E}" destId="{5F2682D7-2AF0-4397-8AAA-2AB8237ADC03}" srcOrd="2" destOrd="0" presId="urn:microsoft.com/office/officeart/2005/8/layout/hList1"/>
    <dgm:cxn modelId="{7AB4CED2-1612-40A2-997D-90774DD54385}" type="presParOf" srcId="{5F2682D7-2AF0-4397-8AAA-2AB8237ADC03}" destId="{5FEC095D-6AF5-42BE-A1FF-A27C4155E2BC}" srcOrd="0" destOrd="0" presId="urn:microsoft.com/office/officeart/2005/8/layout/hList1"/>
    <dgm:cxn modelId="{0B8FA66C-424D-43B9-A03C-E0842A8A8F6D}" type="presParOf" srcId="{5F2682D7-2AF0-4397-8AAA-2AB8237ADC03}" destId="{F96A3247-EEA7-4247-A3A0-83ECF70903AF}" srcOrd="1" destOrd="0" presId="urn:microsoft.com/office/officeart/2005/8/layout/hList1"/>
    <dgm:cxn modelId="{ADD63EF1-A22D-42A4-ADE2-03AA328A5FD8}" type="presParOf" srcId="{5B0A6B82-F8EF-47EB-A71E-F3BEB41CC21E}" destId="{E727A073-FA98-4A95-9A4B-6038C5C7FE7F}" srcOrd="3" destOrd="0" presId="urn:microsoft.com/office/officeart/2005/8/layout/hList1"/>
    <dgm:cxn modelId="{ACA2B69A-AA31-423F-AAC3-A639EE5D165C}" type="presParOf" srcId="{5B0A6B82-F8EF-47EB-A71E-F3BEB41CC21E}" destId="{EC7FBA74-8EE2-49E4-9C07-8A3BDDF11EB3}" srcOrd="4" destOrd="0" presId="urn:microsoft.com/office/officeart/2005/8/layout/hList1"/>
    <dgm:cxn modelId="{AA8C3F51-0845-4D08-A76D-AE2566B61386}" type="presParOf" srcId="{EC7FBA74-8EE2-49E4-9C07-8A3BDDF11EB3}" destId="{21077ED1-6B97-40E7-ADFC-689D86B0A904}" srcOrd="0" destOrd="0" presId="urn:microsoft.com/office/officeart/2005/8/layout/hList1"/>
    <dgm:cxn modelId="{B4E1F6DA-EF74-42BB-AC40-C8AA43BCACAC}" type="presParOf" srcId="{EC7FBA74-8EE2-49E4-9C07-8A3BDDF11EB3}" destId="{0205381A-F066-4C5A-9D89-3525ADF4D31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B79066-44F5-42D3-A962-9220E1164EC5}"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ED1A0059-3A0B-46B7-8E9A-F52DB56A1424}">
      <dgm:prSet phldrT="[Text]"/>
      <dgm:spPr/>
      <dgm:t>
        <a:bodyPr/>
        <a:lstStyle/>
        <a:p>
          <a:r>
            <a:rPr lang="en-US" baseline="0" dirty="0">
              <a:solidFill>
                <a:srgbClr val="0070C0"/>
              </a:solidFill>
            </a:rPr>
            <a:t>Kernelization for structural parameterizations</a:t>
          </a:r>
        </a:p>
      </dgm:t>
    </dgm:pt>
    <dgm:pt modelId="{B4DEC88A-5601-464D-BA1E-DF82105A3E53}" type="parTrans" cxnId="{DF799442-48A3-4FFB-A169-8460AD60620E}">
      <dgm:prSet/>
      <dgm:spPr/>
      <dgm:t>
        <a:bodyPr/>
        <a:lstStyle/>
        <a:p>
          <a:endParaRPr lang="en-US"/>
        </a:p>
      </dgm:t>
    </dgm:pt>
    <dgm:pt modelId="{A1B6E501-06DE-44EE-8DBB-1836638E9F41}" type="sibTrans" cxnId="{DF799442-48A3-4FFB-A169-8460AD60620E}">
      <dgm:prSet/>
      <dgm:spPr/>
      <dgm:t>
        <a:bodyPr/>
        <a:lstStyle/>
        <a:p>
          <a:endParaRPr lang="en-US"/>
        </a:p>
      </dgm:t>
    </dgm:pt>
    <dgm:pt modelId="{27F387E9-B455-481B-A3E2-F45D4BDB229E}">
      <dgm:prSet phldrT="[Text]"/>
      <dgm:spPr/>
      <dgm:t>
        <a:bodyPr/>
        <a:lstStyle/>
        <a:p>
          <a:r>
            <a:rPr lang="en-US" baseline="0" dirty="0">
              <a:solidFill>
                <a:srgbClr val="0070C0"/>
              </a:solidFill>
            </a:rPr>
            <a:t>Lossy kernelization</a:t>
          </a:r>
        </a:p>
      </dgm:t>
    </dgm:pt>
    <dgm:pt modelId="{24134E7B-2706-4BD0-8798-956F076E954E}" type="parTrans" cxnId="{4AD2FFA5-F821-4442-996C-DC9BD41DD721}">
      <dgm:prSet/>
      <dgm:spPr/>
      <dgm:t>
        <a:bodyPr/>
        <a:lstStyle/>
        <a:p>
          <a:endParaRPr lang="en-US"/>
        </a:p>
      </dgm:t>
    </dgm:pt>
    <dgm:pt modelId="{166A10D5-CEC0-4DF7-9A18-59306E4DEC56}" type="sibTrans" cxnId="{4AD2FFA5-F821-4442-996C-DC9BD41DD721}">
      <dgm:prSet/>
      <dgm:spPr/>
      <dgm:t>
        <a:bodyPr/>
        <a:lstStyle/>
        <a:p>
          <a:endParaRPr lang="en-US"/>
        </a:p>
      </dgm:t>
    </dgm:pt>
    <dgm:pt modelId="{2560CF26-71E7-450F-9CA7-3F6093E0D24F}">
      <dgm:prSet phldrT="[Text]"/>
      <dgm:spPr/>
      <dgm:t>
        <a:bodyPr/>
        <a:lstStyle/>
        <a:p>
          <a:r>
            <a:rPr lang="en-US" b="1" baseline="0" dirty="0">
              <a:solidFill>
                <a:srgbClr val="0070C0"/>
              </a:solidFill>
            </a:rPr>
            <a:t>Hybrid parameterizations</a:t>
          </a:r>
        </a:p>
      </dgm:t>
    </dgm:pt>
    <dgm:pt modelId="{28C97B94-22FE-4169-9A0D-E9C33940D65A}" type="parTrans" cxnId="{3A9FDC51-5B6D-4F66-AE2F-0063F6D7FA14}">
      <dgm:prSet/>
      <dgm:spPr/>
      <dgm:t>
        <a:bodyPr/>
        <a:lstStyle/>
        <a:p>
          <a:endParaRPr lang="en-US"/>
        </a:p>
      </dgm:t>
    </dgm:pt>
    <dgm:pt modelId="{7B4AFE09-C525-4DDE-AB9C-A0ACD9663482}" type="sibTrans" cxnId="{3A9FDC51-5B6D-4F66-AE2F-0063F6D7FA14}">
      <dgm:prSet/>
      <dgm:spPr/>
      <dgm:t>
        <a:bodyPr/>
        <a:lstStyle/>
        <a:p>
          <a:endParaRPr lang="en-US"/>
        </a:p>
      </dgm:t>
    </dgm:pt>
    <dgm:pt modelId="{037BB838-BA06-4095-A290-C5CCB1F28723}" type="pres">
      <dgm:prSet presAssocID="{E6B79066-44F5-42D3-A962-9220E1164EC5}" presName="Name0" presStyleCnt="0">
        <dgm:presLayoutVars>
          <dgm:dir/>
          <dgm:resizeHandles val="exact"/>
        </dgm:presLayoutVars>
      </dgm:prSet>
      <dgm:spPr/>
    </dgm:pt>
    <dgm:pt modelId="{024C4904-3DFB-4CE4-A0C3-888203C888D4}" type="pres">
      <dgm:prSet presAssocID="{ED1A0059-3A0B-46B7-8E9A-F52DB56A1424}" presName="compNode" presStyleCnt="0"/>
      <dgm:spPr/>
    </dgm:pt>
    <dgm:pt modelId="{ED184EBA-CF08-4CC7-863F-0974D84D6589}" type="pres">
      <dgm:prSet presAssocID="{ED1A0059-3A0B-46B7-8E9A-F52DB56A1424}" presName="pictRect" presStyleLbl="node1" presStyleIdx="0" presStyleCnt="3"/>
      <dgm:spPr>
        <a:blipFill dpi="0" rotWithShape="1">
          <a:blip xmlns:r="http://schemas.openxmlformats.org/officeDocument/2006/relationships" r:embed="rId1">
            <a:alphaModFix amt="20000"/>
          </a:blip>
          <a:srcRect/>
          <a:stretch>
            <a:fillRect t="-4000" b="-4000"/>
          </a:stretch>
        </a:blipFill>
      </dgm:spPr>
    </dgm:pt>
    <dgm:pt modelId="{908F7AE3-2F6C-4482-8E9C-39932E3CFB3C}" type="pres">
      <dgm:prSet presAssocID="{ED1A0059-3A0B-46B7-8E9A-F52DB56A1424}" presName="textRect" presStyleLbl="revTx" presStyleIdx="0" presStyleCnt="3">
        <dgm:presLayoutVars>
          <dgm:bulletEnabled val="1"/>
        </dgm:presLayoutVars>
      </dgm:prSet>
      <dgm:spPr/>
    </dgm:pt>
    <dgm:pt modelId="{09777532-2402-4E5A-A4A0-7E919F491A96}" type="pres">
      <dgm:prSet presAssocID="{A1B6E501-06DE-44EE-8DBB-1836638E9F41}" presName="sibTrans" presStyleLbl="sibTrans2D1" presStyleIdx="0" presStyleCnt="0"/>
      <dgm:spPr/>
    </dgm:pt>
    <dgm:pt modelId="{AF3A2AA3-96E6-4C2A-A74A-F59DECEBB3EF}" type="pres">
      <dgm:prSet presAssocID="{27F387E9-B455-481B-A3E2-F45D4BDB229E}" presName="compNode" presStyleCnt="0"/>
      <dgm:spPr/>
    </dgm:pt>
    <dgm:pt modelId="{DF277485-0737-411E-A8A2-5595C2C99BB7}" type="pres">
      <dgm:prSet presAssocID="{27F387E9-B455-481B-A3E2-F45D4BDB229E}" presName="pictRect" presStyleLbl="node1" presStyleIdx="1" presStyleCnt="3"/>
      <dgm:spPr>
        <a:blipFill dpi="0" rotWithShape="1">
          <a:blip xmlns:r="http://schemas.openxmlformats.org/officeDocument/2006/relationships" r:embed="rId2">
            <a:alphaModFix amt="20000"/>
            <a:extLst>
              <a:ext uri="{28A0092B-C50C-407E-A947-70E740481C1C}">
                <a14:useLocalDpi xmlns:a14="http://schemas.microsoft.com/office/drawing/2010/main" val="0"/>
              </a:ext>
            </a:extLst>
          </a:blip>
          <a:srcRect/>
          <a:stretch>
            <a:fillRect l="-2000" r="-2000"/>
          </a:stretch>
        </a:blipFill>
      </dgm:spPr>
    </dgm:pt>
    <dgm:pt modelId="{D85E113A-8E9E-4D36-B974-ADBEF3A82FF1}" type="pres">
      <dgm:prSet presAssocID="{27F387E9-B455-481B-A3E2-F45D4BDB229E}" presName="textRect" presStyleLbl="revTx" presStyleIdx="1" presStyleCnt="3">
        <dgm:presLayoutVars>
          <dgm:bulletEnabled val="1"/>
        </dgm:presLayoutVars>
      </dgm:prSet>
      <dgm:spPr/>
    </dgm:pt>
    <dgm:pt modelId="{64A3C9A9-2D46-4192-94A6-392DC4A0F939}" type="pres">
      <dgm:prSet presAssocID="{166A10D5-CEC0-4DF7-9A18-59306E4DEC56}" presName="sibTrans" presStyleLbl="sibTrans2D1" presStyleIdx="0" presStyleCnt="0"/>
      <dgm:spPr/>
    </dgm:pt>
    <dgm:pt modelId="{0850AE3F-DE23-4BB9-BED1-E5C8F8C11CFB}" type="pres">
      <dgm:prSet presAssocID="{2560CF26-71E7-450F-9CA7-3F6093E0D24F}" presName="compNode" presStyleCnt="0"/>
      <dgm:spPr/>
    </dgm:pt>
    <dgm:pt modelId="{E9571028-74BC-4FEF-AA1C-F55A4CDFBFDD}" type="pres">
      <dgm:prSet presAssocID="{2560CF26-71E7-450F-9CA7-3F6093E0D24F}" presName="pictRect" presStyleLbl="node1" presStyleIdx="2" presStyleCnt="3"/>
      <dgm:spPr>
        <a:blipFill dpi="0" rotWithShape="1">
          <a:blip xmlns:r="http://schemas.openxmlformats.org/officeDocument/2006/relationships" r:embed="rId3"/>
          <a:srcRect/>
          <a:stretch>
            <a:fillRect/>
          </a:stretch>
        </a:blipFill>
      </dgm:spPr>
    </dgm:pt>
    <dgm:pt modelId="{647321D3-EE6F-4256-8561-EEFE7B536F50}" type="pres">
      <dgm:prSet presAssocID="{2560CF26-71E7-450F-9CA7-3F6093E0D24F}" presName="textRect" presStyleLbl="revTx" presStyleIdx="2" presStyleCnt="3">
        <dgm:presLayoutVars>
          <dgm:bulletEnabled val="1"/>
        </dgm:presLayoutVars>
      </dgm:prSet>
      <dgm:spPr/>
    </dgm:pt>
  </dgm:ptLst>
  <dgm:cxnLst>
    <dgm:cxn modelId="{E8749C19-550F-4DFA-AAF5-DBF32C90622F}" type="presOf" srcId="{166A10D5-CEC0-4DF7-9A18-59306E4DEC56}" destId="{64A3C9A9-2D46-4192-94A6-392DC4A0F939}" srcOrd="0" destOrd="0" presId="urn:microsoft.com/office/officeart/2005/8/layout/pList1"/>
    <dgm:cxn modelId="{D3784E33-936C-4D42-A911-76B99A7F1E77}" type="presOf" srcId="{ED1A0059-3A0B-46B7-8E9A-F52DB56A1424}" destId="{908F7AE3-2F6C-4482-8E9C-39932E3CFB3C}" srcOrd="0" destOrd="0" presId="urn:microsoft.com/office/officeart/2005/8/layout/pList1"/>
    <dgm:cxn modelId="{DF799442-48A3-4FFB-A169-8460AD60620E}" srcId="{E6B79066-44F5-42D3-A962-9220E1164EC5}" destId="{ED1A0059-3A0B-46B7-8E9A-F52DB56A1424}" srcOrd="0" destOrd="0" parTransId="{B4DEC88A-5601-464D-BA1E-DF82105A3E53}" sibTransId="{A1B6E501-06DE-44EE-8DBB-1836638E9F41}"/>
    <dgm:cxn modelId="{3A9FDC51-5B6D-4F66-AE2F-0063F6D7FA14}" srcId="{E6B79066-44F5-42D3-A962-9220E1164EC5}" destId="{2560CF26-71E7-450F-9CA7-3F6093E0D24F}" srcOrd="2" destOrd="0" parTransId="{28C97B94-22FE-4169-9A0D-E9C33940D65A}" sibTransId="{7B4AFE09-C525-4DDE-AB9C-A0ACD9663482}"/>
    <dgm:cxn modelId="{5D353E56-89E2-476D-AB74-29DD8C698FD5}" type="presOf" srcId="{E6B79066-44F5-42D3-A962-9220E1164EC5}" destId="{037BB838-BA06-4095-A290-C5CCB1F28723}" srcOrd="0" destOrd="0" presId="urn:microsoft.com/office/officeart/2005/8/layout/pList1"/>
    <dgm:cxn modelId="{4AD2FFA5-F821-4442-996C-DC9BD41DD721}" srcId="{E6B79066-44F5-42D3-A962-9220E1164EC5}" destId="{27F387E9-B455-481B-A3E2-F45D4BDB229E}" srcOrd="1" destOrd="0" parTransId="{24134E7B-2706-4BD0-8798-956F076E954E}" sibTransId="{166A10D5-CEC0-4DF7-9A18-59306E4DEC56}"/>
    <dgm:cxn modelId="{A6AB5CB6-FFA6-4865-BC74-C9FC18669635}" type="presOf" srcId="{2560CF26-71E7-450F-9CA7-3F6093E0D24F}" destId="{647321D3-EE6F-4256-8561-EEFE7B536F50}" srcOrd="0" destOrd="0" presId="urn:microsoft.com/office/officeart/2005/8/layout/pList1"/>
    <dgm:cxn modelId="{61BB76B6-AC14-43E8-BA8C-8EAB0F50D41A}" type="presOf" srcId="{A1B6E501-06DE-44EE-8DBB-1836638E9F41}" destId="{09777532-2402-4E5A-A4A0-7E919F491A96}" srcOrd="0" destOrd="0" presId="urn:microsoft.com/office/officeart/2005/8/layout/pList1"/>
    <dgm:cxn modelId="{651783FC-B8D4-4D5C-8337-1C1FC44E1A2B}" type="presOf" srcId="{27F387E9-B455-481B-A3E2-F45D4BDB229E}" destId="{D85E113A-8E9E-4D36-B974-ADBEF3A82FF1}" srcOrd="0" destOrd="0" presId="urn:microsoft.com/office/officeart/2005/8/layout/pList1"/>
    <dgm:cxn modelId="{0AAD2618-807E-4C31-B45E-131EAF3517A7}" type="presParOf" srcId="{037BB838-BA06-4095-A290-C5CCB1F28723}" destId="{024C4904-3DFB-4CE4-A0C3-888203C888D4}" srcOrd="0" destOrd="0" presId="urn:microsoft.com/office/officeart/2005/8/layout/pList1"/>
    <dgm:cxn modelId="{9728C937-84C8-4CAA-8B12-26B1ED46779D}" type="presParOf" srcId="{024C4904-3DFB-4CE4-A0C3-888203C888D4}" destId="{ED184EBA-CF08-4CC7-863F-0974D84D6589}" srcOrd="0" destOrd="0" presId="urn:microsoft.com/office/officeart/2005/8/layout/pList1"/>
    <dgm:cxn modelId="{C04EE31E-CE15-4265-BDA3-89FF6826C411}" type="presParOf" srcId="{024C4904-3DFB-4CE4-A0C3-888203C888D4}" destId="{908F7AE3-2F6C-4482-8E9C-39932E3CFB3C}" srcOrd="1" destOrd="0" presId="urn:microsoft.com/office/officeart/2005/8/layout/pList1"/>
    <dgm:cxn modelId="{919015AB-024A-48D4-BF5A-E7207046749E}" type="presParOf" srcId="{037BB838-BA06-4095-A290-C5CCB1F28723}" destId="{09777532-2402-4E5A-A4A0-7E919F491A96}" srcOrd="1" destOrd="0" presId="urn:microsoft.com/office/officeart/2005/8/layout/pList1"/>
    <dgm:cxn modelId="{AB6DC101-4365-43A7-B508-574DBD29D931}" type="presParOf" srcId="{037BB838-BA06-4095-A290-C5CCB1F28723}" destId="{AF3A2AA3-96E6-4C2A-A74A-F59DECEBB3EF}" srcOrd="2" destOrd="0" presId="urn:microsoft.com/office/officeart/2005/8/layout/pList1"/>
    <dgm:cxn modelId="{0A8D0B97-7BAD-447B-B998-0290DEB8D1FC}" type="presParOf" srcId="{AF3A2AA3-96E6-4C2A-A74A-F59DECEBB3EF}" destId="{DF277485-0737-411E-A8A2-5595C2C99BB7}" srcOrd="0" destOrd="0" presId="urn:microsoft.com/office/officeart/2005/8/layout/pList1"/>
    <dgm:cxn modelId="{9143B5FD-55CB-40B6-965E-FC0B16316402}" type="presParOf" srcId="{AF3A2AA3-96E6-4C2A-A74A-F59DECEBB3EF}" destId="{D85E113A-8E9E-4D36-B974-ADBEF3A82FF1}" srcOrd="1" destOrd="0" presId="urn:microsoft.com/office/officeart/2005/8/layout/pList1"/>
    <dgm:cxn modelId="{37F5DACB-EA04-4190-B15C-C00A5E76D78E}" type="presParOf" srcId="{037BB838-BA06-4095-A290-C5CCB1F28723}" destId="{64A3C9A9-2D46-4192-94A6-392DC4A0F939}" srcOrd="3" destOrd="0" presId="urn:microsoft.com/office/officeart/2005/8/layout/pList1"/>
    <dgm:cxn modelId="{B45700A9-CAE7-4607-803A-D7BBD81FB044}" type="presParOf" srcId="{037BB838-BA06-4095-A290-C5CCB1F28723}" destId="{0850AE3F-DE23-4BB9-BED1-E5C8F8C11CFB}" srcOrd="4" destOrd="0" presId="urn:microsoft.com/office/officeart/2005/8/layout/pList1"/>
    <dgm:cxn modelId="{122E089A-F372-45EF-AB69-7555D882BE39}" type="presParOf" srcId="{0850AE3F-DE23-4BB9-BED1-E5C8F8C11CFB}" destId="{E9571028-74BC-4FEF-AA1C-F55A4CDFBFDD}" srcOrd="0" destOrd="0" presId="urn:microsoft.com/office/officeart/2005/8/layout/pList1"/>
    <dgm:cxn modelId="{4CD83D6A-990A-454C-AAD3-BE5217D47587}" type="presParOf" srcId="{0850AE3F-DE23-4BB9-BED1-E5C8F8C11CFB}" destId="{647321D3-EE6F-4256-8561-EEFE7B536F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B79066-44F5-42D3-A962-9220E1164EC5}"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ED1A0059-3A0B-46B7-8E9A-F52DB56A1424}">
      <dgm:prSet phldrT="[Text]"/>
      <dgm:spPr/>
      <dgm:t>
        <a:bodyPr/>
        <a:lstStyle/>
        <a:p>
          <a:r>
            <a:rPr lang="en-US" baseline="0" dirty="0">
              <a:solidFill>
                <a:srgbClr val="0070C0"/>
              </a:solidFill>
            </a:rPr>
            <a:t>Kernelization for structural parameterizations</a:t>
          </a:r>
        </a:p>
      </dgm:t>
    </dgm:pt>
    <dgm:pt modelId="{B4DEC88A-5601-464D-BA1E-DF82105A3E53}" type="parTrans" cxnId="{DF799442-48A3-4FFB-A169-8460AD60620E}">
      <dgm:prSet/>
      <dgm:spPr/>
      <dgm:t>
        <a:bodyPr/>
        <a:lstStyle/>
        <a:p>
          <a:endParaRPr lang="en-US"/>
        </a:p>
      </dgm:t>
    </dgm:pt>
    <dgm:pt modelId="{A1B6E501-06DE-44EE-8DBB-1836638E9F41}" type="sibTrans" cxnId="{DF799442-48A3-4FFB-A169-8460AD60620E}">
      <dgm:prSet/>
      <dgm:spPr/>
      <dgm:t>
        <a:bodyPr/>
        <a:lstStyle/>
        <a:p>
          <a:endParaRPr lang="en-US"/>
        </a:p>
      </dgm:t>
    </dgm:pt>
    <dgm:pt modelId="{27F387E9-B455-481B-A3E2-F45D4BDB229E}">
      <dgm:prSet phldrT="[Text]"/>
      <dgm:spPr/>
      <dgm:t>
        <a:bodyPr/>
        <a:lstStyle/>
        <a:p>
          <a:r>
            <a:rPr lang="en-US" baseline="0" dirty="0">
              <a:solidFill>
                <a:srgbClr val="0070C0"/>
              </a:solidFill>
            </a:rPr>
            <a:t>Lossy kernelization</a:t>
          </a:r>
        </a:p>
      </dgm:t>
    </dgm:pt>
    <dgm:pt modelId="{24134E7B-2706-4BD0-8798-956F076E954E}" type="parTrans" cxnId="{4AD2FFA5-F821-4442-996C-DC9BD41DD721}">
      <dgm:prSet/>
      <dgm:spPr/>
      <dgm:t>
        <a:bodyPr/>
        <a:lstStyle/>
        <a:p>
          <a:endParaRPr lang="en-US"/>
        </a:p>
      </dgm:t>
    </dgm:pt>
    <dgm:pt modelId="{166A10D5-CEC0-4DF7-9A18-59306E4DEC56}" type="sibTrans" cxnId="{4AD2FFA5-F821-4442-996C-DC9BD41DD721}">
      <dgm:prSet/>
      <dgm:spPr/>
      <dgm:t>
        <a:bodyPr/>
        <a:lstStyle/>
        <a:p>
          <a:endParaRPr lang="en-US"/>
        </a:p>
      </dgm:t>
    </dgm:pt>
    <dgm:pt modelId="{2560CF26-71E7-450F-9CA7-3F6093E0D24F}">
      <dgm:prSet phldrT="[Text]"/>
      <dgm:spPr/>
      <dgm:t>
        <a:bodyPr/>
        <a:lstStyle/>
        <a:p>
          <a:r>
            <a:rPr lang="en-US" baseline="0" dirty="0">
              <a:solidFill>
                <a:srgbClr val="0070C0"/>
              </a:solidFill>
            </a:rPr>
            <a:t>Hybrid parameterizations</a:t>
          </a:r>
        </a:p>
      </dgm:t>
    </dgm:pt>
    <dgm:pt modelId="{28C97B94-22FE-4169-9A0D-E9C33940D65A}" type="parTrans" cxnId="{3A9FDC51-5B6D-4F66-AE2F-0063F6D7FA14}">
      <dgm:prSet/>
      <dgm:spPr/>
      <dgm:t>
        <a:bodyPr/>
        <a:lstStyle/>
        <a:p>
          <a:endParaRPr lang="en-US"/>
        </a:p>
      </dgm:t>
    </dgm:pt>
    <dgm:pt modelId="{7B4AFE09-C525-4DDE-AB9C-A0ACD9663482}" type="sibTrans" cxnId="{3A9FDC51-5B6D-4F66-AE2F-0063F6D7FA14}">
      <dgm:prSet/>
      <dgm:spPr/>
      <dgm:t>
        <a:bodyPr/>
        <a:lstStyle/>
        <a:p>
          <a:endParaRPr lang="en-US"/>
        </a:p>
      </dgm:t>
    </dgm:pt>
    <dgm:pt modelId="{C8EAB35E-F415-438C-A1D9-A329027CD806}">
      <dgm:prSet phldrT="[Text]"/>
      <dgm:spPr/>
      <dgm:t>
        <a:bodyPr/>
        <a:lstStyle/>
        <a:p>
          <a:r>
            <a:rPr lang="en-US" baseline="0" dirty="0">
              <a:solidFill>
                <a:srgbClr val="0070C0"/>
              </a:solidFill>
            </a:rPr>
            <a:t>Detecting essential elements</a:t>
          </a:r>
        </a:p>
      </dgm:t>
    </dgm:pt>
    <dgm:pt modelId="{1C27521C-B8CB-4BAC-B85B-E7B0F8B04C3D}" type="parTrans" cxnId="{E9C3C754-BC3E-452D-9CFC-4CE5F25B1B27}">
      <dgm:prSet/>
      <dgm:spPr/>
      <dgm:t>
        <a:bodyPr/>
        <a:lstStyle/>
        <a:p>
          <a:endParaRPr lang="en-US"/>
        </a:p>
      </dgm:t>
    </dgm:pt>
    <dgm:pt modelId="{5103A0CC-C2EB-4C58-8EF6-3EBD7D876E3E}" type="sibTrans" cxnId="{E9C3C754-BC3E-452D-9CFC-4CE5F25B1B27}">
      <dgm:prSet/>
      <dgm:spPr/>
      <dgm:t>
        <a:bodyPr/>
        <a:lstStyle/>
        <a:p>
          <a:endParaRPr lang="en-US"/>
        </a:p>
      </dgm:t>
    </dgm:pt>
    <dgm:pt modelId="{037BB838-BA06-4095-A290-C5CCB1F28723}" type="pres">
      <dgm:prSet presAssocID="{E6B79066-44F5-42D3-A962-9220E1164EC5}" presName="Name0" presStyleCnt="0">
        <dgm:presLayoutVars>
          <dgm:dir/>
          <dgm:resizeHandles val="exact"/>
        </dgm:presLayoutVars>
      </dgm:prSet>
      <dgm:spPr/>
    </dgm:pt>
    <dgm:pt modelId="{024C4904-3DFB-4CE4-A0C3-888203C888D4}" type="pres">
      <dgm:prSet presAssocID="{ED1A0059-3A0B-46B7-8E9A-F52DB56A1424}" presName="compNode" presStyleCnt="0"/>
      <dgm:spPr/>
    </dgm:pt>
    <dgm:pt modelId="{ED184EBA-CF08-4CC7-863F-0974D84D6589}" type="pres">
      <dgm:prSet presAssocID="{ED1A0059-3A0B-46B7-8E9A-F52DB56A1424}" presName="pictRect" presStyleLbl="node1" presStyleIdx="0" presStyleCnt="4"/>
      <dgm:spPr>
        <a:blipFill rotWithShape="1">
          <a:blip xmlns:r="http://schemas.openxmlformats.org/officeDocument/2006/relationships" r:embed="rId1"/>
          <a:srcRect/>
          <a:stretch>
            <a:fillRect t="-4000" b="-4000"/>
          </a:stretch>
        </a:blipFill>
      </dgm:spPr>
    </dgm:pt>
    <dgm:pt modelId="{908F7AE3-2F6C-4482-8E9C-39932E3CFB3C}" type="pres">
      <dgm:prSet presAssocID="{ED1A0059-3A0B-46B7-8E9A-F52DB56A1424}" presName="textRect" presStyleLbl="revTx" presStyleIdx="0" presStyleCnt="4">
        <dgm:presLayoutVars>
          <dgm:bulletEnabled val="1"/>
        </dgm:presLayoutVars>
      </dgm:prSet>
      <dgm:spPr/>
    </dgm:pt>
    <dgm:pt modelId="{09777532-2402-4E5A-A4A0-7E919F491A96}" type="pres">
      <dgm:prSet presAssocID="{A1B6E501-06DE-44EE-8DBB-1836638E9F41}" presName="sibTrans" presStyleLbl="sibTrans2D1" presStyleIdx="0" presStyleCnt="0"/>
      <dgm:spPr/>
    </dgm:pt>
    <dgm:pt modelId="{AF3A2AA3-96E6-4C2A-A74A-F59DECEBB3EF}" type="pres">
      <dgm:prSet presAssocID="{27F387E9-B455-481B-A3E2-F45D4BDB229E}" presName="compNode" presStyleCnt="0"/>
      <dgm:spPr/>
    </dgm:pt>
    <dgm:pt modelId="{DF277485-0737-411E-A8A2-5595C2C99BB7}" type="pres">
      <dgm:prSet presAssocID="{27F387E9-B455-481B-A3E2-F45D4BDB229E}" presName="pict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D85E113A-8E9E-4D36-B974-ADBEF3A82FF1}" type="pres">
      <dgm:prSet presAssocID="{27F387E9-B455-481B-A3E2-F45D4BDB229E}" presName="textRect" presStyleLbl="revTx" presStyleIdx="1" presStyleCnt="4">
        <dgm:presLayoutVars>
          <dgm:bulletEnabled val="1"/>
        </dgm:presLayoutVars>
      </dgm:prSet>
      <dgm:spPr/>
    </dgm:pt>
    <dgm:pt modelId="{64A3C9A9-2D46-4192-94A6-392DC4A0F939}" type="pres">
      <dgm:prSet presAssocID="{166A10D5-CEC0-4DF7-9A18-59306E4DEC56}" presName="sibTrans" presStyleLbl="sibTrans2D1" presStyleIdx="0" presStyleCnt="0"/>
      <dgm:spPr/>
    </dgm:pt>
    <dgm:pt modelId="{0850AE3F-DE23-4BB9-BED1-E5C8F8C11CFB}" type="pres">
      <dgm:prSet presAssocID="{2560CF26-71E7-450F-9CA7-3F6093E0D24F}" presName="compNode" presStyleCnt="0"/>
      <dgm:spPr/>
    </dgm:pt>
    <dgm:pt modelId="{E9571028-74BC-4FEF-AA1C-F55A4CDFBFDD}" type="pres">
      <dgm:prSet presAssocID="{2560CF26-71E7-450F-9CA7-3F6093E0D24F}" presName="pictRect" presStyleLbl="node1" presStyleIdx="2" presStyleCnt="4"/>
      <dgm:spPr>
        <a:blipFill rotWithShape="1">
          <a:blip xmlns:r="http://schemas.openxmlformats.org/officeDocument/2006/relationships" r:embed="rId3"/>
          <a:srcRect/>
          <a:stretch>
            <a:fillRect/>
          </a:stretch>
        </a:blipFill>
      </dgm:spPr>
    </dgm:pt>
    <dgm:pt modelId="{647321D3-EE6F-4256-8561-EEFE7B536F50}" type="pres">
      <dgm:prSet presAssocID="{2560CF26-71E7-450F-9CA7-3F6093E0D24F}" presName="textRect" presStyleLbl="revTx" presStyleIdx="2" presStyleCnt="4">
        <dgm:presLayoutVars>
          <dgm:bulletEnabled val="1"/>
        </dgm:presLayoutVars>
      </dgm:prSet>
      <dgm:spPr/>
    </dgm:pt>
    <dgm:pt modelId="{E76F6D11-E856-4BFC-9408-9A0982C09B1C}" type="pres">
      <dgm:prSet presAssocID="{7B4AFE09-C525-4DDE-AB9C-A0ACD9663482}" presName="sibTrans" presStyleLbl="sibTrans2D1" presStyleIdx="0" presStyleCnt="0"/>
      <dgm:spPr/>
    </dgm:pt>
    <dgm:pt modelId="{08AAC398-64DC-4C82-8E26-956C8005D795}" type="pres">
      <dgm:prSet presAssocID="{C8EAB35E-F415-438C-A1D9-A329027CD806}" presName="compNode" presStyleCnt="0"/>
      <dgm:spPr/>
    </dgm:pt>
    <dgm:pt modelId="{E36370F5-0DB0-4B0A-9677-9F1FCAA23EA0}" type="pres">
      <dgm:prSet presAssocID="{C8EAB35E-F415-438C-A1D9-A329027CD806}" presName="pictRect" presStyleLbl="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43000" b="-43000"/>
          </a:stretch>
        </a:blipFill>
      </dgm:spPr>
    </dgm:pt>
    <dgm:pt modelId="{04BC09B9-2636-4410-9A1D-815A3D261010}" type="pres">
      <dgm:prSet presAssocID="{C8EAB35E-F415-438C-A1D9-A329027CD806}" presName="textRect" presStyleLbl="revTx" presStyleIdx="3" presStyleCnt="4">
        <dgm:presLayoutVars>
          <dgm:bulletEnabled val="1"/>
        </dgm:presLayoutVars>
      </dgm:prSet>
      <dgm:spPr/>
    </dgm:pt>
  </dgm:ptLst>
  <dgm:cxnLst>
    <dgm:cxn modelId="{E8749C19-550F-4DFA-AAF5-DBF32C90622F}" type="presOf" srcId="{166A10D5-CEC0-4DF7-9A18-59306E4DEC56}" destId="{64A3C9A9-2D46-4192-94A6-392DC4A0F939}" srcOrd="0" destOrd="0" presId="urn:microsoft.com/office/officeart/2005/8/layout/pList1"/>
    <dgm:cxn modelId="{D998A41A-6FA7-49F9-A3FE-273183EF8681}" type="presOf" srcId="{7B4AFE09-C525-4DDE-AB9C-A0ACD9663482}" destId="{E76F6D11-E856-4BFC-9408-9A0982C09B1C}" srcOrd="0" destOrd="0" presId="urn:microsoft.com/office/officeart/2005/8/layout/pList1"/>
    <dgm:cxn modelId="{D3784E33-936C-4D42-A911-76B99A7F1E77}" type="presOf" srcId="{ED1A0059-3A0B-46B7-8E9A-F52DB56A1424}" destId="{908F7AE3-2F6C-4482-8E9C-39932E3CFB3C}" srcOrd="0" destOrd="0" presId="urn:microsoft.com/office/officeart/2005/8/layout/pList1"/>
    <dgm:cxn modelId="{DF799442-48A3-4FFB-A169-8460AD60620E}" srcId="{E6B79066-44F5-42D3-A962-9220E1164EC5}" destId="{ED1A0059-3A0B-46B7-8E9A-F52DB56A1424}" srcOrd="0" destOrd="0" parTransId="{B4DEC88A-5601-464D-BA1E-DF82105A3E53}" sibTransId="{A1B6E501-06DE-44EE-8DBB-1836638E9F41}"/>
    <dgm:cxn modelId="{3A9FDC51-5B6D-4F66-AE2F-0063F6D7FA14}" srcId="{E6B79066-44F5-42D3-A962-9220E1164EC5}" destId="{2560CF26-71E7-450F-9CA7-3F6093E0D24F}" srcOrd="2" destOrd="0" parTransId="{28C97B94-22FE-4169-9A0D-E9C33940D65A}" sibTransId="{7B4AFE09-C525-4DDE-AB9C-A0ACD9663482}"/>
    <dgm:cxn modelId="{E9C3C754-BC3E-452D-9CFC-4CE5F25B1B27}" srcId="{E6B79066-44F5-42D3-A962-9220E1164EC5}" destId="{C8EAB35E-F415-438C-A1D9-A329027CD806}" srcOrd="3" destOrd="0" parTransId="{1C27521C-B8CB-4BAC-B85B-E7B0F8B04C3D}" sibTransId="{5103A0CC-C2EB-4C58-8EF6-3EBD7D876E3E}"/>
    <dgm:cxn modelId="{2A6E0555-3131-4111-AD06-07D642049FA4}" type="presOf" srcId="{C8EAB35E-F415-438C-A1D9-A329027CD806}" destId="{04BC09B9-2636-4410-9A1D-815A3D261010}" srcOrd="0" destOrd="0" presId="urn:microsoft.com/office/officeart/2005/8/layout/pList1"/>
    <dgm:cxn modelId="{5D353E56-89E2-476D-AB74-29DD8C698FD5}" type="presOf" srcId="{E6B79066-44F5-42D3-A962-9220E1164EC5}" destId="{037BB838-BA06-4095-A290-C5CCB1F28723}" srcOrd="0" destOrd="0" presId="urn:microsoft.com/office/officeart/2005/8/layout/pList1"/>
    <dgm:cxn modelId="{4AD2FFA5-F821-4442-996C-DC9BD41DD721}" srcId="{E6B79066-44F5-42D3-A962-9220E1164EC5}" destId="{27F387E9-B455-481B-A3E2-F45D4BDB229E}" srcOrd="1" destOrd="0" parTransId="{24134E7B-2706-4BD0-8798-956F076E954E}" sibTransId="{166A10D5-CEC0-4DF7-9A18-59306E4DEC56}"/>
    <dgm:cxn modelId="{A6AB5CB6-FFA6-4865-BC74-C9FC18669635}" type="presOf" srcId="{2560CF26-71E7-450F-9CA7-3F6093E0D24F}" destId="{647321D3-EE6F-4256-8561-EEFE7B536F50}" srcOrd="0" destOrd="0" presId="urn:microsoft.com/office/officeart/2005/8/layout/pList1"/>
    <dgm:cxn modelId="{61BB76B6-AC14-43E8-BA8C-8EAB0F50D41A}" type="presOf" srcId="{A1B6E501-06DE-44EE-8DBB-1836638E9F41}" destId="{09777532-2402-4E5A-A4A0-7E919F491A96}" srcOrd="0" destOrd="0" presId="urn:microsoft.com/office/officeart/2005/8/layout/pList1"/>
    <dgm:cxn modelId="{651783FC-B8D4-4D5C-8337-1C1FC44E1A2B}" type="presOf" srcId="{27F387E9-B455-481B-A3E2-F45D4BDB229E}" destId="{D85E113A-8E9E-4D36-B974-ADBEF3A82FF1}" srcOrd="0" destOrd="0" presId="urn:microsoft.com/office/officeart/2005/8/layout/pList1"/>
    <dgm:cxn modelId="{0AAD2618-807E-4C31-B45E-131EAF3517A7}" type="presParOf" srcId="{037BB838-BA06-4095-A290-C5CCB1F28723}" destId="{024C4904-3DFB-4CE4-A0C3-888203C888D4}" srcOrd="0" destOrd="0" presId="urn:microsoft.com/office/officeart/2005/8/layout/pList1"/>
    <dgm:cxn modelId="{9728C937-84C8-4CAA-8B12-26B1ED46779D}" type="presParOf" srcId="{024C4904-3DFB-4CE4-A0C3-888203C888D4}" destId="{ED184EBA-CF08-4CC7-863F-0974D84D6589}" srcOrd="0" destOrd="0" presId="urn:microsoft.com/office/officeart/2005/8/layout/pList1"/>
    <dgm:cxn modelId="{C04EE31E-CE15-4265-BDA3-89FF6826C411}" type="presParOf" srcId="{024C4904-3DFB-4CE4-A0C3-888203C888D4}" destId="{908F7AE3-2F6C-4482-8E9C-39932E3CFB3C}" srcOrd="1" destOrd="0" presId="urn:microsoft.com/office/officeart/2005/8/layout/pList1"/>
    <dgm:cxn modelId="{919015AB-024A-48D4-BF5A-E7207046749E}" type="presParOf" srcId="{037BB838-BA06-4095-A290-C5CCB1F28723}" destId="{09777532-2402-4E5A-A4A0-7E919F491A96}" srcOrd="1" destOrd="0" presId="urn:microsoft.com/office/officeart/2005/8/layout/pList1"/>
    <dgm:cxn modelId="{AB6DC101-4365-43A7-B508-574DBD29D931}" type="presParOf" srcId="{037BB838-BA06-4095-A290-C5CCB1F28723}" destId="{AF3A2AA3-96E6-4C2A-A74A-F59DECEBB3EF}" srcOrd="2" destOrd="0" presId="urn:microsoft.com/office/officeart/2005/8/layout/pList1"/>
    <dgm:cxn modelId="{0A8D0B97-7BAD-447B-B998-0290DEB8D1FC}" type="presParOf" srcId="{AF3A2AA3-96E6-4C2A-A74A-F59DECEBB3EF}" destId="{DF277485-0737-411E-A8A2-5595C2C99BB7}" srcOrd="0" destOrd="0" presId="urn:microsoft.com/office/officeart/2005/8/layout/pList1"/>
    <dgm:cxn modelId="{9143B5FD-55CB-40B6-965E-FC0B16316402}" type="presParOf" srcId="{AF3A2AA3-96E6-4C2A-A74A-F59DECEBB3EF}" destId="{D85E113A-8E9E-4D36-B974-ADBEF3A82FF1}" srcOrd="1" destOrd="0" presId="urn:microsoft.com/office/officeart/2005/8/layout/pList1"/>
    <dgm:cxn modelId="{37F5DACB-EA04-4190-B15C-C00A5E76D78E}" type="presParOf" srcId="{037BB838-BA06-4095-A290-C5CCB1F28723}" destId="{64A3C9A9-2D46-4192-94A6-392DC4A0F939}" srcOrd="3" destOrd="0" presId="urn:microsoft.com/office/officeart/2005/8/layout/pList1"/>
    <dgm:cxn modelId="{B45700A9-CAE7-4607-803A-D7BBD81FB044}" type="presParOf" srcId="{037BB838-BA06-4095-A290-C5CCB1F28723}" destId="{0850AE3F-DE23-4BB9-BED1-E5C8F8C11CFB}" srcOrd="4" destOrd="0" presId="urn:microsoft.com/office/officeart/2005/8/layout/pList1"/>
    <dgm:cxn modelId="{122E089A-F372-45EF-AB69-7555D882BE39}" type="presParOf" srcId="{0850AE3F-DE23-4BB9-BED1-E5C8F8C11CFB}" destId="{E9571028-74BC-4FEF-AA1C-F55A4CDFBFDD}" srcOrd="0" destOrd="0" presId="urn:microsoft.com/office/officeart/2005/8/layout/pList1"/>
    <dgm:cxn modelId="{4CD83D6A-990A-454C-AAD3-BE5217D47587}" type="presParOf" srcId="{0850AE3F-DE23-4BB9-BED1-E5C8F8C11CFB}" destId="{647321D3-EE6F-4256-8561-EEFE7B536F50}" srcOrd="1" destOrd="0" presId="urn:microsoft.com/office/officeart/2005/8/layout/pList1"/>
    <dgm:cxn modelId="{75A2AB84-3215-4D41-BDA2-EB8A1391B7E4}" type="presParOf" srcId="{037BB838-BA06-4095-A290-C5CCB1F28723}" destId="{E76F6D11-E856-4BFC-9408-9A0982C09B1C}" srcOrd="5" destOrd="0" presId="urn:microsoft.com/office/officeart/2005/8/layout/pList1"/>
    <dgm:cxn modelId="{F950A66F-6598-4199-AEEE-CCFA04541130}" type="presParOf" srcId="{037BB838-BA06-4095-A290-C5CCB1F28723}" destId="{08AAC398-64DC-4C82-8E26-956C8005D795}" srcOrd="6" destOrd="0" presId="urn:microsoft.com/office/officeart/2005/8/layout/pList1"/>
    <dgm:cxn modelId="{4A0A0701-890C-4C7D-80E7-12E58B5DF678}" type="presParOf" srcId="{08AAC398-64DC-4C82-8E26-956C8005D795}" destId="{E36370F5-0DB0-4B0A-9677-9F1FCAA23EA0}" srcOrd="0" destOrd="0" presId="urn:microsoft.com/office/officeart/2005/8/layout/pList1"/>
    <dgm:cxn modelId="{65C85AD4-6CC4-42B7-A009-D94C4858DC0A}" type="presParOf" srcId="{08AAC398-64DC-4C82-8E26-956C8005D795}" destId="{04BC09B9-2636-4410-9A1D-815A3D2610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4EBA-CF08-4CC7-863F-0974D84D6589}">
      <dsp:nvSpPr>
        <dsp:cNvPr id="0" name=""/>
        <dsp:cNvSpPr/>
      </dsp:nvSpPr>
      <dsp:spPr>
        <a:xfrm>
          <a:off x="2160" y="647987"/>
          <a:ext cx="3427559" cy="2361588"/>
        </a:xfrm>
        <a:prstGeom prst="roundRect">
          <a:avLst/>
        </a:prstGeom>
        <a:blipFill rotWithShape="1">
          <a:blip xmlns:r="http://schemas.openxmlformats.org/officeDocument/2006/relationships" r:embed="rId1"/>
          <a:srcRect/>
          <a:stretch>
            <a:fillRect t="-4000" b="-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8F7AE3-2F6C-4482-8E9C-39932E3CFB3C}">
      <dsp:nvSpPr>
        <dsp:cNvPr id="0" name=""/>
        <dsp:cNvSpPr/>
      </dsp:nvSpPr>
      <dsp:spPr>
        <a:xfrm>
          <a:off x="216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Kernelization for structural parameterizations</a:t>
          </a:r>
        </a:p>
      </dsp:txBody>
      <dsp:txXfrm>
        <a:off x="2160" y="3009576"/>
        <a:ext cx="3427559" cy="1271624"/>
      </dsp:txXfrm>
    </dsp:sp>
    <dsp:sp modelId="{DF277485-0737-411E-A8A2-5595C2C99BB7}">
      <dsp:nvSpPr>
        <dsp:cNvPr id="0" name=""/>
        <dsp:cNvSpPr/>
      </dsp:nvSpPr>
      <dsp:spPr>
        <a:xfrm>
          <a:off x="3772620" y="647987"/>
          <a:ext cx="3427559" cy="2361588"/>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E113A-8E9E-4D36-B974-ADBEF3A82FF1}">
      <dsp:nvSpPr>
        <dsp:cNvPr id="0" name=""/>
        <dsp:cNvSpPr/>
      </dsp:nvSpPr>
      <dsp:spPr>
        <a:xfrm>
          <a:off x="377262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Lossy kernelization</a:t>
          </a:r>
        </a:p>
      </dsp:txBody>
      <dsp:txXfrm>
        <a:off x="3772620" y="3009576"/>
        <a:ext cx="3427559" cy="1271624"/>
      </dsp:txXfrm>
    </dsp:sp>
    <dsp:sp modelId="{E9571028-74BC-4FEF-AA1C-F55A4CDFBFDD}">
      <dsp:nvSpPr>
        <dsp:cNvPr id="0" name=""/>
        <dsp:cNvSpPr/>
      </dsp:nvSpPr>
      <dsp:spPr>
        <a:xfrm>
          <a:off x="7543079" y="647987"/>
          <a:ext cx="3427559" cy="2361588"/>
        </a:xfrm>
        <a:prstGeom prst="roundRect">
          <a:avLst/>
        </a:prstGeom>
        <a:blipFill rotWithShape="1">
          <a:blip xmlns:r="http://schemas.openxmlformats.org/officeDocument/2006/relationships" r:embed="rId3"/>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321D3-EE6F-4256-8561-EEFE7B536F50}">
      <dsp:nvSpPr>
        <dsp:cNvPr id="0" name=""/>
        <dsp:cNvSpPr/>
      </dsp:nvSpPr>
      <dsp:spPr>
        <a:xfrm>
          <a:off x="7543079"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Hybrid parameterizations</a:t>
          </a:r>
        </a:p>
      </dsp:txBody>
      <dsp:txXfrm>
        <a:off x="7543079" y="3009576"/>
        <a:ext cx="3427559" cy="1271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4EBA-CF08-4CC7-863F-0974D84D6589}">
      <dsp:nvSpPr>
        <dsp:cNvPr id="0" name=""/>
        <dsp:cNvSpPr/>
      </dsp:nvSpPr>
      <dsp:spPr>
        <a:xfrm>
          <a:off x="2160" y="647987"/>
          <a:ext cx="3427559" cy="2361588"/>
        </a:xfrm>
        <a:prstGeom prst="roundRect">
          <a:avLst/>
        </a:prstGeom>
        <a:blipFill rotWithShape="1">
          <a:blip xmlns:r="http://schemas.openxmlformats.org/officeDocument/2006/relationships" r:embed="rId1"/>
          <a:srcRect/>
          <a:stretch>
            <a:fillRect t="-4000" b="-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8F7AE3-2F6C-4482-8E9C-39932E3CFB3C}">
      <dsp:nvSpPr>
        <dsp:cNvPr id="0" name=""/>
        <dsp:cNvSpPr/>
      </dsp:nvSpPr>
      <dsp:spPr>
        <a:xfrm>
          <a:off x="216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b="1" kern="1200" baseline="0" dirty="0">
              <a:solidFill>
                <a:srgbClr val="0070C0"/>
              </a:solidFill>
            </a:rPr>
            <a:t>Kernelization for structural parameterizations</a:t>
          </a:r>
        </a:p>
      </dsp:txBody>
      <dsp:txXfrm>
        <a:off x="2160" y="3009576"/>
        <a:ext cx="3427559" cy="1271624"/>
      </dsp:txXfrm>
    </dsp:sp>
    <dsp:sp modelId="{DF277485-0737-411E-A8A2-5595C2C99BB7}">
      <dsp:nvSpPr>
        <dsp:cNvPr id="0" name=""/>
        <dsp:cNvSpPr/>
      </dsp:nvSpPr>
      <dsp:spPr>
        <a:xfrm>
          <a:off x="3772620" y="647987"/>
          <a:ext cx="3427559" cy="2361588"/>
        </a:xfrm>
        <a:prstGeom prst="roundRect">
          <a:avLst/>
        </a:prstGeom>
        <a:blipFill dpi="0" rotWithShape="1">
          <a:blip xmlns:r="http://schemas.openxmlformats.org/officeDocument/2006/relationships" r:embed="rId2">
            <a:alphaModFix amt="20000"/>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E113A-8E9E-4D36-B974-ADBEF3A82FF1}">
      <dsp:nvSpPr>
        <dsp:cNvPr id="0" name=""/>
        <dsp:cNvSpPr/>
      </dsp:nvSpPr>
      <dsp:spPr>
        <a:xfrm>
          <a:off x="377262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Lossy kernelization</a:t>
          </a:r>
        </a:p>
      </dsp:txBody>
      <dsp:txXfrm>
        <a:off x="3772620" y="3009576"/>
        <a:ext cx="3427559" cy="1271624"/>
      </dsp:txXfrm>
    </dsp:sp>
    <dsp:sp modelId="{E9571028-74BC-4FEF-AA1C-F55A4CDFBFDD}">
      <dsp:nvSpPr>
        <dsp:cNvPr id="0" name=""/>
        <dsp:cNvSpPr/>
      </dsp:nvSpPr>
      <dsp:spPr>
        <a:xfrm>
          <a:off x="7543079" y="647987"/>
          <a:ext cx="3427559" cy="2361588"/>
        </a:xfrm>
        <a:prstGeom prst="roundRect">
          <a:avLst/>
        </a:prstGeom>
        <a:blipFill dpi="0" rotWithShape="1">
          <a:blip xmlns:r="http://schemas.openxmlformats.org/officeDocument/2006/relationships" r:embed="rId3">
            <a:alphaModFix amt="20000"/>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321D3-EE6F-4256-8561-EEFE7B536F50}">
      <dsp:nvSpPr>
        <dsp:cNvPr id="0" name=""/>
        <dsp:cNvSpPr/>
      </dsp:nvSpPr>
      <dsp:spPr>
        <a:xfrm>
          <a:off x="7543079"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Hybrid parameterizations</a:t>
          </a:r>
        </a:p>
      </dsp:txBody>
      <dsp:txXfrm>
        <a:off x="7543079" y="3009576"/>
        <a:ext cx="3427559" cy="1271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4EBA-CF08-4CC7-863F-0974D84D6589}">
      <dsp:nvSpPr>
        <dsp:cNvPr id="0" name=""/>
        <dsp:cNvSpPr/>
      </dsp:nvSpPr>
      <dsp:spPr>
        <a:xfrm>
          <a:off x="2160" y="647987"/>
          <a:ext cx="3427559" cy="2361588"/>
        </a:xfrm>
        <a:prstGeom prst="roundRect">
          <a:avLst/>
        </a:prstGeom>
        <a:blipFill dpi="0" rotWithShape="1">
          <a:blip xmlns:r="http://schemas.openxmlformats.org/officeDocument/2006/relationships" r:embed="rId1">
            <a:alphaModFix amt="20000"/>
          </a:blip>
          <a:srcRect/>
          <a:stretch>
            <a:fillRect t="-4000" b="-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8F7AE3-2F6C-4482-8E9C-39932E3CFB3C}">
      <dsp:nvSpPr>
        <dsp:cNvPr id="0" name=""/>
        <dsp:cNvSpPr/>
      </dsp:nvSpPr>
      <dsp:spPr>
        <a:xfrm>
          <a:off x="216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Kernelization for structural parameterizations</a:t>
          </a:r>
        </a:p>
      </dsp:txBody>
      <dsp:txXfrm>
        <a:off x="2160" y="3009576"/>
        <a:ext cx="3427559" cy="1271624"/>
      </dsp:txXfrm>
    </dsp:sp>
    <dsp:sp modelId="{DF277485-0737-411E-A8A2-5595C2C99BB7}">
      <dsp:nvSpPr>
        <dsp:cNvPr id="0" name=""/>
        <dsp:cNvSpPr/>
      </dsp:nvSpPr>
      <dsp:spPr>
        <a:xfrm>
          <a:off x="3772620" y="647987"/>
          <a:ext cx="3427559" cy="2361588"/>
        </a:xfrm>
        <a:prstGeom prst="round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E113A-8E9E-4D36-B974-ADBEF3A82FF1}">
      <dsp:nvSpPr>
        <dsp:cNvPr id="0" name=""/>
        <dsp:cNvSpPr/>
      </dsp:nvSpPr>
      <dsp:spPr>
        <a:xfrm>
          <a:off x="377262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b="1" kern="1200" baseline="0" dirty="0">
              <a:solidFill>
                <a:srgbClr val="0070C0"/>
              </a:solidFill>
            </a:rPr>
            <a:t>Lossy kernelization</a:t>
          </a:r>
        </a:p>
      </dsp:txBody>
      <dsp:txXfrm>
        <a:off x="3772620" y="3009576"/>
        <a:ext cx="3427559" cy="1271624"/>
      </dsp:txXfrm>
    </dsp:sp>
    <dsp:sp modelId="{E9571028-74BC-4FEF-AA1C-F55A4CDFBFDD}">
      <dsp:nvSpPr>
        <dsp:cNvPr id="0" name=""/>
        <dsp:cNvSpPr/>
      </dsp:nvSpPr>
      <dsp:spPr>
        <a:xfrm>
          <a:off x="7543079" y="647987"/>
          <a:ext cx="3427559" cy="2361588"/>
        </a:xfrm>
        <a:prstGeom prst="roundRect">
          <a:avLst/>
        </a:prstGeom>
        <a:blipFill dpi="0" rotWithShape="1">
          <a:blip xmlns:r="http://schemas.openxmlformats.org/officeDocument/2006/relationships" r:embed="rId3">
            <a:alphaModFix amt="20000"/>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321D3-EE6F-4256-8561-EEFE7B536F50}">
      <dsp:nvSpPr>
        <dsp:cNvPr id="0" name=""/>
        <dsp:cNvSpPr/>
      </dsp:nvSpPr>
      <dsp:spPr>
        <a:xfrm>
          <a:off x="7543079"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Hybrid parameterizations</a:t>
          </a:r>
        </a:p>
      </dsp:txBody>
      <dsp:txXfrm>
        <a:off x="7543079" y="3009576"/>
        <a:ext cx="3427559" cy="1271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339B6-FCC0-4829-BD45-9846E9ECF529}">
      <dsp:nvSpPr>
        <dsp:cNvPr id="0" name=""/>
        <dsp:cNvSpPr/>
      </dsp:nvSpPr>
      <dsp:spPr>
        <a:xfrm>
          <a:off x="2110598" y="711664"/>
          <a:ext cx="452582" cy="91440"/>
        </a:xfrm>
        <a:custGeom>
          <a:avLst/>
          <a:gdLst/>
          <a:ahLst/>
          <a:cxnLst/>
          <a:rect l="0" t="0" r="0" b="0"/>
          <a:pathLst>
            <a:path>
              <a:moveTo>
                <a:pt x="0" y="45720"/>
              </a:moveTo>
              <a:lnTo>
                <a:pt x="45258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4810" y="754965"/>
        <a:ext cx="24159" cy="4836"/>
      </dsp:txXfrm>
    </dsp:sp>
    <dsp:sp modelId="{2E35D662-2B98-4CE7-970A-445A3395B814}">
      <dsp:nvSpPr>
        <dsp:cNvPr id="0" name=""/>
        <dsp:cNvSpPr/>
      </dsp:nvSpPr>
      <dsp:spPr>
        <a:xfrm>
          <a:off x="11604" y="127145"/>
          <a:ext cx="2100793" cy="12604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Reduce treewidth to </a:t>
          </a:r>
          <a14:m xmlns:a14="http://schemas.microsoft.com/office/drawing/2010/main">
            <m:oMath xmlns:m="http://schemas.openxmlformats.org/officeDocument/2006/math">
              <m:sSup>
                <m:sSupPr>
                  <m:ctrlPr>
                    <a:rPr lang="en-US" sz="1800" b="0" i="1" kern="1200" baseline="0" smtClean="0">
                      <a:solidFill>
                        <a:schemeClr val="tx1"/>
                      </a:solidFill>
                      <a:latin typeface="Cambria Math" panose="02040503050406030204" pitchFamily="18" charset="0"/>
                    </a:rPr>
                  </m:ctrlPr>
                </m:sSupPr>
                <m:e>
                  <m:r>
                    <a:rPr lang="en-US" sz="1800" b="0" i="1" kern="1200" baseline="0" smtClean="0">
                      <a:solidFill>
                        <a:srgbClr val="C00000"/>
                      </a:solidFill>
                      <a:latin typeface="Cambria Math" panose="02040503050406030204" pitchFamily="18" charset="0"/>
                    </a:rPr>
                    <m:t>𝑘</m:t>
                  </m:r>
                </m:e>
                <m:sup>
                  <m:r>
                    <a:rPr lang="en-US" sz="1800" b="0" i="1" kern="1200" baseline="0" smtClean="0">
                      <a:solidFill>
                        <a:schemeClr val="tx1"/>
                      </a:solidFill>
                      <a:latin typeface="Cambria Math" panose="02040503050406030204" pitchFamily="18" charset="0"/>
                    </a:rPr>
                    <m:t>𝑂</m:t>
                  </m:r>
                  <m:d>
                    <m:dPr>
                      <m:ctrlPr>
                        <a:rPr lang="en-US" sz="1800" b="0" i="1" kern="1200" baseline="0" smtClean="0">
                          <a:solidFill>
                            <a:schemeClr val="tx1"/>
                          </a:solidFill>
                          <a:latin typeface="Cambria Math" panose="02040503050406030204" pitchFamily="18" charset="0"/>
                        </a:rPr>
                      </m:ctrlPr>
                    </m:dPr>
                    <m:e>
                      <m:r>
                        <a:rPr lang="en-US" sz="1800" b="0" i="1" kern="1200" baseline="0" smtClean="0">
                          <a:solidFill>
                            <a:schemeClr val="tx1"/>
                          </a:solidFill>
                          <a:latin typeface="Cambria Math" panose="02040503050406030204" pitchFamily="18" charset="0"/>
                        </a:rPr>
                        <m:t>1</m:t>
                      </m:r>
                    </m:e>
                  </m:d>
                </m:sup>
              </m:sSup>
            </m:oMath>
          </a14:m>
          <a:r>
            <a:rPr lang="en-US" sz="1800" kern="1200" baseline="0" dirty="0">
              <a:solidFill>
                <a:schemeClr val="tx1"/>
              </a:solidFill>
            </a:rPr>
            <a:t> by removing irrelevant vertices</a:t>
          </a:r>
        </a:p>
      </dsp:txBody>
      <dsp:txXfrm>
        <a:off x="11604" y="127145"/>
        <a:ext cx="2100793" cy="1260476"/>
      </dsp:txXfrm>
    </dsp:sp>
    <dsp:sp modelId="{49859537-6610-437B-91A6-42F822DD8C97}">
      <dsp:nvSpPr>
        <dsp:cNvPr id="0" name=""/>
        <dsp:cNvSpPr/>
      </dsp:nvSpPr>
      <dsp:spPr>
        <a:xfrm>
          <a:off x="1062001" y="1385822"/>
          <a:ext cx="3643574" cy="452582"/>
        </a:xfrm>
        <a:custGeom>
          <a:avLst/>
          <a:gdLst/>
          <a:ahLst/>
          <a:cxnLst/>
          <a:rect l="0" t="0" r="0" b="0"/>
          <a:pathLst>
            <a:path>
              <a:moveTo>
                <a:pt x="3643574" y="0"/>
              </a:moveTo>
              <a:lnTo>
                <a:pt x="3643574" y="243391"/>
              </a:lnTo>
              <a:lnTo>
                <a:pt x="0" y="243391"/>
              </a:lnTo>
              <a:lnTo>
                <a:pt x="0" y="45258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1902" y="1609695"/>
        <a:ext cx="183773" cy="4836"/>
      </dsp:txXfrm>
    </dsp:sp>
    <dsp:sp modelId="{7E55CD2D-77B0-4FAE-A0A1-09CF65FD6635}">
      <dsp:nvSpPr>
        <dsp:cNvPr id="0" name=""/>
        <dsp:cNvSpPr/>
      </dsp:nvSpPr>
      <dsp:spPr>
        <a:xfrm>
          <a:off x="2595581" y="127145"/>
          <a:ext cx="4219990" cy="12604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Find </a:t>
          </a:r>
          <a14:m xmlns:a14="http://schemas.microsoft.com/office/drawing/2010/main">
            <m:oMath xmlns:m="http://schemas.openxmlformats.org/officeDocument/2006/math">
              <m:r>
                <a:rPr lang="en-US" sz="1800" b="0" i="1" kern="1200" baseline="0" smtClean="0">
                  <a:solidFill>
                    <a:srgbClr val="C00000"/>
                  </a:solidFill>
                  <a:latin typeface="Cambria Math" panose="02040503050406030204" pitchFamily="18" charset="0"/>
                </a:rPr>
                <m:t>𝑋</m:t>
              </m:r>
              <m:r>
                <a:rPr lang="en-US" sz="1800" b="0" i="1" kern="1200" smtClean="0">
                  <a:latin typeface="Cambria Math" panose="02040503050406030204" pitchFamily="18" charset="0"/>
                </a:rPr>
                <m:t>⊆</m:t>
              </m:r>
              <m:r>
                <a:rPr lang="en-US" sz="1800" b="0" i="1" kern="1200" smtClean="0">
                  <a:latin typeface="Cambria Math" panose="02040503050406030204" pitchFamily="18" charset="0"/>
                </a:rPr>
                <m:t>𝑉</m:t>
              </m:r>
              <m:r>
                <a:rPr lang="en-US" sz="1800" b="0" i="1" kern="1200" smtClean="0">
                  <a:latin typeface="Cambria Math" panose="02040503050406030204" pitchFamily="18" charset="0"/>
                </a:rPr>
                <m:t>(</m:t>
              </m:r>
              <m:r>
                <a:rPr lang="en-US" sz="1800" b="0" i="1" kern="1200" baseline="0" smtClean="0">
                  <a:solidFill>
                    <a:srgbClr val="C00000"/>
                  </a:solidFill>
                  <a:latin typeface="Cambria Math" panose="02040503050406030204" pitchFamily="18" charset="0"/>
                </a:rPr>
                <m:t>𝐺</m:t>
              </m:r>
              <m:r>
                <a:rPr lang="en-US" sz="1800" b="0" i="1" kern="1200" smtClean="0">
                  <a:latin typeface="Cambria Math" panose="02040503050406030204" pitchFamily="18" charset="0"/>
                </a:rPr>
                <m:t>)</m:t>
              </m:r>
            </m:oMath>
          </a14:m>
          <a:r>
            <a:rPr lang="en-US" sz="1800" kern="1200" dirty="0"/>
            <a:t> of size </a:t>
          </a:r>
          <a14:m xmlns:a14="http://schemas.microsoft.com/office/drawing/2010/main">
            <m:oMath xmlns:m="http://schemas.openxmlformats.org/officeDocument/2006/math">
              <m:sSup>
                <m:sSupPr>
                  <m:ctrlPr>
                    <a:rPr lang="en-US" sz="1800" b="0" i="1" kern="1200" smtClean="0">
                      <a:latin typeface="Cambria Math" panose="02040503050406030204" pitchFamily="18" charset="0"/>
                    </a:rPr>
                  </m:ctrlPr>
                </m:sSupPr>
                <m:e>
                  <m:r>
                    <a:rPr lang="en-US" sz="1800" b="0" i="1" kern="1200" baseline="0" smtClean="0">
                      <a:solidFill>
                        <a:srgbClr val="C00000"/>
                      </a:solidFill>
                      <a:latin typeface="Cambria Math" panose="02040503050406030204" pitchFamily="18" charset="0"/>
                    </a:rPr>
                    <m:t>𝑘</m:t>
                  </m:r>
                </m:e>
                <m:sup>
                  <m:r>
                    <a:rPr lang="en-US" sz="1800" b="0" i="1" kern="1200" smtClean="0">
                      <a:latin typeface="Cambria Math" panose="02040503050406030204" pitchFamily="18" charset="0"/>
                    </a:rPr>
                    <m:t>𝑂</m:t>
                  </m:r>
                  <m:d>
                    <m:dPr>
                      <m:ctrlPr>
                        <a:rPr lang="en-US" sz="1800" b="0" i="1" kern="1200" smtClean="0">
                          <a:latin typeface="Cambria Math" panose="02040503050406030204" pitchFamily="18" charset="0"/>
                        </a:rPr>
                      </m:ctrlPr>
                    </m:dPr>
                    <m:e>
                      <m:r>
                        <a:rPr lang="en-US" sz="1800" b="0" i="1" kern="1200" smtClean="0">
                          <a:latin typeface="Cambria Math" panose="02040503050406030204" pitchFamily="18" charset="0"/>
                        </a:rPr>
                        <m:t>1</m:t>
                      </m:r>
                    </m:e>
                  </m:d>
                </m:sup>
              </m:sSup>
            </m:oMath>
          </a14:m>
          <a:r>
            <a:rPr lang="en-US" sz="1800" kern="1200" dirty="0"/>
            <a:t> such that for each component </a:t>
          </a:r>
          <a14:m xmlns:a14="http://schemas.microsoft.com/office/drawing/2010/main">
            <m:oMath xmlns:m="http://schemas.openxmlformats.org/officeDocument/2006/math">
              <m:r>
                <a:rPr lang="en-US" sz="1800" b="0" i="1" kern="1200" baseline="0" smtClean="0">
                  <a:solidFill>
                    <a:srgbClr val="C00000"/>
                  </a:solidFill>
                  <a:latin typeface="Cambria Math" panose="02040503050406030204" pitchFamily="18" charset="0"/>
                </a:rPr>
                <m:t>𝐶</m:t>
              </m:r>
            </m:oMath>
          </a14:m>
          <a:r>
            <a:rPr lang="en-US" sz="1800" kern="1200" dirty="0"/>
            <a:t> of </a:t>
          </a:r>
          <a14:m xmlns:a14="http://schemas.microsoft.com/office/drawing/2010/main">
            <m:oMath xmlns:m="http://schemas.openxmlformats.org/officeDocument/2006/math">
              <m:r>
                <a:rPr lang="en-US" sz="1800" b="0" i="1" kern="1200" baseline="0" smtClean="0">
                  <a:solidFill>
                    <a:srgbClr val="C00000"/>
                  </a:solidFill>
                  <a:latin typeface="Cambria Math" panose="02040503050406030204" pitchFamily="18" charset="0"/>
                </a:rPr>
                <m:t>𝐺</m:t>
              </m:r>
              <m:r>
                <a:rPr lang="en-US" sz="1800" b="0" i="1" kern="1200" smtClean="0">
                  <a:latin typeface="Cambria Math" panose="02040503050406030204" pitchFamily="18" charset="0"/>
                </a:rPr>
                <m:t>−</m:t>
              </m:r>
              <m:r>
                <a:rPr lang="en-US" sz="1800" b="0" i="1" kern="1200" baseline="0" smtClean="0">
                  <a:solidFill>
                    <a:srgbClr val="C00000"/>
                  </a:solidFill>
                  <a:latin typeface="Cambria Math" panose="02040503050406030204" pitchFamily="18" charset="0"/>
                </a:rPr>
                <m:t>𝑋</m:t>
              </m:r>
              <m:r>
                <a:rPr lang="en-US" sz="1800" b="0" i="1" kern="1200" baseline="0" smtClean="0">
                  <a:solidFill>
                    <a:srgbClr val="C00000"/>
                  </a:solidFill>
                  <a:latin typeface="Cambria Math" panose="02040503050406030204" pitchFamily="18" charset="0"/>
                </a:rPr>
                <m:t>:</m:t>
              </m:r>
            </m:oMath>
          </a14:m>
          <a:endParaRPr lang="en-US" sz="1800" kern="1200" baseline="0" dirty="0">
            <a:solidFill>
              <a:srgbClr val="C00000"/>
            </a:solidFill>
          </a:endParaRPr>
        </a:p>
        <a:p>
          <a:pPr marL="114300" lvl="1" indent="-114300" algn="l" defTabSz="533400">
            <a:lnSpc>
              <a:spcPct val="90000"/>
            </a:lnSpc>
            <a:spcBef>
              <a:spcPct val="0"/>
            </a:spcBef>
            <a:spcAft>
              <a:spcPct val="15000"/>
            </a:spcAft>
            <a:buChar char="•"/>
          </a:pPr>
          <a:r>
            <a:rPr lang="en-US" sz="1200" b="0" kern="1200" baseline="0" dirty="0">
              <a:solidFill>
                <a:schemeClr val="tx1"/>
              </a:solidFill>
            </a:rPr>
            <a:t> </a:t>
          </a:r>
          <a14:m xmlns:a14="http://schemas.microsoft.com/office/drawing/2010/main">
            <m:oMath xmlns:m="http://schemas.openxmlformats.org/officeDocument/2006/math">
              <m:sSub>
                <m:sSubPr>
                  <m:ctrlPr>
                    <a:rPr lang="en-US" sz="1200" b="0" i="1" kern="1200" baseline="0" dirty="0" smtClean="0">
                      <a:solidFill>
                        <a:srgbClr val="C00000"/>
                      </a:solidFill>
                      <a:latin typeface="Cambria Math" panose="02040503050406030204" pitchFamily="18" charset="0"/>
                    </a:rPr>
                  </m:ctrlPr>
                </m:sSubPr>
                <m:e>
                  <m:r>
                    <a:rPr lang="en-US" sz="1200" b="0" i="1" kern="1200" baseline="0" dirty="0" smtClean="0">
                      <a:solidFill>
                        <a:schemeClr val="tx1"/>
                      </a:solidFill>
                      <a:latin typeface="Cambria Math" panose="02040503050406030204" pitchFamily="18" charset="0"/>
                    </a:rPr>
                    <m:t>𝑁</m:t>
                  </m:r>
                </m:e>
                <m:sub>
                  <m:r>
                    <a:rPr lang="en-US" sz="1200" b="0" i="1" kern="1200" baseline="0" dirty="0" smtClean="0">
                      <a:solidFill>
                        <a:srgbClr val="C00000"/>
                      </a:solidFill>
                      <a:latin typeface="Cambria Math" panose="02040503050406030204" pitchFamily="18" charset="0"/>
                    </a:rPr>
                    <m:t>𝐺</m:t>
                  </m:r>
                </m:sub>
              </m:sSub>
              <m:r>
                <a:rPr lang="en-US" sz="1200" b="0" i="1" kern="1200" baseline="0" dirty="0" smtClean="0">
                  <a:solidFill>
                    <a:schemeClr val="tx1"/>
                  </a:solidFill>
                  <a:latin typeface="Cambria Math" panose="02040503050406030204" pitchFamily="18" charset="0"/>
                </a:rPr>
                <m:t>[</m:t>
              </m:r>
              <m:r>
                <a:rPr lang="en-US" sz="1200" b="0" i="1" kern="1200" baseline="0" dirty="0" smtClean="0">
                  <a:solidFill>
                    <a:srgbClr val="C00000"/>
                  </a:solidFill>
                  <a:latin typeface="Cambria Math" panose="02040503050406030204" pitchFamily="18" charset="0"/>
                </a:rPr>
                <m:t>𝐶</m:t>
              </m:r>
              <m:r>
                <a:rPr lang="en-US" sz="1200" b="0" i="1" kern="1200" baseline="0" dirty="0" smtClean="0">
                  <a:solidFill>
                    <a:schemeClr val="tx1"/>
                  </a:solidFill>
                  <a:latin typeface="Cambria Math" panose="02040503050406030204" pitchFamily="18" charset="0"/>
                </a:rPr>
                <m:t>]</m:t>
              </m:r>
            </m:oMath>
          </a14:m>
          <a:r>
            <a:rPr lang="en-US" sz="1200" kern="1200" dirty="0"/>
            <a:t> induces a planar subgraph, and</a:t>
          </a:r>
        </a:p>
        <a:p>
          <a:pPr marL="114300" lvl="1" indent="-114300" algn="l" defTabSz="533400">
            <a:lnSpc>
              <a:spcPct val="90000"/>
            </a:lnSpc>
            <a:spcBef>
              <a:spcPct val="0"/>
            </a:spcBef>
            <a:spcAft>
              <a:spcPct val="15000"/>
            </a:spcAft>
            <a:buChar char="•"/>
          </a:pPr>
          <a:r>
            <a:rPr lang="en-US" sz="1200" kern="1200" dirty="0"/>
            <a:t> the number of such components is </a:t>
          </a:r>
          <a14:m xmlns:a14="http://schemas.microsoft.com/office/drawing/2010/main">
            <m:oMath xmlns:m="http://schemas.openxmlformats.org/officeDocument/2006/math">
              <m:sSup>
                <m:sSupPr>
                  <m:ctrlPr>
                    <a:rPr lang="en-US" sz="1200" b="0" i="1" kern="1200" smtClean="0">
                      <a:latin typeface="Cambria Math" panose="02040503050406030204" pitchFamily="18" charset="0"/>
                    </a:rPr>
                  </m:ctrlPr>
                </m:sSupPr>
                <m:e>
                  <m:r>
                    <a:rPr lang="en-US" sz="1200" b="0" i="1" kern="1200" baseline="0" smtClean="0">
                      <a:solidFill>
                        <a:srgbClr val="C00000"/>
                      </a:solidFill>
                      <a:latin typeface="Cambria Math" panose="02040503050406030204" pitchFamily="18" charset="0"/>
                    </a:rPr>
                    <m:t>𝑘</m:t>
                  </m:r>
                </m:e>
                <m:sup>
                  <m:r>
                    <a:rPr lang="en-US" sz="1200" b="0" i="1" kern="1200" smtClean="0">
                      <a:latin typeface="Cambria Math" panose="02040503050406030204" pitchFamily="18" charset="0"/>
                    </a:rPr>
                    <m:t>𝑂</m:t>
                  </m:r>
                  <m:d>
                    <m:dPr>
                      <m:ctrlPr>
                        <a:rPr lang="en-US" sz="1200" b="0" i="1" kern="1200" smtClean="0">
                          <a:latin typeface="Cambria Math" panose="02040503050406030204" pitchFamily="18" charset="0"/>
                        </a:rPr>
                      </m:ctrlPr>
                    </m:dPr>
                    <m:e>
                      <m:r>
                        <a:rPr lang="en-US" sz="1200" b="0" i="1" kern="1200" smtClean="0">
                          <a:latin typeface="Cambria Math" panose="02040503050406030204" pitchFamily="18" charset="0"/>
                        </a:rPr>
                        <m:t>1</m:t>
                      </m:r>
                    </m:e>
                  </m:d>
                </m:sup>
              </m:sSup>
            </m:oMath>
          </a14:m>
          <a:endParaRPr lang="en-US" sz="1200" kern="1200" dirty="0"/>
        </a:p>
      </dsp:txBody>
      <dsp:txXfrm>
        <a:off x="2595581" y="127145"/>
        <a:ext cx="4219990" cy="1260476"/>
      </dsp:txXfrm>
    </dsp:sp>
    <dsp:sp modelId="{64E1C4DB-41E8-4003-BC7F-C297D42A700F}">
      <dsp:nvSpPr>
        <dsp:cNvPr id="0" name=""/>
        <dsp:cNvSpPr/>
      </dsp:nvSpPr>
      <dsp:spPr>
        <a:xfrm>
          <a:off x="2110598" y="2455322"/>
          <a:ext cx="452582" cy="91440"/>
        </a:xfrm>
        <a:custGeom>
          <a:avLst/>
          <a:gdLst/>
          <a:ahLst/>
          <a:cxnLst/>
          <a:rect l="0" t="0" r="0" b="0"/>
          <a:pathLst>
            <a:path>
              <a:moveTo>
                <a:pt x="0" y="45720"/>
              </a:moveTo>
              <a:lnTo>
                <a:pt x="45258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4810" y="2498624"/>
        <a:ext cx="24159" cy="4836"/>
      </dsp:txXfrm>
    </dsp:sp>
    <dsp:sp modelId="{648101D9-B230-4587-B3AD-E7BC953E63D5}">
      <dsp:nvSpPr>
        <dsp:cNvPr id="0" name=""/>
        <dsp:cNvSpPr/>
      </dsp:nvSpPr>
      <dsp:spPr>
        <a:xfrm>
          <a:off x="11604" y="1870804"/>
          <a:ext cx="2100793" cy="12604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Embed each component </a:t>
          </a:r>
          <a14:m xmlns:a14="http://schemas.microsoft.com/office/drawing/2010/main">
            <m:oMath xmlns:m="http://schemas.openxmlformats.org/officeDocument/2006/math">
              <m:r>
                <a:rPr lang="en-US" sz="1800" b="0" i="1" kern="1200" baseline="0" smtClean="0">
                  <a:solidFill>
                    <a:srgbClr val="C00000"/>
                  </a:solidFill>
                  <a:latin typeface="Cambria Math" panose="02040503050406030204" pitchFamily="18" charset="0"/>
                </a:rPr>
                <m:t>𝐶</m:t>
              </m:r>
            </m:oMath>
          </a14:m>
          <a:r>
            <a:rPr lang="en-US" sz="1800" kern="1200" dirty="0"/>
            <a:t> with its neighborhood </a:t>
          </a:r>
          <a14:m xmlns:a14="http://schemas.microsoft.com/office/drawing/2010/main">
            <m:oMath xmlns:m="http://schemas.openxmlformats.org/officeDocument/2006/math">
              <m:sSub>
                <m:sSubPr>
                  <m:ctrlPr>
                    <a:rPr lang="en-US" sz="1800" b="0" i="1" kern="1200" baseline="0" smtClean="0">
                      <a:solidFill>
                        <a:srgbClr val="C00000"/>
                      </a:solidFill>
                      <a:latin typeface="Cambria Math" panose="02040503050406030204" pitchFamily="18" charset="0"/>
                    </a:rPr>
                  </m:ctrlPr>
                </m:sSubPr>
                <m:e>
                  <m:r>
                    <a:rPr lang="en-US" sz="1800" b="0" i="1" kern="1200" baseline="0" smtClean="0">
                      <a:solidFill>
                        <a:schemeClr val="tx1"/>
                      </a:solidFill>
                      <a:latin typeface="Cambria Math" panose="02040503050406030204" pitchFamily="18" charset="0"/>
                    </a:rPr>
                    <m:t>𝑁</m:t>
                  </m:r>
                </m:e>
                <m:sub>
                  <m:r>
                    <a:rPr lang="en-US" sz="1800" b="0" i="1" kern="1200" baseline="0" smtClean="0">
                      <a:solidFill>
                        <a:srgbClr val="C00000"/>
                      </a:solidFill>
                      <a:latin typeface="Cambria Math" panose="02040503050406030204" pitchFamily="18" charset="0"/>
                    </a:rPr>
                    <m:t>𝐺</m:t>
                  </m:r>
                </m:sub>
              </m:sSub>
              <m:r>
                <a:rPr lang="en-US" sz="1800" b="0" i="1" kern="1200" smtClean="0">
                  <a:latin typeface="Cambria Math" panose="02040503050406030204" pitchFamily="18" charset="0"/>
                </a:rPr>
                <m:t>(</m:t>
              </m:r>
              <m:r>
                <a:rPr lang="en-US" sz="1800" b="0" i="1" kern="1200" baseline="0" smtClean="0">
                  <a:solidFill>
                    <a:srgbClr val="C00000"/>
                  </a:solidFill>
                  <a:latin typeface="Cambria Math" panose="02040503050406030204" pitchFamily="18" charset="0"/>
                </a:rPr>
                <m:t>𝐶</m:t>
              </m:r>
              <m:r>
                <a:rPr lang="en-US" sz="1800" b="0" i="1" kern="1200" smtClean="0">
                  <a:latin typeface="Cambria Math" panose="02040503050406030204" pitchFamily="18" charset="0"/>
                </a:rPr>
                <m:t>)</m:t>
              </m:r>
            </m:oMath>
          </a14:m>
          <a:r>
            <a:rPr lang="en-US" sz="1800" kern="1200" dirty="0"/>
            <a:t> considered as terminals</a:t>
          </a:r>
        </a:p>
      </dsp:txBody>
      <dsp:txXfrm>
        <a:off x="11604" y="1870804"/>
        <a:ext cx="2100793" cy="1260476"/>
      </dsp:txXfrm>
    </dsp:sp>
    <dsp:sp modelId="{604E15FC-4244-42DF-B887-C1ECFF553DA0}">
      <dsp:nvSpPr>
        <dsp:cNvPr id="0" name=""/>
        <dsp:cNvSpPr/>
      </dsp:nvSpPr>
      <dsp:spPr>
        <a:xfrm>
          <a:off x="5637095" y="2455322"/>
          <a:ext cx="452582" cy="91440"/>
        </a:xfrm>
        <a:custGeom>
          <a:avLst/>
          <a:gdLst/>
          <a:ahLst/>
          <a:cxnLst/>
          <a:rect l="0" t="0" r="0" b="0"/>
          <a:pathLst>
            <a:path>
              <a:moveTo>
                <a:pt x="0" y="45720"/>
              </a:moveTo>
              <a:lnTo>
                <a:pt x="45258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51307" y="2498624"/>
        <a:ext cx="24159" cy="4836"/>
      </dsp:txXfrm>
    </dsp:sp>
    <dsp:sp modelId="{518AD869-496C-4EFD-9414-AEEA51597A73}">
      <dsp:nvSpPr>
        <dsp:cNvPr id="0" name=""/>
        <dsp:cNvSpPr/>
      </dsp:nvSpPr>
      <dsp:spPr>
        <a:xfrm>
          <a:off x="2595581" y="1870804"/>
          <a:ext cx="3043314" cy="12604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Within each component </a:t>
          </a:r>
          <a14:m xmlns:a14="http://schemas.microsoft.com/office/drawing/2010/main">
            <m:oMath xmlns:m="http://schemas.openxmlformats.org/officeDocument/2006/math">
              <m:r>
                <a:rPr lang="en-US" sz="1600" b="0" i="1" kern="1200" baseline="0" smtClean="0">
                  <a:solidFill>
                    <a:srgbClr val="C00000"/>
                  </a:solidFill>
                  <a:latin typeface="Cambria Math" panose="02040503050406030204" pitchFamily="18" charset="0"/>
                </a:rPr>
                <m:t>𝐶</m:t>
              </m:r>
            </m:oMath>
          </a14:m>
          <a:r>
            <a:rPr lang="en-US" sz="1600" kern="1200" dirty="0"/>
            <a:t>, mark </a:t>
          </a:r>
          <a14:m xmlns:a14="http://schemas.microsoft.com/office/drawing/2010/main">
            <m:oMath xmlns:m="http://schemas.openxmlformats.org/officeDocument/2006/math">
              <m:sSup>
                <m:sSupPr>
                  <m:ctrlPr>
                    <a:rPr lang="en-US" sz="1600" b="0" i="1" kern="1200" smtClean="0">
                      <a:latin typeface="Cambria Math" panose="02040503050406030204" pitchFamily="18" charset="0"/>
                    </a:rPr>
                  </m:ctrlPr>
                </m:sSupPr>
                <m:e>
                  <m:r>
                    <a:rPr lang="en-US" sz="1600" b="0" i="1" kern="1200" baseline="0" smtClean="0">
                      <a:solidFill>
                        <a:srgbClr val="C00000"/>
                      </a:solidFill>
                      <a:latin typeface="Cambria Math" panose="02040503050406030204" pitchFamily="18" charset="0"/>
                    </a:rPr>
                    <m:t>𝑘</m:t>
                  </m:r>
                </m:e>
                <m:sup>
                  <m:r>
                    <a:rPr lang="en-US" sz="1600" b="0" i="1" kern="1200" smtClean="0">
                      <a:latin typeface="Cambria Math" panose="02040503050406030204" pitchFamily="18" charset="0"/>
                    </a:rPr>
                    <m:t>𝑂</m:t>
                  </m:r>
                  <m:d>
                    <m:dPr>
                      <m:ctrlPr>
                        <a:rPr lang="en-US" sz="1600" b="0" i="1" kern="1200" smtClean="0">
                          <a:latin typeface="Cambria Math" panose="02040503050406030204" pitchFamily="18" charset="0"/>
                        </a:rPr>
                      </m:ctrlPr>
                    </m:dPr>
                    <m:e>
                      <m:r>
                        <a:rPr lang="en-US" sz="1600" b="0" i="1" kern="1200" smtClean="0">
                          <a:latin typeface="Cambria Math" panose="02040503050406030204" pitchFamily="18" charset="0"/>
                        </a:rPr>
                        <m:t>1</m:t>
                      </m:r>
                    </m:e>
                  </m:d>
                </m:sup>
              </m:sSup>
            </m:oMath>
          </a14:m>
          <a:r>
            <a:rPr lang="en-US" sz="1600" kern="1200" dirty="0"/>
            <a:t> vertices such that an </a:t>
          </a:r>
          <a:br>
            <a:rPr lang="en-US" sz="1600" kern="1200" dirty="0"/>
          </a:br>
          <a14:m xmlns:a14="http://schemas.microsoft.com/office/drawing/2010/main">
            <m:oMath xmlns:m="http://schemas.openxmlformats.org/officeDocument/2006/math">
              <m:r>
                <a:rPr lang="en-US" sz="1600" b="0" i="1" kern="1200" smtClean="0">
                  <a:latin typeface="Cambria Math" panose="02040503050406030204" pitchFamily="18" charset="0"/>
                </a:rPr>
                <m:t>𝑂</m:t>
              </m:r>
              <m:r>
                <a:rPr lang="en-US" sz="1600" b="0" i="1" kern="1200" smtClean="0">
                  <a:latin typeface="Cambria Math" panose="02040503050406030204" pitchFamily="18" charset="0"/>
                </a:rPr>
                <m:t>(1)</m:t>
              </m:r>
            </m:oMath>
          </a14:m>
          <a:r>
            <a:rPr lang="en-US" sz="1600" kern="1200" dirty="0"/>
            <a:t>-approximation exists among the marked vertices</a:t>
          </a:r>
        </a:p>
      </dsp:txBody>
      <dsp:txXfrm>
        <a:off x="2595581" y="1870804"/>
        <a:ext cx="3043314" cy="1260476"/>
      </dsp:txXfrm>
    </dsp:sp>
    <dsp:sp modelId="{5AB5AC6B-418F-4FCD-B17B-D26B32C539AE}">
      <dsp:nvSpPr>
        <dsp:cNvPr id="0" name=""/>
        <dsp:cNvSpPr/>
      </dsp:nvSpPr>
      <dsp:spPr>
        <a:xfrm>
          <a:off x="6122078" y="1870804"/>
          <a:ext cx="2100793" cy="12604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Compress the set of unmarked vertices</a:t>
          </a:r>
        </a:p>
      </dsp:txBody>
      <dsp:txXfrm>
        <a:off x="6122078" y="1870804"/>
        <a:ext cx="2100793" cy="1260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D73FE-97FF-41F1-ACAF-FF002A847AAD}">
      <dsp:nvSpPr>
        <dsp:cNvPr id="0" name=""/>
        <dsp:cNvSpPr/>
      </dsp:nvSpPr>
      <dsp:spPr>
        <a:xfrm>
          <a:off x="9178" y="35827"/>
          <a:ext cx="3145034" cy="7251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t>Kawarabayashi</a:t>
          </a:r>
          <a:r>
            <a:rPr lang="en-US" sz="2000" kern="1200" dirty="0"/>
            <a:t> &amp; Sidiropoulos</a:t>
          </a:r>
        </a:p>
      </dsp:txBody>
      <dsp:txXfrm>
        <a:off x="9178" y="35827"/>
        <a:ext cx="3145034" cy="725190"/>
      </dsp:txXfrm>
    </dsp:sp>
    <dsp:sp modelId="{48ECE013-00CD-4E5B-AF0E-836B618CB30E}">
      <dsp:nvSpPr>
        <dsp:cNvPr id="0" name=""/>
        <dsp:cNvSpPr/>
      </dsp:nvSpPr>
      <dsp:spPr>
        <a:xfrm>
          <a:off x="9178" y="761018"/>
          <a:ext cx="3145034" cy="13693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acc>
                <m:accPr>
                  <m:chr m:val="̃"/>
                  <m:ctrlPr>
                    <a:rPr lang="en-US" sz="2000" b="0" i="1" kern="1200" smtClean="0">
                      <a:latin typeface="Cambria Math" panose="02040503050406030204" pitchFamily="18" charset="0"/>
                    </a:rPr>
                  </m:ctrlPr>
                </m:accPr>
                <m:e>
                  <m:r>
                    <a:rPr lang="en-US" sz="2000" b="0" i="1" kern="1200" smtClean="0">
                      <a:latin typeface="Cambria Math" panose="02040503050406030204" pitchFamily="18" charset="0"/>
                    </a:rPr>
                    <m:t>𝑂</m:t>
                  </m:r>
                </m:e>
              </m:acc>
              <m:r>
                <a:rPr lang="en-US" sz="2000" b="0" i="1" kern="1200" dirty="0" smtClean="0">
                  <a:latin typeface="Cambria Math" panose="02040503050406030204" pitchFamily="18" charset="0"/>
                </a:rPr>
                <m:t>(</m:t>
              </m:r>
              <m:rad>
                <m:radPr>
                  <m:degHide m:val="on"/>
                  <m:ctrlPr>
                    <a:rPr lang="en-US" sz="2000" b="0" i="1" kern="1200" dirty="0" smtClean="0">
                      <a:latin typeface="Cambria Math" panose="02040503050406030204" pitchFamily="18" charset="0"/>
                    </a:rPr>
                  </m:ctrlPr>
                </m:radPr>
                <m:deg/>
                <m:e>
                  <m:r>
                    <a:rPr lang="en-US" sz="2000" b="0" i="1" kern="1200" baseline="0" dirty="0" smtClean="0">
                      <a:solidFill>
                        <a:srgbClr val="C00000"/>
                      </a:solidFill>
                      <a:latin typeface="Cambria Math" panose="02040503050406030204" pitchFamily="18" charset="0"/>
                    </a:rPr>
                    <m:t>𝑛</m:t>
                  </m:r>
                </m:e>
              </m:rad>
              <m:r>
                <a:rPr lang="en-US" sz="2000" b="0" i="1" kern="1200" dirty="0" smtClean="0">
                  <a:latin typeface="Cambria Math" panose="02040503050406030204" pitchFamily="18" charset="0"/>
                </a:rPr>
                <m:t>⋅</m:t>
              </m:r>
              <m:sSup>
                <m:sSupPr>
                  <m:ctrlPr>
                    <a:rPr lang="en-US" sz="2000" b="0" i="1" kern="1200" dirty="0" smtClean="0">
                      <a:latin typeface="Cambria Math" panose="02040503050406030204" pitchFamily="18" charset="0"/>
                    </a:rPr>
                  </m:ctrlPr>
                </m:sSupPr>
                <m:e>
                  <m:r>
                    <m:rPr>
                      <m:sty m:val="p"/>
                    </m:rPr>
                    <a:rPr lang="en-US" sz="2000" b="0" i="0" kern="1200" baseline="0" dirty="0" smtClean="0">
                      <a:solidFill>
                        <a:srgbClr val="C00000"/>
                      </a:solidFill>
                      <a:latin typeface="Cambria Math" panose="02040503050406030204" pitchFamily="18" charset="0"/>
                    </a:rPr>
                    <m:t>Δ</m:t>
                  </m:r>
                </m:e>
                <m:sup>
                  <m:r>
                    <a:rPr lang="en-US" sz="2000" b="0" i="1" kern="1200" dirty="0" smtClean="0">
                      <a:latin typeface="Cambria Math" panose="02040503050406030204" pitchFamily="18" charset="0"/>
                    </a:rPr>
                    <m:t>𝑂</m:t>
                  </m:r>
                  <m:d>
                    <m:dPr>
                      <m:ctrlPr>
                        <a:rPr lang="en-US" sz="2000" b="0" i="1" kern="1200" dirty="0" smtClean="0">
                          <a:latin typeface="Cambria Math" panose="02040503050406030204" pitchFamily="18" charset="0"/>
                        </a:rPr>
                      </m:ctrlPr>
                    </m:dPr>
                    <m:e>
                      <m:r>
                        <a:rPr lang="en-US" sz="2000" b="0" i="1" kern="1200" dirty="0" smtClean="0">
                          <a:latin typeface="Cambria Math" panose="02040503050406030204" pitchFamily="18" charset="0"/>
                        </a:rPr>
                        <m:t>1</m:t>
                      </m:r>
                    </m:e>
                  </m:d>
                </m:sup>
              </m:sSup>
              <m:r>
                <a:rPr lang="en-US" sz="2000" b="0" i="1" kern="1200" dirty="0" smtClean="0">
                  <a:latin typeface="Cambria Math" panose="02040503050406030204" pitchFamily="18" charset="0"/>
                </a:rPr>
                <m:t>)</m:t>
              </m:r>
            </m:oMath>
          </a14:m>
          <a:r>
            <a:rPr lang="en-US" sz="2000" kern="1200" dirty="0"/>
            <a:t> approximation</a:t>
          </a:r>
        </a:p>
        <a:p>
          <a:pPr marL="228600" lvl="1" indent="-228600" algn="l" defTabSz="889000">
            <a:lnSpc>
              <a:spcPct val="90000"/>
            </a:lnSpc>
            <a:spcBef>
              <a:spcPct val="0"/>
            </a:spcBef>
            <a:spcAft>
              <a:spcPct val="15000"/>
            </a:spcAft>
            <a:buChar char="•"/>
          </a:pPr>
          <a:r>
            <a:rPr lang="en-US" sz="2000" kern="1200" dirty="0"/>
            <a:t>STOC’19</a:t>
          </a:r>
        </a:p>
      </dsp:txBody>
      <dsp:txXfrm>
        <a:off x="9178" y="761018"/>
        <a:ext cx="3145034" cy="1369390"/>
      </dsp:txXfrm>
    </dsp:sp>
    <dsp:sp modelId="{5FEC095D-6AF5-42BE-A1FF-A27C4155E2BC}">
      <dsp:nvSpPr>
        <dsp:cNvPr id="0" name=""/>
        <dsp:cNvSpPr/>
      </dsp:nvSpPr>
      <dsp:spPr>
        <a:xfrm>
          <a:off x="3594518" y="35827"/>
          <a:ext cx="3145034" cy="7251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t>Chuzhoy</a:t>
          </a:r>
          <a:r>
            <a:rPr lang="en-US" sz="2000" kern="1200" dirty="0"/>
            <a:t>, </a:t>
          </a:r>
          <a:r>
            <a:rPr lang="en-US" sz="2000" kern="1200" dirty="0" err="1"/>
            <a:t>Mahabadi</a:t>
          </a:r>
          <a:r>
            <a:rPr lang="en-US" sz="2000" kern="1200" dirty="0"/>
            <a:t>, and Tan</a:t>
          </a:r>
        </a:p>
      </dsp:txBody>
      <dsp:txXfrm>
        <a:off x="3594518" y="35827"/>
        <a:ext cx="3145034" cy="725190"/>
      </dsp:txXfrm>
    </dsp:sp>
    <dsp:sp modelId="{F96A3247-EEA7-4247-A3A0-83ECF70903AF}">
      <dsp:nvSpPr>
        <dsp:cNvPr id="0" name=""/>
        <dsp:cNvSpPr/>
      </dsp:nvSpPr>
      <dsp:spPr>
        <a:xfrm>
          <a:off x="3594518" y="761018"/>
          <a:ext cx="3145034" cy="13693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acc>
                <m:accPr>
                  <m:chr m:val="̃"/>
                  <m:ctrlPr>
                    <a:rPr lang="en-US" sz="2000" b="0" i="1" kern="1200" smtClean="0">
                      <a:latin typeface="Cambria Math" panose="02040503050406030204" pitchFamily="18" charset="0"/>
                    </a:rPr>
                  </m:ctrlPr>
                </m:accPr>
                <m:e>
                  <m:r>
                    <a:rPr lang="en-US" sz="2000" b="0" i="1" kern="1200" smtClean="0">
                      <a:latin typeface="Cambria Math" panose="02040503050406030204" pitchFamily="18" charset="0"/>
                    </a:rPr>
                    <m:t>𝑂</m:t>
                  </m:r>
                </m:e>
              </m:acc>
              <m:d>
                <m:dPr>
                  <m:ctrlPr>
                    <a:rPr lang="en-US" sz="2000" b="0" i="1" kern="1200" dirty="0" smtClean="0">
                      <a:latin typeface="Cambria Math" panose="02040503050406030204" pitchFamily="18" charset="0"/>
                    </a:rPr>
                  </m:ctrlPr>
                </m:dPr>
                <m:e>
                  <m:sSup>
                    <m:sSupPr>
                      <m:ctrlPr>
                        <a:rPr lang="en-US" sz="2000" b="0" i="1" kern="1200" dirty="0" smtClean="0">
                          <a:latin typeface="Cambria Math" panose="02040503050406030204" pitchFamily="18" charset="0"/>
                        </a:rPr>
                      </m:ctrlPr>
                    </m:sSupPr>
                    <m:e>
                      <m:r>
                        <a:rPr lang="en-US" sz="2000" b="0" i="1" kern="1200" baseline="0" dirty="0" smtClean="0">
                          <a:solidFill>
                            <a:srgbClr val="C00000"/>
                          </a:solidFill>
                          <a:latin typeface="Cambria Math" panose="02040503050406030204" pitchFamily="18" charset="0"/>
                        </a:rPr>
                        <m:t>𝑛</m:t>
                      </m:r>
                    </m:e>
                    <m:sup>
                      <m:r>
                        <a:rPr lang="en-US" sz="2000" b="0" i="1" kern="1200" dirty="0" smtClean="0">
                          <a:latin typeface="Cambria Math" panose="02040503050406030204" pitchFamily="18" charset="0"/>
                        </a:rPr>
                        <m:t>0.5−</m:t>
                      </m:r>
                      <m:r>
                        <a:rPr lang="en-US" sz="2000" b="0" i="1" kern="1200" baseline="0" dirty="0" smtClean="0">
                          <a:solidFill>
                            <a:srgbClr val="C00000"/>
                          </a:solidFill>
                          <a:latin typeface="Cambria Math" panose="02040503050406030204" pitchFamily="18" charset="0"/>
                        </a:rPr>
                        <m:t>𝜖</m:t>
                      </m:r>
                    </m:sup>
                  </m:sSup>
                  <m:r>
                    <a:rPr lang="en-US" sz="2000" b="0" i="1" kern="1200" dirty="0" smtClean="0">
                      <a:latin typeface="Cambria Math" panose="02040503050406030204" pitchFamily="18" charset="0"/>
                    </a:rPr>
                    <m:t>⋅</m:t>
                  </m:r>
                  <m:sSup>
                    <m:sSupPr>
                      <m:ctrlPr>
                        <a:rPr lang="en-US" sz="2000" b="0" i="1" kern="1200" dirty="0" smtClean="0">
                          <a:latin typeface="Cambria Math" panose="02040503050406030204" pitchFamily="18" charset="0"/>
                        </a:rPr>
                      </m:ctrlPr>
                    </m:sSupPr>
                    <m:e>
                      <m:r>
                        <m:rPr>
                          <m:sty m:val="p"/>
                        </m:rPr>
                        <a:rPr lang="en-US" sz="2000" b="0" i="0" kern="1200" baseline="0" dirty="0" smtClean="0">
                          <a:solidFill>
                            <a:srgbClr val="C00000"/>
                          </a:solidFill>
                          <a:latin typeface="Cambria Math" panose="02040503050406030204" pitchFamily="18" charset="0"/>
                        </a:rPr>
                        <m:t>Δ</m:t>
                      </m:r>
                    </m:e>
                    <m:sup>
                      <m:r>
                        <a:rPr lang="en-US" sz="2000" b="0" i="1" kern="1200" dirty="0" smtClean="0">
                          <a:latin typeface="Cambria Math" panose="02040503050406030204" pitchFamily="18" charset="0"/>
                        </a:rPr>
                        <m:t>𝑂</m:t>
                      </m:r>
                      <m:d>
                        <m:dPr>
                          <m:ctrlPr>
                            <a:rPr lang="en-US" sz="2000" b="0" i="1" kern="1200" dirty="0" smtClean="0">
                              <a:latin typeface="Cambria Math" panose="02040503050406030204" pitchFamily="18" charset="0"/>
                            </a:rPr>
                          </m:ctrlPr>
                        </m:dPr>
                        <m:e>
                          <m:r>
                            <a:rPr lang="en-US" sz="2000" b="0" i="1" kern="1200" dirty="0" smtClean="0">
                              <a:latin typeface="Cambria Math" panose="02040503050406030204" pitchFamily="18" charset="0"/>
                            </a:rPr>
                            <m:t>1</m:t>
                          </m:r>
                        </m:e>
                      </m:d>
                    </m:sup>
                  </m:sSup>
                </m:e>
              </m:d>
            </m:oMath>
          </a14:m>
          <a:r>
            <a:rPr lang="en-US" sz="2000" kern="1200" dirty="0"/>
            <a:t> approximation for </a:t>
          </a:r>
          <a14:m xmlns:a14="http://schemas.microsoft.com/office/drawing/2010/main">
            <m:oMath xmlns:m="http://schemas.openxmlformats.org/officeDocument/2006/math">
              <m:r>
                <a:rPr lang="en-US" sz="2000" b="0" i="1" kern="1200" baseline="0" smtClean="0">
                  <a:solidFill>
                    <a:srgbClr val="C00000"/>
                  </a:solidFill>
                  <a:latin typeface="Cambria Math" panose="02040503050406030204" pitchFamily="18" charset="0"/>
                </a:rPr>
                <m:t>𝜖</m:t>
              </m:r>
              <m:r>
                <a:rPr lang="en-US" sz="2000" b="0" i="1" kern="1200" smtClean="0">
                  <a:latin typeface="Cambria Math" panose="02040503050406030204" pitchFamily="18" charset="0"/>
                </a:rPr>
                <m:t>&gt;0</m:t>
              </m:r>
            </m:oMath>
          </a14:m>
          <a:endParaRPr lang="en-US" sz="2000" kern="1200" dirty="0"/>
        </a:p>
        <a:p>
          <a:pPr marL="228600" lvl="1" indent="-228600" algn="l" defTabSz="889000">
            <a:lnSpc>
              <a:spcPct val="90000"/>
            </a:lnSpc>
            <a:spcBef>
              <a:spcPct val="0"/>
            </a:spcBef>
            <a:spcAft>
              <a:spcPct val="15000"/>
            </a:spcAft>
            <a:buChar char="•"/>
          </a:pPr>
          <a:r>
            <a:rPr lang="en-US" sz="2000" kern="1200" dirty="0"/>
            <a:t>FOCS’20</a:t>
          </a:r>
        </a:p>
      </dsp:txBody>
      <dsp:txXfrm>
        <a:off x="3594518" y="761018"/>
        <a:ext cx="3145034" cy="1369390"/>
      </dsp:txXfrm>
    </dsp:sp>
    <dsp:sp modelId="{21077ED1-6B97-40E7-ADFC-689D86B0A904}">
      <dsp:nvSpPr>
        <dsp:cNvPr id="0" name=""/>
        <dsp:cNvSpPr/>
      </dsp:nvSpPr>
      <dsp:spPr>
        <a:xfrm>
          <a:off x="7179857" y="35827"/>
          <a:ext cx="3783759" cy="7251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dirty="0" err="1"/>
            <a:t>Chuzhoy</a:t>
          </a:r>
          <a:r>
            <a:rPr lang="en-US" sz="2000" b="0" kern="1200" dirty="0"/>
            <a:t> </a:t>
          </a:r>
          <a:r>
            <a:rPr lang="en-US" sz="2000" kern="1200" dirty="0"/>
            <a:t>&amp; Tan</a:t>
          </a:r>
        </a:p>
      </dsp:txBody>
      <dsp:txXfrm>
        <a:off x="7179857" y="35827"/>
        <a:ext cx="3783759" cy="725190"/>
      </dsp:txXfrm>
    </dsp:sp>
    <dsp:sp modelId="{0205381A-F066-4C5A-9D89-3525ADF4D313}">
      <dsp:nvSpPr>
        <dsp:cNvPr id="0" name=""/>
        <dsp:cNvSpPr/>
      </dsp:nvSpPr>
      <dsp:spPr>
        <a:xfrm>
          <a:off x="7179857" y="761018"/>
          <a:ext cx="3783759" cy="136939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sSup>
                <m:sSupPr>
                  <m:ctrlPr>
                    <a:rPr lang="en-US" sz="2000" b="0" i="1" kern="1200" smtClean="0">
                      <a:latin typeface="Cambria Math" panose="02040503050406030204" pitchFamily="18" charset="0"/>
                    </a:rPr>
                  </m:ctrlPr>
                </m:sSupPr>
                <m:e>
                  <m:r>
                    <a:rPr lang="en-US" sz="2000" b="0" i="1" kern="1200" smtClean="0">
                      <a:latin typeface="Cambria Math" panose="02040503050406030204" pitchFamily="18" charset="0"/>
                    </a:rPr>
                    <m:t>2</m:t>
                  </m:r>
                </m:e>
                <m:sup>
                  <m:r>
                    <a:rPr lang="en-US" sz="2000" b="0" i="1" kern="1200" smtClean="0">
                      <a:latin typeface="Cambria Math" panose="02040503050406030204" pitchFamily="18" charset="0"/>
                    </a:rPr>
                    <m:t>𝑂</m:t>
                  </m:r>
                  <m:d>
                    <m:dPr>
                      <m:ctrlPr>
                        <a:rPr lang="en-US" sz="2000" b="0" i="1" kern="1200" smtClean="0">
                          <a:latin typeface="Cambria Math" panose="02040503050406030204" pitchFamily="18" charset="0"/>
                        </a:rPr>
                      </m:ctrlPr>
                    </m:dPr>
                    <m:e>
                      <m:sSup>
                        <m:sSupPr>
                          <m:ctrlPr>
                            <a:rPr lang="en-US" sz="2000" b="0" i="1" kern="1200" smtClean="0">
                              <a:latin typeface="Cambria Math" panose="02040503050406030204" pitchFamily="18" charset="0"/>
                            </a:rPr>
                          </m:ctrlPr>
                        </m:sSupPr>
                        <m:e>
                          <m:d>
                            <m:dPr>
                              <m:ctrlPr>
                                <a:rPr lang="en-US" sz="2000" b="0" i="1" kern="1200" smtClean="0">
                                  <a:latin typeface="Cambria Math" panose="02040503050406030204" pitchFamily="18" charset="0"/>
                                </a:rPr>
                              </m:ctrlPr>
                            </m:dPr>
                            <m:e>
                              <m:func>
                                <m:funcPr>
                                  <m:ctrlPr>
                                    <a:rPr lang="en-US" sz="2000" b="0" i="1" kern="1200" smtClean="0">
                                      <a:latin typeface="Cambria Math" panose="02040503050406030204" pitchFamily="18" charset="0"/>
                                    </a:rPr>
                                  </m:ctrlPr>
                                </m:funcPr>
                                <m:fName>
                                  <m:r>
                                    <m:rPr>
                                      <m:sty m:val="p"/>
                                    </m:rPr>
                                    <a:rPr lang="en-US" sz="2000" b="0" i="0" kern="1200" smtClean="0">
                                      <a:latin typeface="Cambria Math" panose="02040503050406030204" pitchFamily="18" charset="0"/>
                                    </a:rPr>
                                    <m:t>log</m:t>
                                  </m:r>
                                </m:fName>
                                <m:e>
                                  <m:r>
                                    <a:rPr lang="en-US" sz="2000" b="0" i="1" kern="1200" baseline="0" smtClean="0">
                                      <a:solidFill>
                                        <a:srgbClr val="C00000"/>
                                      </a:solidFill>
                                      <a:latin typeface="Cambria Math" panose="02040503050406030204" pitchFamily="18" charset="0"/>
                                    </a:rPr>
                                    <m:t>𝑛</m:t>
                                  </m:r>
                                </m:e>
                              </m:func>
                            </m:e>
                          </m:d>
                        </m:e>
                        <m:sup>
                          <m:f>
                            <m:fPr>
                              <m:ctrlPr>
                                <a:rPr lang="en-US" sz="2000" b="0" i="1" kern="1200" smtClean="0">
                                  <a:latin typeface="Cambria Math" panose="02040503050406030204" pitchFamily="18" charset="0"/>
                                </a:rPr>
                              </m:ctrlPr>
                            </m:fPr>
                            <m:num>
                              <m:r>
                                <a:rPr lang="en-US" sz="2000" b="0" i="1" kern="1200" smtClean="0">
                                  <a:latin typeface="Cambria Math" panose="02040503050406030204" pitchFamily="18" charset="0"/>
                                </a:rPr>
                                <m:t>7</m:t>
                              </m:r>
                            </m:num>
                            <m:den>
                              <m:r>
                                <a:rPr lang="en-US" sz="2000" b="0" i="1" kern="1200" smtClean="0">
                                  <a:latin typeface="Cambria Math" panose="02040503050406030204" pitchFamily="18" charset="0"/>
                                </a:rPr>
                                <m:t>8</m:t>
                              </m:r>
                            </m:den>
                          </m:f>
                        </m:sup>
                      </m:sSup>
                      <m:func>
                        <m:funcPr>
                          <m:ctrlPr>
                            <a:rPr lang="en-US" sz="2000" b="0" i="1" kern="1200" smtClean="0">
                              <a:latin typeface="Cambria Math" panose="02040503050406030204" pitchFamily="18" charset="0"/>
                            </a:rPr>
                          </m:ctrlPr>
                        </m:funcPr>
                        <m:fName>
                          <m:r>
                            <m:rPr>
                              <m:sty m:val="p"/>
                            </m:rPr>
                            <a:rPr lang="en-US" sz="2000" b="0" i="0" kern="1200" smtClean="0">
                              <a:latin typeface="Cambria Math" panose="02040503050406030204" pitchFamily="18" charset="0"/>
                            </a:rPr>
                            <m:t>log</m:t>
                          </m:r>
                        </m:fName>
                        <m:e>
                          <m:func>
                            <m:funcPr>
                              <m:ctrlPr>
                                <a:rPr lang="en-US" sz="2000" b="0" i="1" kern="1200" smtClean="0">
                                  <a:latin typeface="Cambria Math" panose="02040503050406030204" pitchFamily="18" charset="0"/>
                                </a:rPr>
                              </m:ctrlPr>
                            </m:funcPr>
                            <m:fName>
                              <m:r>
                                <m:rPr>
                                  <m:sty m:val="p"/>
                                </m:rPr>
                                <a:rPr lang="en-US" sz="2000" b="0" i="0" kern="1200" smtClean="0">
                                  <a:latin typeface="Cambria Math" panose="02040503050406030204" pitchFamily="18" charset="0"/>
                                </a:rPr>
                                <m:t>log</m:t>
                              </m:r>
                            </m:fName>
                            <m:e>
                              <m:r>
                                <a:rPr lang="en-US" sz="2000" b="0" i="1" kern="1200" baseline="0" smtClean="0">
                                  <a:solidFill>
                                    <a:srgbClr val="C00000"/>
                                  </a:solidFill>
                                  <a:latin typeface="Cambria Math" panose="02040503050406030204" pitchFamily="18" charset="0"/>
                                </a:rPr>
                                <m:t>𝑛</m:t>
                              </m:r>
                            </m:e>
                          </m:func>
                        </m:e>
                      </m:func>
                    </m:e>
                  </m:d>
                </m:sup>
              </m:sSup>
              <m:r>
                <a:rPr lang="en-US" sz="2000" b="0" i="1" kern="1200" smtClean="0">
                  <a:latin typeface="Cambria Math" panose="02040503050406030204" pitchFamily="18" charset="0"/>
                </a:rPr>
                <m:t>⋅</m:t>
              </m:r>
              <m:sSup>
                <m:sSupPr>
                  <m:ctrlPr>
                    <a:rPr lang="en-US" sz="2000" b="0" i="1" kern="1200" smtClean="0">
                      <a:latin typeface="Cambria Math" panose="02040503050406030204" pitchFamily="18" charset="0"/>
                    </a:rPr>
                  </m:ctrlPr>
                </m:sSupPr>
                <m:e>
                  <m:r>
                    <m:rPr>
                      <m:sty m:val="p"/>
                    </m:rPr>
                    <a:rPr lang="en-US" sz="2000" b="0" i="0" kern="1200" baseline="0" smtClean="0">
                      <a:solidFill>
                        <a:srgbClr val="C00000"/>
                      </a:solidFill>
                      <a:latin typeface="Cambria Math" panose="02040503050406030204" pitchFamily="18" charset="0"/>
                    </a:rPr>
                    <m:t>Δ</m:t>
                  </m:r>
                </m:e>
                <m:sup>
                  <m:r>
                    <a:rPr lang="en-US" sz="2000" b="0" i="1" kern="1200" smtClean="0">
                      <a:latin typeface="Cambria Math" panose="02040503050406030204" pitchFamily="18" charset="0"/>
                    </a:rPr>
                    <m:t>𝑂</m:t>
                  </m:r>
                  <m:d>
                    <m:dPr>
                      <m:ctrlPr>
                        <a:rPr lang="en-US" sz="2000" b="0" i="1" kern="1200" smtClean="0">
                          <a:latin typeface="Cambria Math" panose="02040503050406030204" pitchFamily="18" charset="0"/>
                        </a:rPr>
                      </m:ctrlPr>
                    </m:dPr>
                    <m:e>
                      <m:r>
                        <a:rPr lang="en-US" sz="2000" b="0" i="1" kern="1200" smtClean="0">
                          <a:latin typeface="Cambria Math" panose="02040503050406030204" pitchFamily="18" charset="0"/>
                        </a:rPr>
                        <m:t>1</m:t>
                      </m:r>
                    </m:e>
                  </m:d>
                </m:sup>
              </m:sSup>
            </m:oMath>
          </a14:m>
          <a:r>
            <a:rPr lang="en-US" sz="2000" kern="1200" dirty="0"/>
            <a:t> approximation</a:t>
          </a:r>
        </a:p>
        <a:p>
          <a:pPr marL="228600" lvl="1" indent="-228600" algn="l" defTabSz="889000">
            <a:lnSpc>
              <a:spcPct val="90000"/>
            </a:lnSpc>
            <a:spcBef>
              <a:spcPct val="0"/>
            </a:spcBef>
            <a:spcAft>
              <a:spcPct val="15000"/>
            </a:spcAft>
            <a:buChar char="•"/>
          </a:pPr>
          <a:r>
            <a:rPr lang="en-US" sz="2000" kern="1200" dirty="0"/>
            <a:t>STOC’22</a:t>
          </a:r>
        </a:p>
      </dsp:txBody>
      <dsp:txXfrm>
        <a:off x="7179857" y="761018"/>
        <a:ext cx="3783759" cy="13693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4EBA-CF08-4CC7-863F-0974D84D6589}">
      <dsp:nvSpPr>
        <dsp:cNvPr id="0" name=""/>
        <dsp:cNvSpPr/>
      </dsp:nvSpPr>
      <dsp:spPr>
        <a:xfrm>
          <a:off x="2160" y="647987"/>
          <a:ext cx="3427559" cy="2361588"/>
        </a:xfrm>
        <a:prstGeom prst="roundRect">
          <a:avLst/>
        </a:prstGeom>
        <a:blipFill dpi="0" rotWithShape="1">
          <a:blip xmlns:r="http://schemas.openxmlformats.org/officeDocument/2006/relationships" r:embed="rId1">
            <a:alphaModFix amt="20000"/>
          </a:blip>
          <a:srcRect/>
          <a:stretch>
            <a:fillRect t="-4000" b="-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8F7AE3-2F6C-4482-8E9C-39932E3CFB3C}">
      <dsp:nvSpPr>
        <dsp:cNvPr id="0" name=""/>
        <dsp:cNvSpPr/>
      </dsp:nvSpPr>
      <dsp:spPr>
        <a:xfrm>
          <a:off x="216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Kernelization for structural parameterizations</a:t>
          </a:r>
        </a:p>
      </dsp:txBody>
      <dsp:txXfrm>
        <a:off x="2160" y="3009576"/>
        <a:ext cx="3427559" cy="1271624"/>
      </dsp:txXfrm>
    </dsp:sp>
    <dsp:sp modelId="{DF277485-0737-411E-A8A2-5595C2C99BB7}">
      <dsp:nvSpPr>
        <dsp:cNvPr id="0" name=""/>
        <dsp:cNvSpPr/>
      </dsp:nvSpPr>
      <dsp:spPr>
        <a:xfrm>
          <a:off x="3772620" y="647987"/>
          <a:ext cx="3427559" cy="2361588"/>
        </a:xfrm>
        <a:prstGeom prst="roundRect">
          <a:avLst/>
        </a:prstGeom>
        <a:blipFill dpi="0" rotWithShape="1">
          <a:blip xmlns:r="http://schemas.openxmlformats.org/officeDocument/2006/relationships" r:embed="rId2">
            <a:alphaModFix amt="20000"/>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E113A-8E9E-4D36-B974-ADBEF3A82FF1}">
      <dsp:nvSpPr>
        <dsp:cNvPr id="0" name=""/>
        <dsp:cNvSpPr/>
      </dsp:nvSpPr>
      <dsp:spPr>
        <a:xfrm>
          <a:off x="3772620"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solidFill>
                <a:srgbClr val="0070C0"/>
              </a:solidFill>
            </a:rPr>
            <a:t>Lossy kernelization</a:t>
          </a:r>
        </a:p>
      </dsp:txBody>
      <dsp:txXfrm>
        <a:off x="3772620" y="3009576"/>
        <a:ext cx="3427559" cy="1271624"/>
      </dsp:txXfrm>
    </dsp:sp>
    <dsp:sp modelId="{E9571028-74BC-4FEF-AA1C-F55A4CDFBFDD}">
      <dsp:nvSpPr>
        <dsp:cNvPr id="0" name=""/>
        <dsp:cNvSpPr/>
      </dsp:nvSpPr>
      <dsp:spPr>
        <a:xfrm>
          <a:off x="7543079" y="647987"/>
          <a:ext cx="3427559" cy="2361588"/>
        </a:xfrm>
        <a:prstGeom prst="roundRect">
          <a:avLst/>
        </a:prstGeom>
        <a:blipFill dpi="0" rotWithShape="1">
          <a:blip xmlns:r="http://schemas.openxmlformats.org/officeDocument/2006/relationships" r:embed="rId3"/>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321D3-EE6F-4256-8561-EEFE7B536F50}">
      <dsp:nvSpPr>
        <dsp:cNvPr id="0" name=""/>
        <dsp:cNvSpPr/>
      </dsp:nvSpPr>
      <dsp:spPr>
        <a:xfrm>
          <a:off x="7543079" y="3009576"/>
          <a:ext cx="3427559" cy="127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b="1" kern="1200" baseline="0" dirty="0">
              <a:solidFill>
                <a:srgbClr val="0070C0"/>
              </a:solidFill>
            </a:rPr>
            <a:t>Hybrid parameterizations</a:t>
          </a:r>
        </a:p>
      </dsp:txBody>
      <dsp:txXfrm>
        <a:off x="7543079" y="3009576"/>
        <a:ext cx="3427559" cy="1271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4EBA-CF08-4CC7-863F-0974D84D6589}">
      <dsp:nvSpPr>
        <dsp:cNvPr id="0" name=""/>
        <dsp:cNvSpPr/>
      </dsp:nvSpPr>
      <dsp:spPr>
        <a:xfrm>
          <a:off x="5356" y="12747"/>
          <a:ext cx="2549247" cy="1756431"/>
        </a:xfrm>
        <a:prstGeom prst="roundRect">
          <a:avLst/>
        </a:prstGeom>
        <a:blipFill rotWithShape="1">
          <a:blip xmlns:r="http://schemas.openxmlformats.org/officeDocument/2006/relationships" r:embed="rId1"/>
          <a:srcRect/>
          <a:stretch>
            <a:fillRect t="-4000" b="-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8F7AE3-2F6C-4482-8E9C-39932E3CFB3C}">
      <dsp:nvSpPr>
        <dsp:cNvPr id="0" name=""/>
        <dsp:cNvSpPr/>
      </dsp:nvSpPr>
      <dsp:spPr>
        <a:xfrm>
          <a:off x="5356" y="1769178"/>
          <a:ext cx="2549247" cy="9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baseline="0" dirty="0">
              <a:solidFill>
                <a:srgbClr val="0070C0"/>
              </a:solidFill>
            </a:rPr>
            <a:t>Kernelization for structural parameterizations</a:t>
          </a:r>
        </a:p>
      </dsp:txBody>
      <dsp:txXfrm>
        <a:off x="5356" y="1769178"/>
        <a:ext cx="2549247" cy="945770"/>
      </dsp:txXfrm>
    </dsp:sp>
    <dsp:sp modelId="{DF277485-0737-411E-A8A2-5595C2C99BB7}">
      <dsp:nvSpPr>
        <dsp:cNvPr id="0" name=""/>
        <dsp:cNvSpPr/>
      </dsp:nvSpPr>
      <dsp:spPr>
        <a:xfrm>
          <a:off x="2809636" y="12747"/>
          <a:ext cx="2549247" cy="1756431"/>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5E113A-8E9E-4D36-B974-ADBEF3A82FF1}">
      <dsp:nvSpPr>
        <dsp:cNvPr id="0" name=""/>
        <dsp:cNvSpPr/>
      </dsp:nvSpPr>
      <dsp:spPr>
        <a:xfrm>
          <a:off x="2809636" y="1769178"/>
          <a:ext cx="2549247" cy="9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baseline="0" dirty="0">
              <a:solidFill>
                <a:srgbClr val="0070C0"/>
              </a:solidFill>
            </a:rPr>
            <a:t>Lossy kernelization</a:t>
          </a:r>
        </a:p>
      </dsp:txBody>
      <dsp:txXfrm>
        <a:off x="2809636" y="1769178"/>
        <a:ext cx="2549247" cy="945770"/>
      </dsp:txXfrm>
    </dsp:sp>
    <dsp:sp modelId="{E9571028-74BC-4FEF-AA1C-F55A4CDFBFDD}">
      <dsp:nvSpPr>
        <dsp:cNvPr id="0" name=""/>
        <dsp:cNvSpPr/>
      </dsp:nvSpPr>
      <dsp:spPr>
        <a:xfrm>
          <a:off x="5613915" y="12747"/>
          <a:ext cx="2549247" cy="1756431"/>
        </a:xfrm>
        <a:prstGeom prst="roundRect">
          <a:avLst/>
        </a:prstGeom>
        <a:blipFill rotWithShape="1">
          <a:blip xmlns:r="http://schemas.openxmlformats.org/officeDocument/2006/relationships" r:embed="rId3"/>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321D3-EE6F-4256-8561-EEFE7B536F50}">
      <dsp:nvSpPr>
        <dsp:cNvPr id="0" name=""/>
        <dsp:cNvSpPr/>
      </dsp:nvSpPr>
      <dsp:spPr>
        <a:xfrm>
          <a:off x="5613915" y="1769178"/>
          <a:ext cx="2549247" cy="9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baseline="0" dirty="0">
              <a:solidFill>
                <a:srgbClr val="0070C0"/>
              </a:solidFill>
            </a:rPr>
            <a:t>Hybrid parameterizations</a:t>
          </a:r>
        </a:p>
      </dsp:txBody>
      <dsp:txXfrm>
        <a:off x="5613915" y="1769178"/>
        <a:ext cx="2549247" cy="945770"/>
      </dsp:txXfrm>
    </dsp:sp>
    <dsp:sp modelId="{E36370F5-0DB0-4B0A-9677-9F1FCAA23EA0}">
      <dsp:nvSpPr>
        <dsp:cNvPr id="0" name=""/>
        <dsp:cNvSpPr/>
      </dsp:nvSpPr>
      <dsp:spPr>
        <a:xfrm>
          <a:off x="8418195" y="12747"/>
          <a:ext cx="2549247" cy="1756431"/>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43000" b="-4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BC09B9-2636-4410-9A1D-815A3D261010}">
      <dsp:nvSpPr>
        <dsp:cNvPr id="0" name=""/>
        <dsp:cNvSpPr/>
      </dsp:nvSpPr>
      <dsp:spPr>
        <a:xfrm>
          <a:off x="8418195" y="1769178"/>
          <a:ext cx="2549247" cy="9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baseline="0" dirty="0">
              <a:solidFill>
                <a:srgbClr val="0070C0"/>
              </a:solidFill>
            </a:rPr>
            <a:t>Detecting essential elements</a:t>
          </a:r>
        </a:p>
      </dsp:txBody>
      <dsp:txXfrm>
        <a:off x="8418195" y="1769178"/>
        <a:ext cx="2549247" cy="94577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r>
              <a:rPr lang="en-US"/>
              <a:t>REDUCESEARCH</a:t>
            </a:r>
            <a:endParaRPr lang="nb-NO"/>
          </a:p>
        </p:txBody>
      </p:sp>
      <p:sp>
        <p:nvSpPr>
          <p:cNvPr id="65539" name="Rectangle 3"/>
          <p:cNvSpPr>
            <a:spLocks noGrp="1" noChangeArrowheads="1"/>
          </p:cNvSpPr>
          <p:nvPr>
            <p:ph type="dt" sz="quarter" idx="1"/>
          </p:nvPr>
        </p:nvSpPr>
        <p:spPr bwMode="auto">
          <a:xfrm>
            <a:off x="3850295"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65540" name="Rectangle 4"/>
          <p:cNvSpPr>
            <a:spLocks noGrp="1" noChangeArrowheads="1"/>
          </p:cNvSpPr>
          <p:nvPr>
            <p:ph type="ftr" sz="quarter" idx="2"/>
          </p:nvPr>
        </p:nvSpPr>
        <p:spPr bwMode="auto">
          <a:xfrm>
            <a:off x="2"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r>
              <a:rPr lang="nb-NO"/>
              <a:t>Bart M. P. Jansen</a:t>
            </a:r>
          </a:p>
        </p:txBody>
      </p:sp>
      <p:sp>
        <p:nvSpPr>
          <p:cNvPr id="65541" name="Rectangle 5"/>
          <p:cNvSpPr>
            <a:spLocks noGrp="1" noChangeArrowheads="1"/>
          </p:cNvSpPr>
          <p:nvPr>
            <p:ph type="sldNum" sz="quarter" idx="3"/>
          </p:nvPr>
        </p:nvSpPr>
        <p:spPr bwMode="auto">
          <a:xfrm>
            <a:off x="3850295"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5180EC00-F275-4087-9DB9-ACCF312B7620}" type="slidenum">
              <a:rPr lang="nb-NO"/>
              <a:pPr>
                <a:defRPr/>
              </a:pPr>
              <a:t>‹#›</a:t>
            </a:fld>
            <a:endParaRPr lang="nb-NO"/>
          </a:p>
        </p:txBody>
      </p:sp>
    </p:spTree>
    <p:extLst>
      <p:ext uri="{BB962C8B-B14F-4D97-AF65-F5344CB8AC3E}">
        <p14:creationId xmlns:p14="http://schemas.microsoft.com/office/powerpoint/2010/main" val="2201216288"/>
      </p:ext>
    </p:extLst>
  </p:cSld>
  <p:clrMap bg1="lt1" tx1="dk1" bg2="lt2" tx2="dk2" accent1="accent1" accent2="accent2" accent3="accent3" accent4="accent4" accent5="accent5" accent6="accent6" hlink="hlink" folHlink="folHlink"/>
  <p:hf sldNum="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56"/>
    </inkml:context>
    <inkml:brush xml:id="br0">
      <inkml:brushProperty name="width" value="0.05" units="cm"/>
      <inkml:brushProperty name="height" value="0.05" units="cm"/>
    </inkml:brush>
  </inkml:definitions>
  <inkml:trace contextRef="#ctx0" brushRef="#br0">0 337 7764,'0'0'13278,"1"0"-6894,0 0-4850,12-1-5021,-4 0 5200,43-8-1234,-1-2 0,-1-2 0,24-10-479,13-4 417,-46 15-215,433-118 1697,-289 87-849,112-9-1050,-210 43 704,70 3-704,-53 6-3761,-54 0-962,-50 1-1368,-5 4-4193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57"/>
    </inkml:context>
    <inkml:brush xml:id="br0">
      <inkml:brushProperty name="width" value="0.05" units="cm"/>
      <inkml:brushProperty name="height" value="0.05" units="cm"/>
    </inkml:brush>
  </inkml:definitions>
  <inkml:trace contextRef="#ctx0" brushRef="#br0">1 1 12838,'18'24'1617,"1"38"1968,18 24 49,-6 25-1537,0 13-432,-1-4-673,-11-9-208,-7-9-415,-6-13-273,-6-11-96,0-17 0,0-8-449,0-16-767,0-13-737,-6-14-1505,6-10-3217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58"/>
    </inkml:context>
    <inkml:brush xml:id="br0">
      <inkml:brushProperty name="width" value="0.05" units="cm"/>
      <inkml:brushProperty name="height" value="0.05" units="cm"/>
    </inkml:brush>
  </inkml:definitions>
  <inkml:trace contextRef="#ctx0" brushRef="#br0">1 1 4370,'0'118'6045,"1"179"2283,4-159-5827,6 1-1,9 23-2500,-1-37 748,2 14 556,14 33-1304,-35-171 1,0-1 0,0 1 0,0-1 0,0 0 0,0 1 0,0-1 0,0 1 0,1-1 0,-1 1 1,0-1-1,0 1 0,0-1 0,0 0 0,1 1 0,-1-1 0,0 1 0,0-1 0,1 0 0,-1 1 0,0-1 0,0 0 0,1 1 0,-1-1 1,1 0-1,-1 0 0,0 1 0,1-1 0,-1 0 0,1 0 0,-1 0 0,0 1 0,1-1 0,-1 0 0,1 0 0,-1 0 0,1 0 0,-1 0 1,0 0-1,1 0 0,-1 0 0,1 0 0,-1 0 0,1 0 0,-1 0-1,18-19-186,1-18-163,-2-1 1,12-38 348,-11 28-186,6-19 3,-13 35 136,1 1 0,11-20 47,-22 49 2,0-1-1,0 1 1,1 0 0,-1 0 0,0 0 0,1 0 0,-1 0 0,1 0 0,0 0 0,-1 0 0,1 1 0,0-1 0,0 1 0,0-1 0,0 1 0,1 0 0,-1 0 0,0 0 0,0 0 0,1 0 0,-1 0 0,1 1-1,-1-1 1,0 1 0,1-1 0,-1 1 0,1 0 0,-1 0 0,1 0 0,-1 1 0,1-1 0,-1 0 0,1 1 0,1 0-2,2 2 8,-1-1 1,1 1-1,-1 0 1,0 1-1,0-1 1,0 1-1,0 0 0,-1 0 1,1 0-1,-1 1 1,0 0-1,-1 0 1,3 3-9,16 30 202,-2 1 0,-2 1 0,2 8-202,-2-3 192,2-1-1,12 17-191,-25-51 53,-1-1-1,1 0 0,1 0 1,0 0-1,0-1 1,5 4-53,26 10-1218,-37-21 792,1 0 1,0 0-1,0-1 0,-1 1 0,1-1 1,0 0-1,0 1 0,0-1 1,0-1-1,0 1 0,0 0 1,-1-1-1,2 0 426,20-9-6419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59"/>
    </inkml:context>
    <inkml:brush xml:id="br0">
      <inkml:brushProperty name="width" value="0.05" units="cm"/>
      <inkml:brushProperty name="height" value="0.05" units="cm"/>
    </inkml:brush>
  </inkml:definitions>
  <inkml:trace contextRef="#ctx0" brushRef="#br0">458 813 6067,'-6'-6'958,"0"0"0,0 0-1,0 1 1,0 0 0,-1 0 0,0 1 0,0 0 0,-1 0-958,-4-2 680,0 2 0,0-1 0,0 1 0,-1 1 1,1 0-681,-9 0 405,1 0 1,-1 1-1,1 2 1,-1 0-1,0 1 1,-5 1-406,17 0 101,1-1 1,-1 1 0,1 1 0,-1 0 0,1 0 0,0 0-1,0 1 1,0 0 0,1 1 0,0 0 0,-1 0 0,2 1-1,-1-1 1,1 1 0,-1 1 0,2-1 0,-1 1 0,1 0 0,0 1-1,0-1 1,1 1 0,0 0 0,1 0 0,0 0 0,0 0-1,0 1 1,1-1 0,0 1 0,1 0 0,0-1 0,1 1-1,-1 0 1,2 0 0,-1 0 0,2 7-102,-1-11 22,0 0 0,0-1 0,0 1 0,1-1 0,0 1 0,0-1 1,0 0-1,0 1 0,0-1 0,1 0 0,0 0 0,0-1 0,0 1 0,0-1 0,1 1 0,-1-1 0,2 1-22,2 0 16,0 1 0,0-1 0,1 0 0,-1 0-1,1-1 1,0 0 0,0-1 0,0 0 0,0 0-1,1 0-15,1 0 2,1-1-1,0 0 0,0-1 0,0 0 1,0 0-1,0-1 0,0 0 0,0-1 1,-1-1-1,1 0 0,-1 0 0,1-1 1,-1 0-1,0 0 0,9-7-1,-6 1-58,0-2 0,-1 0-1,0 0 1,0-1 0,-2 0 0,0-1-1,0 0 1,-1-1 0,-1 0 0,6-14 58,-6 10-107,0-1 1,-2-1 0,0 1 0,-1-1-1,-1 0 1,-1 0 0,-1 0 0,-1-10 106,-2 88 261,-1-27 78,2 1 0,1 0 0,1-1 0,2 1 0,3 9-339,-5-32 83,1 1 0,-1-1 1,2 1-1,-1-1 1,1 0-1,0-1 1,1 1-1,0-1 1,0 0-1,0 0 0,1 0 1,0-1-1,0 1 1,1-2-1,0 1 1,0-1-1,0 0 1,1 0-1,-1-1 0,1 0 1,1 0-84,4 1 22,1 0 1,-1 0-1,1-2 1,0 1-1,0-2 1,4 0-23,-13-1-4,0 0 1,0-1-1,0 0 1,0 0-1,0-1 1,0 0-1,0 1 1,0-1-1,0-1 1,0 1-1,0-1 1,-1 0-1,1 0 1,0 0-1,-1-1 1,0 0-1,0 0 1,4-3 3,6-10-139,-1-2 0,-1 0 0,-1 0 0,0-1 0,-2 0 0,0-1 0,-1 0 0,-1 0 0,-1-1 0,0-2 139,25-67-592,-30 84 581,0 27 211,0 0 1,2 1-1,0-1 0,1-1 1,1 1-1,2-1 1,0 1-1,0-2 0,2 1 1,11 17-201,-19-35 15,0 0-1,0 0 1,0 0 0,1 0 0,-1-1 0,1 1 0,-1 0 0,1-1 0,-1 1 0,1-1 0,0 0 0,0 1 0,0-1 0,0 0 0,0 0 0,0 0 0,0 0-1,0-1 1,0 1 0,1-1 0,-1 1-15,0-1 7,1-1 0,-1 1 0,0-1 1,0 0-1,1 0 0,-1 0 0,0 0 0,0 0 0,0 0 0,0 0 0,0-1 0,0 1 0,-1-1 0,1 1 0,0-1 1,-1 0-1,1 0 0,-1 1 0,1-2-7,70-101 40,-46 64-299,1 0 0,5-1 259,-32 41 1,1-1-1,-1 1 1,0-1 0,1 1-1,-1 0 1,0-1 0,1 1-1,-1 0 1,0-1-1,1 1 1,-1 0 0,1-1-1,-1 1 1,0 0-1,1 0 1,-1 0 0,1-1-1,-1 1 1,1 0 0,-1 0-1,1 0 1,-1 0-1,1 0 1,-1 0 0,1 0-1,-1 0 1,1 0 0,-1 0-1,1 0 1,-1 0-1,1 0 1,-1 0 0,0 1-1,1-1 1,-1 0-1,1 0 1,-1 1 0,1-1-1,-1 0 1,0 0 0,1 1-1,-1-1 1,0 0-1,1 1 1,-1-1 0,0 1-1,1-1 1,-1 0-1,0 1 1,0-1 0,1 1-1,-1-1 1,0 1 0,0-1-1,0 1 1,0-1-1,0 0 1,0 1-1,9 32 78,-8-30-53,2 14 126,1 0 0,1 0 1,0 0-1,2 0 0,0-1 0,6 11-151,-10-22 6,0 0 0,1 0 0,-1-1 0,1 1-1,0-1 1,0 0 0,0 0 0,0-1 0,1 1-1,0-1 1,-1 0 0,1 0 0,0-1 0,1 1-1,-1-1 1,0 0 0,1-1 0,-1 1 0,1-1 0,-1 0-1,1 0 1,4-1-6,-4 0-26,0-1 0,0 0 0,0 0 0,-1 0 0,1-1-1,-1 0 1,1 0 0,-1-1 0,0 1 0,1-1 0,-1-1 0,-1 1 0,1 0 0,0-1-1,-1 0 1,0 0 0,0-1 0,0 1 0,0-1 0,0-1 26,13-18-275,0 0 1,-2-1-1,6-15 275,-18 33-68,21-41-624,-2-2-1,3-15 693,-1-8-3225,-3-1 1,4-44 3224,-8 16-2916,-5-1 1,-5 0-1,-4-17 2916,-6 328 8232,-10 111-2268,12-312-5887,-4 90 853,4 0 1,4 0-1,6 13-930,-8-101 34,0-1-16,1 1 0,0 0-1,0-1 1,1 0 0,-1 1 0,2-1-1,-1 0 1,6 7-18,-8-30-139,-1-6 31,-1-11-113,2 1 1,1-1-1,5-22 221,-5 43-23,1 1 0,0-1 0,1 1 1,0 0-1,0 0 0,1 1 0,0-1 0,1 1 0,0 0 1,0 1-1,1 0 0,0-1 0,2 0 23,4-2 11,0 0-1,1 0 0,0 1 1,0 1-1,1 0 1,1 1-1,13-5-10,-20 10 38,0-1 0,1 1 0,0 1 0,0 0-1,-1 0 1,1 1 0,0 0 0,0 0 0,0 1 0,0 1 0,0 0-1,0 0 1,0 1 0,0 0-38,-6 0 19,-1-1 0,0 1-1,0 0 1,0 0 0,0 0 0,0 0-1,0 1 1,0-1 0,-1 1 0,1 0-1,-1-1 1,0 1 0,0 0 0,0 0-1,0 1 1,-1-1 0,1 0 0,-1 0-1,0 1 1,0-1 0,0 1 0,0-1-1,0 1 1,-1 0 0,0-1 0,0 1-1,0 0 1,0-1 0,0 1 0,-1-1-1,0 1 1,1-1 0,-1 1-1,0-1 1,-1 1 0,1-1 0,-1 0-1,0 2-18,-6 2 20,1-1 0,-1 1 0,0-2 0,0 1-1,-1-1 1,0 0 0,0-1 0,0 0-1,0-1 1,-1 0 0,1 0 0,-1-1-1,-3 1-19,-17 2-131,0 0-1,-1-2 0,-23-1 132,-63-2-953,117 0 953,0 0 0,1 0 0,-1 0 0,0 0 0,1 0-1,-1 0 1,0 1 0,0-1 0,1 0 0,-1 0 0,0 0-1,0 0 1,1 1 0,-1-1 0,0 0 0,0 0 0,0 1 0,0-1-1,1 0 1,-1 0 0,0 1 0,0-1 0,0 0 0,0 0 0,0 1-1,0-1 1,0 0 0,0 1 0,1-1 0,-1 0 0,0 0-1,0 1 1,0-1 0,-1 0 0,1 1 0,0-1 0,0 0 0,0 0-1,0 1 1,0-1 0,0 0 0,0 1 0,0-1 0,-1 0-1,1 0 1,0 1 0,0-1 0,0 0 0,0 0 0,-1 0 0,1 1-1,0-1 1,0 0 0,-1 0 0,1 0 0,0 0 0,0 1-1,-1-1 1,1 0 0,0 0 0,0 0 0,-1 0 0,1 0 0,0 0-1,-1 0 1,1 0 0,0 0 0,0 0 0,-1 0 0,1 0 0,27 19 211,1-2 0,0 0 1,1-2-1,10 2-211,26 15 459,95 55 491,31 29-950,-164-101-2874,-17-10-1826,-3-3-4099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60"/>
    </inkml:context>
    <inkml:brush xml:id="br0">
      <inkml:brushProperty name="width" value="0.05" units="cm"/>
      <inkml:brushProperty name="height" value="0.05" units="cm"/>
    </inkml:brush>
  </inkml:definitions>
  <inkml:trace contextRef="#ctx0" brushRef="#br0">0 49 10741,'1'9'954,"0"1"0,1-1 1,-1 0-1,2 0 0,-1 0 0,1 0 0,1 0 0,0-1 1,0 1-1,5 6-954,2 3 731,1-1 0,0-1 1,1 0-1,6 5-731,-9-11 108,1-1 1,0 0-1,0-1 0,1 0 1,0-1-1,0 0 0,1 0 1,0-2-1,0 0 0,0 0 1,1-1-1,1 0-108,13 1 305,0 0-1,0-2 1,1-1-1,-1-2 1,13-1-305,-32 1 16,-1-1 1,1-1 0,0 1 0,0-1-1,-1-1 1,1 1 0,-1-1 0,0-1 0,0 0-1,0 0 1,0 0 0,-1-1 0,0-1 0,0 1-1,0-1 1,0 0 0,-1 0 0,0-1-1,-1 0 1,1 0 0,-1 0 0,0-1 0,-1 1-1,0-1 1,0-1 0,-1 1 0,0 0 0,-1-1-1,1 1 1,-1-1 0,0-8-17,1 1-37,-1 1 1,-1 0-1,0 0 1,-1-1-1,-1 0 37,1 13-28,0 0 0,0 0 0,-1 0 0,1 0 0,-1 0 0,1 0 0,-1 1 0,0-1 0,0 0 0,0 0 0,-1 1 0,1-1 1,-1 1-1,1-1 0,-1 1 0,0-1 0,0 1 0,0 0 0,0 0 0,0 0 0,-1 0 0,1 1 0,-1-1 0,1 0 0,-1 1 0,1 0 0,-1 0 0,-1-1 28,3 2-4,1 0 0,-1 0-1,1-1 1,-1 1 0,1 0 0,-1 0-1,1 0 1,-1 0 0,0 0 0,1 0-1,-1 0 1,1 0 0,-1 0 0,1 0-1,-1 1 1,0-1 0,1 0 0,-1 0-1,1 0 1,-1 1 0,1-1 0,-1 0-1,1 1 1,-1-1 0,1 0 0,0 1-1,-1-1 1,1 0 0,-1 1 0,1-1-1,0 1 1,-1-1 0,1 1 0,0-1-1,0 1 1,-1-1 0,1 1 0,0-1-1,0 1 1,0 0 0,0-1 4,-1 31-177,1-16 136,-1 9 81,1 0-1,2 0 1,0 1 0,1-1-1,1-1 1,2 1 0,0 0-1,5 10-39,27 44 780,3-3-1,36 48-779,-23-37 1171,21 50-1171,-67-121 115,-1 1 1,-1 1 0,-1-1 0,0 1-1,-1 0 1,-1 0 0,0 1-116,-2-13 49,0 0 0,-1 0 0,0 0 1,0 0-1,0 0 0,-1 0 0,0 0 1,1 0-1,-2 0 0,1 0 0,-1 0 1,1 0-1,-1-1 0,-1 1 0,1-1 0,-1 1 1,1-1-1,-1 0 0,0 0 0,-1 0 1,1 0-1,-1-1 0,0 0 0,1 1 1,-4 0-50,-7 4 73,-1-1 1,0 0 0,0-1-1,-1-1 1,1-1 0,-1 0-1,0-1 1,-15 1-74,-28 1-103,-49-3 103,79-3-62,-8 1-432,0-1 1,0-2-1,1-2 0,-1-2 1,1-1-1,0-1 1,1-2-1,0-2 1,1-1-1,-5-5 494,35 17-273,-1-1 0,1 0 0,-1 0 0,1-1 0,0 1 0,0-1 0,1 0 0,-1 0 1,1 0-1,0-1 0,0 1 0,0-1 0,0 0 0,1 0 0,-2-4 273,3 5-533,0 1 0,0-1 0,1 1 0,0-1 0,-1 0 0,1 1 0,0-1 0,1 0 0,-1 1 1,0-1-1,1 1 0,0-1 0,0 0 0,0 1 0,1-1 533,1-3-2453,1 0 0,1 1-1,-1 0 1,1-1 0,5-3 2453,-10 9-70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61"/>
    </inkml:context>
    <inkml:brush xml:id="br0">
      <inkml:brushProperty name="width" value="0.05" units="cm"/>
      <inkml:brushProperty name="height" value="0.05" units="cm"/>
    </inkml:brush>
  </inkml:definitions>
  <inkml:trace contextRef="#ctx0" brushRef="#br0">167 191 7475,'-53'3'7520,"11"10"-3736,37-11-3591,1 1 1,0 0 0,0 0 0,0 0 0,0 1 0,0 0 0,1-1-1,0 1 1,-1 0 0,1 1 0,1-1 0,-1 1 0,1-1 0,0 1-1,0 0 1,0-1 0,-1 6-194,0-2 138,1 1 0,-1-1 1,2 1-1,-1-1 0,1 1 0,0 0 0,1 0 0,0-1 1,0 1-1,1 0 0,0 0 0,1-1 0,2 7-138,-2-9 32,0 0 1,1 0-1,0-1 0,1 1 1,-1-1-1,1 0 0,0 1 0,0-2 1,0 1-1,1 0 0,0-1 1,0 0-1,0 0 0,0-1 0,1 1 1,-1-1-1,1 0 0,4 1-32,4 2 59,1-2 1,-1 0-1,1 0 0,-1-1 0,1-1 0,0-1 1,0 0-1,0-1 0,0 0 0,0-1 0,-1-1 0,1 0 1,0-2-1,-1 1 0,1-2 0,-1 1 0,0-2 1,-1 0-1,1-1 0,6-5-59,-7 5 65,0-2 0,-1 1 0,0-1 1,0-1-1,-1 0 0,-1-1 0,0 0 0,0 0 0,-1-1 0,-1 0 0,0-1 1,0 0-1,-1 0 0,-1-1 0,0 0 0,-1 0 0,-1 0 0,0-1 1,-1 1-1,1-8-65,-2 7 32,-1 0 0,-1 0 0,0 0-1,-1 0 1,-1-2-32,1 12-13,0 1 0,0-1-1,0 0 1,-1 1 0,0-1-1,0 1 1,0 0 0,0 0 0,-1 0-1,0 0 1,0 0 0,0 0-1,0 1 1,0-1 0,-1 1-1,0 0 1,-1-1 13,-7-3-199,0 0 0,0 1 1,-1 1-1,1 0 0,-1 1 1,0 0-1,0 1 0,0 0 0,-1 1 1,1 1-1,-1 0 0,1 1 0,-1 0 1,1 1-1,-1 1 0,1 0 0,0 1 1,-10 3 198,13-3-333,-1 0 0,1 1 0,0 1 0,0 0 0,0 0 0,0 1 0,1 0 0,0 0 0,1 1 0,-8 7 333,11-8-332,0 0 1,0 0-1,0 0 0,1 1 0,0 0 0,0 0 0,1 0 0,0 0 0,0 0 0,1 1 0,0-1 0,0 1 0,0-1 0,1 1 1,0 6 331,0-9-303,1-1 1,0 1-1,0 0 1,0-1 0,0 1-1,1 0 1,0-1 0,-1 1-1,2-1 1,-1 1 0,1-1-1,-1 0 1,1 1-1,0-1 1,1 0 0,-1 0-1,1-1 1,0 1 0,0 0-1,0-1 1,0 1 0,0-1-1,1 0 1,0 0 302,64 33-4864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62"/>
    </inkml:context>
    <inkml:brush xml:id="br0">
      <inkml:brushProperty name="width" value="0.05" units="cm"/>
      <inkml:brushProperty name="height" value="0.05" units="cm"/>
    </inkml:brush>
  </inkml:definitions>
  <inkml:trace contextRef="#ctx0" brushRef="#br0">1 178 5314,'8'-5'1269,"28"-20"940,-34 24-1577,-1 0 1,0-1 0,0 1 0,-1 0 0,1-1 0,0 1 0,0 0 0,-1-1 0,1 1 0,0-1-1,-1 1 1,0-1 0,1 1 0,-1-1 0,0 0 0,0 0-633,0 2 2508,0 0-731,0 0-449,1 35 465,-1-33-1660,1 1-99,0 0-1,0 0 1,1-1-1,-1 1 1,1 0-1,-1-1 1,1 1-1,0-1 0,0 1 1,0-1-1,0 0 1,0 0-1,0 0 1,1 0-1,-1-1 1,1 1-1,-1 0 0,1-1 1,0 0-1,-1 1 1,1-1-1,0-1 1,0 1-1,0 0 1,0-1-1,1 1-33,3 1 13,0-1-1,0 0 1,0 0-1,0-1 1,0 0 0,0 0-1,0-1 1,1 0 0,-1 0-1,0 0 1,5-3-13,2-3-25,-1-1 0,1 0 0,-2-1 0,1-1 0,-1 0 0,0 0-1,-1-1 1,0-1 0,4-7 25,-1 3-51,0 1-1,1 0 1,1 1-1,0 1 1,7-4 51,-21 16-9,0-1 0,0 1 0,1 0 0,-1-1 0,0 1 0,1 0 0,-1 1 0,1-1 0,-1 0 0,1 1 0,-1-1 0,1 1 0,-1 0 0,1 0 0,0 0 0,-1 0 0,1 0 0,-1 1 0,1-1 0,0 1 0,-1 0 0,0-1 0,1 1 0,-1 0 0,1 1 0,-1-1 0,0 0 0,0 1 0,0-1 0,0 1 0,0 0 9,6 6 50,0 0 0,-2 1 0,1 0 0,-1 0 0,0 0 0,3 9-50,2 0 216,4 9-60,2-1-1,1-1 1,7 7-156,25 13-1360,-44-41 660,0 0 0,1 0 0,-1-1-1,1 0 1,0 0 0,0 0 0,6 0 700,25 2-7724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63"/>
    </inkml:context>
    <inkml:brush xml:id="br0">
      <inkml:brushProperty name="width" value="0.05" units="cm"/>
      <inkml:brushProperty name="height" value="0.05" units="cm"/>
    </inkml:brush>
  </inkml:definitions>
  <inkml:trace contextRef="#ctx0" brushRef="#br0">596 904 5731,'10'5'3509,"1"-2"5966,-7-19-4934,-6-11-4376,0 0 1,-2 1-1,-1-1 1,-2 1-1,0 1 1,-1-1-1,-2 1 1,0 0-1,-2 1 1,-1 1-1,-1 0 1,0 0-1,-2 1-165,-45-56-9,-3 2-1,-68-62 10,57 61 309,-89-87 345,164 164-652,0 0 0,1 0 0,-1 0 0,0 0 0,1 0 0,-1 0 0,0 0 0,1 0 0,-1 0 0,0 0 0,1 0 0,-1 0 1,0 0-1,0 0 0,1 0 0,-1 0 0,0-1 0,1 1 0,-1 0 0,0 0 0,0 0 0,1-1 0,-1 1 0,0 0 0,0 0 0,0-1 0,1 1 0,-1 0 1,0 0-1,0-1 0,0 1 0,0 0 0,1 0 0,-1-1 0,0 1 0,0 0 0,0-1 0,0 1 0,0 0 0,0-1 0,0 1 0,0 0 0,0-1 0,0 1 1,0 0-1,0-1 0,0 1 0,0 0 0,-1-1 0,1 1 0,0 0 0,0 0 0,0-1 0,0 1 0,0 0 0,-1 0 0,1-1 0,0 1 0,0 0 0,0 0 1,-1-1-1,1 1 0,0 0 0,0 0 0,-1 0 0,1 0 0,-1-1-2,36 2-255,-27-1 262,94 12-21,-1 4 0,-1 4 0,19 10 14,-74-19 21,8 2 0,225 61 411,-227-57-324,-1 2 1,-1 2-1,0 2 0,11 9-108,-51-27 33,0 1 1,0-1 0,-1 2-1,0-1 1,0 1 0,-1 0-1,3 4-33,-9-9 7,1 0-1,-1 0 0,1 0 1,-1 1-1,0-1 1,0 0-1,0 1 0,0-1 1,0 1-1,-1-1 1,1 1-1,-1-1 0,0 1 1,0 0-1,0-1 1,0 1-1,0-1 0,0 1 1,-1 0-1,1-1 1,-1 1-1,0-1 0,1 1 1,-1-1-1,0 0 1,-1 1-1,1-1 0,0 0 1,-1 0-1,1 0 1,-1 0-1,0 1-6,-21 23 76,-2-1 0,0-1 1,-1-1-1,-2-1 0,0-1-76,-36 29 40,-27 22 7,-96 82 35,153-122-145,1 1 0,2 1 1,1 1-1,-1 6 63,23-30-377,1 1 1,1 0-1,0 0 1,1 0-1,0 1 1,0 0-1,2 0 1,0 0-1,0 0 1,0 10 376,2-7-1454,0-1 0,1 1 0,1 0 0,1-1 0,0 0 0,1 1 0,1-1 0,0 0 0,1 0 1454,13 40-6208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21:50:36.864"/>
    </inkml:context>
    <inkml:brush xml:id="br0">
      <inkml:brushProperty name="width" value="0.05" units="cm"/>
      <inkml:brushProperty name="height" value="0.05" units="cm"/>
    </inkml:brush>
  </inkml:definitions>
  <inkml:trace contextRef="#ctx0" brushRef="#br0">87 113 12118,'-3'2'348,"0"1"0,0 0 0,0 0 0,0 0 0,1 1 1,-1-1-1,1 1 0,0-1 0,0 1 0,0 0 1,0 0-1,1 0 0,-1 0 0,1 0 0,0 0 1,0 1-350,0 2 338,0-1 0,0 1 0,1 0 0,-1 0 0,2 0 0,-1 0 0,1-1 0,0 1 0,1 4-337,-1-8 43,1 0 0,-1-1 0,1 0 0,-1 1 0,1-1 0,0 0 0,0 0 0,0 0 0,0 0 0,0 0 0,0 0 0,1-1 0,-1 1 0,0-1 0,1 1 0,-1-1 0,1 0 0,0 0 0,-1 0 0,1-1 0,0 1 0,0 0 0,0-1 0,-1 0 0,1 0 0,0 0 0,0 0 0,0 0 0,-1 0 0,2-1-43,4 0 138,1 1-1,-1-1 1,1-1 0,-1 0 0,0 0-1,0-1 1,0 0 0,0 0 0,3-2-138,-3 0 205,0-1 0,-1 0 1,1-1-1,-1 1 0,0-1 0,-1 0 1,1-1-1,-2 0 0,1 0 1,-1 0-1,0-1 0,-1 1 1,0-1-1,0 0 0,-1-1 1,0 1-1,0 0 0,-1-1 0,-1 0 1,0 1-1,0-1 0,-1-4-205,0 11 25,0 0 0,0 0 0,-1 0 0,1 0 0,-1 0 0,0 0 0,0 0 0,0 0 0,0 1 0,-1-1 0,1 0 0,-1 1 0,1-1 0,-1 1-1,0 0 1,0 0 0,0-1 0,0 1 0,0 0 0,-1 1 0,1-1 0,-1 0 0,1 1 0,-1-1 0,0 1 0,1 0 0,-1 0 0,0 0 0,0 0 0,0 0-1,0 1 1,0-1 0,0 1 0,-1 0-25,-4-1-116,0 0-1,0 1 1,1 0-1,-1 1 1,0 0-1,0 0 1,0 1-1,1-1 1,-1 2-1,1-1 0,0 1 1,-1 0-1,-3 3 117,-2 3-824,1 1-1,0 0 0,1 1 1,0 0-1,1 1 0,0 0 0,1 1 1,-5 8 824,-20 46-6961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r>
              <a:rPr lang="en-US"/>
              <a:t>REDUCESEARCH</a:t>
            </a:r>
            <a:endParaRPr lang="nb-NO"/>
          </a:p>
        </p:txBody>
      </p:sp>
      <p:sp>
        <p:nvSpPr>
          <p:cNvPr id="67587" name="Rectangle 3"/>
          <p:cNvSpPr>
            <a:spLocks noGrp="1" noChangeArrowheads="1"/>
          </p:cNvSpPr>
          <p:nvPr>
            <p:ph type="dt" idx="1"/>
          </p:nvPr>
        </p:nvSpPr>
        <p:spPr bwMode="auto">
          <a:xfrm>
            <a:off x="3850295"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8196" name="Rectangle 4"/>
          <p:cNvSpPr>
            <a:spLocks noGrp="1" noRot="1" noChangeAspect="1" noChangeArrowheads="1" noTextEdit="1"/>
          </p:cNvSpPr>
          <p:nvPr>
            <p:ph type="sldImg" idx="2"/>
          </p:nvPr>
        </p:nvSpPr>
        <p:spPr bwMode="auto">
          <a:xfrm>
            <a:off x="93663" y="746125"/>
            <a:ext cx="6611937" cy="3719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79466" y="4713116"/>
            <a:ext cx="5438748" cy="446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7590" name="Rectangle 6"/>
          <p:cNvSpPr>
            <a:spLocks noGrp="1" noChangeArrowheads="1"/>
          </p:cNvSpPr>
          <p:nvPr>
            <p:ph type="ftr" sz="quarter" idx="4"/>
          </p:nvPr>
        </p:nvSpPr>
        <p:spPr bwMode="auto">
          <a:xfrm>
            <a:off x="2"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r>
              <a:rPr lang="nb-NO"/>
              <a:t>Bart M. P. Jansen</a:t>
            </a:r>
          </a:p>
        </p:txBody>
      </p:sp>
      <p:sp>
        <p:nvSpPr>
          <p:cNvPr id="67591" name="Rectangle 7"/>
          <p:cNvSpPr>
            <a:spLocks noGrp="1" noChangeArrowheads="1"/>
          </p:cNvSpPr>
          <p:nvPr>
            <p:ph type="sldNum" sz="quarter" idx="5"/>
          </p:nvPr>
        </p:nvSpPr>
        <p:spPr bwMode="auto">
          <a:xfrm>
            <a:off x="3850295"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E25ECAD4-345E-4ADD-8C78-01985C60FD5F}" type="slidenum">
              <a:rPr lang="nb-NO"/>
              <a:pPr>
                <a:defRPr/>
              </a:pPr>
              <a:t>‹#›</a:t>
            </a:fld>
            <a:endParaRPr lang="nb-NO"/>
          </a:p>
        </p:txBody>
      </p:sp>
    </p:spTree>
    <p:extLst>
      <p:ext uri="{BB962C8B-B14F-4D97-AF65-F5344CB8AC3E}">
        <p14:creationId xmlns:p14="http://schemas.microsoft.com/office/powerpoint/2010/main" val="2966553479"/>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11937" cy="371951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Figure: the lost continent of polynomial time.</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Goal of the talk: survey some non-standard algorithmic paradigms in FPT with pointers to recent work and invitation to apply them in graph drawing. The talk will probably contain some well-known things for both halves of the audience (graph drawing vs. FPT), but hopefully also some new things for both halves.</a:t>
            </a:r>
          </a:p>
        </p:txBody>
      </p:sp>
      <p:sp>
        <p:nvSpPr>
          <p:cNvPr id="5" name="Footer Placeholder 4"/>
          <p:cNvSpPr>
            <a:spLocks noGrp="1"/>
          </p:cNvSpPr>
          <p:nvPr>
            <p:ph type="ftr" sz="quarter" idx="11"/>
          </p:nvPr>
        </p:nvSpPr>
        <p:spPr/>
        <p:txBody>
          <a:bodyPr/>
          <a:lstStyle/>
          <a:p>
            <a:pPr>
              <a:defRPr/>
            </a:pPr>
            <a:r>
              <a:rPr lang="nb-NO"/>
              <a:t>Bart M. P. Jansen</a:t>
            </a:r>
          </a:p>
        </p:txBody>
      </p:sp>
      <p:sp>
        <p:nvSpPr>
          <p:cNvPr id="6" name="Header Placeholder 5"/>
          <p:cNvSpPr>
            <a:spLocks noGrp="1"/>
          </p:cNvSpPr>
          <p:nvPr>
            <p:ph type="hdr" sz="quarter" idx="12"/>
          </p:nvPr>
        </p:nvSpPr>
        <p:spPr/>
        <p:txBody>
          <a:bodyPr/>
          <a:lstStyle/>
          <a:p>
            <a:pPr>
              <a:defRPr/>
            </a:pPr>
            <a:r>
              <a:rPr lang="en-US"/>
              <a:t>REDUCESEARCH</a:t>
            </a:r>
            <a:endParaRPr lang="nb-NO"/>
          </a:p>
        </p:txBody>
      </p:sp>
    </p:spTree>
    <p:extLst>
      <p:ext uri="{BB962C8B-B14F-4D97-AF65-F5344CB8AC3E}">
        <p14:creationId xmlns:p14="http://schemas.microsoft.com/office/powerpoint/2010/main" val="249686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concept of elimination distance shows, at least with respect to parameterizations defined in terms of vertex-deletion distance to a minor-closed graph class, which ones have a polynomial kernel.</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89651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92298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introducing kernelization, which will take us along to each of the three frontiers. Along each frontier I will try to present some open problems related to graph drawing, and survey some recent related work I was involved in.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53516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81044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give a concrete question after a sample of results of this type.</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6361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due to Michal </a:t>
            </a:r>
            <a:r>
              <a:rPr lang="en-US" dirty="0" err="1"/>
              <a:t>Wlodarzcyk</a:t>
            </a:r>
            <a:r>
              <a:rPr lang="en-US" dirty="0"/>
              <a:t>. The hard work of making the lossy kernel for planarization is to analyze planar subgraphs with terminals on the outer face. The task is to understand how deleting vertices from the interior of such planar subgraphs can help planarize a graph obtained by gluing a subgraph to the terminals.</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88208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due to Michal </a:t>
            </a:r>
            <a:r>
              <a:rPr lang="en-US" dirty="0" err="1"/>
              <a:t>Wlodarzcyk</a:t>
            </a:r>
            <a:r>
              <a:rPr lang="en-US" dirty="0"/>
              <a:t>. The hard work of making the lossy kernel for planarization is to analyze planar subgraphs with terminals on the outer face. The task is to understand how deleting vertices from the interior of such planar subgraphs can help planarize a graph obtained by gluing a subgraph to the terminals.</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49293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APX hard on </a:t>
            </a:r>
            <a:r>
              <a:rPr lang="en-US" dirty="0" err="1"/>
              <a:t>subcubic</a:t>
            </a:r>
            <a:r>
              <a:rPr lang="en-US" dirty="0"/>
              <a:t> graphs.</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41932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APX hard on </a:t>
            </a:r>
            <a:r>
              <a:rPr lang="en-US" dirty="0" err="1"/>
              <a:t>subcubic</a:t>
            </a:r>
            <a:r>
              <a:rPr lang="en-US" dirty="0"/>
              <a:t> graphs.</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27564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introducing kernelization, which will take us along to each of the three frontiers. Along each frontier I will try to present some open problems related to graph drawing, and survey some recent related work I was involved in.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07057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introducing kernelization, which will take us along to each of the three frontiers. Along each frontier I will try to present some open problems related to graph drawing, and survey some recent related work I was involved in.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44225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These concepts have been worked on extensively by people in the room, e.g</a:t>
                </a:r>
                <a:r>
                  <a:rPr lang="en-US"/>
                  <a:t>. Rober</a:t>
                </a:r>
                <a:endParaRPr lang="en-US" dirty="0"/>
              </a:p>
              <a:p>
                <a:r>
                  <a:rPr lang="en-US" dirty="0"/>
                  <a:t>For one-sided crossing minimization (given a bipartition and an ordering of one layer, find an ordering of the other layer such that you get at most </a:t>
                </a:r>
                <a14:m>
                  <m:oMath xmlns:m="http://schemas.openxmlformats.org/officeDocument/2006/math">
                    <m:r>
                      <a:rPr lang="en-US" b="0" i="1" smtClean="0">
                        <a:latin typeface="Cambria Math" panose="02040503050406030204" pitchFamily="18" charset="0"/>
                      </a:rPr>
                      <m:t>𝑘</m:t>
                    </m:r>
                  </m:oMath>
                </a14:m>
                <a:r>
                  <a:rPr lang="en-US" dirty="0"/>
                  <a:t> crossings from</a:t>
                </a:r>
                <a:r>
                  <a:rPr lang="en-US" baseline="0" dirty="0"/>
                  <a:t> straight-line drawings) has a PTAS and </a:t>
                </a:r>
                <a:r>
                  <a:rPr lang="en-US" baseline="0" dirty="0" err="1"/>
                  <a:t>subexponential</a:t>
                </a:r>
                <a:r>
                  <a:rPr lang="en-US" baseline="0" dirty="0"/>
                  <a:t>-time algorithm of runtime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𝑂</m:t>
                        </m:r>
                        <m:d>
                          <m:dPr>
                            <m:ctrlPr>
                              <a:rPr lang="en-US" b="0" i="1" baseline="0" smtClean="0">
                                <a:latin typeface="Cambria Math" panose="02040503050406030204" pitchFamily="18" charset="0"/>
                              </a:rPr>
                            </m:ctrlPr>
                          </m:dPr>
                          <m:e>
                            <m:rad>
                              <m:radPr>
                                <m:degHide m:val="on"/>
                                <m:ctrlPr>
                                  <a:rPr lang="en-US" b="0" i="1" baseline="0" smtClean="0">
                                    <a:latin typeface="Cambria Math" panose="02040503050406030204" pitchFamily="18" charset="0"/>
                                  </a:rPr>
                                </m:ctrlPr>
                              </m:radPr>
                              <m:deg/>
                              <m:e>
                                <m:r>
                                  <a:rPr lang="en-US" b="0" i="1" baseline="0" smtClean="0">
                                    <a:latin typeface="Cambria Math" panose="02040503050406030204" pitchFamily="18" charset="0"/>
                                  </a:rPr>
                                  <m:t>𝑘</m:t>
                                </m:r>
                              </m:e>
                            </m:rad>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𝑘</m:t>
                                </m:r>
                              </m:e>
                            </m:func>
                          </m:e>
                        </m:d>
                      </m:sup>
                    </m:sSup>
                  </m:oMath>
                </a14:m>
                <a:r>
                  <a:rPr lang="en-US" dirty="0"/>
                  <a:t> by Chromatic Coding and relation to Feedback</a:t>
                </a:r>
                <a:r>
                  <a:rPr lang="en-US" baseline="0" dirty="0"/>
                  <a:t> Arc Set on semi-complete digraphs.</a:t>
                </a:r>
                <a:endParaRPr lang="en-US" dirty="0"/>
              </a:p>
            </p:txBody>
          </p:sp>
        </mc:Choice>
        <mc:Fallback xmlns="">
          <p:sp>
            <p:nvSpPr>
              <p:cNvPr id="3" name="Notes Placeholder 2"/>
              <p:cNvSpPr>
                <a:spLocks noGrp="1"/>
              </p:cNvSpPr>
              <p:nvPr>
                <p:ph type="body" idx="1"/>
              </p:nvPr>
            </p:nvSpPr>
            <p:spPr/>
            <p:txBody>
              <a:bodyPr/>
              <a:lstStyle/>
              <a:p>
                <a:r>
                  <a:rPr lang="en-US" dirty="0"/>
                  <a:t>For one-sided crossing minimization (given a bipartition and an ordering of one layer, find an ordering of the other layer such that you get at most </a:t>
                </a:r>
                <a:r>
                  <a:rPr lang="en-US" b="0" i="0">
                    <a:latin typeface="Cambria Math" panose="02040503050406030204" pitchFamily="18" charset="0"/>
                  </a:rPr>
                  <a:t>𝑘</a:t>
                </a:r>
                <a:r>
                  <a:rPr lang="en-US" dirty="0"/>
                  <a:t> crossings from</a:t>
                </a:r>
                <a:r>
                  <a:rPr lang="en-US" baseline="0" dirty="0"/>
                  <a:t> straight-line drawings) has a PTAS and </a:t>
                </a:r>
                <a:r>
                  <a:rPr lang="en-US" baseline="0" dirty="0" err="1"/>
                  <a:t>subexponential</a:t>
                </a:r>
                <a:r>
                  <a:rPr lang="en-US" baseline="0" dirty="0"/>
                  <a:t>-time algorithm of runtime </a:t>
                </a:r>
                <a:r>
                  <a:rPr lang="en-US" b="0" i="0" baseline="0">
                    <a:latin typeface="Cambria Math" panose="02040503050406030204" pitchFamily="18" charset="0"/>
                  </a:rPr>
                  <a:t>2^𝑂(√𝑘  log⁡𝑘 ) </a:t>
                </a:r>
                <a:r>
                  <a:rPr lang="en-US" dirty="0"/>
                  <a:t> by Chromatic Coding and relation to Feedback</a:t>
                </a:r>
                <a:r>
                  <a:rPr lang="en-US" baseline="0" dirty="0"/>
                  <a:t> Arc Set on semi-complete digraphs.</a:t>
                </a:r>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5401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 dependence for given decomposition matches best-known running time for both treewidth and solution size!</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39544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 dependence for given decomposition matches best-known running time for both treewidth and solution size! Treedepth = elimination distance to empty graph.</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69586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this allows us to employ algorithms for the solution-size parameterization to compute the information for the leaves of the decomposition. The remaining process of computing a solution is similar as for treewidth.</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91226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this allows us to employ algorithms for the solution-size parameterization to compute the information for the leaves of the decomposition. The remaining process of computing a solution is similar as for treewidth.</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45828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one-sided crossing minimization (given a bipartition and an ordering of one layer, find an ordering of the other layer such that you get at most </a:t>
                </a:r>
                <a14:m>
                  <m:oMath xmlns:m="http://schemas.openxmlformats.org/officeDocument/2006/math">
                    <m:r>
                      <a:rPr lang="en-US" b="0" i="1" smtClean="0">
                        <a:latin typeface="Cambria Math" panose="02040503050406030204" pitchFamily="18" charset="0"/>
                      </a:rPr>
                      <m:t>𝑘</m:t>
                    </m:r>
                  </m:oMath>
                </a14:m>
                <a:r>
                  <a:rPr lang="en-US" dirty="0"/>
                  <a:t> crossings from</a:t>
                </a:r>
                <a:r>
                  <a:rPr lang="en-US" baseline="0" dirty="0"/>
                  <a:t> straight-line drawings) has a PTAS and </a:t>
                </a:r>
                <a:r>
                  <a:rPr lang="en-US" baseline="0" dirty="0" err="1"/>
                  <a:t>subexponential</a:t>
                </a:r>
                <a:r>
                  <a:rPr lang="en-US" baseline="0" dirty="0"/>
                  <a:t>-time algorithm of runtime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𝑂</m:t>
                        </m:r>
                        <m:d>
                          <m:dPr>
                            <m:ctrlPr>
                              <a:rPr lang="en-US" b="0" i="1" baseline="0" smtClean="0">
                                <a:latin typeface="Cambria Math" panose="02040503050406030204" pitchFamily="18" charset="0"/>
                              </a:rPr>
                            </m:ctrlPr>
                          </m:dPr>
                          <m:e>
                            <m:rad>
                              <m:radPr>
                                <m:degHide m:val="on"/>
                                <m:ctrlPr>
                                  <a:rPr lang="en-US" b="0" i="1" baseline="0" smtClean="0">
                                    <a:latin typeface="Cambria Math" panose="02040503050406030204" pitchFamily="18" charset="0"/>
                                  </a:rPr>
                                </m:ctrlPr>
                              </m:radPr>
                              <m:deg/>
                              <m:e>
                                <m:r>
                                  <a:rPr lang="en-US" b="0" i="1" baseline="0" smtClean="0">
                                    <a:latin typeface="Cambria Math" panose="02040503050406030204" pitchFamily="18" charset="0"/>
                                  </a:rPr>
                                  <m:t>𝑘</m:t>
                                </m:r>
                              </m:e>
                            </m:rad>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𝑘</m:t>
                                </m:r>
                              </m:e>
                            </m:func>
                          </m:e>
                        </m:d>
                      </m:sup>
                    </m:sSup>
                  </m:oMath>
                </a14:m>
                <a:r>
                  <a:rPr lang="en-US" dirty="0"/>
                  <a:t> by Chromatic Coding and relation to Feedback</a:t>
                </a:r>
                <a:r>
                  <a:rPr lang="en-US" baseline="0" dirty="0"/>
                  <a:t> Arc Set on semi-complete digraphs.</a:t>
                </a:r>
                <a:endParaRPr lang="en-US" dirty="0"/>
              </a:p>
            </p:txBody>
          </p:sp>
        </mc:Choice>
        <mc:Fallback xmlns="">
          <p:sp>
            <p:nvSpPr>
              <p:cNvPr id="3" name="Notes Placeholder 2"/>
              <p:cNvSpPr>
                <a:spLocks noGrp="1"/>
              </p:cNvSpPr>
              <p:nvPr>
                <p:ph type="body" idx="1"/>
              </p:nvPr>
            </p:nvSpPr>
            <p:spPr/>
            <p:txBody>
              <a:bodyPr/>
              <a:lstStyle/>
              <a:p>
                <a:r>
                  <a:rPr lang="en-US" dirty="0"/>
                  <a:t>For one-sided crossing minimization (given a bipartition and an ordering of one layer, find an ordering of the other layer such that you get at most </a:t>
                </a:r>
                <a:r>
                  <a:rPr lang="en-US" b="0" i="0">
                    <a:latin typeface="Cambria Math" panose="02040503050406030204" pitchFamily="18" charset="0"/>
                  </a:rPr>
                  <a:t>𝑘</a:t>
                </a:r>
                <a:r>
                  <a:rPr lang="en-US" dirty="0"/>
                  <a:t> crossings from</a:t>
                </a:r>
                <a:r>
                  <a:rPr lang="en-US" baseline="0" dirty="0"/>
                  <a:t> straight-line drawings) has a PTAS and </a:t>
                </a:r>
                <a:r>
                  <a:rPr lang="en-US" baseline="0" dirty="0" err="1"/>
                  <a:t>subexponential</a:t>
                </a:r>
                <a:r>
                  <a:rPr lang="en-US" baseline="0" dirty="0"/>
                  <a:t>-time algorithm of runtime </a:t>
                </a:r>
                <a:r>
                  <a:rPr lang="en-US" b="0" i="0" baseline="0">
                    <a:latin typeface="Cambria Math" panose="02040503050406030204" pitchFamily="18" charset="0"/>
                  </a:rPr>
                  <a:t>2^𝑂(√𝑘  log⁡𝑘 ) </a:t>
                </a:r>
                <a:r>
                  <a:rPr lang="en-US" dirty="0"/>
                  <a:t> by Chromatic Coding and relation to Feedback</a:t>
                </a:r>
                <a:r>
                  <a:rPr lang="en-US" baseline="0" dirty="0"/>
                  <a:t> Arc Set on semi-complete digraphs.</a:t>
                </a:r>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2806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essential elements: open problem for edge planarization.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66060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introducing kernelization, which will take us along to each of the three frontiers. Along each frontier I will try to present some open problems related to graph drawing, and survey some recent related work I was involved in.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64590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talk by Mike during the same IWPEC where the first polynomial kernel for FVS was presented. The striking realization that there are polynomial-time algorithms that hold</a:t>
            </a:r>
            <a:r>
              <a:rPr lang="en-US" baseline="0" dirty="0"/>
              <a:t> provable power over NP-hard problems, without actually solving them.</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6</a:t>
            </a:fld>
            <a:endParaRPr lang="nb-NO"/>
          </a:p>
        </p:txBody>
      </p:sp>
    </p:spTree>
    <p:extLst>
      <p:ext uri="{BB962C8B-B14F-4D97-AF65-F5344CB8AC3E}">
        <p14:creationId xmlns:p14="http://schemas.microsoft.com/office/powerpoint/2010/main" val="256769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Put some survey items here? </a:t>
                </a:r>
                <a14:m>
                  <m:oMath xmlns:m="http://schemas.openxmlformats.org/officeDocument/2006/math">
                    <m:r>
                      <a:rPr lang="en-US" b="0" i="1" smtClean="0">
                        <a:latin typeface="Cambria Math" panose="02040503050406030204" pitchFamily="18" charset="0"/>
                      </a:rPr>
                      <m:t>𝑘</m:t>
                    </m:r>
                  </m:oMath>
                </a14:m>
                <a:r>
                  <a:rPr lang="en-US" dirty="0"/>
                  <a:t>-Vertex</a:t>
                </a:r>
                <a:r>
                  <a:rPr lang="en-US" baseline="0" dirty="0"/>
                  <a:t> Cover has a kernel with </a:t>
                </a:r>
                <a14:m>
                  <m:oMath xmlns:m="http://schemas.openxmlformats.org/officeDocument/2006/math">
                    <m:r>
                      <a:rPr lang="en-US" b="0" i="1" baseline="0" smtClean="0">
                        <a:latin typeface="Cambria Math" panose="02040503050406030204" pitchFamily="18" charset="0"/>
                      </a:rPr>
                      <m:t>2</m:t>
                    </m:r>
                    <m:r>
                      <a:rPr lang="en-US" b="0" i="1" baseline="0" smtClean="0">
                        <a:latin typeface="Cambria Math" panose="02040503050406030204" pitchFamily="18" charset="0"/>
                      </a:rPr>
                      <m:t>𝑘</m:t>
                    </m:r>
                  </m:oMath>
                </a14:m>
                <a:r>
                  <a:rPr lang="en-US" dirty="0"/>
                  <a:t> vertices. </a:t>
                </a:r>
                <a14:m>
                  <m:oMath xmlns:m="http://schemas.openxmlformats.org/officeDocument/2006/math">
                    <m:r>
                      <a:rPr lang="en-US" b="0" i="1" smtClean="0">
                        <a:latin typeface="Cambria Math" panose="02040503050406030204" pitchFamily="18" charset="0"/>
                      </a:rPr>
                      <m:t>𝑘</m:t>
                    </m:r>
                  </m:oMath>
                </a14:m>
                <a:r>
                  <a:rPr lang="en-US" dirty="0"/>
                  <a:t>-Feedback Vertex Set has a kernel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vertices and edges. </a:t>
                </a:r>
                <a14:m>
                  <m:oMath xmlns:m="http://schemas.openxmlformats.org/officeDocument/2006/math">
                    <m:r>
                      <a:rPr lang="en-US" b="0" i="1" smtClean="0">
                        <a:latin typeface="Cambria Math" panose="02040503050406030204" pitchFamily="18" charset="0"/>
                      </a:rPr>
                      <m:t>𝑘</m:t>
                    </m:r>
                  </m:oMath>
                </a14:m>
                <a:r>
                  <a:rPr lang="en-US" dirty="0"/>
                  <a:t>-Odd Cycle Transversal has a randomized kernel with </a:t>
                </a:r>
                <a14:m>
                  <m:oMath xmlns:m="http://schemas.openxmlformats.org/officeDocument/2006/math">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vertices.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3</m:t>
                        </m:r>
                      </m:sub>
                    </m:sSub>
                  </m:oMath>
                </a14:m>
                <a:r>
                  <a:rPr lang="en-US" dirty="0"/>
                  <a:t>-packing kernel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vertices [SODA ‘23]. Kernel lower bounds for </a:t>
                </a:r>
                <a:r>
                  <a:rPr lang="en-US" baseline="0" dirty="0"/>
                  <a:t>graph genus from SOCG 2016.</a:t>
                </a:r>
                <a:endParaRPr lang="en-US" dirty="0"/>
              </a:p>
              <a:p>
                <a:r>
                  <a:rPr lang="en-US" dirty="0"/>
                  <a:t>Are there interesting kernelization results to be obtained for problems in graph drawing?</a:t>
                </a:r>
              </a:p>
            </p:txBody>
          </p:sp>
        </mc:Choice>
        <mc:Fallback xmlns="">
          <p:sp>
            <p:nvSpPr>
              <p:cNvPr id="3" name="Notes Placeholder 2"/>
              <p:cNvSpPr>
                <a:spLocks noGrp="1"/>
              </p:cNvSpPr>
              <p:nvPr>
                <p:ph type="body" idx="1"/>
              </p:nvPr>
            </p:nvSpPr>
            <p:spPr/>
            <p:txBody>
              <a:bodyPr/>
              <a:lstStyle/>
              <a:p>
                <a:r>
                  <a:rPr lang="en-US" dirty="0"/>
                  <a:t>Put some survey items here? </a:t>
                </a:r>
                <a:r>
                  <a:rPr lang="en-US" b="0" i="0">
                    <a:latin typeface="Cambria Math" panose="02040503050406030204" pitchFamily="18" charset="0"/>
                  </a:rPr>
                  <a:t>𝑘</a:t>
                </a:r>
                <a:r>
                  <a:rPr lang="en-US" dirty="0"/>
                  <a:t>-Vertex</a:t>
                </a:r>
                <a:r>
                  <a:rPr lang="en-US" baseline="0" dirty="0"/>
                  <a:t> Cover has a kernel with </a:t>
                </a:r>
                <a:r>
                  <a:rPr lang="en-US" b="0" i="0" baseline="0">
                    <a:latin typeface="Cambria Math" panose="02040503050406030204" pitchFamily="18" charset="0"/>
                  </a:rPr>
                  <a:t>2𝑘</a:t>
                </a:r>
                <a:r>
                  <a:rPr lang="en-US" dirty="0"/>
                  <a:t> vertices. </a:t>
                </a:r>
                <a:r>
                  <a:rPr lang="en-US" b="0" i="0">
                    <a:latin typeface="Cambria Math" panose="02040503050406030204" pitchFamily="18" charset="0"/>
                  </a:rPr>
                  <a:t>𝑘</a:t>
                </a:r>
                <a:r>
                  <a:rPr lang="en-US" dirty="0"/>
                  <a:t>-Feedback Vertex Set has a kernel with </a:t>
                </a:r>
                <a:r>
                  <a:rPr lang="en-US" b="0" i="0">
                    <a:latin typeface="Cambria Math" panose="02040503050406030204" pitchFamily="18" charset="0"/>
                  </a:rPr>
                  <a:t>𝑂(𝑘^2)</a:t>
                </a:r>
                <a:r>
                  <a:rPr lang="en-US" dirty="0"/>
                  <a:t> vertices and edges. </a:t>
                </a:r>
                <a:r>
                  <a:rPr lang="en-US" b="0" i="0">
                    <a:latin typeface="Cambria Math" panose="02040503050406030204" pitchFamily="18" charset="0"/>
                  </a:rPr>
                  <a:t>𝑘</a:t>
                </a:r>
                <a:r>
                  <a:rPr lang="en-US" dirty="0"/>
                  <a:t>-Odd Cycle Transversal has a randomized kernel with </a:t>
                </a:r>
                <a:r>
                  <a:rPr lang="en-US" b="0" i="0">
                    <a:latin typeface="Cambria Math" panose="02040503050406030204" pitchFamily="18" charset="0"/>
                  </a:rPr>
                  <a:t>𝑝𝑜𝑙𝑦(𝑘)</a:t>
                </a:r>
                <a:r>
                  <a:rPr lang="en-US" dirty="0"/>
                  <a:t> vertices. </a:t>
                </a:r>
                <a:r>
                  <a:rPr lang="en-US" b="0" i="0">
                    <a:latin typeface="Cambria Math" panose="02040503050406030204" pitchFamily="18" charset="0"/>
                  </a:rPr>
                  <a:t>𝑃_3</a:t>
                </a:r>
                <a:r>
                  <a:rPr lang="en-US" dirty="0"/>
                  <a:t>-packing kernel with </a:t>
                </a:r>
                <a:r>
                  <a:rPr lang="en-US" b="0" i="0">
                    <a:latin typeface="Cambria Math" panose="02040503050406030204" pitchFamily="18" charset="0"/>
                  </a:rPr>
                  <a:t>𝑂(𝑘)</a:t>
                </a:r>
                <a:r>
                  <a:rPr lang="en-US" dirty="0"/>
                  <a:t> vertices [SODA ‘23]. Kernel lower bounds for </a:t>
                </a:r>
                <a:r>
                  <a:rPr lang="en-US" baseline="0" dirty="0"/>
                  <a:t>graph genus from SOCG 2016.</a:t>
                </a:r>
                <a:endParaRPr lang="en-US" dirty="0"/>
              </a:p>
              <a:p>
                <a:r>
                  <a:rPr lang="en-US" dirty="0"/>
                  <a:t>Are there interesting kernelization results to be obtained for problems in graph drawing?</a:t>
                </a:r>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7</a:t>
            </a:fld>
            <a:endParaRPr lang="nb-NO"/>
          </a:p>
        </p:txBody>
      </p:sp>
    </p:spTree>
    <p:extLst>
      <p:ext uri="{BB962C8B-B14F-4D97-AF65-F5344CB8AC3E}">
        <p14:creationId xmlns:p14="http://schemas.microsoft.com/office/powerpoint/2010/main" val="12807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not do vertex cover again.</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47307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err="1"/>
              <a:t>Dujmović</a:t>
            </a:r>
            <a:r>
              <a:rPr lang="en-US" kern="0" dirty="0"/>
              <a:t> </a:t>
            </a:r>
          </a:p>
          <a:p>
            <a:endParaRPr lang="en-US" dirty="0"/>
          </a:p>
          <a:p>
            <a:r>
              <a:rPr lang="en-US" dirty="0"/>
              <a:t>Let’s not do vertex cover again. Known: a graph has such a straight-line drawing if and only if it is a forest of caterpillars, that is, each tree in the forest consists of a path plus leaves attached to the path. This shows that the solution size is at least as large as feedback edge set. Note: the problem is equivalent to ‘reduce the pathwidth to 1 by edge deletions’. But then: it’s even FPT in the feedback vertex number, and even in the treewidth, since you can define the forbidden minors in MSO and quantify over the edge set?</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8260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here: we want to explain a little bit about our recent result. So the storyline can be: start by kernel for </a:t>
                </a:r>
                <a14:m>
                  <m:oMath xmlns:m="http://schemas.openxmlformats.org/officeDocument/2006/math">
                    <m:r>
                      <a:rPr lang="en-US" b="0" i="1" smtClean="0">
                        <a:latin typeface="Cambria Math" panose="02040503050406030204" pitchFamily="18" charset="0"/>
                      </a:rPr>
                      <m:t>𝑘</m:t>
                    </m:r>
                  </m:oMath>
                </a14:m>
                <a:r>
                  <a:rPr lang="en-US" dirty="0"/>
                  <a:t>, then kernel for FES, then ask problem about kernel for FVS (which is an even smaller parameterization), which</a:t>
                </a:r>
                <a:r>
                  <a:rPr lang="en-US" baseline="0" dirty="0"/>
                  <a:t> was already asked as an open problem, and then: what is the smallest parameterization that allows for a polynomial kernel? We can sometimes answer this, give example for Feedback Vertex Set. </a:t>
                </a:r>
                <a:endParaRPr lang="en-US" dirty="0"/>
              </a:p>
            </p:txBody>
          </p:sp>
        </mc:Choice>
        <mc:Fallback xmlns="">
          <p:sp>
            <p:nvSpPr>
              <p:cNvPr id="3" name="Notes Placeholder 2"/>
              <p:cNvSpPr>
                <a:spLocks noGrp="1"/>
              </p:cNvSpPr>
              <p:nvPr>
                <p:ph type="body" idx="1"/>
              </p:nvPr>
            </p:nvSpPr>
            <p:spPr/>
            <p:txBody>
              <a:bodyPr/>
              <a:lstStyle/>
              <a:p>
                <a:r>
                  <a:rPr lang="en-US" dirty="0"/>
                  <a:t>So here: we want to explain a little bit about our recent result. So the storyline can be: start by kernel for </a:t>
                </a:r>
                <a:r>
                  <a:rPr lang="en-US" b="0" i="0">
                    <a:latin typeface="Cambria Math" panose="02040503050406030204" pitchFamily="18" charset="0"/>
                  </a:rPr>
                  <a:t>𝑘</a:t>
                </a:r>
                <a:r>
                  <a:rPr lang="en-US" dirty="0"/>
                  <a:t>, then kernel for FES, then ask problem about kernel for FVS (which is an even smaller parameterization), which</a:t>
                </a:r>
                <a:r>
                  <a:rPr lang="en-US" baseline="0" dirty="0"/>
                  <a:t> was already asked as an open problem, and then: what is the smallest parameterization that allows for a polynomial kernel? We can sometimes answer this, give example for Feedback Vertex Set. </a:t>
                </a:r>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74710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structural parameterizations of graph drawing problems that have been considered in the past include the number of </a:t>
            </a:r>
            <a:r>
              <a:rPr lang="en-US" dirty="0" err="1"/>
              <a:t>triconnected</a:t>
            </a:r>
            <a:r>
              <a:rPr lang="en-US" dirty="0"/>
              <a:t> components, number of cut vertices, etc.</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4253142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1219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10" descr="UiBmerke_grayscale"/>
          <p:cNvSpPr>
            <a:spLocks noChangeAspect="1" noChangeArrowheads="1"/>
          </p:cNvSpPr>
          <p:nvPr/>
        </p:nvSpPr>
        <p:spPr bwMode="auto">
          <a:xfrm>
            <a:off x="4887385" y="4702178"/>
            <a:ext cx="236008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3600"/>
          </a:p>
        </p:txBody>
      </p:sp>
      <p:grpSp>
        <p:nvGrpSpPr>
          <p:cNvPr id="7" name="Gruppe 12"/>
          <p:cNvGrpSpPr>
            <a:grpSpLocks/>
          </p:cNvGrpSpPr>
          <p:nvPr/>
        </p:nvGrpSpPr>
        <p:grpSpPr bwMode="auto">
          <a:xfrm>
            <a:off x="2412344" y="250824"/>
            <a:ext cx="7241603" cy="70692"/>
            <a:chOff x="1876465" y="159840"/>
            <a:chExt cx="5431839" cy="70664"/>
          </a:xfrm>
        </p:grpSpPr>
        <p:grpSp>
          <p:nvGrpSpPr>
            <p:cNvPr id="9" name="Gruppe 14"/>
            <p:cNvGrpSpPr>
              <a:grpSpLocks/>
            </p:cNvGrpSpPr>
            <p:nvPr/>
          </p:nvGrpSpPr>
          <p:grpSpPr bwMode="auto">
            <a:xfrm>
              <a:off x="1876465" y="159840"/>
              <a:ext cx="2756914" cy="28800"/>
              <a:chOff x="1876465" y="126156"/>
              <a:chExt cx="2756914" cy="28800"/>
            </a:xfrm>
          </p:grpSpPr>
          <p:sp>
            <p:nvSpPr>
              <p:cNvPr id="11" name="Rektangel 16"/>
              <p:cNvSpPr>
                <a:spLocks noChangeArrowheads="1"/>
              </p:cNvSpPr>
              <p:nvPr/>
            </p:nvSpPr>
            <p:spPr bwMode="auto">
              <a:xfrm>
                <a:off x="1876465" y="126156"/>
                <a:ext cx="550800" cy="288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2" name="Rektangel 17"/>
              <p:cNvSpPr>
                <a:spLocks noChangeArrowheads="1"/>
              </p:cNvSpPr>
              <p:nvPr/>
            </p:nvSpPr>
            <p:spPr bwMode="auto">
              <a:xfrm>
                <a:off x="2426803" y="126156"/>
                <a:ext cx="550800" cy="288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3" name="Rektangel 18"/>
              <p:cNvSpPr>
                <a:spLocks noChangeArrowheads="1"/>
              </p:cNvSpPr>
              <p:nvPr/>
            </p:nvSpPr>
            <p:spPr bwMode="auto">
              <a:xfrm>
                <a:off x="2977141" y="126156"/>
                <a:ext cx="550800" cy="28800"/>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4" name="Rektangel 19"/>
              <p:cNvSpPr>
                <a:spLocks noChangeArrowheads="1"/>
              </p:cNvSpPr>
              <p:nvPr/>
            </p:nvSpPr>
            <p:spPr bwMode="auto">
              <a:xfrm>
                <a:off x="3532241" y="126156"/>
                <a:ext cx="550800" cy="28800"/>
              </a:xfrm>
              <a:prstGeom prst="rect">
                <a:avLst/>
              </a:prstGeom>
              <a:solidFill>
                <a:srgbClr val="00BBF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5" name="Rektangel 20"/>
              <p:cNvSpPr>
                <a:spLocks noChangeArrowheads="1"/>
              </p:cNvSpPr>
              <p:nvPr/>
            </p:nvSpPr>
            <p:spPr bwMode="auto">
              <a:xfrm>
                <a:off x="4082579" y="126156"/>
                <a:ext cx="550800" cy="28800"/>
              </a:xfrm>
              <a:prstGeom prst="rect">
                <a:avLst/>
              </a:prstGeom>
              <a:solidFill>
                <a:srgbClr val="4E4A4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450" name="Rectangle 2"/>
          <p:cNvSpPr>
            <a:spLocks noGrp="1" noChangeArrowheads="1"/>
          </p:cNvSpPr>
          <p:nvPr>
            <p:ph type="ctrTitle"/>
          </p:nvPr>
        </p:nvSpPr>
        <p:spPr>
          <a:xfrm>
            <a:off x="914400" y="1301477"/>
            <a:ext cx="10363200" cy="1181894"/>
          </a:xfrm>
        </p:spPr>
        <p:txBody>
          <a:bodyPr/>
          <a:lstStyle>
            <a:lvl1pPr algn="ctr">
              <a:defRPr/>
            </a:lvl1pPr>
          </a:lstStyle>
          <a:p>
            <a:pPr lvl="0"/>
            <a:r>
              <a:rPr lang="nb-NO" noProof="0"/>
              <a:t>Klikk for å redigere tittelstil</a:t>
            </a:r>
          </a:p>
        </p:txBody>
      </p:sp>
      <p:sp>
        <p:nvSpPr>
          <p:cNvPr id="104451" name="Rectangle 3"/>
          <p:cNvSpPr>
            <a:spLocks noGrp="1" noChangeArrowheads="1"/>
          </p:cNvSpPr>
          <p:nvPr>
            <p:ph type="subTitle" idx="1"/>
          </p:nvPr>
        </p:nvSpPr>
        <p:spPr>
          <a:xfrm>
            <a:off x="1828800" y="2492375"/>
            <a:ext cx="8534400" cy="1512888"/>
          </a:xfrm>
        </p:spPr>
        <p:txBody>
          <a:bodyPr/>
          <a:lstStyle>
            <a:lvl1pPr marL="0" indent="0" algn="ctr">
              <a:buFontTx/>
              <a:buNone/>
              <a:defRPr>
                <a:solidFill>
                  <a:srgbClr val="4E4A48"/>
                </a:solidFill>
                <a:latin typeface="Arial Narrow" pitchFamily="34" charset="0"/>
              </a:defRPr>
            </a:lvl1pPr>
          </a:lstStyle>
          <a:p>
            <a:pPr lvl="0"/>
            <a:r>
              <a:rPr lang="nb-NO" noProof="0" dirty="0"/>
              <a:t>Klikk for å redigere undertittelstil i malen</a:t>
            </a:r>
          </a:p>
        </p:txBody>
      </p:sp>
      <p:sp>
        <p:nvSpPr>
          <p:cNvPr id="16" name="Rectangle 4"/>
          <p:cNvSpPr>
            <a:spLocks noGrp="1" noChangeArrowheads="1"/>
          </p:cNvSpPr>
          <p:nvPr>
            <p:ph type="dt" sz="half" idx="10"/>
          </p:nvPr>
        </p:nvSpPr>
        <p:spPr/>
        <p:txBody>
          <a:bodyPr/>
          <a:lstStyle>
            <a:lvl1pPr>
              <a:defRPr/>
            </a:lvl1pPr>
          </a:lstStyle>
          <a:p>
            <a:pPr>
              <a:defRPr/>
            </a:pPr>
            <a:endParaRPr lang="nb-NO"/>
          </a:p>
        </p:txBody>
      </p:sp>
      <p:sp>
        <p:nvSpPr>
          <p:cNvPr id="18" name="Rectangle 6"/>
          <p:cNvSpPr>
            <a:spLocks noGrp="1" noChangeArrowheads="1"/>
          </p:cNvSpPr>
          <p:nvPr>
            <p:ph type="sldNum" sz="quarter" idx="12"/>
          </p:nvPr>
        </p:nvSpPr>
        <p:spPr/>
        <p:txBody>
          <a:bodyPr/>
          <a:lstStyle>
            <a:lvl1pPr>
              <a:defRPr/>
            </a:lvl1pPr>
          </a:lstStyle>
          <a:p>
            <a:pPr>
              <a:defRPr/>
            </a:pPr>
            <a:fld id="{AC01A090-C5D1-4AF3-9DD3-C1120ADEB9D4}" type="slidenum">
              <a:rPr lang="nb-NO"/>
              <a:pPr>
                <a:defRPr/>
              </a:pPr>
              <a:t>‹#›</a:t>
            </a:fld>
            <a:endParaRPr lang="nb-NO"/>
          </a:p>
        </p:txBody>
      </p:sp>
    </p:spTree>
    <p:extLst>
      <p:ext uri="{BB962C8B-B14F-4D97-AF65-F5344CB8AC3E}">
        <p14:creationId xmlns:p14="http://schemas.microsoft.com/office/powerpoint/2010/main" val="32993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39F71A9-5BF2-4B46-AC2D-C712206BBBBE}" type="slidenum">
              <a:rPr lang="nb-NO"/>
              <a:pPr>
                <a:defRPr/>
              </a:pPr>
              <a:t>‹#›</a:t>
            </a:fld>
            <a:endParaRPr lang="nb-NO" dirty="0"/>
          </a:p>
        </p:txBody>
      </p:sp>
    </p:spTree>
    <p:extLst>
      <p:ext uri="{BB962C8B-B14F-4D97-AF65-F5344CB8AC3E}">
        <p14:creationId xmlns:p14="http://schemas.microsoft.com/office/powerpoint/2010/main" val="151929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ADB2EC0-FE65-49CB-8094-F96A1705E396}" type="slidenum">
              <a:rPr lang="nb-NO"/>
              <a:pPr>
                <a:defRPr/>
              </a:pPr>
              <a:t>‹#›</a:t>
            </a:fld>
            <a:endParaRPr lang="nb-NO" dirty="0"/>
          </a:p>
        </p:txBody>
      </p:sp>
    </p:spTree>
    <p:extLst>
      <p:ext uri="{BB962C8B-B14F-4D97-AF65-F5344CB8AC3E}">
        <p14:creationId xmlns:p14="http://schemas.microsoft.com/office/powerpoint/2010/main" val="33724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51900" y="347663"/>
            <a:ext cx="2745317" cy="57785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2" y="347663"/>
            <a:ext cx="8039100" cy="57785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3349249-2CC8-4EF0-A2E9-89BCA834E8BC}" type="slidenum">
              <a:rPr lang="nb-NO"/>
              <a:pPr>
                <a:defRPr/>
              </a:pPr>
              <a:t>‹#›</a:t>
            </a:fld>
            <a:endParaRPr lang="nb-NO" dirty="0"/>
          </a:p>
        </p:txBody>
      </p:sp>
    </p:spTree>
    <p:extLst>
      <p:ext uri="{BB962C8B-B14F-4D97-AF65-F5344CB8AC3E}">
        <p14:creationId xmlns:p14="http://schemas.microsoft.com/office/powerpoint/2010/main" val="2095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p:txBody>
          <a:bodyPr/>
          <a:lstStyle>
            <a:lvl1pPr>
              <a:defRPr/>
            </a:lvl1pPr>
          </a:lstStyle>
          <a:p>
            <a:pPr>
              <a:defRPr/>
            </a:pPr>
            <a:endParaRPr lang="nb-NO"/>
          </a:p>
        </p:txBody>
      </p:sp>
      <p:sp>
        <p:nvSpPr>
          <p:cNvPr id="6" name="Rectangle 6"/>
          <p:cNvSpPr>
            <a:spLocks noGrp="1" noChangeArrowheads="1"/>
          </p:cNvSpPr>
          <p:nvPr>
            <p:ph type="sldNum" sz="quarter" idx="12"/>
          </p:nvPr>
        </p:nvSpPr>
        <p:spPr/>
        <p:txBody>
          <a:bodyPr/>
          <a:lstStyle>
            <a:lvl1pPr>
              <a:defRPr/>
            </a:lvl1pPr>
          </a:lstStyle>
          <a:p>
            <a:pPr>
              <a:defRPr/>
            </a:pPr>
            <a:fld id="{2EEB4C75-3422-4131-BAA1-452F888D0C16}" type="slidenum">
              <a:rPr lang="nb-NO"/>
              <a:pPr>
                <a:defRPr/>
              </a:pPr>
              <a:t>‹#›</a:t>
            </a:fld>
            <a:endParaRPr lang="nb-NO"/>
          </a:p>
        </p:txBody>
      </p:sp>
    </p:spTree>
    <p:extLst>
      <p:ext uri="{BB962C8B-B14F-4D97-AF65-F5344CB8AC3E}">
        <p14:creationId xmlns:p14="http://schemas.microsoft.com/office/powerpoint/2010/main" val="20509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E935F8C-0D49-4047-A7ED-DE91896AAC9F}" type="slidenum">
              <a:rPr lang="nb-NO"/>
              <a:pPr>
                <a:defRPr/>
              </a:pPr>
              <a:t>‹#›</a:t>
            </a:fld>
            <a:endParaRPr lang="nb-NO" dirty="0"/>
          </a:p>
        </p:txBody>
      </p:sp>
    </p:spTree>
    <p:extLst>
      <p:ext uri="{BB962C8B-B14F-4D97-AF65-F5344CB8AC3E}">
        <p14:creationId xmlns:p14="http://schemas.microsoft.com/office/powerpoint/2010/main" val="8414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sz="half" idx="1"/>
          </p:nvPr>
        </p:nvSpPr>
        <p:spPr>
          <a:xfrm>
            <a:off x="609600" y="1196975"/>
            <a:ext cx="53848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196975"/>
            <a:ext cx="53848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D590FE7-E4A0-4B81-A29E-2EAA239A5447}" type="slidenum">
              <a:rPr lang="nb-NO"/>
              <a:pPr>
                <a:defRPr/>
              </a:pPr>
              <a:t>‹#›</a:t>
            </a:fld>
            <a:endParaRPr lang="nb-NO" dirty="0"/>
          </a:p>
        </p:txBody>
      </p:sp>
    </p:spTree>
    <p:extLst>
      <p:ext uri="{BB962C8B-B14F-4D97-AF65-F5344CB8AC3E}">
        <p14:creationId xmlns:p14="http://schemas.microsoft.com/office/powerpoint/2010/main" val="2815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63C6023-1189-4C70-B017-E7D262B7ED34}" type="slidenum">
              <a:rPr lang="nb-NO"/>
              <a:pPr>
                <a:defRPr/>
              </a:pPr>
              <a:t>‹#›</a:t>
            </a:fld>
            <a:endParaRPr lang="nb-NO" dirty="0"/>
          </a:p>
        </p:txBody>
      </p:sp>
    </p:spTree>
    <p:extLst>
      <p:ext uri="{BB962C8B-B14F-4D97-AF65-F5344CB8AC3E}">
        <p14:creationId xmlns:p14="http://schemas.microsoft.com/office/powerpoint/2010/main" val="12048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are titt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7440149" y="4581128"/>
            <a:ext cx="1056117" cy="72008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 name="BigWhiteRectangle"/>
          <p:cNvSpPr/>
          <p:nvPr userDrawn="1"/>
        </p:nvSpPr>
        <p:spPr bwMode="auto">
          <a:xfrm>
            <a:off x="7392144" y="1628803"/>
            <a:ext cx="5472608" cy="3751340"/>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5" name="Rectangle 4"/>
          <p:cNvSpPr/>
          <p:nvPr userDrawn="1"/>
        </p:nvSpPr>
        <p:spPr bwMode="auto">
          <a:xfrm>
            <a:off x="8880309" y="1299578"/>
            <a:ext cx="3456384" cy="648072"/>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8" name="LostCont" descr="A picture containing text, nature, sunset, clouds&#10;&#10;Description automatically generated">
            <a:extLst>
              <a:ext uri="{FF2B5EF4-FFF2-40B4-BE49-F238E27FC236}">
                <a16:creationId xmlns:a16="http://schemas.microsoft.com/office/drawing/2014/main" id="{6E18F819-1328-F395-BAD2-C89F36DF24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568" y="1297335"/>
            <a:ext cx="7900352" cy="3950176"/>
          </a:xfrm>
          <a:prstGeom prst="rect">
            <a:avLst/>
          </a:prstGeom>
        </p:spPr>
      </p:pic>
      <p:pic>
        <p:nvPicPr>
          <p:cNvPr id="4" name="Picture 9" descr="blue title"/>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l="-399" t="-411" r="399" b="18914"/>
          <a:stretch/>
        </p:blipFill>
        <p:spPr bwMode="auto">
          <a:xfrm>
            <a:off x="-48682" y="-27384"/>
            <a:ext cx="12191999" cy="5588445"/>
          </a:xfrm>
          <a:prstGeom prst="rect">
            <a:avLst/>
          </a:prstGeom>
          <a:noFill/>
        </p:spPr>
      </p:pic>
      <p:sp>
        <p:nvSpPr>
          <p:cNvPr id="11" name="Rectangle 10"/>
          <p:cNvSpPr/>
          <p:nvPr userDrawn="1"/>
        </p:nvSpPr>
        <p:spPr bwMode="auto">
          <a:xfrm>
            <a:off x="8015148" y="5333971"/>
            <a:ext cx="617958" cy="134231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6" name="Plassholder for tekst 2"/>
          <p:cNvSpPr>
            <a:spLocks noGrp="1"/>
          </p:cNvSpPr>
          <p:nvPr>
            <p:ph type="body" idx="1"/>
          </p:nvPr>
        </p:nvSpPr>
        <p:spPr>
          <a:xfrm>
            <a:off x="431372" y="1628803"/>
            <a:ext cx="7968885"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sp>
        <p:nvSpPr>
          <p:cNvPr id="7" name="Plassholder for tekst 2"/>
          <p:cNvSpPr>
            <a:spLocks noGrp="1"/>
          </p:cNvSpPr>
          <p:nvPr>
            <p:ph type="body" idx="10"/>
          </p:nvPr>
        </p:nvSpPr>
        <p:spPr>
          <a:xfrm>
            <a:off x="431372" y="3356993"/>
            <a:ext cx="7968885" cy="576064"/>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pic>
        <p:nvPicPr>
          <p:cNvPr id="9" name="Picture 9" descr="blue title"/>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l="388" t="81498" r="-388" b="-1"/>
          <a:stretch/>
        </p:blipFill>
        <p:spPr bwMode="auto">
          <a:xfrm>
            <a:off x="47329" y="5589240"/>
            <a:ext cx="12191999" cy="1268760"/>
          </a:xfrm>
          <a:prstGeom prst="rect">
            <a:avLst/>
          </a:prstGeom>
          <a:noFill/>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65819" t="80450" r="11812" b="5901"/>
          <a:stretch/>
        </p:blipFill>
        <p:spPr>
          <a:xfrm>
            <a:off x="7939010" y="5517232"/>
            <a:ext cx="2045422" cy="936104"/>
          </a:xfrm>
          <a:prstGeom prst="rect">
            <a:avLst/>
          </a:prstGeom>
        </p:spPr>
      </p:pic>
      <p:sp>
        <p:nvSpPr>
          <p:cNvPr id="19" name="Rectangle 18"/>
          <p:cNvSpPr/>
          <p:nvPr userDrawn="1"/>
        </p:nvSpPr>
        <p:spPr bwMode="auto">
          <a:xfrm>
            <a:off x="9984432" y="5389976"/>
            <a:ext cx="1296144" cy="85592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2" name="Rectangle 11"/>
          <p:cNvSpPr/>
          <p:nvPr userDrawn="1"/>
        </p:nvSpPr>
        <p:spPr bwMode="auto">
          <a:xfrm>
            <a:off x="7235594" y="6441358"/>
            <a:ext cx="3540926" cy="390923"/>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l="48040" t="79400" r="41405" b="10101"/>
          <a:stretch/>
        </p:blipFill>
        <p:spPr>
          <a:xfrm>
            <a:off x="6140949" y="5445224"/>
            <a:ext cx="965144" cy="720080"/>
          </a:xfrm>
          <a:prstGeom prst="rect">
            <a:avLst/>
          </a:prstGeom>
        </p:spPr>
      </p:pic>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61372" t="82550" r="34444" b="5901"/>
          <a:stretch/>
        </p:blipFill>
        <p:spPr>
          <a:xfrm>
            <a:off x="7502252" y="5661248"/>
            <a:ext cx="382665" cy="792088"/>
          </a:xfrm>
          <a:prstGeom prst="rect">
            <a:avLst/>
          </a:prstGeom>
        </p:spPr>
      </p:pic>
      <p:sp>
        <p:nvSpPr>
          <p:cNvPr id="17" name="Rectangle 16"/>
          <p:cNvSpPr/>
          <p:nvPr userDrawn="1"/>
        </p:nvSpPr>
        <p:spPr bwMode="auto">
          <a:xfrm>
            <a:off x="5663952" y="5517232"/>
            <a:ext cx="476997" cy="728664"/>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userDrawn="1"/>
        </p:nvSpPr>
        <p:spPr bwMode="auto">
          <a:xfrm>
            <a:off x="7824192" y="5805264"/>
            <a:ext cx="171492" cy="393517"/>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696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0CEBA45-2A48-413A-9B36-A1585B1E5B03}" type="slidenum">
              <a:rPr lang="nb-NO"/>
              <a:pPr>
                <a:defRPr/>
              </a:pPr>
              <a:t>‹#›</a:t>
            </a:fld>
            <a:endParaRPr lang="nb-NO" dirty="0"/>
          </a:p>
        </p:txBody>
      </p:sp>
    </p:spTree>
    <p:extLst>
      <p:ext uri="{BB962C8B-B14F-4D97-AF65-F5344CB8AC3E}">
        <p14:creationId xmlns:p14="http://schemas.microsoft.com/office/powerpoint/2010/main" val="7001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7A4375D-C019-4DEB-88B1-C0A9E8BD4938}" type="slidenum">
              <a:rPr lang="nb-NO"/>
              <a:pPr>
                <a:defRPr/>
              </a:pPr>
              <a:t>‹#›</a:t>
            </a:fld>
            <a:endParaRPr lang="nb-NO" dirty="0"/>
          </a:p>
        </p:txBody>
      </p:sp>
    </p:spTree>
    <p:extLst>
      <p:ext uri="{BB962C8B-B14F-4D97-AF65-F5344CB8AC3E}">
        <p14:creationId xmlns:p14="http://schemas.microsoft.com/office/powerpoint/2010/main" val="17783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624417" y="347663"/>
            <a:ext cx="10972800" cy="633412"/>
          </a:xfrm>
        </p:spPr>
        <p:txBody>
          <a:bodyPr anchor="ctr"/>
          <a:lstStyle>
            <a:lvl1pPr marL="0" indent="0">
              <a:buNone/>
              <a:defRPr sz="3200">
                <a:solidFill>
                  <a:srgbClr val="4E4A48"/>
                </a:solidFill>
                <a:latin typeface="+mj-lt"/>
              </a:defRPr>
            </a:lvl1pPr>
          </a:lstStyle>
          <a:p>
            <a:pPr lvl="0"/>
            <a:r>
              <a:rPr lang="en-US" dirty="0"/>
              <a:t>Click to edit Master text styles</a:t>
            </a:r>
            <a:endParaRPr lang="nb-NO" dirty="0"/>
          </a:p>
        </p:txBody>
      </p:sp>
      <p:sp>
        <p:nvSpPr>
          <p:cNvPr id="2" name="Tittel 1"/>
          <p:cNvSpPr>
            <a:spLocks noGrp="1"/>
          </p:cNvSpPr>
          <p:nvPr>
            <p:ph type="title"/>
          </p:nvPr>
        </p:nvSpPr>
        <p:spPr>
          <a:xfrm>
            <a:off x="609602" y="981077"/>
            <a:ext cx="4011084" cy="454025"/>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1412779"/>
            <a:ext cx="6815667"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11" name="Date Placeholder 10"/>
          <p:cNvSpPr>
            <a:spLocks noGrp="1"/>
          </p:cNvSpPr>
          <p:nvPr>
            <p:ph type="dt" sz="half" idx="14"/>
          </p:nvPr>
        </p:nvSpPr>
        <p:spPr/>
        <p:txBody>
          <a:bodyPr/>
          <a:lstStyle/>
          <a:p>
            <a:pPr>
              <a:defRPr/>
            </a:pPr>
            <a:endParaRPr lang="nb-NO"/>
          </a:p>
        </p:txBody>
      </p:sp>
      <p:sp>
        <p:nvSpPr>
          <p:cNvPr id="13" name="Slide Number Placeholder 12"/>
          <p:cNvSpPr>
            <a:spLocks noGrp="1"/>
          </p:cNvSpPr>
          <p:nvPr>
            <p:ph type="sldNum" sz="quarter" idx="16"/>
          </p:nvPr>
        </p:nvSpPr>
        <p:spPr/>
        <p:txBody>
          <a:bodyPr/>
          <a:lstStyle/>
          <a:p>
            <a:pPr>
              <a:defRPr/>
            </a:pPr>
            <a:fld id="{61944189-2493-4FF1-A659-D8219CCD741C}" type="slidenum">
              <a:rPr lang="nb-NO" smtClean="0"/>
              <a:pPr>
                <a:defRPr/>
              </a:pPr>
              <a:t>‹#›</a:t>
            </a:fld>
            <a:endParaRPr lang="nb-NO" dirty="0"/>
          </a:p>
        </p:txBody>
      </p:sp>
    </p:spTree>
    <p:extLst>
      <p:ext uri="{BB962C8B-B14F-4D97-AF65-F5344CB8AC3E}">
        <p14:creationId xmlns:p14="http://schemas.microsoft.com/office/powerpoint/2010/main" val="18327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347663"/>
            <a:ext cx="109728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8" name="Rectangle 3"/>
          <p:cNvSpPr>
            <a:spLocks noGrp="1" noChangeArrowheads="1"/>
          </p:cNvSpPr>
          <p:nvPr>
            <p:ph type="body" idx="1"/>
          </p:nvPr>
        </p:nvSpPr>
        <p:spPr bwMode="auto">
          <a:xfrm>
            <a:off x="609600" y="1196975"/>
            <a:ext cx="109728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Rectangle 4"/>
          <p:cNvSpPr>
            <a:spLocks noGrp="1" noChangeArrowheads="1"/>
          </p:cNvSpPr>
          <p:nvPr>
            <p:ph type="dt" sz="half" idx="2"/>
          </p:nvPr>
        </p:nvSpPr>
        <p:spPr bwMode="auto">
          <a:xfrm>
            <a:off x="609600" y="6297616"/>
            <a:ext cx="5486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a:p>
        </p:txBody>
      </p:sp>
      <p:sp>
        <p:nvSpPr>
          <p:cNvPr id="1030" name="Rectangle 6"/>
          <p:cNvSpPr>
            <a:spLocks noGrp="1" noChangeArrowheads="1"/>
          </p:cNvSpPr>
          <p:nvPr>
            <p:ph type="sldNum" sz="quarter" idx="4"/>
          </p:nvPr>
        </p:nvSpPr>
        <p:spPr bwMode="auto">
          <a:xfrm>
            <a:off x="609602" y="6519866"/>
            <a:ext cx="260561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61944189-2493-4FF1-A659-D8219CCD741C}" type="slidenum">
              <a:rPr lang="nb-NO"/>
              <a:pPr>
                <a:defRPr/>
              </a:pPr>
              <a:t>‹#›</a:t>
            </a:fld>
            <a:endParaRPr lang="nb-NO" dirty="0"/>
          </a:p>
        </p:txBody>
      </p:sp>
      <p:grpSp>
        <p:nvGrpSpPr>
          <p:cNvPr id="12" name="Group 11"/>
          <p:cNvGrpSpPr/>
          <p:nvPr userDrawn="1"/>
        </p:nvGrpSpPr>
        <p:grpSpPr>
          <a:xfrm>
            <a:off x="-941" y="-3808"/>
            <a:ext cx="12192941" cy="179070"/>
            <a:chOff x="-706" y="-3808"/>
            <a:chExt cx="9144706" cy="179070"/>
          </a:xfrm>
        </p:grpSpPr>
        <p:sp>
          <p:nvSpPr>
            <p:cNvPr id="13" name="Freeform 12"/>
            <p:cNvSpPr/>
            <p:nvPr userDrawn="1"/>
          </p:nvSpPr>
          <p:spPr bwMode="auto">
            <a:xfrm>
              <a:off x="-706" y="-3808"/>
              <a:ext cx="7218334" cy="179070"/>
            </a:xfrm>
            <a:custGeom>
              <a:avLst/>
              <a:gdLst>
                <a:gd name="connsiteX0" fmla="*/ 3810 w 1891665"/>
                <a:gd name="connsiteY0" fmla="*/ 0 h 363855"/>
                <a:gd name="connsiteX1" fmla="*/ 1891665 w 1891665"/>
                <a:gd name="connsiteY1" fmla="*/ 0 h 363855"/>
                <a:gd name="connsiteX2" fmla="*/ 1668780 w 1891665"/>
                <a:gd name="connsiteY2" fmla="*/ 363855 h 363855"/>
                <a:gd name="connsiteX3" fmla="*/ 0 w 1891665"/>
                <a:gd name="connsiteY3" fmla="*/ 363855 h 363855"/>
                <a:gd name="connsiteX4" fmla="*/ 3810 w 1891665"/>
                <a:gd name="connsiteY4" fmla="*/ 0 h 363855"/>
                <a:gd name="connsiteX0" fmla="*/ 3810 w 1891665"/>
                <a:gd name="connsiteY0" fmla="*/ 0 h 363855"/>
                <a:gd name="connsiteX1" fmla="*/ 1891665 w 1891665"/>
                <a:gd name="connsiteY1" fmla="*/ 0 h 363855"/>
                <a:gd name="connsiteX2" fmla="*/ 1884469 w 1891665"/>
                <a:gd name="connsiteY2" fmla="*/ 120015 h 363855"/>
                <a:gd name="connsiteX3" fmla="*/ 0 w 1891665"/>
                <a:gd name="connsiteY3" fmla="*/ 363855 h 363855"/>
                <a:gd name="connsiteX4" fmla="*/ 3810 w 1891665"/>
                <a:gd name="connsiteY4" fmla="*/ 0 h 363855"/>
                <a:gd name="connsiteX0" fmla="*/ 23781 w 1891665"/>
                <a:gd name="connsiteY0" fmla="*/ 83820 h 363855"/>
                <a:gd name="connsiteX1" fmla="*/ 1891665 w 1891665"/>
                <a:gd name="connsiteY1" fmla="*/ 0 h 363855"/>
                <a:gd name="connsiteX2" fmla="*/ 1884469 w 1891665"/>
                <a:gd name="connsiteY2" fmla="*/ 120015 h 363855"/>
                <a:gd name="connsiteX3" fmla="*/ 0 w 1891665"/>
                <a:gd name="connsiteY3" fmla="*/ 363855 h 363855"/>
                <a:gd name="connsiteX4" fmla="*/ 23781 w 1891665"/>
                <a:gd name="connsiteY4" fmla="*/ 83820 h 363855"/>
                <a:gd name="connsiteX0" fmla="*/ 0 w 1891850"/>
                <a:gd name="connsiteY0" fmla="*/ 3810 h 363855"/>
                <a:gd name="connsiteX1" fmla="*/ 1891850 w 1891850"/>
                <a:gd name="connsiteY1" fmla="*/ 0 h 363855"/>
                <a:gd name="connsiteX2" fmla="*/ 1884654 w 1891850"/>
                <a:gd name="connsiteY2" fmla="*/ 120015 h 363855"/>
                <a:gd name="connsiteX3" fmla="*/ 185 w 1891850"/>
                <a:gd name="connsiteY3" fmla="*/ 363855 h 363855"/>
                <a:gd name="connsiteX4" fmla="*/ 0 w 1891850"/>
                <a:gd name="connsiteY4" fmla="*/ 3810 h 363855"/>
                <a:gd name="connsiteX0" fmla="*/ 0 w 1891850"/>
                <a:gd name="connsiteY0" fmla="*/ 3810 h 123825"/>
                <a:gd name="connsiteX1" fmla="*/ 1891850 w 1891850"/>
                <a:gd name="connsiteY1" fmla="*/ 0 h 123825"/>
                <a:gd name="connsiteX2" fmla="*/ 1884654 w 1891850"/>
                <a:gd name="connsiteY2" fmla="*/ 120015 h 123825"/>
                <a:gd name="connsiteX3" fmla="*/ 185 w 1891850"/>
                <a:gd name="connsiteY3" fmla="*/ 123825 h 123825"/>
                <a:gd name="connsiteX4" fmla="*/ 0 w 1891850"/>
                <a:gd name="connsiteY4" fmla="*/ 3810 h 123825"/>
                <a:gd name="connsiteX0" fmla="*/ 0 w 1891850"/>
                <a:gd name="connsiteY0" fmla="*/ 3810 h 170815"/>
                <a:gd name="connsiteX1" fmla="*/ 1891850 w 1891850"/>
                <a:gd name="connsiteY1" fmla="*/ 0 h 170815"/>
                <a:gd name="connsiteX2" fmla="*/ 1881991 w 1891850"/>
                <a:gd name="connsiteY2" fmla="*/ 170815 h 170815"/>
                <a:gd name="connsiteX3" fmla="*/ 185 w 1891850"/>
                <a:gd name="connsiteY3" fmla="*/ 123825 h 170815"/>
                <a:gd name="connsiteX4" fmla="*/ 0 w 1891850"/>
                <a:gd name="connsiteY4" fmla="*/ 3810 h 170815"/>
                <a:gd name="connsiteX0" fmla="*/ 0 w 1891850"/>
                <a:gd name="connsiteY0" fmla="*/ 3810 h 175716"/>
                <a:gd name="connsiteX1" fmla="*/ 1891850 w 1891850"/>
                <a:gd name="connsiteY1" fmla="*/ 0 h 175716"/>
                <a:gd name="connsiteX2" fmla="*/ 1881991 w 1891850"/>
                <a:gd name="connsiteY2" fmla="*/ 170815 h 175716"/>
                <a:gd name="connsiteX3" fmla="*/ 185 w 1891850"/>
                <a:gd name="connsiteY3" fmla="*/ 171450 h 175716"/>
                <a:gd name="connsiteX4" fmla="*/ 185 w 1891850"/>
                <a:gd name="connsiteY4" fmla="*/ 123825 h 175716"/>
                <a:gd name="connsiteX5" fmla="*/ 0 w 1891850"/>
                <a:gd name="connsiteY5" fmla="*/ 3810 h 175716"/>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185 w 1891850"/>
                <a:gd name="connsiteY4" fmla="*/ 123825 h 176189"/>
                <a:gd name="connsiteX5" fmla="*/ 0 w 1891850"/>
                <a:gd name="connsiteY5" fmla="*/ 3810 h 176189"/>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0 w 1891850"/>
                <a:gd name="connsiteY4" fmla="*/ 3810 h 176189"/>
                <a:gd name="connsiteX0" fmla="*/ 0 w 1891850"/>
                <a:gd name="connsiteY0" fmla="*/ 3810 h 275533"/>
                <a:gd name="connsiteX1" fmla="*/ 1891850 w 1891850"/>
                <a:gd name="connsiteY1" fmla="*/ 0 h 275533"/>
                <a:gd name="connsiteX2" fmla="*/ 1881991 w 1891850"/>
                <a:gd name="connsiteY2" fmla="*/ 174625 h 275533"/>
                <a:gd name="connsiteX3" fmla="*/ 1184 w 1891850"/>
                <a:gd name="connsiteY3" fmla="*/ 274320 h 275533"/>
                <a:gd name="connsiteX4" fmla="*/ 0 w 1891850"/>
                <a:gd name="connsiteY4" fmla="*/ 3810 h 275533"/>
                <a:gd name="connsiteX0" fmla="*/ 1813 w 1893663"/>
                <a:gd name="connsiteY0" fmla="*/ 3810 h 174625"/>
                <a:gd name="connsiteX1" fmla="*/ 1893663 w 1893663"/>
                <a:gd name="connsiteY1" fmla="*/ 0 h 174625"/>
                <a:gd name="connsiteX2" fmla="*/ 1883804 w 1893663"/>
                <a:gd name="connsiteY2" fmla="*/ 174625 h 174625"/>
                <a:gd name="connsiteX3" fmla="*/ 1 w 1893663"/>
                <a:gd name="connsiteY3" fmla="*/ 106680 h 174625"/>
                <a:gd name="connsiteX4" fmla="*/ 1813 w 1893663"/>
                <a:gd name="connsiteY4" fmla="*/ 3810 h 174625"/>
                <a:gd name="connsiteX0" fmla="*/ 0 w 1891850"/>
                <a:gd name="connsiteY0" fmla="*/ 3810 h 179070"/>
                <a:gd name="connsiteX1" fmla="*/ 1891850 w 1891850"/>
                <a:gd name="connsiteY1" fmla="*/ 0 h 179070"/>
                <a:gd name="connsiteX2" fmla="*/ 1881991 w 1891850"/>
                <a:gd name="connsiteY2" fmla="*/ 174625 h 179070"/>
                <a:gd name="connsiteX3" fmla="*/ 185 w 1891850"/>
                <a:gd name="connsiteY3" fmla="*/ 179070 h 179070"/>
                <a:gd name="connsiteX4" fmla="*/ 0 w 1891850"/>
                <a:gd name="connsiteY4" fmla="*/ 381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50" h="179070">
                  <a:moveTo>
                    <a:pt x="0" y="3810"/>
                  </a:moveTo>
                  <a:lnTo>
                    <a:pt x="1891850" y="0"/>
                  </a:lnTo>
                  <a:lnTo>
                    <a:pt x="1881991" y="174625"/>
                  </a:lnTo>
                  <a:lnTo>
                    <a:pt x="185" y="179070"/>
                  </a:lnTo>
                  <a:cubicBezTo>
                    <a:pt x="123" y="123190"/>
                    <a:pt x="62" y="59690"/>
                    <a:pt x="0" y="3810"/>
                  </a:cubicBezTo>
                  <a:close/>
                </a:path>
              </a:pathLst>
            </a:custGeom>
            <a:gradFill flip="none" rotWithShape="1">
              <a:gsLst>
                <a:gs pos="0">
                  <a:srgbClr val="038CC0"/>
                </a:gs>
                <a:gs pos="49000">
                  <a:srgbClr val="0F94C4"/>
                </a:gs>
                <a:gs pos="100000">
                  <a:schemeClr val="accent1">
                    <a:tint val="15000"/>
                    <a:satMod val="350000"/>
                  </a:schemeClr>
                </a:gs>
              </a:gsLst>
              <a:path path="shape">
                <a:fillToRect l="50000" t="50000" r="50000" b="50000"/>
              </a:path>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cxnSp>
          <p:nvCxnSpPr>
            <p:cNvPr id="14" name="Straight Connector 13"/>
            <p:cNvCxnSpPr>
              <a:stCxn id="13" idx="1"/>
            </p:cNvCxnSpPr>
            <p:nvPr userDrawn="1"/>
          </p:nvCxnSpPr>
          <p:spPr bwMode="auto">
            <a:xfrm flipH="1">
              <a:off x="7170423" y="-3808"/>
              <a:ext cx="47205" cy="173353"/>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flipH="1">
              <a:off x="0" y="168320"/>
              <a:ext cx="9144000" cy="0"/>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64" r:id="rId3"/>
    <p:sldLayoutId id="2147483965" r:id="rId4"/>
    <p:sldLayoutId id="2147483966" r:id="rId5"/>
    <p:sldLayoutId id="2147483976" r:id="rId6"/>
    <p:sldLayoutId id="2147483967" r:id="rId7"/>
    <p:sldLayoutId id="2147483968" r:id="rId8"/>
    <p:sldLayoutId id="2147483975"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11.png"/><Relationship Id="rId12"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13.png"/><Relationship Id="rId10" Type="http://schemas.openxmlformats.org/officeDocument/2006/relationships/image" Target="../media/image53.png"/><Relationship Id="rId4" Type="http://schemas.openxmlformats.org/officeDocument/2006/relationships/image" Target="../media/image12.png"/><Relationship Id="rId9" Type="http://schemas.openxmlformats.org/officeDocument/2006/relationships/image" Target="../media/image52.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6.png"/><Relationship Id="rId7" Type="http://schemas.openxmlformats.org/officeDocument/2006/relationships/diagramLayout" Target="../diagrams/layout4.xml"/><Relationship Id="rId12"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68.png"/><Relationship Id="rId10" Type="http://schemas.microsoft.com/office/2007/relationships/diagramDrawing" Target="../diagrams/drawing4.xml"/><Relationship Id="rId4" Type="http://schemas.openxmlformats.org/officeDocument/2006/relationships/image" Target="../media/image67.png"/><Relationship Id="rId9" Type="http://schemas.openxmlformats.org/officeDocument/2006/relationships/diagramColors" Target="../diagrams/colors4.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6.png"/><Relationship Id="rId7" Type="http://schemas.openxmlformats.org/officeDocument/2006/relationships/diagramColors" Target="../diagrams/colors5.xml"/><Relationship Id="rId12"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diagramLayout" Target="../diagrams/layout5.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680.png"/><Relationship Id="rId18" Type="http://schemas.openxmlformats.org/officeDocument/2006/relationships/customXml" Target="../ink/ink6.xml"/><Relationship Id="rId3" Type="http://schemas.openxmlformats.org/officeDocument/2006/relationships/diagramData" Target="../diagrams/data9.xml"/><Relationship Id="rId21" Type="http://schemas.openxmlformats.org/officeDocument/2006/relationships/image" Target="../media/image720.png"/><Relationship Id="rId7" Type="http://schemas.microsoft.com/office/2007/relationships/diagramDrawing" Target="../diagrams/drawing7.xml"/><Relationship Id="rId12" Type="http://schemas.openxmlformats.org/officeDocument/2006/relationships/customXml" Target="../ink/ink3.xml"/><Relationship Id="rId17" Type="http://schemas.openxmlformats.org/officeDocument/2006/relationships/image" Target="../media/image700.png"/><Relationship Id="rId25" Type="http://schemas.openxmlformats.org/officeDocument/2006/relationships/image" Target="../media/image740.png"/><Relationship Id="rId2" Type="http://schemas.openxmlformats.org/officeDocument/2006/relationships/notesSlide" Target="../notesSlides/notesSlide26.xml"/><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670.png"/><Relationship Id="rId24" Type="http://schemas.openxmlformats.org/officeDocument/2006/relationships/customXml" Target="../ink/ink9.xml"/><Relationship Id="rId5" Type="http://schemas.openxmlformats.org/officeDocument/2006/relationships/diagramQuickStyle" Target="../diagrams/quickStyle7.xml"/><Relationship Id="rId15" Type="http://schemas.openxmlformats.org/officeDocument/2006/relationships/image" Target="../media/image690.png"/><Relationship Id="rId23" Type="http://schemas.openxmlformats.org/officeDocument/2006/relationships/image" Target="../media/image730.png"/><Relationship Id="rId10" Type="http://schemas.openxmlformats.org/officeDocument/2006/relationships/customXml" Target="../ink/ink2.xml"/><Relationship Id="rId19" Type="http://schemas.openxmlformats.org/officeDocument/2006/relationships/image" Target="../media/image711.png"/><Relationship Id="rId4" Type="http://schemas.openxmlformats.org/officeDocument/2006/relationships/diagramLayout" Target="../diagrams/layout7.xml"/><Relationship Id="rId9" Type="http://schemas.openxmlformats.org/officeDocument/2006/relationships/image" Target="../media/image660.png"/><Relationship Id="rId14" Type="http://schemas.openxmlformats.org/officeDocument/2006/relationships/customXml" Target="../ink/ink4.xml"/><Relationship Id="rId22" Type="http://schemas.openxmlformats.org/officeDocument/2006/relationships/customXml" Target="../ink/ink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480822F-3536-4229-B78D-8D4E1292E432}"/>
              </a:ext>
            </a:extLst>
          </p:cNvPr>
          <p:cNvSpPr/>
          <p:nvPr/>
        </p:nvSpPr>
        <p:spPr bwMode="auto">
          <a:xfrm>
            <a:off x="7968208" y="5377598"/>
            <a:ext cx="2160240" cy="931725"/>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Text Placeholder 2"/>
          <p:cNvSpPr>
            <a:spLocks noGrp="1"/>
          </p:cNvSpPr>
          <p:nvPr>
            <p:ph type="body" idx="1"/>
          </p:nvPr>
        </p:nvSpPr>
        <p:spPr>
          <a:xfrm>
            <a:off x="623392" y="1424757"/>
            <a:ext cx="8136904" cy="1500187"/>
          </a:xfrm>
        </p:spPr>
        <p:txBody>
          <a:bodyPr anchor="t"/>
          <a:lstStyle/>
          <a:p>
            <a:r>
              <a:rPr lang="en-US" sz="4400" dirty="0">
                <a:latin typeface="+mj-lt"/>
              </a:rPr>
              <a:t>New frontiers for graph drawing</a:t>
            </a:r>
            <a:br>
              <a:rPr lang="en-US" sz="4400" dirty="0">
                <a:latin typeface="+mj-lt"/>
              </a:rPr>
            </a:br>
            <a:r>
              <a:rPr lang="en-US" sz="2800" dirty="0">
                <a:latin typeface="+mj-lt"/>
              </a:rPr>
              <a:t>Lossy (structural) kernelization </a:t>
            </a:r>
            <a:br>
              <a:rPr lang="en-US" sz="2800" dirty="0">
                <a:latin typeface="+mj-lt"/>
              </a:rPr>
            </a:br>
            <a:r>
              <a:rPr lang="en-US" sz="2800" dirty="0">
                <a:latin typeface="+mj-lt"/>
              </a:rPr>
              <a:t>and hybrid parameterizations</a:t>
            </a:r>
            <a:br>
              <a:rPr lang="en-US" sz="4400" dirty="0">
                <a:latin typeface="+mj-lt"/>
              </a:rPr>
            </a:br>
            <a:br>
              <a:rPr lang="en-US" sz="3200" dirty="0">
                <a:latin typeface="+mj-lt"/>
              </a:rPr>
            </a:br>
            <a:br>
              <a:rPr lang="en-US" sz="4400" dirty="0"/>
            </a:br>
            <a:endParaRPr lang="en-US" sz="2800" dirty="0"/>
          </a:p>
        </p:txBody>
      </p:sp>
      <p:sp>
        <p:nvSpPr>
          <p:cNvPr id="4" name="Text Placeholder 3"/>
          <p:cNvSpPr>
            <a:spLocks noGrp="1"/>
          </p:cNvSpPr>
          <p:nvPr>
            <p:ph type="body" idx="10"/>
          </p:nvPr>
        </p:nvSpPr>
        <p:spPr>
          <a:xfrm>
            <a:off x="623392" y="3284984"/>
            <a:ext cx="7848872" cy="1512168"/>
          </a:xfrm>
        </p:spPr>
        <p:txBody>
          <a:bodyPr>
            <a:normAutofit/>
          </a:bodyPr>
          <a:lstStyle/>
          <a:p>
            <a:r>
              <a:rPr lang="en-US" sz="2400" b="1" dirty="0"/>
              <a:t>Bart M. P. Jansen	</a:t>
            </a:r>
            <a:r>
              <a:rPr lang="en-US" dirty="0"/>
              <a:t>Eindhoven University of Technology</a:t>
            </a:r>
            <a:endParaRPr lang="en-US" sz="2400" dirty="0"/>
          </a:p>
        </p:txBody>
      </p:sp>
      <p:sp>
        <p:nvSpPr>
          <p:cNvPr id="5" name="TextBox 4"/>
          <p:cNvSpPr txBox="1"/>
          <p:nvPr/>
        </p:nvSpPr>
        <p:spPr>
          <a:xfrm>
            <a:off x="-24680" y="6309323"/>
            <a:ext cx="9180512" cy="553998"/>
          </a:xfrm>
          <a:prstGeom prst="rect">
            <a:avLst/>
          </a:prstGeom>
          <a:noFill/>
        </p:spPr>
        <p:txBody>
          <a:bodyPr wrap="square" rtlCol="0">
            <a:spAutoFit/>
          </a:bodyPr>
          <a:lstStyle/>
          <a:p>
            <a:pPr algn="l"/>
            <a:r>
              <a:rPr lang="en-US" sz="1400" i="1" dirty="0" err="1">
                <a:effectLst/>
                <a:latin typeface="Calibri" panose="020F0502020204030204" pitchFamily="34" charset="0"/>
                <a:ea typeface="Calibri" panose="020F0502020204030204" pitchFamily="34" charset="0"/>
              </a:rPr>
              <a:t>Dagstuhl</a:t>
            </a:r>
            <a:r>
              <a:rPr lang="en-US" sz="1400" i="1" dirty="0">
                <a:effectLst/>
                <a:latin typeface="Calibri" panose="020F0502020204030204" pitchFamily="34" charset="0"/>
                <a:ea typeface="Calibri" panose="020F0502020204030204" pitchFamily="34" charset="0"/>
              </a:rPr>
              <a:t> Seminar 23162: “New Frontiers of Parameterized Complexity in Graph Drawing”</a:t>
            </a:r>
          </a:p>
          <a:p>
            <a:pPr algn="l"/>
            <a:r>
              <a:rPr lang="nn-NO" sz="1600" dirty="0">
                <a:latin typeface="+mj-lt"/>
              </a:rPr>
              <a:t>April 17</a:t>
            </a:r>
            <a:r>
              <a:rPr lang="nn-NO" sz="1600" baseline="30000" dirty="0">
                <a:latin typeface="+mj-lt"/>
              </a:rPr>
              <a:t>th</a:t>
            </a:r>
            <a:r>
              <a:rPr lang="nn-NO" sz="1600" dirty="0">
                <a:latin typeface="+mj-lt"/>
              </a:rPr>
              <a:t> 2023</a:t>
            </a:r>
          </a:p>
        </p:txBody>
      </p:sp>
      <p:sp>
        <p:nvSpPr>
          <p:cNvPr id="6" name="Rectangle 5"/>
          <p:cNvSpPr/>
          <p:nvPr/>
        </p:nvSpPr>
        <p:spPr bwMode="auto">
          <a:xfrm>
            <a:off x="7248128" y="6516054"/>
            <a:ext cx="2880320" cy="258471"/>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en-US" sz="2000" dirty="0">
              <a:solidFill>
                <a:schemeClr val="tx1"/>
              </a:solidFill>
              <a:latin typeface="+mj-lt"/>
            </a:endParaRPr>
          </a:p>
        </p:txBody>
      </p:sp>
      <p:pic>
        <p:nvPicPr>
          <p:cNvPr id="7" name="ERC logo" descr="A close up of a logo&#10;&#10;Description automatically generated">
            <a:extLst>
              <a:ext uri="{FF2B5EF4-FFF2-40B4-BE49-F238E27FC236}">
                <a16:creationId xmlns:a16="http://schemas.microsoft.com/office/drawing/2014/main" id="{56452A7E-F4F0-4D38-8F0F-A03DB2AD4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2" y="202312"/>
            <a:ext cx="1903870" cy="810632"/>
          </a:xfrm>
          <a:prstGeom prst="rect">
            <a:avLst/>
          </a:prstGeom>
        </p:spPr>
      </p:pic>
    </p:spTree>
    <p:extLst>
      <p:ext uri="{BB962C8B-B14F-4D97-AF65-F5344CB8AC3E}">
        <p14:creationId xmlns:p14="http://schemas.microsoft.com/office/powerpoint/2010/main" val="169518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AE059B-80D4-26C6-96F5-F3793DBF5747}"/>
              </a:ext>
            </a:extLst>
          </p:cNvPr>
          <p:cNvPicPr>
            <a:picLocks noChangeAspect="1"/>
          </p:cNvPicPr>
          <p:nvPr/>
        </p:nvPicPr>
        <p:blipFill>
          <a:blip r:embed="rId3"/>
          <a:stretch>
            <a:fillRect/>
          </a:stretch>
        </p:blipFill>
        <p:spPr>
          <a:xfrm>
            <a:off x="8544272" y="4275412"/>
            <a:ext cx="3429000" cy="2514600"/>
          </a:xfrm>
          <a:prstGeom prst="rect">
            <a:avLst/>
          </a:prstGeom>
        </p:spPr>
      </p:pic>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a:xfrm>
            <a:off x="624417" y="337614"/>
            <a:ext cx="10972800" cy="633412"/>
          </a:xfrm>
        </p:spPr>
        <p:txBody>
          <a:bodyPr/>
          <a:lstStyle/>
          <a:p>
            <a:r>
              <a:rPr lang="en-US" dirty="0"/>
              <a:t>Frontier 1: Kernelization for structural parameterizations</a:t>
            </a:r>
          </a:p>
        </p:txBody>
      </p:sp>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10</a:t>
            </a:fld>
            <a:endParaRPr lang="nb-NO"/>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09BC146-EA8C-6151-BE1D-164A19967D49}"/>
                  </a:ext>
                </a:extLst>
              </p:cNvPr>
              <p:cNvSpPr>
                <a:spLocks noGrp="1"/>
              </p:cNvSpPr>
              <p:nvPr>
                <p:ph idx="1"/>
              </p:nvPr>
            </p:nvSpPr>
            <p:spPr/>
            <p:txBody>
              <a:bodyPr>
                <a:normAutofit/>
              </a:bodyPr>
              <a:lstStyle/>
              <a:p>
                <a:pPr marL="0" indent="0">
                  <a:buNone/>
                </a:pPr>
                <a:r>
                  <a:rPr lang="en-US" kern="0" cap="small" dirty="0"/>
                  <a:t>2-layer planarization </a:t>
                </a:r>
                <a:r>
                  <a:rPr lang="en-US" kern="0" dirty="0"/>
                  <a:t>(Refined parameterization)</a:t>
                </a:r>
                <a:br>
                  <a:rPr lang="en-US" kern="0" cap="small" dirty="0"/>
                </a:br>
                <a:r>
                  <a:rPr lang="en-US" b="1" kern="0" dirty="0"/>
                  <a:t>Input: 		</a:t>
                </a:r>
                <a:r>
                  <a:rPr lang="en-US" kern="0" dirty="0"/>
                  <a:t>A graph </a:t>
                </a:r>
                <a14:m>
                  <m:oMath xmlns:m="http://schemas.openxmlformats.org/officeDocument/2006/math">
                    <m:r>
                      <a:rPr lang="en-US" i="1" kern="0" smtClean="0">
                        <a:solidFill>
                          <a:srgbClr val="C00000"/>
                        </a:solidFill>
                        <a:latin typeface="Cambria Math" panose="02040503050406030204" pitchFamily="18" charset="0"/>
                      </a:rPr>
                      <m:t>𝐺</m:t>
                    </m:r>
                  </m:oMath>
                </a14:m>
                <a:r>
                  <a:rPr lang="en-US" b="1" kern="0" dirty="0"/>
                  <a:t> </a:t>
                </a:r>
                <a:r>
                  <a:rPr lang="en-US" kern="0" dirty="0"/>
                  <a:t>and an integer </a:t>
                </a:r>
                <a14:m>
                  <m:oMath xmlns:m="http://schemas.openxmlformats.org/officeDocument/2006/math">
                    <m:r>
                      <a:rPr lang="en-US" i="1" kern="0" smtClean="0">
                        <a:solidFill>
                          <a:srgbClr val="C00000"/>
                        </a:solidFill>
                        <a:latin typeface="Cambria Math" panose="02040503050406030204" pitchFamily="18" charset="0"/>
                      </a:rPr>
                      <m:t>𝑘</m:t>
                    </m:r>
                  </m:oMath>
                </a14:m>
                <a:br>
                  <a:rPr lang="en-US" b="1" kern="0" dirty="0"/>
                </a:br>
                <a:r>
                  <a:rPr lang="en-US" b="1" kern="0" dirty="0"/>
                  <a:t>Parameter:	</a:t>
                </a:r>
                <a:r>
                  <a:rPr lang="en-US" kern="0" dirty="0"/>
                  <a:t>The size </a:t>
                </a:r>
                <a14:m>
                  <m:oMath xmlns:m="http://schemas.openxmlformats.org/officeDocument/2006/math">
                    <m:r>
                      <a:rPr lang="en-US" b="0" i="1" kern="0" smtClean="0">
                        <a:solidFill>
                          <a:srgbClr val="C00000"/>
                        </a:solidFill>
                        <a:latin typeface="Cambria Math" panose="02040503050406030204" pitchFamily="18" charset="0"/>
                      </a:rPr>
                      <m:t>𝑓</m:t>
                    </m:r>
                  </m:oMath>
                </a14:m>
                <a:r>
                  <a:rPr lang="en-US" b="1" kern="0" dirty="0"/>
                  <a:t> </a:t>
                </a:r>
                <a:r>
                  <a:rPr lang="en-US" kern="0" dirty="0"/>
                  <a:t>of a minimum feedback edge set, i.e., </a:t>
                </a:r>
                <a14:m>
                  <m:oMath xmlns:m="http://schemas.openxmlformats.org/officeDocument/2006/math">
                    <m:r>
                      <a:rPr lang="en-US" b="0" i="1" kern="0" smtClean="0">
                        <a:solidFill>
                          <a:srgbClr val="C00000"/>
                        </a:solidFill>
                        <a:latin typeface="Cambria Math" panose="02040503050406030204" pitchFamily="18" charset="0"/>
                      </a:rPr>
                      <m:t>𝑓</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𝑛</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𝑚</m:t>
                    </m:r>
                    <m:r>
                      <a:rPr lang="en-US" b="0" i="1" kern="0" smtClean="0">
                        <a:latin typeface="Cambria Math" panose="02040503050406030204" pitchFamily="18" charset="0"/>
                      </a:rPr>
                      <m:t>+#</m:t>
                    </m:r>
                    <m:r>
                      <m:rPr>
                        <m:sty m:val="p"/>
                      </m:rPr>
                      <a:rPr lang="en-US" b="0" i="0" kern="0" smtClean="0">
                        <a:latin typeface="Cambria Math" panose="02040503050406030204" pitchFamily="18" charset="0"/>
                      </a:rPr>
                      <m:t>cc</m:t>
                    </m:r>
                    <m:r>
                      <a:rPr lang="en-US" b="0" i="0" kern="0" smtClean="0">
                        <a:latin typeface="Cambria Math" panose="02040503050406030204" pitchFamily="18" charset="0"/>
                      </a:rPr>
                      <m:t>(</m:t>
                    </m:r>
                    <m:r>
                      <a:rPr lang="en-US" b="0" i="1" kern="0" smtClean="0">
                        <a:solidFill>
                          <a:srgbClr val="C00000"/>
                        </a:solidFill>
                        <a:latin typeface="Cambria Math" panose="02040503050406030204" pitchFamily="18" charset="0"/>
                      </a:rPr>
                      <m:t>𝐺</m:t>
                    </m:r>
                    <m:r>
                      <a:rPr lang="en-US" b="0" i="0" kern="0" smtClean="0">
                        <a:latin typeface="Cambria Math" panose="02040503050406030204" pitchFamily="18" charset="0"/>
                      </a:rPr>
                      <m:t>)</m:t>
                    </m:r>
                  </m:oMath>
                </a14:m>
                <a:br>
                  <a:rPr lang="en-US" b="1" kern="0" dirty="0"/>
                </a:br>
                <a:r>
                  <a:rPr lang="en-US" b="1" kern="0" dirty="0"/>
                  <a:t>Question:	</a:t>
                </a:r>
                <a:r>
                  <a:rPr lang="en-US" kern="0" dirty="0"/>
                  <a:t>Is there a set </a:t>
                </a:r>
                <a14:m>
                  <m:oMath xmlns:m="http://schemas.openxmlformats.org/officeDocument/2006/math">
                    <m:r>
                      <a:rPr lang="en-US" i="1" kern="0" smtClean="0">
                        <a:solidFill>
                          <a:srgbClr val="C00000"/>
                        </a:solidFill>
                        <a:latin typeface="Cambria Math" panose="02040503050406030204" pitchFamily="18" charset="0"/>
                      </a:rPr>
                      <m:t>𝑆</m:t>
                    </m:r>
                  </m:oMath>
                </a14:m>
                <a:r>
                  <a:rPr lang="en-US" kern="0" dirty="0"/>
                  <a:t> of at most </a:t>
                </a:r>
                <a14:m>
                  <m:oMath xmlns:m="http://schemas.openxmlformats.org/officeDocument/2006/math">
                    <m:r>
                      <a:rPr lang="en-US" i="1" kern="0" smtClean="0">
                        <a:solidFill>
                          <a:srgbClr val="C00000"/>
                        </a:solidFill>
                        <a:latin typeface="Cambria Math" panose="02040503050406030204" pitchFamily="18" charset="0"/>
                      </a:rPr>
                      <m:t>𝑘</m:t>
                    </m:r>
                  </m:oMath>
                </a14:m>
                <a:r>
                  <a:rPr lang="en-US" kern="0" dirty="0"/>
                  <a:t> edges, such that </a:t>
                </a:r>
                <a14:m>
                  <m:oMath xmlns:m="http://schemas.openxmlformats.org/officeDocument/2006/math">
                    <m:r>
                      <a:rPr lang="en-US" i="1" kern="0" smtClean="0">
                        <a:solidFill>
                          <a:srgbClr val="C00000"/>
                        </a:solidFill>
                        <a:latin typeface="Cambria Math" panose="02040503050406030204" pitchFamily="18" charset="0"/>
                      </a:rPr>
                      <m:t>𝐺</m:t>
                    </m:r>
                    <m:r>
                      <a:rPr lang="en-US" i="1" kern="0" smtClean="0">
                        <a:latin typeface="Cambria Math" panose="02040503050406030204" pitchFamily="18" charset="0"/>
                      </a:rPr>
                      <m:t>−</m:t>
                    </m:r>
                    <m:r>
                      <a:rPr lang="en-US" i="1" kern="0" smtClean="0">
                        <a:solidFill>
                          <a:srgbClr val="C00000"/>
                        </a:solidFill>
                        <a:latin typeface="Cambria Math" panose="02040503050406030204" pitchFamily="18" charset="0"/>
                      </a:rPr>
                      <m:t>𝑆</m:t>
                    </m:r>
                  </m:oMath>
                </a14:m>
                <a:r>
                  <a:rPr lang="en-US" kern="0" dirty="0"/>
                  <a:t> has a straight-line </a:t>
                </a:r>
                <a:br>
                  <a:rPr lang="en-US" kern="0" dirty="0"/>
                </a:br>
                <a:r>
                  <a:rPr lang="en-US" kern="0" dirty="0"/>
                  <a:t>		planar drawing with the vertices on 2 horizontal layers?</a:t>
                </a:r>
              </a:p>
              <a:p>
                <a:pPr marL="0" indent="0">
                  <a:buNone/>
                </a:pPr>
                <a:r>
                  <a:rPr lang="en-US" kern="0" dirty="0"/>
                  <a:t>This is a </a:t>
                </a:r>
                <a:r>
                  <a:rPr lang="en-US" kern="0" dirty="0">
                    <a:solidFill>
                      <a:srgbClr val="0070C0"/>
                    </a:solidFill>
                  </a:rPr>
                  <a:t>refined</a:t>
                </a:r>
                <a:r>
                  <a:rPr lang="en-US" kern="0" dirty="0"/>
                  <a:t> parameterization:</a:t>
                </a:r>
              </a:p>
              <a:p>
                <a:r>
                  <a:rPr lang="en-US" kern="0" dirty="0"/>
                  <a:t>if there is a solution of size </a:t>
                </a:r>
                <a14:m>
                  <m:oMath xmlns:m="http://schemas.openxmlformats.org/officeDocument/2006/math">
                    <m:r>
                      <a:rPr lang="en-US" b="0" i="1" kern="0" smtClean="0">
                        <a:solidFill>
                          <a:srgbClr val="C00000"/>
                        </a:solidFill>
                        <a:latin typeface="Cambria Math" panose="02040503050406030204" pitchFamily="18" charset="0"/>
                      </a:rPr>
                      <m:t>𝑘</m:t>
                    </m:r>
                  </m:oMath>
                </a14:m>
                <a:r>
                  <a:rPr lang="en-US" kern="0" dirty="0"/>
                  <a:t>, then </a:t>
                </a:r>
                <a14:m>
                  <m:oMath xmlns:m="http://schemas.openxmlformats.org/officeDocument/2006/math">
                    <m:r>
                      <a:rPr lang="en-US" b="0" i="1" kern="0" smtClean="0">
                        <a:solidFill>
                          <a:srgbClr val="C00000"/>
                        </a:solidFill>
                        <a:latin typeface="Cambria Math" panose="02040503050406030204" pitchFamily="18" charset="0"/>
                      </a:rPr>
                      <m:t>𝑘</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𝑓</m:t>
                    </m:r>
                  </m:oMath>
                </a14:m>
                <a:r>
                  <a:rPr lang="en-US" kern="0" dirty="0"/>
                  <a:t> since a solution breaks all cycles</a:t>
                </a:r>
              </a:p>
              <a:p>
                <a:r>
                  <a:rPr lang="en-US" dirty="0"/>
                  <a:t>... but </a:t>
                </a:r>
                <a14:m>
                  <m:oMath xmlns:m="http://schemas.openxmlformats.org/officeDocument/2006/math">
                    <m:r>
                      <a:rPr lang="en-US" b="0" i="1" smtClean="0">
                        <a:solidFill>
                          <a:srgbClr val="C00000"/>
                        </a:solidFill>
                        <a:latin typeface="Cambria Math" panose="02040503050406030204" pitchFamily="18" charset="0"/>
                      </a:rPr>
                      <m:t>𝑓</m:t>
                    </m:r>
                  </m:oMath>
                </a14:m>
                <a:r>
                  <a:rPr lang="en-US" kern="0" dirty="0"/>
                  <a:t> can be arbitrarily much smaller than an optimal solution</a:t>
                </a:r>
              </a:p>
            </p:txBody>
          </p:sp>
        </mc:Choice>
        <mc:Fallback xmlns="">
          <p:sp>
            <p:nvSpPr>
              <p:cNvPr id="5" name="Content Placeholder 4">
                <a:extLst>
                  <a:ext uri="{FF2B5EF4-FFF2-40B4-BE49-F238E27FC236}">
                    <a16:creationId xmlns:a16="http://schemas.microsoft.com/office/drawing/2014/main" id="{709BC146-EA8C-6151-BE1D-164A19967D49}"/>
                  </a:ext>
                </a:extLst>
              </p:cNvPr>
              <p:cNvSpPr>
                <a:spLocks noGrp="1" noRot="1" noChangeAspect="1" noMove="1" noResize="1" noEditPoints="1" noAdjustHandles="1" noChangeArrowheads="1" noChangeShapeType="1" noTextEdit="1"/>
              </p:cNvSpPr>
              <p:nvPr>
                <p:ph idx="1"/>
              </p:nvPr>
            </p:nvSpPr>
            <p:spPr>
              <a:blipFill>
                <a:blip r:embed="rId4"/>
                <a:stretch>
                  <a:fillRect l="-889" t="-98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B2507F8-52BF-6F87-87A5-2FF2A75CC490}"/>
              </a:ext>
            </a:extLst>
          </p:cNvPr>
          <p:cNvPicPr>
            <a:picLocks noChangeAspect="1"/>
          </p:cNvPicPr>
          <p:nvPr/>
        </p:nvPicPr>
        <p:blipFill>
          <a:blip r:embed="rId5"/>
          <a:stretch>
            <a:fillRect/>
          </a:stretch>
        </p:blipFill>
        <p:spPr>
          <a:xfrm>
            <a:off x="2423592" y="4967291"/>
            <a:ext cx="2057400" cy="1828800"/>
          </a:xfrm>
          <a:prstGeom prst="rect">
            <a:avLst/>
          </a:prstGeom>
        </p:spPr>
      </p:pic>
      <p:pic>
        <p:nvPicPr>
          <p:cNvPr id="10" name="Picture 9">
            <a:extLst>
              <a:ext uri="{FF2B5EF4-FFF2-40B4-BE49-F238E27FC236}">
                <a16:creationId xmlns:a16="http://schemas.microsoft.com/office/drawing/2014/main" id="{160020CD-8E26-B7D8-CE57-D4830898D80E}"/>
              </a:ext>
            </a:extLst>
          </p:cNvPr>
          <p:cNvPicPr>
            <a:picLocks noChangeAspect="1"/>
          </p:cNvPicPr>
          <p:nvPr/>
        </p:nvPicPr>
        <p:blipFill>
          <a:blip r:embed="rId6"/>
          <a:stretch>
            <a:fillRect/>
          </a:stretch>
        </p:blipFill>
        <p:spPr>
          <a:xfrm>
            <a:off x="8544272" y="5189812"/>
            <a:ext cx="3429000" cy="1600200"/>
          </a:xfrm>
          <a:prstGeom prst="rect">
            <a:avLst/>
          </a:prstGeom>
        </p:spPr>
      </p:pic>
    </p:spTree>
    <p:extLst>
      <p:ext uri="{BB962C8B-B14F-4D97-AF65-F5344CB8AC3E}">
        <p14:creationId xmlns:p14="http://schemas.microsoft.com/office/powerpoint/2010/main" val="3676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a:xfrm>
            <a:off x="624417" y="327566"/>
            <a:ext cx="10972800" cy="633412"/>
          </a:xfrm>
        </p:spPr>
        <p:txBody>
          <a:bodyPr/>
          <a:lstStyle/>
          <a:p>
            <a:r>
              <a:rPr lang="en-US" dirty="0"/>
              <a:t>Frontier 1: Kernelization for structural parameterizations</a:t>
            </a:r>
          </a:p>
        </p:txBody>
      </p:sp>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11</a:t>
            </a:fld>
            <a:endParaRPr lang="nb-NO"/>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09BC146-EA8C-6151-BE1D-164A19967D49}"/>
                  </a:ext>
                </a:extLst>
              </p:cNvPr>
              <p:cNvSpPr>
                <a:spLocks noGrp="1"/>
              </p:cNvSpPr>
              <p:nvPr>
                <p:ph idx="1"/>
              </p:nvPr>
            </p:nvSpPr>
            <p:spPr/>
            <p:txBody>
              <a:bodyPr>
                <a:normAutofit/>
              </a:bodyPr>
              <a:lstStyle/>
              <a:p>
                <a:pPr marL="0" indent="0">
                  <a:buNone/>
                </a:pPr>
                <a:r>
                  <a:rPr lang="en-US" kern="0" cap="small" dirty="0"/>
                  <a:t>2-layer planarization </a:t>
                </a:r>
                <a:r>
                  <a:rPr lang="en-US" kern="0" dirty="0"/>
                  <a:t>(Refined parameterization)</a:t>
                </a:r>
                <a:br>
                  <a:rPr lang="en-US" kern="0" cap="small" dirty="0"/>
                </a:br>
                <a:r>
                  <a:rPr lang="en-US" b="1" kern="0" dirty="0"/>
                  <a:t>Input: 		</a:t>
                </a:r>
                <a:r>
                  <a:rPr lang="en-US" kern="0" dirty="0"/>
                  <a:t>A graph </a:t>
                </a:r>
                <a14:m>
                  <m:oMath xmlns:m="http://schemas.openxmlformats.org/officeDocument/2006/math">
                    <m:r>
                      <a:rPr lang="en-US" i="1" kern="0" smtClean="0">
                        <a:solidFill>
                          <a:srgbClr val="C00000"/>
                        </a:solidFill>
                        <a:latin typeface="Cambria Math" panose="02040503050406030204" pitchFamily="18" charset="0"/>
                      </a:rPr>
                      <m:t>𝐺</m:t>
                    </m:r>
                  </m:oMath>
                </a14:m>
                <a:r>
                  <a:rPr lang="en-US" b="1" kern="0" dirty="0"/>
                  <a:t> </a:t>
                </a:r>
                <a:r>
                  <a:rPr lang="en-US" kern="0" dirty="0"/>
                  <a:t>and an integer </a:t>
                </a:r>
                <a14:m>
                  <m:oMath xmlns:m="http://schemas.openxmlformats.org/officeDocument/2006/math">
                    <m:r>
                      <a:rPr lang="en-US" i="1" kern="0" smtClean="0">
                        <a:solidFill>
                          <a:srgbClr val="C00000"/>
                        </a:solidFill>
                        <a:latin typeface="Cambria Math" panose="02040503050406030204" pitchFamily="18" charset="0"/>
                      </a:rPr>
                      <m:t>𝑘</m:t>
                    </m:r>
                  </m:oMath>
                </a14:m>
                <a:br>
                  <a:rPr lang="en-US" b="1" kern="0" dirty="0"/>
                </a:br>
                <a:r>
                  <a:rPr lang="en-US" b="1" kern="0" dirty="0"/>
                  <a:t>Parameter:	</a:t>
                </a:r>
                <a:r>
                  <a:rPr lang="en-US" kern="0" dirty="0"/>
                  <a:t>The size </a:t>
                </a:r>
                <a14:m>
                  <m:oMath xmlns:m="http://schemas.openxmlformats.org/officeDocument/2006/math">
                    <m:r>
                      <a:rPr lang="en-US" b="0" i="1" kern="0" smtClean="0">
                        <a:solidFill>
                          <a:srgbClr val="C00000"/>
                        </a:solidFill>
                        <a:latin typeface="Cambria Math" panose="02040503050406030204" pitchFamily="18" charset="0"/>
                      </a:rPr>
                      <m:t>𝑓</m:t>
                    </m:r>
                  </m:oMath>
                </a14:m>
                <a:r>
                  <a:rPr lang="en-US" b="1" kern="0" dirty="0"/>
                  <a:t> </a:t>
                </a:r>
                <a:r>
                  <a:rPr lang="en-US" kern="0" dirty="0"/>
                  <a:t>of a minimum feedback edge set, i.e., </a:t>
                </a:r>
                <a14:m>
                  <m:oMath xmlns:m="http://schemas.openxmlformats.org/officeDocument/2006/math">
                    <m:r>
                      <a:rPr lang="en-US" b="0" i="1" kern="0" smtClean="0">
                        <a:solidFill>
                          <a:srgbClr val="C00000"/>
                        </a:solidFill>
                        <a:latin typeface="Cambria Math" panose="02040503050406030204" pitchFamily="18" charset="0"/>
                      </a:rPr>
                      <m:t>𝑓</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𝑛</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𝑚</m:t>
                    </m:r>
                    <m:r>
                      <a:rPr lang="en-US" b="0" i="1" kern="0" smtClean="0">
                        <a:latin typeface="Cambria Math" panose="02040503050406030204" pitchFamily="18" charset="0"/>
                      </a:rPr>
                      <m:t>+#</m:t>
                    </m:r>
                    <m:r>
                      <m:rPr>
                        <m:sty m:val="p"/>
                      </m:rPr>
                      <a:rPr lang="en-US" b="0" i="0" kern="0" smtClean="0">
                        <a:latin typeface="Cambria Math" panose="02040503050406030204" pitchFamily="18" charset="0"/>
                      </a:rPr>
                      <m:t>cc</m:t>
                    </m:r>
                    <m:r>
                      <a:rPr lang="en-US" b="0" i="0" kern="0" smtClean="0">
                        <a:latin typeface="Cambria Math" panose="02040503050406030204" pitchFamily="18" charset="0"/>
                      </a:rPr>
                      <m:t>(</m:t>
                    </m:r>
                    <m:r>
                      <a:rPr lang="en-US" b="0" i="1" kern="0" smtClean="0">
                        <a:solidFill>
                          <a:srgbClr val="C00000"/>
                        </a:solidFill>
                        <a:latin typeface="Cambria Math" panose="02040503050406030204" pitchFamily="18" charset="0"/>
                      </a:rPr>
                      <m:t>𝐺</m:t>
                    </m:r>
                    <m:r>
                      <a:rPr lang="en-US" b="0" i="0" kern="0" smtClean="0">
                        <a:latin typeface="Cambria Math" panose="02040503050406030204" pitchFamily="18" charset="0"/>
                      </a:rPr>
                      <m:t>)</m:t>
                    </m:r>
                  </m:oMath>
                </a14:m>
                <a:br>
                  <a:rPr lang="en-US" b="1" kern="0" dirty="0"/>
                </a:br>
                <a:r>
                  <a:rPr lang="en-US" b="1" kern="0" dirty="0"/>
                  <a:t>Question:	</a:t>
                </a:r>
                <a:r>
                  <a:rPr lang="en-US" kern="0" dirty="0"/>
                  <a:t>Is there a set </a:t>
                </a:r>
                <a14:m>
                  <m:oMath xmlns:m="http://schemas.openxmlformats.org/officeDocument/2006/math">
                    <m:r>
                      <a:rPr lang="en-US" i="1" kern="0" smtClean="0">
                        <a:solidFill>
                          <a:srgbClr val="C00000"/>
                        </a:solidFill>
                        <a:latin typeface="Cambria Math" panose="02040503050406030204" pitchFamily="18" charset="0"/>
                      </a:rPr>
                      <m:t>𝑆</m:t>
                    </m:r>
                  </m:oMath>
                </a14:m>
                <a:r>
                  <a:rPr lang="en-US" kern="0" dirty="0"/>
                  <a:t> of at most </a:t>
                </a:r>
                <a14:m>
                  <m:oMath xmlns:m="http://schemas.openxmlformats.org/officeDocument/2006/math">
                    <m:r>
                      <a:rPr lang="en-US" i="1" kern="0" smtClean="0">
                        <a:solidFill>
                          <a:srgbClr val="C00000"/>
                        </a:solidFill>
                        <a:latin typeface="Cambria Math" panose="02040503050406030204" pitchFamily="18" charset="0"/>
                      </a:rPr>
                      <m:t>𝑘</m:t>
                    </m:r>
                  </m:oMath>
                </a14:m>
                <a:r>
                  <a:rPr lang="en-US" kern="0" dirty="0"/>
                  <a:t> edges, such that </a:t>
                </a:r>
                <a14:m>
                  <m:oMath xmlns:m="http://schemas.openxmlformats.org/officeDocument/2006/math">
                    <m:r>
                      <a:rPr lang="en-US" i="1" kern="0" smtClean="0">
                        <a:solidFill>
                          <a:srgbClr val="C00000"/>
                        </a:solidFill>
                        <a:latin typeface="Cambria Math" panose="02040503050406030204" pitchFamily="18" charset="0"/>
                      </a:rPr>
                      <m:t>𝐺</m:t>
                    </m:r>
                    <m:r>
                      <a:rPr lang="en-US" i="1" kern="0" smtClean="0">
                        <a:latin typeface="Cambria Math" panose="02040503050406030204" pitchFamily="18" charset="0"/>
                      </a:rPr>
                      <m:t>−</m:t>
                    </m:r>
                    <m:r>
                      <a:rPr lang="en-US" i="1" kern="0" smtClean="0">
                        <a:solidFill>
                          <a:srgbClr val="C00000"/>
                        </a:solidFill>
                        <a:latin typeface="Cambria Math" panose="02040503050406030204" pitchFamily="18" charset="0"/>
                      </a:rPr>
                      <m:t>𝑆</m:t>
                    </m:r>
                  </m:oMath>
                </a14:m>
                <a:r>
                  <a:rPr lang="en-US" kern="0" dirty="0"/>
                  <a:t> has a straight-line </a:t>
                </a:r>
                <a:br>
                  <a:rPr lang="en-US" kern="0" dirty="0"/>
                </a:br>
                <a:r>
                  <a:rPr lang="en-US" kern="0" dirty="0"/>
                  <a:t>		planar drawing with the vertices on 2 horizontal layers?</a:t>
                </a:r>
              </a:p>
              <a:p>
                <a:pPr marL="0" indent="0">
                  <a:buNone/>
                </a:pPr>
                <a:r>
                  <a:rPr lang="en-US" kern="0" dirty="0"/>
                  <a:t>The good algorithmic behavior extends to this parameterization:</a:t>
                </a:r>
                <a:br>
                  <a:rPr lang="en-US" kern="0" dirty="0"/>
                </a:br>
                <a:r>
                  <a:rPr lang="en-US" sz="1800" kern="0" dirty="0">
                    <a:solidFill>
                      <a:srgbClr val="0070C0"/>
                    </a:solidFill>
                  </a:rPr>
                  <a:t>[Uhlmann &amp; Weller, TCS’13]</a:t>
                </a:r>
                <a:endParaRPr lang="en-US" sz="1800" kern="0" dirty="0"/>
              </a:p>
              <a:p>
                <a:r>
                  <a:rPr lang="en-US" kern="0" dirty="0"/>
                  <a:t>There is a kernel with </a:t>
                </a:r>
                <a14:m>
                  <m:oMath xmlns:m="http://schemas.openxmlformats.org/officeDocument/2006/math">
                    <m:r>
                      <a:rPr lang="en-US" b="0" i="1" kern="0" smtClean="0">
                        <a:latin typeface="Cambria Math" panose="02040503050406030204" pitchFamily="18" charset="0"/>
                      </a:rPr>
                      <m:t>𝑂</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𝑓</m:t>
                    </m:r>
                    <m:r>
                      <a:rPr lang="en-US" b="0" i="1" kern="0" smtClean="0">
                        <a:latin typeface="Cambria Math" panose="02040503050406030204" pitchFamily="18" charset="0"/>
                      </a:rPr>
                      <m:t>)</m:t>
                    </m:r>
                  </m:oMath>
                </a14:m>
                <a:r>
                  <a:rPr lang="en-US" kern="0" dirty="0"/>
                  <a:t> vertices and edges</a:t>
                </a:r>
                <a:endParaRPr lang="en-US" kern="0" dirty="0">
                  <a:solidFill>
                    <a:srgbClr val="0070C0"/>
                  </a:solidFill>
                </a:endParaRPr>
              </a:p>
              <a:p>
                <a:r>
                  <a:rPr lang="en-US" kern="0" dirty="0"/>
                  <a:t>The problem can be solved in time </a:t>
                </a:r>
                <a14:m>
                  <m:oMath xmlns:m="http://schemas.openxmlformats.org/officeDocument/2006/math">
                    <m:r>
                      <a:rPr lang="pt-BR" i="1" kern="0" dirty="0" smtClean="0">
                        <a:latin typeface="Cambria Math" panose="02040503050406030204" pitchFamily="18" charset="0"/>
                      </a:rPr>
                      <m:t>𝑂</m:t>
                    </m:r>
                    <m:r>
                      <a:rPr lang="pt-BR" i="1" kern="0" dirty="0" smtClean="0">
                        <a:latin typeface="Cambria Math" panose="02040503050406030204" pitchFamily="18" charset="0"/>
                      </a:rPr>
                      <m:t>(</m:t>
                    </m:r>
                    <m:sSup>
                      <m:sSupPr>
                        <m:ctrlPr>
                          <a:rPr lang="en-US" b="0" i="1" kern="0" dirty="0" smtClean="0">
                            <a:latin typeface="Cambria Math" panose="02040503050406030204" pitchFamily="18" charset="0"/>
                          </a:rPr>
                        </m:ctrlPr>
                      </m:sSupPr>
                      <m:e>
                        <m:r>
                          <a:rPr lang="pt-BR" i="1" kern="0" dirty="0" smtClean="0">
                            <a:latin typeface="Cambria Math" panose="02040503050406030204" pitchFamily="18" charset="0"/>
                          </a:rPr>
                          <m:t>6</m:t>
                        </m:r>
                      </m:e>
                      <m:sup>
                        <m:r>
                          <a:rPr lang="pt-BR" i="1" kern="0" dirty="0" smtClean="0">
                            <a:solidFill>
                              <a:srgbClr val="C00000"/>
                            </a:solidFill>
                            <a:latin typeface="Cambria Math" panose="02040503050406030204" pitchFamily="18" charset="0"/>
                          </a:rPr>
                          <m:t>𝑓</m:t>
                        </m:r>
                      </m:sup>
                    </m:sSup>
                    <m:r>
                      <a:rPr lang="en-US" b="0" i="1" kern="0" dirty="0" smtClean="0">
                        <a:latin typeface="Cambria Math" panose="02040503050406030204" pitchFamily="18" charset="0"/>
                      </a:rPr>
                      <m:t>⋅</m:t>
                    </m:r>
                    <m:sSup>
                      <m:sSupPr>
                        <m:ctrlPr>
                          <a:rPr lang="en-US" b="0" i="1" kern="0" dirty="0" smtClean="0">
                            <a:solidFill>
                              <a:srgbClr val="C00000"/>
                            </a:solidFill>
                            <a:latin typeface="Cambria Math" panose="02040503050406030204" pitchFamily="18" charset="0"/>
                          </a:rPr>
                        </m:ctrlPr>
                      </m:sSupPr>
                      <m:e>
                        <m:r>
                          <a:rPr lang="pt-BR" i="1" kern="0" dirty="0" smtClean="0">
                            <a:solidFill>
                              <a:srgbClr val="C00000"/>
                            </a:solidFill>
                            <a:latin typeface="Cambria Math" panose="02040503050406030204" pitchFamily="18" charset="0"/>
                          </a:rPr>
                          <m:t>𝑓</m:t>
                        </m:r>
                      </m:e>
                      <m:sup>
                        <m:r>
                          <a:rPr lang="en-US" b="0" i="1" kern="0" dirty="0" smtClean="0">
                            <a:latin typeface="Cambria Math" panose="02040503050406030204" pitchFamily="18" charset="0"/>
                          </a:rPr>
                          <m:t>2</m:t>
                        </m:r>
                      </m:sup>
                    </m:sSup>
                    <m:r>
                      <a:rPr lang="pt-BR" i="1" kern="0" dirty="0" smtClean="0">
                        <a:latin typeface="Cambria Math" panose="02040503050406030204" pitchFamily="18" charset="0"/>
                      </a:rPr>
                      <m:t>+(</m:t>
                    </m:r>
                    <m:r>
                      <a:rPr lang="pt-BR" i="1" kern="0" dirty="0" smtClean="0">
                        <a:solidFill>
                          <a:srgbClr val="C00000"/>
                        </a:solidFill>
                        <a:latin typeface="Cambria Math" panose="02040503050406030204" pitchFamily="18" charset="0"/>
                      </a:rPr>
                      <m:t>𝑓</m:t>
                    </m:r>
                    <m:r>
                      <a:rPr lang="pt-BR" i="1" kern="0" dirty="0" smtClean="0">
                        <a:latin typeface="Cambria Math" panose="02040503050406030204" pitchFamily="18" charset="0"/>
                      </a:rPr>
                      <m:t>+1)·</m:t>
                    </m:r>
                    <m:r>
                      <a:rPr lang="en-US" b="0" i="1" kern="0" dirty="0" smtClean="0">
                        <a:latin typeface="Cambria Math" panose="02040503050406030204" pitchFamily="18" charset="0"/>
                      </a:rPr>
                      <m:t>(</m:t>
                    </m:r>
                    <m:r>
                      <a:rPr lang="en-US" b="0" i="1" kern="0" dirty="0" smtClean="0">
                        <a:solidFill>
                          <a:srgbClr val="C00000"/>
                        </a:solidFill>
                        <a:latin typeface="Cambria Math" panose="02040503050406030204" pitchFamily="18" charset="0"/>
                      </a:rPr>
                      <m:t>𝑛</m:t>
                    </m:r>
                    <m:r>
                      <a:rPr lang="en-US" b="0" i="1" kern="0" dirty="0" smtClean="0">
                        <a:latin typeface="Cambria Math" panose="02040503050406030204" pitchFamily="18" charset="0"/>
                      </a:rPr>
                      <m:t>+</m:t>
                    </m:r>
                    <m:r>
                      <a:rPr lang="en-US" b="0" i="1" kern="0" dirty="0" smtClean="0">
                        <a:solidFill>
                          <a:srgbClr val="C00000"/>
                        </a:solidFill>
                        <a:latin typeface="Cambria Math" panose="02040503050406030204" pitchFamily="18" charset="0"/>
                      </a:rPr>
                      <m:t>𝑚</m:t>
                    </m:r>
                    <m:r>
                      <a:rPr lang="en-US" b="0" i="1" kern="0" dirty="0" smtClean="0">
                        <a:latin typeface="Cambria Math" panose="02040503050406030204" pitchFamily="18" charset="0"/>
                      </a:rPr>
                      <m:t>)</m:t>
                    </m:r>
                    <m:r>
                      <a:rPr lang="pt-BR" i="1" kern="0" dirty="0" smtClean="0">
                        <a:latin typeface="Cambria Math" panose="02040503050406030204" pitchFamily="18" charset="0"/>
                      </a:rPr>
                      <m:t>)</m:t>
                    </m:r>
                  </m:oMath>
                </a14:m>
                <a:endParaRPr lang="en-US" kern="0" dirty="0"/>
              </a:p>
            </p:txBody>
          </p:sp>
        </mc:Choice>
        <mc:Fallback xmlns="">
          <p:sp>
            <p:nvSpPr>
              <p:cNvPr id="5" name="Content Placeholder 4">
                <a:extLst>
                  <a:ext uri="{FF2B5EF4-FFF2-40B4-BE49-F238E27FC236}">
                    <a16:creationId xmlns:a16="http://schemas.microsoft.com/office/drawing/2014/main" id="{709BC146-EA8C-6151-BE1D-164A19967D49}"/>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F573A7BA-47AC-9B58-3BCA-3F4AB172A10E}"/>
              </a:ext>
            </a:extLst>
          </p:cNvPr>
          <p:cNvSpPr/>
          <p:nvPr/>
        </p:nvSpPr>
        <p:spPr bwMode="auto">
          <a:xfrm>
            <a:off x="624417" y="5445224"/>
            <a:ext cx="10972800" cy="90688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dirty="0"/>
              <a:t>What is the </a:t>
            </a:r>
            <a:r>
              <a:rPr lang="en-US" sz="2800" dirty="0">
                <a:solidFill>
                  <a:srgbClr val="0070C0"/>
                </a:solidFill>
              </a:rPr>
              <a:t>smallest</a:t>
            </a:r>
            <a:r>
              <a:rPr lang="en-US" sz="2800" dirty="0"/>
              <a:t> structural parameterization, </a:t>
            </a:r>
            <a:br>
              <a:rPr lang="en-US" sz="2800" dirty="0"/>
            </a:br>
            <a:r>
              <a:rPr lang="en-US" sz="2800" dirty="0"/>
              <a:t>for which the problem has a polynomial-size kernel?</a:t>
            </a:r>
          </a:p>
        </p:txBody>
      </p:sp>
    </p:spTree>
    <p:extLst>
      <p:ext uri="{BB962C8B-B14F-4D97-AF65-F5344CB8AC3E}">
        <p14:creationId xmlns:p14="http://schemas.microsoft.com/office/powerpoint/2010/main" val="31469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D7A2-4C7A-4AC7-7343-014CE3FE2D8A}"/>
              </a:ext>
            </a:extLst>
          </p:cNvPr>
          <p:cNvSpPr>
            <a:spLocks noGrp="1"/>
          </p:cNvSpPr>
          <p:nvPr>
            <p:ph type="title"/>
          </p:nvPr>
        </p:nvSpPr>
        <p:spPr/>
        <p:txBody>
          <a:bodyPr/>
          <a:lstStyle/>
          <a:p>
            <a:r>
              <a:rPr lang="en-US" dirty="0"/>
              <a:t>The undirected </a:t>
            </a:r>
            <a:r>
              <a:rPr lang="en-US" cap="small" dirty="0"/>
              <a:t>Feedback Vertex Set </a:t>
            </a:r>
            <a:r>
              <a:rPr lang="en-US" dirty="0"/>
              <a:t>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1B3627-E835-E4AD-1AC6-79DF3BD3FABF}"/>
                  </a:ext>
                </a:extLst>
              </p:cNvPr>
              <p:cNvSpPr>
                <a:spLocks noGrp="1"/>
              </p:cNvSpPr>
              <p:nvPr>
                <p:ph idx="1"/>
              </p:nvPr>
            </p:nvSpPr>
            <p:spPr>
              <a:xfrm>
                <a:off x="609600" y="1196975"/>
                <a:ext cx="10972800" cy="1439937"/>
              </a:xfrm>
            </p:spPr>
            <p:txBody>
              <a:bodyPr>
                <a:normAutofit lnSpcReduction="10000"/>
              </a:bodyPr>
              <a:lstStyle/>
              <a:p>
                <a:pPr marL="0" indent="0">
                  <a:buNone/>
                </a:pPr>
                <a:r>
                  <a:rPr lang="en-US" cap="small" dirty="0"/>
                  <a:t>Feedback Vertex Set</a:t>
                </a:r>
                <a:r>
                  <a:rPr lang="en-US" b="1" dirty="0"/>
                  <a:t> </a:t>
                </a:r>
                <a:r>
                  <a:rPr lang="en-US" dirty="0"/>
                  <a:t>(Natural parameterization)</a:t>
                </a:r>
                <a:br>
                  <a:rPr lang="en-US" b="1" dirty="0"/>
                </a:br>
                <a:r>
                  <a:rPr lang="en-US" b="1" dirty="0"/>
                  <a:t>Input:		</a:t>
                </a:r>
                <a:r>
                  <a:rPr lang="en-US" dirty="0"/>
                  <a:t>An undirected (multi)graph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that intersects each cycle?</a:t>
                </a:r>
              </a:p>
            </p:txBody>
          </p:sp>
        </mc:Choice>
        <mc:Fallback>
          <p:sp>
            <p:nvSpPr>
              <p:cNvPr id="3" name="Content Placeholder 2">
                <a:extLst>
                  <a:ext uri="{FF2B5EF4-FFF2-40B4-BE49-F238E27FC236}">
                    <a16:creationId xmlns:a16="http://schemas.microsoft.com/office/drawing/2014/main" id="{E21B3627-E835-E4AD-1AC6-79DF3BD3FABF}"/>
                  </a:ext>
                </a:extLst>
              </p:cNvPr>
              <p:cNvSpPr>
                <a:spLocks noGrp="1" noRot="1" noChangeAspect="1" noMove="1" noResize="1" noEditPoints="1" noAdjustHandles="1" noChangeArrowheads="1" noChangeShapeType="1" noTextEdit="1"/>
              </p:cNvSpPr>
              <p:nvPr>
                <p:ph idx="1"/>
              </p:nvPr>
            </p:nvSpPr>
            <p:spPr>
              <a:xfrm>
                <a:off x="609600" y="1196975"/>
                <a:ext cx="10972800" cy="1439937"/>
              </a:xfrm>
              <a:blipFill>
                <a:blip r:embed="rId2"/>
                <a:stretch>
                  <a:fillRect l="-833" t="-5907" b="-71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21BCEA-46CB-1B54-2AAC-138E5EE33DE4}"/>
              </a:ext>
            </a:extLst>
          </p:cNvPr>
          <p:cNvSpPr>
            <a:spLocks noGrp="1"/>
          </p:cNvSpPr>
          <p:nvPr>
            <p:ph type="sldNum" sz="quarter" idx="12"/>
          </p:nvPr>
        </p:nvSpPr>
        <p:spPr/>
        <p:txBody>
          <a:bodyPr/>
          <a:lstStyle/>
          <a:p>
            <a:pPr>
              <a:defRPr/>
            </a:pPr>
            <a:fld id="{2EEB4C75-3422-4131-BAA1-452F888D0C16}" type="slidenum">
              <a:rPr lang="nb-NO" smtClean="0"/>
              <a:pPr>
                <a:defRPr/>
              </a:pPr>
              <a:t>12</a:t>
            </a:fld>
            <a:endParaRPr lang="nb-NO"/>
          </a:p>
        </p:txBody>
      </p:sp>
      <p:pic>
        <p:nvPicPr>
          <p:cNvPr id="5" name="Multigraph">
            <a:extLst>
              <a:ext uri="{FF2B5EF4-FFF2-40B4-BE49-F238E27FC236}">
                <a16:creationId xmlns:a16="http://schemas.microsoft.com/office/drawing/2014/main" id="{2830EFDC-FECC-540A-95E9-B38A675812DB}"/>
              </a:ext>
            </a:extLst>
          </p:cNvPr>
          <p:cNvPicPr>
            <a:picLocks noChangeAspect="1"/>
          </p:cNvPicPr>
          <p:nvPr/>
        </p:nvPicPr>
        <p:blipFill>
          <a:blip r:embed="rId3"/>
          <a:stretch>
            <a:fillRect/>
          </a:stretch>
        </p:blipFill>
        <p:spPr>
          <a:xfrm>
            <a:off x="3724275" y="3481164"/>
            <a:ext cx="4743450" cy="2324100"/>
          </a:xfrm>
          <a:prstGeom prst="rect">
            <a:avLst/>
          </a:prstGeom>
        </p:spPr>
      </p:pic>
      <p:pic>
        <p:nvPicPr>
          <p:cNvPr id="6" name="FVS">
            <a:extLst>
              <a:ext uri="{FF2B5EF4-FFF2-40B4-BE49-F238E27FC236}">
                <a16:creationId xmlns:a16="http://schemas.microsoft.com/office/drawing/2014/main" id="{892A915E-0397-03A6-7940-3D95020C7F4A}"/>
              </a:ext>
            </a:extLst>
          </p:cNvPr>
          <p:cNvPicPr>
            <a:picLocks noChangeAspect="1"/>
          </p:cNvPicPr>
          <p:nvPr/>
        </p:nvPicPr>
        <p:blipFill>
          <a:blip r:embed="rId4"/>
          <a:stretch>
            <a:fillRect/>
          </a:stretch>
        </p:blipFill>
        <p:spPr>
          <a:xfrm>
            <a:off x="3724275" y="3481164"/>
            <a:ext cx="4743450" cy="2324100"/>
          </a:xfrm>
          <a:prstGeom prst="rect">
            <a:avLst/>
          </a:prstGeom>
        </p:spPr>
      </p:pic>
      <p:pic>
        <p:nvPicPr>
          <p:cNvPr id="7" name="MultigraphForest">
            <a:extLst>
              <a:ext uri="{FF2B5EF4-FFF2-40B4-BE49-F238E27FC236}">
                <a16:creationId xmlns:a16="http://schemas.microsoft.com/office/drawing/2014/main" id="{0AA33BDD-63BA-690F-93B3-C5A235EB5752}"/>
              </a:ext>
            </a:extLst>
          </p:cNvPr>
          <p:cNvPicPr>
            <a:picLocks noChangeAspect="1"/>
          </p:cNvPicPr>
          <p:nvPr/>
        </p:nvPicPr>
        <p:blipFill>
          <a:blip r:embed="rId5"/>
          <a:stretch>
            <a:fillRect/>
          </a:stretch>
        </p:blipFill>
        <p:spPr>
          <a:xfrm>
            <a:off x="3724276" y="3481164"/>
            <a:ext cx="4524375" cy="2324100"/>
          </a:xfrm>
          <a:prstGeom prst="rect">
            <a:avLst/>
          </a:prstGeom>
        </p:spPr>
      </p:pic>
    </p:spTree>
    <p:extLst>
      <p:ext uri="{BB962C8B-B14F-4D97-AF65-F5344CB8AC3E}">
        <p14:creationId xmlns:p14="http://schemas.microsoft.com/office/powerpoint/2010/main" val="31531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EEDD0D-1279-E3C7-ABA8-26B53BB81B73}"/>
              </a:ext>
            </a:extLst>
          </p:cNvPr>
          <p:cNvPicPr>
            <a:picLocks noChangeAspect="1"/>
          </p:cNvPicPr>
          <p:nvPr/>
        </p:nvPicPr>
        <p:blipFill>
          <a:blip r:embed="rId2"/>
          <a:stretch>
            <a:fillRect/>
          </a:stretch>
        </p:blipFill>
        <p:spPr>
          <a:xfrm>
            <a:off x="8001000" y="4221088"/>
            <a:ext cx="4191000" cy="1714500"/>
          </a:xfrm>
          <a:prstGeom prst="rect">
            <a:avLst/>
          </a:prstGeom>
        </p:spPr>
      </p:pic>
      <p:sp>
        <p:nvSpPr>
          <p:cNvPr id="2" name="Title 1">
            <a:extLst>
              <a:ext uri="{FF2B5EF4-FFF2-40B4-BE49-F238E27FC236}">
                <a16:creationId xmlns:a16="http://schemas.microsoft.com/office/drawing/2014/main" id="{6871D7A2-4C7A-4AC7-7343-014CE3FE2D8A}"/>
              </a:ext>
            </a:extLst>
          </p:cNvPr>
          <p:cNvSpPr>
            <a:spLocks noGrp="1"/>
          </p:cNvSpPr>
          <p:nvPr>
            <p:ph type="title"/>
          </p:nvPr>
        </p:nvSpPr>
        <p:spPr/>
        <p:txBody>
          <a:bodyPr/>
          <a:lstStyle/>
          <a:p>
            <a:r>
              <a:rPr lang="en-US" dirty="0"/>
              <a:t>The undirected </a:t>
            </a:r>
            <a:r>
              <a:rPr lang="en-US" cap="small" dirty="0"/>
              <a:t>Feedback Vertex Set </a:t>
            </a:r>
            <a:r>
              <a:rPr lang="en-US" dirty="0"/>
              <a:t>problem</a:t>
            </a:r>
          </a:p>
        </p:txBody>
      </p:sp>
      <p:sp>
        <p:nvSpPr>
          <p:cNvPr id="4" name="Slide Number Placeholder 3">
            <a:extLst>
              <a:ext uri="{FF2B5EF4-FFF2-40B4-BE49-F238E27FC236}">
                <a16:creationId xmlns:a16="http://schemas.microsoft.com/office/drawing/2014/main" id="{BB21BCEA-46CB-1B54-2AAC-138E5EE33DE4}"/>
              </a:ext>
            </a:extLst>
          </p:cNvPr>
          <p:cNvSpPr>
            <a:spLocks noGrp="1"/>
          </p:cNvSpPr>
          <p:nvPr>
            <p:ph type="sldNum" sz="quarter" idx="12"/>
          </p:nvPr>
        </p:nvSpPr>
        <p:spPr/>
        <p:txBody>
          <a:bodyPr/>
          <a:lstStyle/>
          <a:p>
            <a:pPr>
              <a:defRPr/>
            </a:pPr>
            <a:fld id="{2EEB4C75-3422-4131-BAA1-452F888D0C16}" type="slidenum">
              <a:rPr lang="nb-NO" smtClean="0"/>
              <a:pPr>
                <a:defRPr/>
              </a:pPr>
              <a:t>13</a:t>
            </a:fld>
            <a:endParaRPr lang="nb-NO" dirty="0"/>
          </a:p>
        </p:txBody>
      </p:sp>
      <p:pic>
        <p:nvPicPr>
          <p:cNvPr id="12" name="Picture 11">
            <a:extLst>
              <a:ext uri="{FF2B5EF4-FFF2-40B4-BE49-F238E27FC236}">
                <a16:creationId xmlns:a16="http://schemas.microsoft.com/office/drawing/2014/main" id="{405C16CB-87DA-03B4-EA05-2C7B3DFACF84}"/>
              </a:ext>
            </a:extLst>
          </p:cNvPr>
          <p:cNvPicPr>
            <a:picLocks noChangeAspect="1"/>
          </p:cNvPicPr>
          <p:nvPr/>
        </p:nvPicPr>
        <p:blipFill>
          <a:blip r:embed="rId3"/>
          <a:stretch>
            <a:fillRect/>
          </a:stretch>
        </p:blipFill>
        <p:spPr>
          <a:xfrm>
            <a:off x="8001000" y="4221088"/>
            <a:ext cx="4191000" cy="17145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AE41A3-762E-B4A2-9CCD-8FF6651BB309}"/>
                  </a:ext>
                </a:extLst>
              </p:cNvPr>
              <p:cNvSpPr txBox="1"/>
              <p:nvPr/>
            </p:nvSpPr>
            <p:spPr>
              <a:xfrm>
                <a:off x="9768408" y="5907768"/>
                <a:ext cx="15121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𝑑</m:t>
                      </m:r>
                      <m:r>
                        <a:rPr lang="en-US" sz="2800" b="0" i="1" smtClean="0">
                          <a:latin typeface="Cambria Math" panose="02040503050406030204" pitchFamily="18" charset="0"/>
                        </a:rPr>
                        <m:t>=2</m:t>
                      </m:r>
                    </m:oMath>
                  </m:oMathPara>
                </a14:m>
                <a:endParaRPr lang="en-US" dirty="0" err="1">
                  <a:latin typeface="+mj-lt"/>
                </a:endParaRPr>
              </a:p>
            </p:txBody>
          </p:sp>
        </mc:Choice>
        <mc:Fallback xmlns="">
          <p:sp>
            <p:nvSpPr>
              <p:cNvPr id="13" name="TextBox 12">
                <a:extLst>
                  <a:ext uri="{FF2B5EF4-FFF2-40B4-BE49-F238E27FC236}">
                    <a16:creationId xmlns:a16="http://schemas.microsoft.com/office/drawing/2014/main" id="{E0AE41A3-762E-B4A2-9CCD-8FF6651BB309}"/>
                  </a:ext>
                </a:extLst>
              </p:cNvPr>
              <p:cNvSpPr txBox="1">
                <a:spLocks noRot="1" noChangeAspect="1" noMove="1" noResize="1" noEditPoints="1" noAdjustHandles="1" noChangeArrowheads="1" noChangeShapeType="1" noTextEdit="1"/>
              </p:cNvSpPr>
              <p:nvPr/>
            </p:nvSpPr>
            <p:spPr>
              <a:xfrm>
                <a:off x="9768408" y="5907768"/>
                <a:ext cx="151216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1B3627-E835-E4AD-1AC6-79DF3BD3FABF}"/>
                  </a:ext>
                </a:extLst>
              </p:cNvPr>
              <p:cNvSpPr>
                <a:spLocks noGrp="1"/>
              </p:cNvSpPr>
              <p:nvPr>
                <p:ph idx="1"/>
              </p:nvPr>
            </p:nvSpPr>
            <p:spPr/>
            <p:txBody>
              <a:bodyPr>
                <a:normAutofit lnSpcReduction="10000"/>
              </a:bodyPr>
              <a:lstStyle/>
              <a:p>
                <a:pPr marL="0" indent="0">
                  <a:buNone/>
                </a:pPr>
                <a:r>
                  <a:rPr lang="en-US" cap="small" dirty="0"/>
                  <a:t>Feedback Vertex Set</a:t>
                </a:r>
                <a:r>
                  <a:rPr lang="en-US" b="1" dirty="0"/>
                  <a:t> </a:t>
                </a:r>
                <a:r>
                  <a:rPr lang="en-US" dirty="0"/>
                  <a:t>(Natural parameterization)</a:t>
                </a:r>
                <a:br>
                  <a:rPr lang="en-US" b="1" dirty="0"/>
                </a:br>
                <a:r>
                  <a:rPr lang="en-US" b="1" dirty="0"/>
                  <a:t>Input:		</a:t>
                </a:r>
                <a:r>
                  <a:rPr lang="en-US" dirty="0"/>
                  <a:t>An undirected (multi)graph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that intersects each cycle?</a:t>
                </a:r>
              </a:p>
              <a:p>
                <a:pPr marL="0" indent="0">
                  <a:buNone/>
                </a:pPr>
                <a:r>
                  <a:rPr lang="en-US" dirty="0"/>
                  <a:t>There is a kernel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vertices and edges </a:t>
                </a:r>
                <a:r>
                  <a:rPr lang="en-US" sz="1600" dirty="0">
                    <a:solidFill>
                      <a:srgbClr val="0070C0"/>
                    </a:solidFill>
                  </a:rPr>
                  <a:t>[Iwata, ICALP’17] [</a:t>
                </a:r>
                <a:r>
                  <a:rPr lang="en-US" sz="1600" dirty="0" err="1">
                    <a:solidFill>
                      <a:srgbClr val="0070C0"/>
                    </a:solidFill>
                  </a:rPr>
                  <a:t>Thomassé</a:t>
                </a:r>
                <a:r>
                  <a:rPr lang="en-US" sz="1600" dirty="0">
                    <a:solidFill>
                      <a:srgbClr val="0070C0"/>
                    </a:solidFill>
                  </a:rPr>
                  <a:t>, TALG’10]</a:t>
                </a:r>
              </a:p>
              <a:p>
                <a:pPr marL="0" indent="0">
                  <a:buNone/>
                </a:pPr>
                <a:r>
                  <a:rPr lang="en-US" dirty="0"/>
                  <a:t>Natural parameterization coincides with vertex-deletion distance to a forest</a:t>
                </a:r>
              </a:p>
              <a:p>
                <a:pPr marL="0" indent="0">
                  <a:buNone/>
                </a:pPr>
                <a:r>
                  <a:rPr lang="en-US" dirty="0"/>
                  <a:t>Refined parameterizations: vertex-deletion distance to a </a:t>
                </a:r>
                <a:r>
                  <a:rPr lang="en-US" dirty="0">
                    <a:solidFill>
                      <a:srgbClr val="0070C0"/>
                    </a:solidFill>
                  </a:rPr>
                  <a:t>superclass</a:t>
                </a:r>
                <a:r>
                  <a:rPr lang="en-US" dirty="0"/>
                  <a:t> of forests</a:t>
                </a:r>
              </a:p>
              <a:p>
                <a:r>
                  <a:rPr lang="en-US" dirty="0"/>
                  <a:t>Pseudo forest </a:t>
                </a:r>
                <a:r>
                  <a:rPr lang="en-US" sz="1600" dirty="0">
                    <a:solidFill>
                      <a:srgbClr val="0070C0"/>
                    </a:solidFill>
                  </a:rPr>
                  <a:t>[J, Raman &amp; </a:t>
                </a:r>
                <a:r>
                  <a:rPr lang="en-US" sz="1600" dirty="0" err="1">
                    <a:solidFill>
                      <a:srgbClr val="0070C0"/>
                    </a:solidFill>
                  </a:rPr>
                  <a:t>Vatshelle</a:t>
                </a:r>
                <a:r>
                  <a:rPr lang="en-US" sz="1600" dirty="0">
                    <a:solidFill>
                      <a:srgbClr val="0070C0"/>
                    </a:solidFill>
                  </a:rPr>
                  <a:t>, TST’14]</a:t>
                </a:r>
                <a:br>
                  <a:rPr lang="en-US" dirty="0"/>
                </a:br>
                <a:r>
                  <a:rPr lang="en-US" dirty="0"/>
                  <a:t>Each component has </a:t>
                </a:r>
                <a14:m>
                  <m:oMath xmlns:m="http://schemas.openxmlformats.org/officeDocument/2006/math">
                    <m:r>
                      <a:rPr lang="en-US" b="0" i="1" dirty="0" smtClean="0">
                        <a:latin typeface="Cambria Math" panose="02040503050406030204" pitchFamily="18" charset="0"/>
                      </a:rPr>
                      <m:t>≤</m:t>
                    </m:r>
                  </m:oMath>
                </a14:m>
                <a:r>
                  <a:rPr lang="en-US" dirty="0"/>
                  <a:t> 1 cycle</a:t>
                </a:r>
                <a:endParaRPr lang="en-US" sz="1600" dirty="0">
                  <a:solidFill>
                    <a:srgbClr val="0070C0"/>
                  </a:solidFill>
                </a:endParaRPr>
              </a:p>
              <a:p>
                <a:r>
                  <a:rPr lang="en-US" dirty="0"/>
                  <a:t>Mock-</a:t>
                </a:r>
                <a14:m>
                  <m:oMath xmlns:m="http://schemas.openxmlformats.org/officeDocument/2006/math">
                    <m:r>
                      <a:rPr lang="en-US" b="0" i="1" smtClean="0">
                        <a:solidFill>
                          <a:srgbClr val="C00000"/>
                        </a:solidFill>
                        <a:latin typeface="Cambria Math" panose="02040503050406030204" pitchFamily="18" charset="0"/>
                      </a:rPr>
                      <m:t>𝑑</m:t>
                    </m:r>
                  </m:oMath>
                </a14:m>
                <a:r>
                  <a:rPr lang="en-US" dirty="0"/>
                  <a:t>-forest </a:t>
                </a:r>
                <a:r>
                  <a:rPr lang="en-US" sz="1600" dirty="0">
                    <a:solidFill>
                      <a:srgbClr val="0070C0"/>
                    </a:solidFill>
                  </a:rPr>
                  <a:t>[Majumdar &amp; Raman, </a:t>
                </a:r>
                <a:r>
                  <a:rPr lang="en-US" sz="1600" dirty="0" err="1">
                    <a:solidFill>
                      <a:srgbClr val="0070C0"/>
                    </a:solidFill>
                  </a:rPr>
                  <a:t>Algorithmica</a:t>
                </a:r>
                <a:r>
                  <a:rPr lang="en-US" sz="1600" dirty="0">
                    <a:solidFill>
                      <a:srgbClr val="0070C0"/>
                    </a:solidFill>
                  </a:rPr>
                  <a:t> ‘18]</a:t>
                </a:r>
                <a:br>
                  <a:rPr lang="en-US" dirty="0"/>
                </a:br>
                <a:r>
                  <a:rPr lang="en-US" dirty="0"/>
                  <a:t>Each component has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oMath>
                </a14:m>
                <a:r>
                  <a:rPr lang="en-US" dirty="0"/>
                  <a:t> cycles, each vertex in </a:t>
                </a:r>
                <a14:m>
                  <m:oMath xmlns:m="http://schemas.openxmlformats.org/officeDocument/2006/math">
                    <m:r>
                      <a:rPr lang="en-US" b="0" i="1" dirty="0" smtClean="0">
                        <a:latin typeface="Cambria Math" panose="02040503050406030204" pitchFamily="18" charset="0"/>
                      </a:rPr>
                      <m:t>≤1</m:t>
                    </m:r>
                  </m:oMath>
                </a14:m>
                <a:r>
                  <a:rPr lang="en-US" dirty="0"/>
                  <a:t> cycle</a:t>
                </a:r>
              </a:p>
            </p:txBody>
          </p:sp>
        </mc:Choice>
        <mc:Fallback xmlns="">
          <p:sp>
            <p:nvSpPr>
              <p:cNvPr id="3" name="Content Placeholder 2">
                <a:extLst>
                  <a:ext uri="{FF2B5EF4-FFF2-40B4-BE49-F238E27FC236}">
                    <a16:creationId xmlns:a16="http://schemas.microsoft.com/office/drawing/2014/main" id="{E21B3627-E835-E4AD-1AC6-79DF3BD3FABF}"/>
                  </a:ext>
                </a:extLst>
              </p:cNvPr>
              <p:cNvSpPr>
                <a:spLocks noGrp="1" noRot="1" noChangeAspect="1" noMove="1" noResize="1" noEditPoints="1" noAdjustHandles="1" noChangeArrowheads="1" noChangeShapeType="1" noTextEdit="1"/>
              </p:cNvSpPr>
              <p:nvPr>
                <p:ph idx="1"/>
              </p:nvPr>
            </p:nvSpPr>
            <p:spPr>
              <a:blipFill>
                <a:blip r:embed="rId5"/>
                <a:stretch>
                  <a:fillRect l="-889" t="-1731" b="-1236"/>
                </a:stretch>
              </a:blipFill>
            </p:spPr>
            <p:txBody>
              <a:bodyPr/>
              <a:lstStyle/>
              <a:p>
                <a:r>
                  <a:rPr lang="en-US">
                    <a:noFill/>
                  </a:rPr>
                  <a:t> </a:t>
                </a:r>
              </a:p>
            </p:txBody>
          </p:sp>
        </mc:Fallback>
      </mc:AlternateContent>
    </p:spTree>
    <p:extLst>
      <p:ext uri="{BB962C8B-B14F-4D97-AF65-F5344CB8AC3E}">
        <p14:creationId xmlns:p14="http://schemas.microsoft.com/office/powerpoint/2010/main" val="31280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8C10-97E6-EA79-263C-DA5A54064A3D}"/>
              </a:ext>
            </a:extLst>
          </p:cNvPr>
          <p:cNvSpPr>
            <a:spLocks noGrp="1"/>
          </p:cNvSpPr>
          <p:nvPr>
            <p:ph type="title"/>
          </p:nvPr>
        </p:nvSpPr>
        <p:spPr/>
        <p:txBody>
          <a:bodyPr/>
          <a:lstStyle/>
          <a:p>
            <a:r>
              <a:rPr lang="en-US" dirty="0"/>
              <a:t>The smallest FVS parameterizations with polynomial kernels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C10931-BC75-A701-B1BF-EECC908A8F52}"/>
                  </a:ext>
                </a:extLst>
              </p:cNvPr>
              <p:cNvSpPr>
                <a:spLocks noGrp="1"/>
              </p:cNvSpPr>
              <p:nvPr>
                <p:ph idx="1"/>
              </p:nvPr>
            </p:nvSpPr>
            <p:spPr/>
            <p:txBody>
              <a:bodyPr/>
              <a:lstStyle/>
              <a:p>
                <a:pPr marL="0" indent="0">
                  <a:buNone/>
                </a:pPr>
                <a:r>
                  <a:rPr lang="en-US" sz="2400" dirty="0"/>
                  <a:t>For a graph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its </a:t>
                </a:r>
                <a:r>
                  <a:rPr lang="en-US" sz="2400" dirty="0">
                    <a:solidFill>
                      <a:srgbClr val="0070C0"/>
                    </a:solidFill>
                  </a:rPr>
                  <a:t>elimination distance to a forest</a:t>
                </a:r>
                <a:r>
                  <a:rPr lang="en-US" sz="2400" dirty="0"/>
                  <a:t> is:</a:t>
                </a:r>
              </a:p>
              <a:p>
                <a:r>
                  <a:rPr lang="en-US" dirty="0"/>
                  <a:t>the minimum number of rounds needed to turn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into a forest,</a:t>
                </a:r>
              </a:p>
              <a:p>
                <a:r>
                  <a:rPr lang="en-US" dirty="0"/>
                  <a:t>when removing 1 vertex from each connected component in each round</a:t>
                </a:r>
                <a:endParaRPr lang="en-US" sz="2400" dirty="0"/>
              </a:p>
            </p:txBody>
          </p:sp>
        </mc:Choice>
        <mc:Fallback xmlns="">
          <p:sp>
            <p:nvSpPr>
              <p:cNvPr id="3" name="Content Placeholder 2">
                <a:extLst>
                  <a:ext uri="{FF2B5EF4-FFF2-40B4-BE49-F238E27FC236}">
                    <a16:creationId xmlns:a16="http://schemas.microsoft.com/office/drawing/2014/main" id="{B9C10931-BC75-A701-B1BF-EECC908A8F52}"/>
                  </a:ext>
                </a:extLst>
              </p:cNvPr>
              <p:cNvSpPr>
                <a:spLocks noGrp="1" noRot="1" noChangeAspect="1" noMove="1" noResize="1" noEditPoints="1" noAdjustHandles="1" noChangeArrowheads="1" noChangeShapeType="1" noTextEdit="1"/>
              </p:cNvSpPr>
              <p:nvPr>
                <p:ph idx="1"/>
              </p:nvPr>
            </p:nvSpPr>
            <p:spPr>
              <a:blipFill>
                <a:blip r:embed="rId2"/>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68A929-FDA9-5DD8-8115-B41124912C9D}"/>
              </a:ext>
            </a:extLst>
          </p:cNvPr>
          <p:cNvSpPr>
            <a:spLocks noGrp="1"/>
          </p:cNvSpPr>
          <p:nvPr>
            <p:ph type="sldNum" sz="quarter" idx="12"/>
          </p:nvPr>
        </p:nvSpPr>
        <p:spPr/>
        <p:txBody>
          <a:bodyPr/>
          <a:lstStyle/>
          <a:p>
            <a:pPr>
              <a:defRPr/>
            </a:pPr>
            <a:fld id="{2EEB4C75-3422-4131-BAA1-452F888D0C16}" type="slidenum">
              <a:rPr lang="nb-NO" smtClean="0"/>
              <a:pPr>
                <a:defRPr/>
              </a:pPr>
              <a:t>14</a:t>
            </a:fld>
            <a:endParaRPr lang="nb-NO"/>
          </a:p>
        </p:txBody>
      </p:sp>
      <p:pic>
        <p:nvPicPr>
          <p:cNvPr id="9" name="Picture 8">
            <a:extLst>
              <a:ext uri="{FF2B5EF4-FFF2-40B4-BE49-F238E27FC236}">
                <a16:creationId xmlns:a16="http://schemas.microsoft.com/office/drawing/2014/main" id="{99802CAF-E285-83BE-2856-8D51BBDEED82}"/>
              </a:ext>
            </a:extLst>
          </p:cNvPr>
          <p:cNvPicPr>
            <a:picLocks noChangeAspect="1"/>
          </p:cNvPicPr>
          <p:nvPr/>
        </p:nvPicPr>
        <p:blipFill>
          <a:blip r:embed="rId3"/>
          <a:stretch>
            <a:fillRect/>
          </a:stretch>
        </p:blipFill>
        <p:spPr>
          <a:xfrm>
            <a:off x="4000500" y="3256321"/>
            <a:ext cx="4191000" cy="2857500"/>
          </a:xfrm>
          <a:prstGeom prst="rect">
            <a:avLst/>
          </a:prstGeom>
        </p:spPr>
      </p:pic>
      <p:pic>
        <p:nvPicPr>
          <p:cNvPr id="11" name="Picture 10">
            <a:extLst>
              <a:ext uri="{FF2B5EF4-FFF2-40B4-BE49-F238E27FC236}">
                <a16:creationId xmlns:a16="http://schemas.microsoft.com/office/drawing/2014/main" id="{229BFC7D-DAE2-429D-1023-9ECCC29D2081}"/>
              </a:ext>
            </a:extLst>
          </p:cNvPr>
          <p:cNvPicPr>
            <a:picLocks noChangeAspect="1"/>
          </p:cNvPicPr>
          <p:nvPr/>
        </p:nvPicPr>
        <p:blipFill>
          <a:blip r:embed="rId4"/>
          <a:stretch>
            <a:fillRect/>
          </a:stretch>
        </p:blipFill>
        <p:spPr>
          <a:xfrm>
            <a:off x="4000500" y="3256321"/>
            <a:ext cx="4191000" cy="2857500"/>
          </a:xfrm>
          <a:prstGeom prst="rect">
            <a:avLst/>
          </a:prstGeom>
        </p:spPr>
      </p:pic>
      <p:pic>
        <p:nvPicPr>
          <p:cNvPr id="13" name="Picture 12">
            <a:extLst>
              <a:ext uri="{FF2B5EF4-FFF2-40B4-BE49-F238E27FC236}">
                <a16:creationId xmlns:a16="http://schemas.microsoft.com/office/drawing/2014/main" id="{D262FA9B-7EBA-83CF-A4F8-C5DD3EBC3AB9}"/>
              </a:ext>
            </a:extLst>
          </p:cNvPr>
          <p:cNvPicPr>
            <a:picLocks noChangeAspect="1"/>
          </p:cNvPicPr>
          <p:nvPr/>
        </p:nvPicPr>
        <p:blipFill>
          <a:blip r:embed="rId5"/>
          <a:stretch>
            <a:fillRect/>
          </a:stretch>
        </p:blipFill>
        <p:spPr>
          <a:xfrm>
            <a:off x="4000500" y="3256321"/>
            <a:ext cx="4191000" cy="2857500"/>
          </a:xfrm>
          <a:prstGeom prst="rect">
            <a:avLst/>
          </a:prstGeom>
        </p:spPr>
      </p:pic>
      <p:pic>
        <p:nvPicPr>
          <p:cNvPr id="15" name="Picture 14">
            <a:extLst>
              <a:ext uri="{FF2B5EF4-FFF2-40B4-BE49-F238E27FC236}">
                <a16:creationId xmlns:a16="http://schemas.microsoft.com/office/drawing/2014/main" id="{E57C777B-6EF3-DE68-CC8F-0ECAFB3D0151}"/>
              </a:ext>
            </a:extLst>
          </p:cNvPr>
          <p:cNvPicPr>
            <a:picLocks noChangeAspect="1"/>
          </p:cNvPicPr>
          <p:nvPr/>
        </p:nvPicPr>
        <p:blipFill>
          <a:blip r:embed="rId6"/>
          <a:stretch>
            <a:fillRect/>
          </a:stretch>
        </p:blipFill>
        <p:spPr>
          <a:xfrm>
            <a:off x="4000500" y="3256321"/>
            <a:ext cx="4191000" cy="2857500"/>
          </a:xfrm>
          <a:prstGeom prst="rect">
            <a:avLst/>
          </a:prstGeom>
        </p:spPr>
      </p:pic>
    </p:spTree>
    <p:extLst>
      <p:ext uri="{BB962C8B-B14F-4D97-AF65-F5344CB8AC3E}">
        <p14:creationId xmlns:p14="http://schemas.microsoft.com/office/powerpoint/2010/main" val="56215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8C10-97E6-EA79-263C-DA5A54064A3D}"/>
              </a:ext>
            </a:extLst>
          </p:cNvPr>
          <p:cNvSpPr>
            <a:spLocks noGrp="1"/>
          </p:cNvSpPr>
          <p:nvPr>
            <p:ph type="title"/>
          </p:nvPr>
        </p:nvSpPr>
        <p:spPr/>
        <p:txBody>
          <a:bodyPr/>
          <a:lstStyle/>
          <a:p>
            <a:r>
              <a:rPr lang="en-US" dirty="0"/>
              <a:t>The smallest FVS parameterizations with polynomial kernels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C10931-BC75-A701-B1BF-EECC908A8F52}"/>
                  </a:ext>
                </a:extLst>
              </p:cNvPr>
              <p:cNvSpPr>
                <a:spLocks noGrp="1"/>
              </p:cNvSpPr>
              <p:nvPr>
                <p:ph idx="1"/>
              </p:nvPr>
            </p:nvSpPr>
            <p:spPr/>
            <p:txBody>
              <a:bodyPr/>
              <a:lstStyle/>
              <a:p>
                <a:pPr marL="0" indent="0">
                  <a:buNone/>
                </a:pPr>
                <a:r>
                  <a:rPr lang="en-US" sz="2400" dirty="0"/>
                  <a:t>For a graph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its </a:t>
                </a:r>
                <a:r>
                  <a:rPr lang="en-US" sz="2400" dirty="0">
                    <a:solidFill>
                      <a:srgbClr val="0070C0"/>
                    </a:solidFill>
                  </a:rPr>
                  <a:t>elimination distance to a forest</a:t>
                </a:r>
                <a:r>
                  <a:rPr lang="en-US" sz="2400" dirty="0"/>
                  <a:t> is:</a:t>
                </a:r>
              </a:p>
              <a:p>
                <a:r>
                  <a:rPr lang="en-US" dirty="0"/>
                  <a:t>the minimum number of rounds needed to turn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into a forest,</a:t>
                </a:r>
              </a:p>
              <a:p>
                <a:r>
                  <a:rPr lang="en-US" dirty="0"/>
                  <a:t>when removing 1 vertex from each connected component in each round</a:t>
                </a:r>
                <a:endParaRPr lang="en-US" sz="2400" dirty="0"/>
              </a:p>
              <a:p>
                <a:pPr marL="0" indent="0">
                  <a:buNone/>
                </a:pPr>
                <a:r>
                  <a:rPr lang="en-US" sz="2400" dirty="0"/>
                  <a:t>Let </a:t>
                </a:r>
                <a14:m>
                  <m:oMath xmlns:m="http://schemas.openxmlformats.org/officeDocument/2006/math">
                    <m:r>
                      <a:rPr lang="en-US" sz="2400" b="0" i="1" smtClean="0">
                        <a:solidFill>
                          <a:srgbClr val="C00000"/>
                        </a:solidFill>
                        <a:latin typeface="Cambria Math" panose="02040503050406030204" pitchFamily="18" charset="0"/>
                      </a:rPr>
                      <m:t>𝒢</m:t>
                    </m:r>
                  </m:oMath>
                </a14:m>
                <a:r>
                  <a:rPr lang="en-US" sz="2400" dirty="0"/>
                  <a:t> be a minor-closed class of graphs and assume NP ⊈ </a:t>
                </a:r>
                <a:r>
                  <a:rPr lang="en-US" sz="2400" dirty="0" err="1"/>
                  <a:t>coNP</a:t>
                </a:r>
                <a:r>
                  <a:rPr lang="en-US" sz="2400" dirty="0"/>
                  <a:t>/poly</a:t>
                </a:r>
              </a:p>
              <a:p>
                <a:pPr marL="0" indent="0">
                  <a:buNone/>
                </a:pPr>
                <a:endParaRPr lang="en-US" dirty="0"/>
              </a:p>
              <a:p>
                <a:pPr marL="0" indent="0">
                  <a:buNone/>
                </a:pPr>
                <a:endParaRPr lang="en-US" dirty="0"/>
              </a:p>
              <a:p>
                <a:pPr marL="0" indent="0">
                  <a:buNone/>
                </a:pPr>
                <a:br>
                  <a:rPr lang="en-US" dirty="0"/>
                </a:br>
                <a:br>
                  <a:rPr lang="en-US" dirty="0"/>
                </a:br>
                <a:r>
                  <a:rPr lang="en-US" dirty="0"/>
                  <a:t>The degree of the polynomial depends on the bound on the elimination distance</a:t>
                </a:r>
              </a:p>
            </p:txBody>
          </p:sp>
        </mc:Choice>
        <mc:Fallback xmlns="">
          <p:sp>
            <p:nvSpPr>
              <p:cNvPr id="3" name="Content Placeholder 2">
                <a:extLst>
                  <a:ext uri="{FF2B5EF4-FFF2-40B4-BE49-F238E27FC236}">
                    <a16:creationId xmlns:a16="http://schemas.microsoft.com/office/drawing/2014/main" id="{B9C10931-BC75-A701-B1BF-EECC908A8F52}"/>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68A929-FDA9-5DD8-8115-B41124912C9D}"/>
              </a:ext>
            </a:extLst>
          </p:cNvPr>
          <p:cNvSpPr>
            <a:spLocks noGrp="1"/>
          </p:cNvSpPr>
          <p:nvPr>
            <p:ph type="sldNum" sz="quarter" idx="12"/>
          </p:nvPr>
        </p:nvSpPr>
        <p:spPr/>
        <p:txBody>
          <a:bodyPr/>
          <a:lstStyle/>
          <a:p>
            <a:pPr>
              <a:defRPr/>
            </a:pPr>
            <a:fld id="{2EEB4C75-3422-4131-BAA1-452F888D0C16}" type="slidenum">
              <a:rPr lang="nb-NO" smtClean="0"/>
              <a:pPr>
                <a:defRPr/>
              </a:pPr>
              <a:t>15</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A9D5A58B-E184-2675-76A3-1C3D75370A53}"/>
                  </a:ext>
                </a:extLst>
              </p:cNvPr>
              <p:cNvSpPr/>
              <p:nvPr/>
            </p:nvSpPr>
            <p:spPr bwMode="auto">
              <a:xfrm>
                <a:off x="624417" y="3514703"/>
                <a:ext cx="10972800" cy="171449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cap="small" dirty="0"/>
                  <a:t>Feedback Vertex Set</a:t>
                </a:r>
                <a:r>
                  <a:rPr lang="en-US" sz="2800" dirty="0"/>
                  <a:t> parameterized by vertex-deletion distance to </a:t>
                </a:r>
                <a14:m>
                  <m:oMath xmlns:m="http://schemas.openxmlformats.org/officeDocument/2006/math">
                    <m:r>
                      <a:rPr lang="en-US" sz="2800" b="0" i="1" smtClean="0">
                        <a:solidFill>
                          <a:srgbClr val="C00000"/>
                        </a:solidFill>
                        <a:latin typeface="Cambria Math" panose="02040503050406030204" pitchFamily="18" charset="0"/>
                      </a:rPr>
                      <m:t>𝒢</m:t>
                    </m:r>
                  </m:oMath>
                </a14:m>
                <a:r>
                  <a:rPr lang="en-US" sz="2800" dirty="0"/>
                  <a:t> </a:t>
                </a:r>
                <a:br>
                  <a:rPr lang="en-US" sz="2800" dirty="0"/>
                </a:br>
                <a:r>
                  <a:rPr lang="en-US" sz="2800" dirty="0"/>
                  <a:t>has a polynomial kernel </a:t>
                </a:r>
              </a:p>
              <a:p>
                <a:pPr eaLnBrk="0" hangingPunct="0"/>
                <a14:m>
                  <m:oMath xmlns:m="http://schemas.openxmlformats.org/officeDocument/2006/math">
                    <m:r>
                      <a:rPr lang="en-US" sz="2800" b="0" i="1" dirty="0" smtClean="0">
                        <a:latin typeface="Cambria Math" panose="02040503050406030204" pitchFamily="18" charset="0"/>
                      </a:rPr>
                      <m:t>⇔</m:t>
                    </m:r>
                  </m:oMath>
                </a14:m>
                <a:r>
                  <a:rPr lang="en-US" sz="2800" dirty="0"/>
                  <a:t> </a:t>
                </a:r>
              </a:p>
              <a:p>
                <a:pPr eaLnBrk="0" hangingPunct="0"/>
                <a14:m>
                  <m:oMath xmlns:m="http://schemas.openxmlformats.org/officeDocument/2006/math">
                    <m:r>
                      <a:rPr lang="en-US" sz="2800" b="0" i="1" smtClean="0">
                        <a:solidFill>
                          <a:srgbClr val="C00000"/>
                        </a:solidFill>
                        <a:latin typeface="Cambria Math" panose="02040503050406030204" pitchFamily="18" charset="0"/>
                      </a:rPr>
                      <m:t>𝒢</m:t>
                    </m:r>
                  </m:oMath>
                </a14:m>
                <a:r>
                  <a:rPr lang="en-US" sz="2800" dirty="0"/>
                  <a:t> has bounded elimination distance to a forest</a:t>
                </a:r>
                <a:endParaRPr lang="en-US" sz="2800" dirty="0">
                  <a:solidFill>
                    <a:srgbClr val="0070C0"/>
                  </a:solidFill>
                </a:endParaRPr>
              </a:p>
            </p:txBody>
          </p:sp>
        </mc:Choice>
        <mc:Fallback xmlns="">
          <p:sp>
            <p:nvSpPr>
              <p:cNvPr id="5" name="Rectangle: Rounded Corners 4">
                <a:extLst>
                  <a:ext uri="{FF2B5EF4-FFF2-40B4-BE49-F238E27FC236}">
                    <a16:creationId xmlns:a16="http://schemas.microsoft.com/office/drawing/2014/main" id="{A9D5A58B-E184-2675-76A3-1C3D75370A53}"/>
                  </a:ext>
                </a:extLst>
              </p:cNvPr>
              <p:cNvSpPr>
                <a:spLocks noRot="1" noChangeAspect="1" noMove="1" noResize="1" noEditPoints="1" noAdjustHandles="1" noChangeArrowheads="1" noChangeShapeType="1" noTextEdit="1"/>
              </p:cNvSpPr>
              <p:nvPr/>
            </p:nvSpPr>
            <p:spPr bwMode="auto">
              <a:xfrm>
                <a:off x="624417" y="3514703"/>
                <a:ext cx="10972800" cy="171449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32A6CED-99CA-6D51-AFE1-68816FE9FEA3}"/>
              </a:ext>
            </a:extLst>
          </p:cNvPr>
          <p:cNvSpPr txBox="1"/>
          <p:nvPr/>
        </p:nvSpPr>
        <p:spPr>
          <a:xfrm>
            <a:off x="7248128" y="5195220"/>
            <a:ext cx="6099348" cy="369332"/>
          </a:xfrm>
          <a:prstGeom prst="rect">
            <a:avLst/>
          </a:prstGeom>
          <a:noFill/>
        </p:spPr>
        <p:txBody>
          <a:bodyPr wrap="square">
            <a:spAutoFit/>
          </a:bodyPr>
          <a:lstStyle/>
          <a:p>
            <a:r>
              <a:rPr lang="en-US" sz="1800" dirty="0">
                <a:solidFill>
                  <a:srgbClr val="0070C0"/>
                </a:solidFill>
                <a:latin typeface="+mj-lt"/>
              </a:rPr>
              <a:t>[Dekker &amp; J, WG’22]</a:t>
            </a:r>
            <a:endParaRPr lang="en-US" sz="1800" dirty="0">
              <a:latin typeface="+mj-lt"/>
            </a:endParaRPr>
          </a:p>
        </p:txBody>
      </p:sp>
    </p:spTree>
    <p:extLst>
      <p:ext uri="{BB962C8B-B14F-4D97-AF65-F5344CB8AC3E}">
        <p14:creationId xmlns:p14="http://schemas.microsoft.com/office/powerpoint/2010/main" val="9055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C6E3-3F85-7FDD-6E81-4A0FCDF5980F}"/>
              </a:ext>
            </a:extLst>
          </p:cNvPr>
          <p:cNvSpPr>
            <a:spLocks noGrp="1"/>
          </p:cNvSpPr>
          <p:nvPr>
            <p:ph type="title"/>
          </p:nvPr>
        </p:nvSpPr>
        <p:spPr/>
        <p:txBody>
          <a:bodyPr/>
          <a:lstStyle/>
          <a:p>
            <a:r>
              <a:rPr lang="en-US" dirty="0"/>
              <a:t>Research directions on the frontier of structural kernelization</a:t>
            </a:r>
          </a:p>
        </p:txBody>
      </p:sp>
      <p:sp>
        <p:nvSpPr>
          <p:cNvPr id="3" name="Content Placeholder 2">
            <a:extLst>
              <a:ext uri="{FF2B5EF4-FFF2-40B4-BE49-F238E27FC236}">
                <a16:creationId xmlns:a16="http://schemas.microsoft.com/office/drawing/2014/main" id="{337677C5-98C1-28A6-AF33-89C4A81D59F5}"/>
              </a:ext>
            </a:extLst>
          </p:cNvPr>
          <p:cNvSpPr>
            <a:spLocks noGrp="1"/>
          </p:cNvSpPr>
          <p:nvPr>
            <p:ph idx="1"/>
          </p:nvPr>
        </p:nvSpPr>
        <p:spPr/>
        <p:txBody>
          <a:bodyPr/>
          <a:lstStyle/>
          <a:p>
            <a:pPr marL="0" indent="0">
              <a:buNone/>
            </a:pPr>
            <a:r>
              <a:rPr lang="en-US" dirty="0"/>
              <a:t>For some problems, it is within reach to find the </a:t>
            </a:r>
            <a:r>
              <a:rPr lang="en-US" dirty="0">
                <a:solidFill>
                  <a:srgbClr val="0070C0"/>
                </a:solidFill>
              </a:rPr>
              <a:t>strongest</a:t>
            </a:r>
            <a:r>
              <a:rPr lang="en-US" dirty="0"/>
              <a:t> tractable parameterizations</a:t>
            </a:r>
          </a:p>
          <a:p>
            <a:pPr marL="0" indent="0">
              <a:buNone/>
            </a:pPr>
            <a:endParaRPr lang="en-US" dirty="0"/>
          </a:p>
          <a:p>
            <a:pPr marL="0" indent="0">
              <a:buNone/>
            </a:pPr>
            <a:endParaRPr lang="en-US" dirty="0"/>
          </a:p>
          <a:p>
            <a:pPr marL="0" indent="0">
              <a:buNone/>
            </a:pPr>
            <a:r>
              <a:rPr lang="en-US" dirty="0"/>
              <a:t>Does </a:t>
            </a:r>
            <a:r>
              <a:rPr lang="en-US" cap="small" dirty="0"/>
              <a:t>2-layer edge planarization</a:t>
            </a:r>
            <a:r>
              <a:rPr lang="en-US" dirty="0"/>
              <a:t> admit a polynomial kernel parameterized by:</a:t>
            </a:r>
          </a:p>
          <a:p>
            <a:pPr marL="457200" indent="-457200">
              <a:buFont typeface="+mj-lt"/>
              <a:buAutoNum type="arabicPeriod"/>
            </a:pPr>
            <a:r>
              <a:rPr lang="en-US" dirty="0"/>
              <a:t>The size of a feedback </a:t>
            </a:r>
            <a:r>
              <a:rPr lang="en-US" dirty="0">
                <a:solidFill>
                  <a:srgbClr val="0070C0"/>
                </a:solidFill>
              </a:rPr>
              <a:t>vertex</a:t>
            </a:r>
            <a:r>
              <a:rPr lang="en-US" dirty="0"/>
              <a:t> set?</a:t>
            </a:r>
            <a:br>
              <a:rPr lang="en-US" dirty="0"/>
            </a:br>
            <a:r>
              <a:rPr lang="en-US" dirty="0"/>
              <a:t>(also asked by </a:t>
            </a:r>
            <a:r>
              <a:rPr lang="en-US" sz="2400" kern="0" dirty="0">
                <a:solidFill>
                  <a:srgbClr val="0070C0"/>
                </a:solidFill>
              </a:rPr>
              <a:t>[Uhlmann &amp; Weller, TCS’13]</a:t>
            </a:r>
            <a:r>
              <a:rPr lang="en-US" dirty="0"/>
              <a:t>; FPT by </a:t>
            </a:r>
            <a:r>
              <a:rPr lang="en-US" dirty="0" err="1"/>
              <a:t>Courcelle’s</a:t>
            </a:r>
            <a:r>
              <a:rPr lang="en-US" dirty="0"/>
              <a:t> theorem)</a:t>
            </a:r>
          </a:p>
          <a:p>
            <a:pPr marL="457200" indent="-457200">
              <a:buFont typeface="+mj-lt"/>
              <a:buAutoNum type="arabicPeriod"/>
            </a:pPr>
            <a:r>
              <a:rPr lang="en-US" dirty="0"/>
              <a:t>Edge-elimination distance to a 2-layer planar graph?</a:t>
            </a:r>
          </a:p>
          <a:p>
            <a:pPr marL="457200" indent="-457200">
              <a:buFont typeface="+mj-lt"/>
              <a:buAutoNum type="arabicPeriod"/>
            </a:pPr>
            <a:r>
              <a:rPr lang="en-US" dirty="0"/>
              <a:t>Edge-elimination distance to a forest?</a:t>
            </a:r>
          </a:p>
          <a:p>
            <a:pPr marL="0" indent="0">
              <a:buNone/>
            </a:pPr>
            <a:r>
              <a:rPr lang="en-US" dirty="0"/>
              <a:t>2&amp;3 are FPT as edge-</a:t>
            </a:r>
            <a:r>
              <a:rPr lang="en-US" dirty="0">
                <a:solidFill>
                  <a:srgbClr val="0070C0"/>
                </a:solidFill>
              </a:rPr>
              <a:t>elimination</a:t>
            </a:r>
            <a:r>
              <a:rPr lang="en-US" dirty="0"/>
              <a:t> dist. is bounded exponentially in edge-</a:t>
            </a:r>
            <a:r>
              <a:rPr lang="en-US" dirty="0">
                <a:solidFill>
                  <a:srgbClr val="0070C0"/>
                </a:solidFill>
              </a:rPr>
              <a:t>deletion</a:t>
            </a:r>
            <a:r>
              <a:rPr lang="en-US" dirty="0"/>
              <a:t> dist.</a:t>
            </a:r>
          </a:p>
        </p:txBody>
      </p:sp>
      <p:sp>
        <p:nvSpPr>
          <p:cNvPr id="4" name="Slide Number Placeholder 3">
            <a:extLst>
              <a:ext uri="{FF2B5EF4-FFF2-40B4-BE49-F238E27FC236}">
                <a16:creationId xmlns:a16="http://schemas.microsoft.com/office/drawing/2014/main" id="{3859E0F6-3EB5-98D7-FF8D-43AB9BF68E4E}"/>
              </a:ext>
            </a:extLst>
          </p:cNvPr>
          <p:cNvSpPr>
            <a:spLocks noGrp="1"/>
          </p:cNvSpPr>
          <p:nvPr>
            <p:ph type="sldNum" sz="quarter" idx="12"/>
          </p:nvPr>
        </p:nvSpPr>
        <p:spPr/>
        <p:txBody>
          <a:bodyPr/>
          <a:lstStyle/>
          <a:p>
            <a:pPr>
              <a:defRPr/>
            </a:pPr>
            <a:fld id="{2EEB4C75-3422-4131-BAA1-452F888D0C16}" type="slidenum">
              <a:rPr lang="nb-NO" smtClean="0"/>
              <a:pPr>
                <a:defRPr/>
              </a:pPr>
              <a:t>16</a:t>
            </a:fld>
            <a:endParaRPr lang="nb-NO"/>
          </a:p>
        </p:txBody>
      </p:sp>
      <p:sp>
        <p:nvSpPr>
          <p:cNvPr id="5" name="Rectangle: Rounded Corners 4">
            <a:extLst>
              <a:ext uri="{FF2B5EF4-FFF2-40B4-BE49-F238E27FC236}">
                <a16:creationId xmlns:a16="http://schemas.microsoft.com/office/drawing/2014/main" id="{E440FD9B-9763-475A-2EB4-85D40FEAFFF6}"/>
              </a:ext>
            </a:extLst>
          </p:cNvPr>
          <p:cNvSpPr/>
          <p:nvPr/>
        </p:nvSpPr>
        <p:spPr bwMode="auto">
          <a:xfrm>
            <a:off x="1775520" y="1858519"/>
            <a:ext cx="8670594" cy="85040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sz="2800" dirty="0">
                <a:solidFill>
                  <a:srgbClr val="C00000"/>
                </a:solidFill>
              </a:rPr>
              <a:t>Can this frontier be explored for graph drawing?</a:t>
            </a:r>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E8002C4D-1B9F-AA43-8A9D-C6639F8036C8}"/>
                  </a:ext>
                </a:extLst>
              </p:cNvPr>
              <p:cNvSpPr/>
              <p:nvPr/>
            </p:nvSpPr>
            <p:spPr bwMode="auto">
              <a:xfrm>
                <a:off x="624417" y="1772815"/>
                <a:ext cx="10972800" cy="115212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en-US" sz="2400" dirty="0">
                    <a:solidFill>
                      <a:schemeClr val="tx1"/>
                    </a:solidFill>
                  </a:rPr>
                  <a:t>What is the largest (well-behaved) graph class </a:t>
                </a:r>
                <a14:m>
                  <m:oMath xmlns:m="http://schemas.openxmlformats.org/officeDocument/2006/math">
                    <m:r>
                      <a:rPr lang="en-US" sz="2400" b="0" i="1" smtClean="0">
                        <a:solidFill>
                          <a:srgbClr val="C00000"/>
                        </a:solidFill>
                        <a:latin typeface="Cambria Math" panose="02040503050406030204" pitchFamily="18" charset="0"/>
                      </a:rPr>
                      <m:t>𝒢</m:t>
                    </m:r>
                  </m:oMath>
                </a14:m>
                <a:r>
                  <a:rPr lang="en-US" sz="2400" dirty="0">
                    <a:solidFill>
                      <a:schemeClr val="tx1"/>
                    </a:solidFill>
                  </a:rPr>
                  <a:t> such that 2</a:t>
                </a:r>
                <a:r>
                  <a:rPr lang="en-US" sz="2400" cap="small" dirty="0">
                    <a:solidFill>
                      <a:schemeClr val="tx1"/>
                    </a:solidFill>
                  </a:rPr>
                  <a:t>-layer edge planarization</a:t>
                </a:r>
                <a:r>
                  <a:rPr lang="en-US" sz="2400" dirty="0">
                    <a:solidFill>
                      <a:schemeClr val="tx1"/>
                    </a:solidFill>
                  </a:rPr>
                  <a:t> has a polynomial kernel parameterized by edge-deletion distance to </a:t>
                </a:r>
                <a14:m>
                  <m:oMath xmlns:m="http://schemas.openxmlformats.org/officeDocument/2006/math">
                    <m:r>
                      <a:rPr lang="en-US" sz="2400" b="0" i="1" smtClean="0">
                        <a:solidFill>
                          <a:srgbClr val="C00000"/>
                        </a:solidFill>
                        <a:latin typeface="Cambria Math" panose="02040503050406030204" pitchFamily="18" charset="0"/>
                      </a:rPr>
                      <m:t>𝒢</m:t>
                    </m:r>
                  </m:oMath>
                </a14:m>
                <a:r>
                  <a:rPr lang="en-US" sz="2400" dirty="0">
                    <a:solidFill>
                      <a:schemeClr val="tx1"/>
                    </a:solidFill>
                  </a:rPr>
                  <a:t>?</a:t>
                </a:r>
              </a:p>
            </p:txBody>
          </p:sp>
        </mc:Choice>
        <mc:Fallback>
          <p:sp>
            <p:nvSpPr>
              <p:cNvPr id="6" name="Rectangle: Rounded Corners 5">
                <a:extLst>
                  <a:ext uri="{FF2B5EF4-FFF2-40B4-BE49-F238E27FC236}">
                    <a16:creationId xmlns:a16="http://schemas.microsoft.com/office/drawing/2014/main" id="{E8002C4D-1B9F-AA43-8A9D-C6639F8036C8}"/>
                  </a:ext>
                </a:extLst>
              </p:cNvPr>
              <p:cNvSpPr>
                <a:spLocks noRot="1" noChangeAspect="1" noMove="1" noResize="1" noEditPoints="1" noAdjustHandles="1" noChangeArrowheads="1" noChangeShapeType="1" noTextEdit="1"/>
              </p:cNvSpPr>
              <p:nvPr/>
            </p:nvSpPr>
            <p:spPr bwMode="auto">
              <a:xfrm>
                <a:off x="624417" y="1772815"/>
                <a:ext cx="10972800" cy="1152129"/>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0080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33F16-45C5-2E8B-FC19-B479D2FA781C}"/>
              </a:ext>
            </a:extLst>
          </p:cNvPr>
          <p:cNvSpPr>
            <a:spLocks noGrp="1"/>
          </p:cNvSpPr>
          <p:nvPr>
            <p:ph type="title"/>
          </p:nvPr>
        </p:nvSpPr>
        <p:spPr/>
        <p:txBody>
          <a:bodyPr/>
          <a:lstStyle/>
          <a:p>
            <a:r>
              <a:rPr lang="en-US" dirty="0"/>
              <a:t>Three frontiers</a:t>
            </a:r>
          </a:p>
        </p:txBody>
      </p:sp>
      <p:graphicFrame>
        <p:nvGraphicFramePr>
          <p:cNvPr id="6" name="Content Placeholder 5">
            <a:extLst>
              <a:ext uri="{FF2B5EF4-FFF2-40B4-BE49-F238E27FC236}">
                <a16:creationId xmlns:a16="http://schemas.microsoft.com/office/drawing/2014/main" id="{B1161183-2327-9900-29E4-AD6E2C4117A0}"/>
              </a:ext>
            </a:extLst>
          </p:cNvPr>
          <p:cNvGraphicFramePr>
            <a:graphicFrameLocks noGrp="1"/>
          </p:cNvGraphicFramePr>
          <p:nvPr>
            <p:ph idx="1"/>
          </p:nvPr>
        </p:nvGraphicFramePr>
        <p:xfrm>
          <a:off x="609600" y="1196975"/>
          <a:ext cx="109728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62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a:xfrm>
            <a:off x="616171" y="332656"/>
            <a:ext cx="10972800" cy="633412"/>
          </a:xfrm>
        </p:spPr>
        <p:txBody>
          <a:bodyPr/>
          <a:lstStyle/>
          <a:p>
            <a:r>
              <a:rPr lang="en-US" dirty="0"/>
              <a:t>Frontier 2: Lossy kernelization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6D8FE5-06C7-E0D7-AC15-A223D20EF2D7}"/>
                  </a:ext>
                </a:extLst>
              </p:cNvPr>
              <p:cNvSpPr>
                <a:spLocks noGrp="1"/>
              </p:cNvSpPr>
              <p:nvPr>
                <p:ph idx="1"/>
              </p:nvPr>
            </p:nvSpPr>
            <p:spPr/>
            <p:txBody>
              <a:bodyPr>
                <a:normAutofit/>
              </a:bodyPr>
              <a:lstStyle/>
              <a:p>
                <a:pPr marL="0" indent="0">
                  <a:buNone/>
                </a:pPr>
                <a:r>
                  <a:rPr lang="en-US" dirty="0"/>
                  <a:t>The standard definition of kernelization targets </a:t>
                </a:r>
                <a:r>
                  <a:rPr lang="en-US" dirty="0">
                    <a:solidFill>
                      <a:srgbClr val="0070C0"/>
                    </a:solidFill>
                  </a:rPr>
                  <a:t>exact</a:t>
                </a:r>
                <a:r>
                  <a:rPr lang="en-US" dirty="0"/>
                  <a:t> answers to decision problems</a:t>
                </a:r>
              </a:p>
              <a:p>
                <a:pPr marL="0" indent="0">
                  <a:buNone/>
                </a:pPr>
                <a:r>
                  <a:rPr lang="en-US" dirty="0"/>
                  <a:t>For highly complex problems, a polynomial-size kernelization may seem out of reach</a:t>
                </a:r>
                <a:br>
                  <a:rPr lang="en-US" dirty="0"/>
                </a:br>
                <a:r>
                  <a:rPr lang="en-US" dirty="0"/>
                  <a:t>... or simply be impossible, under established complexity assumptions</a:t>
                </a:r>
              </a:p>
              <a:p>
                <a:pPr marL="0" indent="0">
                  <a:buNone/>
                </a:pPr>
                <a:r>
                  <a:rPr lang="en-US" dirty="0"/>
                  <a:t>The framework of lossy kernelization relaxes the strict requirements of kernelization, to capture </a:t>
                </a:r>
                <a:r>
                  <a:rPr lang="en-US" dirty="0">
                    <a:solidFill>
                      <a:srgbClr val="0070C0"/>
                    </a:solidFill>
                  </a:rPr>
                  <a:t>preprocessing</a:t>
                </a:r>
                <a:r>
                  <a:rPr lang="en-US" dirty="0"/>
                  <a:t> with a </a:t>
                </a:r>
                <a:r>
                  <a:rPr lang="en-US" dirty="0">
                    <a:solidFill>
                      <a:srgbClr val="0070C0"/>
                    </a:solidFill>
                  </a:rPr>
                  <a:t>small</a:t>
                </a:r>
                <a:r>
                  <a:rPr lang="en-US" dirty="0"/>
                  <a:t> factor-</a:t>
                </a:r>
                <a14:m>
                  <m:oMath xmlns:m="http://schemas.openxmlformats.org/officeDocument/2006/math">
                    <m:r>
                      <a:rPr lang="en-US" i="1">
                        <a:solidFill>
                          <a:srgbClr val="C00000"/>
                        </a:solidFill>
                        <a:latin typeface="Cambria Math" panose="02040503050406030204" pitchFamily="18" charset="0"/>
                      </a:rPr>
                      <m:t>𝛼</m:t>
                    </m:r>
                    <m:r>
                      <a:rPr lang="en-US" i="1">
                        <a:solidFill>
                          <a:srgbClr val="C00000"/>
                        </a:solidFill>
                        <a:latin typeface="Cambria Math" panose="02040503050406030204" pitchFamily="18" charset="0"/>
                      </a:rPr>
                      <m:t> </m:t>
                    </m:r>
                  </m:oMath>
                </a14:m>
                <a:r>
                  <a:rPr lang="en-US" dirty="0"/>
                  <a:t>loss of accuracy</a:t>
                </a:r>
                <a:br>
                  <a:rPr lang="en-US" dirty="0"/>
                </a:br>
                <a:r>
                  <a:rPr lang="en-US" sz="1600" dirty="0">
                    <a:solidFill>
                      <a:srgbClr val="0070C0"/>
                    </a:solidFill>
                  </a:rPr>
                  <a:t>[Lokshtanov, Panolan, Ramanujan &amp; Saurabh, STOC’17]</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86D8FE5-06C7-E0D7-AC15-A223D20EF2D7}"/>
                  </a:ext>
                </a:extLst>
              </p:cNvPr>
              <p:cNvSpPr>
                <a:spLocks noGrp="1" noRot="1" noChangeAspect="1" noMove="1" noResize="1" noEditPoints="1" noAdjustHandles="1" noChangeArrowheads="1" noChangeShapeType="1" noTextEdit="1"/>
              </p:cNvSpPr>
              <p:nvPr>
                <p:ph idx="1"/>
              </p:nvPr>
            </p:nvSpPr>
            <p:spPr>
              <a:blipFill>
                <a:blip r:embed="rId3"/>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18</a:t>
            </a:fld>
            <a:endParaRPr lang="nb-NO"/>
          </a:p>
        </p:txBody>
      </p:sp>
      <p:grpSp>
        <p:nvGrpSpPr>
          <p:cNvPr id="33" name="Group 32">
            <a:extLst>
              <a:ext uri="{FF2B5EF4-FFF2-40B4-BE49-F238E27FC236}">
                <a16:creationId xmlns:a16="http://schemas.microsoft.com/office/drawing/2014/main" id="{4F260FAF-1771-37A9-0018-0AB6B9329BD8}"/>
              </a:ext>
            </a:extLst>
          </p:cNvPr>
          <p:cNvGrpSpPr/>
          <p:nvPr/>
        </p:nvGrpSpPr>
        <p:grpSpPr>
          <a:xfrm>
            <a:off x="2695651" y="4063085"/>
            <a:ext cx="6928741" cy="1499772"/>
            <a:chOff x="2695651" y="4063085"/>
            <a:chExt cx="6928741" cy="1499772"/>
          </a:xfrm>
        </p:grpSpPr>
        <p:grpSp>
          <p:nvGrpSpPr>
            <p:cNvPr id="8" name="Group 7">
              <a:extLst>
                <a:ext uri="{FF2B5EF4-FFF2-40B4-BE49-F238E27FC236}">
                  <a16:creationId xmlns:a16="http://schemas.microsoft.com/office/drawing/2014/main" id="{80CE5147-7B1A-5EF2-57BA-704B751304B4}"/>
                </a:ext>
              </a:extLst>
            </p:cNvPr>
            <p:cNvGrpSpPr/>
            <p:nvPr/>
          </p:nvGrpSpPr>
          <p:grpSpPr>
            <a:xfrm>
              <a:off x="2695651" y="4105774"/>
              <a:ext cx="2088580" cy="1051418"/>
              <a:chOff x="1475308" y="4908301"/>
              <a:chExt cx="2088580" cy="1051418"/>
            </a:xfrm>
          </p:grpSpPr>
          <mc:AlternateContent xmlns:mc="http://schemas.openxmlformats.org/markup-compatibility/2006" xmlns:a14="http://schemas.microsoft.com/office/drawing/2010/main">
            <mc:Choice Requires="a14">
              <p:sp>
                <p:nvSpPr>
                  <p:cNvPr id="16" name="Rounded Rectangle 21">
                    <a:extLst>
                      <a:ext uri="{FF2B5EF4-FFF2-40B4-BE49-F238E27FC236}">
                        <a16:creationId xmlns:a16="http://schemas.microsoft.com/office/drawing/2014/main" id="{CF65C8EE-800A-356B-05AB-2830E13770FB}"/>
                      </a:ext>
                    </a:extLst>
                  </p:cNvPr>
                  <p:cNvSpPr/>
                  <p:nvPr/>
                </p:nvSpPr>
                <p:spPr bwMode="auto">
                  <a:xfrm>
                    <a:off x="1475655" y="5157192"/>
                    <a:ext cx="2088221"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oMath>
                      </m:oMathPara>
                    </a14:m>
                    <a:endParaRPr lang="en-US" sz="2000" dirty="0">
                      <a:solidFill>
                        <a:srgbClr val="C00000"/>
                      </a:solidFill>
                      <a:latin typeface="+mj-lt"/>
                    </a:endParaRPr>
                  </a:p>
                </p:txBody>
              </p:sp>
            </mc:Choice>
            <mc:Fallback xmlns="">
              <p:sp>
                <p:nvSpPr>
                  <p:cNvPr id="14" name="Rounded Rectangle 21">
                    <a:extLst>
                      <a:ext uri="{FF2B5EF4-FFF2-40B4-BE49-F238E27FC236}">
                        <a16:creationId xmlns:a16="http://schemas.microsoft.com/office/drawing/2014/main" id="{1EC77DBE-64FC-0F91-CF9B-E0E0E61F6854}"/>
                      </a:ext>
                    </a:extLst>
                  </p:cNvPr>
                  <p:cNvSpPr>
                    <a:spLocks noRot="1" noChangeAspect="1" noMove="1" noResize="1" noEditPoints="1" noAdjustHandles="1" noChangeArrowheads="1" noChangeShapeType="1" noTextEdit="1"/>
                  </p:cNvSpPr>
                  <p:nvPr/>
                </p:nvSpPr>
                <p:spPr bwMode="auto">
                  <a:xfrm>
                    <a:off x="1475655" y="5157192"/>
                    <a:ext cx="2088221" cy="802527"/>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Left-Right Arrow 22">
                    <a:extLst>
                      <a:ext uri="{FF2B5EF4-FFF2-40B4-BE49-F238E27FC236}">
                        <a16:creationId xmlns:a16="http://schemas.microsoft.com/office/drawing/2014/main" id="{ECA0E0DA-49C0-163E-90F6-F29E1C0C203E}"/>
                      </a:ext>
                    </a:extLst>
                  </p:cNvPr>
                  <p:cNvSpPr/>
                  <p:nvPr/>
                </p:nvSpPr>
                <p:spPr bwMode="auto">
                  <a:xfrm>
                    <a:off x="1475308" y="4908301"/>
                    <a:ext cx="2088580" cy="104875"/>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i="1" dirty="0">
                            <a:solidFill>
                              <a:srgbClr val="C00000"/>
                            </a:solidFill>
                            <a:latin typeface="Cambria Math" panose="02040503050406030204" pitchFamily="18" charset="0"/>
                          </a:rPr>
                          <m:t>𝑛</m:t>
                        </m:r>
                      </m:oMath>
                    </a14:m>
                    <a:r>
                      <a:rPr lang="en-US" sz="2000" dirty="0">
                        <a:solidFill>
                          <a:schemeClr val="tx1"/>
                        </a:solidFill>
                        <a:latin typeface="+mj-lt"/>
                      </a:rPr>
                      <a:t> bits</a:t>
                    </a:r>
                  </a:p>
                </p:txBody>
              </p:sp>
            </mc:Choice>
            <mc:Fallback xmlns="">
              <p:sp>
                <p:nvSpPr>
                  <p:cNvPr id="15" name="Left-Right Arrow 22">
                    <a:extLst>
                      <a:ext uri="{FF2B5EF4-FFF2-40B4-BE49-F238E27FC236}">
                        <a16:creationId xmlns:a16="http://schemas.microsoft.com/office/drawing/2014/main" id="{4B3B37C4-777F-0D9D-CBD4-9166069889BB}"/>
                      </a:ext>
                    </a:extLst>
                  </p:cNvPr>
                  <p:cNvSpPr>
                    <a:spLocks noRot="1" noChangeAspect="1" noMove="1" noResize="1" noEditPoints="1" noAdjustHandles="1" noChangeArrowheads="1" noChangeShapeType="1" noTextEdit="1"/>
                  </p:cNvSpPr>
                  <p:nvPr/>
                </p:nvSpPr>
                <p:spPr bwMode="auto">
                  <a:xfrm>
                    <a:off x="1475308" y="4908301"/>
                    <a:ext cx="2088580" cy="104875"/>
                  </a:xfrm>
                  <a:prstGeom prst="leftRightArrow">
                    <a:avLst/>
                  </a:prstGeom>
                  <a:blipFill>
                    <a:blip r:embed="rId5"/>
                    <a:stretch>
                      <a:fillRect t="-321053" b="-47368"/>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73320102-19C4-1C06-60D0-16A35DA36B8A}"/>
                      </a:ext>
                    </a:extLst>
                  </p:cNvPr>
                  <p:cNvSpPr/>
                  <p:nvPr/>
                </p:nvSpPr>
                <p:spPr bwMode="auto">
                  <a:xfrm>
                    <a:off x="2427385" y="5167631"/>
                    <a:ext cx="1080120" cy="619732"/>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14:m>
                      <m:oMathPara xmlns:m="http://schemas.openxmlformats.org/officeDocument/2006/math">
                        <m:oMathParaPr>
                          <m:jc m:val="center"/>
                        </m:oMathParaPr>
                        <m:oMath xmlns:m="http://schemas.openxmlformats.org/officeDocument/2006/math">
                          <m:r>
                            <a:rPr lang="en-US" sz="2000" i="1" smtClean="0">
                              <a:solidFill>
                                <a:srgbClr val="C00000"/>
                              </a:solidFill>
                              <a:latin typeface="Cambria Math" panose="02040503050406030204" pitchFamily="18" charset="0"/>
                            </a:rPr>
                            <m:t>𝑘</m:t>
                          </m:r>
                          <m:r>
                            <a:rPr lang="en-US" sz="2000" b="0" i="1" smtClean="0">
                              <a:solidFill>
                                <a:schemeClr val="tx1"/>
                              </a:solidFill>
                              <a:latin typeface="Cambria Math" panose="02040503050406030204" pitchFamily="18" charset="0"/>
                            </a:rPr>
                            <m:t>≈</m:t>
                          </m:r>
                          <m:r>
                            <m:rPr>
                              <m:sty m:val="p"/>
                            </m:rPr>
                            <a:rPr lang="en-US" sz="2000" b="0" i="0" cap="small" smtClean="0">
                              <a:solidFill>
                                <a:srgbClr val="C00000"/>
                              </a:solidFill>
                              <a:latin typeface="Cambria Math" panose="02040503050406030204" pitchFamily="18" charset="0"/>
                            </a:rPr>
                            <m:t>opt</m:t>
                          </m:r>
                        </m:oMath>
                      </m:oMathPara>
                    </a14:m>
                    <a:endParaRPr lang="en-US" sz="2000" cap="small" dirty="0">
                      <a:solidFill>
                        <a:srgbClr val="C00000"/>
                      </a:solidFill>
                      <a:latin typeface="+mj-lt"/>
                    </a:endParaRPr>
                  </a:p>
                </p:txBody>
              </p:sp>
            </mc:Choice>
            <mc:Fallback xmlns="">
              <p:sp>
                <p:nvSpPr>
                  <p:cNvPr id="18" name="Oval 17">
                    <a:extLst>
                      <a:ext uri="{FF2B5EF4-FFF2-40B4-BE49-F238E27FC236}">
                        <a16:creationId xmlns:a16="http://schemas.microsoft.com/office/drawing/2014/main" id="{73320102-19C4-1C06-60D0-16A35DA36B8A}"/>
                      </a:ext>
                    </a:extLst>
                  </p:cNvPr>
                  <p:cNvSpPr>
                    <a:spLocks noRot="1" noChangeAspect="1" noMove="1" noResize="1" noEditPoints="1" noAdjustHandles="1" noChangeArrowheads="1" noChangeShapeType="1" noTextEdit="1"/>
                  </p:cNvSpPr>
                  <p:nvPr/>
                </p:nvSpPr>
                <p:spPr bwMode="auto">
                  <a:xfrm>
                    <a:off x="2427385" y="5167631"/>
                    <a:ext cx="1080120" cy="619732"/>
                  </a:xfrm>
                  <a:prstGeom prst="ellipse">
                    <a:avLst/>
                  </a:prstGeom>
                  <a:blipFill>
                    <a:blip r:embed="rId6"/>
                    <a:stretch>
                      <a:fillRect/>
                    </a:stretch>
                  </a:blipFill>
                  <a:ln>
                    <a:headEnd type="none" w="med" len="med"/>
                    <a:tailEnd type="none" w="med" len="med"/>
                  </a:ln>
                </p:spPr>
                <p:txBody>
                  <a:bodyPr/>
                  <a:lstStyle/>
                  <a:p>
                    <a:r>
                      <a:rPr lang="en-US">
                        <a:noFill/>
                      </a:rPr>
                      <a:t> </a:t>
                    </a:r>
                  </a:p>
                </p:txBody>
              </p:sp>
            </mc:Fallback>
          </mc:AlternateContent>
        </p:grpSp>
        <p:sp>
          <p:nvSpPr>
            <p:cNvPr id="14" name="Right Arrow 19">
              <a:extLst>
                <a:ext uri="{FF2B5EF4-FFF2-40B4-BE49-F238E27FC236}">
                  <a16:creationId xmlns:a16="http://schemas.microsoft.com/office/drawing/2014/main" id="{012C8586-2509-F3EB-097F-1F12521CF6CD}"/>
                </a:ext>
              </a:extLst>
            </p:cNvPr>
            <p:cNvSpPr/>
            <p:nvPr/>
          </p:nvSpPr>
          <p:spPr bwMode="auto">
            <a:xfrm>
              <a:off x="5955881" y="4341605"/>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554480" numCol="1" rtlCol="0" anchor="ctr" anchorCtr="0" compatLnSpc="1">
              <a:prstTxWarp prst="textNoShape">
                <a:avLst/>
              </a:prstTxWarp>
            </a:bodyPr>
            <a:lstStyle/>
            <a:p>
              <a:pPr eaLnBrk="0" hangingPunct="0"/>
              <a:endParaRPr lang="en-US" sz="2000" dirty="0">
                <a:solidFill>
                  <a:schemeClr val="tx1"/>
                </a:solidFill>
                <a:latin typeface="+mj-lt"/>
              </a:endParaRPr>
            </a:p>
          </p:txBody>
        </p:sp>
        <p:pic>
          <p:nvPicPr>
            <p:cNvPr id="15" name="Picture 4" descr="http://studystays.com.au/images/config.png">
              <a:extLst>
                <a:ext uri="{FF2B5EF4-FFF2-40B4-BE49-F238E27FC236}">
                  <a16:creationId xmlns:a16="http://schemas.microsoft.com/office/drawing/2014/main" id="{76A645EB-4BEC-1242-2940-05F3BC574F0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4400000">
              <a:off x="6258139" y="4493461"/>
              <a:ext cx="447473" cy="44747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6D24BDC-D1AC-D204-2472-4F2035129ADB}"/>
                </a:ext>
              </a:extLst>
            </p:cNvPr>
            <p:cNvGrpSpPr/>
            <p:nvPr/>
          </p:nvGrpSpPr>
          <p:grpSpPr>
            <a:xfrm>
              <a:off x="8081935" y="4105774"/>
              <a:ext cx="1542457" cy="1051418"/>
              <a:chOff x="6660000" y="4908301"/>
              <a:chExt cx="1542457" cy="1051418"/>
            </a:xfrm>
          </p:grpSpPr>
          <mc:AlternateContent xmlns:mc="http://schemas.openxmlformats.org/markup-compatibility/2006" xmlns:a14="http://schemas.microsoft.com/office/drawing/2010/main">
            <mc:Choice Requires="a14">
              <p:sp>
                <p:nvSpPr>
                  <p:cNvPr id="11" name="Rounded Rectangle 16">
                    <a:extLst>
                      <a:ext uri="{FF2B5EF4-FFF2-40B4-BE49-F238E27FC236}">
                        <a16:creationId xmlns:a16="http://schemas.microsoft.com/office/drawing/2014/main" id="{BA49ADC2-1886-FED9-7E73-95FFC2E0E9FA}"/>
                      </a:ext>
                    </a:extLst>
                  </p:cNvPr>
                  <p:cNvSpPr/>
                  <p:nvPr/>
                </p:nvSpPr>
                <p:spPr bwMode="auto">
                  <a:xfrm>
                    <a:off x="6660231" y="5157192"/>
                    <a:ext cx="1542225"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r>
                            <a:rPr lang="en-US" sz="2800" i="1">
                              <a:solidFill>
                                <a:srgbClr val="C00000"/>
                              </a:solidFill>
                              <a:latin typeface="Cambria Math" panose="02040503050406030204" pitchFamily="18" charset="0"/>
                            </a:rPr>
                            <m:t>′</m:t>
                          </m:r>
                        </m:oMath>
                      </m:oMathPara>
                    </a14:m>
                    <a:endParaRPr lang="en-US" sz="2000" dirty="0">
                      <a:solidFill>
                        <a:srgbClr val="C00000"/>
                      </a:solidFill>
                      <a:latin typeface="+mj-lt"/>
                    </a:endParaRPr>
                  </a:p>
                </p:txBody>
              </p:sp>
            </mc:Choice>
            <mc:Fallback xmlns="">
              <p:sp>
                <p:nvSpPr>
                  <p:cNvPr id="11" name="Rounded Rectangle 16">
                    <a:extLst>
                      <a:ext uri="{FF2B5EF4-FFF2-40B4-BE49-F238E27FC236}">
                        <a16:creationId xmlns:a16="http://schemas.microsoft.com/office/drawing/2014/main" id="{BA49ADC2-1886-FED9-7E73-95FFC2E0E9FA}"/>
                      </a:ext>
                    </a:extLst>
                  </p:cNvPr>
                  <p:cNvSpPr>
                    <a:spLocks noRot="1" noChangeAspect="1" noMove="1" noResize="1" noEditPoints="1" noAdjustHandles="1" noChangeArrowheads="1" noChangeShapeType="1" noTextEdit="1"/>
                  </p:cNvSpPr>
                  <p:nvPr/>
                </p:nvSpPr>
                <p:spPr bwMode="auto">
                  <a:xfrm>
                    <a:off x="6660231" y="5157192"/>
                    <a:ext cx="1542225" cy="802527"/>
                  </a:xfrm>
                  <a:prstGeom prst="roundRect">
                    <a:avLst/>
                  </a:prstGeom>
                  <a:blipFill>
                    <a:blip r:embed="rId8"/>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Left-Right Arrow 17">
                    <a:extLst>
                      <a:ext uri="{FF2B5EF4-FFF2-40B4-BE49-F238E27FC236}">
                        <a16:creationId xmlns:a16="http://schemas.microsoft.com/office/drawing/2014/main" id="{E015CC54-5C45-6DD5-5856-D807F189FA64}"/>
                      </a:ext>
                    </a:extLst>
                  </p:cNvPr>
                  <p:cNvSpPr/>
                  <p:nvPr/>
                </p:nvSpPr>
                <p:spPr bwMode="auto">
                  <a:xfrm>
                    <a:off x="6660000" y="4908301"/>
                    <a:ext cx="1542457" cy="114369"/>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b="0" i="1" dirty="0" smtClean="0">
                            <a:solidFill>
                              <a:schemeClr val="tx1"/>
                            </a:solidFill>
                            <a:latin typeface="Cambria Math" panose="02040503050406030204" pitchFamily="18" charset="0"/>
                          </a:rPr>
                          <m:t>𝑝𝑜𝑙𝑦</m:t>
                        </m:r>
                        <m:r>
                          <a:rPr lang="en-US" sz="2000" i="1" dirty="0">
                            <a:solidFill>
                              <a:schemeClr val="tx1"/>
                            </a:solidFill>
                            <a:latin typeface="Cambria Math" panose="02040503050406030204" pitchFamily="18" charset="0"/>
                          </a:rPr>
                          <m:t>(</m:t>
                        </m:r>
                        <m:r>
                          <a:rPr lang="en-US" sz="2000" i="1" dirty="0">
                            <a:solidFill>
                              <a:srgbClr val="C00000"/>
                            </a:solidFill>
                            <a:latin typeface="Cambria Math" panose="02040503050406030204" pitchFamily="18" charset="0"/>
                          </a:rPr>
                          <m:t>𝑘</m:t>
                        </m:r>
                        <m:r>
                          <a:rPr lang="en-US" sz="2000" i="1" dirty="0">
                            <a:solidFill>
                              <a:schemeClr val="tx1"/>
                            </a:solidFill>
                            <a:latin typeface="Cambria Math" panose="02040503050406030204" pitchFamily="18" charset="0"/>
                          </a:rPr>
                          <m:t>)</m:t>
                        </m:r>
                      </m:oMath>
                    </a14:m>
                    <a:r>
                      <a:rPr lang="en-US" sz="2000" dirty="0">
                        <a:solidFill>
                          <a:schemeClr val="tx1"/>
                        </a:solidFill>
                        <a:latin typeface="+mj-lt"/>
                      </a:rPr>
                      <a:t> bits</a:t>
                    </a:r>
                  </a:p>
                </p:txBody>
              </p:sp>
            </mc:Choice>
            <mc:Fallback xmlns="">
              <p:sp>
                <p:nvSpPr>
                  <p:cNvPr id="12" name="Left-Right Arrow 17">
                    <a:extLst>
                      <a:ext uri="{FF2B5EF4-FFF2-40B4-BE49-F238E27FC236}">
                        <a16:creationId xmlns:a16="http://schemas.microsoft.com/office/drawing/2014/main" id="{E015CC54-5C45-6DD5-5856-D807F189FA64}"/>
                      </a:ext>
                    </a:extLst>
                  </p:cNvPr>
                  <p:cNvSpPr>
                    <a:spLocks noRot="1" noChangeAspect="1" noMove="1" noResize="1" noEditPoints="1" noAdjustHandles="1" noChangeArrowheads="1" noChangeShapeType="1" noTextEdit="1"/>
                  </p:cNvSpPr>
                  <p:nvPr/>
                </p:nvSpPr>
                <p:spPr bwMode="auto">
                  <a:xfrm>
                    <a:off x="6660000" y="4908301"/>
                    <a:ext cx="1542457" cy="114369"/>
                  </a:xfrm>
                  <a:prstGeom prst="leftRightArrow">
                    <a:avLst/>
                  </a:prstGeom>
                  <a:blipFill>
                    <a:blip r:embed="rId9"/>
                    <a:stretch>
                      <a:fillRect t="-305000" r="-1569" b="-40000"/>
                    </a:stretch>
                  </a:blipFill>
                  <a:ln>
                    <a:headEnd type="none" w="med" len="med"/>
                    <a:tailEnd type="none" w="med" len="med"/>
                  </a:ln>
                  <a:effectLst/>
                </p:spPr>
                <p:txBody>
                  <a:bodyPr/>
                  <a:lstStyle/>
                  <a:p>
                    <a:r>
                      <a:rPr lang="en-US">
                        <a:noFill/>
                      </a:rPr>
                      <a:t> </a:t>
                    </a:r>
                  </a:p>
                </p:txBody>
              </p:sp>
            </mc:Fallback>
          </mc:AlternateContent>
        </p:grpSp>
        <p:sp>
          <p:nvSpPr>
            <p:cNvPr id="19" name="Rectangle: Rounded Corners 18">
              <a:extLst>
                <a:ext uri="{FF2B5EF4-FFF2-40B4-BE49-F238E27FC236}">
                  <a16:creationId xmlns:a16="http://schemas.microsoft.com/office/drawing/2014/main" id="{521D7A6F-964C-17FE-E56C-0CD0B0830C1B}"/>
                </a:ext>
              </a:extLst>
            </p:cNvPr>
            <p:cNvSpPr/>
            <p:nvPr/>
          </p:nvSpPr>
          <p:spPr bwMode="auto">
            <a:xfrm>
              <a:off x="5519935" y="4063085"/>
              <a:ext cx="2016225" cy="37492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Reduction algo.</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EB87DC7-8C83-DEA4-11D0-DED55AF560A9}"/>
                    </a:ext>
                  </a:extLst>
                </p:cNvPr>
                <p:cNvSpPr txBox="1"/>
                <p:nvPr/>
              </p:nvSpPr>
              <p:spPr>
                <a:xfrm>
                  <a:off x="3287688" y="5162747"/>
                  <a:ext cx="6101644" cy="400110"/>
                </a:xfrm>
                <a:prstGeom prst="rect">
                  <a:avLst/>
                </a:prstGeom>
                <a:noFill/>
              </p:spPr>
              <p:txBody>
                <a:bodyPr wrap="square">
                  <a:spAutoFit/>
                </a:bodyPr>
                <a:lstStyle/>
                <a:p>
                  <a:pPr eaLnBrk="0" hangingPunct="0"/>
                  <a14:m>
                    <m:oMath xmlns:m="http://schemas.openxmlformats.org/officeDocument/2006/math">
                      <m:r>
                        <a:rPr lang="en-US" sz="2000" i="1" smtClean="0">
                          <a:solidFill>
                            <a:schemeClr val="tx1"/>
                          </a:solidFill>
                          <a:latin typeface="Cambria Math" panose="02040503050406030204" pitchFamily="18" charset="0"/>
                        </a:rPr>
                        <m:t>𝑝𝑜𝑙𝑦</m:t>
                      </m:r>
                      <m:r>
                        <a:rPr lang="en-US" sz="2000" i="1" smtClean="0">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r>
                            <a:rPr lang="en-US" sz="2000" i="1">
                              <a:solidFill>
                                <a:srgbClr val="C00000"/>
                              </a:solidFill>
                              <a:latin typeface="Cambria Math" panose="02040503050406030204" pitchFamily="18" charset="0"/>
                            </a:rPr>
                            <m:t>𝑥</m:t>
                          </m:r>
                        </m:e>
                      </m:d>
                      <m:r>
                        <a:rPr lang="en-US" sz="2000" i="1">
                          <a:solidFill>
                            <a:schemeClr val="tx1"/>
                          </a:solidFill>
                          <a:latin typeface="Cambria Math" panose="02040503050406030204" pitchFamily="18" charset="0"/>
                        </a:rPr>
                        <m:t>,</m:t>
                      </m:r>
                      <m:r>
                        <a:rPr lang="en-US" sz="2000" i="1">
                          <a:solidFill>
                            <a:srgbClr val="C00000"/>
                          </a:solidFill>
                          <a:latin typeface="Cambria Math" panose="02040503050406030204" pitchFamily="18" charset="0"/>
                        </a:rPr>
                        <m:t>𝑘</m:t>
                      </m:r>
                      <m:r>
                        <a:rPr lang="en-US" sz="2000" i="1">
                          <a:solidFill>
                            <a:schemeClr val="tx1"/>
                          </a:solidFill>
                          <a:latin typeface="Cambria Math" panose="02040503050406030204" pitchFamily="18" charset="0"/>
                        </a:rPr>
                        <m:t>)</m:t>
                      </m:r>
                    </m:oMath>
                  </a14:m>
                  <a:r>
                    <a:rPr lang="en-US" sz="2000" dirty="0">
                      <a:solidFill>
                        <a:schemeClr val="tx1"/>
                      </a:solidFill>
                      <a:latin typeface="+mj-lt"/>
                    </a:rPr>
                    <a:t> time</a:t>
                  </a:r>
                </a:p>
              </p:txBody>
            </p:sp>
          </mc:Choice>
          <mc:Fallback xmlns="">
            <p:sp>
              <p:nvSpPr>
                <p:cNvPr id="26" name="TextBox 25">
                  <a:extLst>
                    <a:ext uri="{FF2B5EF4-FFF2-40B4-BE49-F238E27FC236}">
                      <a16:creationId xmlns:a16="http://schemas.microsoft.com/office/drawing/2014/main" id="{0EB87DC7-8C83-DEA4-11D0-DED55AF560A9}"/>
                    </a:ext>
                  </a:extLst>
                </p:cNvPr>
                <p:cNvSpPr txBox="1">
                  <a:spLocks noRot="1" noChangeAspect="1" noMove="1" noResize="1" noEditPoints="1" noAdjustHandles="1" noChangeArrowheads="1" noChangeShapeType="1" noTextEdit="1"/>
                </p:cNvSpPr>
                <p:nvPr/>
              </p:nvSpPr>
              <p:spPr>
                <a:xfrm>
                  <a:off x="3287688" y="5162747"/>
                  <a:ext cx="6101644" cy="400110"/>
                </a:xfrm>
                <a:prstGeom prst="rect">
                  <a:avLst/>
                </a:prstGeom>
                <a:blipFill>
                  <a:blip r:embed="rId10"/>
                  <a:stretch>
                    <a:fillRect t="-9091" b="-25758"/>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D4A8963-5623-8E0C-7744-48EB2ED4FAF9}"/>
              </a:ext>
            </a:extLst>
          </p:cNvPr>
          <p:cNvGrpSpPr/>
          <p:nvPr/>
        </p:nvGrpSpPr>
        <p:grpSpPr>
          <a:xfrm>
            <a:off x="221206" y="5483334"/>
            <a:ext cx="12013509" cy="1278444"/>
            <a:chOff x="221206" y="5483334"/>
            <a:chExt cx="12013509" cy="1278444"/>
          </a:xfrm>
        </p:grpSpPr>
        <p:sp>
          <p:nvSpPr>
            <p:cNvPr id="23" name="Right Arrow 19">
              <a:extLst>
                <a:ext uri="{FF2B5EF4-FFF2-40B4-BE49-F238E27FC236}">
                  <a16:creationId xmlns:a16="http://schemas.microsoft.com/office/drawing/2014/main" id="{AC4102A3-2085-5C5E-FC8E-259B2CAEC496}"/>
                </a:ext>
              </a:extLst>
            </p:cNvPr>
            <p:cNvSpPr/>
            <p:nvPr/>
          </p:nvSpPr>
          <p:spPr bwMode="auto">
            <a:xfrm rot="10800000">
              <a:off x="5955881" y="5756505"/>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554480" numCol="1" rtlCol="0" anchor="ctr" anchorCtr="0" compatLnSpc="1">
              <a:prstTxWarp prst="textNoShape">
                <a:avLst/>
              </a:prstTxWarp>
            </a:bodyPr>
            <a:lstStyle/>
            <a:p>
              <a:pPr eaLnBrk="0" hangingPunct="0"/>
              <a:endParaRPr lang="en-US" sz="2000" dirty="0">
                <a:solidFill>
                  <a:schemeClr val="tx1"/>
                </a:solidFill>
                <a:latin typeface="+mj-lt"/>
              </a:endParaRPr>
            </a:p>
          </p:txBody>
        </p:sp>
        <mc:AlternateContent xmlns:mc="http://schemas.openxmlformats.org/markup-compatibility/2006" xmlns:a14="http://schemas.microsoft.com/office/drawing/2010/main">
          <mc:Choice Requires="a14">
            <p:sp>
              <p:nvSpPr>
                <p:cNvPr id="20" name="Star: 10 Points 19">
                  <a:extLst>
                    <a:ext uri="{FF2B5EF4-FFF2-40B4-BE49-F238E27FC236}">
                      <a16:creationId xmlns:a16="http://schemas.microsoft.com/office/drawing/2014/main" id="{75162B47-8B5A-19E0-1C47-E9D3F8A4C937}"/>
                    </a:ext>
                  </a:extLst>
                </p:cNvPr>
                <p:cNvSpPr/>
                <p:nvPr/>
              </p:nvSpPr>
              <p:spPr bwMode="auto">
                <a:xfrm>
                  <a:off x="8321091" y="5556670"/>
                  <a:ext cx="936104" cy="936104"/>
                </a:xfrm>
                <a:prstGeom prst="star1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smtClean="0">
                            <a:ln>
                              <a:noFill/>
                            </a:ln>
                            <a:solidFill>
                              <a:srgbClr val="C00000"/>
                            </a:solidFill>
                            <a:effectLst/>
                            <a:latin typeface="Cambria Math" panose="02040503050406030204" pitchFamily="18" charset="0"/>
                          </a:rPr>
                          <m:t>𝑠</m:t>
                        </m:r>
                        <m:r>
                          <a:rPr kumimoji="0" lang="en-US" sz="2000" b="0" i="1" u="none" strike="noStrike" cap="none" normalizeH="0" smtClean="0">
                            <a:ln>
                              <a:noFill/>
                            </a:ln>
                            <a:solidFill>
                              <a:srgbClr val="C00000"/>
                            </a:solidFill>
                            <a:effectLst/>
                            <a:latin typeface="Cambria Math" panose="02040503050406030204" pitchFamily="18" charset="0"/>
                          </a:rPr>
                          <m:t>′</m:t>
                        </m:r>
                      </m:oMath>
                    </m:oMathPara>
                  </a14:m>
                  <a:endParaRPr kumimoji="0" lang="en-US" sz="2000" u="none" strike="noStrike" cap="none" normalizeH="0" dirty="0">
                    <a:ln>
                      <a:noFill/>
                    </a:ln>
                    <a:solidFill>
                      <a:srgbClr val="C00000"/>
                    </a:solidFill>
                    <a:effectLst/>
                    <a:latin typeface="+mj-lt"/>
                  </a:endParaRPr>
                </a:p>
              </p:txBody>
            </p:sp>
          </mc:Choice>
          <mc:Fallback xmlns="">
            <p:sp>
              <p:nvSpPr>
                <p:cNvPr id="20" name="Star: 10 Points 19">
                  <a:extLst>
                    <a:ext uri="{FF2B5EF4-FFF2-40B4-BE49-F238E27FC236}">
                      <a16:creationId xmlns:a16="http://schemas.microsoft.com/office/drawing/2014/main" id="{75162B47-8B5A-19E0-1C47-E9D3F8A4C937}"/>
                    </a:ext>
                  </a:extLst>
                </p:cNvPr>
                <p:cNvSpPr>
                  <a:spLocks noRot="1" noChangeAspect="1" noMove="1" noResize="1" noEditPoints="1" noAdjustHandles="1" noChangeArrowheads="1" noChangeShapeType="1" noTextEdit="1"/>
                </p:cNvSpPr>
                <p:nvPr/>
              </p:nvSpPr>
              <p:spPr bwMode="auto">
                <a:xfrm>
                  <a:off x="8321091" y="5556670"/>
                  <a:ext cx="936104" cy="936104"/>
                </a:xfrm>
                <a:prstGeom prst="star10">
                  <a:avLst/>
                </a:prstGeom>
                <a:blipFill>
                  <a:blip r:embed="rId11"/>
                  <a:stretch>
                    <a:fillRect/>
                  </a:stretch>
                </a:blipFill>
                <a:ln>
                  <a:headEnd type="none" w="med" len="med"/>
                  <a:tailEnd type="none" w="med" len="med"/>
                </a:ln>
              </p:spPr>
              <p:txBody>
                <a:bodyPr/>
                <a:lstStyle/>
                <a:p>
                  <a:r>
                    <a:rPr lang="en-US">
                      <a:noFill/>
                    </a:rPr>
                    <a:t> </a:t>
                  </a:r>
                </a:p>
              </p:txBody>
            </p:sp>
          </mc:Fallback>
        </mc:AlternateContent>
        <p:sp>
          <p:nvSpPr>
            <p:cNvPr id="27" name="Rectangle: Rounded Corners 26">
              <a:extLst>
                <a:ext uri="{FF2B5EF4-FFF2-40B4-BE49-F238E27FC236}">
                  <a16:creationId xmlns:a16="http://schemas.microsoft.com/office/drawing/2014/main" id="{B7A6129D-98B9-A290-122B-38142BD01467}"/>
                </a:ext>
              </a:extLst>
            </p:cNvPr>
            <p:cNvSpPr/>
            <p:nvPr/>
          </p:nvSpPr>
          <p:spPr bwMode="auto">
            <a:xfrm>
              <a:off x="5519935" y="6386856"/>
              <a:ext cx="2016225" cy="37492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Lifting algo.</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EDD2B6C-D297-98BB-8354-8C9F3C671B51}"/>
                    </a:ext>
                  </a:extLst>
                </p:cNvPr>
                <p:cNvSpPr txBox="1"/>
                <p:nvPr/>
              </p:nvSpPr>
              <p:spPr>
                <a:xfrm>
                  <a:off x="8604881" y="5679323"/>
                  <a:ext cx="3629834" cy="830997"/>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𝑐</m:t>
                      </m:r>
                    </m:oMath>
                  </a14:m>
                  <a:r>
                    <a:rPr lang="en-US" sz="2400" dirty="0">
                      <a:latin typeface="+mj-lt"/>
                    </a:rPr>
                    <a:t>-approximate </a:t>
                  </a:r>
                  <a:br>
                    <a:rPr lang="en-US" sz="2400" dirty="0">
                      <a:latin typeface="+mj-lt"/>
                    </a:rPr>
                  </a:br>
                  <a:r>
                    <a:rPr lang="en-US" sz="2400" dirty="0">
                      <a:latin typeface="+mj-lt"/>
                    </a:rPr>
                    <a:t>solution for </a:t>
                  </a:r>
                  <a14:m>
                    <m:oMath xmlns:m="http://schemas.openxmlformats.org/officeDocument/2006/math">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oMath>
                  </a14:m>
                  <a:endParaRPr lang="en-US" sz="2400" dirty="0" err="1">
                    <a:solidFill>
                      <a:srgbClr val="C00000"/>
                    </a:solidFill>
                    <a:latin typeface="+mj-lt"/>
                  </a:endParaRPr>
                </a:p>
              </p:txBody>
            </p:sp>
          </mc:Choice>
          <mc:Fallback xmlns="">
            <p:sp>
              <p:nvSpPr>
                <p:cNvPr id="30" name="TextBox 29">
                  <a:extLst>
                    <a:ext uri="{FF2B5EF4-FFF2-40B4-BE49-F238E27FC236}">
                      <a16:creationId xmlns:a16="http://schemas.microsoft.com/office/drawing/2014/main" id="{3EDD2B6C-D297-98BB-8354-8C9F3C671B51}"/>
                    </a:ext>
                  </a:extLst>
                </p:cNvPr>
                <p:cNvSpPr txBox="1">
                  <a:spLocks noRot="1" noChangeAspect="1" noMove="1" noResize="1" noEditPoints="1" noAdjustHandles="1" noChangeArrowheads="1" noChangeShapeType="1" noTextEdit="1"/>
                </p:cNvSpPr>
                <p:nvPr/>
              </p:nvSpPr>
              <p:spPr>
                <a:xfrm>
                  <a:off x="8604881" y="5679323"/>
                  <a:ext cx="3629834" cy="830997"/>
                </a:xfrm>
                <a:prstGeom prst="rect">
                  <a:avLst/>
                </a:prstGeom>
                <a:blipFill>
                  <a:blip r:embed="rId12"/>
                  <a:stretch>
                    <a:fillRect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18F4052-C3E6-9A6D-81C5-BB17416A90E0}"/>
                    </a:ext>
                  </a:extLst>
                </p:cNvPr>
                <p:cNvSpPr txBox="1"/>
                <p:nvPr/>
              </p:nvSpPr>
              <p:spPr>
                <a:xfrm>
                  <a:off x="221206" y="5679323"/>
                  <a:ext cx="3629834" cy="830997"/>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𝛼</m:t>
                      </m:r>
                      <m:r>
                        <a:rPr lang="en-US" sz="2400" b="0" i="1" smtClean="0">
                          <a:solidFill>
                            <a:srgbClr val="C00000"/>
                          </a:solidFill>
                          <a:latin typeface="Cambria Math" panose="02040503050406030204" pitchFamily="18" charset="0"/>
                        </a:rPr>
                        <m:t>)</m:t>
                      </m:r>
                    </m:oMath>
                  </a14:m>
                  <a:r>
                    <a:rPr lang="en-US" sz="2400" dirty="0">
                      <a:latin typeface="+mj-lt"/>
                    </a:rPr>
                    <a:t>-approximate </a:t>
                  </a:r>
                  <a:br>
                    <a:rPr lang="en-US" sz="2400" dirty="0">
                      <a:latin typeface="+mj-lt"/>
                    </a:rPr>
                  </a:br>
                  <a:r>
                    <a:rPr lang="en-US" sz="2400" dirty="0">
                      <a:latin typeface="+mj-lt"/>
                    </a:rPr>
                    <a:t>solution for </a:t>
                  </a:r>
                  <a14:m>
                    <m:oMath xmlns:m="http://schemas.openxmlformats.org/officeDocument/2006/math">
                      <m:r>
                        <a:rPr lang="en-US" sz="2400" b="0" i="1" smtClean="0">
                          <a:solidFill>
                            <a:srgbClr val="C00000"/>
                          </a:solidFill>
                          <a:latin typeface="Cambria Math" panose="02040503050406030204" pitchFamily="18" charset="0"/>
                        </a:rPr>
                        <m:t>𝑥</m:t>
                      </m:r>
                    </m:oMath>
                  </a14:m>
                  <a:endParaRPr lang="en-US" sz="2400" dirty="0" err="1">
                    <a:solidFill>
                      <a:srgbClr val="C00000"/>
                    </a:solidFill>
                    <a:latin typeface="+mj-lt"/>
                  </a:endParaRPr>
                </a:p>
              </p:txBody>
            </p:sp>
          </mc:Choice>
          <mc:Fallback xmlns="">
            <p:sp>
              <p:nvSpPr>
                <p:cNvPr id="31" name="TextBox 30">
                  <a:extLst>
                    <a:ext uri="{FF2B5EF4-FFF2-40B4-BE49-F238E27FC236}">
                      <a16:creationId xmlns:a16="http://schemas.microsoft.com/office/drawing/2014/main" id="{E18F4052-C3E6-9A6D-81C5-BB17416A90E0}"/>
                    </a:ext>
                  </a:extLst>
                </p:cNvPr>
                <p:cNvSpPr txBox="1">
                  <a:spLocks noRot="1" noChangeAspect="1" noMove="1" noResize="1" noEditPoints="1" noAdjustHandles="1" noChangeArrowheads="1" noChangeShapeType="1" noTextEdit="1"/>
                </p:cNvSpPr>
                <p:nvPr/>
              </p:nvSpPr>
              <p:spPr>
                <a:xfrm>
                  <a:off x="221206" y="5679323"/>
                  <a:ext cx="3629834" cy="830997"/>
                </a:xfrm>
                <a:prstGeom prst="rect">
                  <a:avLst/>
                </a:prstGeom>
                <a:blipFill>
                  <a:blip r:embed="rId13"/>
                  <a:stretch>
                    <a:fillRect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loud 31">
                  <a:extLst>
                    <a:ext uri="{FF2B5EF4-FFF2-40B4-BE49-F238E27FC236}">
                      <a16:creationId xmlns:a16="http://schemas.microsoft.com/office/drawing/2014/main" id="{A8650429-AFA4-4DBF-951B-8303B239EDDF}"/>
                    </a:ext>
                  </a:extLst>
                </p:cNvPr>
                <p:cNvSpPr/>
                <p:nvPr/>
              </p:nvSpPr>
              <p:spPr bwMode="auto">
                <a:xfrm>
                  <a:off x="3423738" y="5483334"/>
                  <a:ext cx="1118878" cy="1118878"/>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i="1" u="none" strike="noStrike" cap="none" normalizeH="0" dirty="0" smtClean="0">
                            <a:ln>
                              <a:noFill/>
                            </a:ln>
                            <a:solidFill>
                              <a:srgbClr val="C00000"/>
                            </a:solidFill>
                            <a:effectLst/>
                            <a:latin typeface="Cambria Math" panose="02040503050406030204" pitchFamily="18" charset="0"/>
                          </a:rPr>
                          <m:t>𝑠</m:t>
                        </m:r>
                      </m:oMath>
                    </m:oMathPara>
                  </a14:m>
                  <a:endParaRPr kumimoji="0" lang="en-US" sz="2000" u="none" strike="noStrike" cap="none" normalizeH="0" dirty="0">
                    <a:ln>
                      <a:noFill/>
                    </a:ln>
                    <a:solidFill>
                      <a:srgbClr val="C00000"/>
                    </a:solidFill>
                    <a:effectLst/>
                    <a:latin typeface="+mj-lt"/>
                  </a:endParaRPr>
                </a:p>
              </p:txBody>
            </p:sp>
          </mc:Choice>
          <mc:Fallback xmlns="">
            <p:sp>
              <p:nvSpPr>
                <p:cNvPr id="32" name="Cloud 31">
                  <a:extLst>
                    <a:ext uri="{FF2B5EF4-FFF2-40B4-BE49-F238E27FC236}">
                      <a16:creationId xmlns:a16="http://schemas.microsoft.com/office/drawing/2014/main" id="{A8650429-AFA4-4DBF-951B-8303B239EDDF}"/>
                    </a:ext>
                  </a:extLst>
                </p:cNvPr>
                <p:cNvSpPr>
                  <a:spLocks noRot="1" noChangeAspect="1" noMove="1" noResize="1" noEditPoints="1" noAdjustHandles="1" noChangeArrowheads="1" noChangeShapeType="1" noTextEdit="1"/>
                </p:cNvSpPr>
                <p:nvPr/>
              </p:nvSpPr>
              <p:spPr bwMode="auto">
                <a:xfrm>
                  <a:off x="3423738" y="5483334"/>
                  <a:ext cx="1118878" cy="1118878"/>
                </a:xfrm>
                <a:prstGeom prst="cloud">
                  <a:avLst/>
                </a:prstGeom>
                <a:blipFill>
                  <a:blip r:embed="rId14"/>
                  <a:stretch>
                    <a:fillRect/>
                  </a:stretch>
                </a:blipFill>
                <a:ln>
                  <a:headEnd type="none" w="med" len="med"/>
                  <a:tailEnd type="none" w="med" len="med"/>
                </a:ln>
              </p:spPr>
              <p:txBody>
                <a:bodyPr/>
                <a:lstStyle/>
                <a:p>
                  <a:r>
                    <a:rPr lang="en-US">
                      <a:noFill/>
                    </a:rPr>
                    <a:t> </a:t>
                  </a:r>
                </a:p>
              </p:txBody>
            </p:sp>
          </mc:Fallback>
        </mc:AlternateContent>
        <p:pic>
          <p:nvPicPr>
            <p:cNvPr id="24" name="Picture 4" descr="http://studystays.com.au/images/config.png">
              <a:extLst>
                <a:ext uri="{FF2B5EF4-FFF2-40B4-BE49-F238E27FC236}">
                  <a16:creationId xmlns:a16="http://schemas.microsoft.com/office/drawing/2014/main" id="{722B2002-9417-C0F5-5A6E-F56B0AEBF3A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4400000">
              <a:off x="6258139" y="5908361"/>
              <a:ext cx="447473" cy="4474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535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a:xfrm>
            <a:off x="616171" y="332656"/>
            <a:ext cx="10972800" cy="633412"/>
          </a:xfrm>
        </p:spPr>
        <p:txBody>
          <a:bodyPr/>
          <a:lstStyle/>
          <a:p>
            <a:r>
              <a:rPr lang="en-US" dirty="0"/>
              <a:t>Frontier 2: Lossy kernelization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6D8FE5-06C7-E0D7-AC15-A223D20EF2D7}"/>
                  </a:ext>
                </a:extLst>
              </p:cNvPr>
              <p:cNvSpPr>
                <a:spLocks noGrp="1"/>
              </p:cNvSpPr>
              <p:nvPr>
                <p:ph idx="1"/>
              </p:nvPr>
            </p:nvSpPr>
            <p:spPr>
              <a:xfrm>
                <a:off x="609600" y="1196975"/>
                <a:ext cx="10972800" cy="4416002"/>
              </a:xfrm>
            </p:spPr>
            <p:txBody>
              <a:bodyPr>
                <a:normAutofit/>
              </a:bodyPr>
              <a:lstStyle/>
              <a:p>
                <a:pPr marL="0" indent="0">
                  <a:buNone/>
                </a:pPr>
                <a:r>
                  <a:rPr lang="en-US" dirty="0"/>
                  <a:t>The standard definition of kernelization targets </a:t>
                </a:r>
                <a:r>
                  <a:rPr lang="en-US" dirty="0">
                    <a:solidFill>
                      <a:srgbClr val="0070C0"/>
                    </a:solidFill>
                  </a:rPr>
                  <a:t>exact</a:t>
                </a:r>
                <a:r>
                  <a:rPr lang="en-US" dirty="0"/>
                  <a:t> answers to decision problems</a:t>
                </a:r>
              </a:p>
              <a:p>
                <a:pPr marL="0" indent="0">
                  <a:buNone/>
                </a:pPr>
                <a:r>
                  <a:rPr lang="en-US" dirty="0"/>
                  <a:t>For highly complex problems, a polynomial-size kernelization may seem out of reach</a:t>
                </a:r>
                <a:br>
                  <a:rPr lang="en-US" dirty="0"/>
                </a:br>
                <a:r>
                  <a:rPr lang="en-US" dirty="0"/>
                  <a:t>... or simply be impossible, under established complexity assumptions</a:t>
                </a:r>
              </a:p>
              <a:p>
                <a:pPr marL="0" indent="0">
                  <a:buNone/>
                </a:pPr>
                <a:r>
                  <a:rPr lang="en-US" dirty="0"/>
                  <a:t>The framework of lossy kernelization relaxes the strict requirements of kernelization, to capture </a:t>
                </a:r>
                <a:r>
                  <a:rPr lang="en-US" dirty="0">
                    <a:solidFill>
                      <a:srgbClr val="0070C0"/>
                    </a:solidFill>
                  </a:rPr>
                  <a:t>preprocessing</a:t>
                </a:r>
                <a:r>
                  <a:rPr lang="en-US" dirty="0"/>
                  <a:t> with a </a:t>
                </a:r>
                <a:r>
                  <a:rPr lang="en-US" dirty="0">
                    <a:solidFill>
                      <a:srgbClr val="0070C0"/>
                    </a:solidFill>
                  </a:rPr>
                  <a:t>small</a:t>
                </a:r>
                <a:r>
                  <a:rPr lang="en-US" dirty="0"/>
                  <a:t> factor-</a:t>
                </a:r>
                <a14:m>
                  <m:oMath xmlns:m="http://schemas.openxmlformats.org/officeDocument/2006/math">
                    <m:r>
                      <a:rPr lang="en-US" i="1">
                        <a:solidFill>
                          <a:srgbClr val="C00000"/>
                        </a:solidFill>
                        <a:latin typeface="Cambria Math" panose="02040503050406030204" pitchFamily="18" charset="0"/>
                      </a:rPr>
                      <m:t>𝛼</m:t>
                    </m:r>
                    <m:r>
                      <a:rPr lang="en-US" i="1">
                        <a:solidFill>
                          <a:srgbClr val="C00000"/>
                        </a:solidFill>
                        <a:latin typeface="Cambria Math" panose="02040503050406030204" pitchFamily="18" charset="0"/>
                      </a:rPr>
                      <m:t> </m:t>
                    </m:r>
                  </m:oMath>
                </a14:m>
                <a:r>
                  <a:rPr lang="en-US" dirty="0"/>
                  <a:t>loss of accuracy</a:t>
                </a:r>
                <a:br>
                  <a:rPr lang="en-US" dirty="0"/>
                </a:br>
                <a:r>
                  <a:rPr lang="en-US" sz="1600" dirty="0">
                    <a:solidFill>
                      <a:srgbClr val="0070C0"/>
                    </a:solidFill>
                  </a:rPr>
                  <a:t>[Lokshtanov, Panolan, Ramanujan &amp; Saurabh, STOC’17]</a:t>
                </a:r>
              </a:p>
              <a:p>
                <a:pPr marL="0" indent="0">
                  <a:buNone/>
                </a:pPr>
                <a:r>
                  <a:rPr lang="en-US" dirty="0"/>
                  <a:t>Polynomial-size </a:t>
                </a:r>
                <a14:m>
                  <m:oMath xmlns:m="http://schemas.openxmlformats.org/officeDocument/2006/math">
                    <m:r>
                      <a:rPr lang="en-US" b="0" i="1" smtClean="0">
                        <a:solidFill>
                          <a:srgbClr val="C00000"/>
                        </a:solidFill>
                        <a:latin typeface="Cambria Math" panose="02040503050406030204" pitchFamily="18" charset="0"/>
                      </a:rPr>
                      <m:t>𝛼</m:t>
                    </m:r>
                  </m:oMath>
                </a14:m>
                <a:r>
                  <a:rPr lang="en-US" dirty="0"/>
                  <a:t>-approximate kernelization for </a:t>
                </a:r>
                <a14:m>
                  <m:oMath xmlns:m="http://schemas.openxmlformats.org/officeDocument/2006/math">
                    <m:r>
                      <a:rPr lang="en-US" i="1">
                        <a:solidFill>
                          <a:srgbClr val="C00000"/>
                        </a:solidFill>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(1) </m:t>
                    </m:r>
                  </m:oMath>
                </a14:m>
                <a:r>
                  <a:rPr lang="en-US" dirty="0"/>
                  <a:t>is interesting when:</a:t>
                </a:r>
              </a:p>
              <a:p>
                <a:r>
                  <a:rPr lang="en-US" dirty="0"/>
                  <a:t>No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-approximation is known for the problem (it may not exist)</a:t>
                </a:r>
              </a:p>
              <a:p>
                <a:r>
                  <a:rPr lang="en-US" dirty="0"/>
                  <a:t>No polynomial-size exact kernelization is known for the problem (it may not exist)</a:t>
                </a:r>
              </a:p>
            </p:txBody>
          </p:sp>
        </mc:Choice>
        <mc:Fallback xmlns="">
          <p:sp>
            <p:nvSpPr>
              <p:cNvPr id="3" name="Content Placeholder 2">
                <a:extLst>
                  <a:ext uri="{FF2B5EF4-FFF2-40B4-BE49-F238E27FC236}">
                    <a16:creationId xmlns:a16="http://schemas.microsoft.com/office/drawing/2014/main" id="{486D8FE5-06C7-E0D7-AC15-A223D20EF2D7}"/>
                  </a:ext>
                </a:extLst>
              </p:cNvPr>
              <p:cNvSpPr>
                <a:spLocks noGrp="1" noRot="1" noChangeAspect="1" noMove="1" noResize="1" noEditPoints="1" noAdjustHandles="1" noChangeArrowheads="1" noChangeShapeType="1" noTextEdit="1"/>
              </p:cNvSpPr>
              <p:nvPr>
                <p:ph idx="1"/>
              </p:nvPr>
            </p:nvSpPr>
            <p:spPr>
              <a:xfrm>
                <a:off x="609600" y="1196975"/>
                <a:ext cx="10972800" cy="4416002"/>
              </a:xfrm>
              <a:blipFill>
                <a:blip r:embed="rId2"/>
                <a:stretch>
                  <a:fillRect l="-889" t="-1103" b="-28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19</a:t>
            </a:fld>
            <a:endParaRPr lang="nb-NO"/>
          </a:p>
        </p:txBody>
      </p:sp>
    </p:spTree>
    <p:extLst>
      <p:ext uri="{BB962C8B-B14F-4D97-AF65-F5344CB8AC3E}">
        <p14:creationId xmlns:p14="http://schemas.microsoft.com/office/powerpoint/2010/main" val="315071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33F16-45C5-2E8B-FC19-B479D2FA781C}"/>
              </a:ext>
            </a:extLst>
          </p:cNvPr>
          <p:cNvSpPr>
            <a:spLocks noGrp="1"/>
          </p:cNvSpPr>
          <p:nvPr>
            <p:ph type="title"/>
          </p:nvPr>
        </p:nvSpPr>
        <p:spPr/>
        <p:txBody>
          <a:bodyPr/>
          <a:lstStyle/>
          <a:p>
            <a:r>
              <a:rPr lang="en-US" dirty="0"/>
              <a:t>Three frontiers</a:t>
            </a:r>
          </a:p>
        </p:txBody>
      </p:sp>
      <p:graphicFrame>
        <p:nvGraphicFramePr>
          <p:cNvPr id="6" name="Content Placeholder 5">
            <a:extLst>
              <a:ext uri="{FF2B5EF4-FFF2-40B4-BE49-F238E27FC236}">
                <a16:creationId xmlns:a16="http://schemas.microsoft.com/office/drawing/2014/main" id="{B1161183-2327-9900-29E4-AD6E2C4117A0}"/>
              </a:ext>
            </a:extLst>
          </p:cNvPr>
          <p:cNvGraphicFramePr>
            <a:graphicFrameLocks noGrp="1"/>
          </p:cNvGraphicFramePr>
          <p:nvPr>
            <p:ph idx="1"/>
            <p:extLst>
              <p:ext uri="{D42A27DB-BD31-4B8C-83A1-F6EECF244321}">
                <p14:modId xmlns:p14="http://schemas.microsoft.com/office/powerpoint/2010/main" val="2515832451"/>
              </p:ext>
            </p:extLst>
          </p:nvPr>
        </p:nvGraphicFramePr>
        <p:xfrm>
          <a:off x="609600" y="1196975"/>
          <a:ext cx="109728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0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EB26-95A8-E014-BCA1-7685E11E7D17}"/>
              </a:ext>
            </a:extLst>
          </p:cNvPr>
          <p:cNvSpPr>
            <a:spLocks noGrp="1"/>
          </p:cNvSpPr>
          <p:nvPr>
            <p:ph type="title"/>
          </p:nvPr>
        </p:nvSpPr>
        <p:spPr/>
        <p:txBody>
          <a:bodyPr/>
          <a:lstStyle/>
          <a:p>
            <a:r>
              <a:rPr lang="en-US" dirty="0"/>
              <a:t>Intuition behind lossy kernelization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F2B89B2-08F6-68CC-0362-8B3FC30D5041}"/>
                  </a:ext>
                </a:extLst>
              </p:cNvPr>
              <p:cNvSpPr>
                <a:spLocks noGrp="1"/>
              </p:cNvSpPr>
              <p:nvPr>
                <p:ph idx="1"/>
              </p:nvPr>
            </p:nvSpPr>
            <p:spPr/>
            <p:txBody>
              <a:bodyPr/>
              <a:lstStyle/>
              <a:p>
                <a:pPr marL="0" indent="0">
                  <a:buNone/>
                </a:pPr>
                <a:r>
                  <a:rPr lang="en-US" dirty="0"/>
                  <a:t>If problem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admits a polynomial-size kernel, it roughly speaking means:</a:t>
                </a:r>
              </a:p>
              <a:p>
                <a:r>
                  <a:rPr lang="en-US" dirty="0"/>
                  <a:t>The task of optimally solving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on </a:t>
                </a:r>
                <a:r>
                  <a:rPr lang="en-US" dirty="0">
                    <a:solidFill>
                      <a:srgbClr val="0070C0"/>
                    </a:solidFill>
                  </a:rPr>
                  <a:t>large inputs </a:t>
                </a:r>
                <a:r>
                  <a:rPr lang="en-US" dirty="0"/>
                  <a:t>with </a:t>
                </a:r>
                <a:r>
                  <a:rPr lang="en-US" dirty="0">
                    <a:solidFill>
                      <a:srgbClr val="0070C0"/>
                    </a:solidFill>
                  </a:rPr>
                  <a:t>small parameter </a:t>
                </a:r>
                <a:r>
                  <a:rPr lang="en-US" dirty="0"/>
                  <a:t>values, </a:t>
                </a:r>
                <a:br>
                  <a:rPr lang="en-US" dirty="0"/>
                </a:br>
                <a:r>
                  <a:rPr lang="en-US" dirty="0"/>
                  <a:t>can efficiently be reduced to solving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on </a:t>
                </a:r>
                <a:r>
                  <a:rPr lang="en-US" dirty="0">
                    <a:solidFill>
                      <a:srgbClr val="0070C0"/>
                    </a:solidFill>
                  </a:rPr>
                  <a:t>small inputs</a:t>
                </a:r>
              </a:p>
              <a:p>
                <a:pPr marL="0" indent="0">
                  <a:buNone/>
                </a:pPr>
                <a:r>
                  <a:rPr lang="en-US" dirty="0"/>
                  <a:t>If problem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admits a polynomial-size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-approximate kernel, it roughly means:</a:t>
                </a:r>
              </a:p>
              <a:p>
                <a:r>
                  <a:rPr lang="en-US" dirty="0"/>
                  <a:t>The task of approximating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on </a:t>
                </a:r>
                <a:r>
                  <a:rPr lang="en-US" dirty="0">
                    <a:solidFill>
                      <a:srgbClr val="0070C0"/>
                    </a:solidFill>
                  </a:rPr>
                  <a:t>large inputs</a:t>
                </a:r>
                <a:r>
                  <a:rPr lang="en-US" dirty="0"/>
                  <a:t> with </a:t>
                </a:r>
                <a:r>
                  <a:rPr lang="en-US" dirty="0">
                    <a:solidFill>
                      <a:srgbClr val="0070C0"/>
                    </a:solidFill>
                  </a:rPr>
                  <a:t>small optimal solutions</a:t>
                </a:r>
                <a:r>
                  <a:rPr lang="en-US" dirty="0"/>
                  <a:t>, </a:t>
                </a:r>
                <a:br>
                  <a:rPr lang="en-US" dirty="0"/>
                </a:br>
                <a:r>
                  <a:rPr lang="en-US" dirty="0"/>
                  <a:t>can efficiently be reduced to approximating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a:t> on </a:t>
                </a:r>
                <a:r>
                  <a:rPr lang="en-US" dirty="0">
                    <a:solidFill>
                      <a:srgbClr val="0070C0"/>
                    </a:solidFill>
                  </a:rPr>
                  <a:t>small inputs</a:t>
                </a:r>
              </a:p>
              <a:p>
                <a:pPr marL="0" indent="0">
                  <a:buNone/>
                </a:pPr>
                <a:endParaRPr lang="en-US" dirty="0"/>
              </a:p>
            </p:txBody>
          </p:sp>
        </mc:Choice>
        <mc:Fallback>
          <p:sp>
            <p:nvSpPr>
              <p:cNvPr id="3" name="Content Placeholder 2">
                <a:extLst>
                  <a:ext uri="{FF2B5EF4-FFF2-40B4-BE49-F238E27FC236}">
                    <a16:creationId xmlns:a16="http://schemas.microsoft.com/office/drawing/2014/main" id="{6F2B89B2-08F6-68CC-0362-8B3FC30D5041}"/>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9B7026-BD4E-8802-E515-1F044C34CDD7}"/>
              </a:ext>
            </a:extLst>
          </p:cNvPr>
          <p:cNvSpPr>
            <a:spLocks noGrp="1"/>
          </p:cNvSpPr>
          <p:nvPr>
            <p:ph type="sldNum" sz="quarter" idx="12"/>
          </p:nvPr>
        </p:nvSpPr>
        <p:spPr/>
        <p:txBody>
          <a:bodyPr/>
          <a:lstStyle/>
          <a:p>
            <a:pPr>
              <a:defRPr/>
            </a:pPr>
            <a:fld id="{2EEB4C75-3422-4131-BAA1-452F888D0C16}" type="slidenum">
              <a:rPr lang="nb-NO" smtClean="0"/>
              <a:pPr>
                <a:defRPr/>
              </a:pPr>
              <a:t>20</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1126D7A4-1DEB-A3A7-A8A0-ECABDB6A5872}"/>
                  </a:ext>
                </a:extLst>
              </p:cNvPr>
              <p:cNvSpPr/>
              <p:nvPr/>
            </p:nvSpPr>
            <p:spPr bwMode="auto">
              <a:xfrm>
                <a:off x="624417" y="4581128"/>
                <a:ext cx="10972800" cy="90688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dirty="0"/>
                  <a:t>Which tough-to-approximate problems in graph drawing admit polynomial-size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-approximate lossy kernels?</a:t>
                </a:r>
              </a:p>
            </p:txBody>
          </p:sp>
        </mc:Choice>
        <mc:Fallback xmlns="">
          <p:sp>
            <p:nvSpPr>
              <p:cNvPr id="5" name="Rectangle: Rounded Corners 4">
                <a:extLst>
                  <a:ext uri="{FF2B5EF4-FFF2-40B4-BE49-F238E27FC236}">
                    <a16:creationId xmlns:a16="http://schemas.microsoft.com/office/drawing/2014/main" id="{1126D7A4-1DEB-A3A7-A8A0-ECABDB6A5872}"/>
                  </a:ext>
                </a:extLst>
              </p:cNvPr>
              <p:cNvSpPr>
                <a:spLocks noRot="1" noChangeAspect="1" noMove="1" noResize="1" noEditPoints="1" noAdjustHandles="1" noChangeArrowheads="1" noChangeShapeType="1" noTextEdit="1"/>
              </p:cNvSpPr>
              <p:nvPr/>
            </p:nvSpPr>
            <p:spPr bwMode="auto">
              <a:xfrm>
                <a:off x="624417" y="4581128"/>
                <a:ext cx="10972800" cy="90688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9882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4508-A811-417D-7344-016AE92E1D29}"/>
              </a:ext>
            </a:extLst>
          </p:cNvPr>
          <p:cNvSpPr>
            <a:spLocks noGrp="1"/>
          </p:cNvSpPr>
          <p:nvPr>
            <p:ph type="title"/>
          </p:nvPr>
        </p:nvSpPr>
        <p:spPr/>
        <p:txBody>
          <a:bodyPr/>
          <a:lstStyle/>
          <a:p>
            <a:r>
              <a:rPr lang="en-US" dirty="0"/>
              <a:t>Lossy kernelization for a problem related to graph drawing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0F60B-E949-150F-3B86-048B5636F278}"/>
                  </a:ext>
                </a:extLst>
              </p:cNvPr>
              <p:cNvSpPr>
                <a:spLocks noGrp="1"/>
              </p:cNvSpPr>
              <p:nvPr>
                <p:ph idx="1"/>
              </p:nvPr>
            </p:nvSpPr>
            <p:spPr/>
            <p:txBody>
              <a:bodyPr/>
              <a:lstStyle/>
              <a:p>
                <a:pPr marL="0" indent="0">
                  <a:buNone/>
                </a:pPr>
                <a:r>
                  <a:rPr lang="en-US" cap="small" dirty="0"/>
                  <a:t>Vertex Planarization</a:t>
                </a:r>
                <a:r>
                  <a:rPr lang="en-US" b="1" dirty="0"/>
                  <a:t> </a:t>
                </a:r>
                <a:r>
                  <a:rPr lang="en-US" dirty="0"/>
                  <a:t>(Natural parameterization)</a:t>
                </a:r>
                <a:br>
                  <a:rPr lang="en-US" b="1" dirty="0"/>
                </a:br>
                <a:r>
                  <a:rPr lang="en-US" b="1" dirty="0"/>
                  <a:t>Input:		</a:t>
                </a:r>
                <a:r>
                  <a:rPr lang="en-US" dirty="0"/>
                  <a:t>An undirected 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such that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𝑋</m:t>
                    </m:r>
                  </m:oMath>
                </a14:m>
                <a:r>
                  <a:rPr lang="en-US" dirty="0"/>
                  <a:t> is planar?</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7A0F60B-E949-150F-3B86-048B5636F278}"/>
                  </a:ext>
                </a:extLst>
              </p:cNvPr>
              <p:cNvSpPr>
                <a:spLocks noGrp="1" noRot="1" noChangeAspect="1" noMove="1" noResize="1" noEditPoints="1" noAdjustHandles="1" noChangeArrowheads="1" noChangeShapeType="1" noTextEdit="1"/>
              </p:cNvSpPr>
              <p:nvPr>
                <p:ph idx="1"/>
              </p:nvPr>
            </p:nvSpPr>
            <p:spPr>
              <a:blipFill>
                <a:blip r:embed="rId2"/>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C2AD2A-F4F0-4F53-5B21-0063F0408085}"/>
              </a:ext>
            </a:extLst>
          </p:cNvPr>
          <p:cNvSpPr>
            <a:spLocks noGrp="1"/>
          </p:cNvSpPr>
          <p:nvPr>
            <p:ph type="sldNum" sz="quarter" idx="12"/>
          </p:nvPr>
        </p:nvSpPr>
        <p:spPr/>
        <p:txBody>
          <a:bodyPr/>
          <a:lstStyle/>
          <a:p>
            <a:pPr>
              <a:defRPr/>
            </a:pPr>
            <a:fld id="{2EEB4C75-3422-4131-BAA1-452F888D0C16}" type="slidenum">
              <a:rPr lang="nb-NO" smtClean="0"/>
              <a:pPr>
                <a:defRPr/>
              </a:pPr>
              <a:t>21</a:t>
            </a:fld>
            <a:endParaRPr lang="nb-NO"/>
          </a:p>
        </p:txBody>
      </p:sp>
      <p:pic>
        <p:nvPicPr>
          <p:cNvPr id="16" name="Picture 15">
            <a:extLst>
              <a:ext uri="{FF2B5EF4-FFF2-40B4-BE49-F238E27FC236}">
                <a16:creationId xmlns:a16="http://schemas.microsoft.com/office/drawing/2014/main" id="{4964B9CF-6749-2AC0-5DA4-E7E78ADAF8F4}"/>
              </a:ext>
            </a:extLst>
          </p:cNvPr>
          <p:cNvPicPr>
            <a:picLocks noChangeAspect="1"/>
          </p:cNvPicPr>
          <p:nvPr/>
        </p:nvPicPr>
        <p:blipFill>
          <a:blip r:embed="rId3"/>
          <a:stretch>
            <a:fillRect/>
          </a:stretch>
        </p:blipFill>
        <p:spPr>
          <a:xfrm>
            <a:off x="3671887" y="2846533"/>
            <a:ext cx="4848225" cy="3962400"/>
          </a:xfrm>
          <a:prstGeom prst="rect">
            <a:avLst/>
          </a:prstGeom>
        </p:spPr>
      </p:pic>
      <p:pic>
        <p:nvPicPr>
          <p:cNvPr id="18" name="Picture 17">
            <a:extLst>
              <a:ext uri="{FF2B5EF4-FFF2-40B4-BE49-F238E27FC236}">
                <a16:creationId xmlns:a16="http://schemas.microsoft.com/office/drawing/2014/main" id="{BC77DABB-C84B-6712-7667-2B02CBE7B8B0}"/>
              </a:ext>
            </a:extLst>
          </p:cNvPr>
          <p:cNvPicPr>
            <a:picLocks noChangeAspect="1"/>
          </p:cNvPicPr>
          <p:nvPr/>
        </p:nvPicPr>
        <p:blipFill>
          <a:blip r:embed="rId4"/>
          <a:stretch>
            <a:fillRect/>
          </a:stretch>
        </p:blipFill>
        <p:spPr>
          <a:xfrm>
            <a:off x="3671887" y="2846533"/>
            <a:ext cx="4848225" cy="3962400"/>
          </a:xfrm>
          <a:prstGeom prst="rect">
            <a:avLst/>
          </a:prstGeom>
        </p:spPr>
      </p:pic>
      <p:pic>
        <p:nvPicPr>
          <p:cNvPr id="20" name="Picture 19">
            <a:extLst>
              <a:ext uri="{FF2B5EF4-FFF2-40B4-BE49-F238E27FC236}">
                <a16:creationId xmlns:a16="http://schemas.microsoft.com/office/drawing/2014/main" id="{1D80F30E-A626-9EA7-9CD8-4FC4089D00B9}"/>
              </a:ext>
            </a:extLst>
          </p:cNvPr>
          <p:cNvPicPr>
            <a:picLocks noChangeAspect="1"/>
          </p:cNvPicPr>
          <p:nvPr/>
        </p:nvPicPr>
        <p:blipFill>
          <a:blip r:embed="rId5"/>
          <a:stretch>
            <a:fillRect/>
          </a:stretch>
        </p:blipFill>
        <p:spPr>
          <a:xfrm>
            <a:off x="3671887" y="2846533"/>
            <a:ext cx="4848225" cy="3962400"/>
          </a:xfrm>
          <a:prstGeom prst="rect">
            <a:avLst/>
          </a:prstGeom>
        </p:spPr>
      </p:pic>
    </p:spTree>
    <p:extLst>
      <p:ext uri="{BB962C8B-B14F-4D97-AF65-F5344CB8AC3E}">
        <p14:creationId xmlns:p14="http://schemas.microsoft.com/office/powerpoint/2010/main" val="5798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4508-A811-417D-7344-016AE92E1D29}"/>
              </a:ext>
            </a:extLst>
          </p:cNvPr>
          <p:cNvSpPr>
            <a:spLocks noGrp="1"/>
          </p:cNvSpPr>
          <p:nvPr>
            <p:ph type="title"/>
          </p:nvPr>
        </p:nvSpPr>
        <p:spPr/>
        <p:txBody>
          <a:bodyPr/>
          <a:lstStyle/>
          <a:p>
            <a:r>
              <a:rPr lang="en-US" dirty="0"/>
              <a:t>Lossy kernelization for a problem related to graph drawing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0F60B-E949-150F-3B86-048B5636F278}"/>
                  </a:ext>
                </a:extLst>
              </p:cNvPr>
              <p:cNvSpPr>
                <a:spLocks noGrp="1"/>
              </p:cNvSpPr>
              <p:nvPr>
                <p:ph idx="1"/>
              </p:nvPr>
            </p:nvSpPr>
            <p:spPr/>
            <p:txBody>
              <a:bodyPr/>
              <a:lstStyle/>
              <a:p>
                <a:pPr marL="0" indent="0">
                  <a:buNone/>
                </a:pPr>
                <a:r>
                  <a:rPr lang="en-US" cap="small" dirty="0"/>
                  <a:t>Vertex Planarization</a:t>
                </a:r>
                <a:r>
                  <a:rPr lang="en-US" b="1" dirty="0"/>
                  <a:t> </a:t>
                </a:r>
                <a:r>
                  <a:rPr lang="en-US" dirty="0"/>
                  <a:t>(Natural parameterization)</a:t>
                </a:r>
                <a:br>
                  <a:rPr lang="en-US" b="1" dirty="0"/>
                </a:br>
                <a:r>
                  <a:rPr lang="en-US" b="1" dirty="0"/>
                  <a:t>Input:		</a:t>
                </a:r>
                <a:r>
                  <a:rPr lang="en-US" dirty="0"/>
                  <a:t>An undirected 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such that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𝑋</m:t>
                    </m:r>
                  </m:oMath>
                </a14:m>
                <a:r>
                  <a:rPr lang="en-US" dirty="0"/>
                  <a:t> is planar?</a:t>
                </a:r>
              </a:p>
              <a:p>
                <a:pPr marL="0" indent="0">
                  <a:buNone/>
                </a:pPr>
                <a:r>
                  <a:rPr lang="en-US" dirty="0"/>
                  <a:t>Big mystery from the kernelization &amp; approximation perspective:</a:t>
                </a:r>
              </a:p>
              <a:p>
                <a:r>
                  <a:rPr lang="en-US" dirty="0"/>
                  <a:t>No polynomial-size </a:t>
                </a:r>
                <a:r>
                  <a:rPr lang="en-US" dirty="0">
                    <a:solidFill>
                      <a:srgbClr val="0070C0"/>
                    </a:solidFill>
                  </a:rPr>
                  <a:t>exact kernel</a:t>
                </a:r>
                <a:r>
                  <a:rPr lang="en-US" dirty="0"/>
                  <a:t> is known</a:t>
                </a:r>
              </a:p>
              <a:p>
                <a:r>
                  <a:rPr lang="en-US" dirty="0"/>
                  <a:t>No constant-factor </a:t>
                </a:r>
                <a:r>
                  <a:rPr lang="en-US" dirty="0">
                    <a:solidFill>
                      <a:srgbClr val="0070C0"/>
                    </a:solidFill>
                  </a:rPr>
                  <a:t>approximation</a:t>
                </a:r>
                <a:r>
                  <a:rPr lang="en-US" dirty="0"/>
                  <a:t> algorithm is known</a:t>
                </a:r>
              </a:p>
              <a:p>
                <a:pPr marL="0" indent="0">
                  <a:buNone/>
                </a:pPr>
                <a:r>
                  <a:rPr lang="en-US" dirty="0"/>
                  <a:t>... but neither have been proven to be impossible under plausible conjectures</a:t>
                </a:r>
              </a:p>
              <a:p>
                <a:pPr marL="0" indent="0">
                  <a:buNone/>
                </a:pP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solidFill>
                              <a:srgbClr val="C00000"/>
                            </a:solidFill>
                            <a:latin typeface="Cambria Math" panose="02040503050406030204" pitchFamily="18" charset="0"/>
                          </a:rPr>
                          <m:t>𝑛</m:t>
                        </m:r>
                      </m:e>
                      <m:sup>
                        <m:r>
                          <a:rPr lang="en-US" b="0" i="1" dirty="0" smtClean="0">
                            <a:solidFill>
                              <a:srgbClr val="C00000"/>
                            </a:solidFill>
                            <a:latin typeface="Cambria Math" panose="02040503050406030204" pitchFamily="18" charset="0"/>
                          </a:rPr>
                          <m:t>𝜖</m:t>
                        </m:r>
                      </m:sup>
                    </m:sSup>
                    <m:r>
                      <a:rPr lang="el-GR" i="1" dirty="0" smtClean="0">
                        <a:latin typeface="Cambria Math" panose="02040503050406030204" pitchFamily="18" charset="0"/>
                      </a:rPr>
                      <m:t>)</m:t>
                    </m:r>
                  </m:oMath>
                </a14:m>
                <a:r>
                  <a:rPr lang="en-US" dirty="0"/>
                  <a:t>-approximation in time </a:t>
                </a:r>
                <a14:m>
                  <m:oMath xmlns:m="http://schemas.openxmlformats.org/officeDocument/2006/math">
                    <m:r>
                      <a:rPr lang="en-US" i="1">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solidFill>
                                  <a:srgbClr val="C00000"/>
                                </a:solidFill>
                                <a:latin typeface="Cambria Math" panose="02040503050406030204" pitchFamily="18" charset="0"/>
                              </a:rPr>
                              <m:t>𝜖</m:t>
                            </m:r>
                          </m:den>
                        </m:f>
                      </m:sup>
                    </m:sSup>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solidFill>
                          <a:srgbClr val="C00000"/>
                        </a:solidFill>
                        <a:latin typeface="Cambria Math" panose="02040503050406030204" pitchFamily="18" charset="0"/>
                      </a:rPr>
                      <m:t>𝜖</m:t>
                    </m:r>
                    <m:r>
                      <a:rPr lang="en-US" b="0" i="1" smtClean="0">
                        <a:latin typeface="Cambria Math" panose="02040503050406030204" pitchFamily="18" charset="0"/>
                      </a:rPr>
                      <m:t>&gt;0</m:t>
                    </m:r>
                  </m:oMath>
                </a14:m>
                <a:r>
                  <a:rPr lang="en-US" dirty="0"/>
                  <a:t> and quasi-poly. </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fName>
                      <m:e>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e>
                    </m:func>
                  </m:oMath>
                </a14:m>
                <a:r>
                  <a:rPr lang="en-US" dirty="0"/>
                  <a:t>-approx.</a:t>
                </a:r>
                <a:br>
                  <a:rPr lang="en-US" dirty="0"/>
                </a:br>
                <a:r>
                  <a:rPr lang="en-US" sz="1600" dirty="0">
                    <a:solidFill>
                      <a:srgbClr val="0070C0"/>
                    </a:solidFill>
                  </a:rPr>
                  <a:t>[</a:t>
                </a:r>
                <a:r>
                  <a:rPr lang="en-US" sz="1600" dirty="0" err="1">
                    <a:solidFill>
                      <a:srgbClr val="0070C0"/>
                    </a:solidFill>
                  </a:rPr>
                  <a:t>Kawarabayashi</a:t>
                </a:r>
                <a:r>
                  <a:rPr lang="en-US" sz="1600" dirty="0">
                    <a:solidFill>
                      <a:srgbClr val="0070C0"/>
                    </a:solidFill>
                  </a:rPr>
                  <a:t> &amp; Sidiropoulos, FOCS ’17]</a:t>
                </a:r>
                <a:endParaRPr lang="en-US" dirty="0">
                  <a:solidFill>
                    <a:srgbClr val="0070C0"/>
                  </a:solidFill>
                </a:endParaRPr>
              </a:p>
            </p:txBody>
          </p:sp>
        </mc:Choice>
        <mc:Fallback xmlns="">
          <p:sp>
            <p:nvSpPr>
              <p:cNvPr id="3" name="Content Placeholder 2">
                <a:extLst>
                  <a:ext uri="{FF2B5EF4-FFF2-40B4-BE49-F238E27FC236}">
                    <a16:creationId xmlns:a16="http://schemas.microsoft.com/office/drawing/2014/main" id="{87A0F60B-E949-150F-3B86-048B5636F278}"/>
                  </a:ext>
                </a:extLst>
              </p:cNvPr>
              <p:cNvSpPr>
                <a:spLocks noGrp="1" noRot="1" noChangeAspect="1" noMove="1" noResize="1" noEditPoints="1" noAdjustHandles="1" noChangeArrowheads="1" noChangeShapeType="1" noTextEdit="1"/>
              </p:cNvSpPr>
              <p:nvPr>
                <p:ph idx="1"/>
              </p:nvPr>
            </p:nvSpPr>
            <p:spPr>
              <a:blipFill>
                <a:blip r:embed="rId2"/>
                <a:stretch>
                  <a:fillRect l="-889" t="-989" b="-11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C2AD2A-F4F0-4F53-5B21-0063F0408085}"/>
              </a:ext>
            </a:extLst>
          </p:cNvPr>
          <p:cNvSpPr>
            <a:spLocks noGrp="1"/>
          </p:cNvSpPr>
          <p:nvPr>
            <p:ph type="sldNum" sz="quarter" idx="12"/>
          </p:nvPr>
        </p:nvSpPr>
        <p:spPr/>
        <p:txBody>
          <a:bodyPr/>
          <a:lstStyle/>
          <a:p>
            <a:pPr>
              <a:defRPr/>
            </a:pPr>
            <a:fld id="{2EEB4C75-3422-4131-BAA1-452F888D0C16}" type="slidenum">
              <a:rPr lang="nb-NO" smtClean="0"/>
              <a:pPr>
                <a:defRPr/>
              </a:pPr>
              <a:t>22</a:t>
            </a:fld>
            <a:endParaRPr lang="nb-NO"/>
          </a:p>
        </p:txBody>
      </p:sp>
    </p:spTree>
    <p:extLst>
      <p:ext uri="{BB962C8B-B14F-4D97-AF65-F5344CB8AC3E}">
        <p14:creationId xmlns:p14="http://schemas.microsoft.com/office/powerpoint/2010/main" val="29413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EA9D81E-6A2A-1DF0-CC9B-4175FE66B7DF}"/>
                  </a:ext>
                </a:extLst>
              </p:cNvPr>
              <p:cNvSpPr>
                <a:spLocks noGrp="1"/>
              </p:cNvSpPr>
              <p:nvPr>
                <p:ph type="title"/>
              </p:nvPr>
            </p:nvSpPr>
            <p:spPr/>
            <p:txBody>
              <a:bodyPr/>
              <a:lstStyle/>
              <a:p>
                <a:r>
                  <a:rPr lang="en-US" dirty="0"/>
                  <a:t>Planarization has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-approximate lossy kernel</a:t>
                </a:r>
              </a:p>
            </p:txBody>
          </p:sp>
        </mc:Choice>
        <mc:Fallback xmlns="">
          <p:sp>
            <p:nvSpPr>
              <p:cNvPr id="2" name="Title 1">
                <a:extLst>
                  <a:ext uri="{FF2B5EF4-FFF2-40B4-BE49-F238E27FC236}">
                    <a16:creationId xmlns:a16="http://schemas.microsoft.com/office/drawing/2014/main" id="{AEA9D81E-6A2A-1DF0-CC9B-4175FE66B7DF}"/>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E79E4FB-33FE-0C9E-F9E4-95635C5CA1AF}"/>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4E547ECA-0A24-C6EF-CAC1-3928C6D21268}"/>
              </a:ext>
            </a:extLst>
          </p:cNvPr>
          <p:cNvSpPr>
            <a:spLocks noGrp="1"/>
          </p:cNvSpPr>
          <p:nvPr>
            <p:ph type="sldNum" sz="quarter" idx="12"/>
          </p:nvPr>
        </p:nvSpPr>
        <p:spPr/>
        <p:txBody>
          <a:bodyPr/>
          <a:lstStyle/>
          <a:p>
            <a:pPr>
              <a:defRPr/>
            </a:pPr>
            <a:fld id="{2EEB4C75-3422-4131-BAA1-452F888D0C16}" type="slidenum">
              <a:rPr lang="nb-NO" smtClean="0"/>
              <a:pPr>
                <a:defRPr/>
              </a:pPr>
              <a:t>23</a:t>
            </a:fld>
            <a:endParaRPr lang="nb-NO"/>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CF8DD5FB-6C82-532B-A33A-62ECE48E9E9F}"/>
                  </a:ext>
                </a:extLst>
              </p:cNvPr>
              <p:cNvSpPr/>
              <p:nvPr/>
            </p:nvSpPr>
            <p:spPr bwMode="auto">
              <a:xfrm>
                <a:off x="624417" y="1214332"/>
                <a:ext cx="10972800" cy="128681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cap="small" dirty="0">
                    <a:solidFill>
                      <a:schemeClr val="tx1"/>
                    </a:solidFill>
                  </a:rPr>
                  <a:t>Vertex Planarization</a:t>
                </a:r>
                <a:r>
                  <a:rPr lang="en-US" sz="2800" dirty="0">
                    <a:solidFill>
                      <a:schemeClr val="tx1"/>
                    </a:solidFill>
                  </a:rPr>
                  <a:t> has a </a:t>
                </a:r>
                <a14:m>
                  <m:oMath xmlns:m="http://schemas.openxmlformats.org/officeDocument/2006/math">
                    <m:r>
                      <a:rPr lang="en-US" sz="2800" i="1">
                        <a:solidFill>
                          <a:schemeClr val="tx1"/>
                        </a:solidFill>
                        <a:latin typeface="Cambria Math" panose="02040503050406030204" pitchFamily="18" charset="0"/>
                      </a:rPr>
                      <m:t>𝑂</m:t>
                    </m:r>
                    <m:r>
                      <a:rPr lang="en-US" sz="2800" i="1">
                        <a:solidFill>
                          <a:schemeClr val="tx1"/>
                        </a:solidFill>
                        <a:latin typeface="Cambria Math" panose="02040503050406030204" pitchFamily="18" charset="0"/>
                      </a:rPr>
                      <m:t>(1)</m:t>
                    </m:r>
                  </m:oMath>
                </a14:m>
                <a:r>
                  <a:rPr lang="en-US" sz="2800" dirty="0">
                    <a:solidFill>
                      <a:schemeClr val="tx1"/>
                    </a:solidFill>
                  </a:rPr>
                  <a:t>-approximate </a:t>
                </a:r>
                <a:br>
                  <a:rPr lang="en-US" sz="2800" dirty="0">
                    <a:solidFill>
                      <a:schemeClr val="tx1"/>
                    </a:solidFill>
                  </a:rPr>
                </a:br>
                <a:r>
                  <a:rPr lang="en-US" sz="2800" dirty="0">
                    <a:solidFill>
                      <a:schemeClr val="tx1"/>
                    </a:solidFill>
                  </a:rPr>
                  <a:t>lossy kernelization of polynomial-size</a:t>
                </a:r>
              </a:p>
            </p:txBody>
          </p:sp>
        </mc:Choice>
        <mc:Fallback>
          <p:sp>
            <p:nvSpPr>
              <p:cNvPr id="5" name="Rectangle: Rounded Corners 4">
                <a:extLst>
                  <a:ext uri="{FF2B5EF4-FFF2-40B4-BE49-F238E27FC236}">
                    <a16:creationId xmlns:a16="http://schemas.microsoft.com/office/drawing/2014/main" id="{CF8DD5FB-6C82-532B-A33A-62ECE48E9E9F}"/>
                  </a:ext>
                </a:extLst>
              </p:cNvPr>
              <p:cNvSpPr>
                <a:spLocks noRot="1" noChangeAspect="1" noMove="1" noResize="1" noEditPoints="1" noAdjustHandles="1" noChangeArrowheads="1" noChangeShapeType="1" noTextEdit="1"/>
              </p:cNvSpPr>
              <p:nvPr/>
            </p:nvSpPr>
            <p:spPr bwMode="auto">
              <a:xfrm>
                <a:off x="624417" y="1214332"/>
                <a:ext cx="10972800" cy="1286814"/>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6" name="TextBox 5">
            <a:extLst>
              <a:ext uri="{FF2B5EF4-FFF2-40B4-BE49-F238E27FC236}">
                <a16:creationId xmlns:a16="http://schemas.microsoft.com/office/drawing/2014/main" id="{F448BFC1-7366-91E6-2B4B-6C27DFF58AED}"/>
              </a:ext>
            </a:extLst>
          </p:cNvPr>
          <p:cNvSpPr txBox="1"/>
          <p:nvPr/>
        </p:nvSpPr>
        <p:spPr>
          <a:xfrm>
            <a:off x="7248128" y="2533533"/>
            <a:ext cx="6099348" cy="369332"/>
          </a:xfrm>
          <a:prstGeom prst="rect">
            <a:avLst/>
          </a:prstGeom>
          <a:noFill/>
        </p:spPr>
        <p:txBody>
          <a:bodyPr wrap="square">
            <a:spAutoFit/>
          </a:bodyPr>
          <a:lstStyle/>
          <a:p>
            <a:r>
              <a:rPr lang="en-US" sz="1800" dirty="0">
                <a:solidFill>
                  <a:srgbClr val="0070C0"/>
                </a:solidFill>
                <a:latin typeface="+mj-lt"/>
              </a:rPr>
              <a:t>[J &amp; </a:t>
            </a:r>
            <a:r>
              <a:rPr lang="en-US" sz="1800" dirty="0" err="1">
                <a:solidFill>
                  <a:srgbClr val="0070C0"/>
                </a:solidFill>
                <a:latin typeface="+mj-lt"/>
              </a:rPr>
              <a:t>Wlodarzcyk</a:t>
            </a:r>
            <a:r>
              <a:rPr lang="en-US" sz="1800" dirty="0">
                <a:solidFill>
                  <a:srgbClr val="0070C0"/>
                </a:solidFill>
                <a:latin typeface="+mj-lt"/>
              </a:rPr>
              <a:t>, STOC’22]</a:t>
            </a:r>
            <a:endParaRPr lang="en-US" sz="1800" dirty="0">
              <a:latin typeface="+mj-lt"/>
            </a:endParaRPr>
          </a:p>
        </p:txBody>
      </p:sp>
      <p:pic>
        <p:nvPicPr>
          <p:cNvPr id="7" name="Google Shape;620;p83">
            <a:extLst>
              <a:ext uri="{FF2B5EF4-FFF2-40B4-BE49-F238E27FC236}">
                <a16:creationId xmlns:a16="http://schemas.microsoft.com/office/drawing/2014/main" id="{2F4EA084-8C96-2489-C4AB-9A4F75087588}"/>
              </a:ext>
            </a:extLst>
          </p:cNvPr>
          <p:cNvPicPr preferRelativeResize="0"/>
          <p:nvPr/>
        </p:nvPicPr>
        <p:blipFill rotWithShape="1">
          <a:blip r:embed="rId5">
            <a:alphaModFix/>
          </a:blip>
          <a:srcRect b="38277"/>
          <a:stretch/>
        </p:blipFill>
        <p:spPr>
          <a:xfrm>
            <a:off x="8668927" y="2957721"/>
            <a:ext cx="3511540" cy="3063567"/>
          </a:xfrm>
          <a:prstGeom prst="rect">
            <a:avLst/>
          </a:prstGeom>
          <a:noFill/>
          <a:ln>
            <a:noFill/>
          </a:ln>
        </p:spPr>
      </p:pic>
      <mc:AlternateContent xmlns:mc="http://schemas.openxmlformats.org/markup-compatibility/2006">
        <mc:Choice xmlns:a14="http://schemas.microsoft.com/office/drawing/2010/main" Requires="a14">
          <p:graphicFrame>
            <p:nvGraphicFramePr>
              <p:cNvPr id="8" name="Diagram 7">
                <a:extLst>
                  <a:ext uri="{FF2B5EF4-FFF2-40B4-BE49-F238E27FC236}">
                    <a16:creationId xmlns:a16="http://schemas.microsoft.com/office/drawing/2014/main" id="{468D72ED-D2F8-C0E3-E4EB-32968FD621B0}"/>
                  </a:ext>
                </a:extLst>
              </p:cNvPr>
              <p:cNvGraphicFramePr/>
              <p:nvPr>
                <p:extLst>
                  <p:ext uri="{D42A27DB-BD31-4B8C-83A1-F6EECF244321}">
                    <p14:modId xmlns:p14="http://schemas.microsoft.com/office/powerpoint/2010/main" val="3513731178"/>
                  </p:ext>
                </p:extLst>
              </p:nvPr>
            </p:nvGraphicFramePr>
            <p:xfrm>
              <a:off x="624415" y="2866056"/>
              <a:ext cx="8234477" cy="32584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Choice>
        <mc:Fallback>
          <p:graphicFrame>
            <p:nvGraphicFramePr>
              <p:cNvPr id="8" name="Diagram 7">
                <a:extLst>
                  <a:ext uri="{FF2B5EF4-FFF2-40B4-BE49-F238E27FC236}">
                    <a16:creationId xmlns:a16="http://schemas.microsoft.com/office/drawing/2014/main" id="{468D72ED-D2F8-C0E3-E4EB-32968FD621B0}"/>
                  </a:ext>
                </a:extLst>
              </p:cNvPr>
              <p:cNvGraphicFramePr/>
              <p:nvPr>
                <p:extLst>
                  <p:ext uri="{D42A27DB-BD31-4B8C-83A1-F6EECF244321}">
                    <p14:modId xmlns:p14="http://schemas.microsoft.com/office/powerpoint/2010/main" val="3513731178"/>
                  </p:ext>
                </p:extLst>
              </p:nvPr>
            </p:nvGraphicFramePr>
            <p:xfrm>
              <a:off x="624415" y="2866056"/>
              <a:ext cx="8234477" cy="3258427"/>
            </p:xfrm>
            <a:graphic>
              <a:graphicData uri="http://schemas.openxmlformats.org/drawingml/2006/diagram">
                <dgm:relIds xmlns:dgm="http://schemas.openxmlformats.org/drawingml/2006/diagram" xmlns:r="http://schemas.openxmlformats.org/officeDocument/2006/relationships" r:dm="rId11" r:lo="rId7" r:qs="rId8" r:cs="rId9"/>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57443F-5199-79AD-AC10-1232E0E0AEA8}"/>
                  </a:ext>
                </a:extLst>
              </p:cNvPr>
              <p:cNvSpPr txBox="1"/>
              <p:nvPr/>
            </p:nvSpPr>
            <p:spPr>
              <a:xfrm>
                <a:off x="9907944" y="3356992"/>
                <a:ext cx="2205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𝑋</m:t>
                      </m:r>
                    </m:oMath>
                  </m:oMathPara>
                </a14:m>
                <a:endParaRPr lang="en-US" dirty="0">
                  <a:solidFill>
                    <a:srgbClr val="C00000"/>
                  </a:solidFill>
                  <a:latin typeface="+mj-lt"/>
                </a:endParaRPr>
              </a:p>
            </p:txBody>
          </p:sp>
        </mc:Choice>
        <mc:Fallback xmlns="">
          <p:sp>
            <p:nvSpPr>
              <p:cNvPr id="9" name="TextBox 8">
                <a:extLst>
                  <a:ext uri="{FF2B5EF4-FFF2-40B4-BE49-F238E27FC236}">
                    <a16:creationId xmlns:a16="http://schemas.microsoft.com/office/drawing/2014/main" id="{8C57443F-5199-79AD-AC10-1232E0E0AEA8}"/>
                  </a:ext>
                </a:extLst>
              </p:cNvPr>
              <p:cNvSpPr txBox="1">
                <a:spLocks noRot="1" noChangeAspect="1" noMove="1" noResize="1" noEditPoints="1" noAdjustHandles="1" noChangeArrowheads="1" noChangeShapeType="1" noTextEdit="1"/>
              </p:cNvSpPr>
              <p:nvPr/>
            </p:nvSpPr>
            <p:spPr>
              <a:xfrm>
                <a:off x="9907944" y="3356992"/>
                <a:ext cx="220504" cy="646331"/>
              </a:xfrm>
              <a:prstGeom prst="rect">
                <a:avLst/>
              </a:prstGeom>
              <a:blipFill>
                <a:blip r:embed="rId12"/>
                <a:stretch>
                  <a:fillRect l="-44444"/>
                </a:stretch>
              </a:blipFill>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1A80FBBB-93A6-1F08-464C-ABC13D8DBAE0}"/>
              </a:ext>
            </a:extLst>
          </p:cNvPr>
          <p:cNvSpPr/>
          <p:nvPr/>
        </p:nvSpPr>
        <p:spPr bwMode="auto">
          <a:xfrm>
            <a:off x="9456960" y="4466829"/>
            <a:ext cx="2446537" cy="1841426"/>
          </a:xfrm>
          <a:custGeom>
            <a:avLst/>
            <a:gdLst>
              <a:gd name="connsiteX0" fmla="*/ 1998725 w 2446537"/>
              <a:gd name="connsiteY0" fmla="*/ 2429 h 1841426"/>
              <a:gd name="connsiteX1" fmla="*/ 1721323 w 2446537"/>
              <a:gd name="connsiteY1" fmla="*/ 135993 h 1841426"/>
              <a:gd name="connsiteX2" fmla="*/ 1526114 w 2446537"/>
              <a:gd name="connsiteY2" fmla="*/ 320928 h 1841426"/>
              <a:gd name="connsiteX3" fmla="*/ 909665 w 2446537"/>
              <a:gd name="connsiteY3" fmla="*/ 279832 h 1841426"/>
              <a:gd name="connsiteX4" fmla="*/ 159651 w 2446537"/>
              <a:gd name="connsiteY4" fmla="*/ 403122 h 1841426"/>
              <a:gd name="connsiteX5" fmla="*/ 15813 w 2446537"/>
              <a:gd name="connsiteY5" fmla="*/ 1296973 h 1841426"/>
              <a:gd name="connsiteX6" fmla="*/ 406231 w 2446537"/>
              <a:gd name="connsiteY6" fmla="*/ 1759310 h 1841426"/>
              <a:gd name="connsiteX7" fmla="*/ 1741871 w 2446537"/>
              <a:gd name="connsiteY7" fmla="*/ 1790133 h 1841426"/>
              <a:gd name="connsiteX8" fmla="*/ 2430240 w 2446537"/>
              <a:gd name="connsiteY8" fmla="*/ 1225054 h 1841426"/>
              <a:gd name="connsiteX9" fmla="*/ 2224757 w 2446537"/>
              <a:gd name="connsiteY9" fmla="*/ 259283 h 1841426"/>
              <a:gd name="connsiteX10" fmla="*/ 2163112 w 2446537"/>
              <a:gd name="connsiteY10" fmla="*/ 64074 h 1841426"/>
              <a:gd name="connsiteX11" fmla="*/ 1998725 w 2446537"/>
              <a:gd name="connsiteY11" fmla="*/ 2429 h 18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6537" h="1841426">
                <a:moveTo>
                  <a:pt x="1998725" y="2429"/>
                </a:moveTo>
                <a:cubicBezTo>
                  <a:pt x="1925093" y="14416"/>
                  <a:pt x="1800091" y="82910"/>
                  <a:pt x="1721323" y="135993"/>
                </a:cubicBezTo>
                <a:cubicBezTo>
                  <a:pt x="1642554" y="189076"/>
                  <a:pt x="1661390" y="296955"/>
                  <a:pt x="1526114" y="320928"/>
                </a:cubicBezTo>
                <a:cubicBezTo>
                  <a:pt x="1390838" y="344901"/>
                  <a:pt x="1137409" y="266133"/>
                  <a:pt x="909665" y="279832"/>
                </a:cubicBezTo>
                <a:cubicBezTo>
                  <a:pt x="681921" y="293531"/>
                  <a:pt x="308626" y="233599"/>
                  <a:pt x="159651" y="403122"/>
                </a:cubicBezTo>
                <a:cubicBezTo>
                  <a:pt x="10676" y="572645"/>
                  <a:pt x="-25284" y="1070942"/>
                  <a:pt x="15813" y="1296973"/>
                </a:cubicBezTo>
                <a:cubicBezTo>
                  <a:pt x="56910" y="1523004"/>
                  <a:pt x="118555" y="1677117"/>
                  <a:pt x="406231" y="1759310"/>
                </a:cubicBezTo>
                <a:cubicBezTo>
                  <a:pt x="693907" y="1841503"/>
                  <a:pt x="1404536" y="1879176"/>
                  <a:pt x="1741871" y="1790133"/>
                </a:cubicBezTo>
                <a:cubicBezTo>
                  <a:pt x="2079206" y="1701090"/>
                  <a:pt x="2349759" y="1480196"/>
                  <a:pt x="2430240" y="1225054"/>
                </a:cubicBezTo>
                <a:cubicBezTo>
                  <a:pt x="2510721" y="969912"/>
                  <a:pt x="2269278" y="452780"/>
                  <a:pt x="2224757" y="259283"/>
                </a:cubicBezTo>
                <a:cubicBezTo>
                  <a:pt x="2180236" y="65786"/>
                  <a:pt x="2200784" y="103458"/>
                  <a:pt x="2163112" y="64074"/>
                </a:cubicBezTo>
                <a:cubicBezTo>
                  <a:pt x="2125440" y="24690"/>
                  <a:pt x="2072357" y="-9558"/>
                  <a:pt x="1998725" y="2429"/>
                </a:cubicBezTo>
                <a:close/>
              </a:path>
            </a:pathLst>
          </a:cu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2355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2E35D662-2B98-4CE7-970A-445A3395B814}"/>
                                            </p:graphicEl>
                                          </p:spTgt>
                                        </p:tgtEl>
                                        <p:attrNameLst>
                                          <p:attrName>style.visibility</p:attrName>
                                        </p:attrNameLst>
                                      </p:cBhvr>
                                      <p:to>
                                        <p:strVal val="visible"/>
                                      </p:to>
                                    </p:set>
                                    <p:animEffect transition="in" filter="fade">
                                      <p:cBhvr>
                                        <p:cTn id="7" dur="500"/>
                                        <p:tgtEl>
                                          <p:spTgt spid="8">
                                            <p:graphicEl>
                                              <a:dgm id="{2E35D662-2B98-4CE7-970A-445A3395B8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29339B6-FCC0-4829-BD45-9846E9ECF529}"/>
                                            </p:graphicEl>
                                          </p:spTgt>
                                        </p:tgtEl>
                                        <p:attrNameLst>
                                          <p:attrName>style.visibility</p:attrName>
                                        </p:attrNameLst>
                                      </p:cBhvr>
                                      <p:to>
                                        <p:strVal val="visible"/>
                                      </p:to>
                                    </p:set>
                                    <p:animEffect transition="in" filter="fade">
                                      <p:cBhvr>
                                        <p:cTn id="12" dur="500"/>
                                        <p:tgtEl>
                                          <p:spTgt spid="8">
                                            <p:graphicEl>
                                              <a:dgm id="{029339B6-FCC0-4829-BD45-9846E9ECF52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7E55CD2D-77B0-4FAE-A0A1-09CF65FD6635}"/>
                                            </p:graphicEl>
                                          </p:spTgt>
                                        </p:tgtEl>
                                        <p:attrNameLst>
                                          <p:attrName>style.visibility</p:attrName>
                                        </p:attrNameLst>
                                      </p:cBhvr>
                                      <p:to>
                                        <p:strVal val="visible"/>
                                      </p:to>
                                    </p:set>
                                    <p:animEffect transition="in" filter="fade">
                                      <p:cBhvr>
                                        <p:cTn id="15" dur="500"/>
                                        <p:tgtEl>
                                          <p:spTgt spid="8">
                                            <p:graphicEl>
                                              <a:dgm id="{7E55CD2D-77B0-4FAE-A0A1-09CF65FD6635}"/>
                                            </p:graphic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49859537-6610-437B-91A6-42F822DD8C97}"/>
                                            </p:graphicEl>
                                          </p:spTgt>
                                        </p:tgtEl>
                                        <p:attrNameLst>
                                          <p:attrName>style.visibility</p:attrName>
                                        </p:attrNameLst>
                                      </p:cBhvr>
                                      <p:to>
                                        <p:strVal val="visible"/>
                                      </p:to>
                                    </p:set>
                                    <p:animEffect transition="in" filter="fade">
                                      <p:cBhvr>
                                        <p:cTn id="28" dur="500"/>
                                        <p:tgtEl>
                                          <p:spTgt spid="8">
                                            <p:graphicEl>
                                              <a:dgm id="{49859537-6610-437B-91A6-42F822DD8C9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648101D9-B230-4587-B3AD-E7BC953E63D5}"/>
                                            </p:graphicEl>
                                          </p:spTgt>
                                        </p:tgtEl>
                                        <p:attrNameLst>
                                          <p:attrName>style.visibility</p:attrName>
                                        </p:attrNameLst>
                                      </p:cBhvr>
                                      <p:to>
                                        <p:strVal val="visible"/>
                                      </p:to>
                                    </p:set>
                                    <p:animEffect transition="in" filter="fade">
                                      <p:cBhvr>
                                        <p:cTn id="31" dur="500"/>
                                        <p:tgtEl>
                                          <p:spTgt spid="8">
                                            <p:graphicEl>
                                              <a:dgm id="{648101D9-B230-4587-B3AD-E7BC953E63D5}"/>
                                            </p:graphicEl>
                                          </p:spTgt>
                                        </p:tgtEl>
                                      </p:cBhvr>
                                    </p:animEffect>
                                  </p:childTnLst>
                                </p:cTn>
                              </p:par>
                            </p:childTnLst>
                          </p:cTn>
                        </p:par>
                        <p:par>
                          <p:cTn id="32" fill="hold">
                            <p:stCondLst>
                              <p:cond delay="500"/>
                            </p:stCondLst>
                            <p:childTnLst>
                              <p:par>
                                <p:cTn id="33" presetID="10" presetClass="exit" presetSubtype="0" fill="hold" grpId="0" nodeType="after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64E1C4DB-41E8-4003-BC7F-C297D42A700F}"/>
                                            </p:graphicEl>
                                          </p:spTgt>
                                        </p:tgtEl>
                                        <p:attrNameLst>
                                          <p:attrName>style.visibility</p:attrName>
                                        </p:attrNameLst>
                                      </p:cBhvr>
                                      <p:to>
                                        <p:strVal val="visible"/>
                                      </p:to>
                                    </p:set>
                                    <p:animEffect transition="in" filter="fade">
                                      <p:cBhvr>
                                        <p:cTn id="40" dur="500"/>
                                        <p:tgtEl>
                                          <p:spTgt spid="8">
                                            <p:graphicEl>
                                              <a:dgm id="{64E1C4DB-41E8-4003-BC7F-C297D42A700F}"/>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518AD869-496C-4EFD-9414-AEEA51597A73}"/>
                                            </p:graphicEl>
                                          </p:spTgt>
                                        </p:tgtEl>
                                        <p:attrNameLst>
                                          <p:attrName>style.visibility</p:attrName>
                                        </p:attrNameLst>
                                      </p:cBhvr>
                                      <p:to>
                                        <p:strVal val="visible"/>
                                      </p:to>
                                    </p:set>
                                    <p:animEffect transition="in" filter="fade">
                                      <p:cBhvr>
                                        <p:cTn id="43" dur="500"/>
                                        <p:tgtEl>
                                          <p:spTgt spid="8">
                                            <p:graphicEl>
                                              <a:dgm id="{518AD869-496C-4EFD-9414-AEEA51597A7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604E15FC-4244-42DF-B887-C1ECFF553DA0}"/>
                                            </p:graphicEl>
                                          </p:spTgt>
                                        </p:tgtEl>
                                        <p:attrNameLst>
                                          <p:attrName>style.visibility</p:attrName>
                                        </p:attrNameLst>
                                      </p:cBhvr>
                                      <p:to>
                                        <p:strVal val="visible"/>
                                      </p:to>
                                    </p:set>
                                    <p:animEffect transition="in" filter="fade">
                                      <p:cBhvr>
                                        <p:cTn id="48" dur="500"/>
                                        <p:tgtEl>
                                          <p:spTgt spid="8">
                                            <p:graphicEl>
                                              <a:dgm id="{604E15FC-4244-42DF-B887-C1ECFF553DA0}"/>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5AB5AC6B-418F-4FCD-B17B-D26B32C539AE}"/>
                                            </p:graphicEl>
                                          </p:spTgt>
                                        </p:tgtEl>
                                        <p:attrNameLst>
                                          <p:attrName>style.visibility</p:attrName>
                                        </p:attrNameLst>
                                      </p:cBhvr>
                                      <p:to>
                                        <p:strVal val="visible"/>
                                      </p:to>
                                    </p:set>
                                    <p:animEffect transition="in" filter="fade">
                                      <p:cBhvr>
                                        <p:cTn id="51" dur="500"/>
                                        <p:tgtEl>
                                          <p:spTgt spid="8">
                                            <p:graphicEl>
                                              <a:dgm id="{5AB5AC6B-418F-4FCD-B17B-D26B32C53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EA9D81E-6A2A-1DF0-CC9B-4175FE66B7DF}"/>
                  </a:ext>
                </a:extLst>
              </p:cNvPr>
              <p:cNvSpPr>
                <a:spLocks noGrp="1"/>
              </p:cNvSpPr>
              <p:nvPr>
                <p:ph type="title"/>
              </p:nvPr>
            </p:nvSpPr>
            <p:spPr/>
            <p:txBody>
              <a:bodyPr/>
              <a:lstStyle/>
              <a:p>
                <a:r>
                  <a:rPr lang="en-US" dirty="0"/>
                  <a:t>Planarization has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-approximate lossy kernel</a:t>
                </a:r>
              </a:p>
            </p:txBody>
          </p:sp>
        </mc:Choice>
        <mc:Fallback xmlns="">
          <p:sp>
            <p:nvSpPr>
              <p:cNvPr id="2" name="Title 1">
                <a:extLst>
                  <a:ext uri="{FF2B5EF4-FFF2-40B4-BE49-F238E27FC236}">
                    <a16:creationId xmlns:a16="http://schemas.microsoft.com/office/drawing/2014/main" id="{AEA9D81E-6A2A-1DF0-CC9B-4175FE66B7DF}"/>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E79E4FB-33FE-0C9E-F9E4-95635C5CA1A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The core work in making the lossy kernel is:</a:t>
            </a:r>
          </a:p>
          <a:p>
            <a:r>
              <a:rPr lang="en-US" dirty="0"/>
              <a:t>Analyzing </a:t>
            </a:r>
            <a:r>
              <a:rPr lang="en-US" dirty="0">
                <a:solidFill>
                  <a:srgbClr val="C00000"/>
                </a:solidFill>
              </a:rPr>
              <a:t>planar</a:t>
            </a:r>
            <a:r>
              <a:rPr lang="en-US" dirty="0"/>
              <a:t> subgraphs interacting through terminals on </a:t>
            </a:r>
            <a:r>
              <a:rPr lang="en-US" dirty="0">
                <a:solidFill>
                  <a:srgbClr val="0070C0"/>
                </a:solidFill>
              </a:rPr>
              <a:t>outer </a:t>
            </a:r>
            <a:r>
              <a:rPr lang="en-US" dirty="0"/>
              <a:t>face</a:t>
            </a:r>
          </a:p>
          <a:p>
            <a:r>
              <a:rPr lang="en-US" dirty="0"/>
              <a:t>Have to understand how deleting vertices from their </a:t>
            </a:r>
            <a:r>
              <a:rPr lang="en-US" dirty="0">
                <a:solidFill>
                  <a:srgbClr val="0070C0"/>
                </a:solidFill>
              </a:rPr>
              <a:t>interior</a:t>
            </a:r>
            <a:r>
              <a:rPr lang="en-US" dirty="0"/>
              <a:t>,</a:t>
            </a:r>
            <a:br>
              <a:rPr lang="en-US" dirty="0"/>
            </a:br>
            <a:r>
              <a:rPr lang="en-US" dirty="0"/>
              <a:t>can help planarize the graph obtained by gluing a subgraph onto the terminals</a:t>
            </a:r>
          </a:p>
          <a:p>
            <a:pPr marL="0" indent="0">
              <a:buNone/>
            </a:pPr>
            <a:endParaRPr lang="en-US" dirty="0"/>
          </a:p>
        </p:txBody>
      </p:sp>
      <p:sp>
        <p:nvSpPr>
          <p:cNvPr id="4" name="Slide Number Placeholder 3">
            <a:extLst>
              <a:ext uri="{FF2B5EF4-FFF2-40B4-BE49-F238E27FC236}">
                <a16:creationId xmlns:a16="http://schemas.microsoft.com/office/drawing/2014/main" id="{4E547ECA-0A24-C6EF-CAC1-3928C6D21268}"/>
              </a:ext>
            </a:extLst>
          </p:cNvPr>
          <p:cNvSpPr>
            <a:spLocks noGrp="1"/>
          </p:cNvSpPr>
          <p:nvPr>
            <p:ph type="sldNum" sz="quarter" idx="12"/>
          </p:nvPr>
        </p:nvSpPr>
        <p:spPr/>
        <p:txBody>
          <a:bodyPr/>
          <a:lstStyle/>
          <a:p>
            <a:pPr>
              <a:defRPr/>
            </a:pPr>
            <a:fld id="{2EEB4C75-3422-4131-BAA1-452F888D0C16}" type="slidenum">
              <a:rPr lang="nb-NO" smtClean="0"/>
              <a:pPr>
                <a:defRPr/>
              </a:pPr>
              <a:t>24</a:t>
            </a:fld>
            <a:endParaRPr lang="nb-NO"/>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CF8DD5FB-6C82-532B-A33A-62ECE48E9E9F}"/>
                  </a:ext>
                </a:extLst>
              </p:cNvPr>
              <p:cNvSpPr/>
              <p:nvPr/>
            </p:nvSpPr>
            <p:spPr bwMode="auto">
              <a:xfrm>
                <a:off x="624417" y="1214332"/>
                <a:ext cx="10972800" cy="128681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cap="small" dirty="0">
                    <a:solidFill>
                      <a:schemeClr val="tx1"/>
                    </a:solidFill>
                  </a:rPr>
                  <a:t>Vertex Planarization</a:t>
                </a:r>
                <a:r>
                  <a:rPr lang="en-US" sz="2800" dirty="0">
                    <a:solidFill>
                      <a:schemeClr val="tx1"/>
                    </a:solidFill>
                  </a:rPr>
                  <a:t> has a </a:t>
                </a:r>
                <a14:m>
                  <m:oMath xmlns:m="http://schemas.openxmlformats.org/officeDocument/2006/math">
                    <m:r>
                      <a:rPr lang="en-US" sz="2800" i="1">
                        <a:solidFill>
                          <a:schemeClr val="tx1"/>
                        </a:solidFill>
                        <a:latin typeface="Cambria Math" panose="02040503050406030204" pitchFamily="18" charset="0"/>
                      </a:rPr>
                      <m:t>𝑂</m:t>
                    </m:r>
                    <m:r>
                      <a:rPr lang="en-US" sz="2800" i="1">
                        <a:solidFill>
                          <a:schemeClr val="tx1"/>
                        </a:solidFill>
                        <a:latin typeface="Cambria Math" panose="02040503050406030204" pitchFamily="18" charset="0"/>
                      </a:rPr>
                      <m:t>(1)</m:t>
                    </m:r>
                  </m:oMath>
                </a14:m>
                <a:r>
                  <a:rPr lang="en-US" sz="2800" dirty="0">
                    <a:solidFill>
                      <a:schemeClr val="tx1"/>
                    </a:solidFill>
                  </a:rPr>
                  <a:t>-approximate </a:t>
                </a:r>
                <a:br>
                  <a:rPr lang="en-US" sz="2800" dirty="0">
                    <a:solidFill>
                      <a:schemeClr val="tx1"/>
                    </a:solidFill>
                  </a:rPr>
                </a:br>
                <a:r>
                  <a:rPr lang="en-US" sz="2800" dirty="0">
                    <a:solidFill>
                      <a:schemeClr val="tx1"/>
                    </a:solidFill>
                  </a:rPr>
                  <a:t>lossy kernelization of polynomial-size</a:t>
                </a:r>
              </a:p>
            </p:txBody>
          </p:sp>
        </mc:Choice>
        <mc:Fallback>
          <p:sp>
            <p:nvSpPr>
              <p:cNvPr id="5" name="Rectangle: Rounded Corners 4">
                <a:extLst>
                  <a:ext uri="{FF2B5EF4-FFF2-40B4-BE49-F238E27FC236}">
                    <a16:creationId xmlns:a16="http://schemas.microsoft.com/office/drawing/2014/main" id="{CF8DD5FB-6C82-532B-A33A-62ECE48E9E9F}"/>
                  </a:ext>
                </a:extLst>
              </p:cNvPr>
              <p:cNvSpPr>
                <a:spLocks noRot="1" noChangeAspect="1" noMove="1" noResize="1" noEditPoints="1" noAdjustHandles="1" noChangeArrowheads="1" noChangeShapeType="1" noTextEdit="1"/>
              </p:cNvSpPr>
              <p:nvPr/>
            </p:nvSpPr>
            <p:spPr bwMode="auto">
              <a:xfrm>
                <a:off x="624417" y="1214332"/>
                <a:ext cx="10972800" cy="1286814"/>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6" name="TextBox 5">
            <a:extLst>
              <a:ext uri="{FF2B5EF4-FFF2-40B4-BE49-F238E27FC236}">
                <a16:creationId xmlns:a16="http://schemas.microsoft.com/office/drawing/2014/main" id="{F448BFC1-7366-91E6-2B4B-6C27DFF58AED}"/>
              </a:ext>
            </a:extLst>
          </p:cNvPr>
          <p:cNvSpPr txBox="1"/>
          <p:nvPr/>
        </p:nvSpPr>
        <p:spPr>
          <a:xfrm>
            <a:off x="7248128" y="2533533"/>
            <a:ext cx="6099348" cy="369332"/>
          </a:xfrm>
          <a:prstGeom prst="rect">
            <a:avLst/>
          </a:prstGeom>
          <a:noFill/>
        </p:spPr>
        <p:txBody>
          <a:bodyPr wrap="square">
            <a:spAutoFit/>
          </a:bodyPr>
          <a:lstStyle/>
          <a:p>
            <a:r>
              <a:rPr lang="en-US" sz="1800" dirty="0">
                <a:solidFill>
                  <a:srgbClr val="0070C0"/>
                </a:solidFill>
                <a:latin typeface="+mj-lt"/>
              </a:rPr>
              <a:t>[J &amp; </a:t>
            </a:r>
            <a:r>
              <a:rPr lang="en-US" sz="1800" dirty="0" err="1">
                <a:solidFill>
                  <a:srgbClr val="0070C0"/>
                </a:solidFill>
                <a:latin typeface="+mj-lt"/>
              </a:rPr>
              <a:t>Wlodarzcyk</a:t>
            </a:r>
            <a:r>
              <a:rPr lang="en-US" sz="1800" dirty="0">
                <a:solidFill>
                  <a:srgbClr val="0070C0"/>
                </a:solidFill>
                <a:latin typeface="+mj-lt"/>
              </a:rPr>
              <a:t>, STOC’22]</a:t>
            </a:r>
            <a:endParaRPr lang="en-US" sz="1800" dirty="0">
              <a:latin typeface="+mj-lt"/>
            </a:endParaRPr>
          </a:p>
        </p:txBody>
      </p:sp>
      <p:pic>
        <p:nvPicPr>
          <p:cNvPr id="10" name="Google Shape;560;p75">
            <a:extLst>
              <a:ext uri="{FF2B5EF4-FFF2-40B4-BE49-F238E27FC236}">
                <a16:creationId xmlns:a16="http://schemas.microsoft.com/office/drawing/2014/main" id="{4919658A-91AE-BD61-EBE9-341EA96AD0D2}"/>
              </a:ext>
            </a:extLst>
          </p:cNvPr>
          <p:cNvPicPr preferRelativeResize="0"/>
          <p:nvPr/>
        </p:nvPicPr>
        <p:blipFill rotWithShape="1">
          <a:blip r:embed="rId5">
            <a:alphaModFix/>
          </a:blip>
          <a:srcRect b="53909"/>
          <a:stretch/>
        </p:blipFill>
        <p:spPr>
          <a:xfrm>
            <a:off x="5087888" y="5167291"/>
            <a:ext cx="2498550" cy="1628800"/>
          </a:xfrm>
          <a:prstGeom prst="rect">
            <a:avLst/>
          </a:prstGeom>
          <a:noFill/>
          <a:ln>
            <a:noFill/>
          </a:ln>
        </p:spPr>
      </p:pic>
    </p:spTree>
    <p:extLst>
      <p:ext uri="{BB962C8B-B14F-4D97-AF65-F5344CB8AC3E}">
        <p14:creationId xmlns:p14="http://schemas.microsoft.com/office/powerpoint/2010/main" val="340687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9B40-047A-6C74-9B1F-18B61E9E2DFE}"/>
              </a:ext>
            </a:extLst>
          </p:cNvPr>
          <p:cNvSpPr>
            <a:spLocks noGrp="1"/>
          </p:cNvSpPr>
          <p:nvPr>
            <p:ph type="title"/>
          </p:nvPr>
        </p:nvSpPr>
        <p:spPr/>
        <p:txBody>
          <a:bodyPr/>
          <a:lstStyle/>
          <a:p>
            <a:r>
              <a:rPr lang="en-US" dirty="0"/>
              <a:t>Research directions on the frontier of lossy kernelization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079078-8EC3-5E2E-6C75-1F6D4EE34428}"/>
                  </a:ext>
                </a:extLst>
              </p:cNvPr>
              <p:cNvSpPr>
                <a:spLocks noGrp="1"/>
              </p:cNvSpPr>
              <p:nvPr>
                <p:ph idx="1"/>
              </p:nvPr>
            </p:nvSpPr>
            <p:spPr>
              <a:xfrm>
                <a:off x="609600" y="1196975"/>
                <a:ext cx="10972800" cy="3024113"/>
              </a:xfrm>
            </p:spPr>
            <p:txBody>
              <a:bodyPr>
                <a:normAutofit fontScale="92500" lnSpcReduction="10000"/>
              </a:bodyPr>
              <a:lstStyle/>
              <a:p>
                <a:pPr marL="0" indent="0">
                  <a:buNone/>
                </a:pPr>
                <a:r>
                  <a:rPr lang="en-US" cap="small" dirty="0"/>
                  <a:t>Crossing number</a:t>
                </a:r>
                <a:br>
                  <a:rPr lang="en-US" cap="small" dirty="0"/>
                </a:br>
                <a:r>
                  <a:rPr lang="en-US" b="1" dirty="0"/>
                  <a:t>Input:		</a:t>
                </a:r>
                <a:r>
                  <a:rPr lang="en-US" dirty="0"/>
                  <a:t>A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b="1" dirty="0"/>
                  <a:t> </a:t>
                </a:r>
                <a:r>
                  <a:rPr lang="en-US" dirty="0"/>
                  <a:t>and integer </a:t>
                </a:r>
                <a14:m>
                  <m:oMath xmlns:m="http://schemas.openxmlformats.org/officeDocument/2006/math">
                    <m:r>
                      <a:rPr lang="en-US" b="0" i="1" smtClean="0">
                        <a:solidFill>
                          <a:srgbClr val="C00000"/>
                        </a:solidFill>
                        <a:latin typeface="Cambria Math" panose="02040503050406030204" pitchFamily="18" charset="0"/>
                      </a:rPr>
                      <m:t>𝑘</m:t>
                    </m:r>
                  </m:oMath>
                </a14:m>
                <a:br>
                  <a:rPr lang="en-US" dirty="0">
                    <a:solidFill>
                      <a:srgbClr val="C00000"/>
                    </a:solidFill>
                  </a:rPr>
                </a:br>
                <a:r>
                  <a:rPr lang="en-US" b="1" dirty="0"/>
                  <a:t>Parameter:</a:t>
                </a:r>
                <a:r>
                  <a:rPr lang="en-US" dirty="0"/>
                  <a:t>	</a:t>
                </a:r>
                <a14:m>
                  <m:oMath xmlns:m="http://schemas.openxmlformats.org/officeDocument/2006/math">
                    <m:r>
                      <a:rPr lang="en-US" b="0" i="1" smtClean="0">
                        <a:solidFill>
                          <a:srgbClr val="C00000"/>
                        </a:solidFill>
                        <a:latin typeface="Cambria Math" panose="02040503050406030204" pitchFamily="18" charset="0"/>
                      </a:rPr>
                      <m:t>𝑘</m:t>
                    </m:r>
                  </m:oMath>
                </a14:m>
                <a:br>
                  <a:rPr lang="en-US" dirty="0">
                    <a:solidFill>
                      <a:srgbClr val="C00000"/>
                    </a:solidFill>
                  </a:rPr>
                </a:br>
                <a:r>
                  <a:rPr lang="en-US" b="1" dirty="0"/>
                  <a:t>Question:</a:t>
                </a:r>
                <a:r>
                  <a:rPr lang="en-US" dirty="0">
                    <a:solidFill>
                      <a:srgbClr val="C00000"/>
                    </a:solidFill>
                  </a:rPr>
                  <a:t>	</a:t>
                </a:r>
                <a:r>
                  <a:rPr lang="en-US" dirty="0"/>
                  <a:t>Does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have a drawing with at most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crossings?</a:t>
                </a:r>
              </a:p>
              <a:p>
                <a:pPr marL="0" indent="0">
                  <a:buNone/>
                </a:pPr>
                <a:r>
                  <a:rPr lang="en-US" dirty="0"/>
                  <a:t>Fixed-parameter tractable via treewidth reduction </a:t>
                </a:r>
                <a:r>
                  <a:rPr lang="en-US" sz="1600" dirty="0">
                    <a:solidFill>
                      <a:srgbClr val="0070C0"/>
                    </a:solidFill>
                  </a:rPr>
                  <a:t>[Grohe, STOC’01] [</a:t>
                </a:r>
                <a:r>
                  <a:rPr lang="en-US" sz="1600" dirty="0" err="1">
                    <a:solidFill>
                      <a:srgbClr val="0070C0"/>
                    </a:solidFill>
                  </a:rPr>
                  <a:t>Kawarabayashi</a:t>
                </a:r>
                <a:r>
                  <a:rPr lang="en-US" sz="1600" dirty="0">
                    <a:solidFill>
                      <a:srgbClr val="0070C0"/>
                    </a:solidFill>
                  </a:rPr>
                  <a:t> &amp; Reed, STOC’07]</a:t>
                </a:r>
                <a:endParaRPr lang="en-US" dirty="0">
                  <a:solidFill>
                    <a:srgbClr val="0070C0"/>
                  </a:solidFill>
                </a:endParaRPr>
              </a:p>
              <a:p>
                <a:pPr marL="0" indent="0">
                  <a:buNone/>
                </a:pPr>
                <a:r>
                  <a:rPr lang="nl-NL" dirty="0"/>
                  <a:t>No </a:t>
                </a:r>
                <a:r>
                  <a:rPr lang="nl-NL" dirty="0" err="1"/>
                  <a:t>polynomial-size</a:t>
                </a:r>
                <a:r>
                  <a:rPr lang="nl-NL" dirty="0"/>
                  <a:t> exact </a:t>
                </a:r>
                <a:r>
                  <a:rPr lang="nl-NL" dirty="0" err="1"/>
                  <a:t>kernel</a:t>
                </a:r>
                <a:r>
                  <a:rPr lang="nl-NL" dirty="0"/>
                  <a:t> </a:t>
                </a:r>
                <a:r>
                  <a:rPr lang="nl-NL" dirty="0" err="1"/>
                  <a:t>assuming</a:t>
                </a:r>
                <a:r>
                  <a:rPr lang="nl-NL" dirty="0"/>
                  <a:t> </a:t>
                </a:r>
                <a:r>
                  <a:rPr lang="en-US" sz="2400" dirty="0"/>
                  <a:t>NP ⊈ </a:t>
                </a:r>
                <a:r>
                  <a:rPr lang="en-US" sz="2400" dirty="0" err="1"/>
                  <a:t>coNP</a:t>
                </a:r>
                <a:r>
                  <a:rPr lang="en-US" sz="2400" dirty="0"/>
                  <a:t>/poly</a:t>
                </a:r>
                <a:r>
                  <a:rPr lang="nl-NL" dirty="0"/>
                  <a:t> </a:t>
                </a:r>
                <a:r>
                  <a:rPr lang="nl-NL" sz="1600" dirty="0">
                    <a:solidFill>
                      <a:srgbClr val="0070C0"/>
                    </a:solidFill>
                  </a:rPr>
                  <a:t>[</a:t>
                </a:r>
                <a:r>
                  <a:rPr lang="nl-NL" sz="1600" dirty="0" err="1">
                    <a:solidFill>
                      <a:srgbClr val="0070C0"/>
                    </a:solidFill>
                  </a:rPr>
                  <a:t>Hliněný</a:t>
                </a:r>
                <a:r>
                  <a:rPr lang="nl-NL" sz="1600" dirty="0">
                    <a:solidFill>
                      <a:srgbClr val="0070C0"/>
                    </a:solidFill>
                  </a:rPr>
                  <a:t> &amp; </a:t>
                </a:r>
                <a:r>
                  <a:rPr lang="nl-NL" sz="1600" dirty="0" err="1">
                    <a:solidFill>
                      <a:srgbClr val="0070C0"/>
                    </a:solidFill>
                  </a:rPr>
                  <a:t>Derňár</a:t>
                </a:r>
                <a:r>
                  <a:rPr lang="nl-NL" sz="1600" dirty="0">
                    <a:solidFill>
                      <a:srgbClr val="0070C0"/>
                    </a:solidFill>
                  </a:rPr>
                  <a:t>, SOCG’16]</a:t>
                </a:r>
                <a:endParaRPr lang="en-US" dirty="0">
                  <a:solidFill>
                    <a:srgbClr val="0070C0"/>
                  </a:solidFill>
                </a:endParaRPr>
              </a:p>
              <a:p>
                <a:pPr marL="0" indent="0">
                  <a:buNone/>
                </a:pPr>
                <a:r>
                  <a:rPr lang="en-US" dirty="0"/>
                  <a:t>No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-approximation known, but its existence is not ruled out</a:t>
                </a:r>
              </a:p>
            </p:txBody>
          </p:sp>
        </mc:Choice>
        <mc:Fallback xmlns="">
          <p:sp>
            <p:nvSpPr>
              <p:cNvPr id="3" name="Content Placeholder 2">
                <a:extLst>
                  <a:ext uri="{FF2B5EF4-FFF2-40B4-BE49-F238E27FC236}">
                    <a16:creationId xmlns:a16="http://schemas.microsoft.com/office/drawing/2014/main" id="{CC079078-8EC3-5E2E-6C75-1F6D4EE34428}"/>
                  </a:ext>
                </a:extLst>
              </p:cNvPr>
              <p:cNvSpPr>
                <a:spLocks noGrp="1" noRot="1" noChangeAspect="1" noMove="1" noResize="1" noEditPoints="1" noAdjustHandles="1" noChangeArrowheads="1" noChangeShapeType="1" noTextEdit="1"/>
              </p:cNvSpPr>
              <p:nvPr>
                <p:ph idx="1"/>
              </p:nvPr>
            </p:nvSpPr>
            <p:spPr>
              <a:xfrm>
                <a:off x="609600" y="1196975"/>
                <a:ext cx="10972800" cy="3024113"/>
              </a:xfrm>
              <a:blipFill>
                <a:blip r:embed="rId3"/>
                <a:stretch>
                  <a:fillRect l="-722" t="-24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42321D-6594-94D9-C204-69703D150886}"/>
              </a:ext>
            </a:extLst>
          </p:cNvPr>
          <p:cNvSpPr>
            <a:spLocks noGrp="1"/>
          </p:cNvSpPr>
          <p:nvPr>
            <p:ph type="sldNum" sz="quarter" idx="12"/>
          </p:nvPr>
        </p:nvSpPr>
        <p:spPr/>
        <p:txBody>
          <a:bodyPr/>
          <a:lstStyle/>
          <a:p>
            <a:pPr>
              <a:defRPr/>
            </a:pPr>
            <a:fld id="{2EEB4C75-3422-4131-BAA1-452F888D0C16}" type="slidenum">
              <a:rPr lang="nb-NO" smtClean="0"/>
              <a:pPr>
                <a:defRPr/>
              </a:pPr>
              <a:t>25</a:t>
            </a:fld>
            <a:endParaRPr lang="nb-NO"/>
          </a:p>
        </p:txBody>
      </p:sp>
      <mc:AlternateContent xmlns:mc="http://schemas.openxmlformats.org/markup-compatibility/2006" xmlns:a14="http://schemas.microsoft.com/office/drawing/2010/main">
        <mc:Choice Requires="a14">
          <p:graphicFrame>
            <p:nvGraphicFramePr>
              <p:cNvPr id="6" name="Diagram 5">
                <a:extLst>
                  <a:ext uri="{FF2B5EF4-FFF2-40B4-BE49-F238E27FC236}">
                    <a16:creationId xmlns:a16="http://schemas.microsoft.com/office/drawing/2014/main" id="{872D0061-98CC-EF66-7DAA-4EFACEBA06B6}"/>
                  </a:ext>
                </a:extLst>
              </p:cNvPr>
              <p:cNvGraphicFramePr/>
              <p:nvPr>
                <p:extLst>
                  <p:ext uri="{D42A27DB-BD31-4B8C-83A1-F6EECF244321}">
                    <p14:modId xmlns:p14="http://schemas.microsoft.com/office/powerpoint/2010/main" val="1159128313"/>
                  </p:ext>
                </p:extLst>
              </p:nvPr>
            </p:nvGraphicFramePr>
            <p:xfrm>
              <a:off x="623392" y="4294818"/>
              <a:ext cx="10972796" cy="2166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6" name="Diagram 5">
                <a:extLst>
                  <a:ext uri="{FF2B5EF4-FFF2-40B4-BE49-F238E27FC236}">
                    <a16:creationId xmlns:a16="http://schemas.microsoft.com/office/drawing/2014/main" id="{872D0061-98CC-EF66-7DAA-4EFACEBA06B6}"/>
                  </a:ext>
                </a:extLst>
              </p:cNvPr>
              <p:cNvGraphicFramePr/>
              <p:nvPr>
                <p:extLst>
                  <p:ext uri="{D42A27DB-BD31-4B8C-83A1-F6EECF244321}">
                    <p14:modId xmlns:p14="http://schemas.microsoft.com/office/powerpoint/2010/main" val="1159128313"/>
                  </p:ext>
                </p:extLst>
              </p:nvPr>
            </p:nvGraphicFramePr>
            <p:xfrm>
              <a:off x="623392" y="4294818"/>
              <a:ext cx="10972796" cy="2166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153457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9B40-047A-6C74-9B1F-18B61E9E2DFE}"/>
              </a:ext>
            </a:extLst>
          </p:cNvPr>
          <p:cNvSpPr>
            <a:spLocks noGrp="1"/>
          </p:cNvSpPr>
          <p:nvPr>
            <p:ph type="title"/>
          </p:nvPr>
        </p:nvSpPr>
        <p:spPr/>
        <p:txBody>
          <a:bodyPr/>
          <a:lstStyle/>
          <a:p>
            <a:r>
              <a:rPr lang="en-US" dirty="0"/>
              <a:t>Research directions on the frontier of lossy kernelization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079078-8EC3-5E2E-6C75-1F6D4EE34428}"/>
                  </a:ext>
                </a:extLst>
              </p:cNvPr>
              <p:cNvSpPr>
                <a:spLocks noGrp="1"/>
              </p:cNvSpPr>
              <p:nvPr>
                <p:ph idx="1"/>
              </p:nvPr>
            </p:nvSpPr>
            <p:spPr>
              <a:xfrm>
                <a:off x="609600" y="1196975"/>
                <a:ext cx="10972800" cy="3024113"/>
              </a:xfrm>
            </p:spPr>
            <p:txBody>
              <a:bodyPr>
                <a:normAutofit fontScale="92500" lnSpcReduction="10000"/>
              </a:bodyPr>
              <a:lstStyle/>
              <a:p>
                <a:pPr marL="0" indent="0">
                  <a:buNone/>
                </a:pPr>
                <a:r>
                  <a:rPr lang="en-US" cap="small" dirty="0"/>
                  <a:t>Crossing number</a:t>
                </a:r>
                <a:br>
                  <a:rPr lang="en-US" cap="small" dirty="0"/>
                </a:br>
                <a:r>
                  <a:rPr lang="en-US" b="1" dirty="0"/>
                  <a:t>Input:		</a:t>
                </a:r>
                <a:r>
                  <a:rPr lang="en-US" dirty="0"/>
                  <a:t>A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b="1" dirty="0"/>
                  <a:t> </a:t>
                </a:r>
                <a:r>
                  <a:rPr lang="en-US" dirty="0"/>
                  <a:t>and integer </a:t>
                </a:r>
                <a14:m>
                  <m:oMath xmlns:m="http://schemas.openxmlformats.org/officeDocument/2006/math">
                    <m:r>
                      <a:rPr lang="en-US" b="0" i="1" smtClean="0">
                        <a:solidFill>
                          <a:srgbClr val="C00000"/>
                        </a:solidFill>
                        <a:latin typeface="Cambria Math" panose="02040503050406030204" pitchFamily="18" charset="0"/>
                      </a:rPr>
                      <m:t>𝑘</m:t>
                    </m:r>
                  </m:oMath>
                </a14:m>
                <a:br>
                  <a:rPr lang="en-US" dirty="0">
                    <a:solidFill>
                      <a:srgbClr val="C00000"/>
                    </a:solidFill>
                  </a:rPr>
                </a:br>
                <a:r>
                  <a:rPr lang="en-US" b="1" dirty="0"/>
                  <a:t>Parameter:</a:t>
                </a:r>
                <a:r>
                  <a:rPr lang="en-US" dirty="0"/>
                  <a:t>	</a:t>
                </a:r>
                <a14:m>
                  <m:oMath xmlns:m="http://schemas.openxmlformats.org/officeDocument/2006/math">
                    <m:r>
                      <a:rPr lang="en-US" b="0" i="1" smtClean="0">
                        <a:solidFill>
                          <a:srgbClr val="C00000"/>
                        </a:solidFill>
                        <a:latin typeface="Cambria Math" panose="02040503050406030204" pitchFamily="18" charset="0"/>
                      </a:rPr>
                      <m:t>𝑘</m:t>
                    </m:r>
                  </m:oMath>
                </a14:m>
                <a:br>
                  <a:rPr lang="en-US" dirty="0">
                    <a:solidFill>
                      <a:srgbClr val="C00000"/>
                    </a:solidFill>
                  </a:rPr>
                </a:br>
                <a:r>
                  <a:rPr lang="en-US" b="1" dirty="0"/>
                  <a:t>Question:</a:t>
                </a:r>
                <a:r>
                  <a:rPr lang="en-US" dirty="0">
                    <a:solidFill>
                      <a:srgbClr val="C00000"/>
                    </a:solidFill>
                  </a:rPr>
                  <a:t>	</a:t>
                </a:r>
                <a:r>
                  <a:rPr lang="en-US" dirty="0"/>
                  <a:t>Does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have a drawing with at most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crossings?</a:t>
                </a:r>
              </a:p>
              <a:p>
                <a:pPr marL="0" indent="0">
                  <a:buNone/>
                </a:pPr>
                <a:r>
                  <a:rPr lang="en-US" dirty="0"/>
                  <a:t>Fixed-parameter tractable via treewidth reduction </a:t>
                </a:r>
                <a:r>
                  <a:rPr lang="en-US" sz="1600" dirty="0">
                    <a:solidFill>
                      <a:srgbClr val="0070C0"/>
                    </a:solidFill>
                  </a:rPr>
                  <a:t>[Grohe, STOC’01] [</a:t>
                </a:r>
                <a:r>
                  <a:rPr lang="en-US" sz="1600" dirty="0" err="1">
                    <a:solidFill>
                      <a:srgbClr val="0070C0"/>
                    </a:solidFill>
                  </a:rPr>
                  <a:t>Kawarabayashi</a:t>
                </a:r>
                <a:r>
                  <a:rPr lang="en-US" sz="1600" dirty="0">
                    <a:solidFill>
                      <a:srgbClr val="0070C0"/>
                    </a:solidFill>
                  </a:rPr>
                  <a:t> &amp; Reed, STOC’07]</a:t>
                </a:r>
                <a:endParaRPr lang="en-US" dirty="0">
                  <a:solidFill>
                    <a:srgbClr val="0070C0"/>
                  </a:solidFill>
                </a:endParaRPr>
              </a:p>
              <a:p>
                <a:pPr marL="0" indent="0">
                  <a:buNone/>
                </a:pPr>
                <a:r>
                  <a:rPr lang="nl-NL" dirty="0"/>
                  <a:t>No </a:t>
                </a:r>
                <a:r>
                  <a:rPr lang="nl-NL" dirty="0" err="1"/>
                  <a:t>polynomial-size</a:t>
                </a:r>
                <a:r>
                  <a:rPr lang="nl-NL" dirty="0"/>
                  <a:t> exact </a:t>
                </a:r>
                <a:r>
                  <a:rPr lang="nl-NL" dirty="0" err="1"/>
                  <a:t>kernel</a:t>
                </a:r>
                <a:r>
                  <a:rPr lang="nl-NL" dirty="0"/>
                  <a:t> </a:t>
                </a:r>
                <a:r>
                  <a:rPr lang="nl-NL" dirty="0" err="1"/>
                  <a:t>assuming</a:t>
                </a:r>
                <a:r>
                  <a:rPr lang="nl-NL" dirty="0"/>
                  <a:t> </a:t>
                </a:r>
                <a:r>
                  <a:rPr lang="en-US" sz="2400" dirty="0"/>
                  <a:t>NP ⊈ </a:t>
                </a:r>
                <a:r>
                  <a:rPr lang="en-US" sz="2400" dirty="0" err="1"/>
                  <a:t>coNP</a:t>
                </a:r>
                <a:r>
                  <a:rPr lang="en-US" sz="2400" dirty="0"/>
                  <a:t>/poly</a:t>
                </a:r>
                <a:r>
                  <a:rPr lang="nl-NL" dirty="0"/>
                  <a:t> </a:t>
                </a:r>
                <a:r>
                  <a:rPr lang="nl-NL" sz="1600" dirty="0">
                    <a:solidFill>
                      <a:srgbClr val="0070C0"/>
                    </a:solidFill>
                  </a:rPr>
                  <a:t>[</a:t>
                </a:r>
                <a:r>
                  <a:rPr lang="nl-NL" sz="1600" dirty="0" err="1">
                    <a:solidFill>
                      <a:srgbClr val="0070C0"/>
                    </a:solidFill>
                  </a:rPr>
                  <a:t>Hliněný</a:t>
                </a:r>
                <a:r>
                  <a:rPr lang="nl-NL" sz="1600" dirty="0">
                    <a:solidFill>
                      <a:srgbClr val="0070C0"/>
                    </a:solidFill>
                  </a:rPr>
                  <a:t> &amp; </a:t>
                </a:r>
                <a:r>
                  <a:rPr lang="nl-NL" sz="1600" dirty="0" err="1">
                    <a:solidFill>
                      <a:srgbClr val="0070C0"/>
                    </a:solidFill>
                  </a:rPr>
                  <a:t>Derňár</a:t>
                </a:r>
                <a:r>
                  <a:rPr lang="nl-NL" sz="1600" dirty="0">
                    <a:solidFill>
                      <a:srgbClr val="0070C0"/>
                    </a:solidFill>
                  </a:rPr>
                  <a:t>, SOCG’16]</a:t>
                </a:r>
                <a:endParaRPr lang="en-US" dirty="0">
                  <a:solidFill>
                    <a:srgbClr val="0070C0"/>
                  </a:solidFill>
                </a:endParaRPr>
              </a:p>
              <a:p>
                <a:pPr marL="0" indent="0">
                  <a:buNone/>
                </a:pPr>
                <a:r>
                  <a:rPr lang="en-US" dirty="0"/>
                  <a:t>No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-approximation known, but its existence is not ruled out</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CC079078-8EC3-5E2E-6C75-1F6D4EE34428}"/>
                  </a:ext>
                </a:extLst>
              </p:cNvPr>
              <p:cNvSpPr>
                <a:spLocks noGrp="1" noRot="1" noChangeAspect="1" noMove="1" noResize="1" noEditPoints="1" noAdjustHandles="1" noChangeArrowheads="1" noChangeShapeType="1" noTextEdit="1"/>
              </p:cNvSpPr>
              <p:nvPr>
                <p:ph idx="1"/>
              </p:nvPr>
            </p:nvSpPr>
            <p:spPr>
              <a:xfrm>
                <a:off x="609600" y="1196975"/>
                <a:ext cx="10972800" cy="3024113"/>
              </a:xfrm>
              <a:blipFill>
                <a:blip r:embed="rId3"/>
                <a:stretch>
                  <a:fillRect l="-722" t="-24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42321D-6594-94D9-C204-69703D150886}"/>
              </a:ext>
            </a:extLst>
          </p:cNvPr>
          <p:cNvSpPr>
            <a:spLocks noGrp="1"/>
          </p:cNvSpPr>
          <p:nvPr>
            <p:ph type="sldNum" sz="quarter" idx="12"/>
          </p:nvPr>
        </p:nvSpPr>
        <p:spPr/>
        <p:txBody>
          <a:bodyPr/>
          <a:lstStyle/>
          <a:p>
            <a:pPr>
              <a:defRPr/>
            </a:pPr>
            <a:fld id="{2EEB4C75-3422-4131-BAA1-452F888D0C16}" type="slidenum">
              <a:rPr lang="nb-NO" smtClean="0"/>
              <a:pPr>
                <a:defRPr/>
              </a:pPr>
              <a:t>26</a:t>
            </a:fld>
            <a:endParaRPr lang="nb-NO"/>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9F6671E9-BE54-E65F-79A2-BCCA339BE87F}"/>
                  </a:ext>
                </a:extLst>
              </p:cNvPr>
              <p:cNvSpPr/>
              <p:nvPr/>
            </p:nvSpPr>
            <p:spPr bwMode="auto">
              <a:xfrm>
                <a:off x="624417" y="4230216"/>
                <a:ext cx="10972800" cy="90688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800" dirty="0"/>
                  <a:t>Does </a:t>
                </a:r>
                <a:r>
                  <a:rPr lang="en-US" sz="2800" cap="small" dirty="0"/>
                  <a:t>Crossing number</a:t>
                </a:r>
                <a:r>
                  <a:rPr lang="en-US" sz="2800" dirty="0"/>
                  <a:t> have an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-approximate </a:t>
                </a:r>
                <a:br>
                  <a:rPr lang="en-US" sz="2800" dirty="0"/>
                </a:br>
                <a:r>
                  <a:rPr lang="en-US" sz="2800" dirty="0"/>
                  <a:t>lossy kernel of polynomial size?</a:t>
                </a:r>
              </a:p>
            </p:txBody>
          </p:sp>
        </mc:Choice>
        <mc:Fallback>
          <p:sp>
            <p:nvSpPr>
              <p:cNvPr id="5" name="Rectangle: Rounded Corners 4">
                <a:extLst>
                  <a:ext uri="{FF2B5EF4-FFF2-40B4-BE49-F238E27FC236}">
                    <a16:creationId xmlns:a16="http://schemas.microsoft.com/office/drawing/2014/main" id="{9F6671E9-BE54-E65F-79A2-BCCA339BE87F}"/>
                  </a:ext>
                </a:extLst>
              </p:cNvPr>
              <p:cNvSpPr>
                <a:spLocks noRot="1" noChangeAspect="1" noMove="1" noResize="1" noEditPoints="1" noAdjustHandles="1" noChangeArrowheads="1" noChangeShapeType="1" noTextEdit="1"/>
              </p:cNvSpPr>
              <p:nvPr/>
            </p:nvSpPr>
            <p:spPr bwMode="auto">
              <a:xfrm>
                <a:off x="624417" y="4230216"/>
                <a:ext cx="10972800" cy="90688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B0E73B4F-039B-C701-D885-3F8F4CF3FCEC}"/>
              </a:ext>
            </a:extLst>
          </p:cNvPr>
          <p:cNvSpPr txBox="1">
            <a:spLocks/>
          </p:cNvSpPr>
          <p:nvPr/>
        </p:nvSpPr>
        <p:spPr bwMode="auto">
          <a:xfrm>
            <a:off x="609600" y="5284035"/>
            <a:ext cx="10972800" cy="66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r>
              <a:rPr lang="en-US" sz="2200" kern="0" dirty="0"/>
              <a:t>Even a result for </a:t>
            </a:r>
            <a:r>
              <a:rPr lang="en-US" sz="2200" kern="0" dirty="0" err="1"/>
              <a:t>subcubic</a:t>
            </a:r>
            <a:r>
              <a:rPr lang="en-US" sz="2200" kern="0" dirty="0"/>
              <a:t> graphs could be interesting</a:t>
            </a:r>
          </a:p>
        </p:txBody>
      </p:sp>
    </p:spTree>
    <p:extLst>
      <p:ext uri="{BB962C8B-B14F-4D97-AF65-F5344CB8AC3E}">
        <p14:creationId xmlns:p14="http://schemas.microsoft.com/office/powerpoint/2010/main" val="29629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33F16-45C5-2E8B-FC19-B479D2FA781C}"/>
              </a:ext>
            </a:extLst>
          </p:cNvPr>
          <p:cNvSpPr>
            <a:spLocks noGrp="1"/>
          </p:cNvSpPr>
          <p:nvPr>
            <p:ph type="title"/>
          </p:nvPr>
        </p:nvSpPr>
        <p:spPr/>
        <p:txBody>
          <a:bodyPr/>
          <a:lstStyle/>
          <a:p>
            <a:r>
              <a:rPr lang="en-US" dirty="0"/>
              <a:t>Three frontiers</a:t>
            </a:r>
          </a:p>
        </p:txBody>
      </p:sp>
      <p:graphicFrame>
        <p:nvGraphicFramePr>
          <p:cNvPr id="6" name="Content Placeholder 5">
            <a:extLst>
              <a:ext uri="{FF2B5EF4-FFF2-40B4-BE49-F238E27FC236}">
                <a16:creationId xmlns:a16="http://schemas.microsoft.com/office/drawing/2014/main" id="{B1161183-2327-9900-29E4-AD6E2C4117A0}"/>
              </a:ext>
            </a:extLst>
          </p:cNvPr>
          <p:cNvGraphicFramePr>
            <a:graphicFrameLocks noGrp="1"/>
          </p:cNvGraphicFramePr>
          <p:nvPr>
            <p:ph idx="1"/>
          </p:nvPr>
        </p:nvGraphicFramePr>
        <p:xfrm>
          <a:off x="609600" y="1196975"/>
          <a:ext cx="109728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8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p:txBody>
          <a:bodyPr/>
          <a:lstStyle/>
          <a:p>
            <a:r>
              <a:rPr lang="en-US" dirty="0"/>
              <a:t>Frontier 3: Hybrid parameterizations</a:t>
            </a:r>
          </a:p>
        </p:txBody>
      </p:sp>
      <p:sp>
        <p:nvSpPr>
          <p:cNvPr id="3" name="Content Placeholder 2">
            <a:extLst>
              <a:ext uri="{FF2B5EF4-FFF2-40B4-BE49-F238E27FC236}">
                <a16:creationId xmlns:a16="http://schemas.microsoft.com/office/drawing/2014/main" id="{486D8FE5-06C7-E0D7-AC15-A223D20EF2D7}"/>
              </a:ext>
            </a:extLst>
          </p:cNvPr>
          <p:cNvSpPr>
            <a:spLocks noGrp="1"/>
          </p:cNvSpPr>
          <p:nvPr>
            <p:ph idx="1"/>
          </p:nvPr>
        </p:nvSpPr>
        <p:spPr/>
        <p:txBody>
          <a:bodyPr>
            <a:normAutofit/>
          </a:bodyPr>
          <a:lstStyle/>
          <a:p>
            <a:pPr marL="0" indent="0">
              <a:buNone/>
            </a:pPr>
            <a:r>
              <a:rPr lang="en-US" dirty="0"/>
              <a:t>Elimination processes also give rise to </a:t>
            </a:r>
            <a:r>
              <a:rPr lang="en-US" dirty="0">
                <a:solidFill>
                  <a:srgbClr val="0070C0"/>
                </a:solidFill>
              </a:rPr>
              <a:t>hybrid</a:t>
            </a:r>
            <a:r>
              <a:rPr lang="en-US" dirty="0"/>
              <a:t> parameterizations</a:t>
            </a:r>
          </a:p>
          <a:p>
            <a:pPr marL="0" indent="0">
              <a:buNone/>
            </a:pPr>
            <a:r>
              <a:rPr lang="en-US" dirty="0"/>
              <a:t>They can lead to parameterizations which can simultaneously be much smaller than:</a:t>
            </a:r>
          </a:p>
          <a:p>
            <a:r>
              <a:rPr lang="en-US" dirty="0"/>
              <a:t>the size of the solution, </a:t>
            </a:r>
          </a:p>
          <a:p>
            <a:r>
              <a:rPr lang="en-US" dirty="0"/>
              <a:t>measures of graph complexity like treedepth or treewidth</a:t>
            </a:r>
          </a:p>
          <a:p>
            <a:pPr marL="0" indent="0">
              <a:buNone/>
            </a:pPr>
            <a:r>
              <a:rPr lang="en-US" dirty="0"/>
              <a:t>This added generality can come for </a:t>
            </a:r>
            <a:r>
              <a:rPr lang="en-US" dirty="0">
                <a:solidFill>
                  <a:srgbClr val="0070C0"/>
                </a:solidFill>
              </a:rPr>
              <a:t>free </a:t>
            </a:r>
            <a:r>
              <a:rPr lang="en-US" dirty="0"/>
              <a:t>in several applications!</a:t>
            </a:r>
          </a:p>
          <a:p>
            <a:pPr marL="0" indent="0">
              <a:buNone/>
            </a:pPr>
            <a:br>
              <a:rPr lang="en-US" dirty="0"/>
            </a:br>
            <a:br>
              <a:rPr lang="en-US" dirty="0"/>
            </a:br>
            <a:br>
              <a:rPr lang="en-US" dirty="0"/>
            </a:br>
            <a:r>
              <a:rPr lang="en-US" dirty="0"/>
              <a:t>Results of this type greatly generalize the class of tractable inputs</a:t>
            </a:r>
          </a:p>
        </p:txBody>
      </p:sp>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28</a:t>
            </a:fld>
            <a:endParaRPr lang="nb-NO"/>
          </a:p>
        </p:txBody>
      </p:sp>
      <p:sp>
        <p:nvSpPr>
          <p:cNvPr id="5" name="Rectangle: Rounded Corners 4">
            <a:extLst>
              <a:ext uri="{FF2B5EF4-FFF2-40B4-BE49-F238E27FC236}">
                <a16:creationId xmlns:a16="http://schemas.microsoft.com/office/drawing/2014/main" id="{933653DC-E2E2-C8C8-E79F-419B411476B5}"/>
              </a:ext>
            </a:extLst>
          </p:cNvPr>
          <p:cNvSpPr/>
          <p:nvPr/>
        </p:nvSpPr>
        <p:spPr bwMode="auto">
          <a:xfrm>
            <a:off x="624417" y="4221088"/>
            <a:ext cx="10972800" cy="86409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mj-lt"/>
              </a:rPr>
              <a:t>Which positive algorithmic results for solution-size or width parameterizations, </a:t>
            </a:r>
            <a:br>
              <a:rPr kumimoji="0" lang="en-US" sz="2400" u="none" strike="noStrike" cap="none" normalizeH="0" baseline="0" dirty="0">
                <a:ln>
                  <a:noFill/>
                </a:ln>
                <a:solidFill>
                  <a:schemeClr val="tx1"/>
                </a:solidFill>
                <a:effectLst/>
                <a:latin typeface="+mj-lt"/>
              </a:rPr>
            </a:br>
            <a:r>
              <a:rPr kumimoji="0" lang="en-US" sz="2400" u="none" strike="noStrike" cap="none" normalizeH="0" baseline="0" dirty="0">
                <a:ln>
                  <a:noFill/>
                </a:ln>
                <a:solidFill>
                  <a:schemeClr val="tx1"/>
                </a:solidFill>
                <a:effectLst/>
                <a:latin typeface="+mj-lt"/>
              </a:rPr>
              <a:t>can be generalized to hybrid parameterizations?</a:t>
            </a:r>
          </a:p>
        </p:txBody>
      </p:sp>
    </p:spTree>
    <p:extLst>
      <p:ext uri="{BB962C8B-B14F-4D97-AF65-F5344CB8AC3E}">
        <p14:creationId xmlns:p14="http://schemas.microsoft.com/office/powerpoint/2010/main" val="31710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1571-26EA-E9BB-F3DF-E274C49C3ECA}"/>
              </a:ext>
            </a:extLst>
          </p:cNvPr>
          <p:cNvSpPr>
            <a:spLocks noGrp="1"/>
          </p:cNvSpPr>
          <p:nvPr>
            <p:ph type="title"/>
          </p:nvPr>
        </p:nvSpPr>
        <p:spPr/>
        <p:txBody>
          <a:bodyPr/>
          <a:lstStyle/>
          <a:p>
            <a:r>
              <a:rPr lang="en-US" dirty="0"/>
              <a:t>A hybrid parameterization for planarization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65ECCF-2F96-C2F2-B6CD-38D5E83B09E5}"/>
                  </a:ext>
                </a:extLst>
              </p:cNvPr>
              <p:cNvSpPr>
                <a:spLocks noGrp="1"/>
              </p:cNvSpPr>
              <p:nvPr>
                <p:ph idx="1"/>
              </p:nvPr>
            </p:nvSpPr>
            <p:spPr/>
            <p:txBody>
              <a:bodyPr/>
              <a:lstStyle/>
              <a:p>
                <a:pPr marL="0" indent="0">
                  <a:buNone/>
                </a:pPr>
                <a:r>
                  <a:rPr lang="en-US" cap="small" dirty="0"/>
                  <a:t>Vertex Planarization</a:t>
                </a:r>
                <a:r>
                  <a:rPr lang="en-US" b="1" dirty="0"/>
                  <a:t> </a:t>
                </a:r>
                <a:r>
                  <a:rPr lang="en-US" dirty="0"/>
                  <a:t>(Hybrid parameterization)</a:t>
                </a:r>
                <a:br>
                  <a:rPr lang="en-US" b="1" dirty="0"/>
                </a:br>
                <a:r>
                  <a:rPr lang="en-US" b="1" dirty="0"/>
                  <a:t>Input:		</a:t>
                </a:r>
                <a:r>
                  <a:rPr lang="en-US" dirty="0"/>
                  <a:t>An undirected 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r>
                  <a:rPr lang="en-US" dirty="0"/>
                  <a:t>The vertex-elimination distance </a:t>
                </a:r>
                <a14:m>
                  <m:oMath xmlns:m="http://schemas.openxmlformats.org/officeDocument/2006/math">
                    <m:r>
                      <a:rPr lang="en-US" b="0" i="1" smtClean="0">
                        <a:solidFill>
                          <a:srgbClr val="C00000"/>
                        </a:solidFill>
                        <a:latin typeface="Cambria Math" panose="02040503050406030204" pitchFamily="18" charset="0"/>
                      </a:rPr>
                      <m:t>𝑑</m:t>
                    </m:r>
                  </m:oMath>
                </a14:m>
                <a:r>
                  <a:rPr lang="en-US" dirty="0"/>
                  <a:t> of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to a planar graph</a:t>
                </a:r>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such that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𝑋</m:t>
                    </m:r>
                  </m:oMath>
                </a14:m>
                <a:r>
                  <a:rPr lang="en-US" dirty="0"/>
                  <a:t> is planar?</a:t>
                </a:r>
              </a:p>
              <a:p>
                <a:pPr marL="0" indent="0">
                  <a:buNone/>
                </a:pPr>
                <a:endParaRPr lang="en-US" dirty="0"/>
              </a:p>
            </p:txBody>
          </p:sp>
        </mc:Choice>
        <mc:Fallback>
          <p:sp>
            <p:nvSpPr>
              <p:cNvPr id="3" name="Content Placeholder 2">
                <a:extLst>
                  <a:ext uri="{FF2B5EF4-FFF2-40B4-BE49-F238E27FC236}">
                    <a16:creationId xmlns:a16="http://schemas.microsoft.com/office/drawing/2014/main" id="{1265ECCF-2F96-C2F2-B6CD-38D5E83B09E5}"/>
                  </a:ext>
                </a:extLst>
              </p:cNvPr>
              <p:cNvSpPr>
                <a:spLocks noGrp="1" noRot="1" noChangeAspect="1" noMove="1" noResize="1" noEditPoints="1" noAdjustHandles="1" noChangeArrowheads="1" noChangeShapeType="1" noTextEdit="1"/>
              </p:cNvSpPr>
              <p:nvPr>
                <p:ph idx="1"/>
              </p:nvPr>
            </p:nvSpPr>
            <p:spPr>
              <a:blipFill>
                <a:blip r:embed="rId3"/>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8C26E0-489D-7B9D-B89D-52BC2D2AFD03}"/>
              </a:ext>
            </a:extLst>
          </p:cNvPr>
          <p:cNvSpPr>
            <a:spLocks noGrp="1"/>
          </p:cNvSpPr>
          <p:nvPr>
            <p:ph type="sldNum" sz="quarter" idx="12"/>
          </p:nvPr>
        </p:nvSpPr>
        <p:spPr/>
        <p:txBody>
          <a:bodyPr/>
          <a:lstStyle/>
          <a:p>
            <a:pPr>
              <a:defRPr/>
            </a:pPr>
            <a:fld id="{2EEB4C75-3422-4131-BAA1-452F888D0C16}" type="slidenum">
              <a:rPr lang="nb-NO" smtClean="0"/>
              <a:pPr>
                <a:defRPr/>
              </a:pPr>
              <a:t>29</a:t>
            </a:fld>
            <a:endParaRPr lang="nb-NO"/>
          </a:p>
        </p:txBody>
      </p:sp>
      <p:pic>
        <p:nvPicPr>
          <p:cNvPr id="11" name="Picture 10">
            <a:extLst>
              <a:ext uri="{FF2B5EF4-FFF2-40B4-BE49-F238E27FC236}">
                <a16:creationId xmlns:a16="http://schemas.microsoft.com/office/drawing/2014/main" id="{33B51E4F-B65F-0BF6-BB9E-7EACE3BC997E}"/>
              </a:ext>
            </a:extLst>
          </p:cNvPr>
          <p:cNvPicPr>
            <a:picLocks noChangeAspect="1"/>
          </p:cNvPicPr>
          <p:nvPr/>
        </p:nvPicPr>
        <p:blipFill>
          <a:blip r:embed="rId4"/>
          <a:stretch>
            <a:fillRect/>
          </a:stretch>
        </p:blipFill>
        <p:spPr>
          <a:xfrm>
            <a:off x="0" y="2794000"/>
            <a:ext cx="12192000" cy="4064000"/>
          </a:xfrm>
          <a:prstGeom prst="rect">
            <a:avLst/>
          </a:prstGeom>
        </p:spPr>
      </p:pic>
      <p:pic>
        <p:nvPicPr>
          <p:cNvPr id="13" name="Picture 12">
            <a:extLst>
              <a:ext uri="{FF2B5EF4-FFF2-40B4-BE49-F238E27FC236}">
                <a16:creationId xmlns:a16="http://schemas.microsoft.com/office/drawing/2014/main" id="{602BCD26-98C6-4734-6BFD-464E62A0D953}"/>
              </a:ext>
            </a:extLst>
          </p:cNvPr>
          <p:cNvPicPr>
            <a:picLocks noChangeAspect="1"/>
          </p:cNvPicPr>
          <p:nvPr/>
        </p:nvPicPr>
        <p:blipFill>
          <a:blip r:embed="rId5"/>
          <a:stretch>
            <a:fillRect/>
          </a:stretch>
        </p:blipFill>
        <p:spPr>
          <a:xfrm>
            <a:off x="0" y="2794000"/>
            <a:ext cx="12192000" cy="4064000"/>
          </a:xfrm>
          <a:prstGeom prst="rect">
            <a:avLst/>
          </a:prstGeom>
        </p:spPr>
      </p:pic>
      <p:pic>
        <p:nvPicPr>
          <p:cNvPr id="15" name="Picture 14">
            <a:extLst>
              <a:ext uri="{FF2B5EF4-FFF2-40B4-BE49-F238E27FC236}">
                <a16:creationId xmlns:a16="http://schemas.microsoft.com/office/drawing/2014/main" id="{413AC1C4-4A2E-E4A3-256F-44EC359557A1}"/>
              </a:ext>
            </a:extLst>
          </p:cNvPr>
          <p:cNvPicPr>
            <a:picLocks noChangeAspect="1"/>
          </p:cNvPicPr>
          <p:nvPr/>
        </p:nvPicPr>
        <p:blipFill>
          <a:blip r:embed="rId6"/>
          <a:stretch>
            <a:fillRect/>
          </a:stretch>
        </p:blipFill>
        <p:spPr>
          <a:xfrm>
            <a:off x="0" y="2794000"/>
            <a:ext cx="12192000" cy="4064000"/>
          </a:xfrm>
          <a:prstGeom prst="rect">
            <a:avLst/>
          </a:prstGeom>
        </p:spPr>
      </p:pic>
      <p:pic>
        <p:nvPicPr>
          <p:cNvPr id="17" name="Picture 16">
            <a:extLst>
              <a:ext uri="{FF2B5EF4-FFF2-40B4-BE49-F238E27FC236}">
                <a16:creationId xmlns:a16="http://schemas.microsoft.com/office/drawing/2014/main" id="{98279BF8-0609-E36A-C4AC-3F3CD956F38F}"/>
              </a:ext>
            </a:extLst>
          </p:cNvPr>
          <p:cNvPicPr>
            <a:picLocks noChangeAspect="1"/>
          </p:cNvPicPr>
          <p:nvPr/>
        </p:nvPicPr>
        <p:blipFill>
          <a:blip r:embed="rId7"/>
          <a:stretch>
            <a:fillRect/>
          </a:stretch>
        </p:blipFill>
        <p:spPr>
          <a:xfrm>
            <a:off x="0" y="2795504"/>
            <a:ext cx="12192000" cy="4064000"/>
          </a:xfrm>
          <a:prstGeom prst="rect">
            <a:avLst/>
          </a:prstGeom>
        </p:spPr>
      </p:pic>
    </p:spTree>
    <p:extLst>
      <p:ext uri="{BB962C8B-B14F-4D97-AF65-F5344CB8AC3E}">
        <p14:creationId xmlns:p14="http://schemas.microsoft.com/office/powerpoint/2010/main" val="323227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33F16-45C5-2E8B-FC19-B479D2FA781C}"/>
              </a:ext>
            </a:extLst>
          </p:cNvPr>
          <p:cNvSpPr>
            <a:spLocks noGrp="1"/>
          </p:cNvSpPr>
          <p:nvPr>
            <p:ph type="title"/>
          </p:nvPr>
        </p:nvSpPr>
        <p:spPr/>
        <p:txBody>
          <a:bodyPr/>
          <a:lstStyle/>
          <a:p>
            <a:r>
              <a:rPr lang="en-US" dirty="0"/>
              <a:t>Three frontiers</a:t>
            </a:r>
          </a:p>
        </p:txBody>
      </p:sp>
      <p:graphicFrame>
        <p:nvGraphicFramePr>
          <p:cNvPr id="6" name="Content Placeholder 5">
            <a:extLst>
              <a:ext uri="{FF2B5EF4-FFF2-40B4-BE49-F238E27FC236}">
                <a16:creationId xmlns:a16="http://schemas.microsoft.com/office/drawing/2014/main" id="{B1161183-2327-9900-29E4-AD6E2C4117A0}"/>
              </a:ext>
            </a:extLst>
          </p:cNvPr>
          <p:cNvGraphicFramePr>
            <a:graphicFrameLocks noGrp="1"/>
          </p:cNvGraphicFramePr>
          <p:nvPr>
            <p:ph idx="1"/>
            <p:extLst>
              <p:ext uri="{D42A27DB-BD31-4B8C-83A1-F6EECF244321}">
                <p14:modId xmlns:p14="http://schemas.microsoft.com/office/powerpoint/2010/main" val="2432306857"/>
              </p:ext>
            </p:extLst>
          </p:nvPr>
        </p:nvGraphicFramePr>
        <p:xfrm>
          <a:off x="609600" y="1196975"/>
          <a:ext cx="109728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1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1571-26EA-E9BB-F3DF-E274C49C3ECA}"/>
              </a:ext>
            </a:extLst>
          </p:cNvPr>
          <p:cNvSpPr>
            <a:spLocks noGrp="1"/>
          </p:cNvSpPr>
          <p:nvPr>
            <p:ph type="title"/>
          </p:nvPr>
        </p:nvSpPr>
        <p:spPr/>
        <p:txBody>
          <a:bodyPr/>
          <a:lstStyle/>
          <a:p>
            <a:r>
              <a:rPr lang="en-US" dirty="0"/>
              <a:t>A hybrid parameterization for planarization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65ECCF-2F96-C2F2-B6CD-38D5E83B09E5}"/>
                  </a:ext>
                </a:extLst>
              </p:cNvPr>
              <p:cNvSpPr>
                <a:spLocks noGrp="1"/>
              </p:cNvSpPr>
              <p:nvPr>
                <p:ph idx="1"/>
              </p:nvPr>
            </p:nvSpPr>
            <p:spPr/>
            <p:txBody>
              <a:bodyPr/>
              <a:lstStyle/>
              <a:p>
                <a:pPr marL="0" indent="0">
                  <a:buNone/>
                </a:pPr>
                <a:r>
                  <a:rPr lang="en-US" cap="small" dirty="0"/>
                  <a:t>Vertex Planarization</a:t>
                </a:r>
                <a:r>
                  <a:rPr lang="en-US" b="1" dirty="0"/>
                  <a:t> </a:t>
                </a:r>
                <a:r>
                  <a:rPr lang="en-US" dirty="0"/>
                  <a:t>(Hybrid parameterization)</a:t>
                </a:r>
                <a:br>
                  <a:rPr lang="en-US" b="1" dirty="0"/>
                </a:br>
                <a:r>
                  <a:rPr lang="en-US" b="1" dirty="0"/>
                  <a:t>Input:		</a:t>
                </a:r>
                <a:r>
                  <a:rPr lang="en-US" dirty="0"/>
                  <a:t>An undirected 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and an integer </a:t>
                </a:r>
                <a14:m>
                  <m:oMath xmlns:m="http://schemas.openxmlformats.org/officeDocument/2006/math">
                    <m:r>
                      <a:rPr lang="en-US" i="1" dirty="0" smtClean="0">
                        <a:solidFill>
                          <a:srgbClr val="C00000"/>
                        </a:solidFill>
                        <a:latin typeface="Cambria Math" panose="02040503050406030204" pitchFamily="18" charset="0"/>
                      </a:rPr>
                      <m:t>𝑘</m:t>
                    </m:r>
                  </m:oMath>
                </a14:m>
                <a:br>
                  <a:rPr lang="en-US" dirty="0"/>
                </a:br>
                <a:r>
                  <a:rPr lang="en-US" b="1" dirty="0"/>
                  <a:t>Parameter:	</a:t>
                </a:r>
                <a:r>
                  <a:rPr lang="en-US" dirty="0"/>
                  <a:t>The vertex-elimination distance </a:t>
                </a:r>
                <a14:m>
                  <m:oMath xmlns:m="http://schemas.openxmlformats.org/officeDocument/2006/math">
                    <m:r>
                      <a:rPr lang="en-US" b="0" i="1" smtClean="0">
                        <a:solidFill>
                          <a:srgbClr val="C00000"/>
                        </a:solidFill>
                        <a:latin typeface="Cambria Math" panose="02040503050406030204" pitchFamily="18" charset="0"/>
                      </a:rPr>
                      <m:t>𝑑</m:t>
                    </m:r>
                  </m:oMath>
                </a14:m>
                <a:r>
                  <a:rPr lang="en-US" dirty="0"/>
                  <a:t> of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to a planar graph</a:t>
                </a:r>
                <a:br>
                  <a:rPr lang="en-US" b="1" dirty="0"/>
                </a:br>
                <a:r>
                  <a:rPr lang="en-US" b="1" dirty="0"/>
                  <a:t>Question:</a:t>
                </a:r>
                <a:r>
                  <a:rPr lang="en-US" dirty="0"/>
                  <a:t>	Is there a set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of at most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vertices such that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𝑋</m:t>
                    </m:r>
                  </m:oMath>
                </a14:m>
                <a:r>
                  <a:rPr lang="en-US" dirty="0"/>
                  <a:t> is planar?</a:t>
                </a:r>
              </a:p>
              <a:p>
                <a:pPr marL="0" indent="0">
                  <a:buNone/>
                </a:pPr>
                <a:r>
                  <a:rPr lang="en-US" dirty="0"/>
                  <a:t>This hybrid parameterization dominates solution size and treedepth</a:t>
                </a:r>
              </a:p>
              <a:p>
                <a:pPr marL="0" indent="0">
                  <a:buNone/>
                </a:pPr>
                <a:endParaRPr lang="en-US" dirty="0"/>
              </a:p>
              <a:p>
                <a:pPr marL="0" indent="0">
                  <a:buNone/>
                </a:pPr>
                <a:endParaRPr lang="en-US" dirty="0"/>
              </a:p>
              <a:p>
                <a:pPr marL="0" indent="0">
                  <a:buNone/>
                </a:pPr>
                <a:br>
                  <a:rPr lang="en-US" dirty="0"/>
                </a:br>
                <a:r>
                  <a:rPr lang="en-US" dirty="0"/>
                  <a:t>Result even extends to the more general notion of </a:t>
                </a:r>
                <a14:m>
                  <m:oMath xmlns:m="http://schemas.openxmlformats.org/officeDocument/2006/math">
                    <m:r>
                      <a:rPr lang="en-US" b="0" i="1" smtClean="0">
                        <a:solidFill>
                          <a:srgbClr val="C00000"/>
                        </a:solidFill>
                        <a:latin typeface="Cambria Math" panose="02040503050406030204" pitchFamily="18" charset="0"/>
                      </a:rPr>
                      <m:t>ℋ</m:t>
                    </m:r>
                  </m:oMath>
                </a14:m>
                <a:r>
                  <a:rPr lang="en-US" dirty="0"/>
                  <a:t>-treewidth, for </a:t>
                </a:r>
                <a14:m>
                  <m:oMath xmlns:m="http://schemas.openxmlformats.org/officeDocument/2006/math">
                    <m:r>
                      <a:rPr lang="en-US" b="0" i="1" smtClean="0">
                        <a:solidFill>
                          <a:srgbClr val="C00000"/>
                        </a:solidFill>
                        <a:latin typeface="Cambria Math" panose="02040503050406030204" pitchFamily="18" charset="0"/>
                      </a:rPr>
                      <m:t>ℋ</m:t>
                    </m:r>
                  </m:oMath>
                </a14:m>
                <a:r>
                  <a:rPr lang="en-US" dirty="0"/>
                  <a:t> = planar graphs</a:t>
                </a:r>
              </a:p>
            </p:txBody>
          </p:sp>
        </mc:Choice>
        <mc:Fallback>
          <p:sp>
            <p:nvSpPr>
              <p:cNvPr id="3" name="Content Placeholder 2">
                <a:extLst>
                  <a:ext uri="{FF2B5EF4-FFF2-40B4-BE49-F238E27FC236}">
                    <a16:creationId xmlns:a16="http://schemas.microsoft.com/office/drawing/2014/main" id="{1265ECCF-2F96-C2F2-B6CD-38D5E83B09E5}"/>
                  </a:ext>
                </a:extLst>
              </p:cNvPr>
              <p:cNvSpPr>
                <a:spLocks noGrp="1" noRot="1" noChangeAspect="1" noMove="1" noResize="1" noEditPoints="1" noAdjustHandles="1" noChangeArrowheads="1" noChangeShapeType="1" noTextEdit="1"/>
              </p:cNvSpPr>
              <p:nvPr>
                <p:ph idx="1"/>
              </p:nvPr>
            </p:nvSpPr>
            <p:spPr>
              <a:blipFill>
                <a:blip r:embed="rId3"/>
                <a:stretch>
                  <a:fillRect l="-833" t="-989" r="-6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8C26E0-489D-7B9D-B89D-52BC2D2AFD03}"/>
              </a:ext>
            </a:extLst>
          </p:cNvPr>
          <p:cNvSpPr>
            <a:spLocks noGrp="1"/>
          </p:cNvSpPr>
          <p:nvPr>
            <p:ph type="sldNum" sz="quarter" idx="12"/>
          </p:nvPr>
        </p:nvSpPr>
        <p:spPr/>
        <p:txBody>
          <a:bodyPr/>
          <a:lstStyle/>
          <a:p>
            <a:pPr>
              <a:defRPr/>
            </a:pPr>
            <a:fld id="{2EEB4C75-3422-4131-BAA1-452F888D0C16}" type="slidenum">
              <a:rPr lang="nb-NO" smtClean="0"/>
              <a:pPr>
                <a:defRPr/>
              </a:pPr>
              <a:t>30</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8F2F7776-37CE-C606-6E61-09F3768A7410}"/>
                  </a:ext>
                </a:extLst>
              </p:cNvPr>
              <p:cNvSpPr/>
              <p:nvPr/>
            </p:nvSpPr>
            <p:spPr bwMode="auto">
              <a:xfrm>
                <a:off x="624417" y="3429000"/>
                <a:ext cx="10972800" cy="114279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cap="small" dirty="0">
                    <a:solidFill>
                      <a:schemeClr val="tx1"/>
                    </a:solidFill>
                  </a:rPr>
                  <a:t>Vertex Planarization</a:t>
                </a:r>
                <a:r>
                  <a:rPr lang="en-US" sz="2400" dirty="0">
                    <a:solidFill>
                      <a:schemeClr val="tx1"/>
                    </a:solidFill>
                  </a:rPr>
                  <a:t> can be solved in time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sSup>
                          <m:sSupPr>
                            <m:ctrlPr>
                              <a:rPr lang="en-US" sz="2400" b="0" i="1" smtClean="0">
                                <a:solidFill>
                                  <a:schemeClr val="tx1"/>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𝑑</m:t>
                            </m:r>
                          </m:e>
                          <m:sup>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sup>
                    </m:sSup>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 </a:t>
                </a:r>
                <a:br>
                  <a:rPr lang="en-US" sz="2400" dirty="0">
                    <a:solidFill>
                      <a:schemeClr val="tx1"/>
                    </a:solidFill>
                  </a:rPr>
                </a:br>
                <a:r>
                  <a:rPr lang="en-US" sz="2400" dirty="0">
                    <a:solidFill>
                      <a:schemeClr val="tx1"/>
                    </a:solidFill>
                  </a:rPr>
                  <a:t>If an elimination forest of depth </a:t>
                </a:r>
                <a14:m>
                  <m:oMath xmlns:m="http://schemas.openxmlformats.org/officeDocument/2006/math">
                    <m:r>
                      <a:rPr lang="en-US" sz="2400" b="0" i="1" smtClean="0">
                        <a:solidFill>
                          <a:srgbClr val="C00000"/>
                        </a:solidFill>
                        <a:latin typeface="Cambria Math" panose="02040503050406030204" pitchFamily="18" charset="0"/>
                      </a:rPr>
                      <m:t>𝑑</m:t>
                    </m:r>
                  </m:oMath>
                </a14:m>
                <a:r>
                  <a:rPr lang="en-US" sz="2400" dirty="0">
                    <a:solidFill>
                      <a:schemeClr val="tx1"/>
                    </a:solidFill>
                  </a:rPr>
                  <a:t> is given, the time improves to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𝑑</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rgbClr val="C00000"/>
                                    </a:solidFill>
                                    <a:latin typeface="Cambria Math" panose="02040503050406030204" pitchFamily="18" charset="0"/>
                                  </a:rPr>
                                  <m:t>𝑑</m:t>
                                </m:r>
                              </m:e>
                            </m:func>
                          </m:e>
                        </m:d>
                      </m:sup>
                    </m:sSup>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a:t>
                </a:r>
              </a:p>
            </p:txBody>
          </p:sp>
        </mc:Choice>
        <mc:Fallback xmlns="">
          <p:sp>
            <p:nvSpPr>
              <p:cNvPr id="5" name="Rectangle: Rounded Corners 4">
                <a:extLst>
                  <a:ext uri="{FF2B5EF4-FFF2-40B4-BE49-F238E27FC236}">
                    <a16:creationId xmlns:a16="http://schemas.microsoft.com/office/drawing/2014/main" id="{8F2F7776-37CE-C606-6E61-09F3768A7410}"/>
                  </a:ext>
                </a:extLst>
              </p:cNvPr>
              <p:cNvSpPr>
                <a:spLocks noRot="1" noChangeAspect="1" noMove="1" noResize="1" noEditPoints="1" noAdjustHandles="1" noChangeArrowheads="1" noChangeShapeType="1" noTextEdit="1"/>
              </p:cNvSpPr>
              <p:nvPr/>
            </p:nvSpPr>
            <p:spPr bwMode="auto">
              <a:xfrm>
                <a:off x="624417" y="3429000"/>
                <a:ext cx="10972800" cy="114279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6" name="TextBox 5">
            <a:extLst>
              <a:ext uri="{FF2B5EF4-FFF2-40B4-BE49-F238E27FC236}">
                <a16:creationId xmlns:a16="http://schemas.microsoft.com/office/drawing/2014/main" id="{22DA6448-6EBD-9B0B-7A8B-A023B1114151}"/>
              </a:ext>
            </a:extLst>
          </p:cNvPr>
          <p:cNvSpPr txBox="1"/>
          <p:nvPr/>
        </p:nvSpPr>
        <p:spPr>
          <a:xfrm>
            <a:off x="7464152" y="4581128"/>
            <a:ext cx="4536504" cy="369332"/>
          </a:xfrm>
          <a:prstGeom prst="rect">
            <a:avLst/>
          </a:prstGeom>
          <a:noFill/>
        </p:spPr>
        <p:txBody>
          <a:bodyPr wrap="square">
            <a:spAutoFit/>
          </a:bodyPr>
          <a:lstStyle/>
          <a:p>
            <a:r>
              <a:rPr lang="en-US" sz="1800" dirty="0">
                <a:solidFill>
                  <a:srgbClr val="0070C0"/>
                </a:solidFill>
                <a:latin typeface="+mj-lt"/>
              </a:rPr>
              <a:t>[J, de Kroon &amp; </a:t>
            </a:r>
            <a:r>
              <a:rPr lang="en-US" sz="1800" dirty="0" err="1">
                <a:solidFill>
                  <a:srgbClr val="0070C0"/>
                </a:solidFill>
                <a:latin typeface="+mj-lt"/>
              </a:rPr>
              <a:t>Wlodarzcyk</a:t>
            </a:r>
            <a:r>
              <a:rPr lang="en-US" sz="1800" dirty="0">
                <a:solidFill>
                  <a:srgbClr val="0070C0"/>
                </a:solidFill>
                <a:latin typeface="+mj-lt"/>
              </a:rPr>
              <a:t>, STOC’21]</a:t>
            </a:r>
            <a:endParaRPr lang="en-US" sz="1800" dirty="0">
              <a:latin typeface="+mj-lt"/>
            </a:endParaRPr>
          </a:p>
        </p:txBody>
      </p:sp>
    </p:spTree>
    <p:extLst>
      <p:ext uri="{BB962C8B-B14F-4D97-AF65-F5344CB8AC3E}">
        <p14:creationId xmlns:p14="http://schemas.microsoft.com/office/powerpoint/2010/main" val="291361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BECCBC-C933-4423-A925-280432C7E510}"/>
              </a:ext>
            </a:extLst>
          </p:cNvPr>
          <p:cNvSpPr>
            <a:spLocks noGrp="1"/>
          </p:cNvSpPr>
          <p:nvPr>
            <p:ph type="sldNum" sz="quarter" idx="12"/>
          </p:nvPr>
        </p:nvSpPr>
        <p:spPr/>
        <p:txBody>
          <a:bodyPr/>
          <a:lstStyle/>
          <a:p>
            <a:pPr>
              <a:defRPr/>
            </a:pPr>
            <a:fld id="{2EEB4C75-3422-4131-BAA1-452F888D0C16}" type="slidenum">
              <a:rPr lang="nb-NO" smtClean="0"/>
              <a:pPr>
                <a:defRPr/>
              </a:pPr>
              <a:t>31</a:t>
            </a:fld>
            <a:endParaRPr lang="nb-NO" dirty="0"/>
          </a:p>
        </p:txBody>
      </p:sp>
      <p:pic>
        <p:nvPicPr>
          <p:cNvPr id="28" name="Picture 27">
            <a:extLst>
              <a:ext uri="{FF2B5EF4-FFF2-40B4-BE49-F238E27FC236}">
                <a16:creationId xmlns:a16="http://schemas.microsoft.com/office/drawing/2014/main" id="{F37F7EDC-001D-1D8F-950F-8CDEA7078CDA}"/>
              </a:ext>
            </a:extLst>
          </p:cNvPr>
          <p:cNvPicPr>
            <a:picLocks noChangeAspect="1"/>
          </p:cNvPicPr>
          <p:nvPr/>
        </p:nvPicPr>
        <p:blipFill>
          <a:blip r:embed="rId3"/>
          <a:stretch>
            <a:fillRect/>
          </a:stretch>
        </p:blipFill>
        <p:spPr>
          <a:xfrm>
            <a:off x="0" y="2795504"/>
            <a:ext cx="12192000" cy="4064000"/>
          </a:xfrm>
          <a:prstGeom prst="rect">
            <a:avLst/>
          </a:prstGeom>
        </p:spPr>
      </p:pic>
      <p:sp>
        <p:nvSpPr>
          <p:cNvPr id="2" name="Title 1">
            <a:extLst>
              <a:ext uri="{FF2B5EF4-FFF2-40B4-BE49-F238E27FC236}">
                <a16:creationId xmlns:a16="http://schemas.microsoft.com/office/drawing/2014/main" id="{F3AF05E1-37CC-49D0-B6CD-CA0497D30688}"/>
              </a:ext>
            </a:extLst>
          </p:cNvPr>
          <p:cNvSpPr>
            <a:spLocks noGrp="1"/>
          </p:cNvSpPr>
          <p:nvPr>
            <p:ph type="title"/>
          </p:nvPr>
        </p:nvSpPr>
        <p:spPr/>
        <p:txBody>
          <a:bodyPr/>
          <a:lstStyle/>
          <a:p>
            <a:r>
              <a:rPr lang="en-US" dirty="0"/>
              <a:t>Solving </a:t>
            </a:r>
            <a:r>
              <a:rPr lang="en-US" cap="small" dirty="0"/>
              <a:t>Vertex Planarization </a:t>
            </a:r>
            <a:r>
              <a:rPr lang="en-US" dirty="0"/>
              <a:t>using a elimination distance</a:t>
            </a:r>
          </a:p>
        </p:txBody>
      </p:sp>
      <p:sp>
        <p:nvSpPr>
          <p:cNvPr id="3" name="Content Placeholder 2">
            <a:extLst>
              <a:ext uri="{FF2B5EF4-FFF2-40B4-BE49-F238E27FC236}">
                <a16:creationId xmlns:a16="http://schemas.microsoft.com/office/drawing/2014/main" id="{23D28C87-A251-4950-B050-757EBEEF4FB4}"/>
              </a:ext>
            </a:extLst>
          </p:cNvPr>
          <p:cNvSpPr>
            <a:spLocks noGrp="1"/>
          </p:cNvSpPr>
          <p:nvPr>
            <p:ph idx="1"/>
          </p:nvPr>
        </p:nvSpPr>
        <p:spPr/>
        <p:txBody>
          <a:bodyPr/>
          <a:lstStyle/>
          <a:p>
            <a:pPr marL="0" indent="0">
              <a:buNone/>
            </a:pPr>
            <a:r>
              <a:rPr lang="en-US" dirty="0"/>
              <a:t>The elimination process provides a decomposition of the graph by small separators</a:t>
            </a:r>
          </a:p>
          <a:p>
            <a:pPr marL="0" indent="0">
              <a:buNone/>
            </a:pPr>
            <a:r>
              <a:rPr lang="en-US" dirty="0"/>
              <a:t>We can use dynamic programming over this decomposition, but need to solve the subproblems corresponding to planar subgraphs remaining after elimination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232935A5-443B-6543-34E3-D0472AE00D07}"/>
                  </a:ext>
                </a:extLst>
              </p:cNvPr>
              <p:cNvSpPr/>
              <p:nvPr/>
            </p:nvSpPr>
            <p:spPr bwMode="auto">
              <a:xfrm>
                <a:off x="624417" y="4521734"/>
                <a:ext cx="10972800" cy="79924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buNone/>
                </a:pPr>
                <a:r>
                  <a:rPr lang="en-US" sz="2400" dirty="0"/>
                  <a:t>If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can be made planar by </a:t>
                </a:r>
                <a14:m>
                  <m:oMath xmlns:m="http://schemas.openxmlformats.org/officeDocument/2006/math">
                    <m:r>
                      <a:rPr lang="en-US" sz="2400" b="0" i="1" smtClean="0">
                        <a:solidFill>
                          <a:srgbClr val="C00000"/>
                        </a:solidFill>
                        <a:latin typeface="Cambria Math" panose="02040503050406030204" pitchFamily="18" charset="0"/>
                      </a:rPr>
                      <m:t>𝑑</m:t>
                    </m:r>
                  </m:oMath>
                </a14:m>
                <a:r>
                  <a:rPr lang="en-US" sz="2400" dirty="0"/>
                  <a:t> rounds of eliminating a vertex from each component,</a:t>
                </a:r>
                <a:br>
                  <a:rPr lang="en-US" sz="2400" dirty="0"/>
                </a:br>
                <a:r>
                  <a:rPr lang="en-US" sz="2400" dirty="0"/>
                  <a:t>an </a:t>
                </a:r>
                <a:r>
                  <a:rPr lang="en-US" sz="2400" dirty="0">
                    <a:solidFill>
                      <a:srgbClr val="0070C0"/>
                    </a:solidFill>
                  </a:rPr>
                  <a:t>optimal</a:t>
                </a:r>
                <a:r>
                  <a:rPr lang="en-US" sz="2400" dirty="0"/>
                  <a:t> planarization set contains at most </a:t>
                </a:r>
                <a14:m>
                  <m:oMath xmlns:m="http://schemas.openxmlformats.org/officeDocument/2006/math">
                    <m:r>
                      <a:rPr lang="en-US" sz="2400" i="1">
                        <a:solidFill>
                          <a:srgbClr val="C00000"/>
                        </a:solidFill>
                        <a:latin typeface="Cambria Math" panose="02040503050406030204" pitchFamily="18" charset="0"/>
                      </a:rPr>
                      <m:t>𝑑</m:t>
                    </m:r>
                    <m:r>
                      <a:rPr lang="en-US" sz="2400" i="1">
                        <a:solidFill>
                          <a:srgbClr val="C00000"/>
                        </a:solidFill>
                        <a:latin typeface="Cambria Math" panose="02040503050406030204" pitchFamily="18" charset="0"/>
                      </a:rPr>
                      <m:t> </m:t>
                    </m:r>
                  </m:oMath>
                </a14:m>
                <a:r>
                  <a:rPr lang="en-US" sz="2400" dirty="0"/>
                  <a:t>vertices from a leftover component</a:t>
                </a:r>
              </a:p>
            </p:txBody>
          </p:sp>
        </mc:Choice>
        <mc:Fallback xmlns="">
          <p:sp>
            <p:nvSpPr>
              <p:cNvPr id="29" name="Rectangle: Rounded Corners 28">
                <a:extLst>
                  <a:ext uri="{FF2B5EF4-FFF2-40B4-BE49-F238E27FC236}">
                    <a16:creationId xmlns:a16="http://schemas.microsoft.com/office/drawing/2014/main" id="{232935A5-443B-6543-34E3-D0472AE00D07}"/>
                  </a:ext>
                </a:extLst>
              </p:cNvPr>
              <p:cNvSpPr>
                <a:spLocks noRot="1" noChangeAspect="1" noMove="1" noResize="1" noEditPoints="1" noAdjustHandles="1" noChangeArrowheads="1" noChangeShapeType="1" noTextEdit="1"/>
              </p:cNvSpPr>
              <p:nvPr/>
            </p:nvSpPr>
            <p:spPr bwMode="auto">
              <a:xfrm>
                <a:off x="624417" y="4521734"/>
                <a:ext cx="10972800" cy="799245"/>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30" name="Freeform: Shape 29">
            <a:extLst>
              <a:ext uri="{FF2B5EF4-FFF2-40B4-BE49-F238E27FC236}">
                <a16:creationId xmlns:a16="http://schemas.microsoft.com/office/drawing/2014/main" id="{D2EB9A7E-435B-FEB8-76DB-BC17492E2903}"/>
              </a:ext>
            </a:extLst>
          </p:cNvPr>
          <p:cNvSpPr/>
          <p:nvPr/>
        </p:nvSpPr>
        <p:spPr bwMode="auto">
          <a:xfrm>
            <a:off x="4072965" y="5575616"/>
            <a:ext cx="2040224" cy="1249414"/>
          </a:xfrm>
          <a:custGeom>
            <a:avLst/>
            <a:gdLst>
              <a:gd name="connsiteX0" fmla="*/ 538792 w 2040224"/>
              <a:gd name="connsiteY0" fmla="*/ 129445 h 1249414"/>
              <a:gd name="connsiteX1" fmla="*/ 31896 w 2040224"/>
              <a:gd name="connsiteY1" fmla="*/ 288471 h 1249414"/>
              <a:gd name="connsiteX2" fmla="*/ 91531 w 2040224"/>
              <a:gd name="connsiteY2" fmla="*/ 855001 h 1249414"/>
              <a:gd name="connsiteX3" fmla="*/ 409583 w 2040224"/>
              <a:gd name="connsiteY3" fmla="*/ 1202871 h 1249414"/>
              <a:gd name="connsiteX4" fmla="*/ 1264348 w 2040224"/>
              <a:gd name="connsiteY4" fmla="*/ 1242627 h 1249414"/>
              <a:gd name="connsiteX5" fmla="*/ 1781183 w 2040224"/>
              <a:gd name="connsiteY5" fmla="*/ 1173054 h 1249414"/>
              <a:gd name="connsiteX6" fmla="*/ 2009783 w 2040224"/>
              <a:gd name="connsiteY6" fmla="*/ 606523 h 1249414"/>
              <a:gd name="connsiteX7" fmla="*/ 1989905 w 2040224"/>
              <a:gd name="connsiteY7" fmla="*/ 228836 h 1249414"/>
              <a:gd name="connsiteX8" fmla="*/ 1572461 w 2040224"/>
              <a:gd name="connsiteY8" fmla="*/ 236 h 1249414"/>
              <a:gd name="connsiteX9" fmla="*/ 1254409 w 2040224"/>
              <a:gd name="connsiteY9" fmla="*/ 268593 h 1249414"/>
              <a:gd name="connsiteX10" fmla="*/ 866783 w 2040224"/>
              <a:gd name="connsiteY10" fmla="*/ 288471 h 1249414"/>
              <a:gd name="connsiteX11" fmla="*/ 777331 w 2040224"/>
              <a:gd name="connsiteY11" fmla="*/ 139384 h 1249414"/>
              <a:gd name="connsiteX12" fmla="*/ 538792 w 2040224"/>
              <a:gd name="connsiteY12" fmla="*/ 129445 h 1249414"/>
              <a:gd name="connsiteX0" fmla="*/ 538792 w 2040224"/>
              <a:gd name="connsiteY0" fmla="*/ 129445 h 1249414"/>
              <a:gd name="connsiteX1" fmla="*/ 31896 w 2040224"/>
              <a:gd name="connsiteY1" fmla="*/ 288471 h 1249414"/>
              <a:gd name="connsiteX2" fmla="*/ 91531 w 2040224"/>
              <a:gd name="connsiteY2" fmla="*/ 855001 h 1249414"/>
              <a:gd name="connsiteX3" fmla="*/ 409583 w 2040224"/>
              <a:gd name="connsiteY3" fmla="*/ 1202871 h 1249414"/>
              <a:gd name="connsiteX4" fmla="*/ 1264348 w 2040224"/>
              <a:gd name="connsiteY4" fmla="*/ 1242627 h 1249414"/>
              <a:gd name="connsiteX5" fmla="*/ 1781183 w 2040224"/>
              <a:gd name="connsiteY5" fmla="*/ 1173054 h 1249414"/>
              <a:gd name="connsiteX6" fmla="*/ 2009783 w 2040224"/>
              <a:gd name="connsiteY6" fmla="*/ 606523 h 1249414"/>
              <a:gd name="connsiteX7" fmla="*/ 1989905 w 2040224"/>
              <a:gd name="connsiteY7" fmla="*/ 228836 h 1249414"/>
              <a:gd name="connsiteX8" fmla="*/ 1572461 w 2040224"/>
              <a:gd name="connsiteY8" fmla="*/ 236 h 1249414"/>
              <a:gd name="connsiteX9" fmla="*/ 1254409 w 2040224"/>
              <a:gd name="connsiteY9" fmla="*/ 268593 h 1249414"/>
              <a:gd name="connsiteX10" fmla="*/ 866783 w 2040224"/>
              <a:gd name="connsiteY10" fmla="*/ 288471 h 1249414"/>
              <a:gd name="connsiteX11" fmla="*/ 538792 w 2040224"/>
              <a:gd name="connsiteY11" fmla="*/ 129445 h 12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0224" h="1249414">
                <a:moveTo>
                  <a:pt x="538792" y="129445"/>
                </a:moveTo>
                <a:cubicBezTo>
                  <a:pt x="399644" y="129445"/>
                  <a:pt x="106440" y="167545"/>
                  <a:pt x="31896" y="288471"/>
                </a:cubicBezTo>
                <a:cubicBezTo>
                  <a:pt x="-42648" y="409397"/>
                  <a:pt x="28583" y="702601"/>
                  <a:pt x="91531" y="855001"/>
                </a:cubicBezTo>
                <a:cubicBezTo>
                  <a:pt x="154479" y="1007401"/>
                  <a:pt x="214114" y="1138267"/>
                  <a:pt x="409583" y="1202871"/>
                </a:cubicBezTo>
                <a:cubicBezTo>
                  <a:pt x="605052" y="1267475"/>
                  <a:pt x="1035748" y="1247597"/>
                  <a:pt x="1264348" y="1242627"/>
                </a:cubicBezTo>
                <a:cubicBezTo>
                  <a:pt x="1492948" y="1237658"/>
                  <a:pt x="1656944" y="1279071"/>
                  <a:pt x="1781183" y="1173054"/>
                </a:cubicBezTo>
                <a:cubicBezTo>
                  <a:pt x="1905422" y="1067037"/>
                  <a:pt x="1974996" y="763893"/>
                  <a:pt x="2009783" y="606523"/>
                </a:cubicBezTo>
                <a:cubicBezTo>
                  <a:pt x="2044570" y="449153"/>
                  <a:pt x="2062792" y="329884"/>
                  <a:pt x="1989905" y="228836"/>
                </a:cubicBezTo>
                <a:cubicBezTo>
                  <a:pt x="1917018" y="127788"/>
                  <a:pt x="1695044" y="-6390"/>
                  <a:pt x="1572461" y="236"/>
                </a:cubicBezTo>
                <a:cubicBezTo>
                  <a:pt x="1449878" y="6862"/>
                  <a:pt x="1372022" y="220554"/>
                  <a:pt x="1254409" y="268593"/>
                </a:cubicBezTo>
                <a:cubicBezTo>
                  <a:pt x="1136796" y="316632"/>
                  <a:pt x="946296" y="310006"/>
                  <a:pt x="866783" y="288471"/>
                </a:cubicBezTo>
                <a:cubicBezTo>
                  <a:pt x="747514" y="265280"/>
                  <a:pt x="677940" y="129445"/>
                  <a:pt x="538792" y="129445"/>
                </a:cubicBezTo>
                <a:close/>
              </a:path>
            </a:pathLst>
          </a:custGeom>
          <a:solidFill>
            <a:srgbClr val="E1E9ED">
              <a:alpha val="32000"/>
            </a:srgb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06061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BECCBC-C933-4423-A925-280432C7E510}"/>
              </a:ext>
            </a:extLst>
          </p:cNvPr>
          <p:cNvSpPr>
            <a:spLocks noGrp="1"/>
          </p:cNvSpPr>
          <p:nvPr>
            <p:ph type="sldNum" sz="quarter" idx="12"/>
          </p:nvPr>
        </p:nvSpPr>
        <p:spPr/>
        <p:txBody>
          <a:bodyPr/>
          <a:lstStyle/>
          <a:p>
            <a:pPr>
              <a:defRPr/>
            </a:pPr>
            <a:fld id="{2EEB4C75-3422-4131-BAA1-452F888D0C16}" type="slidenum">
              <a:rPr lang="nb-NO" smtClean="0"/>
              <a:pPr>
                <a:defRPr/>
              </a:pPr>
              <a:t>32</a:t>
            </a:fld>
            <a:endParaRPr lang="nb-NO" dirty="0"/>
          </a:p>
        </p:txBody>
      </p:sp>
      <p:pic>
        <p:nvPicPr>
          <p:cNvPr id="28" name="Picture 27">
            <a:extLst>
              <a:ext uri="{FF2B5EF4-FFF2-40B4-BE49-F238E27FC236}">
                <a16:creationId xmlns:a16="http://schemas.microsoft.com/office/drawing/2014/main" id="{F37F7EDC-001D-1D8F-950F-8CDEA7078CDA}"/>
              </a:ext>
            </a:extLst>
          </p:cNvPr>
          <p:cNvPicPr>
            <a:picLocks noChangeAspect="1"/>
          </p:cNvPicPr>
          <p:nvPr/>
        </p:nvPicPr>
        <p:blipFill>
          <a:blip r:embed="rId3"/>
          <a:stretch>
            <a:fillRect/>
          </a:stretch>
        </p:blipFill>
        <p:spPr>
          <a:xfrm>
            <a:off x="0" y="2795504"/>
            <a:ext cx="12192000" cy="4064000"/>
          </a:xfrm>
          <a:prstGeom prst="rect">
            <a:avLst/>
          </a:prstGeom>
        </p:spPr>
      </p:pic>
      <p:sp>
        <p:nvSpPr>
          <p:cNvPr id="2" name="Title 1">
            <a:extLst>
              <a:ext uri="{FF2B5EF4-FFF2-40B4-BE49-F238E27FC236}">
                <a16:creationId xmlns:a16="http://schemas.microsoft.com/office/drawing/2014/main" id="{F3AF05E1-37CC-49D0-B6CD-CA0497D30688}"/>
              </a:ext>
            </a:extLst>
          </p:cNvPr>
          <p:cNvSpPr>
            <a:spLocks noGrp="1"/>
          </p:cNvSpPr>
          <p:nvPr>
            <p:ph type="title"/>
          </p:nvPr>
        </p:nvSpPr>
        <p:spPr/>
        <p:txBody>
          <a:bodyPr/>
          <a:lstStyle/>
          <a:p>
            <a:r>
              <a:rPr lang="en-US" dirty="0"/>
              <a:t>Solving </a:t>
            </a:r>
            <a:r>
              <a:rPr lang="en-US" cap="small" dirty="0"/>
              <a:t>Vertex Planarization </a:t>
            </a:r>
            <a:r>
              <a:rPr lang="en-US" dirty="0"/>
              <a:t>using a elimination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D28C87-A251-4950-B050-757EBEEF4FB4}"/>
                  </a:ext>
                </a:extLst>
              </p:cNvPr>
              <p:cNvSpPr>
                <a:spLocks noGrp="1"/>
              </p:cNvSpPr>
              <p:nvPr>
                <p:ph idx="1"/>
              </p:nvPr>
            </p:nvSpPr>
            <p:spPr/>
            <p:txBody>
              <a:bodyPr/>
              <a:lstStyle/>
              <a:p>
                <a:pPr marL="0" indent="0">
                  <a:buNone/>
                </a:pPr>
                <a:r>
                  <a:rPr lang="en-US" dirty="0"/>
                  <a:t>FPT algorithms for the parameterization by </a:t>
                </a:r>
                <a14:m>
                  <m:oMath xmlns:m="http://schemas.openxmlformats.org/officeDocument/2006/math">
                    <m:r>
                      <a:rPr lang="en-US" i="1" dirty="0">
                        <a:solidFill>
                          <a:srgbClr val="C00000"/>
                        </a:solidFill>
                        <a:latin typeface="Cambria Math" panose="02040503050406030204" pitchFamily="18" charset="0"/>
                      </a:rPr>
                      <m:t>𝑘</m:t>
                    </m:r>
                  </m:oMath>
                </a14:m>
                <a:r>
                  <a:rPr lang="en-US" dirty="0"/>
                  <a:t> can be used to bootstrap the DP</a:t>
                </a:r>
              </a:p>
              <a:p>
                <a:pPr marL="0" indent="0">
                  <a:buNone/>
                </a:pPr>
                <a:r>
                  <a:rPr lang="en-US" dirty="0"/>
                  <a:t>We can use dynamic programming over this decomposition, but need to solve the subproblems corresponding to planar subgraphs remaining after elimination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23D28C87-A251-4950-B050-757EBEEF4FB4}"/>
                  </a:ext>
                </a:extLst>
              </p:cNvPr>
              <p:cNvSpPr>
                <a:spLocks noGrp="1" noRot="1" noChangeAspect="1" noMove="1" noResize="1" noEditPoints="1" noAdjustHandles="1" noChangeArrowheads="1" noChangeShapeType="1" noTextEdit="1"/>
              </p:cNvSpPr>
              <p:nvPr>
                <p:ph idx="1"/>
              </p:nvPr>
            </p:nvSpPr>
            <p:spPr>
              <a:blipFill>
                <a:blip r:embed="rId4"/>
                <a:stretch>
                  <a:fillRect l="-833" t="-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232935A5-443B-6543-34E3-D0472AE00D07}"/>
                  </a:ext>
                </a:extLst>
              </p:cNvPr>
              <p:cNvSpPr/>
              <p:nvPr/>
            </p:nvSpPr>
            <p:spPr bwMode="auto">
              <a:xfrm>
                <a:off x="624417" y="4521734"/>
                <a:ext cx="10972800" cy="79924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buNone/>
                </a:pPr>
                <a:r>
                  <a:rPr lang="en-US" sz="2400" dirty="0"/>
                  <a:t>If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can be made planar by </a:t>
                </a:r>
                <a14:m>
                  <m:oMath xmlns:m="http://schemas.openxmlformats.org/officeDocument/2006/math">
                    <m:r>
                      <a:rPr lang="en-US" sz="2400" b="0" i="1" smtClean="0">
                        <a:solidFill>
                          <a:srgbClr val="C00000"/>
                        </a:solidFill>
                        <a:latin typeface="Cambria Math" panose="02040503050406030204" pitchFamily="18" charset="0"/>
                      </a:rPr>
                      <m:t>𝑑</m:t>
                    </m:r>
                  </m:oMath>
                </a14:m>
                <a:r>
                  <a:rPr lang="en-US" sz="2400" dirty="0"/>
                  <a:t> rounds of eliminating a vertex from each component,</a:t>
                </a:r>
                <a:br>
                  <a:rPr lang="en-US" sz="2400" dirty="0"/>
                </a:br>
                <a:r>
                  <a:rPr lang="en-US" sz="2400" dirty="0"/>
                  <a:t>an </a:t>
                </a:r>
                <a:r>
                  <a:rPr lang="en-US" sz="2400" dirty="0">
                    <a:solidFill>
                      <a:srgbClr val="0070C0"/>
                    </a:solidFill>
                  </a:rPr>
                  <a:t>optimal</a:t>
                </a:r>
                <a:r>
                  <a:rPr lang="en-US" sz="2400" dirty="0"/>
                  <a:t> planarization set contains at most </a:t>
                </a:r>
                <a14:m>
                  <m:oMath xmlns:m="http://schemas.openxmlformats.org/officeDocument/2006/math">
                    <m:r>
                      <a:rPr lang="en-US" sz="2400" i="1">
                        <a:solidFill>
                          <a:srgbClr val="C00000"/>
                        </a:solidFill>
                        <a:latin typeface="Cambria Math" panose="02040503050406030204" pitchFamily="18" charset="0"/>
                      </a:rPr>
                      <m:t>𝑑</m:t>
                    </m:r>
                    <m:r>
                      <a:rPr lang="en-US" sz="2400" i="1">
                        <a:solidFill>
                          <a:srgbClr val="C00000"/>
                        </a:solidFill>
                        <a:latin typeface="Cambria Math" panose="02040503050406030204" pitchFamily="18" charset="0"/>
                      </a:rPr>
                      <m:t> </m:t>
                    </m:r>
                  </m:oMath>
                </a14:m>
                <a:r>
                  <a:rPr lang="en-US" sz="2400" dirty="0"/>
                  <a:t>vertices from a leftover component</a:t>
                </a:r>
              </a:p>
            </p:txBody>
          </p:sp>
        </mc:Choice>
        <mc:Fallback xmlns="">
          <p:sp>
            <p:nvSpPr>
              <p:cNvPr id="29" name="Rectangle: Rounded Corners 28">
                <a:extLst>
                  <a:ext uri="{FF2B5EF4-FFF2-40B4-BE49-F238E27FC236}">
                    <a16:creationId xmlns:a16="http://schemas.microsoft.com/office/drawing/2014/main" id="{232935A5-443B-6543-34E3-D0472AE00D07}"/>
                  </a:ext>
                </a:extLst>
              </p:cNvPr>
              <p:cNvSpPr>
                <a:spLocks noRot="1" noChangeAspect="1" noMove="1" noResize="1" noEditPoints="1" noAdjustHandles="1" noChangeArrowheads="1" noChangeShapeType="1" noTextEdit="1"/>
              </p:cNvSpPr>
              <p:nvPr/>
            </p:nvSpPr>
            <p:spPr bwMode="auto">
              <a:xfrm>
                <a:off x="624417" y="4521734"/>
                <a:ext cx="10972800" cy="799245"/>
              </a:xfrm>
              <a:prstGeom prst="roundRect">
                <a:avLst/>
              </a:prstGeom>
              <a:blipFill>
                <a:blip r:embed="rId5"/>
                <a:stretch>
                  <a:fillRect/>
                </a:stretch>
              </a:blipFill>
              <a:ln>
                <a:headEnd type="none" w="med" len="med"/>
                <a:tailEnd type="none" w="med" len="med"/>
              </a:ln>
            </p:spPr>
            <p:txBody>
              <a:bodyPr/>
              <a:lstStyle/>
              <a:p>
                <a:r>
                  <a:rPr lang="en-US">
                    <a:noFill/>
                  </a:rPr>
                  <a:t> </a:t>
                </a:r>
              </a:p>
            </p:txBody>
          </p:sp>
        </mc:Fallback>
      </mc:AlternateContent>
      <p:sp>
        <p:nvSpPr>
          <p:cNvPr id="30" name="Freeform: Shape 29">
            <a:extLst>
              <a:ext uri="{FF2B5EF4-FFF2-40B4-BE49-F238E27FC236}">
                <a16:creationId xmlns:a16="http://schemas.microsoft.com/office/drawing/2014/main" id="{D2EB9A7E-435B-FEB8-76DB-BC17492E2903}"/>
              </a:ext>
            </a:extLst>
          </p:cNvPr>
          <p:cNvSpPr/>
          <p:nvPr/>
        </p:nvSpPr>
        <p:spPr bwMode="auto">
          <a:xfrm>
            <a:off x="4072965" y="5575616"/>
            <a:ext cx="2040224" cy="1249414"/>
          </a:xfrm>
          <a:custGeom>
            <a:avLst/>
            <a:gdLst>
              <a:gd name="connsiteX0" fmla="*/ 538792 w 2040224"/>
              <a:gd name="connsiteY0" fmla="*/ 129445 h 1249414"/>
              <a:gd name="connsiteX1" fmla="*/ 31896 w 2040224"/>
              <a:gd name="connsiteY1" fmla="*/ 288471 h 1249414"/>
              <a:gd name="connsiteX2" fmla="*/ 91531 w 2040224"/>
              <a:gd name="connsiteY2" fmla="*/ 855001 h 1249414"/>
              <a:gd name="connsiteX3" fmla="*/ 409583 w 2040224"/>
              <a:gd name="connsiteY3" fmla="*/ 1202871 h 1249414"/>
              <a:gd name="connsiteX4" fmla="*/ 1264348 w 2040224"/>
              <a:gd name="connsiteY4" fmla="*/ 1242627 h 1249414"/>
              <a:gd name="connsiteX5" fmla="*/ 1781183 w 2040224"/>
              <a:gd name="connsiteY5" fmla="*/ 1173054 h 1249414"/>
              <a:gd name="connsiteX6" fmla="*/ 2009783 w 2040224"/>
              <a:gd name="connsiteY6" fmla="*/ 606523 h 1249414"/>
              <a:gd name="connsiteX7" fmla="*/ 1989905 w 2040224"/>
              <a:gd name="connsiteY7" fmla="*/ 228836 h 1249414"/>
              <a:gd name="connsiteX8" fmla="*/ 1572461 w 2040224"/>
              <a:gd name="connsiteY8" fmla="*/ 236 h 1249414"/>
              <a:gd name="connsiteX9" fmla="*/ 1254409 w 2040224"/>
              <a:gd name="connsiteY9" fmla="*/ 268593 h 1249414"/>
              <a:gd name="connsiteX10" fmla="*/ 866783 w 2040224"/>
              <a:gd name="connsiteY10" fmla="*/ 288471 h 1249414"/>
              <a:gd name="connsiteX11" fmla="*/ 777331 w 2040224"/>
              <a:gd name="connsiteY11" fmla="*/ 139384 h 1249414"/>
              <a:gd name="connsiteX12" fmla="*/ 538792 w 2040224"/>
              <a:gd name="connsiteY12" fmla="*/ 129445 h 1249414"/>
              <a:gd name="connsiteX0" fmla="*/ 538792 w 2040224"/>
              <a:gd name="connsiteY0" fmla="*/ 129445 h 1249414"/>
              <a:gd name="connsiteX1" fmla="*/ 31896 w 2040224"/>
              <a:gd name="connsiteY1" fmla="*/ 288471 h 1249414"/>
              <a:gd name="connsiteX2" fmla="*/ 91531 w 2040224"/>
              <a:gd name="connsiteY2" fmla="*/ 855001 h 1249414"/>
              <a:gd name="connsiteX3" fmla="*/ 409583 w 2040224"/>
              <a:gd name="connsiteY3" fmla="*/ 1202871 h 1249414"/>
              <a:gd name="connsiteX4" fmla="*/ 1264348 w 2040224"/>
              <a:gd name="connsiteY4" fmla="*/ 1242627 h 1249414"/>
              <a:gd name="connsiteX5" fmla="*/ 1781183 w 2040224"/>
              <a:gd name="connsiteY5" fmla="*/ 1173054 h 1249414"/>
              <a:gd name="connsiteX6" fmla="*/ 2009783 w 2040224"/>
              <a:gd name="connsiteY6" fmla="*/ 606523 h 1249414"/>
              <a:gd name="connsiteX7" fmla="*/ 1989905 w 2040224"/>
              <a:gd name="connsiteY7" fmla="*/ 228836 h 1249414"/>
              <a:gd name="connsiteX8" fmla="*/ 1572461 w 2040224"/>
              <a:gd name="connsiteY8" fmla="*/ 236 h 1249414"/>
              <a:gd name="connsiteX9" fmla="*/ 1254409 w 2040224"/>
              <a:gd name="connsiteY9" fmla="*/ 268593 h 1249414"/>
              <a:gd name="connsiteX10" fmla="*/ 866783 w 2040224"/>
              <a:gd name="connsiteY10" fmla="*/ 288471 h 1249414"/>
              <a:gd name="connsiteX11" fmla="*/ 538792 w 2040224"/>
              <a:gd name="connsiteY11" fmla="*/ 129445 h 12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0224" h="1249414">
                <a:moveTo>
                  <a:pt x="538792" y="129445"/>
                </a:moveTo>
                <a:cubicBezTo>
                  <a:pt x="399644" y="129445"/>
                  <a:pt x="106440" y="167545"/>
                  <a:pt x="31896" y="288471"/>
                </a:cubicBezTo>
                <a:cubicBezTo>
                  <a:pt x="-42648" y="409397"/>
                  <a:pt x="28583" y="702601"/>
                  <a:pt x="91531" y="855001"/>
                </a:cubicBezTo>
                <a:cubicBezTo>
                  <a:pt x="154479" y="1007401"/>
                  <a:pt x="214114" y="1138267"/>
                  <a:pt x="409583" y="1202871"/>
                </a:cubicBezTo>
                <a:cubicBezTo>
                  <a:pt x="605052" y="1267475"/>
                  <a:pt x="1035748" y="1247597"/>
                  <a:pt x="1264348" y="1242627"/>
                </a:cubicBezTo>
                <a:cubicBezTo>
                  <a:pt x="1492948" y="1237658"/>
                  <a:pt x="1656944" y="1279071"/>
                  <a:pt x="1781183" y="1173054"/>
                </a:cubicBezTo>
                <a:cubicBezTo>
                  <a:pt x="1905422" y="1067037"/>
                  <a:pt x="1974996" y="763893"/>
                  <a:pt x="2009783" y="606523"/>
                </a:cubicBezTo>
                <a:cubicBezTo>
                  <a:pt x="2044570" y="449153"/>
                  <a:pt x="2062792" y="329884"/>
                  <a:pt x="1989905" y="228836"/>
                </a:cubicBezTo>
                <a:cubicBezTo>
                  <a:pt x="1917018" y="127788"/>
                  <a:pt x="1695044" y="-6390"/>
                  <a:pt x="1572461" y="236"/>
                </a:cubicBezTo>
                <a:cubicBezTo>
                  <a:pt x="1449878" y="6862"/>
                  <a:pt x="1372022" y="220554"/>
                  <a:pt x="1254409" y="268593"/>
                </a:cubicBezTo>
                <a:cubicBezTo>
                  <a:pt x="1136796" y="316632"/>
                  <a:pt x="946296" y="310006"/>
                  <a:pt x="866783" y="288471"/>
                </a:cubicBezTo>
                <a:cubicBezTo>
                  <a:pt x="747514" y="265280"/>
                  <a:pt x="677940" y="129445"/>
                  <a:pt x="538792" y="129445"/>
                </a:cubicBezTo>
                <a:close/>
              </a:path>
            </a:pathLst>
          </a:custGeom>
          <a:solidFill>
            <a:srgbClr val="E1E9ED">
              <a:alpha val="32000"/>
            </a:srgb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8348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65F6-1871-362E-A9A7-F09BDC6C4E2E}"/>
              </a:ext>
            </a:extLst>
          </p:cNvPr>
          <p:cNvSpPr>
            <a:spLocks noGrp="1"/>
          </p:cNvSpPr>
          <p:nvPr>
            <p:ph type="title"/>
          </p:nvPr>
        </p:nvSpPr>
        <p:spPr/>
        <p:txBody>
          <a:bodyPr/>
          <a:lstStyle/>
          <a:p>
            <a:r>
              <a:rPr lang="en-US" dirty="0"/>
              <a:t>Research directions on the frontier of hybrid parameterizations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6D8FE5-06C7-E0D7-AC15-A223D20EF2D7}"/>
                  </a:ext>
                </a:extLst>
              </p:cNvPr>
              <p:cNvSpPr>
                <a:spLocks noGrp="1"/>
              </p:cNvSpPr>
              <p:nvPr>
                <p:ph idx="1"/>
              </p:nvPr>
            </p:nvSpPr>
            <p:spPr/>
            <p:txBody>
              <a:bodyPr>
                <a:normAutofit/>
              </a:bodyPr>
              <a:lstStyle/>
              <a:p>
                <a:pPr marL="0" indent="0">
                  <a:buNone/>
                </a:pPr>
                <a:r>
                  <a:rPr lang="en-US" dirty="0"/>
                  <a:t>Is </a:t>
                </a:r>
                <a:r>
                  <a:rPr lang="en-US" cap="small" dirty="0"/>
                  <a:t>2-layer edge planarization</a:t>
                </a:r>
                <a:r>
                  <a:rPr lang="en-US" dirty="0"/>
                  <a:t> </a:t>
                </a:r>
                <a:r>
                  <a:rPr lang="en-US" dirty="0">
                    <a:solidFill>
                      <a:srgbClr val="0070C0"/>
                    </a:solidFill>
                  </a:rPr>
                  <a:t>single-exponential</a:t>
                </a:r>
                <a:r>
                  <a:rPr lang="en-US" dirty="0"/>
                  <a:t> FPT parameterized by:</a:t>
                </a:r>
              </a:p>
              <a:p>
                <a:pPr marL="457200" indent="-457200">
                  <a:buFont typeface="+mj-lt"/>
                  <a:buAutoNum type="arabicPeriod"/>
                </a:pPr>
                <a:r>
                  <a:rPr lang="en-US" dirty="0"/>
                  <a:t>The </a:t>
                </a:r>
                <a:r>
                  <a:rPr lang="en-US" dirty="0">
                    <a:solidFill>
                      <a:srgbClr val="0070C0"/>
                    </a:solidFill>
                  </a:rPr>
                  <a:t>edge</a:t>
                </a:r>
                <a:r>
                  <a:rPr lang="en-US" dirty="0"/>
                  <a:t>-elimination distance to a 2-planar drawing?</a:t>
                </a:r>
                <a:br>
                  <a:rPr lang="en-US" dirty="0"/>
                </a:br>
                <a:r>
                  <a:rPr lang="en-US" sz="1800" dirty="0"/>
                  <a:t>This parameters can be exponentially much smaller than solution size, but not more</a:t>
                </a:r>
              </a:p>
              <a:p>
                <a:pPr marL="457200" indent="-457200">
                  <a:buFont typeface="+mj-lt"/>
                  <a:buAutoNum type="arabicPeriod"/>
                </a:pPr>
                <a:r>
                  <a:rPr lang="en-US" dirty="0"/>
                  <a:t>The </a:t>
                </a:r>
                <a:r>
                  <a:rPr lang="en-US" dirty="0">
                    <a:solidFill>
                      <a:srgbClr val="0070C0"/>
                    </a:solidFill>
                  </a:rPr>
                  <a:t>edge</a:t>
                </a:r>
                <a:r>
                  <a:rPr lang="en-US" dirty="0"/>
                  <a:t>-elimination distance to a forest?</a:t>
                </a:r>
                <a:br>
                  <a:rPr lang="en-US" dirty="0"/>
                </a:br>
                <a:r>
                  <a:rPr lang="en-US" sz="1800" dirty="0"/>
                  <a:t>(Can this quantity be computed in polynomial time?)</a:t>
                </a:r>
              </a:p>
              <a:p>
                <a:pPr marL="457200" indent="-457200">
                  <a:buFont typeface="+mj-lt"/>
                  <a:buAutoNum type="arabicPeriod"/>
                </a:pPr>
                <a:r>
                  <a:rPr lang="en-US" dirty="0"/>
                  <a:t>The </a:t>
                </a:r>
                <a:r>
                  <a:rPr lang="en-US" dirty="0">
                    <a:solidFill>
                      <a:srgbClr val="0070C0"/>
                    </a:solidFill>
                  </a:rPr>
                  <a:t>vertex</a:t>
                </a:r>
                <a:r>
                  <a:rPr lang="en-US" dirty="0"/>
                  <a:t>-deletion distance to a graph having a planar 2-layer drawing?</a:t>
                </a:r>
              </a:p>
              <a:p>
                <a:pPr marL="457200" indent="-457200">
                  <a:buFont typeface="+mj-lt"/>
                  <a:buAutoNum type="arabicPeriod"/>
                </a:pPr>
                <a:r>
                  <a:rPr lang="en-US" dirty="0"/>
                  <a:t>The </a:t>
                </a:r>
                <a:r>
                  <a:rPr lang="en-US" dirty="0">
                    <a:solidFill>
                      <a:srgbClr val="0070C0"/>
                    </a:solidFill>
                  </a:rPr>
                  <a:t>vertex</a:t>
                </a:r>
                <a:r>
                  <a:rPr lang="en-US" dirty="0"/>
                  <a:t>-elimination distance to a graph having a planar 2-layer drawing?</a:t>
                </a:r>
              </a:p>
              <a:p>
                <a:pPr marL="457200" indent="-457200">
                  <a:buFont typeface="+mj-lt"/>
                  <a:buAutoNum type="arabicPeriod"/>
                </a:pPr>
                <a:r>
                  <a:rPr lang="en-US" dirty="0"/>
                  <a:t>The </a:t>
                </a:r>
                <a14:m>
                  <m:oMath xmlns:m="http://schemas.openxmlformats.org/officeDocument/2006/math">
                    <m:r>
                      <a:rPr lang="en-US" b="0" i="1" smtClean="0">
                        <a:solidFill>
                          <a:srgbClr val="C00000"/>
                        </a:solidFill>
                        <a:latin typeface="Cambria Math" panose="02040503050406030204" pitchFamily="18" charset="0"/>
                      </a:rPr>
                      <m:t>ℋ</m:t>
                    </m:r>
                  </m:oMath>
                </a14:m>
                <a:r>
                  <a:rPr lang="en-US" dirty="0"/>
                  <a:t>-treewidth of the input, for </a:t>
                </a:r>
                <a14:m>
                  <m:oMath xmlns:m="http://schemas.openxmlformats.org/officeDocument/2006/math">
                    <m:r>
                      <a:rPr lang="en-US" b="0" i="1" smtClean="0">
                        <a:solidFill>
                          <a:srgbClr val="C00000"/>
                        </a:solidFill>
                        <a:latin typeface="Cambria Math" panose="02040503050406030204" pitchFamily="18" charset="0"/>
                      </a:rPr>
                      <m:t>ℋ</m:t>
                    </m:r>
                  </m:oMath>
                </a14:m>
                <a:r>
                  <a:rPr lang="en-US" dirty="0"/>
                  <a:t> the class of graphs of pathwidth 1?</a:t>
                </a:r>
              </a:p>
            </p:txBody>
          </p:sp>
        </mc:Choice>
        <mc:Fallback xmlns="">
          <p:sp>
            <p:nvSpPr>
              <p:cNvPr id="3" name="Content Placeholder 2">
                <a:extLst>
                  <a:ext uri="{FF2B5EF4-FFF2-40B4-BE49-F238E27FC236}">
                    <a16:creationId xmlns:a16="http://schemas.microsoft.com/office/drawing/2014/main" id="{486D8FE5-06C7-E0D7-AC15-A223D20EF2D7}"/>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3CE651-03F4-8D7A-E08D-CE9255E35426}"/>
              </a:ext>
            </a:extLst>
          </p:cNvPr>
          <p:cNvSpPr>
            <a:spLocks noGrp="1"/>
          </p:cNvSpPr>
          <p:nvPr>
            <p:ph type="sldNum" sz="quarter" idx="12"/>
          </p:nvPr>
        </p:nvSpPr>
        <p:spPr/>
        <p:txBody>
          <a:bodyPr/>
          <a:lstStyle/>
          <a:p>
            <a:pPr>
              <a:defRPr/>
            </a:pPr>
            <a:fld id="{2EEB4C75-3422-4131-BAA1-452F888D0C16}" type="slidenum">
              <a:rPr lang="nb-NO" smtClean="0"/>
              <a:pPr>
                <a:defRPr/>
              </a:pPr>
              <a:t>33</a:t>
            </a:fld>
            <a:endParaRPr lang="nb-NO"/>
          </a:p>
        </p:txBody>
      </p:sp>
      <p:sp>
        <p:nvSpPr>
          <p:cNvPr id="5" name="Rectangle: Rounded Corners 4">
            <a:extLst>
              <a:ext uri="{FF2B5EF4-FFF2-40B4-BE49-F238E27FC236}">
                <a16:creationId xmlns:a16="http://schemas.microsoft.com/office/drawing/2014/main" id="{2A580CE8-4646-B6A8-E850-347FCFC28B41}"/>
              </a:ext>
            </a:extLst>
          </p:cNvPr>
          <p:cNvSpPr/>
          <p:nvPr/>
        </p:nvSpPr>
        <p:spPr bwMode="auto">
          <a:xfrm>
            <a:off x="624417" y="5373216"/>
            <a:ext cx="10972800" cy="86409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mj-lt"/>
              </a:rPr>
              <a:t>Does your favorite FPT algorithm generalize from ‘</a:t>
            </a:r>
            <a:r>
              <a:rPr kumimoji="0" lang="en-US" sz="2400" u="none" strike="noStrike" cap="none" normalizeH="0" dirty="0">
                <a:ln>
                  <a:noFill/>
                </a:ln>
                <a:solidFill>
                  <a:srgbClr val="0070C0"/>
                </a:solidFill>
                <a:effectLst/>
                <a:latin typeface="+mj-lt"/>
              </a:rPr>
              <a:t>size</a:t>
            </a:r>
            <a:r>
              <a:rPr kumimoji="0" lang="en-US" sz="2400" u="none" strike="noStrike" cap="none" normalizeH="0" baseline="0" dirty="0">
                <a:ln>
                  <a:noFill/>
                </a:ln>
                <a:solidFill>
                  <a:schemeClr val="tx1"/>
                </a:solidFill>
                <a:effectLst/>
                <a:latin typeface="+mj-lt"/>
              </a:rPr>
              <a:t> of a solution’</a:t>
            </a:r>
            <a:br>
              <a:rPr kumimoji="0" lang="en-US" sz="2400" u="none" strike="noStrike" cap="none" normalizeH="0" baseline="0" dirty="0">
                <a:ln>
                  <a:noFill/>
                </a:ln>
                <a:solidFill>
                  <a:schemeClr val="tx1"/>
                </a:solidFill>
                <a:effectLst/>
                <a:latin typeface="+mj-lt"/>
              </a:rPr>
            </a:br>
            <a:r>
              <a:rPr kumimoji="0" lang="en-US" sz="2400" u="none" strike="noStrike" cap="none" normalizeH="0" baseline="0" dirty="0">
                <a:ln>
                  <a:noFill/>
                </a:ln>
                <a:solidFill>
                  <a:schemeClr val="tx1"/>
                </a:solidFill>
                <a:effectLst/>
                <a:latin typeface="+mj-lt"/>
              </a:rPr>
              <a:t>to ‘minimum number of </a:t>
            </a:r>
            <a:r>
              <a:rPr kumimoji="0" lang="en-US" sz="2400" u="none" strike="noStrike" cap="none" normalizeH="0" dirty="0">
                <a:ln>
                  <a:noFill/>
                </a:ln>
                <a:solidFill>
                  <a:srgbClr val="0070C0"/>
                </a:solidFill>
                <a:effectLst/>
                <a:latin typeface="+mj-lt"/>
              </a:rPr>
              <a:t>rounds </a:t>
            </a:r>
            <a:r>
              <a:rPr kumimoji="0" lang="en-US" sz="2400" u="none" strike="noStrike" cap="none" normalizeH="0" baseline="0" dirty="0">
                <a:ln>
                  <a:noFill/>
                </a:ln>
                <a:solidFill>
                  <a:schemeClr val="tx1"/>
                </a:solidFill>
                <a:effectLst/>
                <a:latin typeface="+mj-lt"/>
              </a:rPr>
              <a:t>to build a solution’?</a:t>
            </a:r>
          </a:p>
        </p:txBody>
      </p:sp>
    </p:spTree>
    <p:extLst>
      <p:ext uri="{BB962C8B-B14F-4D97-AF65-F5344CB8AC3E}">
        <p14:creationId xmlns:p14="http://schemas.microsoft.com/office/powerpoint/2010/main" val="422095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6552-E30F-1EAC-9345-31ACE4A290A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20E07A5-E481-F3C0-B827-CE4D82C3859E}"/>
              </a:ext>
            </a:extLst>
          </p:cNvPr>
          <p:cNvSpPr>
            <a:spLocks noGrp="1"/>
          </p:cNvSpPr>
          <p:nvPr>
            <p:ph idx="1"/>
          </p:nvPr>
        </p:nvSpPr>
        <p:spPr/>
        <p:txBody>
          <a:bodyPr/>
          <a:lstStyle/>
          <a:p>
            <a:pPr marL="0" indent="0">
              <a:buNone/>
            </a:pPr>
            <a:r>
              <a:rPr lang="en-US" dirty="0"/>
              <a:t>Many frontiers to be explored in the parameterized complexity of graph drawing</a:t>
            </a:r>
            <a:br>
              <a:rPr lang="en-US" dirty="0"/>
            </a:br>
            <a:r>
              <a:rPr lang="en-US" dirty="0"/>
              <a:t>... even for well-studied problems like </a:t>
            </a:r>
            <a:r>
              <a:rPr lang="en-US" cap="small" dirty="0"/>
              <a:t>2-layer planarization</a:t>
            </a:r>
          </a:p>
          <a:p>
            <a:pPr marL="0" indent="0">
              <a:buNone/>
            </a:pPr>
            <a:endParaRPr lang="en-US" cap="small" dirty="0"/>
          </a:p>
          <a:p>
            <a:pPr marL="0" indent="0">
              <a:buNone/>
            </a:pPr>
            <a:endParaRPr lang="en-US" cap="small" dirty="0"/>
          </a:p>
          <a:p>
            <a:pPr marL="0" indent="0">
              <a:buNone/>
            </a:pPr>
            <a:endParaRPr lang="en-US" cap="small" dirty="0"/>
          </a:p>
          <a:p>
            <a:pPr marL="0" indent="0">
              <a:buNone/>
            </a:pPr>
            <a:endParaRPr lang="en-US" cap="small" dirty="0"/>
          </a:p>
          <a:p>
            <a:pPr marL="0" indent="0">
              <a:buNone/>
            </a:pPr>
            <a:endParaRPr lang="en-US" cap="small" dirty="0"/>
          </a:p>
          <a:p>
            <a:pPr marL="0" indent="0">
              <a:buNone/>
            </a:pPr>
            <a:endParaRPr lang="en-US" cap="small" dirty="0"/>
          </a:p>
        </p:txBody>
      </p:sp>
      <p:sp>
        <p:nvSpPr>
          <p:cNvPr id="4" name="Slide Number Placeholder 3">
            <a:extLst>
              <a:ext uri="{FF2B5EF4-FFF2-40B4-BE49-F238E27FC236}">
                <a16:creationId xmlns:a16="http://schemas.microsoft.com/office/drawing/2014/main" id="{F996254D-C5CF-AB60-B0E3-9AEF42D20A8E}"/>
              </a:ext>
            </a:extLst>
          </p:cNvPr>
          <p:cNvSpPr>
            <a:spLocks noGrp="1"/>
          </p:cNvSpPr>
          <p:nvPr>
            <p:ph type="sldNum" sz="quarter" idx="12"/>
          </p:nvPr>
        </p:nvSpPr>
        <p:spPr/>
        <p:txBody>
          <a:bodyPr/>
          <a:lstStyle/>
          <a:p>
            <a:pPr>
              <a:defRPr/>
            </a:pPr>
            <a:fld id="{2EEB4C75-3422-4131-BAA1-452F888D0C16}" type="slidenum">
              <a:rPr lang="nb-NO" smtClean="0"/>
              <a:pPr>
                <a:defRPr/>
              </a:pPr>
              <a:t>34</a:t>
            </a:fld>
            <a:endParaRPr lang="nb-NO"/>
          </a:p>
        </p:txBody>
      </p:sp>
      <p:graphicFrame>
        <p:nvGraphicFramePr>
          <p:cNvPr id="5" name="Content Placeholder 5">
            <a:extLst>
              <a:ext uri="{FF2B5EF4-FFF2-40B4-BE49-F238E27FC236}">
                <a16:creationId xmlns:a16="http://schemas.microsoft.com/office/drawing/2014/main" id="{7AADACAE-6905-9B10-5EA8-5AC4968B24C4}"/>
              </a:ext>
            </a:extLst>
          </p:cNvPr>
          <p:cNvGraphicFramePr>
            <a:graphicFrameLocks/>
          </p:cNvGraphicFramePr>
          <p:nvPr>
            <p:extLst>
              <p:ext uri="{D42A27DB-BD31-4B8C-83A1-F6EECF244321}">
                <p14:modId xmlns:p14="http://schemas.microsoft.com/office/powerpoint/2010/main" val="393093515"/>
              </p:ext>
            </p:extLst>
          </p:nvPr>
        </p:nvGraphicFramePr>
        <p:xfrm>
          <a:off x="762000" y="2420888"/>
          <a:ext cx="10972800" cy="272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B7CD3D04-B603-172F-00EC-7CDD101B51FD}"/>
              </a:ext>
            </a:extLst>
          </p:cNvPr>
          <p:cNvSpPr/>
          <p:nvPr/>
        </p:nvSpPr>
        <p:spPr bwMode="auto">
          <a:xfrm>
            <a:off x="624417" y="5445224"/>
            <a:ext cx="10972799" cy="68093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dirty="0"/>
              <a:t>Does your favorite graph drawing problem lie on one of these frontiers?</a:t>
            </a:r>
          </a:p>
        </p:txBody>
      </p:sp>
      <p:grpSp>
        <p:nvGrpSpPr>
          <p:cNvPr id="7" name="Group 6">
            <a:extLst>
              <a:ext uri="{FF2B5EF4-FFF2-40B4-BE49-F238E27FC236}">
                <a16:creationId xmlns:a16="http://schemas.microsoft.com/office/drawing/2014/main" id="{8BADDC4B-CA02-CA31-7DC5-A3B9F73EFA98}"/>
              </a:ext>
            </a:extLst>
          </p:cNvPr>
          <p:cNvGrpSpPr/>
          <p:nvPr/>
        </p:nvGrpSpPr>
        <p:grpSpPr>
          <a:xfrm>
            <a:off x="7653824" y="402486"/>
            <a:ext cx="2005920" cy="601200"/>
            <a:chOff x="1915352" y="5810746"/>
            <a:chExt cx="2005920" cy="60120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3122323-53EA-C0AA-B8E4-4A0C400E12AC}"/>
                    </a:ext>
                  </a:extLst>
                </p14:cNvPr>
                <p14:cNvContentPartPr/>
                <p14:nvPr/>
              </p14:nvContentPartPr>
              <p14:xfrm>
                <a:off x="1915352" y="5935306"/>
                <a:ext cx="624240" cy="121680"/>
              </p14:xfrm>
            </p:contentPart>
          </mc:Choice>
          <mc:Fallback xmlns="">
            <p:pic>
              <p:nvPicPr>
                <p:cNvPr id="6" name="Ink 5">
                  <a:extLst>
                    <a:ext uri="{FF2B5EF4-FFF2-40B4-BE49-F238E27FC236}">
                      <a16:creationId xmlns:a16="http://schemas.microsoft.com/office/drawing/2014/main" id="{0E5FE7AB-33F8-4A9D-80C8-C1E9C8DD10FF}"/>
                    </a:ext>
                  </a:extLst>
                </p:cNvPr>
                <p:cNvPicPr/>
                <p:nvPr/>
              </p:nvPicPr>
              <p:blipFill>
                <a:blip r:embed="rId9"/>
                <a:stretch>
                  <a:fillRect/>
                </a:stretch>
              </p:blipFill>
              <p:spPr>
                <a:xfrm>
                  <a:off x="1906352" y="5926306"/>
                  <a:ext cx="641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1D5613C-7483-2914-9F75-30037512208E}"/>
                    </a:ext>
                  </a:extLst>
                </p14:cNvPr>
                <p14:cNvContentPartPr/>
                <p14:nvPr/>
              </p14:nvContentPartPr>
              <p14:xfrm>
                <a:off x="2235032" y="6018466"/>
                <a:ext cx="73800" cy="393480"/>
              </p14:xfrm>
            </p:contentPart>
          </mc:Choice>
          <mc:Fallback xmlns="">
            <p:pic>
              <p:nvPicPr>
                <p:cNvPr id="7" name="Ink 6">
                  <a:extLst>
                    <a:ext uri="{FF2B5EF4-FFF2-40B4-BE49-F238E27FC236}">
                      <a16:creationId xmlns:a16="http://schemas.microsoft.com/office/drawing/2014/main" id="{6D9AB90D-E79D-4E4D-A066-0CCFC1EE0887}"/>
                    </a:ext>
                  </a:extLst>
                </p:cNvPr>
                <p:cNvPicPr/>
                <p:nvPr/>
              </p:nvPicPr>
              <p:blipFill>
                <a:blip r:embed="rId11"/>
                <a:stretch>
                  <a:fillRect/>
                </a:stretch>
              </p:blipFill>
              <p:spPr>
                <a:xfrm>
                  <a:off x="2226392" y="6009826"/>
                  <a:ext cx="9144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5D3AEA4-E521-1979-C45D-7D65ADE4B017}"/>
                    </a:ext>
                  </a:extLst>
                </p14:cNvPr>
                <p14:cNvContentPartPr/>
                <p14:nvPr/>
              </p14:nvContentPartPr>
              <p14:xfrm>
                <a:off x="2736872" y="5810746"/>
                <a:ext cx="269280" cy="480240"/>
              </p14:xfrm>
            </p:contentPart>
          </mc:Choice>
          <mc:Fallback xmlns="">
            <p:pic>
              <p:nvPicPr>
                <p:cNvPr id="8" name="Ink 7">
                  <a:extLst>
                    <a:ext uri="{FF2B5EF4-FFF2-40B4-BE49-F238E27FC236}">
                      <a16:creationId xmlns:a16="http://schemas.microsoft.com/office/drawing/2014/main" id="{82BB1294-2F02-4110-92CA-FD50C65C5CBC}"/>
                    </a:ext>
                  </a:extLst>
                </p:cNvPr>
                <p:cNvPicPr/>
                <p:nvPr/>
              </p:nvPicPr>
              <p:blipFill>
                <a:blip r:embed="rId13"/>
                <a:stretch>
                  <a:fillRect/>
                </a:stretch>
              </p:blipFill>
              <p:spPr>
                <a:xfrm>
                  <a:off x="2728232" y="5802106"/>
                  <a:ext cx="28692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0B2C15C-1DBC-620F-05CF-E76E9A89F524}"/>
                    </a:ext>
                  </a:extLst>
                </p14:cNvPr>
                <p14:cNvContentPartPr/>
                <p14:nvPr/>
              </p14:nvContentPartPr>
              <p14:xfrm>
                <a:off x="3050072" y="5911546"/>
                <a:ext cx="871200" cy="420480"/>
              </p14:xfrm>
            </p:contentPart>
          </mc:Choice>
          <mc:Fallback xmlns="">
            <p:pic>
              <p:nvPicPr>
                <p:cNvPr id="9" name="Ink 8">
                  <a:extLst>
                    <a:ext uri="{FF2B5EF4-FFF2-40B4-BE49-F238E27FC236}">
                      <a16:creationId xmlns:a16="http://schemas.microsoft.com/office/drawing/2014/main" id="{BF5D41DF-D490-4636-9D0A-1DCF66E51ACF}"/>
                    </a:ext>
                  </a:extLst>
                </p:cNvPr>
                <p:cNvPicPr/>
                <p:nvPr/>
              </p:nvPicPr>
              <p:blipFill>
                <a:blip r:embed="rId15"/>
                <a:stretch>
                  <a:fillRect/>
                </a:stretch>
              </p:blipFill>
              <p:spPr>
                <a:xfrm>
                  <a:off x="3041072" y="5902906"/>
                  <a:ext cx="888840" cy="438120"/>
                </a:xfrm>
                <a:prstGeom prst="rect">
                  <a:avLst/>
                </a:prstGeom>
              </p:spPr>
            </p:pic>
          </mc:Fallback>
        </mc:AlternateContent>
      </p:grpSp>
      <p:grpSp>
        <p:nvGrpSpPr>
          <p:cNvPr id="12" name="Group 11">
            <a:extLst>
              <a:ext uri="{FF2B5EF4-FFF2-40B4-BE49-F238E27FC236}">
                <a16:creationId xmlns:a16="http://schemas.microsoft.com/office/drawing/2014/main" id="{5B79DB59-8445-C1F8-4259-AC012B04E8B8}"/>
              </a:ext>
            </a:extLst>
          </p:cNvPr>
          <p:cNvGrpSpPr/>
          <p:nvPr/>
        </p:nvGrpSpPr>
        <p:grpSpPr>
          <a:xfrm>
            <a:off x="10272464" y="303846"/>
            <a:ext cx="1569960" cy="828720"/>
            <a:chOff x="4533992" y="5712106"/>
            <a:chExt cx="1569960" cy="8287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0360B7B-386B-FC86-50D3-C6C57E924322}"/>
                    </a:ext>
                  </a:extLst>
                </p14:cNvPr>
                <p14:cNvContentPartPr/>
                <p14:nvPr/>
              </p14:nvContentPartPr>
              <p14:xfrm>
                <a:off x="4533992" y="6149866"/>
                <a:ext cx="339120" cy="390960"/>
              </p14:xfrm>
            </p:contentPart>
          </mc:Choice>
          <mc:Fallback xmlns="">
            <p:pic>
              <p:nvPicPr>
                <p:cNvPr id="11" name="Ink 10">
                  <a:extLst>
                    <a:ext uri="{FF2B5EF4-FFF2-40B4-BE49-F238E27FC236}">
                      <a16:creationId xmlns:a16="http://schemas.microsoft.com/office/drawing/2014/main" id="{84938958-B42C-4E99-A2D9-96099347868D}"/>
                    </a:ext>
                  </a:extLst>
                </p:cNvPr>
                <p:cNvPicPr/>
                <p:nvPr/>
              </p:nvPicPr>
              <p:blipFill>
                <a:blip r:embed="rId17"/>
                <a:stretch>
                  <a:fillRect/>
                </a:stretch>
              </p:blipFill>
              <p:spPr>
                <a:xfrm>
                  <a:off x="4524992" y="6140866"/>
                  <a:ext cx="3567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9498C71-F95B-2D66-E9BF-C2BDE2EF8BB8}"/>
                    </a:ext>
                  </a:extLst>
                </p14:cNvPr>
                <p14:cNvContentPartPr/>
                <p14:nvPr/>
              </p14:nvContentPartPr>
              <p14:xfrm>
                <a:off x="4827032" y="6157426"/>
                <a:ext cx="209520" cy="187920"/>
              </p14:xfrm>
            </p:contentPart>
          </mc:Choice>
          <mc:Fallback xmlns="">
            <p:pic>
              <p:nvPicPr>
                <p:cNvPr id="12" name="Ink 11">
                  <a:extLst>
                    <a:ext uri="{FF2B5EF4-FFF2-40B4-BE49-F238E27FC236}">
                      <a16:creationId xmlns:a16="http://schemas.microsoft.com/office/drawing/2014/main" id="{4580646D-17C7-4F3B-A18C-38773AFAFD5B}"/>
                    </a:ext>
                  </a:extLst>
                </p:cNvPr>
                <p:cNvPicPr/>
                <p:nvPr/>
              </p:nvPicPr>
              <p:blipFill>
                <a:blip r:embed="rId19"/>
                <a:stretch>
                  <a:fillRect/>
                </a:stretch>
              </p:blipFill>
              <p:spPr>
                <a:xfrm>
                  <a:off x="4818392" y="6148786"/>
                  <a:ext cx="227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FAC84D7-6A40-ADD4-0CD0-F33805C51B0F}"/>
                    </a:ext>
                  </a:extLst>
                </p14:cNvPr>
                <p14:cNvContentPartPr/>
                <p14:nvPr/>
              </p14:nvContentPartPr>
              <p14:xfrm>
                <a:off x="5102432" y="6211066"/>
                <a:ext cx="284760" cy="105120"/>
              </p14:xfrm>
            </p:contentPart>
          </mc:Choice>
          <mc:Fallback xmlns="">
            <p:pic>
              <p:nvPicPr>
                <p:cNvPr id="13" name="Ink 12">
                  <a:extLst>
                    <a:ext uri="{FF2B5EF4-FFF2-40B4-BE49-F238E27FC236}">
                      <a16:creationId xmlns:a16="http://schemas.microsoft.com/office/drawing/2014/main" id="{E6A89B56-EE0E-4526-894B-EAAB8BAE4E9D}"/>
                    </a:ext>
                  </a:extLst>
                </p:cNvPr>
                <p:cNvPicPr/>
                <p:nvPr/>
              </p:nvPicPr>
              <p:blipFill>
                <a:blip r:embed="rId21"/>
                <a:stretch>
                  <a:fillRect/>
                </a:stretch>
              </p:blipFill>
              <p:spPr>
                <a:xfrm>
                  <a:off x="5093792" y="6202426"/>
                  <a:ext cx="30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5F44384-A3CE-B912-2035-59CA20D2112E}"/>
                    </a:ext>
                  </a:extLst>
                </p14:cNvPr>
                <p14:cNvContentPartPr/>
                <p14:nvPr/>
              </p14:nvContentPartPr>
              <p14:xfrm>
                <a:off x="5676632" y="5712106"/>
                <a:ext cx="427320" cy="493560"/>
              </p14:xfrm>
            </p:contentPart>
          </mc:Choice>
          <mc:Fallback xmlns="">
            <p:pic>
              <p:nvPicPr>
                <p:cNvPr id="14" name="Ink 13">
                  <a:extLst>
                    <a:ext uri="{FF2B5EF4-FFF2-40B4-BE49-F238E27FC236}">
                      <a16:creationId xmlns:a16="http://schemas.microsoft.com/office/drawing/2014/main" id="{CF1CC282-0368-41B2-A531-B8E6B1BB7398}"/>
                    </a:ext>
                  </a:extLst>
                </p:cNvPr>
                <p:cNvPicPr/>
                <p:nvPr/>
              </p:nvPicPr>
              <p:blipFill>
                <a:blip r:embed="rId23"/>
                <a:stretch>
                  <a:fillRect/>
                </a:stretch>
              </p:blipFill>
              <p:spPr>
                <a:xfrm>
                  <a:off x="5667992" y="5703106"/>
                  <a:ext cx="44496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D436877-9248-C2D6-20E9-5DBD9DD6D764}"/>
                    </a:ext>
                  </a:extLst>
                </p14:cNvPr>
                <p14:cNvContentPartPr/>
                <p14:nvPr/>
              </p14:nvContentPartPr>
              <p14:xfrm>
                <a:off x="5782112" y="6386746"/>
                <a:ext cx="113760" cy="102960"/>
              </p14:xfrm>
            </p:contentPart>
          </mc:Choice>
          <mc:Fallback xmlns="">
            <p:pic>
              <p:nvPicPr>
                <p:cNvPr id="15" name="Ink 14">
                  <a:extLst>
                    <a:ext uri="{FF2B5EF4-FFF2-40B4-BE49-F238E27FC236}">
                      <a16:creationId xmlns:a16="http://schemas.microsoft.com/office/drawing/2014/main" id="{D89A5FDF-EEA5-4FE6-8C7C-A8C704446BD2}"/>
                    </a:ext>
                  </a:extLst>
                </p:cNvPr>
                <p:cNvPicPr/>
                <p:nvPr/>
              </p:nvPicPr>
              <p:blipFill>
                <a:blip r:embed="rId25"/>
                <a:stretch>
                  <a:fillRect/>
                </a:stretch>
              </p:blipFill>
              <p:spPr>
                <a:xfrm>
                  <a:off x="5773472" y="6377746"/>
                  <a:ext cx="131400" cy="120600"/>
                </a:xfrm>
                <a:prstGeom prst="rect">
                  <a:avLst/>
                </a:prstGeom>
              </p:spPr>
            </p:pic>
          </mc:Fallback>
        </mc:AlternateContent>
      </p:grpSp>
    </p:spTree>
    <p:extLst>
      <p:ext uri="{BB962C8B-B14F-4D97-AF65-F5344CB8AC3E}">
        <p14:creationId xmlns:p14="http://schemas.microsoft.com/office/powerpoint/2010/main" val="74679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D184EBA-CF08-4CC7-863F-0974D84D6589}"/>
                                            </p:graphicEl>
                                          </p:spTgt>
                                        </p:tgtEl>
                                        <p:attrNameLst>
                                          <p:attrName>style.visibility</p:attrName>
                                        </p:attrNameLst>
                                      </p:cBhvr>
                                      <p:to>
                                        <p:strVal val="visible"/>
                                      </p:to>
                                    </p:set>
                                    <p:animEffect transition="in" filter="fade">
                                      <p:cBhvr>
                                        <p:cTn id="7" dur="500"/>
                                        <p:tgtEl>
                                          <p:spTgt spid="5">
                                            <p:graphicEl>
                                              <a:dgm id="{ED184EBA-CF08-4CC7-863F-0974D84D658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908F7AE3-2F6C-4482-8E9C-39932E3CFB3C}"/>
                                            </p:graphicEl>
                                          </p:spTgt>
                                        </p:tgtEl>
                                        <p:attrNameLst>
                                          <p:attrName>style.visibility</p:attrName>
                                        </p:attrNameLst>
                                      </p:cBhvr>
                                      <p:to>
                                        <p:strVal val="visible"/>
                                      </p:to>
                                    </p:set>
                                    <p:animEffect transition="in" filter="fade">
                                      <p:cBhvr>
                                        <p:cTn id="10" dur="500"/>
                                        <p:tgtEl>
                                          <p:spTgt spid="5">
                                            <p:graphicEl>
                                              <a:dgm id="{908F7AE3-2F6C-4482-8E9C-39932E3CFB3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DF277485-0737-411E-A8A2-5595C2C99BB7}"/>
                                            </p:graphicEl>
                                          </p:spTgt>
                                        </p:tgtEl>
                                        <p:attrNameLst>
                                          <p:attrName>style.visibility</p:attrName>
                                        </p:attrNameLst>
                                      </p:cBhvr>
                                      <p:to>
                                        <p:strVal val="visible"/>
                                      </p:to>
                                    </p:set>
                                    <p:animEffect transition="in" filter="fade">
                                      <p:cBhvr>
                                        <p:cTn id="15" dur="500"/>
                                        <p:tgtEl>
                                          <p:spTgt spid="5">
                                            <p:graphicEl>
                                              <a:dgm id="{DF277485-0737-411E-A8A2-5595C2C99BB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D85E113A-8E9E-4D36-B974-ADBEF3A82FF1}"/>
                                            </p:graphicEl>
                                          </p:spTgt>
                                        </p:tgtEl>
                                        <p:attrNameLst>
                                          <p:attrName>style.visibility</p:attrName>
                                        </p:attrNameLst>
                                      </p:cBhvr>
                                      <p:to>
                                        <p:strVal val="visible"/>
                                      </p:to>
                                    </p:set>
                                    <p:animEffect transition="in" filter="fade">
                                      <p:cBhvr>
                                        <p:cTn id="18" dur="500"/>
                                        <p:tgtEl>
                                          <p:spTgt spid="5">
                                            <p:graphicEl>
                                              <a:dgm id="{D85E113A-8E9E-4D36-B974-ADBEF3A82FF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E9571028-74BC-4FEF-AA1C-F55A4CDFBFDD}"/>
                                            </p:graphicEl>
                                          </p:spTgt>
                                        </p:tgtEl>
                                        <p:attrNameLst>
                                          <p:attrName>style.visibility</p:attrName>
                                        </p:attrNameLst>
                                      </p:cBhvr>
                                      <p:to>
                                        <p:strVal val="visible"/>
                                      </p:to>
                                    </p:set>
                                    <p:animEffect transition="in" filter="fade">
                                      <p:cBhvr>
                                        <p:cTn id="23" dur="500"/>
                                        <p:tgtEl>
                                          <p:spTgt spid="5">
                                            <p:graphicEl>
                                              <a:dgm id="{E9571028-74BC-4FEF-AA1C-F55A4CDFBFD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647321D3-EE6F-4256-8561-EEFE7B536F50}"/>
                                            </p:graphicEl>
                                          </p:spTgt>
                                        </p:tgtEl>
                                        <p:attrNameLst>
                                          <p:attrName>style.visibility</p:attrName>
                                        </p:attrNameLst>
                                      </p:cBhvr>
                                      <p:to>
                                        <p:strVal val="visible"/>
                                      </p:to>
                                    </p:set>
                                    <p:animEffect transition="in" filter="fade">
                                      <p:cBhvr>
                                        <p:cTn id="26" dur="500"/>
                                        <p:tgtEl>
                                          <p:spTgt spid="5">
                                            <p:graphicEl>
                                              <a:dgm id="{647321D3-EE6F-4256-8561-EEFE7B536F5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E36370F5-0DB0-4B0A-9677-9F1FCAA23EA0}"/>
                                            </p:graphicEl>
                                          </p:spTgt>
                                        </p:tgtEl>
                                        <p:attrNameLst>
                                          <p:attrName>style.visibility</p:attrName>
                                        </p:attrNameLst>
                                      </p:cBhvr>
                                      <p:to>
                                        <p:strVal val="visible"/>
                                      </p:to>
                                    </p:set>
                                    <p:animEffect transition="in" filter="fade">
                                      <p:cBhvr>
                                        <p:cTn id="31" dur="500"/>
                                        <p:tgtEl>
                                          <p:spTgt spid="5">
                                            <p:graphicEl>
                                              <a:dgm id="{E36370F5-0DB0-4B0A-9677-9F1FCAA23EA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04BC09B9-2636-4410-9A1D-815A3D261010}"/>
                                            </p:graphicEl>
                                          </p:spTgt>
                                        </p:tgtEl>
                                        <p:attrNameLst>
                                          <p:attrName>style.visibility</p:attrName>
                                        </p:attrNameLst>
                                      </p:cBhvr>
                                      <p:to>
                                        <p:strVal val="visible"/>
                                      </p:to>
                                    </p:set>
                                    <p:animEffect transition="in" filter="fade">
                                      <p:cBhvr>
                                        <p:cTn id="34" dur="500"/>
                                        <p:tgtEl>
                                          <p:spTgt spid="5">
                                            <p:graphicEl>
                                              <a:dgm id="{04BC09B9-2636-4410-9A1D-815A3D26101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drawProgress</p:attrName>
                                        </p:attrNameLst>
                                      </p:cBhvr>
                                      <p:tavLst>
                                        <p:tav tm="0">
                                          <p:val>
                                            <p:fltVal val="0"/>
                                          </p:val>
                                        </p:tav>
                                        <p:tav tm="100000">
                                          <p:val>
                                            <p:fltVal val="1"/>
                                          </p:val>
                                        </p:tav>
                                      </p:tavLst>
                                    </p:anim>
                                  </p:childTnLst>
                                </p:cTn>
                              </p:par>
                            </p:childTnLst>
                          </p:cTn>
                        </p:par>
                        <p:par>
                          <p:cTn id="45" fill="hold">
                            <p:stCondLst>
                              <p:cond delay="2000"/>
                            </p:stCondLst>
                            <p:childTnLst>
                              <p:par>
                                <p:cTn id="46" presetID="63"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2000" fill="hold"/>
                                        <p:tgtEl>
                                          <p:spTgt spid="1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4C0F-DEF2-BD09-4937-ED7381D5AC95}"/>
              </a:ext>
            </a:extLst>
          </p:cNvPr>
          <p:cNvSpPr>
            <a:spLocks noGrp="1"/>
          </p:cNvSpPr>
          <p:nvPr>
            <p:ph type="title"/>
          </p:nvPr>
        </p:nvSpPr>
        <p:spPr/>
        <p:txBody>
          <a:bodyPr/>
          <a:lstStyle/>
          <a:p>
            <a:r>
              <a:rPr lang="nl-NL" dirty="0"/>
              <a:t>Data </a:t>
            </a:r>
            <a:r>
              <a:rPr lang="nl-NL" dirty="0" err="1"/>
              <a:t>reduction</a:t>
            </a:r>
            <a:r>
              <a:rPr lang="nl-NL" dirty="0"/>
              <a:t> </a:t>
            </a:r>
            <a:r>
              <a:rPr lang="nl-NL" dirty="0" err="1"/>
              <a:t>with</a:t>
            </a:r>
            <a:r>
              <a:rPr lang="nl-NL" dirty="0"/>
              <a:t> a </a:t>
            </a:r>
            <a:r>
              <a:rPr lang="nl-NL" dirty="0" err="1"/>
              <a:t>guarantee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CED4E5-9FF6-FCC5-B5F1-211A780A31CF}"/>
                  </a:ext>
                </a:extLst>
              </p:cNvPr>
              <p:cNvSpPr>
                <a:spLocks noGrp="1"/>
              </p:cNvSpPr>
              <p:nvPr>
                <p:ph idx="1"/>
              </p:nvPr>
            </p:nvSpPr>
            <p:spPr/>
            <p:txBody>
              <a:bodyPr/>
              <a:lstStyle/>
              <a:p>
                <a:pPr marL="0" indent="0">
                  <a:buNone/>
                </a:pPr>
                <a:r>
                  <a:rPr lang="nl-NL" dirty="0">
                    <a:solidFill>
                      <a:srgbClr val="0070C0"/>
                    </a:solidFill>
                  </a:rPr>
                  <a:t>Kernelization</a:t>
                </a:r>
                <a:r>
                  <a:rPr lang="nl-NL" dirty="0"/>
                  <a:t> is a </a:t>
                </a:r>
                <a:r>
                  <a:rPr lang="nl-NL" dirty="0" err="1"/>
                  <a:t>method</a:t>
                </a:r>
                <a:r>
                  <a:rPr lang="nl-NL" dirty="0"/>
                  <a:t> </a:t>
                </a:r>
                <a:r>
                  <a:rPr lang="nl-NL" dirty="0" err="1"/>
                  <a:t>for</a:t>
                </a:r>
                <a:r>
                  <a:rPr lang="nl-NL" dirty="0"/>
                  <a:t> </a:t>
                </a:r>
                <a:r>
                  <a:rPr lang="nl-NL" dirty="0" err="1"/>
                  <a:t>parameterized</a:t>
                </a:r>
                <a:r>
                  <a:rPr lang="nl-NL" dirty="0"/>
                  <a:t> </a:t>
                </a:r>
                <a:r>
                  <a:rPr lang="nl-NL" dirty="0" err="1"/>
                  <a:t>preprocessing</a:t>
                </a:r>
                <a:endParaRPr lang="nl-NL" dirty="0"/>
              </a:p>
              <a:p>
                <a:pPr marL="457200" lvl="1" indent="0">
                  <a:buNone/>
                </a:pPr>
                <a:r>
                  <a:rPr lang="nl-NL" i="1" dirty="0" err="1"/>
                  <a:t>Efficiently</a:t>
                </a:r>
                <a:r>
                  <a:rPr lang="nl-NL" i="1" dirty="0"/>
                  <a:t> </a:t>
                </a:r>
                <a:r>
                  <a:rPr lang="nl-NL" i="1" dirty="0" err="1"/>
                  <a:t>reduce</a:t>
                </a:r>
                <a:r>
                  <a:rPr lang="nl-NL" i="1" dirty="0"/>
                  <a:t> </a:t>
                </a:r>
                <a:r>
                  <a:rPr lang="nl-NL" i="1" dirty="0" err="1"/>
                  <a:t>an</a:t>
                </a:r>
                <a:r>
                  <a:rPr lang="nl-NL" i="1" dirty="0"/>
                  <a:t> </a:t>
                </a:r>
                <a:r>
                  <a:rPr lang="nl-NL" i="1" dirty="0" err="1"/>
                  <a:t>instance</a:t>
                </a:r>
                <a:r>
                  <a:rPr lang="nl-NL" i="1" dirty="0"/>
                  <a:t> </a:t>
                </a:r>
                <a14:m>
                  <m:oMath xmlns:m="http://schemas.openxmlformats.org/officeDocument/2006/math">
                    <m:r>
                      <a:rPr lang="nl-NL" b="0" i="1" smtClean="0">
                        <a:latin typeface="Cambria Math" panose="02040503050406030204" pitchFamily="18" charset="0"/>
                      </a:rPr>
                      <m:t>(</m:t>
                    </m:r>
                    <m:r>
                      <a:rPr lang="nl-NL" b="0" i="1" smtClean="0">
                        <a:solidFill>
                          <a:srgbClr val="C00000"/>
                        </a:solidFill>
                        <a:latin typeface="Cambria Math" panose="02040503050406030204" pitchFamily="18" charset="0"/>
                      </a:rPr>
                      <m:t>𝑥</m:t>
                    </m:r>
                    <m:r>
                      <a:rPr lang="nl-NL" b="0" i="1" smtClean="0">
                        <a:latin typeface="Cambria Math" panose="02040503050406030204" pitchFamily="18" charset="0"/>
                      </a:rPr>
                      <m:t>,</m:t>
                    </m:r>
                    <m:r>
                      <a:rPr lang="nl-NL" b="0" i="1" smtClean="0">
                        <a:solidFill>
                          <a:srgbClr val="C00000"/>
                        </a:solidFill>
                        <a:latin typeface="Cambria Math" panose="02040503050406030204" pitchFamily="18" charset="0"/>
                      </a:rPr>
                      <m:t>𝑘</m:t>
                    </m:r>
                    <m:r>
                      <a:rPr lang="nl-NL" b="0" i="1" smtClean="0">
                        <a:latin typeface="Cambria Math" panose="02040503050406030204" pitchFamily="18" charset="0"/>
                      </a:rPr>
                      <m:t>)</m:t>
                    </m:r>
                  </m:oMath>
                </a14:m>
                <a:r>
                  <a:rPr lang="nl-NL" i="1" dirty="0"/>
                  <a:t> </a:t>
                </a:r>
                <a:br>
                  <a:rPr lang="nl-NL" i="1" dirty="0"/>
                </a:br>
                <a:r>
                  <a:rPr lang="nl-NL" i="1" dirty="0"/>
                  <a:t>to </a:t>
                </a:r>
                <a:r>
                  <a:rPr lang="nl-NL" i="1" dirty="0" err="1"/>
                  <a:t>an</a:t>
                </a:r>
                <a:r>
                  <a:rPr lang="nl-NL" i="1" dirty="0"/>
                  <a:t> equivalent </a:t>
                </a:r>
                <a:r>
                  <a:rPr lang="nl-NL" i="1" dirty="0" err="1"/>
                  <a:t>instance</a:t>
                </a:r>
                <a:r>
                  <a:rPr lang="nl-NL" i="1" dirty="0"/>
                  <a:t> of </a:t>
                </a:r>
                <a:r>
                  <a:rPr lang="nl-NL" i="1" dirty="0" err="1"/>
                  <a:t>size</a:t>
                </a:r>
                <a:r>
                  <a:rPr lang="nl-NL" i="1" dirty="0"/>
                  <a:t> </a:t>
                </a:r>
                <a:r>
                  <a:rPr lang="nl-NL" i="1" dirty="0" err="1"/>
                  <a:t>bounded</a:t>
                </a:r>
                <a:r>
                  <a:rPr lang="nl-NL" i="1" dirty="0"/>
                  <a:t> </a:t>
                </a:r>
                <a:r>
                  <a:rPr lang="nl-NL" i="1" dirty="0" err="1"/>
                  <a:t>by</a:t>
                </a:r>
                <a:r>
                  <a:rPr lang="nl-NL" i="1" dirty="0"/>
                  <a:t> </a:t>
                </a:r>
                <a:r>
                  <a:rPr lang="nl-NL" i="1" dirty="0" err="1"/>
                  <a:t>some</a:t>
                </a:r>
                <a:r>
                  <a:rPr lang="nl-NL" i="1" dirty="0"/>
                  <a:t> </a:t>
                </a:r>
                <a14:m>
                  <m:oMath xmlns:m="http://schemas.openxmlformats.org/officeDocument/2006/math">
                    <m:r>
                      <a:rPr lang="nl-NL" b="0" i="1" smtClean="0">
                        <a:solidFill>
                          <a:srgbClr val="C00000"/>
                        </a:solidFill>
                        <a:latin typeface="Cambria Math" panose="02040503050406030204" pitchFamily="18" charset="0"/>
                      </a:rPr>
                      <m:t>𝑓</m:t>
                    </m:r>
                    <m:r>
                      <a:rPr lang="nl-NL" b="0" i="1" smtClean="0">
                        <a:latin typeface="Cambria Math" panose="02040503050406030204" pitchFamily="18" charset="0"/>
                      </a:rPr>
                      <m:t>(</m:t>
                    </m:r>
                    <m:r>
                      <a:rPr lang="nl-NL" b="0" i="1" smtClean="0">
                        <a:solidFill>
                          <a:srgbClr val="C00000"/>
                        </a:solidFill>
                        <a:latin typeface="Cambria Math" panose="02040503050406030204" pitchFamily="18" charset="0"/>
                      </a:rPr>
                      <m:t>𝑘</m:t>
                    </m:r>
                    <m:r>
                      <a:rPr lang="nl-NL" b="0" i="1" smtClean="0">
                        <a:latin typeface="Cambria Math" panose="02040503050406030204" pitchFamily="18" charset="0"/>
                      </a:rPr>
                      <m:t>)</m:t>
                    </m:r>
                  </m:oMath>
                </a14:m>
                <a:endParaRPr lang="nl-NL" i="1" dirty="0"/>
              </a:p>
              <a:p>
                <a:pPr marL="0" indent="0">
                  <a:buNone/>
                </a:pPr>
                <a:r>
                  <a:rPr lang="nl-NL" dirty="0" err="1"/>
                  <a:t>One</a:t>
                </a:r>
                <a:r>
                  <a:rPr lang="nl-NL" dirty="0"/>
                  <a:t> of the </a:t>
                </a:r>
                <a:r>
                  <a:rPr lang="nl-NL" dirty="0" err="1"/>
                  <a:t>simplest</a:t>
                </a:r>
                <a:r>
                  <a:rPr lang="nl-NL" dirty="0"/>
                  <a:t> </a:t>
                </a:r>
                <a:r>
                  <a:rPr lang="nl-NL" dirty="0" err="1"/>
                  <a:t>ways</a:t>
                </a:r>
                <a:r>
                  <a:rPr lang="nl-NL" dirty="0"/>
                  <a:t> of </a:t>
                </a:r>
                <a:r>
                  <a:rPr lang="nl-NL" dirty="0" err="1"/>
                  <a:t>obtaining</a:t>
                </a:r>
                <a:r>
                  <a:rPr lang="nl-NL" dirty="0"/>
                  <a:t> FPT </a:t>
                </a:r>
                <a:r>
                  <a:rPr lang="nl-NL" dirty="0" err="1"/>
                  <a:t>algorithms</a:t>
                </a:r>
                <a:endParaRPr lang="nl-NL" dirty="0"/>
              </a:p>
              <a:p>
                <a:pPr marL="457200" lvl="1" indent="0">
                  <a:buNone/>
                </a:pPr>
                <a:r>
                  <a:rPr lang="nl-NL" i="1" dirty="0" err="1"/>
                  <a:t>Apply</a:t>
                </a:r>
                <a:r>
                  <a:rPr lang="nl-NL" i="1" dirty="0"/>
                  <a:t> a brute force </a:t>
                </a:r>
                <a:r>
                  <a:rPr lang="nl-NL" i="1" dirty="0" err="1"/>
                  <a:t>algorithm</a:t>
                </a:r>
                <a:r>
                  <a:rPr lang="nl-NL" i="1" dirty="0"/>
                  <a:t> on the </a:t>
                </a:r>
                <a:r>
                  <a:rPr lang="nl-NL" i="1" dirty="0" err="1"/>
                  <a:t>shrunk</a:t>
                </a:r>
                <a:r>
                  <a:rPr lang="nl-NL" i="1" dirty="0"/>
                  <a:t> </a:t>
                </a:r>
                <a:r>
                  <a:rPr lang="nl-NL" i="1" dirty="0" err="1"/>
                  <a:t>instance</a:t>
                </a:r>
                <a:endParaRPr lang="nl-NL" i="1" dirty="0"/>
              </a:p>
              <a:p>
                <a:pPr marL="0" indent="0">
                  <a:buNone/>
                </a:pPr>
                <a:r>
                  <a:rPr lang="nl-NL" dirty="0" err="1"/>
                  <a:t>Kernelization</a:t>
                </a:r>
                <a:r>
                  <a:rPr lang="nl-NL" dirty="0"/>
                  <a:t> </a:t>
                </a:r>
                <a:r>
                  <a:rPr lang="nl-NL" dirty="0" err="1">
                    <a:solidFill>
                      <a:srgbClr val="0070C0"/>
                    </a:solidFill>
                  </a:rPr>
                  <a:t>also</a:t>
                </a:r>
                <a:r>
                  <a:rPr lang="nl-NL" dirty="0">
                    <a:solidFill>
                      <a:srgbClr val="0070C0"/>
                    </a:solidFill>
                  </a:rPr>
                  <a:t> </a:t>
                </a:r>
                <a:r>
                  <a:rPr lang="nl-NL" dirty="0" err="1"/>
                  <a:t>facilitates</a:t>
                </a:r>
                <a:r>
                  <a:rPr lang="nl-NL" dirty="0"/>
                  <a:t> a </a:t>
                </a:r>
                <a:r>
                  <a:rPr lang="nl-NL" dirty="0" err="1"/>
                  <a:t>rigorous</a:t>
                </a:r>
                <a:r>
                  <a:rPr lang="nl-NL" dirty="0"/>
                  <a:t> analysis of </a:t>
                </a:r>
                <a:r>
                  <a:rPr lang="nl-NL" dirty="0" err="1"/>
                  <a:t>efficient</a:t>
                </a:r>
                <a:r>
                  <a:rPr lang="nl-NL" dirty="0"/>
                  <a:t> data </a:t>
                </a:r>
                <a:r>
                  <a:rPr lang="nl-NL" dirty="0" err="1"/>
                  <a:t>compression</a:t>
                </a:r>
                <a:endParaRPr lang="nl-NL" dirty="0"/>
              </a:p>
              <a:p>
                <a:pPr marL="0" indent="0">
                  <a:buNone/>
                </a:pPr>
                <a:endParaRPr lang="en-US" dirty="0"/>
              </a:p>
            </p:txBody>
          </p:sp>
        </mc:Choice>
        <mc:Fallback>
          <p:sp>
            <p:nvSpPr>
              <p:cNvPr id="3" name="Content Placeholder 2">
                <a:extLst>
                  <a:ext uri="{FF2B5EF4-FFF2-40B4-BE49-F238E27FC236}">
                    <a16:creationId xmlns:a16="http://schemas.microsoft.com/office/drawing/2014/main" id="{F4CED4E5-9FF6-FCC5-B5F1-211A780A31CF}"/>
                  </a:ext>
                </a:extLst>
              </p:cNvPr>
              <p:cNvSpPr>
                <a:spLocks noGrp="1" noRot="1" noChangeAspect="1" noMove="1" noResize="1" noEditPoints="1" noAdjustHandles="1" noChangeArrowheads="1" noChangeShapeType="1" noTextEdit="1"/>
              </p:cNvSpPr>
              <p:nvPr>
                <p:ph idx="1"/>
              </p:nvPr>
            </p:nvSpPr>
            <p:spPr>
              <a:blipFill>
                <a:blip r:embed="rId2"/>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9323887-9255-3FEC-D021-FF183B87FB44}"/>
              </a:ext>
            </a:extLst>
          </p:cNvPr>
          <p:cNvSpPr>
            <a:spLocks noGrp="1"/>
          </p:cNvSpPr>
          <p:nvPr>
            <p:ph type="sldNum" sz="quarter" idx="12"/>
          </p:nvPr>
        </p:nvSpPr>
        <p:spPr/>
        <p:txBody>
          <a:bodyPr/>
          <a:lstStyle/>
          <a:p>
            <a:pPr>
              <a:defRPr/>
            </a:pPr>
            <a:fld id="{2EEB4C75-3422-4131-BAA1-452F888D0C16}" type="slidenum">
              <a:rPr lang="nb-NO" smtClean="0"/>
              <a:pPr>
                <a:defRPr/>
              </a:pPr>
              <a:t>4</a:t>
            </a:fld>
            <a:endParaRPr lang="nb-NO"/>
          </a:p>
        </p:txBody>
      </p:sp>
      <p:grpSp>
        <p:nvGrpSpPr>
          <p:cNvPr id="5" name="Group 4">
            <a:extLst>
              <a:ext uri="{FF2B5EF4-FFF2-40B4-BE49-F238E27FC236}">
                <a16:creationId xmlns:a16="http://schemas.microsoft.com/office/drawing/2014/main" id="{D7D39CA5-8937-7F6C-6A43-83FAEDFEA00D}"/>
              </a:ext>
            </a:extLst>
          </p:cNvPr>
          <p:cNvGrpSpPr/>
          <p:nvPr/>
        </p:nvGrpSpPr>
        <p:grpSpPr>
          <a:xfrm>
            <a:off x="2695651" y="5060790"/>
            <a:ext cx="6800701" cy="1051418"/>
            <a:chOff x="1171650" y="4908301"/>
            <a:chExt cx="6800701" cy="1051418"/>
          </a:xfrm>
        </p:grpSpPr>
        <p:grpSp>
          <p:nvGrpSpPr>
            <p:cNvPr id="6" name="Group 5">
              <a:extLst>
                <a:ext uri="{FF2B5EF4-FFF2-40B4-BE49-F238E27FC236}">
                  <a16:creationId xmlns:a16="http://schemas.microsoft.com/office/drawing/2014/main" id="{DBDD6019-989C-797B-3843-83288BA7077D}"/>
                </a:ext>
              </a:extLst>
            </p:cNvPr>
            <p:cNvGrpSpPr/>
            <p:nvPr/>
          </p:nvGrpSpPr>
          <p:grpSpPr>
            <a:xfrm>
              <a:off x="1171650" y="4908301"/>
              <a:ext cx="2088580" cy="1051418"/>
              <a:chOff x="1475308" y="4908301"/>
              <a:chExt cx="2088580" cy="1051418"/>
            </a:xfrm>
          </p:grpSpPr>
          <mc:AlternateContent xmlns:mc="http://schemas.openxmlformats.org/markup-compatibility/2006" xmlns:a14="http://schemas.microsoft.com/office/drawing/2010/main">
            <mc:Choice Requires="a14">
              <p:sp>
                <p:nvSpPr>
                  <p:cNvPr id="14" name="Rounded Rectangle 21">
                    <a:extLst>
                      <a:ext uri="{FF2B5EF4-FFF2-40B4-BE49-F238E27FC236}">
                        <a16:creationId xmlns:a16="http://schemas.microsoft.com/office/drawing/2014/main" id="{1EC77DBE-64FC-0F91-CF9B-E0E0E61F6854}"/>
                      </a:ext>
                    </a:extLst>
                  </p:cNvPr>
                  <p:cNvSpPr/>
                  <p:nvPr/>
                </p:nvSpPr>
                <p:spPr bwMode="auto">
                  <a:xfrm>
                    <a:off x="1475655" y="5157192"/>
                    <a:ext cx="2088221"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oMath>
                      </m:oMathPara>
                    </a14:m>
                    <a:endParaRPr lang="en-US" sz="2000" dirty="0">
                      <a:solidFill>
                        <a:srgbClr val="C00000"/>
                      </a:solidFill>
                      <a:latin typeface="+mj-lt"/>
                    </a:endParaRPr>
                  </a:p>
                </p:txBody>
              </p:sp>
            </mc:Choice>
            <mc:Fallback xmlns="">
              <p:sp>
                <p:nvSpPr>
                  <p:cNvPr id="14" name="Rounded Rectangle 21">
                    <a:extLst>
                      <a:ext uri="{FF2B5EF4-FFF2-40B4-BE49-F238E27FC236}">
                        <a16:creationId xmlns:a16="http://schemas.microsoft.com/office/drawing/2014/main" id="{1EC77DBE-64FC-0F91-CF9B-E0E0E61F6854}"/>
                      </a:ext>
                    </a:extLst>
                  </p:cNvPr>
                  <p:cNvSpPr>
                    <a:spLocks noRot="1" noChangeAspect="1" noMove="1" noResize="1" noEditPoints="1" noAdjustHandles="1" noChangeArrowheads="1" noChangeShapeType="1" noTextEdit="1"/>
                  </p:cNvSpPr>
                  <p:nvPr/>
                </p:nvSpPr>
                <p:spPr bwMode="auto">
                  <a:xfrm>
                    <a:off x="1475655" y="5157192"/>
                    <a:ext cx="2088221" cy="802527"/>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Left-Right Arrow 22">
                    <a:extLst>
                      <a:ext uri="{FF2B5EF4-FFF2-40B4-BE49-F238E27FC236}">
                        <a16:creationId xmlns:a16="http://schemas.microsoft.com/office/drawing/2014/main" id="{4B3B37C4-777F-0D9D-CBD4-9166069889BB}"/>
                      </a:ext>
                    </a:extLst>
                  </p:cNvPr>
                  <p:cNvSpPr/>
                  <p:nvPr/>
                </p:nvSpPr>
                <p:spPr bwMode="auto">
                  <a:xfrm>
                    <a:off x="1475308" y="4908301"/>
                    <a:ext cx="2088580" cy="104875"/>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i="1" dirty="0">
                            <a:solidFill>
                              <a:srgbClr val="C00000"/>
                            </a:solidFill>
                            <a:latin typeface="Cambria Math" panose="02040503050406030204" pitchFamily="18" charset="0"/>
                          </a:rPr>
                          <m:t>𝑛</m:t>
                        </m:r>
                      </m:oMath>
                    </a14:m>
                    <a:r>
                      <a:rPr lang="en-US" sz="2000" dirty="0">
                        <a:solidFill>
                          <a:schemeClr val="tx1"/>
                        </a:solidFill>
                        <a:latin typeface="+mj-lt"/>
                      </a:rPr>
                      <a:t> bits</a:t>
                    </a:r>
                  </a:p>
                </p:txBody>
              </p:sp>
            </mc:Choice>
            <mc:Fallback xmlns="">
              <p:sp>
                <p:nvSpPr>
                  <p:cNvPr id="15" name="Left-Right Arrow 22">
                    <a:extLst>
                      <a:ext uri="{FF2B5EF4-FFF2-40B4-BE49-F238E27FC236}">
                        <a16:creationId xmlns:a16="http://schemas.microsoft.com/office/drawing/2014/main" id="{4B3B37C4-777F-0D9D-CBD4-9166069889BB}"/>
                      </a:ext>
                    </a:extLst>
                  </p:cNvPr>
                  <p:cNvSpPr>
                    <a:spLocks noRot="1" noChangeAspect="1" noMove="1" noResize="1" noEditPoints="1" noAdjustHandles="1" noChangeArrowheads="1" noChangeShapeType="1" noTextEdit="1"/>
                  </p:cNvSpPr>
                  <p:nvPr/>
                </p:nvSpPr>
                <p:spPr bwMode="auto">
                  <a:xfrm>
                    <a:off x="1475308" y="4908301"/>
                    <a:ext cx="2088580" cy="104875"/>
                  </a:xfrm>
                  <a:prstGeom prst="leftRightArrow">
                    <a:avLst/>
                  </a:prstGeom>
                  <a:blipFill>
                    <a:blip r:embed="rId4"/>
                    <a:stretch>
                      <a:fillRect t="-321053" b="-47368"/>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6731C44B-9697-4C21-DBA9-1FF8738CD5B3}"/>
                      </a:ext>
                    </a:extLst>
                  </p:cNvPr>
                  <p:cNvSpPr/>
                  <p:nvPr/>
                </p:nvSpPr>
                <p:spPr bwMode="auto">
                  <a:xfrm>
                    <a:off x="298782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14:m>
                      <m:oMathPara xmlns:m="http://schemas.openxmlformats.org/officeDocument/2006/math">
                        <m:oMathParaPr>
                          <m:jc m:val="center"/>
                        </m:oMathParaPr>
                        <m:oMath xmlns:m="http://schemas.openxmlformats.org/officeDocument/2006/math">
                          <m:r>
                            <a:rPr lang="en-US" sz="2000" i="1">
                              <a:solidFill>
                                <a:srgbClr val="C00000"/>
                              </a:solidFill>
                              <a:latin typeface="Cambria Math" panose="02040503050406030204" pitchFamily="18" charset="0"/>
                            </a:rPr>
                            <m:t>𝑘</m:t>
                          </m:r>
                        </m:oMath>
                      </m:oMathPara>
                    </a14:m>
                    <a:endParaRPr lang="en-US" sz="2000" dirty="0">
                      <a:solidFill>
                        <a:srgbClr val="C00000"/>
                      </a:solidFill>
                      <a:latin typeface="+mj-lt"/>
                    </a:endParaRPr>
                  </a:p>
                </p:txBody>
              </p:sp>
            </mc:Choice>
            <mc:Fallback xmlns="">
              <p:sp>
                <p:nvSpPr>
                  <p:cNvPr id="16" name="Oval 15">
                    <a:extLst>
                      <a:ext uri="{FF2B5EF4-FFF2-40B4-BE49-F238E27FC236}">
                        <a16:creationId xmlns:a16="http://schemas.microsoft.com/office/drawing/2014/main" id="{6731C44B-9697-4C21-DBA9-1FF8738CD5B3}"/>
                      </a:ext>
                    </a:extLst>
                  </p:cNvPr>
                  <p:cNvSpPr>
                    <a:spLocks noRot="1" noChangeAspect="1" noMove="1" noResize="1" noEditPoints="1" noAdjustHandles="1" noChangeArrowheads="1" noChangeShapeType="1" noTextEdit="1"/>
                  </p:cNvSpPr>
                  <p:nvPr/>
                </p:nvSpPr>
                <p:spPr bwMode="auto">
                  <a:xfrm>
                    <a:off x="2987824" y="5229076"/>
                    <a:ext cx="504056" cy="504056"/>
                  </a:xfrm>
                  <a:prstGeom prst="ellipse">
                    <a:avLst/>
                  </a:prstGeom>
                  <a:blipFill>
                    <a:blip r:embed="rId5"/>
                    <a:stretch>
                      <a:fillRect/>
                    </a:stretch>
                  </a:blipFill>
                  <a:ln>
                    <a:headEnd type="none" w="med" len="med"/>
                    <a:tailEnd type="none" w="med" len="med"/>
                  </a:ln>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D36805ED-FD59-B946-E2FB-DFA1FACF3BE5}"/>
                </a:ext>
              </a:extLst>
            </p:cNvPr>
            <p:cNvGrpSpPr/>
            <p:nvPr/>
          </p:nvGrpSpPr>
          <p:grpSpPr>
            <a:xfrm>
              <a:off x="4431880" y="5144132"/>
              <a:ext cx="954404" cy="772281"/>
              <a:chOff x="4412304" y="3639729"/>
              <a:chExt cx="954404" cy="772281"/>
            </a:xfrm>
          </p:grpSpPr>
          <mc:AlternateContent xmlns:mc="http://schemas.openxmlformats.org/markup-compatibility/2006" xmlns:a14="http://schemas.microsoft.com/office/drawing/2010/main">
            <mc:Choice Requires="a14">
              <p:sp>
                <p:nvSpPr>
                  <p:cNvPr id="12" name="Right Arrow 19">
                    <a:extLst>
                      <a:ext uri="{FF2B5EF4-FFF2-40B4-BE49-F238E27FC236}">
                        <a16:creationId xmlns:a16="http://schemas.microsoft.com/office/drawing/2014/main" id="{CE04838D-9345-A8AE-75F9-BFA5DDCF2B97}"/>
                      </a:ext>
                    </a:extLst>
                  </p:cNvPr>
                  <p:cNvSpPr/>
                  <p:nvPr/>
                </p:nvSpPr>
                <p:spPr bwMode="auto">
                  <a:xfrm>
                    <a:off x="4412304" y="3639729"/>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554480" numCol="1" rtlCol="0" anchor="ctr" anchorCtr="0" compatLnSpc="1">
                    <a:prstTxWarp prst="textNoShape">
                      <a:avLst/>
                    </a:prstTxWarp>
                  </a:bodyPr>
                  <a:lstStyle/>
                  <a:p>
                    <a:pPr eaLnBrk="0" hangingPunct="0"/>
                    <a14:m>
                      <m:oMath xmlns:m="http://schemas.openxmlformats.org/officeDocument/2006/math">
                        <m:r>
                          <a:rPr lang="en-US" sz="2000" i="1">
                            <a:solidFill>
                              <a:schemeClr val="tx1"/>
                            </a:solidFill>
                            <a:latin typeface="Cambria Math" panose="02040503050406030204" pitchFamily="18" charset="0"/>
                          </a:rPr>
                          <m:t>𝑝𝑜𝑙𝑦</m:t>
                        </m:r>
                        <m:r>
                          <a:rPr lang="en-US" sz="2000" i="1">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r>
                              <a:rPr lang="en-US" sz="2000" i="1">
                                <a:solidFill>
                                  <a:srgbClr val="C00000"/>
                                </a:solidFill>
                                <a:latin typeface="Cambria Math" panose="02040503050406030204" pitchFamily="18" charset="0"/>
                              </a:rPr>
                              <m:t>𝑥</m:t>
                            </m:r>
                          </m:e>
                        </m:d>
                        <m:r>
                          <a:rPr lang="en-US" sz="2000" i="1">
                            <a:solidFill>
                              <a:schemeClr val="tx1"/>
                            </a:solidFill>
                            <a:latin typeface="Cambria Math" panose="02040503050406030204" pitchFamily="18" charset="0"/>
                          </a:rPr>
                          <m:t>,</m:t>
                        </m:r>
                        <m:r>
                          <a:rPr lang="en-US" sz="2000" i="1">
                            <a:solidFill>
                              <a:srgbClr val="C00000"/>
                            </a:solidFill>
                            <a:latin typeface="Cambria Math" panose="02040503050406030204" pitchFamily="18" charset="0"/>
                          </a:rPr>
                          <m:t>𝑘</m:t>
                        </m:r>
                        <m:r>
                          <a:rPr lang="en-US" sz="2000" i="1">
                            <a:solidFill>
                              <a:schemeClr val="tx1"/>
                            </a:solidFill>
                            <a:latin typeface="Cambria Math" panose="02040503050406030204" pitchFamily="18" charset="0"/>
                          </a:rPr>
                          <m:t>)</m:t>
                        </m:r>
                      </m:oMath>
                    </a14:m>
                    <a:r>
                      <a:rPr lang="en-US" sz="2000" dirty="0">
                        <a:solidFill>
                          <a:schemeClr val="tx1"/>
                        </a:solidFill>
                        <a:latin typeface="+mj-lt"/>
                      </a:rPr>
                      <a:t> time</a:t>
                    </a:r>
                  </a:p>
                </p:txBody>
              </p:sp>
            </mc:Choice>
            <mc:Fallback xmlns="">
              <p:sp>
                <p:nvSpPr>
                  <p:cNvPr id="12" name="Right Arrow 19">
                    <a:extLst>
                      <a:ext uri="{FF2B5EF4-FFF2-40B4-BE49-F238E27FC236}">
                        <a16:creationId xmlns:a16="http://schemas.microsoft.com/office/drawing/2014/main" id="{CE04838D-9345-A8AE-75F9-BFA5DDCF2B97}"/>
                      </a:ext>
                    </a:extLst>
                  </p:cNvPr>
                  <p:cNvSpPr>
                    <a:spLocks noRot="1" noChangeAspect="1" noMove="1" noResize="1" noEditPoints="1" noAdjustHandles="1" noChangeArrowheads="1" noChangeShapeType="1" noTextEdit="1"/>
                  </p:cNvSpPr>
                  <p:nvPr/>
                </p:nvSpPr>
                <p:spPr bwMode="auto">
                  <a:xfrm>
                    <a:off x="4412304" y="3639729"/>
                    <a:ext cx="954404" cy="772281"/>
                  </a:xfrm>
                  <a:prstGeom prst="rightArrow">
                    <a:avLst/>
                  </a:prstGeom>
                  <a:blipFill>
                    <a:blip r:embed="rId6"/>
                    <a:stretch>
                      <a:fillRect l="-63975" t="-72059" r="-47205"/>
                    </a:stretch>
                  </a:blipFill>
                  <a:ln w="19050">
                    <a:headEnd type="none" w="med" len="med"/>
                    <a:tailEnd type="none" w="med" len="med"/>
                  </a:ln>
                  <a:effectLst/>
                </p:spPr>
                <p:txBody>
                  <a:bodyPr/>
                  <a:lstStyle/>
                  <a:p>
                    <a:r>
                      <a:rPr lang="en-US">
                        <a:noFill/>
                      </a:rPr>
                      <a:t> </a:t>
                    </a:r>
                  </a:p>
                </p:txBody>
              </p:sp>
            </mc:Fallback>
          </mc:AlternateContent>
          <p:pic>
            <p:nvPicPr>
              <p:cNvPr id="13" name="Picture 4" descr="http://studystays.com.au/images/config.png">
                <a:extLst>
                  <a:ext uri="{FF2B5EF4-FFF2-40B4-BE49-F238E27FC236}">
                    <a16:creationId xmlns:a16="http://schemas.microsoft.com/office/drawing/2014/main" id="{BDA59346-4D9B-4666-4173-DB34B1289F1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4400000">
                <a:off x="4714562" y="3791585"/>
                <a:ext cx="447473" cy="447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34EE15A-88FD-D7BD-94A7-CA489D88B76C}"/>
                </a:ext>
              </a:extLst>
            </p:cNvPr>
            <p:cNvGrpSpPr/>
            <p:nvPr/>
          </p:nvGrpSpPr>
          <p:grpSpPr>
            <a:xfrm>
              <a:off x="6557934" y="4908301"/>
              <a:ext cx="1414417" cy="1051418"/>
              <a:chOff x="6660000" y="4908301"/>
              <a:chExt cx="1414417" cy="1051418"/>
            </a:xfrm>
          </p:grpSpPr>
          <mc:AlternateContent xmlns:mc="http://schemas.openxmlformats.org/markup-compatibility/2006" xmlns:a14="http://schemas.microsoft.com/office/drawing/2010/main">
            <mc:Choice Requires="a14">
              <p:sp>
                <p:nvSpPr>
                  <p:cNvPr id="9" name="Rounded Rectangle 16">
                    <a:extLst>
                      <a:ext uri="{FF2B5EF4-FFF2-40B4-BE49-F238E27FC236}">
                        <a16:creationId xmlns:a16="http://schemas.microsoft.com/office/drawing/2014/main" id="{1CAD277C-9ABB-5BEC-49C7-C53BC6A926E0}"/>
                      </a:ext>
                    </a:extLst>
                  </p:cNvPr>
                  <p:cNvSpPr/>
                  <p:nvPr/>
                </p:nvSpPr>
                <p:spPr bwMode="auto">
                  <a:xfrm>
                    <a:off x="6660232" y="5157192"/>
                    <a:ext cx="1414174"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r>
                            <a:rPr lang="en-US" sz="2800" i="1">
                              <a:solidFill>
                                <a:srgbClr val="C00000"/>
                              </a:solidFill>
                              <a:latin typeface="Cambria Math" panose="02040503050406030204" pitchFamily="18" charset="0"/>
                            </a:rPr>
                            <m:t>′</m:t>
                          </m:r>
                        </m:oMath>
                      </m:oMathPara>
                    </a14:m>
                    <a:endParaRPr lang="en-US" sz="2000" dirty="0">
                      <a:solidFill>
                        <a:srgbClr val="C00000"/>
                      </a:solidFill>
                      <a:latin typeface="+mj-lt"/>
                    </a:endParaRPr>
                  </a:p>
                </p:txBody>
              </p:sp>
            </mc:Choice>
            <mc:Fallback xmlns="">
              <p:sp>
                <p:nvSpPr>
                  <p:cNvPr id="9" name="Rounded Rectangle 16">
                    <a:extLst>
                      <a:ext uri="{FF2B5EF4-FFF2-40B4-BE49-F238E27FC236}">
                        <a16:creationId xmlns:a16="http://schemas.microsoft.com/office/drawing/2014/main" id="{1CAD277C-9ABB-5BEC-49C7-C53BC6A926E0}"/>
                      </a:ext>
                    </a:extLst>
                  </p:cNvPr>
                  <p:cNvSpPr>
                    <a:spLocks noRot="1" noChangeAspect="1" noMove="1" noResize="1" noEditPoints="1" noAdjustHandles="1" noChangeArrowheads="1" noChangeShapeType="1" noTextEdit="1"/>
                  </p:cNvSpPr>
                  <p:nvPr/>
                </p:nvSpPr>
                <p:spPr bwMode="auto">
                  <a:xfrm>
                    <a:off x="6660232" y="5157192"/>
                    <a:ext cx="1414174" cy="802527"/>
                  </a:xfrm>
                  <a:prstGeom prst="roundRect">
                    <a:avLst/>
                  </a:prstGeom>
                  <a:blipFill>
                    <a:blip r:embed="rId8"/>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Left-Right Arrow 17">
                    <a:extLst>
                      <a:ext uri="{FF2B5EF4-FFF2-40B4-BE49-F238E27FC236}">
                        <a16:creationId xmlns:a16="http://schemas.microsoft.com/office/drawing/2014/main" id="{52001A3E-5DE2-2D5A-140D-D88A051A1271}"/>
                      </a:ext>
                    </a:extLst>
                  </p:cNvPr>
                  <p:cNvSpPr/>
                  <p:nvPr/>
                </p:nvSpPr>
                <p:spPr bwMode="auto">
                  <a:xfrm>
                    <a:off x="6660000" y="4908301"/>
                    <a:ext cx="1414417" cy="104875"/>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i="1" dirty="0">
                            <a:solidFill>
                              <a:schemeClr val="tx1"/>
                            </a:solidFill>
                            <a:latin typeface="Cambria Math" panose="02040503050406030204" pitchFamily="18" charset="0"/>
                          </a:rPr>
                          <m:t>𝑓</m:t>
                        </m:r>
                        <m:r>
                          <a:rPr lang="en-US" sz="2000" i="1" dirty="0">
                            <a:solidFill>
                              <a:schemeClr val="tx1"/>
                            </a:solidFill>
                            <a:latin typeface="Cambria Math" panose="02040503050406030204" pitchFamily="18" charset="0"/>
                          </a:rPr>
                          <m:t>(</m:t>
                        </m:r>
                        <m:r>
                          <a:rPr lang="en-US" sz="2000" i="1" dirty="0">
                            <a:solidFill>
                              <a:srgbClr val="C00000"/>
                            </a:solidFill>
                            <a:latin typeface="Cambria Math" panose="02040503050406030204" pitchFamily="18" charset="0"/>
                          </a:rPr>
                          <m:t>𝑘</m:t>
                        </m:r>
                        <m:r>
                          <a:rPr lang="en-US" sz="2000" i="1" dirty="0">
                            <a:solidFill>
                              <a:schemeClr val="tx1"/>
                            </a:solidFill>
                            <a:latin typeface="Cambria Math" panose="02040503050406030204" pitchFamily="18" charset="0"/>
                          </a:rPr>
                          <m:t>)</m:t>
                        </m:r>
                      </m:oMath>
                    </a14:m>
                    <a:r>
                      <a:rPr lang="en-US" sz="2000" dirty="0">
                        <a:solidFill>
                          <a:schemeClr val="tx1"/>
                        </a:solidFill>
                        <a:latin typeface="+mj-lt"/>
                      </a:rPr>
                      <a:t> bits</a:t>
                    </a:r>
                  </a:p>
                </p:txBody>
              </p:sp>
            </mc:Choice>
            <mc:Fallback xmlns="">
              <p:sp>
                <p:nvSpPr>
                  <p:cNvPr id="10" name="Left-Right Arrow 17">
                    <a:extLst>
                      <a:ext uri="{FF2B5EF4-FFF2-40B4-BE49-F238E27FC236}">
                        <a16:creationId xmlns:a16="http://schemas.microsoft.com/office/drawing/2014/main" id="{52001A3E-5DE2-2D5A-140D-D88A051A1271}"/>
                      </a:ext>
                    </a:extLst>
                  </p:cNvPr>
                  <p:cNvSpPr>
                    <a:spLocks noRot="1" noChangeAspect="1" noMove="1" noResize="1" noEditPoints="1" noAdjustHandles="1" noChangeArrowheads="1" noChangeShapeType="1" noTextEdit="1"/>
                  </p:cNvSpPr>
                  <p:nvPr/>
                </p:nvSpPr>
                <p:spPr bwMode="auto">
                  <a:xfrm>
                    <a:off x="6660000" y="4908301"/>
                    <a:ext cx="1414417" cy="104875"/>
                  </a:xfrm>
                  <a:prstGeom prst="leftRightArrow">
                    <a:avLst/>
                  </a:prstGeom>
                  <a:blipFill>
                    <a:blip r:embed="rId9"/>
                    <a:stretch>
                      <a:fillRect t="-321053" b="-47368"/>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CD130D84-D3A8-DE85-22BF-4FCB3E818D6C}"/>
                      </a:ext>
                    </a:extLst>
                  </p:cNvPr>
                  <p:cNvSpPr/>
                  <p:nvPr/>
                </p:nvSpPr>
                <p:spPr bwMode="auto">
                  <a:xfrm>
                    <a:off x="749835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14:m>
                      <m:oMathPara xmlns:m="http://schemas.openxmlformats.org/officeDocument/2006/math">
                        <m:oMathParaPr>
                          <m:jc m:val="center"/>
                        </m:oMathParaPr>
                        <m:oMath xmlns:m="http://schemas.openxmlformats.org/officeDocument/2006/math">
                          <m:r>
                            <a:rPr lang="en-US" sz="2000" i="1">
                              <a:solidFill>
                                <a:srgbClr val="C00000"/>
                              </a:solidFill>
                              <a:latin typeface="Cambria Math" panose="02040503050406030204" pitchFamily="18" charset="0"/>
                            </a:rPr>
                            <m:t>𝑘</m:t>
                          </m:r>
                          <m:r>
                            <a:rPr lang="en-US" sz="2000" i="1">
                              <a:solidFill>
                                <a:srgbClr val="C00000"/>
                              </a:solidFill>
                              <a:latin typeface="Cambria Math" panose="02040503050406030204" pitchFamily="18" charset="0"/>
                            </a:rPr>
                            <m:t>′</m:t>
                          </m:r>
                        </m:oMath>
                      </m:oMathPara>
                    </a14:m>
                    <a:endParaRPr lang="en-US" sz="2000" dirty="0">
                      <a:solidFill>
                        <a:srgbClr val="C00000"/>
                      </a:solidFill>
                      <a:latin typeface="+mj-lt"/>
                    </a:endParaRPr>
                  </a:p>
                </p:txBody>
              </p:sp>
            </mc:Choice>
            <mc:Fallback xmlns="">
              <p:sp>
                <p:nvSpPr>
                  <p:cNvPr id="11" name="Oval 10">
                    <a:extLst>
                      <a:ext uri="{FF2B5EF4-FFF2-40B4-BE49-F238E27FC236}">
                        <a16:creationId xmlns:a16="http://schemas.microsoft.com/office/drawing/2014/main" id="{CD130D84-D3A8-DE85-22BF-4FCB3E818D6C}"/>
                      </a:ext>
                    </a:extLst>
                  </p:cNvPr>
                  <p:cNvSpPr>
                    <a:spLocks noRot="1" noChangeAspect="1" noMove="1" noResize="1" noEditPoints="1" noAdjustHandles="1" noChangeArrowheads="1" noChangeShapeType="1" noTextEdit="1"/>
                  </p:cNvSpPr>
                  <p:nvPr/>
                </p:nvSpPr>
                <p:spPr bwMode="auto">
                  <a:xfrm>
                    <a:off x="7498354" y="5229076"/>
                    <a:ext cx="504056" cy="504056"/>
                  </a:xfrm>
                  <a:prstGeom prst="ellipse">
                    <a:avLst/>
                  </a:prstGeom>
                  <a:blipFill>
                    <a:blip r:embed="rId10"/>
                    <a:stretch>
                      <a:fillRect/>
                    </a:stretch>
                  </a:blipFill>
                  <a:ln>
                    <a:headEnd type="none" w="med" len="med"/>
                    <a:tailEnd type="none" w="med" len="med"/>
                  </a:ln>
                </p:spPr>
                <p:txBody>
                  <a:bodyPr/>
                  <a:lstStyle/>
                  <a:p>
                    <a:r>
                      <a:rPr lang="en-US">
                        <a:noFill/>
                      </a:rPr>
                      <a:t> </a:t>
                    </a:r>
                  </a:p>
                </p:txBody>
              </p:sp>
            </mc:Fallback>
          </mc:AlternateContent>
        </p:grpSp>
      </p:grpSp>
    </p:spTree>
    <p:extLst>
      <p:ext uri="{BB962C8B-B14F-4D97-AF65-F5344CB8AC3E}">
        <p14:creationId xmlns:p14="http://schemas.microsoft.com/office/powerpoint/2010/main" val="38851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reduction with a guarantee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a:t>
                </a:r>
                <a:r>
                  <a:rPr lang="en-US" dirty="0">
                    <a:solidFill>
                      <a:srgbClr val="0070C0"/>
                    </a:solidFill>
                  </a:rPr>
                  <a:t>kernelization</a:t>
                </a:r>
                <a:r>
                  <a:rPr lang="en-US" dirty="0"/>
                  <a:t> for a parameterized decision problem </a:t>
                </a:r>
                <a14:m>
                  <m:oMath xmlns:m="http://schemas.openxmlformats.org/officeDocument/2006/math">
                    <m:r>
                      <a:rPr lang="en-US" i="1">
                        <a:solidFill>
                          <a:srgbClr val="C00000"/>
                        </a:solidFill>
                        <a:latin typeface="Cambria Math" panose="02040503050406030204" pitchFamily="18" charset="0"/>
                      </a:rPr>
                      <m:t>𝐿</m:t>
                    </m:r>
                  </m:oMath>
                </a14:m>
                <a:r>
                  <a:rPr lang="en-US" dirty="0"/>
                  <a:t> is:</a:t>
                </a:r>
              </a:p>
              <a:p>
                <a:pPr>
                  <a:spcBef>
                    <a:spcPts val="600"/>
                  </a:spcBef>
                </a:pPr>
                <a:r>
                  <a:rPr lang="en-US" dirty="0"/>
                  <a:t>an algorithm that transforms inputs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i="1">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into </a:t>
                </a:r>
                <a14:m>
                  <m:oMath xmlns:m="http://schemas.openxmlformats.org/officeDocument/2006/math">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𝑥</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𝑘</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oMath>
                </a14:m>
                <a:endParaRPr lang="en-US" dirty="0"/>
              </a:p>
              <a:p>
                <a:pPr>
                  <a:spcBef>
                    <a:spcPts val="600"/>
                  </a:spcBef>
                </a:pPr>
                <a:r>
                  <a:rPr lang="en-US" dirty="0"/>
                  <a:t>in </a:t>
                </a:r>
                <a14:m>
                  <m:oMath xmlns:m="http://schemas.openxmlformats.org/officeDocument/2006/math">
                    <m:r>
                      <a:rPr lang="en-US" b="0" i="1" smtClean="0">
                        <a:latin typeface="Cambria Math" panose="02040503050406030204" pitchFamily="18" charset="0"/>
                      </a:rPr>
                      <m:t>𝑝𝑜𝑙𝑦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e>
                    </m:d>
                    <m:r>
                      <a:rPr lang="en-US" b="0" i="1" smtClean="0">
                        <a:latin typeface="Cambria Math" panose="02040503050406030204" pitchFamily="18" charset="0"/>
                      </a:rPr>
                      <m:t>,</m:t>
                    </m:r>
                    <m:r>
                      <a:rPr lang="en-US" i="1">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time</a:t>
                </a:r>
              </a:p>
              <a:p>
                <a:pPr>
                  <a:spcBef>
                    <a:spcPts val="600"/>
                  </a:spcBef>
                </a:pPr>
                <a:r>
                  <a:rPr lang="en-US" dirty="0"/>
                  <a:t>such that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i="1">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has answer </a:t>
                </a:r>
                <a:r>
                  <a:rPr lang="en-US" cap="small" dirty="0"/>
                  <a:t>yes</a:t>
                </a:r>
                <a:r>
                  <a:rPr lang="en-US" dirty="0"/>
                  <a:t> </a:t>
                </a:r>
                <a:r>
                  <a:rPr lang="en-US" dirty="0" err="1"/>
                  <a:t>iff</a:t>
                </a: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𝑥</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𝑘</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oMath>
                </a14:m>
                <a:r>
                  <a:rPr lang="en-US" dirty="0"/>
                  <a:t> has answer </a:t>
                </a:r>
                <a:r>
                  <a:rPr lang="en-US" cap="small" dirty="0"/>
                  <a:t>yes</a:t>
                </a:r>
              </a:p>
              <a:p>
                <a:pPr>
                  <a:spcBef>
                    <a:spcPts val="600"/>
                  </a:spcBef>
                </a:pPr>
                <a:r>
                  <a:rPr lang="en-US" dirty="0"/>
                  <a:t>and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𝑥</m:t>
                            </m:r>
                          </m:e>
                          <m:sup>
                            <m:r>
                              <a:rPr lang="en-US" b="0" i="1" smtClean="0">
                                <a:solidFill>
                                  <a:srgbClr val="C00000"/>
                                </a:solidFill>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i="1">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and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𝑘</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i="1">
                        <a:solidFill>
                          <a:srgbClr val="C00000"/>
                        </a:solidFill>
                        <a:latin typeface="Cambria Math" panose="02040503050406030204" pitchFamily="18" charset="0"/>
                      </a:rPr>
                      <m:t>𝑘</m:t>
                    </m:r>
                    <m:r>
                      <a:rPr lang="en-US" b="0" i="1" smtClean="0">
                        <a:latin typeface="Cambria Math" panose="02040503050406030204" pitchFamily="18" charset="0"/>
                      </a:rPr>
                      <m:t>)</m:t>
                    </m:r>
                  </m:oMath>
                </a14:m>
                <a:endParaRPr lang="en-US" dirty="0"/>
              </a:p>
              <a:p>
                <a:pPr marL="0" indent="0">
                  <a:buNone/>
                </a:pPr>
                <a:r>
                  <a:rPr lang="en-US" dirty="0"/>
                  <a:t>The function </a:t>
                </a:r>
                <a14:m>
                  <m:oMath xmlns:m="http://schemas.openxmlformats.org/officeDocument/2006/math">
                    <m:r>
                      <a:rPr lang="en-US" b="0" i="1" smtClean="0">
                        <a:solidFill>
                          <a:srgbClr val="C00000"/>
                        </a:solidFill>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is the </a:t>
                </a:r>
                <a:r>
                  <a:rPr lang="en-US" dirty="0">
                    <a:solidFill>
                      <a:srgbClr val="0070C0"/>
                    </a:solidFill>
                  </a:rPr>
                  <a:t>size</a:t>
                </a:r>
                <a:r>
                  <a:rPr lang="en-US" dirty="0"/>
                  <a:t> of the kernelization</a:t>
                </a:r>
                <a:br>
                  <a:rPr lang="en-US" dirty="0"/>
                </a:br>
                <a:r>
                  <a:rPr lang="en-US" dirty="0"/>
                  <a:t>If the size bound </a:t>
                </a:r>
                <a14:m>
                  <m:oMath xmlns:m="http://schemas.openxmlformats.org/officeDocument/2006/math">
                    <m:r>
                      <a:rPr lang="en-US" i="1">
                        <a:solidFill>
                          <a:srgbClr val="C00000"/>
                        </a:solidFill>
                        <a:latin typeface="Cambria Math" panose="02040503050406030204" pitchFamily="18" charset="0"/>
                      </a:rPr>
                      <m:t>𝑓</m:t>
                    </m:r>
                  </m:oMath>
                </a14:m>
                <a:r>
                  <a:rPr lang="en-US" dirty="0"/>
                  <a:t> is a polynomial, it is a </a:t>
                </a:r>
                <a:r>
                  <a:rPr lang="en-US" dirty="0">
                    <a:solidFill>
                      <a:srgbClr val="0070C0"/>
                    </a:solidFill>
                  </a:rPr>
                  <a:t>polynomial kernelization</a:t>
                </a:r>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5</a:t>
            </a:fld>
            <a:endParaRPr lang="nb-NO"/>
          </a:p>
        </p:txBody>
      </p:sp>
      <p:sp>
        <p:nvSpPr>
          <p:cNvPr id="29" name="Rounded Rectangle 28"/>
          <p:cNvSpPr/>
          <p:nvPr/>
        </p:nvSpPr>
        <p:spPr bwMode="auto">
          <a:xfrm>
            <a:off x="609599" y="3469006"/>
            <a:ext cx="10972800" cy="116867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sz="2400" dirty="0"/>
              <a:t>A kernelization guarantees that instances that are large </a:t>
            </a:r>
            <a:br>
              <a:rPr lang="en-US" sz="2400" dirty="0"/>
            </a:br>
            <a:r>
              <a:rPr lang="en-US" sz="2400" dirty="0"/>
              <a:t>with respect to their complexity parameter can be shrunk</a:t>
            </a:r>
          </a:p>
        </p:txBody>
      </p:sp>
      <p:grpSp>
        <p:nvGrpSpPr>
          <p:cNvPr id="5" name="Group 4">
            <a:extLst>
              <a:ext uri="{FF2B5EF4-FFF2-40B4-BE49-F238E27FC236}">
                <a16:creationId xmlns:a16="http://schemas.microsoft.com/office/drawing/2014/main" id="{7E6F9FC9-6824-EF52-90AC-CFAC755CE03C}"/>
              </a:ext>
            </a:extLst>
          </p:cNvPr>
          <p:cNvGrpSpPr/>
          <p:nvPr/>
        </p:nvGrpSpPr>
        <p:grpSpPr>
          <a:xfrm>
            <a:off x="2695651" y="5060790"/>
            <a:ext cx="6800701" cy="1051418"/>
            <a:chOff x="1171650" y="4908301"/>
            <a:chExt cx="6800701" cy="1051418"/>
          </a:xfrm>
        </p:grpSpPr>
        <p:grpSp>
          <p:nvGrpSpPr>
            <p:cNvPr id="6" name="Group 5">
              <a:extLst>
                <a:ext uri="{FF2B5EF4-FFF2-40B4-BE49-F238E27FC236}">
                  <a16:creationId xmlns:a16="http://schemas.microsoft.com/office/drawing/2014/main" id="{5231A5DE-E589-6D9D-E02C-76353D26B0AB}"/>
                </a:ext>
              </a:extLst>
            </p:cNvPr>
            <p:cNvGrpSpPr/>
            <p:nvPr/>
          </p:nvGrpSpPr>
          <p:grpSpPr>
            <a:xfrm>
              <a:off x="1171650" y="4908301"/>
              <a:ext cx="2088580" cy="1051418"/>
              <a:chOff x="1475308" y="4908301"/>
              <a:chExt cx="2088580" cy="1051418"/>
            </a:xfrm>
          </p:grpSpPr>
          <mc:AlternateContent xmlns:mc="http://schemas.openxmlformats.org/markup-compatibility/2006" xmlns:a14="http://schemas.microsoft.com/office/drawing/2010/main">
            <mc:Choice Requires="a14">
              <p:sp>
                <p:nvSpPr>
                  <p:cNvPr id="14" name="Rounded Rectangle 21">
                    <a:extLst>
                      <a:ext uri="{FF2B5EF4-FFF2-40B4-BE49-F238E27FC236}">
                        <a16:creationId xmlns:a16="http://schemas.microsoft.com/office/drawing/2014/main" id="{297F013D-B560-1E2A-8EF1-3419617A0640}"/>
                      </a:ext>
                    </a:extLst>
                  </p:cNvPr>
                  <p:cNvSpPr/>
                  <p:nvPr/>
                </p:nvSpPr>
                <p:spPr bwMode="auto">
                  <a:xfrm>
                    <a:off x="1475655" y="5157192"/>
                    <a:ext cx="2088221"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oMath>
                      </m:oMathPara>
                    </a14:m>
                    <a:endParaRPr lang="en-US" sz="2000" dirty="0">
                      <a:solidFill>
                        <a:srgbClr val="C00000"/>
                      </a:solidFill>
                      <a:latin typeface="+mj-lt"/>
                    </a:endParaRPr>
                  </a:p>
                </p:txBody>
              </p:sp>
            </mc:Choice>
            <mc:Fallback xmlns="">
              <p:sp>
                <p:nvSpPr>
                  <p:cNvPr id="14" name="Rounded Rectangle 21">
                    <a:extLst>
                      <a:ext uri="{FF2B5EF4-FFF2-40B4-BE49-F238E27FC236}">
                        <a16:creationId xmlns:a16="http://schemas.microsoft.com/office/drawing/2014/main" id="{297F013D-B560-1E2A-8EF1-3419617A0640}"/>
                      </a:ext>
                    </a:extLst>
                  </p:cNvPr>
                  <p:cNvSpPr>
                    <a:spLocks noRot="1" noChangeAspect="1" noMove="1" noResize="1" noEditPoints="1" noAdjustHandles="1" noChangeArrowheads="1" noChangeShapeType="1" noTextEdit="1"/>
                  </p:cNvSpPr>
                  <p:nvPr/>
                </p:nvSpPr>
                <p:spPr bwMode="auto">
                  <a:xfrm>
                    <a:off x="1475655" y="5157192"/>
                    <a:ext cx="2088221" cy="802527"/>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Left-Right Arrow 22">
                    <a:extLst>
                      <a:ext uri="{FF2B5EF4-FFF2-40B4-BE49-F238E27FC236}">
                        <a16:creationId xmlns:a16="http://schemas.microsoft.com/office/drawing/2014/main" id="{1F87DF00-8E5A-776E-3CBA-C84518CF2360}"/>
                      </a:ext>
                    </a:extLst>
                  </p:cNvPr>
                  <p:cNvSpPr/>
                  <p:nvPr/>
                </p:nvSpPr>
                <p:spPr bwMode="auto">
                  <a:xfrm>
                    <a:off x="1475308" y="4908301"/>
                    <a:ext cx="2088580" cy="104875"/>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i="1" dirty="0">
                            <a:solidFill>
                              <a:srgbClr val="C00000"/>
                            </a:solidFill>
                            <a:latin typeface="Cambria Math" panose="02040503050406030204" pitchFamily="18" charset="0"/>
                          </a:rPr>
                          <m:t>𝑛</m:t>
                        </m:r>
                      </m:oMath>
                    </a14:m>
                    <a:r>
                      <a:rPr lang="en-US" sz="2000" dirty="0">
                        <a:solidFill>
                          <a:schemeClr val="tx1"/>
                        </a:solidFill>
                        <a:latin typeface="+mj-lt"/>
                      </a:rPr>
                      <a:t> bits</a:t>
                    </a:r>
                  </a:p>
                </p:txBody>
              </p:sp>
            </mc:Choice>
            <mc:Fallback xmlns="">
              <p:sp>
                <p:nvSpPr>
                  <p:cNvPr id="15" name="Left-Right Arrow 22">
                    <a:extLst>
                      <a:ext uri="{FF2B5EF4-FFF2-40B4-BE49-F238E27FC236}">
                        <a16:creationId xmlns:a16="http://schemas.microsoft.com/office/drawing/2014/main" id="{1F87DF00-8E5A-776E-3CBA-C84518CF2360}"/>
                      </a:ext>
                    </a:extLst>
                  </p:cNvPr>
                  <p:cNvSpPr>
                    <a:spLocks noRot="1" noChangeAspect="1" noMove="1" noResize="1" noEditPoints="1" noAdjustHandles="1" noChangeArrowheads="1" noChangeShapeType="1" noTextEdit="1"/>
                  </p:cNvSpPr>
                  <p:nvPr/>
                </p:nvSpPr>
                <p:spPr bwMode="auto">
                  <a:xfrm>
                    <a:off x="1475308" y="4908301"/>
                    <a:ext cx="2088580" cy="104875"/>
                  </a:xfrm>
                  <a:prstGeom prst="leftRightArrow">
                    <a:avLst/>
                  </a:prstGeom>
                  <a:blipFill>
                    <a:blip r:embed="rId5"/>
                    <a:stretch>
                      <a:fillRect t="-321053" b="-47368"/>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0313A1A6-55F1-B301-0B3E-0B911337DE30}"/>
                      </a:ext>
                    </a:extLst>
                  </p:cNvPr>
                  <p:cNvSpPr/>
                  <p:nvPr/>
                </p:nvSpPr>
                <p:spPr bwMode="auto">
                  <a:xfrm>
                    <a:off x="298782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14:m>
                      <m:oMathPara xmlns:m="http://schemas.openxmlformats.org/officeDocument/2006/math">
                        <m:oMathParaPr>
                          <m:jc m:val="center"/>
                        </m:oMathParaPr>
                        <m:oMath xmlns:m="http://schemas.openxmlformats.org/officeDocument/2006/math">
                          <m:r>
                            <a:rPr lang="en-US" sz="2000" i="1">
                              <a:solidFill>
                                <a:srgbClr val="C00000"/>
                              </a:solidFill>
                              <a:latin typeface="Cambria Math" panose="02040503050406030204" pitchFamily="18" charset="0"/>
                            </a:rPr>
                            <m:t>𝑘</m:t>
                          </m:r>
                        </m:oMath>
                      </m:oMathPara>
                    </a14:m>
                    <a:endParaRPr lang="en-US" sz="2000" dirty="0">
                      <a:solidFill>
                        <a:srgbClr val="C00000"/>
                      </a:solidFill>
                      <a:latin typeface="+mj-lt"/>
                    </a:endParaRPr>
                  </a:p>
                </p:txBody>
              </p:sp>
            </mc:Choice>
            <mc:Fallback xmlns="">
              <p:sp>
                <p:nvSpPr>
                  <p:cNvPr id="16" name="Oval 15">
                    <a:extLst>
                      <a:ext uri="{FF2B5EF4-FFF2-40B4-BE49-F238E27FC236}">
                        <a16:creationId xmlns:a16="http://schemas.microsoft.com/office/drawing/2014/main" id="{0313A1A6-55F1-B301-0B3E-0B911337DE30}"/>
                      </a:ext>
                    </a:extLst>
                  </p:cNvPr>
                  <p:cNvSpPr>
                    <a:spLocks noRot="1" noChangeAspect="1" noMove="1" noResize="1" noEditPoints="1" noAdjustHandles="1" noChangeArrowheads="1" noChangeShapeType="1" noTextEdit="1"/>
                  </p:cNvSpPr>
                  <p:nvPr/>
                </p:nvSpPr>
                <p:spPr bwMode="auto">
                  <a:xfrm>
                    <a:off x="2987824" y="5229076"/>
                    <a:ext cx="504056" cy="504056"/>
                  </a:xfrm>
                  <a:prstGeom prst="ellipse">
                    <a:avLst/>
                  </a:prstGeom>
                  <a:blipFill>
                    <a:blip r:embed="rId6"/>
                    <a:stretch>
                      <a:fillRect/>
                    </a:stretch>
                  </a:blipFill>
                  <a:ln>
                    <a:headEnd type="none" w="med" len="med"/>
                    <a:tailEnd type="none" w="med" len="med"/>
                  </a:ln>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A80D5BDF-55A6-295D-0927-144043A1CA1B}"/>
                </a:ext>
              </a:extLst>
            </p:cNvPr>
            <p:cNvGrpSpPr/>
            <p:nvPr/>
          </p:nvGrpSpPr>
          <p:grpSpPr>
            <a:xfrm>
              <a:off x="4431880" y="5144132"/>
              <a:ext cx="954404" cy="772281"/>
              <a:chOff x="4412304" y="3639729"/>
              <a:chExt cx="954404" cy="772281"/>
            </a:xfrm>
          </p:grpSpPr>
          <mc:AlternateContent xmlns:mc="http://schemas.openxmlformats.org/markup-compatibility/2006" xmlns:a14="http://schemas.microsoft.com/office/drawing/2010/main">
            <mc:Choice Requires="a14">
              <p:sp>
                <p:nvSpPr>
                  <p:cNvPr id="12" name="Right Arrow 19">
                    <a:extLst>
                      <a:ext uri="{FF2B5EF4-FFF2-40B4-BE49-F238E27FC236}">
                        <a16:creationId xmlns:a16="http://schemas.microsoft.com/office/drawing/2014/main" id="{C9EDEC20-D873-6ACB-0CD4-08F7948CACDE}"/>
                      </a:ext>
                    </a:extLst>
                  </p:cNvPr>
                  <p:cNvSpPr/>
                  <p:nvPr/>
                </p:nvSpPr>
                <p:spPr bwMode="auto">
                  <a:xfrm>
                    <a:off x="4412304" y="3639729"/>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554480" numCol="1" rtlCol="0" anchor="ctr" anchorCtr="0" compatLnSpc="1">
                    <a:prstTxWarp prst="textNoShape">
                      <a:avLst/>
                    </a:prstTxWarp>
                  </a:bodyPr>
                  <a:lstStyle/>
                  <a:p>
                    <a:pPr eaLnBrk="0" hangingPunct="0"/>
                    <a14:m>
                      <m:oMath xmlns:m="http://schemas.openxmlformats.org/officeDocument/2006/math">
                        <m:r>
                          <a:rPr lang="en-US" sz="2000" i="1">
                            <a:solidFill>
                              <a:schemeClr val="tx1"/>
                            </a:solidFill>
                            <a:latin typeface="Cambria Math" panose="02040503050406030204" pitchFamily="18" charset="0"/>
                          </a:rPr>
                          <m:t>𝑝𝑜𝑙𝑦</m:t>
                        </m:r>
                        <m:r>
                          <a:rPr lang="en-US" sz="2000" i="1">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r>
                              <a:rPr lang="en-US" sz="2000" i="1">
                                <a:solidFill>
                                  <a:srgbClr val="C00000"/>
                                </a:solidFill>
                                <a:latin typeface="Cambria Math" panose="02040503050406030204" pitchFamily="18" charset="0"/>
                              </a:rPr>
                              <m:t>𝑥</m:t>
                            </m:r>
                          </m:e>
                        </m:d>
                        <m:r>
                          <a:rPr lang="en-US" sz="2000" i="1">
                            <a:solidFill>
                              <a:schemeClr val="tx1"/>
                            </a:solidFill>
                            <a:latin typeface="Cambria Math" panose="02040503050406030204" pitchFamily="18" charset="0"/>
                          </a:rPr>
                          <m:t>,</m:t>
                        </m:r>
                        <m:r>
                          <a:rPr lang="en-US" sz="2000" i="1">
                            <a:solidFill>
                              <a:srgbClr val="C00000"/>
                            </a:solidFill>
                            <a:latin typeface="Cambria Math" panose="02040503050406030204" pitchFamily="18" charset="0"/>
                          </a:rPr>
                          <m:t>𝑘</m:t>
                        </m:r>
                        <m:r>
                          <a:rPr lang="en-US" sz="2000" i="1">
                            <a:solidFill>
                              <a:schemeClr val="tx1"/>
                            </a:solidFill>
                            <a:latin typeface="Cambria Math" panose="02040503050406030204" pitchFamily="18" charset="0"/>
                          </a:rPr>
                          <m:t>)</m:t>
                        </m:r>
                      </m:oMath>
                    </a14:m>
                    <a:r>
                      <a:rPr lang="en-US" sz="2000" dirty="0">
                        <a:solidFill>
                          <a:schemeClr val="tx1"/>
                        </a:solidFill>
                        <a:latin typeface="+mj-lt"/>
                      </a:rPr>
                      <a:t> time</a:t>
                    </a:r>
                  </a:p>
                </p:txBody>
              </p:sp>
            </mc:Choice>
            <mc:Fallback xmlns="">
              <p:sp>
                <p:nvSpPr>
                  <p:cNvPr id="12" name="Right Arrow 19">
                    <a:extLst>
                      <a:ext uri="{FF2B5EF4-FFF2-40B4-BE49-F238E27FC236}">
                        <a16:creationId xmlns:a16="http://schemas.microsoft.com/office/drawing/2014/main" id="{C9EDEC20-D873-6ACB-0CD4-08F7948CACDE}"/>
                      </a:ext>
                    </a:extLst>
                  </p:cNvPr>
                  <p:cNvSpPr>
                    <a:spLocks noRot="1" noChangeAspect="1" noMove="1" noResize="1" noEditPoints="1" noAdjustHandles="1" noChangeArrowheads="1" noChangeShapeType="1" noTextEdit="1"/>
                  </p:cNvSpPr>
                  <p:nvPr/>
                </p:nvSpPr>
                <p:spPr bwMode="auto">
                  <a:xfrm>
                    <a:off x="4412304" y="3639729"/>
                    <a:ext cx="954404" cy="772281"/>
                  </a:xfrm>
                  <a:prstGeom prst="rightArrow">
                    <a:avLst/>
                  </a:prstGeom>
                  <a:blipFill>
                    <a:blip r:embed="rId7"/>
                    <a:stretch>
                      <a:fillRect l="-63975" t="-72059" r="-47205"/>
                    </a:stretch>
                  </a:blipFill>
                  <a:ln w="19050">
                    <a:headEnd type="none" w="med" len="med"/>
                    <a:tailEnd type="none" w="med" len="med"/>
                  </a:ln>
                  <a:effectLst/>
                </p:spPr>
                <p:txBody>
                  <a:bodyPr/>
                  <a:lstStyle/>
                  <a:p>
                    <a:r>
                      <a:rPr lang="en-US">
                        <a:noFill/>
                      </a:rPr>
                      <a:t> </a:t>
                    </a:r>
                  </a:p>
                </p:txBody>
              </p:sp>
            </mc:Fallback>
          </mc:AlternateContent>
          <p:pic>
            <p:nvPicPr>
              <p:cNvPr id="13" name="Picture 4" descr="http://studystays.com.au/images/config.png">
                <a:extLst>
                  <a:ext uri="{FF2B5EF4-FFF2-40B4-BE49-F238E27FC236}">
                    <a16:creationId xmlns:a16="http://schemas.microsoft.com/office/drawing/2014/main" id="{7AAB5246-032E-A45B-7925-CD5D9452890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4400000">
                <a:off x="4714562" y="3791585"/>
                <a:ext cx="447473" cy="447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7405F88-A76B-CF85-0645-D1317679E251}"/>
                </a:ext>
              </a:extLst>
            </p:cNvPr>
            <p:cNvGrpSpPr/>
            <p:nvPr/>
          </p:nvGrpSpPr>
          <p:grpSpPr>
            <a:xfrm>
              <a:off x="6557934" y="4908301"/>
              <a:ext cx="1414417" cy="1051418"/>
              <a:chOff x="6660000" y="4908301"/>
              <a:chExt cx="1414417" cy="1051418"/>
            </a:xfrm>
          </p:grpSpPr>
          <mc:AlternateContent xmlns:mc="http://schemas.openxmlformats.org/markup-compatibility/2006" xmlns:a14="http://schemas.microsoft.com/office/drawing/2010/main">
            <mc:Choice Requires="a14">
              <p:sp>
                <p:nvSpPr>
                  <p:cNvPr id="9" name="Rounded Rectangle 16">
                    <a:extLst>
                      <a:ext uri="{FF2B5EF4-FFF2-40B4-BE49-F238E27FC236}">
                        <a16:creationId xmlns:a16="http://schemas.microsoft.com/office/drawing/2014/main" id="{BD18C3BC-B0E7-4A2A-CBA8-F104D9E2BFEB}"/>
                      </a:ext>
                    </a:extLst>
                  </p:cNvPr>
                  <p:cNvSpPr/>
                  <p:nvPr/>
                </p:nvSpPr>
                <p:spPr bwMode="auto">
                  <a:xfrm>
                    <a:off x="6660232" y="5157192"/>
                    <a:ext cx="1414174"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Para xmlns:m="http://schemas.openxmlformats.org/officeDocument/2006/math">
                        <m:oMathParaPr>
                          <m:jc m:val="left"/>
                        </m:oMathParaPr>
                        <m:oMath xmlns:m="http://schemas.openxmlformats.org/officeDocument/2006/math">
                          <m:r>
                            <a:rPr lang="nl-NL" sz="2800" i="1">
                              <a:solidFill>
                                <a:srgbClr val="C00000"/>
                              </a:solidFill>
                              <a:latin typeface="Cambria Math" panose="02040503050406030204" pitchFamily="18" charset="0"/>
                            </a:rPr>
                            <m:t>𝑥</m:t>
                          </m:r>
                          <m:r>
                            <a:rPr lang="en-US" sz="2800" i="1">
                              <a:solidFill>
                                <a:srgbClr val="C00000"/>
                              </a:solidFill>
                              <a:latin typeface="Cambria Math" panose="02040503050406030204" pitchFamily="18" charset="0"/>
                            </a:rPr>
                            <m:t>′</m:t>
                          </m:r>
                        </m:oMath>
                      </m:oMathPara>
                    </a14:m>
                    <a:endParaRPr lang="en-US" sz="2000" dirty="0">
                      <a:solidFill>
                        <a:srgbClr val="C00000"/>
                      </a:solidFill>
                      <a:latin typeface="+mj-lt"/>
                    </a:endParaRPr>
                  </a:p>
                </p:txBody>
              </p:sp>
            </mc:Choice>
            <mc:Fallback xmlns="">
              <p:sp>
                <p:nvSpPr>
                  <p:cNvPr id="9" name="Rounded Rectangle 16">
                    <a:extLst>
                      <a:ext uri="{FF2B5EF4-FFF2-40B4-BE49-F238E27FC236}">
                        <a16:creationId xmlns:a16="http://schemas.microsoft.com/office/drawing/2014/main" id="{BD18C3BC-B0E7-4A2A-CBA8-F104D9E2BFEB}"/>
                      </a:ext>
                    </a:extLst>
                  </p:cNvPr>
                  <p:cNvSpPr>
                    <a:spLocks noRot="1" noChangeAspect="1" noMove="1" noResize="1" noEditPoints="1" noAdjustHandles="1" noChangeArrowheads="1" noChangeShapeType="1" noTextEdit="1"/>
                  </p:cNvSpPr>
                  <p:nvPr/>
                </p:nvSpPr>
                <p:spPr bwMode="auto">
                  <a:xfrm>
                    <a:off x="6660232" y="5157192"/>
                    <a:ext cx="1414174" cy="802527"/>
                  </a:xfrm>
                  <a:prstGeom prst="roundRect">
                    <a:avLst/>
                  </a:prstGeom>
                  <a:blipFill>
                    <a:blip r:embed="rId9"/>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Left-Right Arrow 17">
                    <a:extLst>
                      <a:ext uri="{FF2B5EF4-FFF2-40B4-BE49-F238E27FC236}">
                        <a16:creationId xmlns:a16="http://schemas.microsoft.com/office/drawing/2014/main" id="{8BD04C67-1329-132B-C7B2-C9E9F00FC16F}"/>
                      </a:ext>
                    </a:extLst>
                  </p:cNvPr>
                  <p:cNvSpPr/>
                  <p:nvPr/>
                </p:nvSpPr>
                <p:spPr bwMode="auto">
                  <a:xfrm>
                    <a:off x="6660000" y="4908301"/>
                    <a:ext cx="1414417" cy="104875"/>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eaLnBrk="0" hangingPunct="0"/>
                    <a14:m>
                      <m:oMath xmlns:m="http://schemas.openxmlformats.org/officeDocument/2006/math">
                        <m:r>
                          <a:rPr lang="en-US" sz="2000" i="1" dirty="0">
                            <a:solidFill>
                              <a:schemeClr val="tx1"/>
                            </a:solidFill>
                            <a:latin typeface="Cambria Math" panose="02040503050406030204" pitchFamily="18" charset="0"/>
                          </a:rPr>
                          <m:t>𝑓</m:t>
                        </m:r>
                        <m:r>
                          <a:rPr lang="en-US" sz="2000" i="1" dirty="0">
                            <a:solidFill>
                              <a:schemeClr val="tx1"/>
                            </a:solidFill>
                            <a:latin typeface="Cambria Math" panose="02040503050406030204" pitchFamily="18" charset="0"/>
                          </a:rPr>
                          <m:t>(</m:t>
                        </m:r>
                        <m:r>
                          <a:rPr lang="en-US" sz="2000" i="1" dirty="0">
                            <a:solidFill>
                              <a:srgbClr val="C00000"/>
                            </a:solidFill>
                            <a:latin typeface="Cambria Math" panose="02040503050406030204" pitchFamily="18" charset="0"/>
                          </a:rPr>
                          <m:t>𝑘</m:t>
                        </m:r>
                        <m:r>
                          <a:rPr lang="en-US" sz="2000" i="1" dirty="0">
                            <a:solidFill>
                              <a:schemeClr val="tx1"/>
                            </a:solidFill>
                            <a:latin typeface="Cambria Math" panose="02040503050406030204" pitchFamily="18" charset="0"/>
                          </a:rPr>
                          <m:t>)</m:t>
                        </m:r>
                      </m:oMath>
                    </a14:m>
                    <a:r>
                      <a:rPr lang="en-US" sz="2000" dirty="0">
                        <a:solidFill>
                          <a:schemeClr val="tx1"/>
                        </a:solidFill>
                        <a:latin typeface="+mj-lt"/>
                      </a:rPr>
                      <a:t> bits</a:t>
                    </a:r>
                  </a:p>
                </p:txBody>
              </p:sp>
            </mc:Choice>
            <mc:Fallback xmlns="">
              <p:sp>
                <p:nvSpPr>
                  <p:cNvPr id="10" name="Left-Right Arrow 17">
                    <a:extLst>
                      <a:ext uri="{FF2B5EF4-FFF2-40B4-BE49-F238E27FC236}">
                        <a16:creationId xmlns:a16="http://schemas.microsoft.com/office/drawing/2014/main" id="{8BD04C67-1329-132B-C7B2-C9E9F00FC16F}"/>
                      </a:ext>
                    </a:extLst>
                  </p:cNvPr>
                  <p:cNvSpPr>
                    <a:spLocks noRot="1" noChangeAspect="1" noMove="1" noResize="1" noEditPoints="1" noAdjustHandles="1" noChangeArrowheads="1" noChangeShapeType="1" noTextEdit="1"/>
                  </p:cNvSpPr>
                  <p:nvPr/>
                </p:nvSpPr>
                <p:spPr bwMode="auto">
                  <a:xfrm>
                    <a:off x="6660000" y="4908301"/>
                    <a:ext cx="1414417" cy="104875"/>
                  </a:xfrm>
                  <a:prstGeom prst="leftRightArrow">
                    <a:avLst/>
                  </a:prstGeom>
                  <a:blipFill>
                    <a:blip r:embed="rId10"/>
                    <a:stretch>
                      <a:fillRect t="-321053" b="-47368"/>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B81239A6-0AB7-66C0-BBE6-5C31576FFD56}"/>
                      </a:ext>
                    </a:extLst>
                  </p:cNvPr>
                  <p:cNvSpPr/>
                  <p:nvPr/>
                </p:nvSpPr>
                <p:spPr bwMode="auto">
                  <a:xfrm>
                    <a:off x="749835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14:m>
                      <m:oMathPara xmlns:m="http://schemas.openxmlformats.org/officeDocument/2006/math">
                        <m:oMathParaPr>
                          <m:jc m:val="center"/>
                        </m:oMathParaPr>
                        <m:oMath xmlns:m="http://schemas.openxmlformats.org/officeDocument/2006/math">
                          <m:r>
                            <a:rPr lang="en-US" sz="2000" i="1">
                              <a:solidFill>
                                <a:srgbClr val="C00000"/>
                              </a:solidFill>
                              <a:latin typeface="Cambria Math" panose="02040503050406030204" pitchFamily="18" charset="0"/>
                            </a:rPr>
                            <m:t>𝑘</m:t>
                          </m:r>
                          <m:r>
                            <a:rPr lang="en-US" sz="2000" i="1">
                              <a:solidFill>
                                <a:srgbClr val="C00000"/>
                              </a:solidFill>
                              <a:latin typeface="Cambria Math" panose="02040503050406030204" pitchFamily="18" charset="0"/>
                            </a:rPr>
                            <m:t>′</m:t>
                          </m:r>
                        </m:oMath>
                      </m:oMathPara>
                    </a14:m>
                    <a:endParaRPr lang="en-US" sz="2000" dirty="0">
                      <a:solidFill>
                        <a:srgbClr val="C00000"/>
                      </a:solidFill>
                      <a:latin typeface="+mj-lt"/>
                    </a:endParaRPr>
                  </a:p>
                </p:txBody>
              </p:sp>
            </mc:Choice>
            <mc:Fallback xmlns="">
              <p:sp>
                <p:nvSpPr>
                  <p:cNvPr id="11" name="Oval 10">
                    <a:extLst>
                      <a:ext uri="{FF2B5EF4-FFF2-40B4-BE49-F238E27FC236}">
                        <a16:creationId xmlns:a16="http://schemas.microsoft.com/office/drawing/2014/main" id="{B81239A6-0AB7-66C0-BBE6-5C31576FFD56}"/>
                      </a:ext>
                    </a:extLst>
                  </p:cNvPr>
                  <p:cNvSpPr>
                    <a:spLocks noRot="1" noChangeAspect="1" noMove="1" noResize="1" noEditPoints="1" noAdjustHandles="1" noChangeArrowheads="1" noChangeShapeType="1" noTextEdit="1"/>
                  </p:cNvSpPr>
                  <p:nvPr/>
                </p:nvSpPr>
                <p:spPr bwMode="auto">
                  <a:xfrm>
                    <a:off x="7498354" y="5229076"/>
                    <a:ext cx="504056" cy="504056"/>
                  </a:xfrm>
                  <a:prstGeom prst="ellipse">
                    <a:avLst/>
                  </a:prstGeom>
                  <a:blipFill>
                    <a:blip r:embed="rId11"/>
                    <a:stretch>
                      <a:fillRect/>
                    </a:stretch>
                  </a:blipFill>
                  <a:ln>
                    <a:headEnd type="none" w="med" len="med"/>
                    <a:tailEnd type="none" w="med" len="med"/>
                  </a:ln>
                </p:spPr>
                <p:txBody>
                  <a:bodyPr/>
                  <a:lstStyle/>
                  <a:p>
                    <a:r>
                      <a:rPr lang="en-US">
                        <a:noFill/>
                      </a:rPr>
                      <a:t> </a:t>
                    </a:r>
                  </a:p>
                </p:txBody>
              </p:sp>
            </mc:Fallback>
          </mc:AlternateContent>
        </p:grpSp>
      </p:grpSp>
    </p:spTree>
    <p:custDataLst>
      <p:tags r:id="rId1"/>
    </p:custDataLst>
    <p:extLst>
      <p:ext uri="{BB962C8B-B14F-4D97-AF65-F5344CB8AC3E}">
        <p14:creationId xmlns:p14="http://schemas.microsoft.com/office/powerpoint/2010/main" val="138257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polynomial-time computation</a:t>
            </a:r>
          </a:p>
        </p:txBody>
      </p:sp>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6</a:t>
            </a:fld>
            <a:endParaRPr lang="nb-NO"/>
          </a:p>
        </p:txBody>
      </p:sp>
      <p:pic>
        <p:nvPicPr>
          <p:cNvPr id="2052"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2313" y="1001030"/>
            <a:ext cx="8178402" cy="5521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rot="1111209">
            <a:off x="5226913" y="4365135"/>
            <a:ext cx="3024336" cy="461665"/>
          </a:xfrm>
          <a:prstGeom prst="rect">
            <a:avLst/>
          </a:prstGeom>
          <a:noFill/>
        </p:spPr>
        <p:txBody>
          <a:bodyPr wrap="square" rtlCol="0">
            <a:spAutoFit/>
          </a:bodyPr>
          <a:lstStyle/>
          <a:p>
            <a:r>
              <a:rPr lang="nl-NL" sz="2400" dirty="0" err="1">
                <a:latin typeface="Bradley Hand ITC" panose="03070402050302030203" pitchFamily="66" charset="0"/>
              </a:rPr>
              <a:t>Shortest</a:t>
            </a:r>
            <a:r>
              <a:rPr lang="nl-NL" sz="2400" dirty="0">
                <a:latin typeface="Bradley Hand ITC" panose="03070402050302030203" pitchFamily="66" charset="0"/>
              </a:rPr>
              <a:t> </a:t>
            </a:r>
            <a:r>
              <a:rPr lang="nl-NL" sz="2400" dirty="0" err="1">
                <a:latin typeface="Bradley Hand ITC" panose="03070402050302030203" pitchFamily="66" charset="0"/>
              </a:rPr>
              <a:t>paths</a:t>
            </a:r>
            <a:endParaRPr lang="en-US" sz="2400" dirty="0">
              <a:latin typeface="Bradley Hand ITC" panose="03070402050302030203" pitchFamily="66" charset="0"/>
            </a:endParaRPr>
          </a:p>
        </p:txBody>
      </p:sp>
      <p:sp>
        <p:nvSpPr>
          <p:cNvPr id="10" name="TextBox 9"/>
          <p:cNvSpPr txBox="1"/>
          <p:nvPr/>
        </p:nvSpPr>
        <p:spPr>
          <a:xfrm>
            <a:off x="7450536" y="1596120"/>
            <a:ext cx="3024336" cy="830997"/>
          </a:xfrm>
          <a:prstGeom prst="rect">
            <a:avLst/>
          </a:prstGeom>
          <a:noFill/>
        </p:spPr>
        <p:txBody>
          <a:bodyPr wrap="square" rtlCol="0">
            <a:spAutoFit/>
          </a:bodyPr>
          <a:lstStyle/>
          <a:p>
            <a:r>
              <a:rPr lang="en-US" sz="2400" dirty="0">
                <a:latin typeface="Bradley Hand ITC" panose="03070402050302030203" pitchFamily="66" charset="0"/>
              </a:rPr>
              <a:t>Primality</a:t>
            </a:r>
          </a:p>
          <a:p>
            <a:r>
              <a:rPr lang="nl-NL" sz="2400" dirty="0" err="1">
                <a:latin typeface="Bradley Hand ITC" panose="03070402050302030203" pitchFamily="66" charset="0"/>
              </a:rPr>
              <a:t>testing</a:t>
            </a:r>
            <a:endParaRPr lang="en-US" sz="2400" dirty="0">
              <a:latin typeface="Bradley Hand ITC" panose="03070402050302030203" pitchFamily="66" charset="0"/>
            </a:endParaRPr>
          </a:p>
        </p:txBody>
      </p:sp>
      <p:sp>
        <p:nvSpPr>
          <p:cNvPr id="12" name="TextBox 11"/>
          <p:cNvSpPr txBox="1"/>
          <p:nvPr/>
        </p:nvSpPr>
        <p:spPr>
          <a:xfrm rot="3379690">
            <a:off x="1518822" y="4505297"/>
            <a:ext cx="3024336" cy="830997"/>
          </a:xfrm>
          <a:prstGeom prst="rect">
            <a:avLst/>
          </a:prstGeom>
          <a:noFill/>
        </p:spPr>
        <p:txBody>
          <a:bodyPr wrap="square" rtlCol="0">
            <a:spAutoFit/>
          </a:bodyPr>
          <a:lstStyle/>
          <a:p>
            <a:r>
              <a:rPr lang="en-US" sz="2400" dirty="0">
                <a:latin typeface="Bradley Hand ITC" panose="03070402050302030203" pitchFamily="66" charset="0"/>
              </a:rPr>
              <a:t>Longest common </a:t>
            </a:r>
            <a:br>
              <a:rPr lang="en-US" sz="2400" dirty="0">
                <a:latin typeface="Bradley Hand ITC" panose="03070402050302030203" pitchFamily="66" charset="0"/>
              </a:rPr>
            </a:br>
            <a:r>
              <a:rPr lang="en-US" sz="2400" dirty="0">
                <a:latin typeface="Bradley Hand ITC" panose="03070402050302030203" pitchFamily="66" charset="0"/>
              </a:rPr>
              <a:t>subsequence</a:t>
            </a:r>
          </a:p>
        </p:txBody>
      </p:sp>
      <p:sp>
        <p:nvSpPr>
          <p:cNvPr id="13" name="TextBox 12"/>
          <p:cNvSpPr txBox="1"/>
          <p:nvPr/>
        </p:nvSpPr>
        <p:spPr>
          <a:xfrm rot="19782643">
            <a:off x="4079776" y="5432321"/>
            <a:ext cx="3024336" cy="461665"/>
          </a:xfrm>
          <a:prstGeom prst="rect">
            <a:avLst/>
          </a:prstGeom>
          <a:noFill/>
        </p:spPr>
        <p:txBody>
          <a:bodyPr wrap="square" rtlCol="0">
            <a:spAutoFit/>
          </a:bodyPr>
          <a:lstStyle/>
          <a:p>
            <a:r>
              <a:rPr lang="en-US" sz="2400" dirty="0">
                <a:latin typeface="Bradley Hand ITC" panose="03070402050302030203" pitchFamily="66" charset="0"/>
              </a:rPr>
              <a:t>Approximation</a:t>
            </a:r>
          </a:p>
        </p:txBody>
      </p:sp>
      <p:sp>
        <p:nvSpPr>
          <p:cNvPr id="14" name="TextBox 13"/>
          <p:cNvSpPr txBox="1"/>
          <p:nvPr/>
        </p:nvSpPr>
        <p:spPr>
          <a:xfrm>
            <a:off x="4992308" y="1933985"/>
            <a:ext cx="3024336" cy="461665"/>
          </a:xfrm>
          <a:prstGeom prst="rect">
            <a:avLst/>
          </a:prstGeom>
          <a:noFill/>
        </p:spPr>
        <p:txBody>
          <a:bodyPr wrap="square" rtlCol="0">
            <a:spAutoFit/>
          </a:bodyPr>
          <a:lstStyle/>
          <a:p>
            <a:r>
              <a:rPr lang="en-US" sz="2400" dirty="0">
                <a:latin typeface="Bradley Hand ITC" panose="03070402050302030203" pitchFamily="66" charset="0"/>
              </a:rPr>
              <a:t>Network flows</a:t>
            </a:r>
          </a:p>
        </p:txBody>
      </p:sp>
      <p:sp>
        <p:nvSpPr>
          <p:cNvPr id="15" name="TextBox 14"/>
          <p:cNvSpPr txBox="1"/>
          <p:nvPr/>
        </p:nvSpPr>
        <p:spPr>
          <a:xfrm>
            <a:off x="1992313" y="2686822"/>
            <a:ext cx="3024336" cy="461665"/>
          </a:xfrm>
          <a:prstGeom prst="rect">
            <a:avLst/>
          </a:prstGeom>
          <a:noFill/>
        </p:spPr>
        <p:txBody>
          <a:bodyPr wrap="square" rtlCol="0">
            <a:spAutoFit/>
          </a:bodyPr>
          <a:lstStyle/>
          <a:p>
            <a:r>
              <a:rPr lang="en-US" sz="2400" dirty="0">
                <a:latin typeface="Bradley Hand ITC" panose="03070402050302030203" pitchFamily="66" charset="0"/>
              </a:rPr>
              <a:t>Sorting</a:t>
            </a:r>
          </a:p>
        </p:txBody>
      </p:sp>
      <p:sp>
        <p:nvSpPr>
          <p:cNvPr id="16" name="TextBox 15"/>
          <p:cNvSpPr txBox="1"/>
          <p:nvPr/>
        </p:nvSpPr>
        <p:spPr>
          <a:xfrm>
            <a:off x="4135575" y="2866224"/>
            <a:ext cx="3024336" cy="1200329"/>
          </a:xfrm>
          <a:prstGeom prst="rect">
            <a:avLst/>
          </a:prstGeom>
          <a:noFill/>
        </p:spPr>
        <p:txBody>
          <a:bodyPr wrap="square" rtlCol="0">
            <a:spAutoFit/>
          </a:bodyPr>
          <a:lstStyle/>
          <a:p>
            <a:r>
              <a:rPr lang="en-US" sz="2400" dirty="0">
                <a:latin typeface="Bradley Hand ITC" panose="03070402050302030203" pitchFamily="66" charset="0"/>
              </a:rPr>
              <a:t>Parsing </a:t>
            </a:r>
            <a:br>
              <a:rPr lang="en-US" sz="2400" dirty="0">
                <a:latin typeface="Bradley Hand ITC" panose="03070402050302030203" pitchFamily="66" charset="0"/>
              </a:rPr>
            </a:br>
            <a:r>
              <a:rPr lang="en-US" sz="2400" dirty="0">
                <a:latin typeface="Bradley Hand ITC" panose="03070402050302030203" pitchFamily="66" charset="0"/>
              </a:rPr>
              <a:t>context-free grammars</a:t>
            </a:r>
          </a:p>
        </p:txBody>
      </p:sp>
      <p:sp>
        <p:nvSpPr>
          <p:cNvPr id="17" name="TextBox 16"/>
          <p:cNvSpPr txBox="1"/>
          <p:nvPr/>
        </p:nvSpPr>
        <p:spPr>
          <a:xfrm>
            <a:off x="7422030" y="5682795"/>
            <a:ext cx="3024336" cy="830997"/>
          </a:xfrm>
          <a:prstGeom prst="rect">
            <a:avLst/>
          </a:prstGeom>
          <a:noFill/>
        </p:spPr>
        <p:txBody>
          <a:bodyPr wrap="square" rtlCol="0">
            <a:spAutoFit/>
          </a:bodyPr>
          <a:lstStyle/>
          <a:p>
            <a:r>
              <a:rPr lang="en-US" sz="2400" dirty="0">
                <a:latin typeface="Bradley Hand ITC" panose="03070402050302030203" pitchFamily="66" charset="0"/>
              </a:rPr>
              <a:t>Islands of</a:t>
            </a:r>
            <a:br>
              <a:rPr lang="en-US" sz="2400" dirty="0">
                <a:latin typeface="Bradley Hand ITC" panose="03070402050302030203" pitchFamily="66" charset="0"/>
              </a:rPr>
            </a:br>
            <a:r>
              <a:rPr lang="en-US" sz="2400" dirty="0">
                <a:latin typeface="Bradley Hand ITC" panose="03070402050302030203" pitchFamily="66" charset="0"/>
              </a:rPr>
              <a:t>minor-testing</a:t>
            </a:r>
          </a:p>
        </p:txBody>
      </p:sp>
      <p:sp>
        <p:nvSpPr>
          <p:cNvPr id="18" name="TextBox 17"/>
          <p:cNvSpPr txBox="1"/>
          <p:nvPr/>
        </p:nvSpPr>
        <p:spPr>
          <a:xfrm rot="19021303">
            <a:off x="7153145" y="3277994"/>
            <a:ext cx="3024336" cy="830997"/>
          </a:xfrm>
          <a:prstGeom prst="rect">
            <a:avLst/>
          </a:prstGeom>
          <a:noFill/>
        </p:spPr>
        <p:txBody>
          <a:bodyPr wrap="square" rtlCol="0">
            <a:spAutoFit/>
          </a:bodyPr>
          <a:lstStyle/>
          <a:p>
            <a:r>
              <a:rPr lang="en-US" sz="2400" dirty="0">
                <a:latin typeface="Bradley Hand ITC" panose="03070402050302030203" pitchFamily="66" charset="0"/>
              </a:rPr>
              <a:t>Fast Fourier transform</a:t>
            </a:r>
          </a:p>
        </p:txBody>
      </p:sp>
      <p:sp>
        <p:nvSpPr>
          <p:cNvPr id="7" name="Rounded Rectangle 6"/>
          <p:cNvSpPr/>
          <p:nvPr/>
        </p:nvSpPr>
        <p:spPr bwMode="auto">
          <a:xfrm>
            <a:off x="2196682" y="1020079"/>
            <a:ext cx="2232248" cy="1187655"/>
          </a:xfrm>
          <a:prstGeom prst="round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en-US" sz="2000" dirty="0">
              <a:solidFill>
                <a:schemeClr val="tx1"/>
              </a:solidFill>
              <a:latin typeface="+mj-lt"/>
            </a:endParaRPr>
          </a:p>
        </p:txBody>
      </p:sp>
      <p:sp>
        <p:nvSpPr>
          <p:cNvPr id="20" name="TextBox 19"/>
          <p:cNvSpPr txBox="1"/>
          <p:nvPr/>
        </p:nvSpPr>
        <p:spPr>
          <a:xfrm>
            <a:off x="1775520" y="1383160"/>
            <a:ext cx="3024336" cy="461665"/>
          </a:xfrm>
          <a:prstGeom prst="rect">
            <a:avLst/>
          </a:prstGeom>
          <a:noFill/>
        </p:spPr>
        <p:txBody>
          <a:bodyPr wrap="square" rtlCol="0">
            <a:spAutoFit/>
          </a:bodyPr>
          <a:lstStyle/>
          <a:p>
            <a:r>
              <a:rPr lang="en-US" sz="2400" b="1" dirty="0" err="1">
                <a:solidFill>
                  <a:srgbClr val="C00000"/>
                </a:solidFill>
                <a:latin typeface="Bradley Hand ITC" panose="03070402050302030203" pitchFamily="66" charset="0"/>
              </a:rPr>
              <a:t>Kernelization</a:t>
            </a:r>
            <a:endParaRPr lang="en-US" sz="2400" b="1" dirty="0">
              <a:solidFill>
                <a:srgbClr val="C00000"/>
              </a:solidFill>
              <a:latin typeface="Bradley Hand ITC" panose="03070402050302030203" pitchFamily="66" charset="0"/>
            </a:endParaRPr>
          </a:p>
        </p:txBody>
      </p:sp>
      <p:sp>
        <p:nvSpPr>
          <p:cNvPr id="3" name="Rounded Rectangle 15">
            <a:extLst>
              <a:ext uri="{FF2B5EF4-FFF2-40B4-BE49-F238E27FC236}">
                <a16:creationId xmlns:a16="http://schemas.microsoft.com/office/drawing/2014/main" id="{60708772-8571-9382-DBF7-423FFDBBE62B}"/>
              </a:ext>
            </a:extLst>
          </p:cNvPr>
          <p:cNvSpPr/>
          <p:nvPr/>
        </p:nvSpPr>
        <p:spPr bwMode="auto">
          <a:xfrm>
            <a:off x="1487488" y="3583087"/>
            <a:ext cx="9217024" cy="152871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lvl="1"/>
            <a:r>
              <a:rPr lang="en-US" sz="1800" dirty="0"/>
              <a:t>The lost continent of polynomial time contains:</a:t>
            </a:r>
            <a:br>
              <a:rPr lang="en-US" sz="2400" dirty="0"/>
            </a:br>
            <a:r>
              <a:rPr lang="en-US" sz="2400" i="1" dirty="0"/>
              <a:t>provably effective</a:t>
            </a:r>
            <a:r>
              <a:rPr lang="en-US" sz="2400" dirty="0"/>
              <a:t> and </a:t>
            </a:r>
            <a:r>
              <a:rPr lang="en-US" sz="2400" i="1" dirty="0"/>
              <a:t>efficient</a:t>
            </a:r>
            <a:r>
              <a:rPr lang="en-US" sz="2400" dirty="0"/>
              <a:t> preprocessing algorithms</a:t>
            </a:r>
          </a:p>
          <a:p>
            <a:pPr lvl="1"/>
            <a:r>
              <a:rPr lang="en-US" sz="2400" dirty="0"/>
              <a:t>that reduce the sizes of NP-hard inputs </a:t>
            </a:r>
          </a:p>
          <a:p>
            <a:pPr lvl="1"/>
            <a:r>
              <a:rPr lang="en-US" sz="1600" dirty="0"/>
              <a:t>(without changing the answer)</a:t>
            </a:r>
            <a:endParaRPr lang="en-US" sz="2400" dirty="0"/>
          </a:p>
        </p:txBody>
      </p:sp>
      <p:pic>
        <p:nvPicPr>
          <p:cNvPr id="8" name="Content Placeholder 7" descr="A picture containing text, nature, sunset, clouds&#10;&#10;Description automatically generated">
            <a:extLst>
              <a:ext uri="{FF2B5EF4-FFF2-40B4-BE49-F238E27FC236}">
                <a16:creationId xmlns:a16="http://schemas.microsoft.com/office/drawing/2014/main" id="{DBD1D845-7DCE-7787-79A0-A15FDB3BCBA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253" r="3253"/>
          <a:stretch/>
        </p:blipFill>
        <p:spPr>
          <a:xfrm>
            <a:off x="2052666" y="1069704"/>
            <a:ext cx="2520280" cy="13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Horizontal Scroll 18"/>
          <p:cNvSpPr/>
          <p:nvPr/>
        </p:nvSpPr>
        <p:spPr bwMode="auto">
          <a:xfrm>
            <a:off x="1646992" y="2180494"/>
            <a:ext cx="3456384" cy="1101793"/>
          </a:xfrm>
          <a:prstGeom prst="horizontalScroll">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a:solidFill>
                  <a:schemeClr val="tx1"/>
                </a:solidFill>
                <a:latin typeface="+mj-lt"/>
              </a:rPr>
              <a:t>The lost continent of polynomial time</a:t>
            </a:r>
          </a:p>
        </p:txBody>
      </p:sp>
    </p:spTree>
    <p:extLst>
      <p:ext uri="{BB962C8B-B14F-4D97-AF65-F5344CB8AC3E}">
        <p14:creationId xmlns:p14="http://schemas.microsoft.com/office/powerpoint/2010/main" val="25664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outVertical)">
                                      <p:cBhvr>
                                        <p:cTn id="53" dur="1000"/>
                                        <p:tgtEl>
                                          <p:spTgt spid="19"/>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7" grpId="0" animBg="1"/>
      <p:bldP spid="20" grpId="0"/>
      <p:bldP spid="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Map of </a:t>
            </a:r>
            <a:r>
              <a:rPr lang="nl-NL" dirty="0" err="1"/>
              <a:t>the</a:t>
            </a:r>
            <a:r>
              <a:rPr lang="nl-NL" dirty="0"/>
              <a:t> lost continent</a:t>
            </a:r>
            <a:endParaRPr lang="en-US" dirty="0"/>
          </a:p>
        </p:txBody>
      </p:sp>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7</a:t>
            </a:fld>
            <a:endParaRPr lang="nb-NO"/>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7859" y="1309192"/>
            <a:ext cx="7958509" cy="4704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rot="21186821">
            <a:off x="2423245" y="2600532"/>
            <a:ext cx="3024336" cy="461665"/>
          </a:xfrm>
          <a:prstGeom prst="rect">
            <a:avLst/>
          </a:prstGeom>
          <a:noFill/>
        </p:spPr>
        <p:txBody>
          <a:bodyPr wrap="square" rtlCol="0">
            <a:spAutoFit/>
          </a:bodyPr>
          <a:lstStyle/>
          <a:p>
            <a:r>
              <a:rPr lang="en-US" sz="2400" dirty="0">
                <a:latin typeface="Bradley Hand ITC" panose="03070402050302030203" pitchFamily="66" charset="0"/>
              </a:rPr>
              <a:t>Crown reduction</a:t>
            </a:r>
          </a:p>
        </p:txBody>
      </p:sp>
      <p:sp>
        <p:nvSpPr>
          <p:cNvPr id="8" name="TextBox 7"/>
          <p:cNvSpPr txBox="1"/>
          <p:nvPr/>
        </p:nvSpPr>
        <p:spPr>
          <a:xfrm rot="1755517">
            <a:off x="2271486" y="4273933"/>
            <a:ext cx="3024336" cy="461665"/>
          </a:xfrm>
          <a:prstGeom prst="rect">
            <a:avLst/>
          </a:prstGeom>
          <a:noFill/>
        </p:spPr>
        <p:txBody>
          <a:bodyPr wrap="square" rtlCol="0">
            <a:spAutoFit/>
          </a:bodyPr>
          <a:lstStyle/>
          <a:p>
            <a:r>
              <a:rPr lang="en-US" sz="2400" dirty="0">
                <a:latin typeface="Bradley Hand ITC" panose="03070402050302030203" pitchFamily="66" charset="0"/>
              </a:rPr>
              <a:t>Sunflower lemma</a:t>
            </a:r>
          </a:p>
        </p:txBody>
      </p:sp>
      <p:sp>
        <p:nvSpPr>
          <p:cNvPr id="9" name="TextBox 8"/>
          <p:cNvSpPr txBox="1"/>
          <p:nvPr/>
        </p:nvSpPr>
        <p:spPr>
          <a:xfrm rot="21219477">
            <a:off x="3714338" y="2968476"/>
            <a:ext cx="3024336" cy="461665"/>
          </a:xfrm>
          <a:prstGeom prst="rect">
            <a:avLst/>
          </a:prstGeom>
          <a:noFill/>
        </p:spPr>
        <p:txBody>
          <a:bodyPr wrap="square" rtlCol="0">
            <a:spAutoFit/>
          </a:bodyPr>
          <a:lstStyle/>
          <a:p>
            <a:r>
              <a:rPr lang="en-US" sz="2400" dirty="0">
                <a:latin typeface="Bradley Hand ITC" panose="03070402050302030203" pitchFamily="66" charset="0"/>
              </a:rPr>
              <a:t>Representative sets</a:t>
            </a:r>
          </a:p>
        </p:txBody>
      </p:sp>
      <p:sp>
        <p:nvSpPr>
          <p:cNvPr id="10" name="TextBox 9"/>
          <p:cNvSpPr txBox="1"/>
          <p:nvPr/>
        </p:nvSpPr>
        <p:spPr>
          <a:xfrm rot="20944527">
            <a:off x="5248247" y="4611938"/>
            <a:ext cx="3024336" cy="461665"/>
          </a:xfrm>
          <a:prstGeom prst="rect">
            <a:avLst/>
          </a:prstGeom>
          <a:noFill/>
        </p:spPr>
        <p:txBody>
          <a:bodyPr wrap="square" rtlCol="0">
            <a:spAutoFit/>
          </a:bodyPr>
          <a:lstStyle/>
          <a:p>
            <a:r>
              <a:rPr lang="en-US" sz="2400" dirty="0">
                <a:latin typeface="Bradley Hand ITC" panose="03070402050302030203" pitchFamily="66" charset="0"/>
              </a:rPr>
              <a:t>Well-quasi ordering</a:t>
            </a:r>
          </a:p>
        </p:txBody>
      </p:sp>
      <p:sp>
        <p:nvSpPr>
          <p:cNvPr id="11" name="TextBox 10"/>
          <p:cNvSpPr txBox="1"/>
          <p:nvPr/>
        </p:nvSpPr>
        <p:spPr>
          <a:xfrm rot="759251">
            <a:off x="5879605" y="3465917"/>
            <a:ext cx="3024336" cy="830997"/>
          </a:xfrm>
          <a:prstGeom prst="rect">
            <a:avLst/>
          </a:prstGeom>
          <a:noFill/>
        </p:spPr>
        <p:txBody>
          <a:bodyPr wrap="square" rtlCol="0">
            <a:spAutoFit/>
          </a:bodyPr>
          <a:lstStyle/>
          <a:p>
            <a:r>
              <a:rPr lang="en-US" sz="2400" dirty="0">
                <a:latin typeface="Bradley Hand ITC" panose="03070402050302030203" pitchFamily="66" charset="0"/>
              </a:rPr>
              <a:t>Protrusion </a:t>
            </a:r>
            <a:br>
              <a:rPr lang="en-US" sz="2400" dirty="0">
                <a:latin typeface="Bradley Hand ITC" panose="03070402050302030203" pitchFamily="66" charset="0"/>
              </a:rPr>
            </a:br>
            <a:r>
              <a:rPr lang="en-US" sz="2400" dirty="0">
                <a:latin typeface="Bradley Hand ITC" panose="03070402050302030203" pitchFamily="66" charset="0"/>
              </a:rPr>
              <a:t>replacement</a:t>
            </a:r>
          </a:p>
        </p:txBody>
      </p:sp>
      <p:sp>
        <p:nvSpPr>
          <p:cNvPr id="12" name="TextBox 11"/>
          <p:cNvSpPr txBox="1"/>
          <p:nvPr/>
        </p:nvSpPr>
        <p:spPr>
          <a:xfrm rot="263862">
            <a:off x="3987866" y="2083122"/>
            <a:ext cx="3024336" cy="461665"/>
          </a:xfrm>
          <a:prstGeom prst="rect">
            <a:avLst/>
          </a:prstGeom>
          <a:noFill/>
        </p:spPr>
        <p:txBody>
          <a:bodyPr wrap="square" rtlCol="0">
            <a:spAutoFit/>
          </a:bodyPr>
          <a:lstStyle/>
          <a:p>
            <a:r>
              <a:rPr lang="en-US" sz="2400" dirty="0">
                <a:latin typeface="Bradley Hand ITC" panose="03070402050302030203" pitchFamily="66" charset="0"/>
              </a:rPr>
              <a:t>Linear algebra</a:t>
            </a:r>
          </a:p>
        </p:txBody>
      </p:sp>
      <p:sp>
        <p:nvSpPr>
          <p:cNvPr id="13" name="TextBox 12"/>
          <p:cNvSpPr txBox="1"/>
          <p:nvPr/>
        </p:nvSpPr>
        <p:spPr>
          <a:xfrm rot="470783">
            <a:off x="2360186" y="3430738"/>
            <a:ext cx="2590886" cy="461665"/>
          </a:xfrm>
          <a:prstGeom prst="rect">
            <a:avLst/>
          </a:prstGeom>
          <a:noFill/>
        </p:spPr>
        <p:txBody>
          <a:bodyPr wrap="square" rtlCol="0">
            <a:spAutoFit/>
          </a:bodyPr>
          <a:lstStyle/>
          <a:p>
            <a:r>
              <a:rPr lang="en-US" sz="2400" dirty="0">
                <a:latin typeface="Bradley Hand ITC" panose="03070402050302030203" pitchFamily="66" charset="0"/>
              </a:rPr>
              <a:t>Expansion lemma</a:t>
            </a:r>
          </a:p>
        </p:txBody>
      </p:sp>
      <p:sp>
        <p:nvSpPr>
          <p:cNvPr id="14" name="TextBox 13"/>
          <p:cNvSpPr txBox="1"/>
          <p:nvPr/>
        </p:nvSpPr>
        <p:spPr>
          <a:xfrm rot="21382200">
            <a:off x="3919622" y="4143685"/>
            <a:ext cx="3024336" cy="461665"/>
          </a:xfrm>
          <a:prstGeom prst="rect">
            <a:avLst/>
          </a:prstGeom>
          <a:noFill/>
        </p:spPr>
        <p:txBody>
          <a:bodyPr wrap="square" rtlCol="0">
            <a:spAutoFit/>
          </a:bodyPr>
          <a:lstStyle/>
          <a:p>
            <a:r>
              <a:rPr lang="en-US" sz="2400" dirty="0">
                <a:latin typeface="Bradley Hand ITC" panose="03070402050302030203" pitchFamily="66" charset="0"/>
              </a:rPr>
              <a:t>Rainbow matching</a:t>
            </a:r>
          </a:p>
        </p:txBody>
      </p:sp>
      <p:sp>
        <p:nvSpPr>
          <p:cNvPr id="3" name="TextBox 2">
            <a:extLst>
              <a:ext uri="{FF2B5EF4-FFF2-40B4-BE49-F238E27FC236}">
                <a16:creationId xmlns:a16="http://schemas.microsoft.com/office/drawing/2014/main" id="{71A9ED17-5816-F409-132F-F4B3FEF8DC20}"/>
              </a:ext>
            </a:extLst>
          </p:cNvPr>
          <p:cNvSpPr txBox="1"/>
          <p:nvPr/>
        </p:nvSpPr>
        <p:spPr>
          <a:xfrm rot="764043">
            <a:off x="6298088" y="2525692"/>
            <a:ext cx="2618852" cy="830997"/>
          </a:xfrm>
          <a:prstGeom prst="rect">
            <a:avLst/>
          </a:prstGeom>
          <a:noFill/>
        </p:spPr>
        <p:txBody>
          <a:bodyPr wrap="square" rtlCol="0">
            <a:spAutoFit/>
          </a:bodyPr>
          <a:lstStyle/>
          <a:p>
            <a:r>
              <a:rPr lang="en-US" sz="2400" dirty="0">
                <a:latin typeface="Bradley Hand ITC" panose="03070402050302030203" pitchFamily="66" charset="0"/>
              </a:rPr>
              <a:t>2-layer planarization</a:t>
            </a:r>
          </a:p>
        </p:txBody>
      </p:sp>
      <p:sp>
        <p:nvSpPr>
          <p:cNvPr id="15" name="Freeform: Shape 14">
            <a:extLst>
              <a:ext uri="{FF2B5EF4-FFF2-40B4-BE49-F238E27FC236}">
                <a16:creationId xmlns:a16="http://schemas.microsoft.com/office/drawing/2014/main" id="{25ED8C09-48E6-24FF-C625-CC41E951E392}"/>
              </a:ext>
            </a:extLst>
          </p:cNvPr>
          <p:cNvSpPr/>
          <p:nvPr/>
        </p:nvSpPr>
        <p:spPr bwMode="auto">
          <a:xfrm>
            <a:off x="7880306" y="2247281"/>
            <a:ext cx="953822" cy="2362426"/>
          </a:xfrm>
          <a:custGeom>
            <a:avLst/>
            <a:gdLst>
              <a:gd name="connsiteX0" fmla="*/ 0 w 962747"/>
              <a:gd name="connsiteY0" fmla="*/ 0 h 2366128"/>
              <a:gd name="connsiteX1" fmla="*/ 75415 w 962747"/>
              <a:gd name="connsiteY1" fmla="*/ 471341 h 2366128"/>
              <a:gd name="connsiteX2" fmla="*/ 263951 w 962747"/>
              <a:gd name="connsiteY2" fmla="*/ 1018095 h 2366128"/>
              <a:gd name="connsiteX3" fmla="*/ 575035 w 962747"/>
              <a:gd name="connsiteY3" fmla="*/ 1263192 h 2366128"/>
              <a:gd name="connsiteX4" fmla="*/ 631596 w 962747"/>
              <a:gd name="connsiteY4" fmla="*/ 1696825 h 2366128"/>
              <a:gd name="connsiteX5" fmla="*/ 867266 w 962747"/>
              <a:gd name="connsiteY5" fmla="*/ 1970202 h 2366128"/>
              <a:gd name="connsiteX6" fmla="*/ 942681 w 962747"/>
              <a:gd name="connsiteY6" fmla="*/ 2262433 h 2366128"/>
              <a:gd name="connsiteX7" fmla="*/ 961534 w 962747"/>
              <a:gd name="connsiteY7" fmla="*/ 2366128 h 2366128"/>
              <a:gd name="connsiteX8" fmla="*/ 961534 w 962747"/>
              <a:gd name="connsiteY8" fmla="*/ 2366128 h 2366128"/>
              <a:gd name="connsiteX9" fmla="*/ 942681 w 962747"/>
              <a:gd name="connsiteY9" fmla="*/ 2366128 h 2366128"/>
              <a:gd name="connsiteX0" fmla="*/ 0 w 1952562"/>
              <a:gd name="connsiteY0" fmla="*/ 0 h 2271860"/>
              <a:gd name="connsiteX1" fmla="*/ 1065230 w 1952562"/>
              <a:gd name="connsiteY1" fmla="*/ 377073 h 2271860"/>
              <a:gd name="connsiteX2" fmla="*/ 1253766 w 1952562"/>
              <a:gd name="connsiteY2" fmla="*/ 923827 h 2271860"/>
              <a:gd name="connsiteX3" fmla="*/ 1564850 w 1952562"/>
              <a:gd name="connsiteY3" fmla="*/ 1168924 h 2271860"/>
              <a:gd name="connsiteX4" fmla="*/ 1621411 w 1952562"/>
              <a:gd name="connsiteY4" fmla="*/ 1602557 h 2271860"/>
              <a:gd name="connsiteX5" fmla="*/ 1857081 w 1952562"/>
              <a:gd name="connsiteY5" fmla="*/ 1875934 h 2271860"/>
              <a:gd name="connsiteX6" fmla="*/ 1932496 w 1952562"/>
              <a:gd name="connsiteY6" fmla="*/ 2168165 h 2271860"/>
              <a:gd name="connsiteX7" fmla="*/ 1951349 w 1952562"/>
              <a:gd name="connsiteY7" fmla="*/ 2271860 h 2271860"/>
              <a:gd name="connsiteX8" fmla="*/ 1951349 w 1952562"/>
              <a:gd name="connsiteY8" fmla="*/ 2271860 h 2271860"/>
              <a:gd name="connsiteX9" fmla="*/ 1932496 w 1952562"/>
              <a:gd name="connsiteY9" fmla="*/ 2271860 h 2271860"/>
              <a:gd name="connsiteX0" fmla="*/ 0 w 1952562"/>
              <a:gd name="connsiteY0" fmla="*/ 0 h 2271860"/>
              <a:gd name="connsiteX1" fmla="*/ 810706 w 1952562"/>
              <a:gd name="connsiteY1" fmla="*/ 499622 h 2271860"/>
              <a:gd name="connsiteX2" fmla="*/ 1253766 w 1952562"/>
              <a:gd name="connsiteY2" fmla="*/ 923827 h 2271860"/>
              <a:gd name="connsiteX3" fmla="*/ 1564850 w 1952562"/>
              <a:gd name="connsiteY3" fmla="*/ 1168924 h 2271860"/>
              <a:gd name="connsiteX4" fmla="*/ 1621411 w 1952562"/>
              <a:gd name="connsiteY4" fmla="*/ 1602557 h 2271860"/>
              <a:gd name="connsiteX5" fmla="*/ 1857081 w 1952562"/>
              <a:gd name="connsiteY5" fmla="*/ 1875934 h 2271860"/>
              <a:gd name="connsiteX6" fmla="*/ 1932496 w 1952562"/>
              <a:gd name="connsiteY6" fmla="*/ 2168165 h 2271860"/>
              <a:gd name="connsiteX7" fmla="*/ 1951349 w 1952562"/>
              <a:gd name="connsiteY7" fmla="*/ 2271860 h 2271860"/>
              <a:gd name="connsiteX8" fmla="*/ 1951349 w 1952562"/>
              <a:gd name="connsiteY8" fmla="*/ 2271860 h 2271860"/>
              <a:gd name="connsiteX9" fmla="*/ 1932496 w 1952562"/>
              <a:gd name="connsiteY9" fmla="*/ 2271860 h 2271860"/>
              <a:gd name="connsiteX0" fmla="*/ 0 w 1952562"/>
              <a:gd name="connsiteY0" fmla="*/ 0 h 2271860"/>
              <a:gd name="connsiteX1" fmla="*/ 810706 w 1952562"/>
              <a:gd name="connsiteY1" fmla="*/ 499622 h 2271860"/>
              <a:gd name="connsiteX2" fmla="*/ 1225486 w 1952562"/>
              <a:gd name="connsiteY2" fmla="*/ 952107 h 2271860"/>
              <a:gd name="connsiteX3" fmla="*/ 1564850 w 1952562"/>
              <a:gd name="connsiteY3" fmla="*/ 1168924 h 2271860"/>
              <a:gd name="connsiteX4" fmla="*/ 1621411 w 1952562"/>
              <a:gd name="connsiteY4" fmla="*/ 1602557 h 2271860"/>
              <a:gd name="connsiteX5" fmla="*/ 1857081 w 1952562"/>
              <a:gd name="connsiteY5" fmla="*/ 1875934 h 2271860"/>
              <a:gd name="connsiteX6" fmla="*/ 1932496 w 1952562"/>
              <a:gd name="connsiteY6" fmla="*/ 2168165 h 2271860"/>
              <a:gd name="connsiteX7" fmla="*/ 1951349 w 1952562"/>
              <a:gd name="connsiteY7" fmla="*/ 2271860 h 2271860"/>
              <a:gd name="connsiteX8" fmla="*/ 1951349 w 1952562"/>
              <a:gd name="connsiteY8" fmla="*/ 2271860 h 2271860"/>
              <a:gd name="connsiteX9" fmla="*/ 1932496 w 1952562"/>
              <a:gd name="connsiteY9" fmla="*/ 2271860 h 22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62" h="2271860">
                <a:moveTo>
                  <a:pt x="0" y="0"/>
                </a:moveTo>
                <a:cubicBezTo>
                  <a:pt x="15711" y="150829"/>
                  <a:pt x="606458" y="340937"/>
                  <a:pt x="810706" y="499622"/>
                </a:cubicBezTo>
                <a:cubicBezTo>
                  <a:pt x="1014954" y="658307"/>
                  <a:pt x="1099795" y="840557"/>
                  <a:pt x="1225486" y="952107"/>
                </a:cubicBezTo>
                <a:cubicBezTo>
                  <a:pt x="1351177" y="1063657"/>
                  <a:pt x="1498862" y="1060516"/>
                  <a:pt x="1564850" y="1168924"/>
                </a:cubicBezTo>
                <a:cubicBezTo>
                  <a:pt x="1630838" y="1277332"/>
                  <a:pt x="1572706" y="1484722"/>
                  <a:pt x="1621411" y="1602557"/>
                </a:cubicBezTo>
                <a:cubicBezTo>
                  <a:pt x="1670116" y="1720392"/>
                  <a:pt x="1805234" y="1781666"/>
                  <a:pt x="1857081" y="1875934"/>
                </a:cubicBezTo>
                <a:cubicBezTo>
                  <a:pt x="1908928" y="1970202"/>
                  <a:pt x="1916785" y="2102177"/>
                  <a:pt x="1932496" y="2168165"/>
                </a:cubicBezTo>
                <a:cubicBezTo>
                  <a:pt x="1948207" y="2234153"/>
                  <a:pt x="1951349" y="2271860"/>
                  <a:pt x="1951349" y="2271860"/>
                </a:cubicBezTo>
                <a:lnTo>
                  <a:pt x="1951349" y="2271860"/>
                </a:lnTo>
                <a:cubicBezTo>
                  <a:pt x="1948207" y="2271860"/>
                  <a:pt x="1963919" y="2235724"/>
                  <a:pt x="1932496" y="2271860"/>
                </a:cubicBezTo>
              </a:path>
            </a:pathLst>
          </a:custGeom>
          <a:noFill/>
          <a:ln w="28575">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7F281BF-58E1-2A12-4BC1-59BC9D21F297}"/>
              </a:ext>
            </a:extLst>
          </p:cNvPr>
          <p:cNvSpPr txBox="1"/>
          <p:nvPr/>
        </p:nvSpPr>
        <p:spPr>
          <a:xfrm rot="900000">
            <a:off x="7490538" y="1511309"/>
            <a:ext cx="2763340" cy="461665"/>
          </a:xfrm>
          <a:prstGeom prst="rect">
            <a:avLst/>
          </a:prstGeom>
          <a:noFill/>
        </p:spPr>
        <p:txBody>
          <a:bodyPr wrap="square" rtlCol="0">
            <a:spAutoFit/>
          </a:bodyPr>
          <a:lstStyle/>
          <a:p>
            <a:r>
              <a:rPr lang="en-US" sz="2400" dirty="0">
                <a:solidFill>
                  <a:srgbClr val="0070C0"/>
                </a:solidFill>
                <a:latin typeface="Bradley Hand ITC" panose="03070402050302030203" pitchFamily="66" charset="0"/>
              </a:rPr>
              <a:t>Lower bounds</a:t>
            </a:r>
          </a:p>
        </p:txBody>
      </p:sp>
      <p:sp>
        <p:nvSpPr>
          <p:cNvPr id="18" name="TextBox 17">
            <a:extLst>
              <a:ext uri="{FF2B5EF4-FFF2-40B4-BE49-F238E27FC236}">
                <a16:creationId xmlns:a16="http://schemas.microsoft.com/office/drawing/2014/main" id="{A9B9F61A-AB01-7D44-2C60-7FB4EC75A8FF}"/>
              </a:ext>
            </a:extLst>
          </p:cNvPr>
          <p:cNvSpPr txBox="1"/>
          <p:nvPr/>
        </p:nvSpPr>
        <p:spPr>
          <a:xfrm>
            <a:off x="7652166" y="2987363"/>
            <a:ext cx="2763340" cy="461665"/>
          </a:xfrm>
          <a:prstGeom prst="rect">
            <a:avLst/>
          </a:prstGeom>
          <a:noFill/>
        </p:spPr>
        <p:txBody>
          <a:bodyPr wrap="square" rtlCol="0">
            <a:spAutoFit/>
          </a:bodyPr>
          <a:lstStyle/>
          <a:p>
            <a:r>
              <a:rPr lang="en-US" sz="2400" dirty="0">
                <a:solidFill>
                  <a:srgbClr val="0070C0"/>
                </a:solidFill>
                <a:latin typeface="Bradley Hand ITC" panose="03070402050302030203" pitchFamily="66" charset="0"/>
              </a:rPr>
              <a:t>...</a:t>
            </a:r>
          </a:p>
        </p:txBody>
      </p:sp>
    </p:spTree>
    <p:extLst>
      <p:ext uri="{BB962C8B-B14F-4D97-AF65-F5344CB8AC3E}">
        <p14:creationId xmlns:p14="http://schemas.microsoft.com/office/powerpoint/2010/main" val="19209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fade">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500"/>
                                        <p:tgtEl>
                                          <p:spTgt spid="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2000"/>
                                        <p:tgtEl>
                                          <p:spTgt spid="15"/>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F7C7-DD57-F7AA-7DAC-D475FFF7D5A8}"/>
              </a:ext>
            </a:extLst>
          </p:cNvPr>
          <p:cNvSpPr>
            <a:spLocks noGrp="1"/>
          </p:cNvSpPr>
          <p:nvPr>
            <p:ph type="title"/>
          </p:nvPr>
        </p:nvSpPr>
        <p:spPr/>
        <p:txBody>
          <a:bodyPr/>
          <a:lstStyle/>
          <a:p>
            <a:r>
              <a:rPr lang="en-US" dirty="0"/>
              <a:t>A </a:t>
            </a:r>
            <a:r>
              <a:rPr lang="en-US" dirty="0" err="1"/>
              <a:t>fruitfly</a:t>
            </a:r>
            <a:r>
              <a:rPr lang="en-US" dirty="0"/>
              <a:t> for parameterized graph drawing</a:t>
            </a:r>
          </a:p>
        </p:txBody>
      </p:sp>
      <p:pic>
        <p:nvPicPr>
          <p:cNvPr id="6" name="Content Placeholder 5" descr="A close-up of a bug&#10;&#10;Description automatically generated with medium confidence">
            <a:extLst>
              <a:ext uri="{FF2B5EF4-FFF2-40B4-BE49-F238E27FC236}">
                <a16:creationId xmlns:a16="http://schemas.microsoft.com/office/drawing/2014/main" id="{C2D0D488-2C19-9BB3-0A2C-A4E033BAE9B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7773"/>
          <a:stretch/>
        </p:blipFill>
        <p:spPr>
          <a:xfrm flipH="1">
            <a:off x="8760295" y="174791"/>
            <a:ext cx="3417383" cy="2044368"/>
          </a:xfrm>
        </p:spPr>
      </p:pic>
      <p:sp>
        <p:nvSpPr>
          <p:cNvPr id="4" name="Slide Number Placeholder 3">
            <a:extLst>
              <a:ext uri="{FF2B5EF4-FFF2-40B4-BE49-F238E27FC236}">
                <a16:creationId xmlns:a16="http://schemas.microsoft.com/office/drawing/2014/main" id="{140B7ED3-4E6E-70B6-362A-267708FF36F1}"/>
              </a:ext>
            </a:extLst>
          </p:cNvPr>
          <p:cNvSpPr>
            <a:spLocks noGrp="1"/>
          </p:cNvSpPr>
          <p:nvPr>
            <p:ph type="sldNum" sz="quarter" idx="12"/>
          </p:nvPr>
        </p:nvSpPr>
        <p:spPr/>
        <p:txBody>
          <a:bodyPr/>
          <a:lstStyle/>
          <a:p>
            <a:pPr>
              <a:defRPr/>
            </a:pPr>
            <a:fld id="{2EEB4C75-3422-4131-BAA1-452F888D0C16}" type="slidenum">
              <a:rPr lang="nb-NO" smtClean="0"/>
              <a:pPr>
                <a:defRPr/>
              </a:pPr>
              <a:t>8</a:t>
            </a:fld>
            <a:endParaRPr lang="nb-NO"/>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E03D6E05-DF1F-F029-12CC-8CD0A88085C6}"/>
                  </a:ext>
                </a:extLst>
              </p:cNvPr>
              <p:cNvSpPr txBox="1">
                <a:spLocks/>
              </p:cNvSpPr>
              <p:nvPr/>
            </p:nvSpPr>
            <p:spPr bwMode="auto">
              <a:xfrm>
                <a:off x="609600" y="1196975"/>
                <a:ext cx="10972800" cy="4929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r>
                  <a:rPr lang="en-US" kern="0" cap="small" dirty="0"/>
                  <a:t>2-layer planarization</a:t>
                </a:r>
                <a:br>
                  <a:rPr lang="en-US" kern="0" cap="small" dirty="0"/>
                </a:br>
                <a:r>
                  <a:rPr lang="en-US" b="1" kern="0" dirty="0"/>
                  <a:t>Input: 		</a:t>
                </a:r>
                <a:r>
                  <a:rPr lang="en-US" kern="0" dirty="0"/>
                  <a:t>A graph </a:t>
                </a:r>
                <a14:m>
                  <m:oMath xmlns:m="http://schemas.openxmlformats.org/officeDocument/2006/math">
                    <m:r>
                      <a:rPr lang="en-US" i="1" kern="0" smtClean="0">
                        <a:solidFill>
                          <a:srgbClr val="C00000"/>
                        </a:solidFill>
                        <a:latin typeface="Cambria Math" panose="02040503050406030204" pitchFamily="18" charset="0"/>
                      </a:rPr>
                      <m:t>𝐺</m:t>
                    </m:r>
                  </m:oMath>
                </a14:m>
                <a:r>
                  <a:rPr lang="en-US" b="1" kern="0" dirty="0"/>
                  <a:t> </a:t>
                </a:r>
                <a:r>
                  <a:rPr lang="en-US" kern="0" dirty="0"/>
                  <a:t>and an integer </a:t>
                </a:r>
                <a14:m>
                  <m:oMath xmlns:m="http://schemas.openxmlformats.org/officeDocument/2006/math">
                    <m:r>
                      <a:rPr lang="en-US" i="1" kern="0" smtClean="0">
                        <a:solidFill>
                          <a:srgbClr val="C00000"/>
                        </a:solidFill>
                        <a:latin typeface="Cambria Math" panose="02040503050406030204" pitchFamily="18" charset="0"/>
                      </a:rPr>
                      <m:t>𝑘</m:t>
                    </m:r>
                  </m:oMath>
                </a14:m>
                <a:br>
                  <a:rPr lang="en-US" b="1" kern="0" dirty="0"/>
                </a:br>
                <a:r>
                  <a:rPr lang="en-US" b="1" kern="0" dirty="0"/>
                  <a:t>Question:	</a:t>
                </a:r>
                <a:r>
                  <a:rPr lang="en-US" kern="0" dirty="0"/>
                  <a:t>Is there a set </a:t>
                </a:r>
                <a14:m>
                  <m:oMath xmlns:m="http://schemas.openxmlformats.org/officeDocument/2006/math">
                    <m:r>
                      <a:rPr lang="en-US" i="1" kern="0" smtClean="0">
                        <a:solidFill>
                          <a:srgbClr val="C00000"/>
                        </a:solidFill>
                        <a:latin typeface="Cambria Math" panose="02040503050406030204" pitchFamily="18" charset="0"/>
                      </a:rPr>
                      <m:t>𝑆</m:t>
                    </m:r>
                  </m:oMath>
                </a14:m>
                <a:r>
                  <a:rPr lang="en-US" kern="0" dirty="0"/>
                  <a:t> of at most </a:t>
                </a:r>
                <a14:m>
                  <m:oMath xmlns:m="http://schemas.openxmlformats.org/officeDocument/2006/math">
                    <m:r>
                      <a:rPr lang="en-US" i="1" kern="0" smtClean="0">
                        <a:solidFill>
                          <a:srgbClr val="C00000"/>
                        </a:solidFill>
                        <a:latin typeface="Cambria Math" panose="02040503050406030204" pitchFamily="18" charset="0"/>
                      </a:rPr>
                      <m:t>𝑘</m:t>
                    </m:r>
                  </m:oMath>
                </a14:m>
                <a:r>
                  <a:rPr lang="en-US" kern="0" dirty="0"/>
                  <a:t> edges, such that </a:t>
                </a:r>
                <a14:m>
                  <m:oMath xmlns:m="http://schemas.openxmlformats.org/officeDocument/2006/math">
                    <m:r>
                      <a:rPr lang="en-US" i="1" kern="0" smtClean="0">
                        <a:solidFill>
                          <a:srgbClr val="C00000"/>
                        </a:solidFill>
                        <a:latin typeface="Cambria Math" panose="02040503050406030204" pitchFamily="18" charset="0"/>
                      </a:rPr>
                      <m:t>𝐺</m:t>
                    </m:r>
                    <m:r>
                      <a:rPr lang="en-US" i="1" kern="0" smtClean="0">
                        <a:latin typeface="Cambria Math" panose="02040503050406030204" pitchFamily="18" charset="0"/>
                      </a:rPr>
                      <m:t>−</m:t>
                    </m:r>
                    <m:r>
                      <a:rPr lang="en-US" i="1" kern="0" smtClean="0">
                        <a:solidFill>
                          <a:srgbClr val="C00000"/>
                        </a:solidFill>
                        <a:latin typeface="Cambria Math" panose="02040503050406030204" pitchFamily="18" charset="0"/>
                      </a:rPr>
                      <m:t>𝑆</m:t>
                    </m:r>
                  </m:oMath>
                </a14:m>
                <a:r>
                  <a:rPr lang="en-US" kern="0" dirty="0"/>
                  <a:t> has a straight-line 		planar drawing with the vertices on 2 horizontal layers?</a:t>
                </a:r>
                <a:br>
                  <a:rPr lang="en-US" kern="0" dirty="0"/>
                </a:br>
                <a:endParaRPr lang="en-US" kern="0" dirty="0"/>
              </a:p>
              <a:p>
                <a:pPr marL="0" indent="0">
                  <a:buNone/>
                </a:pPr>
                <a:r>
                  <a:rPr lang="en-US" kern="0" dirty="0"/>
                  <a:t>NP-complete, even on bipartite graphs where one side has maximum degree two </a:t>
                </a:r>
                <a:br>
                  <a:rPr lang="en-US" kern="0" dirty="0"/>
                </a:br>
                <a:r>
                  <a:rPr lang="en-US" sz="1100" kern="0" dirty="0">
                    <a:solidFill>
                      <a:srgbClr val="0070C0"/>
                    </a:solidFill>
                  </a:rPr>
                  <a:t>[</a:t>
                </a:r>
                <a:r>
                  <a:rPr lang="en-US" sz="1100" kern="0" dirty="0" err="1">
                    <a:solidFill>
                      <a:srgbClr val="0070C0"/>
                    </a:solidFill>
                  </a:rPr>
                  <a:t>Eades</a:t>
                </a:r>
                <a:r>
                  <a:rPr lang="en-US" sz="1100" kern="0" dirty="0">
                    <a:solidFill>
                      <a:srgbClr val="0070C0"/>
                    </a:solidFill>
                  </a:rPr>
                  <a:t> &amp; </a:t>
                </a:r>
                <a:r>
                  <a:rPr lang="en-US" sz="1100" kern="0" dirty="0" err="1">
                    <a:solidFill>
                      <a:srgbClr val="0070C0"/>
                    </a:solidFill>
                  </a:rPr>
                  <a:t>Whitesides</a:t>
                </a:r>
                <a:r>
                  <a:rPr lang="en-US" sz="1100" kern="0" dirty="0">
                    <a:solidFill>
                      <a:srgbClr val="0070C0"/>
                    </a:solidFill>
                  </a:rPr>
                  <a:t>, TCS’94]</a:t>
                </a:r>
                <a:endParaRPr lang="en-US" kern="0" dirty="0"/>
              </a:p>
              <a:p>
                <a:pPr marL="0" indent="0">
                  <a:buFontTx/>
                  <a:buNone/>
                </a:pPr>
                <a:endParaRPr lang="en-US" kern="0" dirty="0">
                  <a:solidFill>
                    <a:srgbClr val="0070C0"/>
                  </a:solidFill>
                </a:endParaRPr>
              </a:p>
              <a:p>
                <a:pPr marL="0" indent="0">
                  <a:buFontTx/>
                  <a:buNone/>
                </a:pPr>
                <a:endParaRPr lang="en-US" kern="0" dirty="0">
                  <a:solidFill>
                    <a:srgbClr val="0070C0"/>
                  </a:solidFill>
                </a:endParaRPr>
              </a:p>
              <a:p>
                <a:pPr marL="0" indent="0">
                  <a:buFontTx/>
                  <a:buNone/>
                </a:pPr>
                <a:endParaRPr lang="en-US" kern="0" dirty="0">
                  <a:solidFill>
                    <a:srgbClr val="0070C0"/>
                  </a:solidFill>
                </a:endParaRPr>
              </a:p>
              <a:p>
                <a:pPr marL="0" indent="0">
                  <a:buFontTx/>
                  <a:buNone/>
                </a:pPr>
                <a:endParaRPr lang="en-US" kern="0" dirty="0">
                  <a:solidFill>
                    <a:srgbClr val="0070C0"/>
                  </a:solidFill>
                </a:endParaRPr>
              </a:p>
              <a:p>
                <a:pPr marL="0" indent="0">
                  <a:buFontTx/>
                  <a:buNone/>
                </a:pPr>
                <a:endParaRPr lang="en-US" kern="0" dirty="0"/>
              </a:p>
            </p:txBody>
          </p:sp>
        </mc:Choice>
        <mc:Fallback>
          <p:sp>
            <p:nvSpPr>
              <p:cNvPr id="7" name="Content Placeholder 2">
                <a:extLst>
                  <a:ext uri="{FF2B5EF4-FFF2-40B4-BE49-F238E27FC236}">
                    <a16:creationId xmlns:a16="http://schemas.microsoft.com/office/drawing/2014/main" id="{E03D6E05-DF1F-F029-12CC-8CD0A88085C6}"/>
                  </a:ext>
                </a:extLst>
              </p:cNvPr>
              <p:cNvSpPr txBox="1">
                <a:spLocks noRot="1" noChangeAspect="1" noMove="1" noResize="1" noEditPoints="1" noAdjustHandles="1" noChangeArrowheads="1" noChangeShapeType="1" noTextEdit="1"/>
              </p:cNvSpPr>
              <p:nvPr/>
            </p:nvSpPr>
            <p:spPr bwMode="auto">
              <a:xfrm>
                <a:off x="609600" y="1196975"/>
                <a:ext cx="10972800" cy="4929188"/>
              </a:xfrm>
              <a:prstGeom prst="rect">
                <a:avLst/>
              </a:prstGeom>
              <a:blipFill>
                <a:blip r:embed="rId4"/>
                <a:stretch>
                  <a:fillRect l="-833" t="-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C18E4EC-07A4-1218-CD96-58A63B972584}"/>
              </a:ext>
            </a:extLst>
          </p:cNvPr>
          <p:cNvPicPr>
            <a:picLocks noChangeAspect="1"/>
          </p:cNvPicPr>
          <p:nvPr/>
        </p:nvPicPr>
        <p:blipFill>
          <a:blip r:embed="rId5"/>
          <a:stretch>
            <a:fillRect/>
          </a:stretch>
        </p:blipFill>
        <p:spPr>
          <a:xfrm>
            <a:off x="4381500" y="3284984"/>
            <a:ext cx="3429000" cy="2743200"/>
          </a:xfrm>
          <a:prstGeom prst="rect">
            <a:avLst/>
          </a:prstGeom>
        </p:spPr>
      </p:pic>
      <p:pic>
        <p:nvPicPr>
          <p:cNvPr id="14" name="Picture 13">
            <a:extLst>
              <a:ext uri="{FF2B5EF4-FFF2-40B4-BE49-F238E27FC236}">
                <a16:creationId xmlns:a16="http://schemas.microsoft.com/office/drawing/2014/main" id="{2C5CA542-E7DB-B5A7-2577-4E55D3BFCC1A}"/>
              </a:ext>
            </a:extLst>
          </p:cNvPr>
          <p:cNvPicPr>
            <a:picLocks noChangeAspect="1"/>
          </p:cNvPicPr>
          <p:nvPr/>
        </p:nvPicPr>
        <p:blipFill>
          <a:blip r:embed="rId6"/>
          <a:stretch>
            <a:fillRect/>
          </a:stretch>
        </p:blipFill>
        <p:spPr>
          <a:xfrm>
            <a:off x="4381500" y="3284984"/>
            <a:ext cx="3429000" cy="2743200"/>
          </a:xfrm>
          <a:prstGeom prst="rect">
            <a:avLst/>
          </a:prstGeom>
        </p:spPr>
      </p:pic>
      <p:pic>
        <p:nvPicPr>
          <p:cNvPr id="16" name="Picture 15">
            <a:extLst>
              <a:ext uri="{FF2B5EF4-FFF2-40B4-BE49-F238E27FC236}">
                <a16:creationId xmlns:a16="http://schemas.microsoft.com/office/drawing/2014/main" id="{665CB917-B897-A038-B089-BF9223B91328}"/>
              </a:ext>
            </a:extLst>
          </p:cNvPr>
          <p:cNvPicPr>
            <a:picLocks noChangeAspect="1"/>
          </p:cNvPicPr>
          <p:nvPr/>
        </p:nvPicPr>
        <p:blipFill>
          <a:blip r:embed="rId7"/>
          <a:stretch>
            <a:fillRect/>
          </a:stretch>
        </p:blipFill>
        <p:spPr>
          <a:xfrm>
            <a:off x="4381500" y="4199384"/>
            <a:ext cx="3429000" cy="1828800"/>
          </a:xfrm>
          <a:prstGeom prst="rect">
            <a:avLst/>
          </a:prstGeom>
        </p:spPr>
      </p:pic>
    </p:spTree>
    <p:extLst>
      <p:ext uri="{BB962C8B-B14F-4D97-AF65-F5344CB8AC3E}">
        <p14:creationId xmlns:p14="http://schemas.microsoft.com/office/powerpoint/2010/main" val="265884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xit" presetSubtype="0" fill="hold"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F7C7-DD57-F7AA-7DAC-D475FFF7D5A8}"/>
              </a:ext>
            </a:extLst>
          </p:cNvPr>
          <p:cNvSpPr>
            <a:spLocks noGrp="1"/>
          </p:cNvSpPr>
          <p:nvPr>
            <p:ph type="title"/>
          </p:nvPr>
        </p:nvSpPr>
        <p:spPr/>
        <p:txBody>
          <a:bodyPr/>
          <a:lstStyle/>
          <a:p>
            <a:r>
              <a:rPr lang="en-US" dirty="0"/>
              <a:t>A </a:t>
            </a:r>
            <a:r>
              <a:rPr lang="en-US" dirty="0" err="1"/>
              <a:t>fruitfly</a:t>
            </a:r>
            <a:r>
              <a:rPr lang="en-US" dirty="0"/>
              <a:t> for parameterized graph drawing</a:t>
            </a:r>
          </a:p>
        </p:txBody>
      </p:sp>
      <p:pic>
        <p:nvPicPr>
          <p:cNvPr id="6" name="Content Placeholder 5" descr="A close-up of a bug&#10;&#10;Description automatically generated with medium confidence">
            <a:extLst>
              <a:ext uri="{FF2B5EF4-FFF2-40B4-BE49-F238E27FC236}">
                <a16:creationId xmlns:a16="http://schemas.microsoft.com/office/drawing/2014/main" id="{C2D0D488-2C19-9BB3-0A2C-A4E033BAE9B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7773"/>
          <a:stretch/>
        </p:blipFill>
        <p:spPr>
          <a:xfrm flipH="1">
            <a:off x="8760295" y="174791"/>
            <a:ext cx="3417383" cy="2044368"/>
          </a:xfrm>
        </p:spPr>
      </p:pic>
      <p:sp>
        <p:nvSpPr>
          <p:cNvPr id="4" name="Slide Number Placeholder 3">
            <a:extLst>
              <a:ext uri="{FF2B5EF4-FFF2-40B4-BE49-F238E27FC236}">
                <a16:creationId xmlns:a16="http://schemas.microsoft.com/office/drawing/2014/main" id="{140B7ED3-4E6E-70B6-362A-267708FF36F1}"/>
              </a:ext>
            </a:extLst>
          </p:cNvPr>
          <p:cNvSpPr>
            <a:spLocks noGrp="1"/>
          </p:cNvSpPr>
          <p:nvPr>
            <p:ph type="sldNum" sz="quarter" idx="12"/>
          </p:nvPr>
        </p:nvSpPr>
        <p:spPr/>
        <p:txBody>
          <a:bodyPr/>
          <a:lstStyle/>
          <a:p>
            <a:pPr>
              <a:defRPr/>
            </a:pPr>
            <a:fld id="{2EEB4C75-3422-4131-BAA1-452F888D0C16}" type="slidenum">
              <a:rPr lang="nb-NO" smtClean="0"/>
              <a:pPr>
                <a:defRPr/>
              </a:pPr>
              <a:t>9</a:t>
            </a:fld>
            <a:endParaRPr lang="nb-NO"/>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E03D6E05-DF1F-F029-12CC-8CD0A88085C6}"/>
                  </a:ext>
                </a:extLst>
              </p:cNvPr>
              <p:cNvSpPr txBox="1">
                <a:spLocks/>
              </p:cNvSpPr>
              <p:nvPr/>
            </p:nvSpPr>
            <p:spPr bwMode="auto">
              <a:xfrm>
                <a:off x="609600" y="1196752"/>
                <a:ext cx="10972800" cy="4929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r>
                  <a:rPr lang="en-US" kern="0" cap="small" dirty="0"/>
                  <a:t>2-layer planarization </a:t>
                </a:r>
                <a:r>
                  <a:rPr lang="en-US" kern="0" dirty="0"/>
                  <a:t>(Natural parameterization)</a:t>
                </a:r>
                <a:br>
                  <a:rPr lang="en-US" kern="0" cap="small" dirty="0"/>
                </a:br>
                <a:r>
                  <a:rPr lang="en-US" b="1" kern="0" dirty="0"/>
                  <a:t>Input: 		</a:t>
                </a:r>
                <a:r>
                  <a:rPr lang="en-US" kern="0" dirty="0"/>
                  <a:t>A graph </a:t>
                </a:r>
                <a14:m>
                  <m:oMath xmlns:m="http://schemas.openxmlformats.org/officeDocument/2006/math">
                    <m:r>
                      <a:rPr lang="en-US" i="1" kern="0" smtClean="0">
                        <a:solidFill>
                          <a:srgbClr val="C00000"/>
                        </a:solidFill>
                        <a:latin typeface="Cambria Math" panose="02040503050406030204" pitchFamily="18" charset="0"/>
                      </a:rPr>
                      <m:t>𝐺</m:t>
                    </m:r>
                  </m:oMath>
                </a14:m>
                <a:r>
                  <a:rPr lang="en-US" b="1" kern="0" dirty="0"/>
                  <a:t> </a:t>
                </a:r>
                <a:r>
                  <a:rPr lang="en-US" kern="0" dirty="0"/>
                  <a:t>and an integer </a:t>
                </a:r>
                <a14:m>
                  <m:oMath xmlns:m="http://schemas.openxmlformats.org/officeDocument/2006/math">
                    <m:r>
                      <a:rPr lang="en-US" i="1" kern="0" smtClean="0">
                        <a:solidFill>
                          <a:srgbClr val="C00000"/>
                        </a:solidFill>
                        <a:latin typeface="Cambria Math" panose="02040503050406030204" pitchFamily="18" charset="0"/>
                      </a:rPr>
                      <m:t>𝑘</m:t>
                    </m:r>
                  </m:oMath>
                </a14:m>
                <a:br>
                  <a:rPr lang="en-US" b="1" kern="0" dirty="0"/>
                </a:br>
                <a:r>
                  <a:rPr lang="en-US" b="1" kern="0" dirty="0"/>
                  <a:t>Parameter:	</a:t>
                </a:r>
                <a14:m>
                  <m:oMath xmlns:m="http://schemas.openxmlformats.org/officeDocument/2006/math">
                    <m:r>
                      <a:rPr lang="en-US" b="0" i="1" kern="0" smtClean="0">
                        <a:solidFill>
                          <a:srgbClr val="C00000"/>
                        </a:solidFill>
                        <a:latin typeface="Cambria Math" panose="02040503050406030204" pitchFamily="18" charset="0"/>
                      </a:rPr>
                      <m:t>𝑘</m:t>
                    </m:r>
                  </m:oMath>
                </a14:m>
                <a:br>
                  <a:rPr lang="en-US" b="1" kern="0" dirty="0"/>
                </a:br>
                <a:r>
                  <a:rPr lang="en-US" b="1" kern="0" dirty="0"/>
                  <a:t>Question:	</a:t>
                </a:r>
                <a:r>
                  <a:rPr lang="en-US" kern="0" dirty="0"/>
                  <a:t>Is there a set </a:t>
                </a:r>
                <a14:m>
                  <m:oMath xmlns:m="http://schemas.openxmlformats.org/officeDocument/2006/math">
                    <m:r>
                      <a:rPr lang="en-US" i="1" kern="0" smtClean="0">
                        <a:solidFill>
                          <a:srgbClr val="C00000"/>
                        </a:solidFill>
                        <a:latin typeface="Cambria Math" panose="02040503050406030204" pitchFamily="18" charset="0"/>
                      </a:rPr>
                      <m:t>𝑆</m:t>
                    </m:r>
                  </m:oMath>
                </a14:m>
                <a:r>
                  <a:rPr lang="en-US" kern="0" dirty="0"/>
                  <a:t> of at most </a:t>
                </a:r>
                <a14:m>
                  <m:oMath xmlns:m="http://schemas.openxmlformats.org/officeDocument/2006/math">
                    <m:r>
                      <a:rPr lang="en-US" i="1" kern="0" smtClean="0">
                        <a:solidFill>
                          <a:srgbClr val="C00000"/>
                        </a:solidFill>
                        <a:latin typeface="Cambria Math" panose="02040503050406030204" pitchFamily="18" charset="0"/>
                      </a:rPr>
                      <m:t>𝑘</m:t>
                    </m:r>
                  </m:oMath>
                </a14:m>
                <a:r>
                  <a:rPr lang="en-US" kern="0" dirty="0"/>
                  <a:t> edges, such that </a:t>
                </a:r>
                <a14:m>
                  <m:oMath xmlns:m="http://schemas.openxmlformats.org/officeDocument/2006/math">
                    <m:r>
                      <a:rPr lang="en-US" i="1" kern="0" smtClean="0">
                        <a:solidFill>
                          <a:srgbClr val="C00000"/>
                        </a:solidFill>
                        <a:latin typeface="Cambria Math" panose="02040503050406030204" pitchFamily="18" charset="0"/>
                      </a:rPr>
                      <m:t>𝐺</m:t>
                    </m:r>
                    <m:r>
                      <a:rPr lang="en-US" i="1" kern="0" smtClean="0">
                        <a:latin typeface="Cambria Math" panose="02040503050406030204" pitchFamily="18" charset="0"/>
                      </a:rPr>
                      <m:t>−</m:t>
                    </m:r>
                    <m:r>
                      <a:rPr lang="en-US" i="1" kern="0" smtClean="0">
                        <a:solidFill>
                          <a:srgbClr val="C00000"/>
                        </a:solidFill>
                        <a:latin typeface="Cambria Math" panose="02040503050406030204" pitchFamily="18" charset="0"/>
                      </a:rPr>
                      <m:t>𝑆</m:t>
                    </m:r>
                  </m:oMath>
                </a14:m>
                <a:r>
                  <a:rPr lang="en-US" kern="0" dirty="0"/>
                  <a:t> has a straight-line 		planar drawing with the vertices on 2 horizontal layers?</a:t>
                </a:r>
              </a:p>
              <a:p>
                <a:pPr marL="0" indent="0">
                  <a:buNone/>
                </a:pPr>
                <a:r>
                  <a:rPr lang="en-US" kern="0" dirty="0"/>
                  <a:t>Kernel with </a:t>
                </a:r>
                <a14:m>
                  <m:oMath xmlns:m="http://schemas.openxmlformats.org/officeDocument/2006/math">
                    <m:r>
                      <a:rPr lang="en-US" b="0" i="1" kern="0" smtClean="0">
                        <a:latin typeface="Cambria Math" panose="02040503050406030204" pitchFamily="18" charset="0"/>
                      </a:rPr>
                      <m:t>𝑂</m:t>
                    </m:r>
                    <m:r>
                      <a:rPr lang="en-US" b="0" i="1" kern="0" smtClean="0">
                        <a:latin typeface="Cambria Math" panose="02040503050406030204" pitchFamily="18" charset="0"/>
                      </a:rPr>
                      <m:t>(</m:t>
                    </m:r>
                    <m:r>
                      <a:rPr lang="en-US" b="0" i="1" kern="0" smtClean="0">
                        <a:solidFill>
                          <a:srgbClr val="C00000"/>
                        </a:solidFill>
                        <a:latin typeface="Cambria Math" panose="02040503050406030204" pitchFamily="18" charset="0"/>
                      </a:rPr>
                      <m:t>𝑘</m:t>
                    </m:r>
                    <m:r>
                      <a:rPr lang="en-US" b="0" i="1" kern="0" smtClean="0">
                        <a:latin typeface="Cambria Math" panose="02040503050406030204" pitchFamily="18" charset="0"/>
                      </a:rPr>
                      <m:t>)</m:t>
                    </m:r>
                  </m:oMath>
                </a14:m>
                <a:r>
                  <a:rPr lang="en-US" kern="0" dirty="0"/>
                  <a:t> vertices and edges </a:t>
                </a:r>
                <a:br>
                  <a:rPr lang="en-US" kern="0" dirty="0"/>
                </a:br>
                <a:r>
                  <a:rPr lang="en-US" sz="1600" kern="0" dirty="0">
                    <a:solidFill>
                      <a:srgbClr val="0070C0"/>
                    </a:solidFill>
                  </a:rPr>
                  <a:t>[DFHKMNRRW, Algorithmica’06]</a:t>
                </a:r>
              </a:p>
              <a:p>
                <a:pPr marL="0" indent="0">
                  <a:buNone/>
                </a:pPr>
                <a:r>
                  <a:rPr lang="en-US" kern="0" dirty="0"/>
                  <a:t>Fixed-parameter tractable, solvable in time </a:t>
                </a:r>
                <a14:m>
                  <m:oMath xmlns:m="http://schemas.openxmlformats.org/officeDocument/2006/math">
                    <m:r>
                      <a:rPr lang="en-US" i="1" kern="0" dirty="0" smtClean="0">
                        <a:latin typeface="Cambria Math" panose="02040503050406030204" pitchFamily="18" charset="0"/>
                      </a:rPr>
                      <m:t>𝑂</m:t>
                    </m:r>
                    <m:r>
                      <a:rPr lang="en-US" i="1" kern="0" dirty="0" smtClean="0">
                        <a:latin typeface="Cambria Math" panose="02040503050406030204" pitchFamily="18" charset="0"/>
                      </a:rPr>
                      <m:t>(</m:t>
                    </m:r>
                    <m:r>
                      <a:rPr lang="en-US" i="1" kern="0" dirty="0" smtClean="0">
                        <a:solidFill>
                          <a:srgbClr val="C00000"/>
                        </a:solidFill>
                        <a:latin typeface="Cambria Math" panose="02040503050406030204" pitchFamily="18" charset="0"/>
                      </a:rPr>
                      <m:t>𝑘</m:t>
                    </m:r>
                    <m:r>
                      <a:rPr lang="en-US" b="0" i="1" kern="0" dirty="0" smtClean="0">
                        <a:latin typeface="Cambria Math" panose="02040503050406030204" pitchFamily="18" charset="0"/>
                      </a:rPr>
                      <m:t>⋅</m:t>
                    </m:r>
                    <m:sSup>
                      <m:sSupPr>
                        <m:ctrlPr>
                          <a:rPr lang="en-US" b="0" i="1" kern="0" dirty="0" smtClean="0">
                            <a:solidFill>
                              <a:srgbClr val="C00000"/>
                            </a:solidFill>
                            <a:latin typeface="Cambria Math" panose="02040503050406030204" pitchFamily="18" charset="0"/>
                          </a:rPr>
                        </m:ctrlPr>
                      </m:sSupPr>
                      <m:e>
                        <m:r>
                          <a:rPr lang="en-US" i="1" kern="0" dirty="0" smtClean="0">
                            <a:latin typeface="Cambria Math" panose="02040503050406030204" pitchFamily="18" charset="0"/>
                          </a:rPr>
                          <m:t>3.562</m:t>
                        </m:r>
                      </m:e>
                      <m:sup>
                        <m:r>
                          <a:rPr lang="en-US" b="0" i="1" kern="0" dirty="0" smtClean="0">
                            <a:solidFill>
                              <a:srgbClr val="C00000"/>
                            </a:solidFill>
                            <a:latin typeface="Cambria Math" panose="02040503050406030204" pitchFamily="18" charset="0"/>
                          </a:rPr>
                          <m:t>𝑘</m:t>
                        </m:r>
                      </m:sup>
                    </m:sSup>
                    <m:r>
                      <a:rPr lang="en-US" i="1" kern="0" dirty="0" smtClean="0">
                        <a:latin typeface="Cambria Math" panose="02040503050406030204" pitchFamily="18" charset="0"/>
                      </a:rPr>
                      <m:t>+</m:t>
                    </m:r>
                    <m:r>
                      <a:rPr lang="en-US" b="0" i="1" kern="0" dirty="0" smtClean="0">
                        <a:solidFill>
                          <a:srgbClr val="C00000"/>
                        </a:solidFill>
                        <a:latin typeface="Cambria Math" panose="02040503050406030204" pitchFamily="18" charset="0"/>
                      </a:rPr>
                      <m:t>𝑛</m:t>
                    </m:r>
                    <m:r>
                      <a:rPr lang="en-US" b="0" i="1" kern="0" dirty="0" smtClean="0">
                        <a:latin typeface="Cambria Math" panose="02040503050406030204" pitchFamily="18" charset="0"/>
                      </a:rPr>
                      <m:t>+</m:t>
                    </m:r>
                    <m:r>
                      <a:rPr lang="en-US" b="0" i="1" kern="0" dirty="0" smtClean="0">
                        <a:solidFill>
                          <a:srgbClr val="C00000"/>
                        </a:solidFill>
                        <a:latin typeface="Cambria Math" panose="02040503050406030204" pitchFamily="18" charset="0"/>
                      </a:rPr>
                      <m:t>𝑚</m:t>
                    </m:r>
                    <m:r>
                      <a:rPr lang="en-US" i="1" kern="0" dirty="0" smtClean="0">
                        <a:latin typeface="Cambria Math" panose="02040503050406030204" pitchFamily="18" charset="0"/>
                      </a:rPr>
                      <m:t>)</m:t>
                    </m:r>
                  </m:oMath>
                </a14:m>
                <a:r>
                  <a:rPr lang="en-US" kern="0" dirty="0"/>
                  <a:t> </a:t>
                </a:r>
                <a:br>
                  <a:rPr lang="en-US" kern="0" dirty="0"/>
                </a:br>
                <a:r>
                  <a:rPr lang="en-US" sz="1600" kern="0" dirty="0">
                    <a:solidFill>
                      <a:srgbClr val="0070C0"/>
                    </a:solidFill>
                  </a:rPr>
                  <a:t>[</a:t>
                </a:r>
                <a:r>
                  <a:rPr lang="en-US" sz="1600" kern="0" dirty="0" err="1">
                    <a:solidFill>
                      <a:srgbClr val="0070C0"/>
                    </a:solidFill>
                  </a:rPr>
                  <a:t>Suderman</a:t>
                </a:r>
                <a:r>
                  <a:rPr lang="en-US" sz="1600" kern="0" dirty="0">
                    <a:solidFill>
                      <a:srgbClr val="0070C0"/>
                    </a:solidFill>
                  </a:rPr>
                  <a:t>, PhD thesis‘05]</a:t>
                </a:r>
                <a:endParaRPr lang="en-US" kern="0" dirty="0">
                  <a:solidFill>
                    <a:srgbClr val="0070C0"/>
                  </a:solidFill>
                </a:endParaRPr>
              </a:p>
              <a:p>
                <a:pPr marL="0" indent="0">
                  <a:buFontTx/>
                  <a:buNone/>
                </a:pPr>
                <a:endParaRPr lang="en-US" kern="0" dirty="0"/>
              </a:p>
            </p:txBody>
          </p:sp>
        </mc:Choice>
        <mc:Fallback>
          <p:sp>
            <p:nvSpPr>
              <p:cNvPr id="7" name="Content Placeholder 2">
                <a:extLst>
                  <a:ext uri="{FF2B5EF4-FFF2-40B4-BE49-F238E27FC236}">
                    <a16:creationId xmlns:a16="http://schemas.microsoft.com/office/drawing/2014/main" id="{E03D6E05-DF1F-F029-12CC-8CD0A88085C6}"/>
                  </a:ext>
                </a:extLst>
              </p:cNvPr>
              <p:cNvSpPr txBox="1">
                <a:spLocks noRot="1" noChangeAspect="1" noMove="1" noResize="1" noEditPoints="1" noAdjustHandles="1" noChangeArrowheads="1" noChangeShapeType="1" noTextEdit="1"/>
              </p:cNvSpPr>
              <p:nvPr/>
            </p:nvSpPr>
            <p:spPr bwMode="auto">
              <a:xfrm>
                <a:off x="609600" y="1196752"/>
                <a:ext cx="10972800" cy="4929188"/>
              </a:xfrm>
              <a:prstGeom prst="rect">
                <a:avLst/>
              </a:prstGeom>
              <a:blipFill>
                <a:blip r:embed="rId4"/>
                <a:stretch>
                  <a:fillRect l="-833" t="-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3864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6.4|3.9|3.7|13.2|7.2"/>
</p:tagLst>
</file>

<file path=ppt/theme/theme1.xml><?xml version="1.0" encoding="utf-8"?>
<a:theme xmlns:a="http://schemas.openxmlformats.org/drawingml/2006/main" name="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u="none" strike="noStrike" cap="none" normalizeH="0" baseline="0" dirty="0" smtClean="0">
            <a:ln>
              <a:noFill/>
            </a:ln>
            <a:solidFill>
              <a:schemeClr val="tx1"/>
            </a:solidFill>
            <a:effectLst/>
            <a:latin typeface="+mj-lt"/>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j-lt"/>
          </a:defRPr>
        </a:defPPr>
      </a:lstStyle>
    </a:tx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AA-UiB-Institusjonell-mal-rev03</Template>
  <TotalTime>46571</TotalTime>
  <Words>4103</Words>
  <Application>Microsoft Office PowerPoint</Application>
  <PresentationFormat>Widescreen</PresentationFormat>
  <Paragraphs>378</Paragraphs>
  <Slides>34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Cambria Math</vt:lpstr>
      <vt:lpstr>Arial Narrow</vt:lpstr>
      <vt:lpstr>Arial</vt:lpstr>
      <vt:lpstr>Bradley Hand ITC</vt:lpstr>
      <vt:lpstr>Calibri</vt:lpstr>
      <vt:lpstr>AA-UiB-Institusjonell-mal-rev03</vt:lpstr>
      <vt:lpstr>PowerPoint Presentation</vt:lpstr>
      <vt:lpstr>Three frontiers</vt:lpstr>
      <vt:lpstr>Three frontiers</vt:lpstr>
      <vt:lpstr>Data reduction with a guarantee</vt:lpstr>
      <vt:lpstr>Data reduction with a guarantee</vt:lpstr>
      <vt:lpstr>Map of polynomial-time computation</vt:lpstr>
      <vt:lpstr>Map of the lost continent</vt:lpstr>
      <vt:lpstr>A fruitfly for parameterized graph drawing</vt:lpstr>
      <vt:lpstr>A fruitfly for parameterized graph drawing</vt:lpstr>
      <vt:lpstr>Frontier 1: Kernelization for structural parameterizations</vt:lpstr>
      <vt:lpstr>Frontier 1: Kernelization for structural parameterizations</vt:lpstr>
      <vt:lpstr>The undirected Feedback Vertex Set problem</vt:lpstr>
      <vt:lpstr>The undirected Feedback Vertex Set problem</vt:lpstr>
      <vt:lpstr>The smallest FVS parameterizations with polynomial kernels</vt:lpstr>
      <vt:lpstr>The smallest FVS parameterizations with polynomial kernels</vt:lpstr>
      <vt:lpstr>Research directions on the frontier of structural kernelization</vt:lpstr>
      <vt:lpstr>Three frontiers</vt:lpstr>
      <vt:lpstr>Frontier 2: Lossy kernelization</vt:lpstr>
      <vt:lpstr>Frontier 2: Lossy kernelization</vt:lpstr>
      <vt:lpstr>Intuition behind lossy kernelization</vt:lpstr>
      <vt:lpstr>Lossy kernelization for a problem related to graph drawing</vt:lpstr>
      <vt:lpstr>Lossy kernelization for a problem related to graph drawing</vt:lpstr>
      <vt:lpstr>Planarization has an O(1)-approximate lossy kernel</vt:lpstr>
      <vt:lpstr>Planarization has an O(1)-approximate lossy kernel</vt:lpstr>
      <vt:lpstr>Research directions on the frontier of lossy kernelization</vt:lpstr>
      <vt:lpstr>Research directions on the frontier of lossy kernelization</vt:lpstr>
      <vt:lpstr>Three frontiers</vt:lpstr>
      <vt:lpstr>Frontier 3: Hybrid parameterizations</vt:lpstr>
      <vt:lpstr>A hybrid parameterization for planarization</vt:lpstr>
      <vt:lpstr>A hybrid parameterization for planarization</vt:lpstr>
      <vt:lpstr>Solving Vertex Planarization using a elimination distance</vt:lpstr>
      <vt:lpstr>Solving Vertex Planarization using a elimination distance</vt:lpstr>
      <vt:lpstr>Research directions on the frontier of hybrid parameterizations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Jansen, B.M.P.</dc:creator>
  <cp:lastModifiedBy>Jansen, Bart</cp:lastModifiedBy>
  <cp:revision>2009</cp:revision>
  <cp:lastPrinted>2018-06-05T11:33:59Z</cp:lastPrinted>
  <dcterms:created xsi:type="dcterms:W3CDTF">2011-05-20T06:21:58Z</dcterms:created>
  <dcterms:modified xsi:type="dcterms:W3CDTF">2023-04-17T11:54:35Z</dcterms:modified>
</cp:coreProperties>
</file>