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5"/>
  </p:sldMasterIdLst>
  <p:notesMasterIdLst>
    <p:notesMasterId r:id="rId38"/>
  </p:notesMasterIdLst>
  <p:sldIdLst>
    <p:sldId id="256" r:id="rId6"/>
    <p:sldId id="273" r:id="rId7"/>
    <p:sldId id="266" r:id="rId8"/>
    <p:sldId id="276" r:id="rId9"/>
    <p:sldId id="277" r:id="rId10"/>
    <p:sldId id="278" r:id="rId11"/>
    <p:sldId id="287" r:id="rId12"/>
    <p:sldId id="325" r:id="rId13"/>
    <p:sldId id="299" r:id="rId14"/>
    <p:sldId id="293" r:id="rId15"/>
    <p:sldId id="290" r:id="rId16"/>
    <p:sldId id="280" r:id="rId17"/>
    <p:sldId id="282" r:id="rId18"/>
    <p:sldId id="304" r:id="rId19"/>
    <p:sldId id="320" r:id="rId20"/>
    <p:sldId id="305" r:id="rId21"/>
    <p:sldId id="326" r:id="rId22"/>
    <p:sldId id="307" r:id="rId23"/>
    <p:sldId id="308" r:id="rId24"/>
    <p:sldId id="315" r:id="rId25"/>
    <p:sldId id="316" r:id="rId26"/>
    <p:sldId id="310" r:id="rId27"/>
    <p:sldId id="311" r:id="rId28"/>
    <p:sldId id="312" r:id="rId29"/>
    <p:sldId id="313" r:id="rId30"/>
    <p:sldId id="314" r:id="rId31"/>
    <p:sldId id="317" r:id="rId32"/>
    <p:sldId id="318" r:id="rId33"/>
    <p:sldId id="275" r:id="rId34"/>
    <p:sldId id="322" r:id="rId35"/>
    <p:sldId id="331" r:id="rId36"/>
    <p:sldId id="295" r:id="rId37"/>
  </p:sldIdLst>
  <p:sldSz cx="9144000" cy="6858000" type="screen4x3"/>
  <p:notesSz cx="6858000" cy="9144000"/>
  <p:embeddedFontLst>
    <p:embeddedFont>
      <p:font typeface="Verdana" pitchFamily="34" charset="0"/>
      <p:regular r:id="rId39"/>
      <p:bold r:id="rId40"/>
      <p:italic r:id="rId41"/>
      <p:boldItalic r:id="rId42"/>
    </p:embeddedFont>
    <p:embeddedFont>
      <p:font typeface="ＭＳ Ｐゴシック" charset="-128"/>
      <p:regular r:id="rId43"/>
    </p:embeddedFont>
    <p:embeddedFont>
      <p:font typeface="Mathematica5" pitchFamily="2" charset="2"/>
      <p:regular r:id="rId44"/>
      <p:bold r:id="rId45"/>
    </p:embeddedFont>
    <p:embeddedFont>
      <p:font typeface="Mathematica7Mono" pitchFamily="2" charset="2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5A5"/>
    <a:srgbClr val="FFDCB9"/>
    <a:srgbClr val="B9D1ED"/>
    <a:srgbClr val="FFA78F"/>
    <a:srgbClr val="FF724B"/>
    <a:srgbClr val="D700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9" d="100"/>
          <a:sy n="99" d="100"/>
        </p:scale>
        <p:origin x="-9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C686C-3A42-4ABE-8A1D-CD4854BE5047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A0C66B-A2A6-4D12-B485-C368FDDC992D}">
      <dgm:prSet phldrT="[Text]"/>
      <dgm:spPr/>
      <dgm:t>
        <a:bodyPr/>
        <a:lstStyle/>
        <a:p>
          <a:r>
            <a:rPr lang="en-US" b="1" dirty="0" smtClean="0">
              <a:latin typeface="Mathematica5" pitchFamily="2" charset="2"/>
            </a:rPr>
            <a:t>F</a:t>
          </a:r>
          <a:r>
            <a:rPr lang="en-US" dirty="0" smtClean="0"/>
            <a:t> that work</a:t>
          </a:r>
          <a:endParaRPr lang="en-US" dirty="0"/>
        </a:p>
      </dgm:t>
    </dgm:pt>
    <dgm:pt modelId="{E9A99F19-204F-45E4-A2BA-9EE2EC25ADE5}" type="parTrans" cxnId="{6B09AB7E-8880-484A-8A3B-158A83FF27A8}">
      <dgm:prSet/>
      <dgm:spPr/>
      <dgm:t>
        <a:bodyPr/>
        <a:lstStyle/>
        <a:p>
          <a:endParaRPr lang="en-US"/>
        </a:p>
      </dgm:t>
    </dgm:pt>
    <dgm:pt modelId="{915A653E-676B-48C1-B258-CCEB15414C70}" type="sibTrans" cxnId="{6B09AB7E-8880-484A-8A3B-158A83FF27A8}">
      <dgm:prSet/>
      <dgm:spPr/>
      <dgm:t>
        <a:bodyPr/>
        <a:lstStyle/>
        <a:p>
          <a:endParaRPr lang="en-US"/>
        </a:p>
      </dgm:t>
    </dgm:pt>
    <dgm:pt modelId="{24DEA96E-C435-4827-A9E0-EE145A72391A}">
      <dgm:prSet phldrT="[Text]"/>
      <dgm:spPr/>
      <dgm:t>
        <a:bodyPr/>
        <a:lstStyle/>
        <a:p>
          <a:r>
            <a:rPr lang="en-US" dirty="0" smtClean="0"/>
            <a:t>Independent sets</a:t>
          </a:r>
          <a:endParaRPr lang="en-US" dirty="0"/>
        </a:p>
      </dgm:t>
    </dgm:pt>
    <dgm:pt modelId="{5229730A-5941-4294-B726-F8EF2810C9D0}" type="parTrans" cxnId="{D9D7AAFF-255A-48E2-AE91-A81AE1B2F4D8}">
      <dgm:prSet/>
      <dgm:spPr/>
      <dgm:t>
        <a:bodyPr/>
        <a:lstStyle/>
        <a:p>
          <a:endParaRPr lang="en-US"/>
        </a:p>
      </dgm:t>
    </dgm:pt>
    <dgm:pt modelId="{ECD87A4C-D591-4EE4-A1C3-58A3B07188F5}" type="sibTrans" cxnId="{D9D7AAFF-255A-48E2-AE91-A81AE1B2F4D8}">
      <dgm:prSet/>
      <dgm:spPr/>
      <dgm:t>
        <a:bodyPr/>
        <a:lstStyle/>
        <a:p>
          <a:endParaRPr lang="en-US"/>
        </a:p>
      </dgm:t>
    </dgm:pt>
    <dgm:pt modelId="{5313717E-71C8-41F1-B4A2-B592D8665183}">
      <dgm:prSet phldrT="[Text]"/>
      <dgm:spPr/>
      <dgm:t>
        <a:bodyPr/>
        <a:lstStyle/>
        <a:p>
          <a:r>
            <a:rPr lang="en-US" dirty="0" smtClean="0"/>
            <a:t>Cographs</a:t>
          </a:r>
          <a:endParaRPr lang="en-US" dirty="0"/>
        </a:p>
      </dgm:t>
    </dgm:pt>
    <dgm:pt modelId="{45CBD452-36BB-4D52-835A-8A11DFC63A93}" type="parTrans" cxnId="{51B7A778-C4DE-4DDC-B33A-ADB1B1FBEA6C}">
      <dgm:prSet/>
      <dgm:spPr/>
      <dgm:t>
        <a:bodyPr/>
        <a:lstStyle/>
        <a:p>
          <a:endParaRPr lang="en-US"/>
        </a:p>
      </dgm:t>
    </dgm:pt>
    <dgm:pt modelId="{CAD27506-D065-4450-938B-B89AFCE332D1}" type="sibTrans" cxnId="{51B7A778-C4DE-4DDC-B33A-ADB1B1FBEA6C}">
      <dgm:prSet/>
      <dgm:spPr/>
      <dgm:t>
        <a:bodyPr/>
        <a:lstStyle/>
        <a:p>
          <a:endParaRPr lang="en-US"/>
        </a:p>
      </dgm:t>
    </dgm:pt>
    <dgm:pt modelId="{F24B4584-44AF-41DD-BACB-975C32486AC2}">
      <dgm:prSet phldrT="[Text]"/>
      <dgm:spPr/>
      <dgm:t>
        <a:bodyPr/>
        <a:lstStyle/>
        <a:p>
          <a:r>
            <a:rPr lang="en-US" b="1" dirty="0" smtClean="0">
              <a:latin typeface="Mathematica5" pitchFamily="2" charset="2"/>
            </a:rPr>
            <a:t>F</a:t>
          </a:r>
          <a:r>
            <a:rPr lang="en-US" dirty="0" smtClean="0"/>
            <a:t> that fail</a:t>
          </a:r>
          <a:endParaRPr lang="en-US" dirty="0"/>
        </a:p>
      </dgm:t>
    </dgm:pt>
    <dgm:pt modelId="{13C0B65F-1B45-4A55-B283-272E9ED4175B}" type="parTrans" cxnId="{5BBFD66A-EF90-41B7-BE5E-E6E537A70D43}">
      <dgm:prSet/>
      <dgm:spPr/>
      <dgm:t>
        <a:bodyPr/>
        <a:lstStyle/>
        <a:p>
          <a:endParaRPr lang="en-US"/>
        </a:p>
      </dgm:t>
    </dgm:pt>
    <dgm:pt modelId="{228A1C2A-D5F8-47A6-AF14-70D076906D2E}" type="sibTrans" cxnId="{5BBFD66A-EF90-41B7-BE5E-E6E537A70D43}">
      <dgm:prSet/>
      <dgm:spPr/>
      <dgm:t>
        <a:bodyPr/>
        <a:lstStyle/>
        <a:p>
          <a:endParaRPr lang="en-US"/>
        </a:p>
      </dgm:t>
    </dgm:pt>
    <dgm:pt modelId="{7D830A79-63FE-4946-9827-3EEC5B7B8173}">
      <dgm:prSet phldrT="[Text]"/>
      <dgm:spPr/>
      <dgm:t>
        <a:bodyPr/>
        <a:lstStyle/>
        <a:p>
          <a:r>
            <a:rPr lang="en-US" dirty="0" smtClean="0"/>
            <a:t>Paths</a:t>
          </a:r>
          <a:endParaRPr lang="en-US" dirty="0"/>
        </a:p>
      </dgm:t>
    </dgm:pt>
    <dgm:pt modelId="{4C25BCF5-2093-4A5D-8206-9C9025ED0AC9}" type="parTrans" cxnId="{CB57524B-9573-47E3-A664-B6485C5893CA}">
      <dgm:prSet/>
      <dgm:spPr/>
      <dgm:t>
        <a:bodyPr/>
        <a:lstStyle/>
        <a:p>
          <a:endParaRPr lang="en-US"/>
        </a:p>
      </dgm:t>
    </dgm:pt>
    <dgm:pt modelId="{3D510AAD-AD71-41D9-BF9D-E300F17B7A8D}" type="sibTrans" cxnId="{CB57524B-9573-47E3-A664-B6485C5893CA}">
      <dgm:prSet/>
      <dgm:spPr/>
      <dgm:t>
        <a:bodyPr/>
        <a:lstStyle/>
        <a:p>
          <a:endParaRPr lang="en-US"/>
        </a:p>
      </dgm:t>
    </dgm:pt>
    <dgm:pt modelId="{040C6389-9ADE-4F8E-A2AD-697A63F3D37D}">
      <dgm:prSet phldrT="[Text]"/>
      <dgm:spPr/>
      <dgm:t>
        <a:bodyPr/>
        <a:lstStyle/>
        <a:p>
          <a:r>
            <a:rPr lang="en-US" dirty="0" smtClean="0"/>
            <a:t>Graphs where each component is a split graph</a:t>
          </a:r>
          <a:endParaRPr lang="en-US" dirty="0"/>
        </a:p>
      </dgm:t>
    </dgm:pt>
    <dgm:pt modelId="{F39E8653-DD80-4D4B-B52C-B42A0B09CEDC}" type="parTrans" cxnId="{DFF8F4A5-4506-4F7E-91CC-61FDD22B4B69}">
      <dgm:prSet/>
      <dgm:spPr/>
      <dgm:t>
        <a:bodyPr/>
        <a:lstStyle/>
        <a:p>
          <a:endParaRPr lang="en-US"/>
        </a:p>
      </dgm:t>
    </dgm:pt>
    <dgm:pt modelId="{17FB5D0A-AA53-47D6-9969-325B154D46DE}" type="sibTrans" cxnId="{DFF8F4A5-4506-4F7E-91CC-61FDD22B4B69}">
      <dgm:prSet/>
      <dgm:spPr/>
      <dgm:t>
        <a:bodyPr/>
        <a:lstStyle/>
        <a:p>
          <a:endParaRPr lang="en-US"/>
        </a:p>
      </dgm:t>
    </dgm:pt>
    <dgm:pt modelId="{9EE4DDF3-A952-4E08-B7A3-DE890B4AE245}" type="pres">
      <dgm:prSet presAssocID="{3D1C686C-3A42-4ABE-8A1D-CD4854BE50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6E2AE-9013-4F80-9EF0-4E293EAFCE17}" type="pres">
      <dgm:prSet presAssocID="{B2A0C66B-A2A6-4D12-B485-C368FDDC992D}" presName="composite" presStyleCnt="0"/>
      <dgm:spPr/>
    </dgm:pt>
    <dgm:pt modelId="{CFD94F29-3FF8-49F6-9772-15BE9DF1B81E}" type="pres">
      <dgm:prSet presAssocID="{B2A0C66B-A2A6-4D12-B485-C368FDDC992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753CB-D530-49E5-85C1-A8A862B323AE}" type="pres">
      <dgm:prSet presAssocID="{B2A0C66B-A2A6-4D12-B485-C368FDDC992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7D84F-EE48-4EA7-908C-623E2464CEAE}" type="pres">
      <dgm:prSet presAssocID="{915A653E-676B-48C1-B258-CCEB15414C70}" presName="space" presStyleCnt="0"/>
      <dgm:spPr/>
    </dgm:pt>
    <dgm:pt modelId="{2AF480A2-557A-4AE3-8EEA-FD5CB131BC88}" type="pres">
      <dgm:prSet presAssocID="{F24B4584-44AF-41DD-BACB-975C32486AC2}" presName="composite" presStyleCnt="0"/>
      <dgm:spPr/>
    </dgm:pt>
    <dgm:pt modelId="{E85BF2BE-E354-449A-8C7D-37C14CCE8FB1}" type="pres">
      <dgm:prSet presAssocID="{F24B4584-44AF-41DD-BACB-975C32486AC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19ABA-672B-454B-BA91-CAA8062DE821}" type="pres">
      <dgm:prSet presAssocID="{F24B4584-44AF-41DD-BACB-975C32486AC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A9FE9-1155-4B44-BB87-42B5822B3873}" type="presOf" srcId="{B2A0C66B-A2A6-4D12-B485-C368FDDC992D}" destId="{CFD94F29-3FF8-49F6-9772-15BE9DF1B81E}" srcOrd="0" destOrd="0" presId="urn:microsoft.com/office/officeart/2005/8/layout/hList1"/>
    <dgm:cxn modelId="{5BBFD66A-EF90-41B7-BE5E-E6E537A70D43}" srcId="{3D1C686C-3A42-4ABE-8A1D-CD4854BE5047}" destId="{F24B4584-44AF-41DD-BACB-975C32486AC2}" srcOrd="1" destOrd="0" parTransId="{13C0B65F-1B45-4A55-B283-272E9ED4175B}" sibTransId="{228A1C2A-D5F8-47A6-AF14-70D076906D2E}"/>
    <dgm:cxn modelId="{D9D7AAFF-255A-48E2-AE91-A81AE1B2F4D8}" srcId="{B2A0C66B-A2A6-4D12-B485-C368FDDC992D}" destId="{24DEA96E-C435-4827-A9E0-EE145A72391A}" srcOrd="0" destOrd="0" parTransId="{5229730A-5941-4294-B726-F8EF2810C9D0}" sibTransId="{ECD87A4C-D591-4EE4-A1C3-58A3B07188F5}"/>
    <dgm:cxn modelId="{D81EA397-0E9B-4EED-9551-8EE6A717AB20}" type="presOf" srcId="{7D830A79-63FE-4946-9827-3EEC5B7B8173}" destId="{68519ABA-672B-454B-BA91-CAA8062DE821}" srcOrd="0" destOrd="0" presId="urn:microsoft.com/office/officeart/2005/8/layout/hList1"/>
    <dgm:cxn modelId="{BF2EE575-F901-4355-A859-2D8B1D8E0C67}" type="presOf" srcId="{24DEA96E-C435-4827-A9E0-EE145A72391A}" destId="{DA8753CB-D530-49E5-85C1-A8A862B323AE}" srcOrd="0" destOrd="0" presId="urn:microsoft.com/office/officeart/2005/8/layout/hList1"/>
    <dgm:cxn modelId="{FB6CD9B8-1ED1-4CD5-B39F-CB167C2FC22B}" type="presOf" srcId="{3D1C686C-3A42-4ABE-8A1D-CD4854BE5047}" destId="{9EE4DDF3-A952-4E08-B7A3-DE890B4AE245}" srcOrd="0" destOrd="0" presId="urn:microsoft.com/office/officeart/2005/8/layout/hList1"/>
    <dgm:cxn modelId="{C09D53AE-BCAE-459E-AAC5-ED987ADE7D3A}" type="presOf" srcId="{F24B4584-44AF-41DD-BACB-975C32486AC2}" destId="{E85BF2BE-E354-449A-8C7D-37C14CCE8FB1}" srcOrd="0" destOrd="0" presId="urn:microsoft.com/office/officeart/2005/8/layout/hList1"/>
    <dgm:cxn modelId="{CB57524B-9573-47E3-A664-B6485C5893CA}" srcId="{F24B4584-44AF-41DD-BACB-975C32486AC2}" destId="{7D830A79-63FE-4946-9827-3EEC5B7B8173}" srcOrd="0" destOrd="0" parTransId="{4C25BCF5-2093-4A5D-8206-9C9025ED0AC9}" sibTransId="{3D510AAD-AD71-41D9-BF9D-E300F17B7A8D}"/>
    <dgm:cxn modelId="{76E73B59-2111-47EA-BBDF-5087C009AD6D}" type="presOf" srcId="{5313717E-71C8-41F1-B4A2-B592D8665183}" destId="{DA8753CB-D530-49E5-85C1-A8A862B323AE}" srcOrd="0" destOrd="1" presId="urn:microsoft.com/office/officeart/2005/8/layout/hList1"/>
    <dgm:cxn modelId="{51B7A778-C4DE-4DDC-B33A-ADB1B1FBEA6C}" srcId="{B2A0C66B-A2A6-4D12-B485-C368FDDC992D}" destId="{5313717E-71C8-41F1-B4A2-B592D8665183}" srcOrd="1" destOrd="0" parTransId="{45CBD452-36BB-4D52-835A-8A11DFC63A93}" sibTransId="{CAD27506-D065-4450-938B-B89AFCE332D1}"/>
    <dgm:cxn modelId="{DFF8F4A5-4506-4F7E-91CC-61FDD22B4B69}" srcId="{B2A0C66B-A2A6-4D12-B485-C368FDDC992D}" destId="{040C6389-9ADE-4F8E-A2AD-697A63F3D37D}" srcOrd="2" destOrd="0" parTransId="{F39E8653-DD80-4D4B-B52C-B42A0B09CEDC}" sibTransId="{17FB5D0A-AA53-47D6-9969-325B154D46DE}"/>
    <dgm:cxn modelId="{6B09AB7E-8880-484A-8A3B-158A83FF27A8}" srcId="{3D1C686C-3A42-4ABE-8A1D-CD4854BE5047}" destId="{B2A0C66B-A2A6-4D12-B485-C368FDDC992D}" srcOrd="0" destOrd="0" parTransId="{E9A99F19-204F-45E4-A2BA-9EE2EC25ADE5}" sibTransId="{915A653E-676B-48C1-B258-CCEB15414C70}"/>
    <dgm:cxn modelId="{D3D3B48F-3BEF-44F1-8474-AFF9DF3B3F88}" type="presOf" srcId="{040C6389-9ADE-4F8E-A2AD-697A63F3D37D}" destId="{DA8753CB-D530-49E5-85C1-A8A862B323AE}" srcOrd="0" destOrd="2" presId="urn:microsoft.com/office/officeart/2005/8/layout/hList1"/>
    <dgm:cxn modelId="{863241F4-F16D-4C79-AD4C-60B1248BB226}" type="presParOf" srcId="{9EE4DDF3-A952-4E08-B7A3-DE890B4AE245}" destId="{FAF6E2AE-9013-4F80-9EF0-4E293EAFCE17}" srcOrd="0" destOrd="0" presId="urn:microsoft.com/office/officeart/2005/8/layout/hList1"/>
    <dgm:cxn modelId="{F55ADDAF-2921-4AE4-92E3-26D507669AB2}" type="presParOf" srcId="{FAF6E2AE-9013-4F80-9EF0-4E293EAFCE17}" destId="{CFD94F29-3FF8-49F6-9772-15BE9DF1B81E}" srcOrd="0" destOrd="0" presId="urn:microsoft.com/office/officeart/2005/8/layout/hList1"/>
    <dgm:cxn modelId="{6A51B75F-E974-4A97-AC1A-B7F45089824C}" type="presParOf" srcId="{FAF6E2AE-9013-4F80-9EF0-4E293EAFCE17}" destId="{DA8753CB-D530-49E5-85C1-A8A862B323AE}" srcOrd="1" destOrd="0" presId="urn:microsoft.com/office/officeart/2005/8/layout/hList1"/>
    <dgm:cxn modelId="{F7F51F82-08AC-41B7-9BBA-9DC1D55231D1}" type="presParOf" srcId="{9EE4DDF3-A952-4E08-B7A3-DE890B4AE245}" destId="{1987D84F-EE48-4EA7-908C-623E2464CEAE}" srcOrd="1" destOrd="0" presId="urn:microsoft.com/office/officeart/2005/8/layout/hList1"/>
    <dgm:cxn modelId="{6F560E2E-1D9B-4490-B16E-A1A068CCD7E3}" type="presParOf" srcId="{9EE4DDF3-A952-4E08-B7A3-DE890B4AE245}" destId="{2AF480A2-557A-4AE3-8EEA-FD5CB131BC88}" srcOrd="2" destOrd="0" presId="urn:microsoft.com/office/officeart/2005/8/layout/hList1"/>
    <dgm:cxn modelId="{17FA655B-6A15-4282-BCD2-3636F901A339}" type="presParOf" srcId="{2AF480A2-557A-4AE3-8EEA-FD5CB131BC88}" destId="{E85BF2BE-E354-449A-8C7D-37C14CCE8FB1}" srcOrd="0" destOrd="0" presId="urn:microsoft.com/office/officeart/2005/8/layout/hList1"/>
    <dgm:cxn modelId="{32449C62-F619-4EF5-AB2E-2F645CE1EB1B}" type="presParOf" srcId="{2AF480A2-557A-4AE3-8EEA-FD5CB131BC88}" destId="{68519ABA-672B-454B-BA91-CAA8062DE8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94F29-3FF8-49F6-9772-15BE9DF1B81E}">
      <dsp:nvSpPr>
        <dsp:cNvPr id="0" name=""/>
        <dsp:cNvSpPr/>
      </dsp:nvSpPr>
      <dsp:spPr>
        <a:xfrm>
          <a:off x="36" y="170317"/>
          <a:ext cx="3465771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Mathematica5" pitchFamily="2" charset="2"/>
            </a:rPr>
            <a:t>F</a:t>
          </a:r>
          <a:r>
            <a:rPr lang="en-US" sz="1800" kern="1200" dirty="0" smtClean="0"/>
            <a:t> that work</a:t>
          </a:r>
          <a:endParaRPr lang="en-US" sz="1800" kern="1200" dirty="0"/>
        </a:p>
      </dsp:txBody>
      <dsp:txXfrm>
        <a:off x="36" y="170317"/>
        <a:ext cx="3465771" cy="518400"/>
      </dsp:txXfrm>
    </dsp:sp>
    <dsp:sp modelId="{DA8753CB-D530-49E5-85C1-A8A862B323AE}">
      <dsp:nvSpPr>
        <dsp:cNvPr id="0" name=""/>
        <dsp:cNvSpPr/>
      </dsp:nvSpPr>
      <dsp:spPr>
        <a:xfrm>
          <a:off x="36" y="688718"/>
          <a:ext cx="3465771" cy="1334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Independent sets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Cographs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Graphs where each component is a split graph</a:t>
          </a:r>
          <a:endParaRPr lang="en-US" sz="1800" kern="1200" dirty="0"/>
        </a:p>
      </dsp:txBody>
      <dsp:txXfrm>
        <a:off x="36" y="688718"/>
        <a:ext cx="3465771" cy="1334070"/>
      </dsp:txXfrm>
    </dsp:sp>
    <dsp:sp modelId="{E85BF2BE-E354-449A-8C7D-37C14CCE8FB1}">
      <dsp:nvSpPr>
        <dsp:cNvPr id="0" name=""/>
        <dsp:cNvSpPr/>
      </dsp:nvSpPr>
      <dsp:spPr>
        <a:xfrm>
          <a:off x="3951016" y="170317"/>
          <a:ext cx="3465771" cy="518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Mathematica5" pitchFamily="2" charset="2"/>
            </a:rPr>
            <a:t>F</a:t>
          </a:r>
          <a:r>
            <a:rPr lang="en-US" sz="1800" kern="1200" dirty="0" smtClean="0"/>
            <a:t> that fail</a:t>
          </a:r>
          <a:endParaRPr lang="en-US" sz="1800" kern="1200" dirty="0"/>
        </a:p>
      </dsp:txBody>
      <dsp:txXfrm>
        <a:off x="3951016" y="170317"/>
        <a:ext cx="3465771" cy="518400"/>
      </dsp:txXfrm>
    </dsp:sp>
    <dsp:sp modelId="{68519ABA-672B-454B-BA91-CAA8062DE821}">
      <dsp:nvSpPr>
        <dsp:cNvPr id="0" name=""/>
        <dsp:cNvSpPr/>
      </dsp:nvSpPr>
      <dsp:spPr>
        <a:xfrm>
          <a:off x="3951016" y="688718"/>
          <a:ext cx="3465771" cy="1334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Paths</a:t>
          </a:r>
          <a:endParaRPr lang="en-US" sz="1800" kern="1200" dirty="0"/>
        </a:p>
      </dsp:txBody>
      <dsp:txXfrm>
        <a:off x="3951016" y="688718"/>
        <a:ext cx="3465771" cy="1334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B7BE-D7E7-4677-A421-B22122BFEACC}" type="datetimeFigureOut">
              <a:rPr lang="en-US" smtClean="0"/>
              <a:pPr/>
              <a:t>8/19/2011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FC3D-0D59-42E0-8BC5-EA1E2C4D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7600" y="990601"/>
            <a:ext cx="5181600" cy="18288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D70044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181600" cy="2438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E719D-FF9B-4C90-9B5E-63E7390CB140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293F5-EB91-4AB7-B8CA-25133BEC971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1A2D1-4068-4ACE-885E-06C93ED79378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9476D-40C0-4401-95B7-5AE9A11A10F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1D1E4-0E79-49ED-A386-3B0B5196B77A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1F89-4BCF-49A6-B1D9-B3A16894DF2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D27E1-197F-4207-A586-F54F16BCBE27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43A80-CCFE-4885-A2D8-84AE2677A3C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399A2-7711-47B6-9715-B1FC3E660992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A559-93A4-48B4-A486-E11DD3FD6CE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2788D-8E77-415E-BC5B-BA472039598F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BEAB-91C3-41DF-856E-873B7A86585B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AC36B-2ACB-400B-BDA7-502B8C1E8656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9743-7FE2-44D7-8F86-AADB4D85474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7CD5E-C9BF-4D76-8864-BB6E46783E63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BEFC-3A98-4989-A4C4-6FFFF128F28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75D0C-84E1-427C-AE53-49D54931521B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F7421-4C46-4972-80CF-6AEFACADE05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82072-590D-4E9A-BCD3-A469A6BE18F7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88885-B63F-4A81-9E15-CE8132F0FDF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71730-2EE0-4837-ADCE-BA344713D5D6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05A08-CAAC-46F2-83DD-6FEC8AEF4B1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0BE05E71-0991-43E8-A659-43AE3F170412}" type="datetime1">
              <a:rPr lang="nl-NL" smtClean="0"/>
              <a:pPr/>
              <a:t>19-8-2011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CEBF258B-C62F-4FD6-B1CD-1915442E7B20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D70044"/>
          </a:solidFill>
          <a:latin typeface="Verdana"/>
          <a:ea typeface="ＭＳ Ｐゴシック" pitchFamily="-65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3657600" y="990600"/>
            <a:ext cx="5181600" cy="1828800"/>
          </a:xfrm>
        </p:spPr>
        <p:txBody>
          <a:bodyPr/>
          <a:lstStyle/>
          <a:p>
            <a:r>
              <a:rPr lang="en-US" dirty="0" smtClean="0"/>
              <a:t>Data Reduction for Graph Coloring Problems</a:t>
            </a:r>
            <a:endParaRPr lang="en-US" dirty="0" smtClean="0"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Bart M. P. Jansen</a:t>
            </a:r>
          </a:p>
          <a:p>
            <a:endParaRPr lang="en-US" dirty="0" smtClean="0">
              <a:solidFill>
                <a:srgbClr val="898989"/>
              </a:solidFill>
              <a:latin typeface="Verdana" pitchFamily="-109" charset="0"/>
              <a:ea typeface="ＭＳ Ｐゴシック" pitchFamily="-109" charset="-128"/>
            </a:endParaRPr>
          </a:p>
          <a:p>
            <a:endParaRPr lang="en-US" dirty="0" smtClean="0">
              <a:solidFill>
                <a:srgbClr val="898989"/>
              </a:solidFill>
              <a:latin typeface="Verdana" pitchFamily="-109" charset="0"/>
              <a:ea typeface="ＭＳ Ｐゴシック" pitchFamily="-109" charset="-128"/>
            </a:endParaRPr>
          </a:p>
          <a:p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Joint work with Stefan </a:t>
            </a:r>
            <a:r>
              <a:rPr lang="en-US" sz="2000" dirty="0" err="1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Kratsch</a:t>
            </a:r>
            <a:endParaRPr lang="en-US" sz="2000" dirty="0" smtClean="0">
              <a:solidFill>
                <a:srgbClr val="898989"/>
              </a:solidFill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63906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August 22</a:t>
            </a:r>
            <a:r>
              <a:rPr lang="en-US" baseline="30000" dirty="0" smtClean="0">
                <a:latin typeface="+mj-lt"/>
              </a:rPr>
              <a:t>nd </a:t>
            </a:r>
            <a:r>
              <a:rPr lang="en-US" dirty="0" smtClean="0">
                <a:latin typeface="+mj-lt"/>
              </a:rPr>
              <a:t>2011, Oslo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reduction procedure gives the following: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we know about </a:t>
            </a:r>
            <a:r>
              <a:rPr lang="en-US" i="1" dirty="0" smtClean="0"/>
              <a:t>q-Coloring</a:t>
            </a:r>
            <a:r>
              <a:rPr lang="en-US" dirty="0" smtClean="0"/>
              <a:t> so far:</a:t>
            </a:r>
          </a:p>
          <a:p>
            <a:pPr lvl="1"/>
            <a:r>
              <a:rPr lang="en-US" dirty="0" smtClean="0"/>
              <a:t>parameter </a:t>
            </a:r>
            <a:r>
              <a:rPr lang="en-US" dirty="0" err="1" smtClean="0"/>
              <a:t>treewidth</a:t>
            </a:r>
            <a:r>
              <a:rPr lang="en-US" dirty="0" smtClean="0"/>
              <a:t> does not allow a polynomial kernel</a:t>
            </a:r>
          </a:p>
          <a:p>
            <a:pPr lvl="1"/>
            <a:r>
              <a:rPr lang="en-US" dirty="0" smtClean="0"/>
              <a:t>parameter vertex cover does allow one</a:t>
            </a:r>
          </a:p>
          <a:p>
            <a:endParaRPr lang="en-US" dirty="0" smtClean="0"/>
          </a:p>
          <a:p>
            <a:r>
              <a:rPr lang="en-US" dirty="0" smtClean="0"/>
              <a:t>Now consider parameters which are “sandwiched” in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862608" y="2060848"/>
            <a:ext cx="5941640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q-Coloring</a:t>
            </a:r>
            <a:r>
              <a:rPr lang="en-US" dirty="0" smtClean="0">
                <a:solidFill>
                  <a:schemeClr val="tx1"/>
                </a:solidFill>
              </a:rPr>
              <a:t> parameterized by vertex cover number has a kernel with O(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baseline="30000" dirty="0" err="1" smtClean="0">
                <a:solidFill>
                  <a:schemeClr val="tx1"/>
                </a:solidFill>
              </a:rPr>
              <a:t>q</a:t>
            </a:r>
            <a:r>
              <a:rPr lang="en-US" dirty="0" smtClean="0">
                <a:solidFill>
                  <a:schemeClr val="tx1"/>
                </a:solidFill>
              </a:rPr>
              <a:t>)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hierarchy of parameters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graph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</a:t>
            </a:r>
            <a:r>
              <a:rPr lang="en-US" b="1" dirty="0" smtClean="0">
                <a:latin typeface="Mathematica5" pitchFamily="2" charset="2"/>
              </a:rPr>
              <a:t>F</a:t>
            </a:r>
            <a:r>
              <a:rPr lang="en-US" dirty="0" smtClean="0"/>
              <a:t> be a class of graphs</a:t>
            </a:r>
          </a:p>
          <a:p>
            <a:r>
              <a:rPr lang="en-US" dirty="0" smtClean="0"/>
              <a:t>For a graph G, the </a:t>
            </a:r>
            <a:r>
              <a:rPr lang="en-US" b="1" dirty="0" smtClean="0"/>
              <a:t>deletion distance</a:t>
            </a:r>
            <a:r>
              <a:rPr lang="en-US" dirty="0" smtClean="0"/>
              <a:t> to </a:t>
            </a:r>
            <a:r>
              <a:rPr lang="en-US" b="1" dirty="0" smtClean="0">
                <a:latin typeface="Mathematica5" pitchFamily="2" charset="2"/>
              </a:rPr>
              <a:t>F </a:t>
            </a:r>
            <a:r>
              <a:rPr lang="en-US" dirty="0" smtClean="0"/>
              <a:t>is the minimum number of vertex deletions needed to transform G into a graph in </a:t>
            </a:r>
            <a:r>
              <a:rPr lang="en-US" b="1" dirty="0" smtClean="0">
                <a:latin typeface="Mathematica5" pitchFamily="2" charset="2"/>
              </a:rPr>
              <a:t>F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Parameterize by this deletion distance for various </a:t>
            </a:r>
            <a:r>
              <a:rPr lang="en-US" b="1" dirty="0" smtClean="0">
                <a:latin typeface="Mathematica5" pitchFamily="2" charset="2"/>
              </a:rPr>
              <a:t>F</a:t>
            </a:r>
          </a:p>
          <a:p>
            <a:endParaRPr lang="en-US" b="1" dirty="0" smtClean="0">
              <a:latin typeface="Mathematica5" pitchFamily="2" charset="2"/>
            </a:endParaRPr>
          </a:p>
          <a:p>
            <a:r>
              <a:rPr lang="en-US" dirty="0" smtClean="0"/>
              <a:t>Using a hierarchy of graph classes </a:t>
            </a:r>
            <a:r>
              <a:rPr lang="en-US" b="1" dirty="0" smtClean="0">
                <a:latin typeface="Mathematica5" pitchFamily="2" charset="2"/>
              </a:rPr>
              <a:t>F</a:t>
            </a:r>
            <a:r>
              <a:rPr lang="en-US" dirty="0" smtClean="0"/>
              <a:t>, we obtain a hierarchy of parameters</a:t>
            </a:r>
          </a:p>
          <a:p>
            <a:pPr lvl="1"/>
            <a:r>
              <a:rPr lang="en-US" dirty="0" smtClean="0"/>
              <a:t>Guides the search for the boundary of good preprocessing</a:t>
            </a:r>
            <a:endParaRPr lang="en-US" b="1" dirty="0" smtClean="0">
              <a:latin typeface="Mathematica5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structural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13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Cover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linear forest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Feedback Vertex Set</a:t>
            </a:r>
            <a:endParaRPr lang="en-US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Interval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Chordal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Treewidth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  <p:sp>
        <p:nvSpPr>
          <p:cNvPr id="75" name="Rounded Rectangular Callout 74"/>
          <p:cNvSpPr/>
          <p:nvPr/>
        </p:nvSpPr>
        <p:spPr>
          <a:xfrm>
            <a:off x="6597221" y="1417637"/>
            <a:ext cx="2152583" cy="787227"/>
          </a:xfrm>
          <a:prstGeom prst="wedgeRoundRectCallout">
            <a:avLst>
              <a:gd name="adj1" fmla="val -113842"/>
              <a:gd name="adj2" fmla="val -45376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Distance to an independent set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3983260" y="3107394"/>
            <a:ext cx="2152583" cy="787227"/>
          </a:xfrm>
          <a:prstGeom prst="wedgeRoundRectCallout">
            <a:avLst>
              <a:gd name="adj1" fmla="val -113842"/>
              <a:gd name="adj2" fmla="val -45376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Distance to a forest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ounded Rectangular Callout 78"/>
          <p:cNvSpPr/>
          <p:nvPr/>
        </p:nvSpPr>
        <p:spPr>
          <a:xfrm>
            <a:off x="5803793" y="4619561"/>
            <a:ext cx="2152583" cy="787227"/>
          </a:xfrm>
          <a:prstGeom prst="wedgeRoundRectCallout">
            <a:avLst>
              <a:gd name="adj1" fmla="val -113842"/>
              <a:gd name="adj2" fmla="val -45376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Distance to bipartite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ular Callout 77"/>
          <p:cNvSpPr/>
          <p:nvPr/>
        </p:nvSpPr>
        <p:spPr>
          <a:xfrm>
            <a:off x="4143780" y="1811250"/>
            <a:ext cx="2152583" cy="787227"/>
          </a:xfrm>
          <a:prstGeom prst="wedgeRoundRectCallout">
            <a:avLst>
              <a:gd name="adj1" fmla="val -106878"/>
              <a:gd name="adj2" fmla="val -7293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Linear forest: union of paths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8" grpId="0" animBg="1"/>
      <p:bldP spid="78" grpId="1" animBg="1"/>
      <p:bldP spid="79" grpId="0" animBg="1"/>
      <p:bldP spid="79" grpId="1" animBg="1"/>
      <p:bldP spid="32" grpId="0" animBg="1"/>
      <p:bldP spid="3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structural parameters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14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Cover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linear forest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Feedback Vertex Set</a:t>
            </a:r>
            <a:endParaRPr lang="en-US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Interval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Chordal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Treewidth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  <p:sp>
        <p:nvSpPr>
          <p:cNvPr id="78" name="Rounded Rectangular Callout 77"/>
          <p:cNvSpPr/>
          <p:nvPr/>
        </p:nvSpPr>
        <p:spPr>
          <a:xfrm>
            <a:off x="3983260" y="2060846"/>
            <a:ext cx="4981228" cy="2160241"/>
          </a:xfrm>
          <a:prstGeom prst="wedgeRoundRectCallout">
            <a:avLst>
              <a:gd name="adj1" fmla="val -77052"/>
              <a:gd name="adj2" fmla="val -1780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Let G be a graph with </a:t>
            </a:r>
            <a:r>
              <a:rPr lang="en-US" b="1" dirty="0" smtClean="0">
                <a:solidFill>
                  <a:schemeClr val="tx1"/>
                </a:solidFill>
              </a:rPr>
              <a:t>feedback vertex set</a:t>
            </a:r>
            <a:r>
              <a:rPr lang="en-US" dirty="0" smtClean="0">
                <a:solidFill>
                  <a:schemeClr val="tx1"/>
                </a:solidFill>
              </a:rPr>
              <a:t> of size k. Can we reduce G in polynomial time to G’ such that: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|G’| ∈ poly(k)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 c</a:t>
            </a:r>
            <a:r>
              <a:rPr lang="en-US" dirty="0" smtClean="0">
                <a:solidFill>
                  <a:schemeClr val="tx1"/>
                </a:solidFill>
              </a:rPr>
              <a:t>(G)≤q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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(G’)≤q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3995936" y="2060848"/>
            <a:ext cx="4981228" cy="2160241"/>
          </a:xfrm>
          <a:prstGeom prst="wedgeRoundRectCallout">
            <a:avLst>
              <a:gd name="adj1" fmla="val -35456"/>
              <a:gd name="adj2" fmla="val -69326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Let G be a graph with a </a:t>
            </a:r>
            <a:r>
              <a:rPr lang="en-US" b="1" dirty="0" smtClean="0">
                <a:solidFill>
                  <a:schemeClr val="tx1"/>
                </a:solidFill>
              </a:rPr>
              <a:t>vertex cover </a:t>
            </a:r>
            <a:r>
              <a:rPr lang="en-US" dirty="0" smtClean="0">
                <a:solidFill>
                  <a:schemeClr val="tx1"/>
                </a:solidFill>
              </a:rPr>
              <a:t>of size k. Can we reduce G in polynomial time to G’ such that: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|G’| ∈ poly(k)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 c</a:t>
            </a:r>
            <a:r>
              <a:rPr lang="en-US" dirty="0" smtClean="0">
                <a:solidFill>
                  <a:schemeClr val="tx1"/>
                </a:solidFill>
              </a:rPr>
              <a:t>(G)≤q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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(G’)≤q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995936" y="2060848"/>
            <a:ext cx="4981228" cy="2160241"/>
          </a:xfrm>
          <a:prstGeom prst="wedgeRoundRectCallout">
            <a:avLst>
              <a:gd name="adj1" fmla="val -91418"/>
              <a:gd name="adj2" fmla="val 42454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Let G be a graph of </a:t>
            </a:r>
            <a:r>
              <a:rPr lang="en-US" b="1" dirty="0" err="1" smtClean="0">
                <a:solidFill>
                  <a:schemeClr val="tx1"/>
                </a:solidFill>
              </a:rPr>
              <a:t>treewidth</a:t>
            </a:r>
            <a:r>
              <a:rPr lang="en-US" dirty="0" smtClean="0">
                <a:solidFill>
                  <a:schemeClr val="tx1"/>
                </a:solidFill>
              </a:rPr>
              <a:t> at most k. Can we reduce G in polynomial time to G’ such that: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|G’| ∈ poly(k)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 c</a:t>
            </a:r>
            <a:r>
              <a:rPr lang="en-US" dirty="0" smtClean="0">
                <a:solidFill>
                  <a:schemeClr val="tx1"/>
                </a:solidFill>
              </a:rPr>
              <a:t>(G)≤q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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(G’)≤q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32" grpId="0" animBg="1"/>
      <p:bldP spid="32" grpId="1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say about these parameters?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 for </a:t>
            </a:r>
            <a:r>
              <a:rPr lang="en-US" i="1" dirty="0" smtClean="0"/>
              <a:t>Chromatic Number</a:t>
            </a:r>
            <a:r>
              <a:rPr lang="en-US" dirty="0" smtClean="0"/>
              <a:t> is simple: no polynomial kernel for any parameter ≤ vertex cover, unless the polynomial hierarchy collapses </a:t>
            </a:r>
            <a:r>
              <a:rPr lang="en-US" dirty="0" smtClean="0">
                <a:solidFill>
                  <a:schemeClr val="accent5"/>
                </a:solidFill>
              </a:rPr>
              <a:t>[BJK’11]</a:t>
            </a:r>
          </a:p>
          <a:p>
            <a:endParaRPr lang="en-US" dirty="0" smtClean="0"/>
          </a:p>
          <a:p>
            <a:r>
              <a:rPr lang="en-US" dirty="0" smtClean="0"/>
              <a:t>More interesting situation for </a:t>
            </a:r>
            <a:r>
              <a:rPr lang="en-US" i="1" dirty="0" smtClean="0"/>
              <a:t>q-Coloring</a:t>
            </a:r>
          </a:p>
          <a:p>
            <a:endParaRPr lang="en-US" i="1" dirty="0" smtClean="0"/>
          </a:p>
          <a:p>
            <a:r>
              <a:rPr lang="en-US" dirty="0" smtClean="0"/>
              <a:t>Related earlier work:</a:t>
            </a:r>
          </a:p>
          <a:p>
            <a:pPr lvl="1"/>
            <a:r>
              <a:rPr lang="en-US" dirty="0" smtClean="0"/>
              <a:t>FPT algorithms parameterized by edge and vertex deletion distance to several graph classes </a:t>
            </a:r>
            <a:r>
              <a:rPr lang="en-US" dirty="0" smtClean="0">
                <a:solidFill>
                  <a:schemeClr val="accent5"/>
                </a:solidFill>
              </a:rPr>
              <a:t>[Cai’03,Marx’06]</a:t>
            </a:r>
          </a:p>
          <a:p>
            <a:pPr lvl="1"/>
            <a:r>
              <a:rPr lang="en-US" dirty="0" smtClean="0"/>
              <a:t>FPT algorithm parameterized by Max Leaf Number </a:t>
            </a:r>
            <a:r>
              <a:rPr lang="en-US" dirty="0" smtClean="0">
                <a:solidFill>
                  <a:schemeClr val="accent5"/>
                </a:solidFill>
              </a:rPr>
              <a:t>[FellowsLMMRS’09]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16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Cover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linear forest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Feedback Vertex Set</a:t>
            </a:r>
            <a:endParaRPr lang="en-US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Interval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Chordal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Treewidth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17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Cover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linear forest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Feedback Vertex Set</a:t>
            </a:r>
            <a:endParaRPr lang="en-US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Interval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Chordal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Treewidth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2808898" y="2780929"/>
            <a:ext cx="4346627" cy="936103"/>
          </a:xfrm>
          <a:prstGeom prst="wedgeRoundRectCallout">
            <a:avLst>
              <a:gd name="adj1" fmla="val -26571"/>
              <a:gd name="adj2" fmla="val 117502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NP-complete for k=2 </a:t>
            </a:r>
            <a:r>
              <a:rPr lang="en-US" dirty="0" smtClean="0">
                <a:solidFill>
                  <a:schemeClr val="accent5"/>
                </a:solidFill>
              </a:rPr>
              <a:t>[Cai’03]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 kernel unless P=NP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18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Cover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linear forest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Feedback Vertex Set</a:t>
            </a:r>
            <a:endParaRPr lang="en-US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Interval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Chordal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Treewidth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19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Vertex Cover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linear forest</a:t>
            </a:r>
            <a:endParaRPr lang="en-US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Feedback Vertex Set</a:t>
            </a:r>
            <a:endParaRPr lang="en-US" sz="1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Interval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Chordal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Treewidth</a:t>
            </a:r>
            <a:endParaRPr lang="en-US" sz="1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3046758" y="3212977"/>
            <a:ext cx="4346627" cy="1296144"/>
          </a:xfrm>
          <a:prstGeom prst="wedgeRoundRectCallout">
            <a:avLst>
              <a:gd name="adj1" fmla="val -75384"/>
              <a:gd name="adj2" fmla="val 13551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Fixed-Parameter Tractable parameterized by </a:t>
            </a:r>
            <a:r>
              <a:rPr lang="en-US" dirty="0" err="1" smtClean="0">
                <a:solidFill>
                  <a:schemeClr val="tx1"/>
                </a:solidFill>
              </a:rPr>
              <a:t>treewidth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Polynomial-time reduction to size f(k) possible, for exponential 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780928"/>
            <a:ext cx="2409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Coloring of Graphs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undirected graph G and integer q, can we assign each vertex a color from {1, 2, …, q} such that adjacent vertices have different colors?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q</a:t>
            </a:r>
            <a:r>
              <a:rPr lang="en-US" dirty="0" smtClean="0"/>
              <a:t> is part of the input: 	</a:t>
            </a:r>
            <a:r>
              <a:rPr lang="en-US" i="1" dirty="0" smtClean="0"/>
              <a:t>Chromatic Number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q</a:t>
            </a:r>
            <a:r>
              <a:rPr lang="en-US" dirty="0" smtClean="0"/>
              <a:t> is constant: 			</a:t>
            </a:r>
            <a:r>
              <a:rPr lang="en-US" i="1" dirty="0" smtClean="0"/>
              <a:t>q-Coloring</a:t>
            </a:r>
          </a:p>
          <a:p>
            <a:pPr lvl="1"/>
            <a:endParaRPr lang="en-US" i="1" dirty="0" smtClean="0"/>
          </a:p>
          <a:p>
            <a:r>
              <a:rPr lang="en-US" i="1" dirty="0" smtClean="0"/>
              <a:t>3-Coloring</a:t>
            </a:r>
            <a:r>
              <a:rPr lang="en-US" dirty="0" smtClean="0"/>
              <a:t> is NP-complete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780928"/>
            <a:ext cx="2409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20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Vertex Cover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linear forest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Feedback Vertex 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Interval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Chordal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Treewidth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21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Vertex Cover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linear forest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Feedback Vertex 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Interval</a:t>
            </a:r>
            <a:endParaRPr lang="en-US" sz="1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Chordal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Treewidth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3671902" y="2564904"/>
            <a:ext cx="4729596" cy="1008112"/>
          </a:xfrm>
          <a:prstGeom prst="wedgeRoundRectCallout">
            <a:avLst>
              <a:gd name="adj1" fmla="val -18111"/>
              <a:gd name="adj2" fmla="val 79537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Fixed-Parameter Tractable, for fixed q</a:t>
            </a:r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Using bounded </a:t>
            </a:r>
            <a:r>
              <a:rPr lang="en-US" sz="1600" dirty="0" err="1" smtClean="0">
                <a:solidFill>
                  <a:schemeClr val="tx1"/>
                </a:solidFill>
              </a:rPr>
              <a:t>treewidth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22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Vertex Cover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linear forest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Feedback Vertex 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Interval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</a:t>
            </a:r>
            <a:r>
              <a:rPr lang="en-US" sz="1600" dirty="0" err="1" smtClean="0">
                <a:solidFill>
                  <a:schemeClr val="tx1"/>
                </a:solidFill>
              </a:rPr>
              <a:t>Chordal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Treewidth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23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Vertex Cover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linear forest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Feedback Vertex 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Interval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</a:t>
            </a:r>
            <a:r>
              <a:rPr lang="en-US" sz="1600" dirty="0" err="1" smtClean="0">
                <a:solidFill>
                  <a:schemeClr val="tx1"/>
                </a:solidFill>
              </a:rPr>
              <a:t>Chordal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Treewidth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4716015" y="1916831"/>
            <a:ext cx="4346627" cy="1296144"/>
          </a:xfrm>
          <a:prstGeom prst="wedgeRoundRectCallout">
            <a:avLst>
              <a:gd name="adj1" fmla="val -38008"/>
              <a:gd name="adj2" fmla="val -84394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Polynomial kernel: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Reduction to G’ on O(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baseline="30000" dirty="0" err="1" smtClean="0">
                <a:solidFill>
                  <a:schemeClr val="tx1"/>
                </a:solidFill>
              </a:rPr>
              <a:t>q</a:t>
            </a:r>
            <a:r>
              <a:rPr lang="en-US" dirty="0" smtClean="0">
                <a:solidFill>
                  <a:schemeClr val="tx1"/>
                </a:solidFill>
              </a:rPr>
              <a:t>) vertices </a:t>
            </a:r>
            <a:r>
              <a:rPr lang="en-US" dirty="0" smtClean="0">
                <a:solidFill>
                  <a:schemeClr val="accent5"/>
                </a:solidFill>
              </a:rPr>
              <a:t>[JansenK’11]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24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Vertex Cover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linear forest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Feedback Vertex 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Interval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</a:t>
            </a:r>
            <a:r>
              <a:rPr lang="en-US" sz="1600" dirty="0" err="1" smtClean="0">
                <a:solidFill>
                  <a:schemeClr val="tx1"/>
                </a:solidFill>
              </a:rPr>
              <a:t>Chordal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Treewidth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25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Vertex Cover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linear forest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Split graph components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</a:t>
            </a:r>
            <a:r>
              <a:rPr lang="en-US" sz="1600" dirty="0" err="1" smtClean="0"/>
              <a:t>Cograph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Feedback Vertex 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Interval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</a:t>
            </a:r>
            <a:r>
              <a:rPr lang="en-US" sz="1600" dirty="0" err="1" smtClean="0">
                <a:solidFill>
                  <a:schemeClr val="tx1"/>
                </a:solidFill>
              </a:rPr>
              <a:t>Chordal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Treewidth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4211959" y="476673"/>
            <a:ext cx="4346627" cy="1296144"/>
          </a:xfrm>
          <a:prstGeom prst="wedgeRoundRectCallout">
            <a:avLst>
              <a:gd name="adj1" fmla="val -26775"/>
              <a:gd name="adj2" fmla="val 71085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Polynomial kernel: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Reduction to G’ with </a:t>
            </a:r>
            <a:r>
              <a:rPr lang="en-US" dirty="0" err="1" smtClean="0">
                <a:solidFill>
                  <a:schemeClr val="tx1"/>
                </a:solidFill>
              </a:rPr>
              <a:t>k+k</a:t>
            </a:r>
            <a:r>
              <a:rPr lang="en-US" baseline="30000" dirty="0" err="1" smtClean="0">
                <a:solidFill>
                  <a:schemeClr val="tx1"/>
                </a:solidFill>
              </a:rPr>
              <a:t>q</a:t>
            </a:r>
            <a:r>
              <a:rPr lang="en-US" dirty="0" smtClean="0">
                <a:solidFill>
                  <a:schemeClr val="tx1"/>
                </a:solidFill>
              </a:rPr>
              <a:t> vertices [JansenK’11]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4211961" y="476672"/>
            <a:ext cx="4346627" cy="1296144"/>
          </a:xfrm>
          <a:prstGeom prst="wedgeRoundRectCallout">
            <a:avLst>
              <a:gd name="adj1" fmla="val 32048"/>
              <a:gd name="adj2" fmla="val 71769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Polynomial kernels through classification theorem (next) </a:t>
            </a:r>
            <a:r>
              <a:rPr lang="en-US" dirty="0" smtClean="0">
                <a:solidFill>
                  <a:schemeClr val="accent5"/>
                </a:solidFill>
              </a:rPr>
              <a:t>[JansenK’11]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26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Vertex Cover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linear forest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Split graph components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</a:t>
            </a:r>
            <a:r>
              <a:rPr lang="en-US" sz="1600" dirty="0" err="1" smtClean="0">
                <a:solidFill>
                  <a:schemeClr val="tx1"/>
                </a:solidFill>
              </a:rPr>
              <a:t>Cograph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Feedback Vertex 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Interval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</a:t>
            </a:r>
            <a:r>
              <a:rPr lang="en-US" sz="1600" dirty="0" err="1" smtClean="0">
                <a:solidFill>
                  <a:schemeClr val="tx1"/>
                </a:solidFill>
              </a:rPr>
              <a:t>Chordal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Treewidth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27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18" idx="0"/>
          </p:cNvCxnSpPr>
          <p:nvPr/>
        </p:nvCxnSpPr>
        <p:spPr>
          <a:xfrm rot="5400000">
            <a:off x="5803709" y="3574438"/>
            <a:ext cx="2520282" cy="93325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Vertex Cover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linear forest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Split graph components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</a:t>
            </a:r>
            <a:r>
              <a:rPr lang="en-US" sz="1600" dirty="0" err="1" smtClean="0">
                <a:solidFill>
                  <a:schemeClr val="tx1"/>
                </a:solidFill>
              </a:rPr>
              <a:t>Cograph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Feedback Vertex 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Interval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</a:t>
            </a:r>
            <a:r>
              <a:rPr lang="en-US" sz="1600" dirty="0" err="1" smtClean="0">
                <a:solidFill>
                  <a:schemeClr val="tx1"/>
                </a:solidFill>
              </a:rPr>
              <a:t>Chordal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Treewidth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3491880" y="2276872"/>
            <a:ext cx="4346627" cy="1296144"/>
          </a:xfrm>
          <a:prstGeom prst="wedgeRoundRectCallout">
            <a:avLst>
              <a:gd name="adj1" fmla="val -63334"/>
              <a:gd name="adj2" fmla="val -48093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No polynomial kernel unless the polynomial hierarchy collapses [JansenK’11]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51520" y="1124744"/>
            <a:ext cx="8640960" cy="4896544"/>
          </a:xfrm>
          <a:prstGeom prst="rect">
            <a:avLst/>
          </a:prstGeom>
          <a:gradFill>
            <a:gsLst>
              <a:gs pos="0">
                <a:srgbClr val="FFDCB9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0800000">
            <a:off x="2817662" y="1124744"/>
            <a:ext cx="6089602" cy="1824202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9602" h="1824202">
                <a:moveTo>
                  <a:pt x="0" y="312034"/>
                </a:moveTo>
                <a:cubicBezTo>
                  <a:pt x="2959" y="832857"/>
                  <a:pt x="0" y="1303379"/>
                  <a:pt x="2959" y="1824202"/>
                </a:cubicBezTo>
                <a:lnTo>
                  <a:pt x="6089602" y="1824202"/>
                </a:lnTo>
                <a:cubicBezTo>
                  <a:pt x="5960874" y="1440159"/>
                  <a:pt x="6084165" y="1350548"/>
                  <a:pt x="5703417" y="672074"/>
                </a:cubicBezTo>
                <a:cubicBezTo>
                  <a:pt x="5489114" y="410493"/>
                  <a:pt x="5489566" y="276032"/>
                  <a:pt x="4924004" y="168020"/>
                </a:cubicBezTo>
                <a:cubicBezTo>
                  <a:pt x="4358442" y="60008"/>
                  <a:pt x="3130710" y="0"/>
                  <a:pt x="2310043" y="24002"/>
                </a:cubicBezTo>
                <a:cubicBezTo>
                  <a:pt x="1489376" y="48004"/>
                  <a:pt x="389138" y="7234"/>
                  <a:pt x="0" y="312034"/>
                </a:cubicBezTo>
                <a:close/>
              </a:path>
            </a:pathLst>
          </a:custGeom>
          <a:gradFill>
            <a:gsLst>
              <a:gs pos="0">
                <a:srgbClr val="D0E5A5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236737" y="4065972"/>
            <a:ext cx="8655743" cy="1953087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5743" h="1953087">
                <a:moveTo>
                  <a:pt x="0" y="515155"/>
                </a:moveTo>
                <a:cubicBezTo>
                  <a:pt x="2959" y="1035978"/>
                  <a:pt x="0" y="1432264"/>
                  <a:pt x="2959" y="1953087"/>
                </a:cubicBezTo>
                <a:lnTo>
                  <a:pt x="8655743" y="1953087"/>
                </a:lnTo>
                <a:lnTo>
                  <a:pt x="8655743" y="947203"/>
                </a:lnTo>
                <a:cubicBezTo>
                  <a:pt x="8042195" y="775568"/>
                  <a:pt x="5722647" y="1058950"/>
                  <a:pt x="4974454" y="923277"/>
                </a:cubicBezTo>
                <a:cubicBezTo>
                  <a:pt x="4226261" y="787604"/>
                  <a:pt x="4606031" y="266330"/>
                  <a:pt x="4166586" y="133165"/>
                </a:cubicBezTo>
                <a:cubicBezTo>
                  <a:pt x="3727141" y="0"/>
                  <a:pt x="2701053" y="60622"/>
                  <a:pt x="2337786" y="124287"/>
                </a:cubicBezTo>
                <a:cubicBezTo>
                  <a:pt x="1974519" y="187952"/>
                  <a:pt x="2376616" y="450011"/>
                  <a:pt x="1986985" y="515156"/>
                </a:cubicBezTo>
                <a:lnTo>
                  <a:pt x="0" y="515155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</a:t>
            </a:r>
            <a:r>
              <a:rPr lang="en-US" i="1" dirty="0" smtClean="0"/>
              <a:t>q-Coloring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28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5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  <a:endCxn id="14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8" idx="0"/>
          </p:cNvCxnSpPr>
          <p:nvPr/>
        </p:nvCxnSpPr>
        <p:spPr>
          <a:xfrm rot="5400000">
            <a:off x="6129968" y="4275774"/>
            <a:ext cx="1492688" cy="55818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" idx="2"/>
            <a:endCxn id="7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5" idx="2"/>
            <a:endCxn id="9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ln cap="sq">
            <a:round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Vertex Cover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linear forest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Split graph components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</a:t>
            </a:r>
            <a:r>
              <a:rPr lang="en-US" sz="1600" dirty="0" err="1" smtClean="0">
                <a:solidFill>
                  <a:schemeClr val="tx1"/>
                </a:solidFill>
              </a:rPr>
              <a:t>Cograph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Feedback Vertex 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Interval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Distance to </a:t>
            </a:r>
            <a:r>
              <a:rPr lang="en-US" sz="1600" dirty="0" err="1" smtClean="0">
                <a:solidFill>
                  <a:schemeClr val="tx1"/>
                </a:solidFill>
              </a:rPr>
              <a:t>Chordal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Treewidth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Chromatic Number</a:t>
            </a:r>
            <a:endParaRPr lang="en-US" sz="1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Odd Cycle Transversal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Distance to Perfect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652120" y="1124744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Reduction to size poly(k)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52120" y="3140968"/>
            <a:ext cx="325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Reduction to size f(k)</a:t>
            </a:r>
          </a:p>
          <a:p>
            <a:pPr algn="r"/>
            <a:r>
              <a:rPr lang="en-US" dirty="0" smtClean="0">
                <a:latin typeface="+mj-lt"/>
              </a:rPr>
              <a:t>No poly(k) unless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7225564" y="2914952"/>
            <a:ext cx="432789" cy="164740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43808" y="5373216"/>
            <a:ext cx="304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No reduction to size f(k)</a:t>
            </a:r>
          </a:p>
          <a:p>
            <a:pPr algn="ctr"/>
            <a:r>
              <a:rPr lang="en-US" dirty="0" smtClean="0">
                <a:latin typeface="+mj-lt"/>
              </a:rPr>
              <a:t>unless P=NP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7888722" y="3714999"/>
          <a:ext cx="1075766" cy="434081"/>
        </p:xfrm>
        <a:graphic>
          <a:graphicData uri="http://schemas.openxmlformats.org/presentationml/2006/ole">
            <p:oleObj spid="_x0000_s2050" name="Vergelijking" r:id="rId3" imgW="723600" imgH="29196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theorem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positive results are implied by a general theorem</a:t>
            </a:r>
          </a:p>
          <a:p>
            <a:r>
              <a:rPr lang="en-US" dirty="0" smtClean="0"/>
              <a:t>Gives a sufficient condition for existence of polynomial kernels for </a:t>
            </a:r>
            <a:r>
              <a:rPr lang="en-US" i="1" dirty="0" smtClean="0"/>
              <a:t>q-Coloring</a:t>
            </a:r>
            <a:r>
              <a:rPr lang="en-US" dirty="0" smtClean="0"/>
              <a:t> parameterized by distance to </a:t>
            </a:r>
            <a:r>
              <a:rPr lang="en-US" b="1" dirty="0" smtClean="0">
                <a:latin typeface="Mathematica5" pitchFamily="2" charset="2"/>
              </a:rPr>
              <a:t>F</a:t>
            </a:r>
            <a:endParaRPr lang="en-US" dirty="0" smtClean="0"/>
          </a:p>
          <a:p>
            <a:r>
              <a:rPr lang="en-US" dirty="0" smtClean="0"/>
              <a:t>Expressed using </a:t>
            </a:r>
            <a:r>
              <a:rPr lang="en-US" i="1" dirty="0" smtClean="0"/>
              <a:t>q-List Coloring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Given an undirected graph G and a list of allowed colors L(v) ⊆ {1,…,q} for each vertex v, can we assign each vertex v a color in L(v) such that adjacent vertices have different colors?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29</a:t>
            </a:fld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0850" y="3933056"/>
            <a:ext cx="31623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71170" y="4965437"/>
            <a:ext cx="129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{1,2,3}</a:t>
            </a:r>
          </a:p>
        </p:txBody>
      </p:sp>
      <p:grpSp>
        <p:nvGrpSpPr>
          <p:cNvPr id="15" name="Groep 14"/>
          <p:cNvGrpSpPr/>
          <p:nvPr/>
        </p:nvGrpSpPr>
        <p:grpSpPr>
          <a:xfrm>
            <a:off x="2126754" y="4110633"/>
            <a:ext cx="3885406" cy="1953508"/>
            <a:chOff x="2126754" y="4110633"/>
            <a:chExt cx="3885406" cy="1953508"/>
          </a:xfrm>
        </p:grpSpPr>
        <p:sp>
          <p:nvSpPr>
            <p:cNvPr id="8" name="TextBox 7"/>
            <p:cNvSpPr txBox="1"/>
            <p:nvPr/>
          </p:nvSpPr>
          <p:spPr>
            <a:xfrm>
              <a:off x="4719042" y="4110633"/>
              <a:ext cx="1293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{2,3}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4008" y="5694809"/>
              <a:ext cx="1293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{1}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26754" y="4965437"/>
              <a:ext cx="1293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{1,2}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0850" y="3933056"/>
            <a:ext cx="31623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868144" y="4974729"/>
            <a:ext cx="129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{1,3}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0850" y="3933056"/>
            <a:ext cx="31623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0850" y="3933056"/>
            <a:ext cx="31623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by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line of attack for hard graph coloring problems</a:t>
            </a:r>
          </a:p>
          <a:p>
            <a:endParaRPr lang="en-US" dirty="0" smtClean="0"/>
          </a:p>
          <a:p>
            <a:r>
              <a:rPr lang="en-US" dirty="0" smtClean="0"/>
              <a:t>Desired: polynomial-time preprocessing algorithm</a:t>
            </a:r>
          </a:p>
          <a:p>
            <a:pPr lvl="1"/>
            <a:r>
              <a:rPr lang="en-US" dirty="0" smtClean="0"/>
              <a:t>Input: 		instance x of a coloring problem</a:t>
            </a:r>
          </a:p>
          <a:p>
            <a:pPr lvl="1"/>
            <a:r>
              <a:rPr lang="en-US" dirty="0" smtClean="0"/>
              <a:t>Parameter:	value k which measures some property of x</a:t>
            </a:r>
          </a:p>
          <a:p>
            <a:pPr lvl="1"/>
            <a:r>
              <a:rPr lang="en-US" dirty="0" smtClean="0"/>
              <a:t>Output:		instance y such that x is </a:t>
            </a:r>
            <a:r>
              <a:rPr lang="en-US" b="1" dirty="0" smtClean="0"/>
              <a:t>yes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y is </a:t>
            </a:r>
            <a:r>
              <a:rPr lang="en-US" b="1" dirty="0" smtClean="0"/>
              <a:t>yes</a:t>
            </a:r>
            <a:br>
              <a:rPr lang="en-US" b="1" dirty="0" smtClean="0"/>
            </a:br>
            <a:r>
              <a:rPr lang="en-US" b="1" dirty="0" smtClean="0"/>
              <a:t>				</a:t>
            </a:r>
            <a:r>
              <a:rPr lang="en-US" dirty="0" smtClean="0"/>
              <a:t>|y| is bounded by f(k)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This is a </a:t>
            </a:r>
            <a:r>
              <a:rPr lang="en-US" b="1" dirty="0" err="1" smtClean="0"/>
              <a:t>kernelization</a:t>
            </a:r>
            <a:r>
              <a:rPr lang="en-US" dirty="0" smtClean="0"/>
              <a:t> or </a:t>
            </a:r>
            <a:r>
              <a:rPr lang="en-US" b="1" dirty="0" smtClean="0"/>
              <a:t>kernel</a:t>
            </a:r>
          </a:p>
          <a:p>
            <a:pPr lvl="1"/>
            <a:r>
              <a:rPr lang="en-US" dirty="0" smtClean="0"/>
              <a:t>If |y| is polynomial in k: </a:t>
            </a:r>
            <a:r>
              <a:rPr lang="en-US" b="1" dirty="0" smtClean="0"/>
              <a:t>polynomial kernel</a:t>
            </a:r>
            <a:endParaRPr lang="en-US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We study how small y can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classification theorem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Let </a:t>
            </a:r>
            <a:r>
              <a:rPr lang="en-US" b="1" dirty="0" smtClean="0">
                <a:latin typeface="Mathematica5" pitchFamily="2" charset="2"/>
              </a:rPr>
              <a:t>F</a:t>
            </a:r>
            <a:r>
              <a:rPr lang="en-US" dirty="0" smtClean="0"/>
              <a:t> be a hereditary class of graphs for which there is a function g:</a:t>
            </a:r>
            <a:r>
              <a:rPr lang="en-US" dirty="0" smtClean="0">
                <a:latin typeface="Mathematica7Mono" pitchFamily="2" charset="2"/>
              </a:rPr>
              <a:t>N</a:t>
            </a:r>
            <a:r>
              <a:rPr lang="en-US" dirty="0" smtClean="0"/>
              <a:t>→</a:t>
            </a:r>
            <a:r>
              <a:rPr lang="en-US" dirty="0" smtClean="0">
                <a:latin typeface="Mathematica7Mono" pitchFamily="2" charset="2"/>
              </a:rPr>
              <a:t>N</a:t>
            </a:r>
            <a:r>
              <a:rPr lang="en-US" dirty="0" smtClean="0"/>
              <a:t> such that:</a:t>
            </a:r>
          </a:p>
          <a:p>
            <a:pPr lvl="1"/>
            <a:r>
              <a:rPr lang="en-US" dirty="0" smtClean="0"/>
              <a:t>for any </a:t>
            </a:r>
            <a:r>
              <a:rPr lang="en-US" b="1" dirty="0" smtClean="0"/>
              <a:t>no</a:t>
            </a:r>
            <a:r>
              <a:rPr lang="en-US" dirty="0" smtClean="0"/>
              <a:t>-instance (G,L) of </a:t>
            </a:r>
            <a:r>
              <a:rPr lang="en-US" i="1" dirty="0" smtClean="0"/>
              <a:t>q-List Coloring</a:t>
            </a:r>
            <a:r>
              <a:rPr lang="en-US" dirty="0" smtClean="0"/>
              <a:t> on a graph G in </a:t>
            </a:r>
            <a:r>
              <a:rPr lang="en-US" b="1" dirty="0" smtClean="0">
                <a:latin typeface="Mathematica5" pitchFamily="2" charset="2"/>
              </a:rPr>
              <a:t>F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there is a </a:t>
            </a:r>
            <a:r>
              <a:rPr lang="en-US" b="1" dirty="0" smtClean="0"/>
              <a:t>no</a:t>
            </a:r>
            <a:r>
              <a:rPr lang="en-US" dirty="0" smtClean="0"/>
              <a:t>-</a:t>
            </a:r>
            <a:r>
              <a:rPr lang="en-US" dirty="0" err="1" smtClean="0"/>
              <a:t>subinstance</a:t>
            </a:r>
            <a:r>
              <a:rPr lang="en-US" dirty="0" smtClean="0"/>
              <a:t> (G’,L’) on at most g(q) vertices.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7" name="Rounded Rectangle 6"/>
          <p:cNvSpPr/>
          <p:nvPr/>
        </p:nvSpPr>
        <p:spPr>
          <a:xfrm>
            <a:off x="827584" y="2636912"/>
            <a:ext cx="7704856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q-Coloring</a:t>
            </a:r>
            <a:r>
              <a:rPr lang="en-US" dirty="0" smtClean="0">
                <a:solidFill>
                  <a:schemeClr val="tx1"/>
                </a:solidFill>
              </a:rPr>
              <a:t> parameterized by distance to </a:t>
            </a:r>
            <a:r>
              <a:rPr lang="en-US" b="1" dirty="0" smtClean="0">
                <a:solidFill>
                  <a:schemeClr val="tx1"/>
                </a:solidFill>
                <a:latin typeface="Mathematica5" pitchFamily="2" charset="2"/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admits a polynomial kernel with O(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baseline="30000" dirty="0" err="1" smtClean="0">
                <a:solidFill>
                  <a:schemeClr val="tx1"/>
                </a:solidFill>
              </a:rPr>
              <a:t>q·g</a:t>
            </a:r>
            <a:r>
              <a:rPr lang="en-US" baseline="30000" dirty="0" smtClean="0">
                <a:solidFill>
                  <a:schemeClr val="tx1"/>
                </a:solidFill>
              </a:rPr>
              <a:t>(q)</a:t>
            </a:r>
            <a:r>
              <a:rPr lang="en-US" dirty="0" smtClean="0">
                <a:solidFill>
                  <a:schemeClr val="tx1"/>
                </a:solidFill>
              </a:rPr>
              <a:t>) vertices for every fixed q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827584" y="3933056"/>
          <a:ext cx="7416824" cy="219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283968" y="5013176"/>
            <a:ext cx="4320480" cy="10081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3-coloring by distance to a path does not admit a poly kernel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(unless the polynomial hierarchy collapses)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457200" y="1676664"/>
            <a:ext cx="8229600" cy="757575"/>
          </a:xfrm>
          <a:custGeom>
            <a:avLst/>
            <a:gdLst>
              <a:gd name="connsiteX0" fmla="*/ 0 w 8229600"/>
              <a:gd name="connsiteY0" fmla="*/ 0 h 757575"/>
              <a:gd name="connsiteX1" fmla="*/ 8229600 w 8229600"/>
              <a:gd name="connsiteY1" fmla="*/ 0 h 757575"/>
              <a:gd name="connsiteX2" fmla="*/ 8229600 w 8229600"/>
              <a:gd name="connsiteY2" fmla="*/ 757575 h 757575"/>
              <a:gd name="connsiteX3" fmla="*/ 0 w 8229600"/>
              <a:gd name="connsiteY3" fmla="*/ 757575 h 757575"/>
              <a:gd name="connsiteX4" fmla="*/ 0 w 8229600"/>
              <a:gd name="connsiteY4" fmla="*/ 0 h 7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57575">
                <a:moveTo>
                  <a:pt x="0" y="0"/>
                </a:moveTo>
                <a:lnTo>
                  <a:pt x="8229600" y="0"/>
                </a:lnTo>
                <a:lnTo>
                  <a:pt x="8229600" y="757575"/>
                </a:lnTo>
                <a:lnTo>
                  <a:pt x="0" y="757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70764" rIns="638708" bIns="92456" numCol="1" spcCol="1270" anchor="t" anchorCtr="0">
            <a:noAutofit/>
          </a:bodyPr>
          <a:lstStyle/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300" kern="1200" dirty="0" smtClean="0"/>
              <a:t>Polynomial kernel of </a:t>
            </a:r>
            <a:r>
              <a:rPr lang="en-US" sz="1300" kern="1200" dirty="0" err="1" smtClean="0"/>
              <a:t>bitsize</a:t>
            </a:r>
            <a:r>
              <a:rPr lang="en-US" sz="1300" kern="1200" dirty="0" smtClean="0"/>
              <a:t> O(</a:t>
            </a:r>
            <a:r>
              <a:rPr lang="en-US" sz="1300" kern="1200" dirty="0" err="1" smtClean="0"/>
              <a:t>k</a:t>
            </a:r>
            <a:r>
              <a:rPr lang="en-US" sz="1300" kern="1200" baseline="30000" dirty="0" err="1" smtClean="0"/>
              <a:t>q</a:t>
            </a:r>
            <a:r>
              <a:rPr lang="en-US" sz="1300" kern="1200" dirty="0" smtClean="0"/>
              <a:t>) </a:t>
            </a:r>
            <a:r>
              <a:rPr lang="en-US" sz="1300" kern="1200" dirty="0" smtClean="0">
                <a:sym typeface="Wingdings" pitchFamily="2" charset="2"/>
              </a:rPr>
              <a:t> </a:t>
            </a:r>
            <a:r>
              <a:rPr lang="en-US" sz="1300" dirty="0" smtClean="0"/>
              <a:t>O(k</a:t>
            </a:r>
            <a:r>
              <a:rPr lang="en-US" sz="1300" baseline="30000" dirty="0" smtClean="0"/>
              <a:t>q-1-</a:t>
            </a:r>
            <a:r>
              <a:rPr lang="en-US" sz="1300" baseline="30000" dirty="0" smtClean="0">
                <a:latin typeface="Symbol" pitchFamily="18" charset="2"/>
              </a:rPr>
              <a:t>e</a:t>
            </a:r>
            <a:r>
              <a:rPr lang="en-US" sz="1300" dirty="0" smtClean="0"/>
              <a:t>) lower bound</a:t>
            </a:r>
          </a:p>
          <a:p>
            <a:pPr marL="571500" lvl="2" indent="-114300" defTabSz="577850">
              <a:lnSpc>
                <a:spcPct val="90000"/>
              </a:lnSpc>
              <a:spcAft>
                <a:spcPct val="15000"/>
              </a:spcAft>
            </a:pPr>
            <a:r>
              <a:rPr lang="en-US" sz="1300" dirty="0" smtClean="0"/>
              <a:t>(assuming PH does not collapse)</a:t>
            </a:r>
            <a:endParaRPr lang="en-US" sz="1300" kern="1200" dirty="0" smtClean="0"/>
          </a:p>
        </p:txBody>
      </p:sp>
      <p:sp>
        <p:nvSpPr>
          <p:cNvPr id="9" name="Vrije vorm 8"/>
          <p:cNvSpPr/>
          <p:nvPr/>
        </p:nvSpPr>
        <p:spPr>
          <a:xfrm>
            <a:off x="868680" y="1484784"/>
            <a:ext cx="5760720" cy="383760"/>
          </a:xfrm>
          <a:custGeom>
            <a:avLst/>
            <a:gdLst>
              <a:gd name="connsiteX0" fmla="*/ 0 w 5760720"/>
              <a:gd name="connsiteY0" fmla="*/ 63961 h 383760"/>
              <a:gd name="connsiteX1" fmla="*/ 18734 w 5760720"/>
              <a:gd name="connsiteY1" fmla="*/ 18734 h 383760"/>
              <a:gd name="connsiteX2" fmla="*/ 63961 w 5760720"/>
              <a:gd name="connsiteY2" fmla="*/ 0 h 383760"/>
              <a:gd name="connsiteX3" fmla="*/ 5696759 w 5760720"/>
              <a:gd name="connsiteY3" fmla="*/ 0 h 383760"/>
              <a:gd name="connsiteX4" fmla="*/ 5741986 w 5760720"/>
              <a:gd name="connsiteY4" fmla="*/ 18734 h 383760"/>
              <a:gd name="connsiteX5" fmla="*/ 5760720 w 5760720"/>
              <a:gd name="connsiteY5" fmla="*/ 63961 h 383760"/>
              <a:gd name="connsiteX6" fmla="*/ 5760720 w 5760720"/>
              <a:gd name="connsiteY6" fmla="*/ 319799 h 383760"/>
              <a:gd name="connsiteX7" fmla="*/ 5741986 w 5760720"/>
              <a:gd name="connsiteY7" fmla="*/ 365026 h 383760"/>
              <a:gd name="connsiteX8" fmla="*/ 5696759 w 5760720"/>
              <a:gd name="connsiteY8" fmla="*/ 383760 h 383760"/>
              <a:gd name="connsiteX9" fmla="*/ 63961 w 5760720"/>
              <a:gd name="connsiteY9" fmla="*/ 383760 h 383760"/>
              <a:gd name="connsiteX10" fmla="*/ 18734 w 5760720"/>
              <a:gd name="connsiteY10" fmla="*/ 365026 h 383760"/>
              <a:gd name="connsiteX11" fmla="*/ 0 w 5760720"/>
              <a:gd name="connsiteY11" fmla="*/ 319799 h 383760"/>
              <a:gd name="connsiteX12" fmla="*/ 0 w 576072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072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96759" y="0"/>
                </a:lnTo>
                <a:cubicBezTo>
                  <a:pt x="5713723" y="0"/>
                  <a:pt x="5729991" y="6739"/>
                  <a:pt x="5741986" y="18734"/>
                </a:cubicBezTo>
                <a:cubicBezTo>
                  <a:pt x="5753981" y="30729"/>
                  <a:pt x="5760720" y="46998"/>
                  <a:pt x="5760720" y="63961"/>
                </a:cubicBezTo>
                <a:lnTo>
                  <a:pt x="5760720" y="319799"/>
                </a:lnTo>
                <a:cubicBezTo>
                  <a:pt x="5760720" y="336763"/>
                  <a:pt x="5753981" y="353031"/>
                  <a:pt x="5741986" y="365026"/>
                </a:cubicBezTo>
                <a:cubicBezTo>
                  <a:pt x="5729991" y="377021"/>
                  <a:pt x="5713722" y="383760"/>
                  <a:pt x="569675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6476" tIns="18734" rIns="236476" bIns="18734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i="1" kern="1200" dirty="0" smtClean="0"/>
              <a:t>q-Coloring </a:t>
            </a:r>
            <a:r>
              <a:rPr lang="en-US" sz="1300" i="0" kern="1200" dirty="0" smtClean="0"/>
              <a:t>by Vertex Cover</a:t>
            </a:r>
            <a:endParaRPr lang="nl-NL" sz="1300" i="0" kern="1200" dirty="0"/>
          </a:p>
        </p:txBody>
      </p:sp>
      <p:sp>
        <p:nvSpPr>
          <p:cNvPr id="10" name="Vrije vorm 9"/>
          <p:cNvSpPr/>
          <p:nvPr/>
        </p:nvSpPr>
        <p:spPr>
          <a:xfrm>
            <a:off x="457200" y="2696320"/>
            <a:ext cx="8229600" cy="982800"/>
          </a:xfrm>
          <a:custGeom>
            <a:avLst/>
            <a:gdLst>
              <a:gd name="connsiteX0" fmla="*/ 0 w 8229600"/>
              <a:gd name="connsiteY0" fmla="*/ 0 h 982800"/>
              <a:gd name="connsiteX1" fmla="*/ 8229600 w 8229600"/>
              <a:gd name="connsiteY1" fmla="*/ 0 h 982800"/>
              <a:gd name="connsiteX2" fmla="*/ 8229600 w 8229600"/>
              <a:gd name="connsiteY2" fmla="*/ 982800 h 982800"/>
              <a:gd name="connsiteX3" fmla="*/ 0 w 8229600"/>
              <a:gd name="connsiteY3" fmla="*/ 982800 h 982800"/>
              <a:gd name="connsiteX4" fmla="*/ 0 w 8229600"/>
              <a:gd name="connsiteY4" fmla="*/ 0 h 9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982800">
                <a:moveTo>
                  <a:pt x="0" y="0"/>
                </a:moveTo>
                <a:lnTo>
                  <a:pt x="8229600" y="0"/>
                </a:lnTo>
                <a:lnTo>
                  <a:pt x="8229600" y="982800"/>
                </a:lnTo>
                <a:lnTo>
                  <a:pt x="0" y="98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70764" rIns="638708" bIns="92456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Polynomial kernels for deletion distance to:</a:t>
            </a:r>
          </a:p>
          <a:p>
            <a:pPr marL="228600" lvl="2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 </a:t>
            </a:r>
            <a:r>
              <a:rPr lang="en-US" sz="1300" kern="1200" dirty="0" err="1" smtClean="0"/>
              <a:t>Cographs</a:t>
            </a:r>
            <a:endParaRPr lang="en-US" sz="1300" kern="1200" dirty="0" smtClean="0"/>
          </a:p>
          <a:p>
            <a:pPr marL="228600" lvl="2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 Unions of split graphs</a:t>
            </a:r>
          </a:p>
        </p:txBody>
      </p:sp>
      <p:sp>
        <p:nvSpPr>
          <p:cNvPr id="11" name="Vrije vorm 10"/>
          <p:cNvSpPr/>
          <p:nvPr/>
        </p:nvSpPr>
        <p:spPr>
          <a:xfrm>
            <a:off x="868680" y="2504440"/>
            <a:ext cx="5760720" cy="383760"/>
          </a:xfrm>
          <a:custGeom>
            <a:avLst/>
            <a:gdLst>
              <a:gd name="connsiteX0" fmla="*/ 0 w 5760720"/>
              <a:gd name="connsiteY0" fmla="*/ 63961 h 383760"/>
              <a:gd name="connsiteX1" fmla="*/ 18734 w 5760720"/>
              <a:gd name="connsiteY1" fmla="*/ 18734 h 383760"/>
              <a:gd name="connsiteX2" fmla="*/ 63961 w 5760720"/>
              <a:gd name="connsiteY2" fmla="*/ 0 h 383760"/>
              <a:gd name="connsiteX3" fmla="*/ 5696759 w 5760720"/>
              <a:gd name="connsiteY3" fmla="*/ 0 h 383760"/>
              <a:gd name="connsiteX4" fmla="*/ 5741986 w 5760720"/>
              <a:gd name="connsiteY4" fmla="*/ 18734 h 383760"/>
              <a:gd name="connsiteX5" fmla="*/ 5760720 w 5760720"/>
              <a:gd name="connsiteY5" fmla="*/ 63961 h 383760"/>
              <a:gd name="connsiteX6" fmla="*/ 5760720 w 5760720"/>
              <a:gd name="connsiteY6" fmla="*/ 319799 h 383760"/>
              <a:gd name="connsiteX7" fmla="*/ 5741986 w 5760720"/>
              <a:gd name="connsiteY7" fmla="*/ 365026 h 383760"/>
              <a:gd name="connsiteX8" fmla="*/ 5696759 w 5760720"/>
              <a:gd name="connsiteY8" fmla="*/ 383760 h 383760"/>
              <a:gd name="connsiteX9" fmla="*/ 63961 w 5760720"/>
              <a:gd name="connsiteY9" fmla="*/ 383760 h 383760"/>
              <a:gd name="connsiteX10" fmla="*/ 18734 w 5760720"/>
              <a:gd name="connsiteY10" fmla="*/ 365026 h 383760"/>
              <a:gd name="connsiteX11" fmla="*/ 0 w 5760720"/>
              <a:gd name="connsiteY11" fmla="*/ 319799 h 383760"/>
              <a:gd name="connsiteX12" fmla="*/ 0 w 576072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072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96759" y="0"/>
                </a:lnTo>
                <a:cubicBezTo>
                  <a:pt x="5713723" y="0"/>
                  <a:pt x="5729991" y="6739"/>
                  <a:pt x="5741986" y="18734"/>
                </a:cubicBezTo>
                <a:cubicBezTo>
                  <a:pt x="5753981" y="30729"/>
                  <a:pt x="5760720" y="46998"/>
                  <a:pt x="5760720" y="63961"/>
                </a:cubicBezTo>
                <a:lnTo>
                  <a:pt x="5760720" y="319799"/>
                </a:lnTo>
                <a:cubicBezTo>
                  <a:pt x="5760720" y="336763"/>
                  <a:pt x="5753981" y="353031"/>
                  <a:pt x="5741986" y="365026"/>
                </a:cubicBezTo>
                <a:cubicBezTo>
                  <a:pt x="5729991" y="377021"/>
                  <a:pt x="5713722" y="383760"/>
                  <a:pt x="569675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6476" tIns="18734" rIns="236476" bIns="18734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Classification theorem for </a:t>
            </a:r>
            <a:r>
              <a:rPr lang="en-US" sz="1300" i="1" kern="1200" dirty="0" smtClean="0"/>
              <a:t>q-Coloring</a:t>
            </a:r>
          </a:p>
        </p:txBody>
      </p:sp>
      <p:sp>
        <p:nvSpPr>
          <p:cNvPr id="12" name="Vrije vorm 11"/>
          <p:cNvSpPr/>
          <p:nvPr/>
        </p:nvSpPr>
        <p:spPr>
          <a:xfrm>
            <a:off x="457200" y="3941200"/>
            <a:ext cx="8229600" cy="552825"/>
          </a:xfrm>
          <a:custGeom>
            <a:avLst/>
            <a:gdLst>
              <a:gd name="connsiteX0" fmla="*/ 0 w 8229600"/>
              <a:gd name="connsiteY0" fmla="*/ 0 h 552825"/>
              <a:gd name="connsiteX1" fmla="*/ 8229600 w 8229600"/>
              <a:gd name="connsiteY1" fmla="*/ 0 h 552825"/>
              <a:gd name="connsiteX2" fmla="*/ 8229600 w 8229600"/>
              <a:gd name="connsiteY2" fmla="*/ 552825 h 552825"/>
              <a:gd name="connsiteX3" fmla="*/ 0 w 8229600"/>
              <a:gd name="connsiteY3" fmla="*/ 552825 h 552825"/>
              <a:gd name="connsiteX4" fmla="*/ 0 w 8229600"/>
              <a:gd name="connsiteY4" fmla="*/ 0 h 5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552825">
                <a:moveTo>
                  <a:pt x="0" y="0"/>
                </a:moveTo>
                <a:lnTo>
                  <a:pt x="8229600" y="0"/>
                </a:lnTo>
                <a:lnTo>
                  <a:pt x="8229600" y="552825"/>
                </a:lnTo>
                <a:lnTo>
                  <a:pt x="0" y="5528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70764" rIns="638708" bIns="92456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no polynomial kernel unless PH collapses</a:t>
            </a:r>
          </a:p>
        </p:txBody>
      </p:sp>
      <p:sp>
        <p:nvSpPr>
          <p:cNvPr id="13" name="Vrije vorm 12"/>
          <p:cNvSpPr/>
          <p:nvPr/>
        </p:nvSpPr>
        <p:spPr>
          <a:xfrm>
            <a:off x="868680" y="3749320"/>
            <a:ext cx="5760720" cy="383760"/>
          </a:xfrm>
          <a:custGeom>
            <a:avLst/>
            <a:gdLst>
              <a:gd name="connsiteX0" fmla="*/ 0 w 5760720"/>
              <a:gd name="connsiteY0" fmla="*/ 63961 h 383760"/>
              <a:gd name="connsiteX1" fmla="*/ 18734 w 5760720"/>
              <a:gd name="connsiteY1" fmla="*/ 18734 h 383760"/>
              <a:gd name="connsiteX2" fmla="*/ 63961 w 5760720"/>
              <a:gd name="connsiteY2" fmla="*/ 0 h 383760"/>
              <a:gd name="connsiteX3" fmla="*/ 5696759 w 5760720"/>
              <a:gd name="connsiteY3" fmla="*/ 0 h 383760"/>
              <a:gd name="connsiteX4" fmla="*/ 5741986 w 5760720"/>
              <a:gd name="connsiteY4" fmla="*/ 18734 h 383760"/>
              <a:gd name="connsiteX5" fmla="*/ 5760720 w 5760720"/>
              <a:gd name="connsiteY5" fmla="*/ 63961 h 383760"/>
              <a:gd name="connsiteX6" fmla="*/ 5760720 w 5760720"/>
              <a:gd name="connsiteY6" fmla="*/ 319799 h 383760"/>
              <a:gd name="connsiteX7" fmla="*/ 5741986 w 5760720"/>
              <a:gd name="connsiteY7" fmla="*/ 365026 h 383760"/>
              <a:gd name="connsiteX8" fmla="*/ 5696759 w 5760720"/>
              <a:gd name="connsiteY8" fmla="*/ 383760 h 383760"/>
              <a:gd name="connsiteX9" fmla="*/ 63961 w 5760720"/>
              <a:gd name="connsiteY9" fmla="*/ 383760 h 383760"/>
              <a:gd name="connsiteX10" fmla="*/ 18734 w 5760720"/>
              <a:gd name="connsiteY10" fmla="*/ 365026 h 383760"/>
              <a:gd name="connsiteX11" fmla="*/ 0 w 5760720"/>
              <a:gd name="connsiteY11" fmla="*/ 319799 h 383760"/>
              <a:gd name="connsiteX12" fmla="*/ 0 w 576072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072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96759" y="0"/>
                </a:lnTo>
                <a:cubicBezTo>
                  <a:pt x="5713723" y="0"/>
                  <a:pt x="5729991" y="6739"/>
                  <a:pt x="5741986" y="18734"/>
                </a:cubicBezTo>
                <a:cubicBezTo>
                  <a:pt x="5753981" y="30729"/>
                  <a:pt x="5760720" y="46998"/>
                  <a:pt x="5760720" y="63961"/>
                </a:cubicBezTo>
                <a:lnTo>
                  <a:pt x="5760720" y="319799"/>
                </a:lnTo>
                <a:cubicBezTo>
                  <a:pt x="5760720" y="336763"/>
                  <a:pt x="5753981" y="353031"/>
                  <a:pt x="5741986" y="365026"/>
                </a:cubicBezTo>
                <a:cubicBezTo>
                  <a:pt x="5729991" y="377021"/>
                  <a:pt x="5713722" y="383760"/>
                  <a:pt x="569675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6476" tIns="18734" rIns="236476" bIns="18734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i="1" kern="1200" dirty="0" smtClean="0"/>
              <a:t>3-Coloring</a:t>
            </a:r>
            <a:r>
              <a:rPr lang="en-US" sz="1300" kern="1200" dirty="0" smtClean="0"/>
              <a:t> by distance to a path</a:t>
            </a:r>
          </a:p>
        </p:txBody>
      </p:sp>
      <p:sp>
        <p:nvSpPr>
          <p:cNvPr id="14" name="Vrije vorm 13"/>
          <p:cNvSpPr/>
          <p:nvPr/>
        </p:nvSpPr>
        <p:spPr>
          <a:xfrm>
            <a:off x="457200" y="4756105"/>
            <a:ext cx="8229600" cy="754929"/>
          </a:xfrm>
          <a:custGeom>
            <a:avLst/>
            <a:gdLst>
              <a:gd name="connsiteX0" fmla="*/ 0 w 8229600"/>
              <a:gd name="connsiteY0" fmla="*/ 0 h 1597050"/>
              <a:gd name="connsiteX1" fmla="*/ 8229600 w 8229600"/>
              <a:gd name="connsiteY1" fmla="*/ 0 h 1597050"/>
              <a:gd name="connsiteX2" fmla="*/ 8229600 w 8229600"/>
              <a:gd name="connsiteY2" fmla="*/ 1597050 h 1597050"/>
              <a:gd name="connsiteX3" fmla="*/ 0 w 8229600"/>
              <a:gd name="connsiteY3" fmla="*/ 1597050 h 1597050"/>
              <a:gd name="connsiteX4" fmla="*/ 0 w 8229600"/>
              <a:gd name="connsiteY4" fmla="*/ 0 h 15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597050">
                <a:moveTo>
                  <a:pt x="0" y="0"/>
                </a:moveTo>
                <a:lnTo>
                  <a:pt x="8229600" y="0"/>
                </a:lnTo>
                <a:lnTo>
                  <a:pt x="8229600" y="1597050"/>
                </a:lnTo>
                <a:lnTo>
                  <a:pt x="0" y="1597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270764" rIns="638708" bIns="92456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kern="1200" dirty="0" smtClean="0"/>
              <a:t>3-coloring parameterized by a Dominating Set:</a:t>
            </a:r>
          </a:p>
          <a:p>
            <a:pPr marL="571500" lvl="2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300" kern="1200" dirty="0" smtClean="0"/>
              <a:t> in FPT, no polynomial kernel unless PH collapses</a:t>
            </a:r>
          </a:p>
        </p:txBody>
      </p:sp>
      <p:sp>
        <p:nvSpPr>
          <p:cNvPr id="15" name="Vrije vorm 14"/>
          <p:cNvSpPr/>
          <p:nvPr/>
        </p:nvSpPr>
        <p:spPr>
          <a:xfrm>
            <a:off x="868680" y="4564225"/>
            <a:ext cx="5760720" cy="383760"/>
          </a:xfrm>
          <a:custGeom>
            <a:avLst/>
            <a:gdLst>
              <a:gd name="connsiteX0" fmla="*/ 0 w 5760720"/>
              <a:gd name="connsiteY0" fmla="*/ 63961 h 383760"/>
              <a:gd name="connsiteX1" fmla="*/ 18734 w 5760720"/>
              <a:gd name="connsiteY1" fmla="*/ 18734 h 383760"/>
              <a:gd name="connsiteX2" fmla="*/ 63961 w 5760720"/>
              <a:gd name="connsiteY2" fmla="*/ 0 h 383760"/>
              <a:gd name="connsiteX3" fmla="*/ 5696759 w 5760720"/>
              <a:gd name="connsiteY3" fmla="*/ 0 h 383760"/>
              <a:gd name="connsiteX4" fmla="*/ 5741986 w 5760720"/>
              <a:gd name="connsiteY4" fmla="*/ 18734 h 383760"/>
              <a:gd name="connsiteX5" fmla="*/ 5760720 w 5760720"/>
              <a:gd name="connsiteY5" fmla="*/ 63961 h 383760"/>
              <a:gd name="connsiteX6" fmla="*/ 5760720 w 5760720"/>
              <a:gd name="connsiteY6" fmla="*/ 319799 h 383760"/>
              <a:gd name="connsiteX7" fmla="*/ 5741986 w 5760720"/>
              <a:gd name="connsiteY7" fmla="*/ 365026 h 383760"/>
              <a:gd name="connsiteX8" fmla="*/ 5696759 w 5760720"/>
              <a:gd name="connsiteY8" fmla="*/ 383760 h 383760"/>
              <a:gd name="connsiteX9" fmla="*/ 63961 w 5760720"/>
              <a:gd name="connsiteY9" fmla="*/ 383760 h 383760"/>
              <a:gd name="connsiteX10" fmla="*/ 18734 w 5760720"/>
              <a:gd name="connsiteY10" fmla="*/ 365026 h 383760"/>
              <a:gd name="connsiteX11" fmla="*/ 0 w 5760720"/>
              <a:gd name="connsiteY11" fmla="*/ 319799 h 383760"/>
              <a:gd name="connsiteX12" fmla="*/ 0 w 5760720"/>
              <a:gd name="connsiteY12" fmla="*/ 63961 h 38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0720" h="383760">
                <a:moveTo>
                  <a:pt x="0" y="63961"/>
                </a:moveTo>
                <a:cubicBezTo>
                  <a:pt x="0" y="46997"/>
                  <a:pt x="6739" y="30729"/>
                  <a:pt x="18734" y="18734"/>
                </a:cubicBezTo>
                <a:cubicBezTo>
                  <a:pt x="30729" y="6739"/>
                  <a:pt x="46998" y="0"/>
                  <a:pt x="63961" y="0"/>
                </a:cubicBezTo>
                <a:lnTo>
                  <a:pt x="5696759" y="0"/>
                </a:lnTo>
                <a:cubicBezTo>
                  <a:pt x="5713723" y="0"/>
                  <a:pt x="5729991" y="6739"/>
                  <a:pt x="5741986" y="18734"/>
                </a:cubicBezTo>
                <a:cubicBezTo>
                  <a:pt x="5753981" y="30729"/>
                  <a:pt x="5760720" y="46998"/>
                  <a:pt x="5760720" y="63961"/>
                </a:cubicBezTo>
                <a:lnTo>
                  <a:pt x="5760720" y="319799"/>
                </a:lnTo>
                <a:cubicBezTo>
                  <a:pt x="5760720" y="336763"/>
                  <a:pt x="5753981" y="353031"/>
                  <a:pt x="5741986" y="365026"/>
                </a:cubicBezTo>
                <a:cubicBezTo>
                  <a:pt x="5729991" y="377021"/>
                  <a:pt x="5713722" y="383760"/>
                  <a:pt x="5696759" y="383760"/>
                </a:cubicBezTo>
                <a:lnTo>
                  <a:pt x="63961" y="383760"/>
                </a:lnTo>
                <a:cubicBezTo>
                  <a:pt x="46997" y="383760"/>
                  <a:pt x="30729" y="377021"/>
                  <a:pt x="18734" y="365026"/>
                </a:cubicBezTo>
                <a:cubicBezTo>
                  <a:pt x="6739" y="353031"/>
                  <a:pt x="0" y="336762"/>
                  <a:pt x="0" y="319799"/>
                </a:cubicBezTo>
                <a:lnTo>
                  <a:pt x="0" y="6396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6476" tIns="18734" rIns="236476" bIns="18734" numCol="1" spcCol="1270" anchor="ctr" anchorCtr="0">
            <a:noAutofit/>
          </a:bodyPr>
          <a:lstStyle/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smtClean="0"/>
              <a:t>Parameters relating to domination-structure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the potential of preprocessing by considering a hierarchy of structural parameters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i="1" dirty="0" smtClean="0"/>
              <a:t>q-Coloring</a:t>
            </a:r>
            <a:r>
              <a:rPr lang="en-US" dirty="0" smtClean="0"/>
              <a:t> we located the threshold of polynomial </a:t>
            </a:r>
            <a:r>
              <a:rPr lang="en-US" dirty="0" err="1" smtClean="0"/>
              <a:t>kernelizability</a:t>
            </a:r>
            <a:r>
              <a:rPr lang="en-US" dirty="0" smtClean="0"/>
              <a:t> in the considered hierarchy</a:t>
            </a:r>
          </a:p>
          <a:p>
            <a:endParaRPr lang="en-US" dirty="0" smtClean="0"/>
          </a:p>
          <a:p>
            <a:r>
              <a:rPr lang="en-US" dirty="0" smtClean="0"/>
              <a:t>Open problems: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edge deletions</a:t>
            </a:r>
            <a:r>
              <a:rPr lang="en-US" dirty="0" smtClean="0"/>
              <a:t> as a parameter</a:t>
            </a:r>
          </a:p>
          <a:p>
            <a:pPr lvl="1"/>
            <a:r>
              <a:rPr lang="en-US" dirty="0" smtClean="0"/>
              <a:t>Complexity parameterized by distance to P</a:t>
            </a:r>
            <a:r>
              <a:rPr lang="en-US" baseline="-25000" dirty="0" smtClean="0"/>
              <a:t>5</a:t>
            </a:r>
            <a:r>
              <a:rPr lang="en-US" dirty="0" smtClean="0"/>
              <a:t>-free graphs?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312249" y="5085184"/>
            <a:ext cx="451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</a:t>
            </a:r>
            <a:r>
              <a:rPr lang="nl-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nl-NL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r>
              <a:rPr lang="nl-N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nl-N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 for 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small can we make an instance of a coloring problem in polynomial time, without changing the answer?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Express the output size in terms of a parameter of the input</a:t>
            </a:r>
          </a:p>
          <a:p>
            <a:endParaRPr lang="en-US" dirty="0" smtClean="0"/>
          </a:p>
          <a:p>
            <a:r>
              <a:rPr lang="en-US" dirty="0" smtClean="0"/>
              <a:t>Which parameter should we use?</a:t>
            </a:r>
          </a:p>
          <a:p>
            <a:pPr lvl="1"/>
            <a:r>
              <a:rPr lang="en-US" dirty="0" smtClean="0"/>
              <a:t>Not clear a priori</a:t>
            </a:r>
          </a:p>
          <a:p>
            <a:pPr lvl="1"/>
            <a:r>
              <a:rPr lang="en-US" dirty="0" smtClean="0"/>
              <a:t>We study a spectrum of parameters and find the limits of what is possible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Next: examples of three different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1: # allowed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desired number of colors q as the parameter</a:t>
            </a:r>
          </a:p>
          <a:p>
            <a:r>
              <a:rPr lang="en-US" dirty="0" smtClean="0"/>
              <a:t>Can we reduce to </a:t>
            </a:r>
            <a:r>
              <a:rPr lang="en-US" dirty="0" err="1" smtClean="0"/>
              <a:t>bitsize</a:t>
            </a:r>
            <a:r>
              <a:rPr lang="en-US" dirty="0" smtClean="0"/>
              <a:t> f(q), for some function f?</a:t>
            </a:r>
          </a:p>
          <a:p>
            <a:endParaRPr lang="en-US" dirty="0" smtClean="0"/>
          </a:p>
          <a:p>
            <a:r>
              <a:rPr lang="en-US" dirty="0" smtClean="0"/>
              <a:t>Not unless P=NP since </a:t>
            </a:r>
            <a:r>
              <a:rPr lang="en-US" i="1" dirty="0" smtClean="0"/>
              <a:t>3-Coloring</a:t>
            </a:r>
            <a:r>
              <a:rPr lang="en-US" dirty="0" smtClean="0"/>
              <a:t> is NP-complete</a:t>
            </a:r>
          </a:p>
          <a:p>
            <a:pPr lvl="1"/>
            <a:r>
              <a:rPr lang="en-US" dirty="0" smtClean="0"/>
              <a:t>On input x, compute instance y in polynomial time</a:t>
            </a:r>
          </a:p>
          <a:p>
            <a:pPr lvl="1"/>
            <a:r>
              <a:rPr lang="en-US" dirty="0" smtClean="0"/>
              <a:t>|y| = f(q) = f(3) = O(1)</a:t>
            </a:r>
          </a:p>
          <a:p>
            <a:pPr lvl="1"/>
            <a:r>
              <a:rPr lang="en-US" dirty="0" smtClean="0"/>
              <a:t>Solve the constant-size instance in constant time</a:t>
            </a:r>
          </a:p>
          <a:p>
            <a:endParaRPr lang="en-US" dirty="0" smtClean="0"/>
          </a:p>
          <a:p>
            <a:r>
              <a:rPr lang="en-US" dirty="0" smtClean="0"/>
              <a:t>Polynomial-time procedure for an NP-complete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2: </a:t>
            </a:r>
            <a:r>
              <a:rPr lang="en-US" dirty="0" err="1" smtClean="0"/>
              <a:t>Treewidth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Well-known structural graph measure</a:t>
            </a:r>
          </a:p>
          <a:p>
            <a:endParaRPr lang="en-US" dirty="0" smtClean="0"/>
          </a:p>
          <a:p>
            <a:r>
              <a:rPr lang="en-US" dirty="0" smtClean="0"/>
              <a:t>Behavior of </a:t>
            </a:r>
            <a:r>
              <a:rPr lang="en-US" i="1" dirty="0" smtClean="0"/>
              <a:t>Chromatic Number</a:t>
            </a:r>
            <a:r>
              <a:rPr lang="en-US" dirty="0" smtClean="0"/>
              <a:t> parameterized by </a:t>
            </a:r>
            <a:r>
              <a:rPr lang="en-US" dirty="0" err="1" smtClean="0"/>
              <a:t>treewidth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Preprocess to size f(</a:t>
            </a:r>
            <a:r>
              <a:rPr lang="en-US" cap="small" dirty="0" err="1" smtClean="0"/>
              <a:t>tw</a:t>
            </a:r>
            <a:r>
              <a:rPr lang="en-US" dirty="0" smtClean="0"/>
              <a:t>) in polynomial time </a:t>
            </a:r>
          </a:p>
          <a:p>
            <a:pPr lvl="2"/>
            <a:r>
              <a:rPr lang="en-US" dirty="0" smtClean="0"/>
              <a:t>Exponential function f </a:t>
            </a:r>
            <a:r>
              <a:rPr lang="en-US" dirty="0" smtClean="0">
                <a:solidFill>
                  <a:schemeClr val="accent5"/>
                </a:solidFill>
              </a:rPr>
              <a:t>[Implied by FPT status]</a:t>
            </a:r>
          </a:p>
          <a:p>
            <a:pPr lvl="1"/>
            <a:r>
              <a:rPr lang="en-US" dirty="0" smtClean="0"/>
              <a:t>Cannot preprocess to size poly(</a:t>
            </a:r>
            <a:r>
              <a:rPr lang="en-US" cap="small" dirty="0" err="1" smtClean="0"/>
              <a:t>tw</a:t>
            </a:r>
            <a:r>
              <a:rPr lang="en-US" dirty="0" smtClean="0"/>
              <a:t>) unless the polynomial hierarchy collapses</a:t>
            </a:r>
          </a:p>
          <a:p>
            <a:pPr lvl="2"/>
            <a:r>
              <a:rPr lang="en-US" dirty="0" smtClean="0"/>
              <a:t>Not even for </a:t>
            </a:r>
            <a:r>
              <a:rPr lang="en-US" i="1" dirty="0" smtClean="0"/>
              <a:t>3-Coloring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/>
                </a:solidFill>
              </a:rPr>
              <a:t>[BDFH’09,JK’11]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3: Vertex Cover 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vertex cover</a:t>
            </a:r>
            <a:r>
              <a:rPr lang="en-US" dirty="0" smtClean="0"/>
              <a:t> of a graph G is a set of vertices which contains an endpoint of every edge</a:t>
            </a:r>
          </a:p>
          <a:p>
            <a:r>
              <a:rPr lang="en-US" dirty="0" smtClean="0"/>
              <a:t>The vertex cover </a:t>
            </a:r>
            <a:r>
              <a:rPr lang="en-US" b="1" dirty="0" smtClean="0"/>
              <a:t>number</a:t>
            </a:r>
            <a:r>
              <a:rPr lang="en-US" dirty="0" smtClean="0"/>
              <a:t> is the size of a smallest vertex cover </a:t>
            </a:r>
          </a:p>
          <a:p>
            <a:pPr lvl="1"/>
            <a:r>
              <a:rPr lang="en-US" cap="small" dirty="0" err="1" smtClean="0"/>
              <a:t>tw</a:t>
            </a:r>
            <a:r>
              <a:rPr lang="en-US" dirty="0" smtClean="0"/>
              <a:t>(G) ≤ </a:t>
            </a:r>
            <a:r>
              <a:rPr lang="en-US" cap="small" dirty="0" err="1" smtClean="0"/>
              <a:t>vc</a:t>
            </a:r>
            <a:r>
              <a:rPr lang="en-US" dirty="0" smtClean="0"/>
              <a:t>(G) </a:t>
            </a:r>
            <a:r>
              <a:rPr lang="en-US" dirty="0" smtClean="0">
                <a:solidFill>
                  <a:schemeClr val="accent5"/>
                </a:solidFill>
              </a:rPr>
              <a:t>[Folklore]</a:t>
            </a:r>
          </a:p>
          <a:p>
            <a:endParaRPr lang="en-US" dirty="0" smtClean="0"/>
          </a:p>
          <a:p>
            <a:r>
              <a:rPr lang="en-US" dirty="0" smtClean="0"/>
              <a:t>Cannot preprocess </a:t>
            </a:r>
            <a:r>
              <a:rPr lang="en-US" i="1" dirty="0" smtClean="0"/>
              <a:t>Chromatic Number</a:t>
            </a:r>
            <a:r>
              <a:rPr lang="en-US" dirty="0" smtClean="0"/>
              <a:t> to </a:t>
            </a:r>
            <a:r>
              <a:rPr lang="en-US" dirty="0" err="1" smtClean="0"/>
              <a:t>bitsize</a:t>
            </a:r>
            <a:r>
              <a:rPr lang="en-US" dirty="0" smtClean="0"/>
              <a:t> poly(</a:t>
            </a:r>
            <a:r>
              <a:rPr lang="en-US" cap="small" dirty="0" err="1" smtClean="0"/>
              <a:t>vc</a:t>
            </a:r>
            <a:r>
              <a:rPr lang="en-US" dirty="0" smtClean="0"/>
              <a:t>(G)), unless the polynomial hierarchy collapses </a:t>
            </a:r>
            <a:r>
              <a:rPr lang="en-US" dirty="0" smtClean="0">
                <a:solidFill>
                  <a:schemeClr val="accent5"/>
                </a:solidFill>
              </a:rPr>
              <a:t>[BJK’11]</a:t>
            </a:r>
          </a:p>
          <a:p>
            <a:r>
              <a:rPr lang="en-US" dirty="0" smtClean="0"/>
              <a:t>Difficulty of an instance depends on q</a:t>
            </a:r>
          </a:p>
          <a:p>
            <a:pPr lvl="1"/>
            <a:r>
              <a:rPr lang="en-US" dirty="0" smtClean="0"/>
              <a:t>Size of a processed instance needs to depend on q</a:t>
            </a:r>
          </a:p>
          <a:p>
            <a:endParaRPr lang="en-US" dirty="0" smtClean="0"/>
          </a:p>
          <a:p>
            <a:r>
              <a:rPr lang="en-US" dirty="0" smtClean="0"/>
              <a:t>Sample of our results:</a:t>
            </a:r>
          </a:p>
          <a:p>
            <a:pPr lvl="1"/>
            <a:r>
              <a:rPr lang="en-US" dirty="0" smtClean="0"/>
              <a:t>An instance of </a:t>
            </a:r>
            <a:r>
              <a:rPr lang="en-US" i="1" dirty="0" smtClean="0"/>
              <a:t>q-Coloring</a:t>
            </a:r>
            <a:r>
              <a:rPr lang="en-US" dirty="0" smtClean="0"/>
              <a:t> on graph G be reduced in polynomial time to an equivalent instance on O(</a:t>
            </a:r>
            <a:r>
              <a:rPr lang="en-US" cap="small" dirty="0" err="1" smtClean="0"/>
              <a:t>vc</a:t>
            </a:r>
            <a:r>
              <a:rPr lang="en-US" dirty="0" smtClean="0"/>
              <a:t>(G)</a:t>
            </a:r>
            <a:r>
              <a:rPr lang="en-US" baseline="30000" dirty="0" smtClean="0"/>
              <a:t>q</a:t>
            </a:r>
            <a:r>
              <a:rPr lang="en-US" dirty="0" smtClean="0"/>
              <a:t>) vertices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849438"/>
            <a:ext cx="3905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algorithm parameterized by Vertex Cover Nr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/>
              <a:t>Input: instance G of </a:t>
            </a:r>
            <a:r>
              <a:rPr lang="en-US" sz="2000" i="1" dirty="0" smtClean="0"/>
              <a:t>q-Coloring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Compute a 2-approximate vertex cover X of 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For each set S of q vertices in X, mark a vertex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which is adjacent to all vertices of S (if one exists)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Delete all vertices which are not in X, and not marked</a:t>
            </a:r>
          </a:p>
          <a:p>
            <a:pPr marL="457200" indent="-457200"/>
            <a:r>
              <a:rPr lang="en-US" sz="2000" dirty="0" smtClean="0"/>
              <a:t>Output the resulting graph G’ on n’ vertices</a:t>
            </a:r>
          </a:p>
          <a:p>
            <a:pPr marL="857250" lvl="1" indent="-457200"/>
            <a:r>
              <a:rPr lang="en-US" sz="1600" dirty="0" smtClean="0"/>
              <a:t>   n’ 	≤ |X| + |</a:t>
            </a:r>
            <a:r>
              <a:rPr lang="en-US" sz="1600" dirty="0" err="1" smtClean="0"/>
              <a:t>X|</a:t>
            </a:r>
            <a:r>
              <a:rPr lang="en-US" sz="1600" baseline="30000" dirty="0" err="1" smtClean="0"/>
              <a:t>q</a:t>
            </a:r>
            <a:endParaRPr lang="en-US" sz="1600" baseline="30000" dirty="0" smtClean="0"/>
          </a:p>
          <a:p>
            <a:pPr marL="857250" lvl="1" indent="-457200"/>
            <a:r>
              <a:rPr lang="en-US" sz="1600" dirty="0" smtClean="0"/>
              <a:t> 	≤ 2k + (2k)</a:t>
            </a:r>
            <a:r>
              <a:rPr lang="en-US" sz="1600" baseline="30000" dirty="0" smtClean="0"/>
              <a:t>q</a:t>
            </a:r>
            <a:endParaRPr lang="en-US" sz="1600" dirty="0" smtClean="0"/>
          </a:p>
          <a:p>
            <a:pPr marL="857250" lvl="1" indent="-457200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</a:t>
            </a:fld>
            <a:endParaRPr lang="nl-NL"/>
          </a:p>
        </p:txBody>
      </p:sp>
      <p:grpSp>
        <p:nvGrpSpPr>
          <p:cNvPr id="5" name="Group 11"/>
          <p:cNvGrpSpPr/>
          <p:nvPr/>
        </p:nvGrpSpPr>
        <p:grpSpPr>
          <a:xfrm>
            <a:off x="7020272" y="1556792"/>
            <a:ext cx="792088" cy="3977258"/>
            <a:chOff x="7020272" y="1556792"/>
            <a:chExt cx="792088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20272" y="15567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X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5067647" y="1926124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67647" y="2780928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92080" y="1926124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812360" y="5373216"/>
            <a:ext cx="9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q=3</a:t>
            </a:r>
            <a:endParaRPr lang="nl-NL" dirty="0" smtClean="0">
              <a:latin typeface="+mj-lt"/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1043608" y="5949280"/>
            <a:ext cx="3384376" cy="75294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dirty="0" smtClean="0">
                <a:solidFill>
                  <a:schemeClr val="tx1"/>
                </a:solidFill>
              </a:rPr>
              <a:t>Claim</a:t>
            </a:r>
            <a:r>
              <a:rPr lang="en-US" dirty="0" smtClean="0">
                <a:solidFill>
                  <a:schemeClr val="tx1"/>
                </a:solidFill>
              </a:rPr>
              <a:t>: Algorithm runs in </a:t>
            </a:r>
          </a:p>
          <a:p>
            <a:pPr marL="457200" indent="-457200" algn="ctr"/>
            <a:r>
              <a:rPr lang="en-US" dirty="0" smtClean="0">
                <a:solidFill>
                  <a:schemeClr val="tx1"/>
                </a:solidFill>
              </a:rPr>
              <a:t>polynomial time</a:t>
            </a:r>
          </a:p>
        </p:txBody>
      </p:sp>
      <p:sp>
        <p:nvSpPr>
          <p:cNvPr id="22" name="Rounded Rectangle 4"/>
          <p:cNvSpPr/>
          <p:nvPr/>
        </p:nvSpPr>
        <p:spPr>
          <a:xfrm>
            <a:off x="4860032" y="5949280"/>
            <a:ext cx="2664296" cy="75294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en-US" b="1" dirty="0" smtClean="0">
                <a:solidFill>
                  <a:schemeClr val="tx1"/>
                </a:solidFill>
              </a:rPr>
              <a:t>Claim</a:t>
            </a:r>
            <a:r>
              <a:rPr lang="en-US" dirty="0" smtClean="0">
                <a:solidFill>
                  <a:schemeClr val="tx1"/>
                </a:solidFill>
              </a:rPr>
              <a:t>: n’ is O(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r>
              <a:rPr lang="en-US" baseline="30000" dirty="0" err="1" smtClean="0">
                <a:solidFill>
                  <a:schemeClr val="tx1"/>
                </a:solidFill>
              </a:rPr>
              <a:t>q</a:t>
            </a:r>
            <a:r>
              <a:rPr lang="en-US" dirty="0" smtClean="0">
                <a:solidFill>
                  <a:schemeClr val="tx1"/>
                </a:solidFill>
              </a:rPr>
              <a:t>), </a:t>
            </a:r>
          </a:p>
          <a:p>
            <a:pPr marL="457200" indent="-457200" algn="ctr"/>
            <a:r>
              <a:rPr lang="en-US" dirty="0" smtClean="0">
                <a:solidFill>
                  <a:schemeClr val="tx1"/>
                </a:solidFill>
              </a:rPr>
              <a:t>with k = </a:t>
            </a:r>
            <a:r>
              <a:rPr lang="en-US" cap="small" dirty="0" err="1" smtClean="0">
                <a:solidFill>
                  <a:schemeClr val="tx1"/>
                </a:solidFill>
              </a:rPr>
              <a:t>vc</a:t>
            </a:r>
            <a:r>
              <a:rPr lang="en-US" dirty="0" smtClean="0">
                <a:solidFill>
                  <a:schemeClr val="tx1"/>
                </a:solidFill>
              </a:rPr>
              <a:t>(G)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014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597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794" y="1849438"/>
            <a:ext cx="1666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Correctness: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(G)≤q </a:t>
            </a:r>
            <a:r>
              <a:rPr lang="en-US" dirty="0" smtClean="0">
                <a:sym typeface="Wingdings" pitchFamily="2" charset="2"/>
              </a:rPr>
              <a:t>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(G’)≤q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en-US" dirty="0" smtClean="0">
                <a:sym typeface="Wingdings" pitchFamily="2" charset="2"/>
              </a:rPr>
              <a:t>() Trivial since G’ is a </a:t>
            </a:r>
            <a:r>
              <a:rPr lang="en-US" dirty="0" err="1" smtClean="0">
                <a:sym typeface="Wingdings" pitchFamily="2" charset="2"/>
              </a:rPr>
              <a:t>subgraph</a:t>
            </a:r>
            <a:r>
              <a:rPr lang="en-US" dirty="0" smtClean="0">
                <a:sym typeface="Wingdings" pitchFamily="2" charset="2"/>
              </a:rPr>
              <a:t> of G</a:t>
            </a:r>
          </a:p>
          <a:p>
            <a:pPr marL="457200" indent="-457200">
              <a:buNone/>
            </a:pPr>
            <a:r>
              <a:rPr lang="en-US" dirty="0" smtClean="0">
                <a:sym typeface="Wingdings" pitchFamily="2" charset="2"/>
              </a:rPr>
              <a:t>() Take a q-coloring of G’</a:t>
            </a:r>
          </a:p>
          <a:p>
            <a:pPr marL="857250" lvl="1" indent="-457200"/>
            <a:r>
              <a:rPr lang="en-US" dirty="0" smtClean="0">
                <a:sym typeface="Wingdings" pitchFamily="2" charset="2"/>
              </a:rPr>
              <a:t>For each deleted vertex v:</a:t>
            </a:r>
          </a:p>
          <a:p>
            <a:pPr marL="1257300" lvl="2" indent="-457200"/>
            <a:r>
              <a:rPr lang="en-US" dirty="0" smtClean="0">
                <a:sym typeface="Wingdings" pitchFamily="2" charset="2"/>
              </a:rPr>
              <a:t>If there is a color in {1, …, q} which does not appear on a neighbor of v, give v that color</a:t>
            </a:r>
          </a:p>
          <a:p>
            <a:pPr marL="857250" lvl="1" indent="-457200"/>
            <a:r>
              <a:rPr lang="en-US" dirty="0" smtClean="0">
                <a:sym typeface="Wingdings" pitchFamily="2" charset="2"/>
              </a:rPr>
              <a:t>Proof by contradiction: we cannot fail</a:t>
            </a:r>
          </a:p>
          <a:p>
            <a:pPr marL="1257300" lvl="2" indent="-457200"/>
            <a:r>
              <a:rPr lang="en-US" dirty="0" smtClean="0">
                <a:sym typeface="Wingdings" pitchFamily="2" charset="2"/>
              </a:rPr>
              <a:t>when failing: q neighbors of v each have a different color</a:t>
            </a:r>
          </a:p>
          <a:p>
            <a:pPr marL="1257300" lvl="2" indent="-457200"/>
            <a:r>
              <a:rPr lang="en-US" dirty="0" smtClean="0">
                <a:sym typeface="Wingdings" pitchFamily="2" charset="2"/>
              </a:rPr>
              <a:t>let S</a:t>
            </a:r>
            <a:r>
              <a:rPr lang="en-US" dirty="0" smtClean="0"/>
              <a:t>⊆X</a:t>
            </a:r>
            <a:r>
              <a:rPr lang="en-US" dirty="0" smtClean="0">
                <a:sym typeface="Wingdings" pitchFamily="2" charset="2"/>
              </a:rPr>
              <a:t> be a set of these neighbors</a:t>
            </a:r>
          </a:p>
          <a:p>
            <a:pPr marL="1257300" lvl="2" indent="-457200"/>
            <a:r>
              <a:rPr lang="en-US" dirty="0" smtClean="0">
                <a:sym typeface="Wingdings" pitchFamily="2" charset="2"/>
              </a:rPr>
              <a:t>look at </a:t>
            </a:r>
            <a:r>
              <a:rPr lang="en-US" dirty="0" err="1" smtClean="0">
                <a:sym typeface="Wingdings" pitchFamily="2" charset="2"/>
              </a:rPr>
              <a:t>v</a:t>
            </a:r>
            <a:r>
              <a:rPr lang="en-US" baseline="-25000" dirty="0" err="1" smtClean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 we marked for set S</a:t>
            </a:r>
          </a:p>
          <a:p>
            <a:pPr marL="1257300" lvl="2" indent="-457200"/>
            <a:r>
              <a:rPr lang="en-US" dirty="0" smtClean="0">
                <a:sym typeface="Wingdings" pitchFamily="2" charset="2"/>
              </a:rPr>
              <a:t>all colors occur on S  </a:t>
            </a:r>
            <a:r>
              <a:rPr lang="en-US" dirty="0" err="1" smtClean="0">
                <a:sym typeface="Wingdings" pitchFamily="2" charset="2"/>
              </a:rPr>
              <a:t>v</a:t>
            </a:r>
            <a:r>
              <a:rPr lang="en-US" baseline="-25000" dirty="0" err="1" smtClean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 has neighbor with same color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9</a:t>
            </a:fld>
            <a:endParaRPr lang="nl-NL"/>
          </a:p>
        </p:txBody>
      </p:sp>
      <p:grpSp>
        <p:nvGrpSpPr>
          <p:cNvPr id="5" name="Group 11"/>
          <p:cNvGrpSpPr/>
          <p:nvPr/>
        </p:nvGrpSpPr>
        <p:grpSpPr>
          <a:xfrm>
            <a:off x="7020272" y="1556792"/>
            <a:ext cx="792088" cy="3977258"/>
            <a:chOff x="7020272" y="1556792"/>
            <a:chExt cx="792088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20272" y="155679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UU template02">
  <a:themeElements>
    <a:clrScheme name="Aangepast 3">
      <a:dk1>
        <a:sysClr val="windowText" lastClr="000000"/>
      </a:dk1>
      <a:lt1>
        <a:sysClr val="window" lastClr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12E6602B55C4193084BB9D521ACB2" ma:contentTypeVersion="1" ma:contentTypeDescription="Een nieuw document maken." ma:contentTypeScope="" ma:versionID="8cd78d945bd4a81dc412bd28e4bfdf0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06e98299f7278f1b16452afcf7c56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E5BFE3D-1693-4FBC-877C-F666E969AC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53127-BC0B-492B-AB29-3A0F0135E7A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701DBBD-780D-4F34-811C-66B447108F0D}">
  <ds:schemaRefs>
    <ds:schemaRef ds:uri="http://schemas.microsoft.com/office/2006/metadata/properti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B4F6D656-73B5-4725-969F-A35F67CDC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 template02</Template>
  <TotalTime>1563</TotalTime>
  <Words>1930</Words>
  <Application>Microsoft Office PowerPoint</Application>
  <PresentationFormat>On-screen Show (4:3)</PresentationFormat>
  <Paragraphs>406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Verdana</vt:lpstr>
      <vt:lpstr>ＭＳ Ｐゴシック</vt:lpstr>
      <vt:lpstr>Symbol</vt:lpstr>
      <vt:lpstr>Wingdings</vt:lpstr>
      <vt:lpstr>Mathematica5</vt:lpstr>
      <vt:lpstr>Mathematica7Mono</vt:lpstr>
      <vt:lpstr>Calibri</vt:lpstr>
      <vt:lpstr>UU template02</vt:lpstr>
      <vt:lpstr>Vergelijking</vt:lpstr>
      <vt:lpstr>Data Reduction for Graph Coloring Problems</vt:lpstr>
      <vt:lpstr>Vertex Coloring of Graphs</vt:lpstr>
      <vt:lpstr>Data reduction by preprocessing</vt:lpstr>
      <vt:lpstr>Data reduction for graph coloring</vt:lpstr>
      <vt:lpstr>Parameter 1: # allowed colors</vt:lpstr>
      <vt:lpstr>Parameter 2: Treewidth</vt:lpstr>
      <vt:lpstr>Parameter 3: Vertex Cover Nr</vt:lpstr>
      <vt:lpstr>Preprocessing algorithm parameterized by Vertex Cover Nr</vt:lpstr>
      <vt:lpstr>Correctness: c(G)≤q  c(G’)≤q</vt:lpstr>
      <vt:lpstr>Result</vt:lpstr>
      <vt:lpstr>a hierarchy of parameters</vt:lpstr>
      <vt:lpstr>Structural graph parameters</vt:lpstr>
      <vt:lpstr>Hierarchy of structural parameters</vt:lpstr>
      <vt:lpstr>Hierarchy of structural parameters</vt:lpstr>
      <vt:lpstr>What can we say about these parameters?</vt:lpstr>
      <vt:lpstr>Data reduction for q-Coloring</vt:lpstr>
      <vt:lpstr>Data reduction for q-Coloring</vt:lpstr>
      <vt:lpstr>Data reduction for q-Coloring</vt:lpstr>
      <vt:lpstr>Data reduction for q-Coloring</vt:lpstr>
      <vt:lpstr>Data reduction for q-Coloring</vt:lpstr>
      <vt:lpstr>Data reduction for q-Coloring</vt:lpstr>
      <vt:lpstr>Data reduction for q-Coloring</vt:lpstr>
      <vt:lpstr>Data reduction for q-Coloring</vt:lpstr>
      <vt:lpstr>Data reduction for q-Coloring</vt:lpstr>
      <vt:lpstr>Data reduction for q-Coloring</vt:lpstr>
      <vt:lpstr>Data reduction for q-Coloring</vt:lpstr>
      <vt:lpstr>Data reduction for q-Coloring</vt:lpstr>
      <vt:lpstr>Data reduction for q-Coloring</vt:lpstr>
      <vt:lpstr>Classification theorem</vt:lpstr>
      <vt:lpstr>General classification theorem</vt:lpstr>
      <vt:lpstr>Summary of results</vt:lpstr>
      <vt:lpstr>Conclusion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3</dc:title>
  <dc:creator>peele102</dc:creator>
  <cp:lastModifiedBy>Bart Jansen</cp:lastModifiedBy>
  <cp:revision>203</cp:revision>
  <dcterms:created xsi:type="dcterms:W3CDTF">2010-03-31T10:28:15Z</dcterms:created>
  <dcterms:modified xsi:type="dcterms:W3CDTF">2011-08-19T12:13:28Z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