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02" r:id="rId2"/>
    <p:sldId id="901" r:id="rId3"/>
    <p:sldId id="902" r:id="rId4"/>
    <p:sldId id="906" r:id="rId5"/>
    <p:sldId id="908" r:id="rId6"/>
    <p:sldId id="909" r:id="rId7"/>
    <p:sldId id="903" r:id="rId8"/>
    <p:sldId id="912" r:id="rId9"/>
    <p:sldId id="913" r:id="rId10"/>
    <p:sldId id="916" r:id="rId11"/>
    <p:sldId id="917" r:id="rId12"/>
    <p:sldId id="918" r:id="rId13"/>
    <p:sldId id="919" r:id="rId14"/>
    <p:sldId id="920" r:id="rId15"/>
    <p:sldId id="859" r:id="rId16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DDF"/>
    <a:srgbClr val="FFCC00"/>
    <a:srgbClr val="DEE7EB"/>
    <a:srgbClr val="EFF3F5"/>
    <a:srgbClr val="008000"/>
    <a:srgbClr val="E1E9ED"/>
    <a:srgbClr val="CC3300"/>
    <a:srgbClr val="0066FF"/>
    <a:srgbClr val="00FFFF"/>
    <a:srgbClr val="D3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765" autoAdjust="0"/>
  </p:normalViewPr>
  <p:slideViewPr>
    <p:cSldViewPr>
      <p:cViewPr varScale="1">
        <p:scale>
          <a:sx n="116" d="100"/>
          <a:sy n="116" d="100"/>
        </p:scale>
        <p:origin x="78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Relationship Id="rId4" Type="http://schemas.openxmlformats.org/officeDocument/2006/relationships/image" Target="../media/image6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A6F94-8547-44F5-A647-0911283B5752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8623DD3-33F6-45EF-8109-A161131101A0}">
          <dgm:prSet phldrT="[Text]"/>
          <dgm:spPr/>
          <dgm:t>
            <a:bodyPr/>
            <a:lstStyle/>
            <a:p>
              <a:r>
                <a:rPr lang="en-US" dirty="0" smtClean="0"/>
                <a:t>Graph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𝑞</m:t>
                  </m:r>
                </m:oMath>
              </a14:m>
              <a:r>
                <a:rPr lang="en-US" dirty="0" smtClean="0"/>
                <a:t>-</a:t>
              </a:r>
              <a:r>
                <a:rPr lang="en-US" dirty="0" err="1" smtClean="0"/>
                <a:t>colorability</a:t>
              </a:r>
              <a:endParaRPr lang="en-US" dirty="0"/>
            </a:p>
          </dgm:t>
        </dgm:pt>
      </mc:Choice>
      <mc:Fallback xmlns="">
        <dgm:pt modelId="{08623DD3-33F6-45EF-8109-A161131101A0}">
          <dgm:prSet phldrT="[Text]"/>
          <dgm:spPr/>
          <dgm:t>
            <a:bodyPr/>
            <a:lstStyle/>
            <a:p>
              <a:r>
                <a:rPr lang="en-US" dirty="0" smtClean="0"/>
                <a:t>Graph </a:t>
              </a:r>
              <a:r>
                <a:rPr lang="en-US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𝑞</a:t>
              </a:r>
              <a:r>
                <a:rPr lang="en-US" dirty="0" smtClean="0"/>
                <a:t>-</a:t>
              </a:r>
              <a:r>
                <a:rPr lang="en-US" dirty="0" err="1" smtClean="0"/>
                <a:t>colorability</a:t>
              </a:r>
              <a:endParaRPr lang="en-US" dirty="0"/>
            </a:p>
          </dgm:t>
        </dgm:pt>
      </mc:Fallback>
    </mc:AlternateContent>
    <dgm:pt modelId="{22205E60-8700-4AE7-AFDC-6C960B25D2C9}" type="parTrans" cxnId="{A3DACF36-29B7-4493-A88F-F2DA3FF5D627}">
      <dgm:prSet/>
      <dgm:spPr/>
      <dgm:t>
        <a:bodyPr/>
        <a:lstStyle/>
        <a:p>
          <a:endParaRPr lang="en-US"/>
        </a:p>
      </dgm:t>
    </dgm:pt>
    <dgm:pt modelId="{1298077C-82F7-4F02-8D44-5B56DB6DF8ED}" type="sibTrans" cxnId="{A3DACF36-29B7-4493-A88F-F2DA3FF5D627}">
      <dgm:prSet/>
      <dgm:spPr/>
      <dgm:t>
        <a:bodyPr/>
        <a:lstStyle/>
        <a:p>
          <a:endParaRPr lang="en-US"/>
        </a:p>
      </dgm:t>
    </dgm:pt>
    <dgm:pt modelId="{9A857E22-DF94-403F-AD49-952DBE2DB884}">
      <dgm:prSet phldrT="[Text]"/>
      <dgm:spPr/>
      <dgm:t>
        <a:bodyPr/>
        <a:lstStyle/>
        <a:p>
          <a:r>
            <a:rPr lang="en-US" dirty="0" smtClean="0"/>
            <a:t>Maximum Satisfiability</a:t>
          </a:r>
          <a:endParaRPr lang="en-US" dirty="0"/>
        </a:p>
      </dgm:t>
    </dgm:pt>
    <dgm:pt modelId="{EFA79736-0F66-4D50-A703-E08DDCEE151F}" type="parTrans" cxnId="{7366B56B-CB3A-4C12-9B95-BFECAFB28356}">
      <dgm:prSet/>
      <dgm:spPr/>
      <dgm:t>
        <a:bodyPr/>
        <a:lstStyle/>
        <a:p>
          <a:endParaRPr lang="en-US"/>
        </a:p>
      </dgm:t>
    </dgm:pt>
    <dgm:pt modelId="{7B0C320C-50A2-4B13-BA3D-289A7C2DFEE0}" type="sibTrans" cxnId="{7366B56B-CB3A-4C12-9B95-BFECAFB28356}">
      <dgm:prSet/>
      <dgm:spPr/>
      <dgm:t>
        <a:bodyPr/>
        <a:lstStyle/>
        <a:p>
          <a:endParaRPr lang="en-US"/>
        </a:p>
      </dgm:t>
    </dgm:pt>
    <dgm:pt modelId="{CCF3B5C4-0D91-4874-9795-6F2FB447038D}">
      <dgm:prSet phldrT="[Text]"/>
      <dgm:spPr/>
      <dgm:t>
        <a:bodyPr/>
        <a:lstStyle/>
        <a:p>
          <a:r>
            <a:rPr lang="en-US" dirty="0" smtClean="0"/>
            <a:t>Maximum Cut</a:t>
          </a:r>
          <a:endParaRPr lang="en-US" dirty="0"/>
        </a:p>
      </dgm:t>
    </dgm:pt>
    <dgm:pt modelId="{79BF0249-44F7-4B5E-BFE5-660870E04966}" type="parTrans" cxnId="{D001D825-96BB-48C2-8FAF-8EEBD167781E}">
      <dgm:prSet/>
      <dgm:spPr/>
      <dgm:t>
        <a:bodyPr/>
        <a:lstStyle/>
        <a:p>
          <a:endParaRPr lang="en-US"/>
        </a:p>
      </dgm:t>
    </dgm:pt>
    <dgm:pt modelId="{8C08216C-B5D8-4681-A90F-7A4DC766C7CF}" type="sibTrans" cxnId="{D001D825-96BB-48C2-8FAF-8EEBD167781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417B729-57D3-441D-9836-0B4E64593CCA}">
          <dgm:prSet phldrT="[Text]" custT="1"/>
          <dgm:spPr/>
          <dgm:t>
            <a:bodyPr/>
            <a:lstStyle/>
            <a:p>
              <a:r>
                <a:rPr lang="en-US" sz="1700" dirty="0" smtClean="0"/>
                <a:t>Brooks’ theorem: a graph of maximum degree </a:t>
              </a:r>
              <a14:m>
                <m:oMath xmlns:m="http://schemas.openxmlformats.org/officeDocument/2006/math">
                  <m:r>
                    <a:rPr lang="en-US" sz="1700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𝑞</m:t>
                  </m:r>
                </m:oMath>
              </a14:m>
              <a:r>
                <a:rPr lang="en-US" sz="1700" dirty="0" smtClean="0"/>
                <a:t> is </a:t>
              </a:r>
              <a14:m>
                <m:oMath xmlns:m="http://schemas.openxmlformats.org/officeDocument/2006/math">
                  <m:r>
                    <a:rPr lang="en-US" sz="1700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𝑞</m:t>
                  </m:r>
                </m:oMath>
              </a14:m>
              <a:r>
                <a:rPr lang="en-US" sz="1700" dirty="0" smtClean="0"/>
                <a:t>-colorable </a:t>
              </a:r>
              <a:br>
                <a:rPr lang="en-US" sz="1700" dirty="0" smtClean="0"/>
              </a:br>
              <a:r>
                <a:rPr lang="en-US" sz="1400" dirty="0" smtClean="0"/>
                <a:t>(unless it is a clique or an odd cycle)</a:t>
              </a:r>
              <a:endParaRPr lang="en-US" sz="1700" dirty="0"/>
            </a:p>
          </dgm:t>
        </dgm:pt>
      </mc:Choice>
      <mc:Fallback xmlns="">
        <dgm:pt modelId="{3417B729-57D3-441D-9836-0B4E64593CCA}">
          <dgm:prSet phldrT="[Text]" custT="1"/>
          <dgm:spPr/>
          <dgm:t>
            <a:bodyPr/>
            <a:lstStyle/>
            <a:p>
              <a:r>
                <a:rPr lang="en-US" sz="1700" dirty="0" smtClean="0"/>
                <a:t>Brooks’ theorem: a graph of maximum degree </a:t>
              </a:r>
              <a:r>
                <a:rPr lang="en-US" sz="1700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𝑞</a:t>
              </a:r>
              <a:r>
                <a:rPr lang="en-US" sz="1700" dirty="0" smtClean="0"/>
                <a:t> is </a:t>
              </a:r>
              <a:r>
                <a:rPr lang="en-US" sz="1700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𝑞</a:t>
              </a:r>
              <a:r>
                <a:rPr lang="en-US" sz="1700" dirty="0" smtClean="0"/>
                <a:t>-colorable </a:t>
              </a:r>
              <a:br>
                <a:rPr lang="en-US" sz="1700" dirty="0" smtClean="0"/>
              </a:br>
              <a:r>
                <a:rPr lang="en-US" sz="1400" dirty="0" smtClean="0"/>
                <a:t>(unless it is a clique or an odd cycle)</a:t>
              </a:r>
              <a:endParaRPr lang="en-US" sz="1700" dirty="0"/>
            </a:p>
          </dgm:t>
        </dgm:pt>
      </mc:Fallback>
    </mc:AlternateContent>
    <dgm:pt modelId="{A7F1A635-934F-451E-AAD8-DEB10EE8DCFE}" type="parTrans" cxnId="{DD330854-D18B-410F-9AC5-FBCF310BCF8B}">
      <dgm:prSet/>
      <dgm:spPr/>
      <dgm:t>
        <a:bodyPr/>
        <a:lstStyle/>
        <a:p>
          <a:endParaRPr lang="en-US"/>
        </a:p>
      </dgm:t>
    </dgm:pt>
    <dgm:pt modelId="{2403AFFE-85F2-4BC0-A73C-E00E2BC7F567}" type="sibTrans" cxnId="{DD330854-D18B-410F-9AC5-FBCF310BCF8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C50E0A6-366C-4D5D-8977-72E3983C0DA3}">
          <dgm:prSet phldrT="[Text]"/>
          <dgm:spPr/>
          <dgm:t>
            <a:bodyPr/>
            <a:lstStyle/>
            <a:p>
              <a:r>
                <a:rPr lang="en-US" dirty="0" smtClean="0"/>
                <a:t>In a CNF-formula where all of the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𝑚</m:t>
                  </m:r>
                </m:oMath>
              </a14:m>
              <a:r>
                <a:rPr lang="en-US" dirty="0" smtClean="0"/>
                <a:t> clauses have size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𝑟</m:t>
                  </m:r>
                </m:oMath>
              </a14:m>
              <a:r>
                <a:rPr lang="en-US" dirty="0" smtClean="0"/>
                <a:t>, </a:t>
              </a:r>
              <a:br>
                <a:rPr lang="en-US" dirty="0" smtClean="0"/>
              </a:br>
              <a:r>
                <a:rPr lang="en-US" dirty="0" smtClean="0"/>
                <a:t>there exists an assignment satisfying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𝑚</m:t>
                  </m:r>
                  <m:d>
                    <m:d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</m:e>
                  </m:d>
                </m:oMath>
              </a14:m>
              <a:r>
                <a:rPr lang="en-US" dirty="0" smtClean="0"/>
                <a:t> clauses</a:t>
              </a:r>
              <a:endParaRPr lang="en-US" dirty="0"/>
            </a:p>
          </dgm:t>
        </dgm:pt>
      </mc:Choice>
      <mc:Fallback xmlns="">
        <dgm:pt modelId="{DC50E0A6-366C-4D5D-8977-72E3983C0DA3}">
          <dgm:prSet phldrT="[Text]"/>
          <dgm:spPr/>
          <dgm:t>
            <a:bodyPr/>
            <a:lstStyle/>
            <a:p>
              <a:r>
                <a:rPr lang="en-US" dirty="0" smtClean="0"/>
                <a:t>In a CNF-formula where all of the </a:t>
              </a:r>
              <a:r>
                <a:rPr lang="en-US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𝑚</a:t>
              </a:r>
              <a:r>
                <a:rPr lang="en-US" dirty="0" smtClean="0"/>
                <a:t> clauses have size </a:t>
              </a:r>
              <a:r>
                <a:rPr lang="en-US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𝑟</a:t>
              </a:r>
              <a:r>
                <a:rPr lang="en-US" dirty="0" smtClean="0"/>
                <a:t>, </a:t>
              </a:r>
              <a:br>
                <a:rPr lang="en-US" dirty="0" smtClean="0"/>
              </a:br>
              <a:r>
                <a:rPr lang="en-US" dirty="0" smtClean="0"/>
                <a:t>there exists an assignment satisfying </a:t>
              </a:r>
              <a:r>
                <a:rPr lang="en-US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𝑚</a:t>
              </a:r>
              <a:r>
                <a:rPr lang="en-US" b="0" i="0" smtClean="0">
                  <a:latin typeface="Cambria Math" panose="02040503050406030204" pitchFamily="18" charset="0"/>
                </a:rPr>
                <a:t>(1−1/2^</a:t>
              </a:r>
              <a:r>
                <a:rPr lang="en-US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𝑟 )</a:t>
              </a:r>
              <a:r>
                <a:rPr lang="en-US" dirty="0" smtClean="0"/>
                <a:t> clauses</a:t>
              </a:r>
              <a:endParaRPr lang="en-US" dirty="0"/>
            </a:p>
          </dgm:t>
        </dgm:pt>
      </mc:Fallback>
    </mc:AlternateContent>
    <dgm:pt modelId="{91C9364B-57B5-4433-B329-4B70B8F9558F}" type="parTrans" cxnId="{2B1133E3-0D09-470F-BBD6-075D2BF2CA6E}">
      <dgm:prSet/>
      <dgm:spPr/>
      <dgm:t>
        <a:bodyPr/>
        <a:lstStyle/>
        <a:p>
          <a:endParaRPr lang="en-US"/>
        </a:p>
      </dgm:t>
    </dgm:pt>
    <dgm:pt modelId="{097172B2-4B80-404D-AE8F-32F8630B4F9A}" type="sibTrans" cxnId="{2B1133E3-0D09-470F-BBD6-075D2BF2CA6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B01B363-56C8-4FE4-8F84-CD67EB375260}">
          <dgm:prSet phldrT="[Text]"/>
          <dgm:spPr/>
          <dgm:t>
            <a:bodyPr/>
            <a:lstStyle/>
            <a:p>
              <a:r>
                <a:rPr lang="en-US" dirty="0" smtClean="0"/>
                <a:t>Exists FPT algorithm to test if you can satisfy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+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𝑚</m:t>
                  </m:r>
                  <m:d>
                    <m:d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</m:e>
                  </m:d>
                </m:oMath>
              </a14:m>
              <a:r>
                <a:rPr lang="en-US" dirty="0" smtClean="0"/>
                <a:t> clauses</a:t>
              </a:r>
              <a:endParaRPr lang="en-US" dirty="0"/>
            </a:p>
          </dgm:t>
        </dgm:pt>
      </mc:Choice>
      <mc:Fallback xmlns="">
        <dgm:pt modelId="{3B01B363-56C8-4FE4-8F84-CD67EB375260}">
          <dgm:prSet phldrT="[Text]"/>
          <dgm:spPr/>
          <dgm:t>
            <a:bodyPr/>
            <a:lstStyle/>
            <a:p>
              <a:r>
                <a:rPr lang="en-US" dirty="0" smtClean="0"/>
                <a:t>Exists FPT algorithm to test if you can satisfy </a:t>
              </a:r>
              <a:r>
                <a:rPr lang="en-US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b="0" i="0" smtClean="0">
                  <a:latin typeface="Cambria Math" panose="02040503050406030204" pitchFamily="18" charset="0"/>
                </a:rPr>
                <a:t>+</a:t>
              </a:r>
              <a:r>
                <a:rPr lang="en-US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𝑚</a:t>
              </a:r>
              <a:r>
                <a:rPr lang="en-US" b="0" i="0" smtClean="0">
                  <a:latin typeface="Cambria Math" panose="02040503050406030204" pitchFamily="18" charset="0"/>
                </a:rPr>
                <a:t>(1−1/2^</a:t>
              </a:r>
              <a:r>
                <a:rPr lang="en-US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𝑟 )</a:t>
              </a:r>
              <a:r>
                <a:rPr lang="en-US" dirty="0" smtClean="0"/>
                <a:t> clauses</a:t>
              </a:r>
              <a:endParaRPr lang="en-US" dirty="0"/>
            </a:p>
          </dgm:t>
        </dgm:pt>
      </mc:Fallback>
    </mc:AlternateContent>
    <dgm:pt modelId="{BF26CE62-B400-478A-B654-B88884BB38F0}" type="parTrans" cxnId="{5CEF790D-A263-4824-B9BD-B78CC6DD975B}">
      <dgm:prSet/>
      <dgm:spPr/>
      <dgm:t>
        <a:bodyPr/>
        <a:lstStyle/>
        <a:p>
          <a:endParaRPr lang="en-US"/>
        </a:p>
      </dgm:t>
    </dgm:pt>
    <dgm:pt modelId="{7C77DC75-15D5-4CC7-8A1E-F5FA1EE78538}" type="sibTrans" cxnId="{5CEF790D-A263-4824-B9BD-B78CC6DD975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1CDF881-68E8-4271-94EE-CC2347D07770}">
          <dgm:prSet phldrT="[Text]"/>
          <dgm:spPr/>
          <dgm:t>
            <a:bodyPr/>
            <a:lstStyle/>
            <a:p>
              <a:r>
                <a:rPr lang="en-US" dirty="0" smtClean="0"/>
                <a:t>Any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𝑚</m:t>
                  </m:r>
                </m:oMath>
              </a14:m>
              <a:r>
                <a:rPr lang="en-US" dirty="0" smtClean="0"/>
                <a:t>-edge graph has a cut of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𝑚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/2</m:t>
                  </m:r>
                </m:oMath>
              </a14:m>
              <a:r>
                <a:rPr lang="en-US" dirty="0" smtClean="0"/>
                <a:t> edges</a:t>
              </a:r>
              <a:endParaRPr lang="en-US" dirty="0"/>
            </a:p>
          </dgm:t>
        </dgm:pt>
      </mc:Choice>
      <mc:Fallback xmlns="">
        <dgm:pt modelId="{41CDF881-68E8-4271-94EE-CC2347D07770}">
          <dgm:prSet phldrT="[Text]"/>
          <dgm:spPr/>
          <dgm:t>
            <a:bodyPr/>
            <a:lstStyle/>
            <a:p>
              <a:r>
                <a:rPr lang="en-US" dirty="0" smtClean="0"/>
                <a:t>Any </a:t>
              </a:r>
              <a:r>
                <a:rPr lang="en-US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𝑚</a:t>
              </a:r>
              <a:r>
                <a:rPr lang="en-US" dirty="0" smtClean="0"/>
                <a:t>-edge graph has a cut of </a:t>
              </a:r>
              <a:r>
                <a:rPr lang="en-US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𝑚</a:t>
              </a:r>
              <a:r>
                <a:rPr lang="en-US" b="0" i="0" smtClean="0">
                  <a:latin typeface="Cambria Math" panose="02040503050406030204" pitchFamily="18" charset="0"/>
                </a:rPr>
                <a:t>/2</a:t>
              </a:r>
              <a:r>
                <a:rPr lang="en-US" dirty="0" smtClean="0"/>
                <a:t> edges</a:t>
              </a:r>
              <a:endParaRPr lang="en-US" dirty="0"/>
            </a:p>
          </dgm:t>
        </dgm:pt>
      </mc:Fallback>
    </mc:AlternateContent>
    <dgm:pt modelId="{7BCE2823-3A36-4B5D-B449-A9AC47D79FED}" type="parTrans" cxnId="{EE7C5639-9146-4EF4-8BBF-B5549D531B17}">
      <dgm:prSet/>
      <dgm:spPr/>
      <dgm:t>
        <a:bodyPr/>
        <a:lstStyle/>
        <a:p>
          <a:endParaRPr lang="en-US"/>
        </a:p>
      </dgm:t>
    </dgm:pt>
    <dgm:pt modelId="{59F5E6DA-43E2-450E-9791-7FDE8C6CC18D}" type="sibTrans" cxnId="{EE7C5639-9146-4EF4-8BBF-B5549D531B1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2847ABE-863E-46D7-AE78-5CC87A0B369C}">
          <dgm:prSet phldrT="[Text]"/>
          <dgm:spPr/>
          <dgm:t>
            <a:bodyPr/>
            <a:lstStyle/>
            <a:p>
              <a:r>
                <a:rPr lang="en-US" dirty="0" smtClean="0"/>
                <a:t>Exists FPT algorithm to test if you can cut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num>
                    <m:den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</m:oMath>
              </a14:m>
              <a:r>
                <a:rPr lang="en-US" dirty="0" smtClean="0"/>
                <a:t> edges</a:t>
              </a:r>
              <a:endParaRPr lang="en-US" dirty="0"/>
            </a:p>
          </dgm:t>
        </dgm:pt>
      </mc:Choice>
      <mc:Fallback xmlns="">
        <dgm:pt modelId="{E2847ABE-863E-46D7-AE78-5CC87A0B369C}">
          <dgm:prSet phldrT="[Text]"/>
          <dgm:spPr/>
          <dgm:t>
            <a:bodyPr/>
            <a:lstStyle/>
            <a:p>
              <a:r>
                <a:rPr lang="en-US" dirty="0" smtClean="0"/>
                <a:t>Exists FPT algorithm to test if you can cut </a:t>
              </a:r>
              <a:r>
                <a:rPr lang="en-US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b="0" i="0" smtClean="0">
                  <a:latin typeface="Cambria Math" panose="02040503050406030204" pitchFamily="18" charset="0"/>
                </a:rPr>
                <a:t>+</a:t>
              </a:r>
              <a:r>
                <a:rPr lang="en-US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𝑚/</a:t>
              </a:r>
              <a:r>
                <a:rPr lang="en-US" b="0" i="0" smtClean="0">
                  <a:latin typeface="Cambria Math" panose="02040503050406030204" pitchFamily="18" charset="0"/>
                </a:rPr>
                <a:t>2</a:t>
              </a:r>
              <a:r>
                <a:rPr lang="en-US" dirty="0" smtClean="0"/>
                <a:t> edges</a:t>
              </a:r>
              <a:endParaRPr lang="en-US" dirty="0"/>
            </a:p>
          </dgm:t>
        </dgm:pt>
      </mc:Fallback>
    </mc:AlternateContent>
    <dgm:pt modelId="{E8803F94-53BA-4587-AFFB-48438EFE5F33}" type="parTrans" cxnId="{B6F3D1F3-FBBD-4AA3-9278-B0AF5F1E08CD}">
      <dgm:prSet/>
      <dgm:spPr/>
      <dgm:t>
        <a:bodyPr/>
        <a:lstStyle/>
        <a:p>
          <a:endParaRPr lang="en-US"/>
        </a:p>
      </dgm:t>
    </dgm:pt>
    <dgm:pt modelId="{B3F0B386-83C6-4BAD-B85A-3969CEB8E0BC}" type="sibTrans" cxnId="{B6F3D1F3-FBBD-4AA3-9278-B0AF5F1E08C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11FADF9-2FCB-42DD-89D3-B5548495853F}">
          <dgm:prSet phldrT="[Text]"/>
          <dgm:spPr/>
          <dgm:t>
            <a:bodyPr/>
            <a:lstStyle/>
            <a:p>
              <a:r>
                <a:rPr lang="en-US" sz="1700" dirty="0" smtClean="0"/>
                <a:t>Exists FPT algorithm for coloring parameterized by #vertices of degree </a:t>
              </a:r>
              <a14:m>
                <m:oMath xmlns:m="http://schemas.openxmlformats.org/officeDocument/2006/math">
                  <m:r>
                    <a:rPr lang="en-US" sz="1700" b="0" i="1" smtClean="0">
                      <a:latin typeface="Cambria Math" panose="02040503050406030204" pitchFamily="18" charset="0"/>
                    </a:rPr>
                    <m:t>&gt;</m:t>
                  </m:r>
                  <m:r>
                    <a:rPr lang="en-US" sz="1700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𝑞</m:t>
                  </m:r>
                </m:oMath>
              </a14:m>
              <a:endParaRPr lang="en-US" sz="1700" dirty="0"/>
            </a:p>
          </dgm:t>
        </dgm:pt>
      </mc:Choice>
      <mc:Fallback xmlns="">
        <dgm:pt modelId="{311FADF9-2FCB-42DD-89D3-B5548495853F}">
          <dgm:prSet phldrT="[Text]"/>
          <dgm:spPr/>
          <dgm:t>
            <a:bodyPr/>
            <a:lstStyle/>
            <a:p>
              <a:r>
                <a:rPr lang="en-US" sz="1700" dirty="0" smtClean="0"/>
                <a:t>Exists FPT algorithm for coloring parameterized by #vertices of degree </a:t>
              </a:r>
              <a:r>
                <a:rPr lang="en-US" sz="1700" b="0" i="0" smtClean="0">
                  <a:latin typeface="Cambria Math" panose="02040503050406030204" pitchFamily="18" charset="0"/>
                </a:rPr>
                <a:t>&gt;</a:t>
              </a:r>
              <a:r>
                <a:rPr lang="en-US" sz="1700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𝑞</a:t>
              </a:r>
              <a:endParaRPr lang="en-US" sz="1700" dirty="0"/>
            </a:p>
          </dgm:t>
        </dgm:pt>
      </mc:Fallback>
    </mc:AlternateContent>
    <dgm:pt modelId="{4613EC42-D610-427E-A044-C5639D6CFA30}" type="parTrans" cxnId="{5F520915-F867-4DC1-9C0D-3CA547587F49}">
      <dgm:prSet/>
      <dgm:spPr/>
      <dgm:t>
        <a:bodyPr/>
        <a:lstStyle/>
        <a:p>
          <a:endParaRPr lang="en-US"/>
        </a:p>
      </dgm:t>
    </dgm:pt>
    <dgm:pt modelId="{75F11F5A-7DBD-40FA-842F-2EDD6A2220AC}" type="sibTrans" cxnId="{5F520915-F867-4DC1-9C0D-3CA547587F49}">
      <dgm:prSet/>
      <dgm:spPr/>
      <dgm:t>
        <a:bodyPr/>
        <a:lstStyle/>
        <a:p>
          <a:endParaRPr lang="en-US"/>
        </a:p>
      </dgm:t>
    </dgm:pt>
    <dgm:pt modelId="{8A460569-D3BC-4BE9-8D99-545686A300C6}" type="pres">
      <dgm:prSet presAssocID="{F63A6F94-8547-44F5-A647-0911283B57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5CC9BA-1AFC-4D83-BA6A-0A325BDC2D7A}" type="pres">
      <dgm:prSet presAssocID="{08623DD3-33F6-45EF-8109-A161131101A0}" presName="parentLin" presStyleCnt="0"/>
      <dgm:spPr/>
    </dgm:pt>
    <dgm:pt modelId="{92103F5B-E485-4C9C-85FC-E4489C255549}" type="pres">
      <dgm:prSet presAssocID="{08623DD3-33F6-45EF-8109-A161131101A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9D01677-84BB-4FCE-81F4-8637EE454267}" type="pres">
      <dgm:prSet presAssocID="{08623DD3-33F6-45EF-8109-A161131101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68260-DAFB-41EB-AEB2-38FF730CA983}" type="pres">
      <dgm:prSet presAssocID="{08623DD3-33F6-45EF-8109-A161131101A0}" presName="negativeSpace" presStyleCnt="0"/>
      <dgm:spPr/>
    </dgm:pt>
    <dgm:pt modelId="{41D79AAB-F8C5-429A-BF22-3BD9067C0CB4}" type="pres">
      <dgm:prSet presAssocID="{08623DD3-33F6-45EF-8109-A161131101A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0A168-77D8-4651-92F9-22CDCE5DB145}" type="pres">
      <dgm:prSet presAssocID="{1298077C-82F7-4F02-8D44-5B56DB6DF8ED}" presName="spaceBetweenRectangles" presStyleCnt="0"/>
      <dgm:spPr/>
    </dgm:pt>
    <dgm:pt modelId="{7D56DB03-6CF2-4184-8478-4200F725AE6A}" type="pres">
      <dgm:prSet presAssocID="{9A857E22-DF94-403F-AD49-952DBE2DB884}" presName="parentLin" presStyleCnt="0"/>
      <dgm:spPr/>
    </dgm:pt>
    <dgm:pt modelId="{14E0AE4A-9122-492A-ACC7-BDA9E72E142B}" type="pres">
      <dgm:prSet presAssocID="{9A857E22-DF94-403F-AD49-952DBE2DB88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8DD421D-7E9C-4AC7-9016-B48A8EE378F3}" type="pres">
      <dgm:prSet presAssocID="{9A857E22-DF94-403F-AD49-952DBE2DB88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59E5A-9100-4215-9D7B-1ECE0475D1B5}" type="pres">
      <dgm:prSet presAssocID="{9A857E22-DF94-403F-AD49-952DBE2DB884}" presName="negativeSpace" presStyleCnt="0"/>
      <dgm:spPr/>
    </dgm:pt>
    <dgm:pt modelId="{075EC9C2-4BDF-447D-A196-51278C2966D9}" type="pres">
      <dgm:prSet presAssocID="{9A857E22-DF94-403F-AD49-952DBE2DB88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C3712-5EAD-4716-818F-A6113BAE4B84}" type="pres">
      <dgm:prSet presAssocID="{7B0C320C-50A2-4B13-BA3D-289A7C2DFEE0}" presName="spaceBetweenRectangles" presStyleCnt="0"/>
      <dgm:spPr/>
    </dgm:pt>
    <dgm:pt modelId="{E253B00C-5D2F-4083-ADC2-7D1F74B5D1B3}" type="pres">
      <dgm:prSet presAssocID="{CCF3B5C4-0D91-4874-9795-6F2FB447038D}" presName="parentLin" presStyleCnt="0"/>
      <dgm:spPr/>
    </dgm:pt>
    <dgm:pt modelId="{7A03453B-6494-4E0B-9581-11F83A1AD698}" type="pres">
      <dgm:prSet presAssocID="{CCF3B5C4-0D91-4874-9795-6F2FB447038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955E5CB-0AF3-4175-A8F3-E818BBEBA754}" type="pres">
      <dgm:prSet presAssocID="{CCF3B5C4-0D91-4874-9795-6F2FB44703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86747-8853-4CD5-9694-DE6208C9FC66}" type="pres">
      <dgm:prSet presAssocID="{CCF3B5C4-0D91-4874-9795-6F2FB447038D}" presName="negativeSpace" presStyleCnt="0"/>
      <dgm:spPr/>
    </dgm:pt>
    <dgm:pt modelId="{A3B78B41-AACC-49E8-BF13-92356AD794D4}" type="pres">
      <dgm:prSet presAssocID="{CCF3B5C4-0D91-4874-9795-6F2FB447038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DACF36-29B7-4493-A88F-F2DA3FF5D627}" srcId="{F63A6F94-8547-44F5-A647-0911283B5752}" destId="{08623DD3-33F6-45EF-8109-A161131101A0}" srcOrd="0" destOrd="0" parTransId="{22205E60-8700-4AE7-AFDC-6C960B25D2C9}" sibTransId="{1298077C-82F7-4F02-8D44-5B56DB6DF8ED}"/>
    <dgm:cxn modelId="{4EED1D21-4C3A-45B8-825F-04ED9FE44579}" type="presOf" srcId="{DC50E0A6-366C-4D5D-8977-72E3983C0DA3}" destId="{075EC9C2-4BDF-447D-A196-51278C2966D9}" srcOrd="0" destOrd="0" presId="urn:microsoft.com/office/officeart/2005/8/layout/list1"/>
    <dgm:cxn modelId="{B6F3D1F3-FBBD-4AA3-9278-B0AF5F1E08CD}" srcId="{CCF3B5C4-0D91-4874-9795-6F2FB447038D}" destId="{E2847ABE-863E-46D7-AE78-5CC87A0B369C}" srcOrd="1" destOrd="0" parTransId="{E8803F94-53BA-4587-AFFB-48438EFE5F33}" sibTransId="{B3F0B386-83C6-4BAD-B85A-3969CEB8E0BC}"/>
    <dgm:cxn modelId="{2B1133E3-0D09-470F-BBD6-075D2BF2CA6E}" srcId="{9A857E22-DF94-403F-AD49-952DBE2DB884}" destId="{DC50E0A6-366C-4D5D-8977-72E3983C0DA3}" srcOrd="0" destOrd="0" parTransId="{91C9364B-57B5-4433-B329-4B70B8F9558F}" sibTransId="{097172B2-4B80-404D-AE8F-32F8630B4F9A}"/>
    <dgm:cxn modelId="{9C35695C-86C5-4FC5-96FD-3C4AD7CAAFCC}" type="presOf" srcId="{41CDF881-68E8-4271-94EE-CC2347D07770}" destId="{A3B78B41-AACC-49E8-BF13-92356AD794D4}" srcOrd="0" destOrd="0" presId="urn:microsoft.com/office/officeart/2005/8/layout/list1"/>
    <dgm:cxn modelId="{7DF55D9C-D0BB-4EFE-BC1E-3A3E2739D0E4}" type="presOf" srcId="{3B01B363-56C8-4FE4-8F84-CD67EB375260}" destId="{075EC9C2-4BDF-447D-A196-51278C2966D9}" srcOrd="0" destOrd="1" presId="urn:microsoft.com/office/officeart/2005/8/layout/list1"/>
    <dgm:cxn modelId="{37D7FA57-FBD0-4447-9899-F2D00E09E550}" type="presOf" srcId="{E2847ABE-863E-46D7-AE78-5CC87A0B369C}" destId="{A3B78B41-AACC-49E8-BF13-92356AD794D4}" srcOrd="0" destOrd="1" presId="urn:microsoft.com/office/officeart/2005/8/layout/list1"/>
    <dgm:cxn modelId="{EDC41EF8-10F9-4A07-84D5-798CFA45C2BA}" type="presOf" srcId="{9A857E22-DF94-403F-AD49-952DBE2DB884}" destId="{14E0AE4A-9122-492A-ACC7-BDA9E72E142B}" srcOrd="0" destOrd="0" presId="urn:microsoft.com/office/officeart/2005/8/layout/list1"/>
    <dgm:cxn modelId="{7DB611E8-7C8C-483F-A55F-2D505A651A2C}" type="presOf" srcId="{08623DD3-33F6-45EF-8109-A161131101A0}" destId="{59D01677-84BB-4FCE-81F4-8637EE454267}" srcOrd="1" destOrd="0" presId="urn:microsoft.com/office/officeart/2005/8/layout/list1"/>
    <dgm:cxn modelId="{DCCB0569-AA64-4E03-8F6E-556B2BE4BCA8}" type="presOf" srcId="{CCF3B5C4-0D91-4874-9795-6F2FB447038D}" destId="{7A03453B-6494-4E0B-9581-11F83A1AD698}" srcOrd="0" destOrd="0" presId="urn:microsoft.com/office/officeart/2005/8/layout/list1"/>
    <dgm:cxn modelId="{EE7C5639-9146-4EF4-8BBF-B5549D531B17}" srcId="{CCF3B5C4-0D91-4874-9795-6F2FB447038D}" destId="{41CDF881-68E8-4271-94EE-CC2347D07770}" srcOrd="0" destOrd="0" parTransId="{7BCE2823-3A36-4B5D-B449-A9AC47D79FED}" sibTransId="{59F5E6DA-43E2-450E-9791-7FDE8C6CC18D}"/>
    <dgm:cxn modelId="{7366B56B-CB3A-4C12-9B95-BFECAFB28356}" srcId="{F63A6F94-8547-44F5-A647-0911283B5752}" destId="{9A857E22-DF94-403F-AD49-952DBE2DB884}" srcOrd="1" destOrd="0" parTransId="{EFA79736-0F66-4D50-A703-E08DDCEE151F}" sibTransId="{7B0C320C-50A2-4B13-BA3D-289A7C2DFEE0}"/>
    <dgm:cxn modelId="{DD330854-D18B-410F-9AC5-FBCF310BCF8B}" srcId="{08623DD3-33F6-45EF-8109-A161131101A0}" destId="{3417B729-57D3-441D-9836-0B4E64593CCA}" srcOrd="0" destOrd="0" parTransId="{A7F1A635-934F-451E-AAD8-DEB10EE8DCFE}" sibTransId="{2403AFFE-85F2-4BC0-A73C-E00E2BC7F567}"/>
    <dgm:cxn modelId="{616D3F90-B02F-465D-8A43-3279DEF4D395}" type="presOf" srcId="{3417B729-57D3-441D-9836-0B4E64593CCA}" destId="{41D79AAB-F8C5-429A-BF22-3BD9067C0CB4}" srcOrd="0" destOrd="0" presId="urn:microsoft.com/office/officeart/2005/8/layout/list1"/>
    <dgm:cxn modelId="{5F520915-F867-4DC1-9C0D-3CA547587F49}" srcId="{08623DD3-33F6-45EF-8109-A161131101A0}" destId="{311FADF9-2FCB-42DD-89D3-B5548495853F}" srcOrd="1" destOrd="0" parTransId="{4613EC42-D610-427E-A044-C5639D6CFA30}" sibTransId="{75F11F5A-7DBD-40FA-842F-2EDD6A2220AC}"/>
    <dgm:cxn modelId="{5CEF790D-A263-4824-B9BD-B78CC6DD975B}" srcId="{9A857E22-DF94-403F-AD49-952DBE2DB884}" destId="{3B01B363-56C8-4FE4-8F84-CD67EB375260}" srcOrd="1" destOrd="0" parTransId="{BF26CE62-B400-478A-B654-B88884BB38F0}" sibTransId="{7C77DC75-15D5-4CC7-8A1E-F5FA1EE78538}"/>
    <dgm:cxn modelId="{D001D825-96BB-48C2-8FAF-8EEBD167781E}" srcId="{F63A6F94-8547-44F5-A647-0911283B5752}" destId="{CCF3B5C4-0D91-4874-9795-6F2FB447038D}" srcOrd="2" destOrd="0" parTransId="{79BF0249-44F7-4B5E-BFE5-660870E04966}" sibTransId="{8C08216C-B5D8-4681-A90F-7A4DC766C7CF}"/>
    <dgm:cxn modelId="{A4CFB94E-B80E-4A2F-A700-662E0A18783D}" type="presOf" srcId="{311FADF9-2FCB-42DD-89D3-B5548495853F}" destId="{41D79AAB-F8C5-429A-BF22-3BD9067C0CB4}" srcOrd="0" destOrd="1" presId="urn:microsoft.com/office/officeart/2005/8/layout/list1"/>
    <dgm:cxn modelId="{7999873A-047A-42AB-91A2-06B9F8A0811D}" type="presOf" srcId="{F63A6F94-8547-44F5-A647-0911283B5752}" destId="{8A460569-D3BC-4BE9-8D99-545686A300C6}" srcOrd="0" destOrd="0" presId="urn:microsoft.com/office/officeart/2005/8/layout/list1"/>
    <dgm:cxn modelId="{5EEFDC93-276F-43AE-A613-237915B86B88}" type="presOf" srcId="{9A857E22-DF94-403F-AD49-952DBE2DB884}" destId="{08DD421D-7E9C-4AC7-9016-B48A8EE378F3}" srcOrd="1" destOrd="0" presId="urn:microsoft.com/office/officeart/2005/8/layout/list1"/>
    <dgm:cxn modelId="{E7B2D8D0-DBF6-473D-91AB-1B6E59DA8921}" type="presOf" srcId="{CCF3B5C4-0D91-4874-9795-6F2FB447038D}" destId="{B955E5CB-0AF3-4175-A8F3-E818BBEBA754}" srcOrd="1" destOrd="0" presId="urn:microsoft.com/office/officeart/2005/8/layout/list1"/>
    <dgm:cxn modelId="{4F3087A8-0381-4AF7-AF59-13B0F446040A}" type="presOf" srcId="{08623DD3-33F6-45EF-8109-A161131101A0}" destId="{92103F5B-E485-4C9C-85FC-E4489C255549}" srcOrd="0" destOrd="0" presId="urn:microsoft.com/office/officeart/2005/8/layout/list1"/>
    <dgm:cxn modelId="{E77048FE-B9F8-4B60-86F8-3C92CE61B43B}" type="presParOf" srcId="{8A460569-D3BC-4BE9-8D99-545686A300C6}" destId="{DD5CC9BA-1AFC-4D83-BA6A-0A325BDC2D7A}" srcOrd="0" destOrd="0" presId="urn:microsoft.com/office/officeart/2005/8/layout/list1"/>
    <dgm:cxn modelId="{9E9320F5-6990-4491-AF10-EF9F0414A9D1}" type="presParOf" srcId="{DD5CC9BA-1AFC-4D83-BA6A-0A325BDC2D7A}" destId="{92103F5B-E485-4C9C-85FC-E4489C255549}" srcOrd="0" destOrd="0" presId="urn:microsoft.com/office/officeart/2005/8/layout/list1"/>
    <dgm:cxn modelId="{09785BAB-260F-4FDA-833E-11A47905345A}" type="presParOf" srcId="{DD5CC9BA-1AFC-4D83-BA6A-0A325BDC2D7A}" destId="{59D01677-84BB-4FCE-81F4-8637EE454267}" srcOrd="1" destOrd="0" presId="urn:microsoft.com/office/officeart/2005/8/layout/list1"/>
    <dgm:cxn modelId="{C85ACE18-B8BC-4F76-B529-AA758918276B}" type="presParOf" srcId="{8A460569-D3BC-4BE9-8D99-545686A300C6}" destId="{C9C68260-DAFB-41EB-AEB2-38FF730CA983}" srcOrd="1" destOrd="0" presId="urn:microsoft.com/office/officeart/2005/8/layout/list1"/>
    <dgm:cxn modelId="{BA33D6C4-F414-488C-86EF-5CB83EAADE57}" type="presParOf" srcId="{8A460569-D3BC-4BE9-8D99-545686A300C6}" destId="{41D79AAB-F8C5-429A-BF22-3BD9067C0CB4}" srcOrd="2" destOrd="0" presId="urn:microsoft.com/office/officeart/2005/8/layout/list1"/>
    <dgm:cxn modelId="{9CD3FE55-648D-492B-B882-3211BCEBA485}" type="presParOf" srcId="{8A460569-D3BC-4BE9-8D99-545686A300C6}" destId="{4900A168-77D8-4651-92F9-22CDCE5DB145}" srcOrd="3" destOrd="0" presId="urn:microsoft.com/office/officeart/2005/8/layout/list1"/>
    <dgm:cxn modelId="{A88A30FE-C46D-4B09-800E-704463F6199B}" type="presParOf" srcId="{8A460569-D3BC-4BE9-8D99-545686A300C6}" destId="{7D56DB03-6CF2-4184-8478-4200F725AE6A}" srcOrd="4" destOrd="0" presId="urn:microsoft.com/office/officeart/2005/8/layout/list1"/>
    <dgm:cxn modelId="{30A1C378-E079-4D94-BEF4-21661C200975}" type="presParOf" srcId="{7D56DB03-6CF2-4184-8478-4200F725AE6A}" destId="{14E0AE4A-9122-492A-ACC7-BDA9E72E142B}" srcOrd="0" destOrd="0" presId="urn:microsoft.com/office/officeart/2005/8/layout/list1"/>
    <dgm:cxn modelId="{AE315644-9A12-4774-9DE5-CE6EAF128808}" type="presParOf" srcId="{7D56DB03-6CF2-4184-8478-4200F725AE6A}" destId="{08DD421D-7E9C-4AC7-9016-B48A8EE378F3}" srcOrd="1" destOrd="0" presId="urn:microsoft.com/office/officeart/2005/8/layout/list1"/>
    <dgm:cxn modelId="{274203D8-6900-43DB-B670-9904260DDC78}" type="presParOf" srcId="{8A460569-D3BC-4BE9-8D99-545686A300C6}" destId="{B2F59E5A-9100-4215-9D7B-1ECE0475D1B5}" srcOrd="5" destOrd="0" presId="urn:microsoft.com/office/officeart/2005/8/layout/list1"/>
    <dgm:cxn modelId="{F2975C41-B363-495D-B420-271FEB8042E4}" type="presParOf" srcId="{8A460569-D3BC-4BE9-8D99-545686A300C6}" destId="{075EC9C2-4BDF-447D-A196-51278C2966D9}" srcOrd="6" destOrd="0" presId="urn:microsoft.com/office/officeart/2005/8/layout/list1"/>
    <dgm:cxn modelId="{657DBB89-9B3C-4660-97FB-10A16B2AC623}" type="presParOf" srcId="{8A460569-D3BC-4BE9-8D99-545686A300C6}" destId="{84EC3712-5EAD-4716-818F-A6113BAE4B84}" srcOrd="7" destOrd="0" presId="urn:microsoft.com/office/officeart/2005/8/layout/list1"/>
    <dgm:cxn modelId="{B82C4321-C098-4313-B2D3-C1C8260005F1}" type="presParOf" srcId="{8A460569-D3BC-4BE9-8D99-545686A300C6}" destId="{E253B00C-5D2F-4083-ADC2-7D1F74B5D1B3}" srcOrd="8" destOrd="0" presId="urn:microsoft.com/office/officeart/2005/8/layout/list1"/>
    <dgm:cxn modelId="{6374788E-F4B8-4AEC-B66B-F29AA61C2BAF}" type="presParOf" srcId="{E253B00C-5D2F-4083-ADC2-7D1F74B5D1B3}" destId="{7A03453B-6494-4E0B-9581-11F83A1AD698}" srcOrd="0" destOrd="0" presId="urn:microsoft.com/office/officeart/2005/8/layout/list1"/>
    <dgm:cxn modelId="{BAED370A-E275-4289-80DD-E8675BFDDE14}" type="presParOf" srcId="{E253B00C-5D2F-4083-ADC2-7D1F74B5D1B3}" destId="{B955E5CB-0AF3-4175-A8F3-E818BBEBA754}" srcOrd="1" destOrd="0" presId="urn:microsoft.com/office/officeart/2005/8/layout/list1"/>
    <dgm:cxn modelId="{2B3FC823-957F-405D-9E91-3F82FC95D7F6}" type="presParOf" srcId="{8A460569-D3BC-4BE9-8D99-545686A300C6}" destId="{ED486747-8853-4CD5-9694-DE6208C9FC66}" srcOrd="9" destOrd="0" presId="urn:microsoft.com/office/officeart/2005/8/layout/list1"/>
    <dgm:cxn modelId="{044F70CE-E3FF-4290-9894-9EC2FA1F9999}" type="presParOf" srcId="{8A460569-D3BC-4BE9-8D99-545686A300C6}" destId="{A3B78B41-AACC-49E8-BF13-92356AD794D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3A6F94-8547-44F5-A647-0911283B5752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623DD3-33F6-45EF-8109-A161131101A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2205E60-8700-4AE7-AFDC-6C960B25D2C9}" type="parTrans" cxnId="{A3DACF36-29B7-4493-A88F-F2DA3FF5D627}">
      <dgm:prSet/>
      <dgm:spPr/>
      <dgm:t>
        <a:bodyPr/>
        <a:lstStyle/>
        <a:p>
          <a:endParaRPr lang="en-US"/>
        </a:p>
      </dgm:t>
    </dgm:pt>
    <dgm:pt modelId="{1298077C-82F7-4F02-8D44-5B56DB6DF8ED}" type="sibTrans" cxnId="{A3DACF36-29B7-4493-A88F-F2DA3FF5D627}">
      <dgm:prSet/>
      <dgm:spPr/>
      <dgm:t>
        <a:bodyPr/>
        <a:lstStyle/>
        <a:p>
          <a:endParaRPr lang="en-US"/>
        </a:p>
      </dgm:t>
    </dgm:pt>
    <dgm:pt modelId="{9A857E22-DF94-403F-AD49-952DBE2DB884}">
      <dgm:prSet phldrT="[Text]"/>
      <dgm:spPr/>
      <dgm:t>
        <a:bodyPr/>
        <a:lstStyle/>
        <a:p>
          <a:r>
            <a:rPr lang="en-US" dirty="0" smtClean="0"/>
            <a:t>Maximum Satisfiability</a:t>
          </a:r>
          <a:endParaRPr lang="en-US" dirty="0"/>
        </a:p>
      </dgm:t>
    </dgm:pt>
    <dgm:pt modelId="{EFA79736-0F66-4D50-A703-E08DDCEE151F}" type="parTrans" cxnId="{7366B56B-CB3A-4C12-9B95-BFECAFB28356}">
      <dgm:prSet/>
      <dgm:spPr/>
      <dgm:t>
        <a:bodyPr/>
        <a:lstStyle/>
        <a:p>
          <a:endParaRPr lang="en-US"/>
        </a:p>
      </dgm:t>
    </dgm:pt>
    <dgm:pt modelId="{7B0C320C-50A2-4B13-BA3D-289A7C2DFEE0}" type="sibTrans" cxnId="{7366B56B-CB3A-4C12-9B95-BFECAFB28356}">
      <dgm:prSet/>
      <dgm:spPr/>
      <dgm:t>
        <a:bodyPr/>
        <a:lstStyle/>
        <a:p>
          <a:endParaRPr lang="en-US"/>
        </a:p>
      </dgm:t>
    </dgm:pt>
    <dgm:pt modelId="{CCF3B5C4-0D91-4874-9795-6F2FB447038D}">
      <dgm:prSet phldrT="[Text]"/>
      <dgm:spPr/>
      <dgm:t>
        <a:bodyPr/>
        <a:lstStyle/>
        <a:p>
          <a:r>
            <a:rPr lang="en-US" dirty="0" smtClean="0"/>
            <a:t>Maximum Cut</a:t>
          </a:r>
          <a:endParaRPr lang="en-US" dirty="0"/>
        </a:p>
      </dgm:t>
    </dgm:pt>
    <dgm:pt modelId="{79BF0249-44F7-4B5E-BFE5-660870E04966}" type="parTrans" cxnId="{D001D825-96BB-48C2-8FAF-8EEBD167781E}">
      <dgm:prSet/>
      <dgm:spPr/>
      <dgm:t>
        <a:bodyPr/>
        <a:lstStyle/>
        <a:p>
          <a:endParaRPr lang="en-US"/>
        </a:p>
      </dgm:t>
    </dgm:pt>
    <dgm:pt modelId="{8C08216C-B5D8-4681-A90F-7A4DC766C7CF}" type="sibTrans" cxnId="{D001D825-96BB-48C2-8FAF-8EEBD167781E}">
      <dgm:prSet/>
      <dgm:spPr/>
      <dgm:t>
        <a:bodyPr/>
        <a:lstStyle/>
        <a:p>
          <a:endParaRPr lang="en-US"/>
        </a:p>
      </dgm:t>
    </dgm:pt>
    <dgm:pt modelId="{3417B729-57D3-441D-9836-0B4E64593CC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7F1A635-934F-451E-AAD8-DEB10EE8DCFE}" type="parTrans" cxnId="{DD330854-D18B-410F-9AC5-FBCF310BCF8B}">
      <dgm:prSet/>
      <dgm:spPr/>
      <dgm:t>
        <a:bodyPr/>
        <a:lstStyle/>
        <a:p>
          <a:endParaRPr lang="en-US"/>
        </a:p>
      </dgm:t>
    </dgm:pt>
    <dgm:pt modelId="{2403AFFE-85F2-4BC0-A73C-E00E2BC7F567}" type="sibTrans" cxnId="{DD330854-D18B-410F-9AC5-FBCF310BCF8B}">
      <dgm:prSet/>
      <dgm:spPr/>
      <dgm:t>
        <a:bodyPr/>
        <a:lstStyle/>
        <a:p>
          <a:endParaRPr lang="en-US"/>
        </a:p>
      </dgm:t>
    </dgm:pt>
    <dgm:pt modelId="{DC50E0A6-366C-4D5D-8977-72E3983C0DA3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1C9364B-57B5-4433-B329-4B70B8F9558F}" type="parTrans" cxnId="{2B1133E3-0D09-470F-BBD6-075D2BF2CA6E}">
      <dgm:prSet/>
      <dgm:spPr/>
      <dgm:t>
        <a:bodyPr/>
        <a:lstStyle/>
        <a:p>
          <a:endParaRPr lang="en-US"/>
        </a:p>
      </dgm:t>
    </dgm:pt>
    <dgm:pt modelId="{097172B2-4B80-404D-AE8F-32F8630B4F9A}" type="sibTrans" cxnId="{2B1133E3-0D09-470F-BBD6-075D2BF2CA6E}">
      <dgm:prSet/>
      <dgm:spPr/>
      <dgm:t>
        <a:bodyPr/>
        <a:lstStyle/>
        <a:p>
          <a:endParaRPr lang="en-US"/>
        </a:p>
      </dgm:t>
    </dgm:pt>
    <dgm:pt modelId="{3B01B363-56C8-4FE4-8F84-CD67EB375260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BF26CE62-B400-478A-B654-B88884BB38F0}" type="parTrans" cxnId="{5CEF790D-A263-4824-B9BD-B78CC6DD975B}">
      <dgm:prSet/>
      <dgm:spPr/>
      <dgm:t>
        <a:bodyPr/>
        <a:lstStyle/>
        <a:p>
          <a:endParaRPr lang="en-US"/>
        </a:p>
      </dgm:t>
    </dgm:pt>
    <dgm:pt modelId="{7C77DC75-15D5-4CC7-8A1E-F5FA1EE78538}" type="sibTrans" cxnId="{5CEF790D-A263-4824-B9BD-B78CC6DD975B}">
      <dgm:prSet/>
      <dgm:spPr/>
      <dgm:t>
        <a:bodyPr/>
        <a:lstStyle/>
        <a:p>
          <a:endParaRPr lang="en-US"/>
        </a:p>
      </dgm:t>
    </dgm:pt>
    <dgm:pt modelId="{41CDF881-68E8-4271-94EE-CC2347D07770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BCE2823-3A36-4B5D-B449-A9AC47D79FED}" type="parTrans" cxnId="{EE7C5639-9146-4EF4-8BBF-B5549D531B17}">
      <dgm:prSet/>
      <dgm:spPr/>
      <dgm:t>
        <a:bodyPr/>
        <a:lstStyle/>
        <a:p>
          <a:endParaRPr lang="en-US"/>
        </a:p>
      </dgm:t>
    </dgm:pt>
    <dgm:pt modelId="{59F5E6DA-43E2-450E-9791-7FDE8C6CC18D}" type="sibTrans" cxnId="{EE7C5639-9146-4EF4-8BBF-B5549D531B17}">
      <dgm:prSet/>
      <dgm:spPr/>
      <dgm:t>
        <a:bodyPr/>
        <a:lstStyle/>
        <a:p>
          <a:endParaRPr lang="en-US"/>
        </a:p>
      </dgm:t>
    </dgm:pt>
    <dgm:pt modelId="{E2847ABE-863E-46D7-AE78-5CC87A0B369C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E8803F94-53BA-4587-AFFB-48438EFE5F33}" type="parTrans" cxnId="{B6F3D1F3-FBBD-4AA3-9278-B0AF5F1E08CD}">
      <dgm:prSet/>
      <dgm:spPr/>
      <dgm:t>
        <a:bodyPr/>
        <a:lstStyle/>
        <a:p>
          <a:endParaRPr lang="en-US"/>
        </a:p>
      </dgm:t>
    </dgm:pt>
    <dgm:pt modelId="{B3F0B386-83C6-4BAD-B85A-3969CEB8E0BC}" type="sibTrans" cxnId="{B6F3D1F3-FBBD-4AA3-9278-B0AF5F1E08CD}">
      <dgm:prSet/>
      <dgm:spPr/>
      <dgm:t>
        <a:bodyPr/>
        <a:lstStyle/>
        <a:p>
          <a:endParaRPr lang="en-US"/>
        </a:p>
      </dgm:t>
    </dgm:pt>
    <dgm:pt modelId="{311FADF9-2FCB-42DD-89D3-B5548495853F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4613EC42-D610-427E-A044-C5639D6CFA30}" type="parTrans" cxnId="{5F520915-F867-4DC1-9C0D-3CA547587F49}">
      <dgm:prSet/>
      <dgm:spPr/>
      <dgm:t>
        <a:bodyPr/>
        <a:lstStyle/>
        <a:p>
          <a:endParaRPr lang="en-US"/>
        </a:p>
      </dgm:t>
    </dgm:pt>
    <dgm:pt modelId="{75F11F5A-7DBD-40FA-842F-2EDD6A2220AC}" type="sibTrans" cxnId="{5F520915-F867-4DC1-9C0D-3CA547587F49}">
      <dgm:prSet/>
      <dgm:spPr/>
      <dgm:t>
        <a:bodyPr/>
        <a:lstStyle/>
        <a:p>
          <a:endParaRPr lang="en-US"/>
        </a:p>
      </dgm:t>
    </dgm:pt>
    <dgm:pt modelId="{8A460569-D3BC-4BE9-8D99-545686A300C6}" type="pres">
      <dgm:prSet presAssocID="{F63A6F94-8547-44F5-A647-0911283B57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5CC9BA-1AFC-4D83-BA6A-0A325BDC2D7A}" type="pres">
      <dgm:prSet presAssocID="{08623DD3-33F6-45EF-8109-A161131101A0}" presName="parentLin" presStyleCnt="0"/>
      <dgm:spPr/>
    </dgm:pt>
    <dgm:pt modelId="{92103F5B-E485-4C9C-85FC-E4489C255549}" type="pres">
      <dgm:prSet presAssocID="{08623DD3-33F6-45EF-8109-A161131101A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9D01677-84BB-4FCE-81F4-8637EE454267}" type="pres">
      <dgm:prSet presAssocID="{08623DD3-33F6-45EF-8109-A161131101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68260-DAFB-41EB-AEB2-38FF730CA983}" type="pres">
      <dgm:prSet presAssocID="{08623DD3-33F6-45EF-8109-A161131101A0}" presName="negativeSpace" presStyleCnt="0"/>
      <dgm:spPr/>
    </dgm:pt>
    <dgm:pt modelId="{41D79AAB-F8C5-429A-BF22-3BD9067C0CB4}" type="pres">
      <dgm:prSet presAssocID="{08623DD3-33F6-45EF-8109-A161131101A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0A168-77D8-4651-92F9-22CDCE5DB145}" type="pres">
      <dgm:prSet presAssocID="{1298077C-82F7-4F02-8D44-5B56DB6DF8ED}" presName="spaceBetweenRectangles" presStyleCnt="0"/>
      <dgm:spPr/>
    </dgm:pt>
    <dgm:pt modelId="{7D56DB03-6CF2-4184-8478-4200F725AE6A}" type="pres">
      <dgm:prSet presAssocID="{9A857E22-DF94-403F-AD49-952DBE2DB884}" presName="parentLin" presStyleCnt="0"/>
      <dgm:spPr/>
    </dgm:pt>
    <dgm:pt modelId="{14E0AE4A-9122-492A-ACC7-BDA9E72E142B}" type="pres">
      <dgm:prSet presAssocID="{9A857E22-DF94-403F-AD49-952DBE2DB88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8DD421D-7E9C-4AC7-9016-B48A8EE378F3}" type="pres">
      <dgm:prSet presAssocID="{9A857E22-DF94-403F-AD49-952DBE2DB88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59E5A-9100-4215-9D7B-1ECE0475D1B5}" type="pres">
      <dgm:prSet presAssocID="{9A857E22-DF94-403F-AD49-952DBE2DB884}" presName="negativeSpace" presStyleCnt="0"/>
      <dgm:spPr/>
    </dgm:pt>
    <dgm:pt modelId="{075EC9C2-4BDF-447D-A196-51278C2966D9}" type="pres">
      <dgm:prSet presAssocID="{9A857E22-DF94-403F-AD49-952DBE2DB88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C3712-5EAD-4716-818F-A6113BAE4B84}" type="pres">
      <dgm:prSet presAssocID="{7B0C320C-50A2-4B13-BA3D-289A7C2DFEE0}" presName="spaceBetweenRectangles" presStyleCnt="0"/>
      <dgm:spPr/>
    </dgm:pt>
    <dgm:pt modelId="{E253B00C-5D2F-4083-ADC2-7D1F74B5D1B3}" type="pres">
      <dgm:prSet presAssocID="{CCF3B5C4-0D91-4874-9795-6F2FB447038D}" presName="parentLin" presStyleCnt="0"/>
      <dgm:spPr/>
    </dgm:pt>
    <dgm:pt modelId="{7A03453B-6494-4E0B-9581-11F83A1AD698}" type="pres">
      <dgm:prSet presAssocID="{CCF3B5C4-0D91-4874-9795-6F2FB447038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955E5CB-0AF3-4175-A8F3-E818BBEBA754}" type="pres">
      <dgm:prSet presAssocID="{CCF3B5C4-0D91-4874-9795-6F2FB44703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86747-8853-4CD5-9694-DE6208C9FC66}" type="pres">
      <dgm:prSet presAssocID="{CCF3B5C4-0D91-4874-9795-6F2FB447038D}" presName="negativeSpace" presStyleCnt="0"/>
      <dgm:spPr/>
    </dgm:pt>
    <dgm:pt modelId="{A3B78B41-AACC-49E8-BF13-92356AD794D4}" type="pres">
      <dgm:prSet presAssocID="{CCF3B5C4-0D91-4874-9795-6F2FB447038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520915-F867-4DC1-9C0D-3CA547587F49}" srcId="{08623DD3-33F6-45EF-8109-A161131101A0}" destId="{311FADF9-2FCB-42DD-89D3-B5548495853F}" srcOrd="1" destOrd="0" parTransId="{4613EC42-D610-427E-A044-C5639D6CFA30}" sibTransId="{75F11F5A-7DBD-40FA-842F-2EDD6A2220AC}"/>
    <dgm:cxn modelId="{37D7FA57-FBD0-4447-9899-F2D00E09E550}" type="presOf" srcId="{E2847ABE-863E-46D7-AE78-5CC87A0B369C}" destId="{A3B78B41-AACC-49E8-BF13-92356AD794D4}" srcOrd="0" destOrd="1" presId="urn:microsoft.com/office/officeart/2005/8/layout/list1"/>
    <dgm:cxn modelId="{7366B56B-CB3A-4C12-9B95-BFECAFB28356}" srcId="{F63A6F94-8547-44F5-A647-0911283B5752}" destId="{9A857E22-DF94-403F-AD49-952DBE2DB884}" srcOrd="1" destOrd="0" parTransId="{EFA79736-0F66-4D50-A703-E08DDCEE151F}" sibTransId="{7B0C320C-50A2-4B13-BA3D-289A7C2DFEE0}"/>
    <dgm:cxn modelId="{DCCB0569-AA64-4E03-8F6E-556B2BE4BCA8}" type="presOf" srcId="{CCF3B5C4-0D91-4874-9795-6F2FB447038D}" destId="{7A03453B-6494-4E0B-9581-11F83A1AD698}" srcOrd="0" destOrd="0" presId="urn:microsoft.com/office/officeart/2005/8/layout/list1"/>
    <dgm:cxn modelId="{9C35695C-86C5-4FC5-96FD-3C4AD7CAAFCC}" type="presOf" srcId="{41CDF881-68E8-4271-94EE-CC2347D07770}" destId="{A3B78B41-AACC-49E8-BF13-92356AD794D4}" srcOrd="0" destOrd="0" presId="urn:microsoft.com/office/officeart/2005/8/layout/list1"/>
    <dgm:cxn modelId="{D001D825-96BB-48C2-8FAF-8EEBD167781E}" srcId="{F63A6F94-8547-44F5-A647-0911283B5752}" destId="{CCF3B5C4-0D91-4874-9795-6F2FB447038D}" srcOrd="2" destOrd="0" parTransId="{79BF0249-44F7-4B5E-BFE5-660870E04966}" sibTransId="{8C08216C-B5D8-4681-A90F-7A4DC766C7CF}"/>
    <dgm:cxn modelId="{DD330854-D18B-410F-9AC5-FBCF310BCF8B}" srcId="{08623DD3-33F6-45EF-8109-A161131101A0}" destId="{3417B729-57D3-441D-9836-0B4E64593CCA}" srcOrd="0" destOrd="0" parTransId="{A7F1A635-934F-451E-AAD8-DEB10EE8DCFE}" sibTransId="{2403AFFE-85F2-4BC0-A73C-E00E2BC7F567}"/>
    <dgm:cxn modelId="{7DB611E8-7C8C-483F-A55F-2D505A651A2C}" type="presOf" srcId="{08623DD3-33F6-45EF-8109-A161131101A0}" destId="{59D01677-84BB-4FCE-81F4-8637EE454267}" srcOrd="1" destOrd="0" presId="urn:microsoft.com/office/officeart/2005/8/layout/list1"/>
    <dgm:cxn modelId="{E7B2D8D0-DBF6-473D-91AB-1B6E59DA8921}" type="presOf" srcId="{CCF3B5C4-0D91-4874-9795-6F2FB447038D}" destId="{B955E5CB-0AF3-4175-A8F3-E818BBEBA754}" srcOrd="1" destOrd="0" presId="urn:microsoft.com/office/officeart/2005/8/layout/list1"/>
    <dgm:cxn modelId="{4F3087A8-0381-4AF7-AF59-13B0F446040A}" type="presOf" srcId="{08623DD3-33F6-45EF-8109-A161131101A0}" destId="{92103F5B-E485-4C9C-85FC-E4489C255549}" srcOrd="0" destOrd="0" presId="urn:microsoft.com/office/officeart/2005/8/layout/list1"/>
    <dgm:cxn modelId="{2B1133E3-0D09-470F-BBD6-075D2BF2CA6E}" srcId="{9A857E22-DF94-403F-AD49-952DBE2DB884}" destId="{DC50E0A6-366C-4D5D-8977-72E3983C0DA3}" srcOrd="0" destOrd="0" parTransId="{91C9364B-57B5-4433-B329-4B70B8F9558F}" sibTransId="{097172B2-4B80-404D-AE8F-32F8630B4F9A}"/>
    <dgm:cxn modelId="{EDC41EF8-10F9-4A07-84D5-798CFA45C2BA}" type="presOf" srcId="{9A857E22-DF94-403F-AD49-952DBE2DB884}" destId="{14E0AE4A-9122-492A-ACC7-BDA9E72E142B}" srcOrd="0" destOrd="0" presId="urn:microsoft.com/office/officeart/2005/8/layout/list1"/>
    <dgm:cxn modelId="{616D3F90-B02F-465D-8A43-3279DEF4D395}" type="presOf" srcId="{3417B729-57D3-441D-9836-0B4E64593CCA}" destId="{41D79AAB-F8C5-429A-BF22-3BD9067C0CB4}" srcOrd="0" destOrd="0" presId="urn:microsoft.com/office/officeart/2005/8/layout/list1"/>
    <dgm:cxn modelId="{EE7C5639-9146-4EF4-8BBF-B5549D531B17}" srcId="{CCF3B5C4-0D91-4874-9795-6F2FB447038D}" destId="{41CDF881-68E8-4271-94EE-CC2347D07770}" srcOrd="0" destOrd="0" parTransId="{7BCE2823-3A36-4B5D-B449-A9AC47D79FED}" sibTransId="{59F5E6DA-43E2-450E-9791-7FDE8C6CC18D}"/>
    <dgm:cxn modelId="{A3DACF36-29B7-4493-A88F-F2DA3FF5D627}" srcId="{F63A6F94-8547-44F5-A647-0911283B5752}" destId="{08623DD3-33F6-45EF-8109-A161131101A0}" srcOrd="0" destOrd="0" parTransId="{22205E60-8700-4AE7-AFDC-6C960B25D2C9}" sibTransId="{1298077C-82F7-4F02-8D44-5B56DB6DF8ED}"/>
    <dgm:cxn modelId="{B6F3D1F3-FBBD-4AA3-9278-B0AF5F1E08CD}" srcId="{CCF3B5C4-0D91-4874-9795-6F2FB447038D}" destId="{E2847ABE-863E-46D7-AE78-5CC87A0B369C}" srcOrd="1" destOrd="0" parTransId="{E8803F94-53BA-4587-AFFB-48438EFE5F33}" sibTransId="{B3F0B386-83C6-4BAD-B85A-3969CEB8E0BC}"/>
    <dgm:cxn modelId="{5CEF790D-A263-4824-B9BD-B78CC6DD975B}" srcId="{9A857E22-DF94-403F-AD49-952DBE2DB884}" destId="{3B01B363-56C8-4FE4-8F84-CD67EB375260}" srcOrd="1" destOrd="0" parTransId="{BF26CE62-B400-478A-B654-B88884BB38F0}" sibTransId="{7C77DC75-15D5-4CC7-8A1E-F5FA1EE78538}"/>
    <dgm:cxn modelId="{7999873A-047A-42AB-91A2-06B9F8A0811D}" type="presOf" srcId="{F63A6F94-8547-44F5-A647-0911283B5752}" destId="{8A460569-D3BC-4BE9-8D99-545686A300C6}" srcOrd="0" destOrd="0" presId="urn:microsoft.com/office/officeart/2005/8/layout/list1"/>
    <dgm:cxn modelId="{7DF55D9C-D0BB-4EFE-BC1E-3A3E2739D0E4}" type="presOf" srcId="{3B01B363-56C8-4FE4-8F84-CD67EB375260}" destId="{075EC9C2-4BDF-447D-A196-51278C2966D9}" srcOrd="0" destOrd="1" presId="urn:microsoft.com/office/officeart/2005/8/layout/list1"/>
    <dgm:cxn modelId="{5EEFDC93-276F-43AE-A613-237915B86B88}" type="presOf" srcId="{9A857E22-DF94-403F-AD49-952DBE2DB884}" destId="{08DD421D-7E9C-4AC7-9016-B48A8EE378F3}" srcOrd="1" destOrd="0" presId="urn:microsoft.com/office/officeart/2005/8/layout/list1"/>
    <dgm:cxn modelId="{4EED1D21-4C3A-45B8-825F-04ED9FE44579}" type="presOf" srcId="{DC50E0A6-366C-4D5D-8977-72E3983C0DA3}" destId="{075EC9C2-4BDF-447D-A196-51278C2966D9}" srcOrd="0" destOrd="0" presId="urn:microsoft.com/office/officeart/2005/8/layout/list1"/>
    <dgm:cxn modelId="{A4CFB94E-B80E-4A2F-A700-662E0A18783D}" type="presOf" srcId="{311FADF9-2FCB-42DD-89D3-B5548495853F}" destId="{41D79AAB-F8C5-429A-BF22-3BD9067C0CB4}" srcOrd="0" destOrd="1" presId="urn:microsoft.com/office/officeart/2005/8/layout/list1"/>
    <dgm:cxn modelId="{E77048FE-B9F8-4B60-86F8-3C92CE61B43B}" type="presParOf" srcId="{8A460569-D3BC-4BE9-8D99-545686A300C6}" destId="{DD5CC9BA-1AFC-4D83-BA6A-0A325BDC2D7A}" srcOrd="0" destOrd="0" presId="urn:microsoft.com/office/officeart/2005/8/layout/list1"/>
    <dgm:cxn modelId="{9E9320F5-6990-4491-AF10-EF9F0414A9D1}" type="presParOf" srcId="{DD5CC9BA-1AFC-4D83-BA6A-0A325BDC2D7A}" destId="{92103F5B-E485-4C9C-85FC-E4489C255549}" srcOrd="0" destOrd="0" presId="urn:microsoft.com/office/officeart/2005/8/layout/list1"/>
    <dgm:cxn modelId="{09785BAB-260F-4FDA-833E-11A47905345A}" type="presParOf" srcId="{DD5CC9BA-1AFC-4D83-BA6A-0A325BDC2D7A}" destId="{59D01677-84BB-4FCE-81F4-8637EE454267}" srcOrd="1" destOrd="0" presId="urn:microsoft.com/office/officeart/2005/8/layout/list1"/>
    <dgm:cxn modelId="{C85ACE18-B8BC-4F76-B529-AA758918276B}" type="presParOf" srcId="{8A460569-D3BC-4BE9-8D99-545686A300C6}" destId="{C9C68260-DAFB-41EB-AEB2-38FF730CA983}" srcOrd="1" destOrd="0" presId="urn:microsoft.com/office/officeart/2005/8/layout/list1"/>
    <dgm:cxn modelId="{BA33D6C4-F414-488C-86EF-5CB83EAADE57}" type="presParOf" srcId="{8A460569-D3BC-4BE9-8D99-545686A300C6}" destId="{41D79AAB-F8C5-429A-BF22-3BD9067C0CB4}" srcOrd="2" destOrd="0" presId="urn:microsoft.com/office/officeart/2005/8/layout/list1"/>
    <dgm:cxn modelId="{9CD3FE55-648D-492B-B882-3211BCEBA485}" type="presParOf" srcId="{8A460569-D3BC-4BE9-8D99-545686A300C6}" destId="{4900A168-77D8-4651-92F9-22CDCE5DB145}" srcOrd="3" destOrd="0" presId="urn:microsoft.com/office/officeart/2005/8/layout/list1"/>
    <dgm:cxn modelId="{A88A30FE-C46D-4B09-800E-704463F6199B}" type="presParOf" srcId="{8A460569-D3BC-4BE9-8D99-545686A300C6}" destId="{7D56DB03-6CF2-4184-8478-4200F725AE6A}" srcOrd="4" destOrd="0" presId="urn:microsoft.com/office/officeart/2005/8/layout/list1"/>
    <dgm:cxn modelId="{30A1C378-E079-4D94-BEF4-21661C200975}" type="presParOf" srcId="{7D56DB03-6CF2-4184-8478-4200F725AE6A}" destId="{14E0AE4A-9122-492A-ACC7-BDA9E72E142B}" srcOrd="0" destOrd="0" presId="urn:microsoft.com/office/officeart/2005/8/layout/list1"/>
    <dgm:cxn modelId="{AE315644-9A12-4774-9DE5-CE6EAF128808}" type="presParOf" srcId="{7D56DB03-6CF2-4184-8478-4200F725AE6A}" destId="{08DD421D-7E9C-4AC7-9016-B48A8EE378F3}" srcOrd="1" destOrd="0" presId="urn:microsoft.com/office/officeart/2005/8/layout/list1"/>
    <dgm:cxn modelId="{274203D8-6900-43DB-B670-9904260DDC78}" type="presParOf" srcId="{8A460569-D3BC-4BE9-8D99-545686A300C6}" destId="{B2F59E5A-9100-4215-9D7B-1ECE0475D1B5}" srcOrd="5" destOrd="0" presId="urn:microsoft.com/office/officeart/2005/8/layout/list1"/>
    <dgm:cxn modelId="{F2975C41-B363-495D-B420-271FEB8042E4}" type="presParOf" srcId="{8A460569-D3BC-4BE9-8D99-545686A300C6}" destId="{075EC9C2-4BDF-447D-A196-51278C2966D9}" srcOrd="6" destOrd="0" presId="urn:microsoft.com/office/officeart/2005/8/layout/list1"/>
    <dgm:cxn modelId="{657DBB89-9B3C-4660-97FB-10A16B2AC623}" type="presParOf" srcId="{8A460569-D3BC-4BE9-8D99-545686A300C6}" destId="{84EC3712-5EAD-4716-818F-A6113BAE4B84}" srcOrd="7" destOrd="0" presId="urn:microsoft.com/office/officeart/2005/8/layout/list1"/>
    <dgm:cxn modelId="{B82C4321-C098-4313-B2D3-C1C8260005F1}" type="presParOf" srcId="{8A460569-D3BC-4BE9-8D99-545686A300C6}" destId="{E253B00C-5D2F-4083-ADC2-7D1F74B5D1B3}" srcOrd="8" destOrd="0" presId="urn:microsoft.com/office/officeart/2005/8/layout/list1"/>
    <dgm:cxn modelId="{6374788E-F4B8-4AEC-B66B-F29AA61C2BAF}" type="presParOf" srcId="{E253B00C-5D2F-4083-ADC2-7D1F74B5D1B3}" destId="{7A03453B-6494-4E0B-9581-11F83A1AD698}" srcOrd="0" destOrd="0" presId="urn:microsoft.com/office/officeart/2005/8/layout/list1"/>
    <dgm:cxn modelId="{BAED370A-E275-4289-80DD-E8675BFDDE14}" type="presParOf" srcId="{E253B00C-5D2F-4083-ADC2-7D1F74B5D1B3}" destId="{B955E5CB-0AF3-4175-A8F3-E818BBEBA754}" srcOrd="1" destOrd="0" presId="urn:microsoft.com/office/officeart/2005/8/layout/list1"/>
    <dgm:cxn modelId="{2B3FC823-957F-405D-9E91-3F82FC95D7F6}" type="presParOf" srcId="{8A460569-D3BC-4BE9-8D99-545686A300C6}" destId="{ED486747-8853-4CD5-9694-DE6208C9FC66}" srcOrd="9" destOrd="0" presId="urn:microsoft.com/office/officeart/2005/8/layout/list1"/>
    <dgm:cxn modelId="{044F70CE-E3FF-4290-9894-9EC2FA1F9999}" type="presParOf" srcId="{8A460569-D3BC-4BE9-8D99-545686A300C6}" destId="{A3B78B41-AACC-49E8-BF13-92356AD794D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79AAB-F8C5-429A-BF22-3BD9067C0CB4}">
      <dsp:nvSpPr>
        <dsp:cNvPr id="0" name=""/>
        <dsp:cNvSpPr/>
      </dsp:nvSpPr>
      <dsp:spPr>
        <a:xfrm>
          <a:off x="0" y="278403"/>
          <a:ext cx="8229600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Brooks’ theorem: a graph of maximum degree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𝑞</m:t>
              </m:r>
            </m:oMath>
          </a14:m>
          <a:r>
            <a:rPr lang="en-US" sz="1700" kern="1200" dirty="0" smtClean="0"/>
            <a:t> is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𝑞</m:t>
              </m:r>
            </m:oMath>
          </a14:m>
          <a:r>
            <a:rPr lang="en-US" sz="1700" kern="1200" dirty="0" smtClean="0"/>
            <a:t>-colorable </a:t>
          </a:r>
          <a:br>
            <a:rPr lang="en-US" sz="1700" kern="1200" dirty="0" smtClean="0"/>
          </a:br>
          <a:r>
            <a:rPr lang="en-US" sz="1400" kern="1200" dirty="0" smtClean="0"/>
            <a:t>(unless it is a clique or an odd cycle)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Exists FPT algorithm for coloring parameterized by #vertices of degree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smtClean="0">
                  <a:latin typeface="Cambria Math" panose="02040503050406030204" pitchFamily="18" charset="0"/>
                </a:rPr>
                <m:t>&gt;</m:t>
              </m:r>
              <m:r>
                <a:rPr lang="en-US" sz="17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𝑞</m:t>
              </m:r>
            </m:oMath>
          </a14:m>
          <a:endParaRPr lang="en-US" sz="1700" kern="1200" dirty="0"/>
        </a:p>
      </dsp:txBody>
      <dsp:txXfrm>
        <a:off x="0" y="278403"/>
        <a:ext cx="8229600" cy="1219050"/>
      </dsp:txXfrm>
    </dsp:sp>
    <dsp:sp modelId="{59D01677-84BB-4FCE-81F4-8637EE454267}">
      <dsp:nvSpPr>
        <dsp:cNvPr id="0" name=""/>
        <dsp:cNvSpPr/>
      </dsp:nvSpPr>
      <dsp:spPr>
        <a:xfrm>
          <a:off x="411480" y="12723"/>
          <a:ext cx="57607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Graph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𝑞</m:t>
              </m:r>
            </m:oMath>
          </a14:m>
          <a:r>
            <a:rPr lang="en-US" sz="1800" kern="1200" dirty="0" smtClean="0"/>
            <a:t>-</a:t>
          </a:r>
          <a:r>
            <a:rPr lang="en-US" sz="1800" kern="1200" dirty="0" err="1" smtClean="0"/>
            <a:t>colorability</a:t>
          </a:r>
          <a:endParaRPr lang="en-US" sz="1800" kern="1200" dirty="0"/>
        </a:p>
      </dsp:txBody>
      <dsp:txXfrm>
        <a:off x="437419" y="38662"/>
        <a:ext cx="5708842" cy="479482"/>
      </dsp:txXfrm>
    </dsp:sp>
    <dsp:sp modelId="{075EC9C2-4BDF-447D-A196-51278C2966D9}">
      <dsp:nvSpPr>
        <dsp:cNvPr id="0" name=""/>
        <dsp:cNvSpPr/>
      </dsp:nvSpPr>
      <dsp:spPr>
        <a:xfrm>
          <a:off x="0" y="1860334"/>
          <a:ext cx="8229600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 a CNF-formula where all of the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𝑚</m:t>
              </m:r>
            </m:oMath>
          </a14:m>
          <a:r>
            <a:rPr lang="en-US" sz="1800" kern="1200" dirty="0" smtClean="0"/>
            <a:t> clauses have size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𝑟</m:t>
              </m:r>
            </m:oMath>
          </a14:m>
          <a:r>
            <a:rPr lang="en-US" sz="1800" kern="1200" dirty="0" smtClean="0"/>
            <a:t>, </a:t>
          </a:r>
          <a:br>
            <a:rPr lang="en-US" sz="1800" kern="1200" dirty="0" smtClean="0"/>
          </a:br>
          <a:r>
            <a:rPr lang="en-US" sz="1800" kern="1200" dirty="0" smtClean="0"/>
            <a:t>there exists an assignment satisfying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𝑚</m:t>
              </m:r>
              <m:d>
                <m:d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1−</m:t>
                  </m:r>
                  <m:f>
                    <m:fPr>
                      <m:ctrlPr>
                        <a:rPr lang="en-US" sz="1800" b="0" i="1" kern="120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1800" b="0" i="1" kern="1200" smtClean="0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sSupPr>
                          <m:ctrlPr>
                            <a:rPr lang="en-US" sz="1800" b="0" i="1" kern="12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kern="12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800" b="0" i="1" kern="12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den>
                  </m:f>
                </m:e>
              </m:d>
            </m:oMath>
          </a14:m>
          <a:r>
            <a:rPr lang="en-US" sz="1800" kern="1200" dirty="0" smtClean="0"/>
            <a:t> clauses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Exists FPT algorithm to test if you can satisfy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+</m:t>
              </m:r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𝑚</m:t>
              </m:r>
              <m:d>
                <m:d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1−</m:t>
                  </m:r>
                  <m:f>
                    <m:fPr>
                      <m:ctrlPr>
                        <a:rPr lang="en-US" sz="1800" b="0" i="1" kern="120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1800" b="0" i="1" kern="1200" smtClean="0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sSupPr>
                          <m:ctrlPr>
                            <a:rPr lang="en-US" sz="1800" b="0" i="1" kern="12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kern="12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800" b="0" i="1" kern="12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den>
                  </m:f>
                </m:e>
              </m:d>
            </m:oMath>
          </a14:m>
          <a:r>
            <a:rPr lang="en-US" sz="1800" kern="1200" dirty="0" smtClean="0"/>
            <a:t> clauses</a:t>
          </a:r>
          <a:endParaRPr lang="en-US" sz="1800" kern="1200" dirty="0"/>
        </a:p>
      </dsp:txBody>
      <dsp:txXfrm>
        <a:off x="0" y="1860334"/>
        <a:ext cx="8229600" cy="1559250"/>
      </dsp:txXfrm>
    </dsp:sp>
    <dsp:sp modelId="{08DD421D-7E9C-4AC7-9016-B48A8EE378F3}">
      <dsp:nvSpPr>
        <dsp:cNvPr id="0" name=""/>
        <dsp:cNvSpPr/>
      </dsp:nvSpPr>
      <dsp:spPr>
        <a:xfrm>
          <a:off x="411480" y="1594654"/>
          <a:ext cx="57607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Maximum Satisfiability</a:t>
          </a:r>
          <a:endParaRPr lang="en-US" sz="1800" kern="1200" dirty="0"/>
        </a:p>
      </dsp:txBody>
      <dsp:txXfrm>
        <a:off x="437419" y="1620593"/>
        <a:ext cx="5708842" cy="479482"/>
      </dsp:txXfrm>
    </dsp:sp>
    <dsp:sp modelId="{A3B78B41-AACC-49E8-BF13-92356AD794D4}">
      <dsp:nvSpPr>
        <dsp:cNvPr id="0" name=""/>
        <dsp:cNvSpPr/>
      </dsp:nvSpPr>
      <dsp:spPr>
        <a:xfrm>
          <a:off x="0" y="3782464"/>
          <a:ext cx="8229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Any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𝑚</m:t>
              </m:r>
            </m:oMath>
          </a14:m>
          <a:r>
            <a:rPr lang="en-US" sz="1800" kern="1200" dirty="0" smtClean="0"/>
            <a:t>-edge graph has a cut of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𝑚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/2</m:t>
              </m:r>
            </m:oMath>
          </a14:m>
          <a:r>
            <a:rPr lang="en-US" sz="1800" kern="1200" dirty="0" smtClean="0"/>
            <a:t> edges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Exists FPT algorithm to test if you can cut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+</m:t>
              </m:r>
              <m:f>
                <m:f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18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𝑚</m:t>
                  </m:r>
                </m:num>
                <m:den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2</m:t>
                  </m:r>
                </m:den>
              </m:f>
            </m:oMath>
          </a14:m>
          <a:r>
            <a:rPr lang="en-US" sz="1800" kern="1200" dirty="0" smtClean="0"/>
            <a:t> edges</a:t>
          </a:r>
          <a:endParaRPr lang="en-US" sz="1800" kern="1200" dirty="0"/>
        </a:p>
      </dsp:txBody>
      <dsp:txXfrm>
        <a:off x="0" y="3782464"/>
        <a:ext cx="8229600" cy="1134000"/>
      </dsp:txXfrm>
    </dsp:sp>
    <dsp:sp modelId="{B955E5CB-0AF3-4175-A8F3-E818BBEBA754}">
      <dsp:nvSpPr>
        <dsp:cNvPr id="0" name=""/>
        <dsp:cNvSpPr/>
      </dsp:nvSpPr>
      <dsp:spPr>
        <a:xfrm>
          <a:off x="411480" y="3516784"/>
          <a:ext cx="57607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Maximum Cut</a:t>
          </a:r>
          <a:endParaRPr lang="en-US" sz="1800" kern="1200" dirty="0"/>
        </a:p>
      </dsp:txBody>
      <dsp:txXfrm>
        <a:off x="437419" y="3542723"/>
        <a:ext cx="570884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odecahedron_light_blue.sv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cosian_calculu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File:Hamiltonian_path.svg" TargetMode="External"/><Relationship Id="rId4" Type="http://schemas.openxmlformats.org/officeDocument/2006/relationships/hyperlink" Target="http://commons.wikimedia.org/wiki/File:Dodecahedron_light_blue.sv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Advertisement for this talk: (1) it deals with a game that someone actually introduced for fun, not just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 ‘game-theory’ game which are generally not fun. (2) It shows you some elegant ideas in graph theory. (3) It showcases a way to turn mathematical statements about existence of certain types of objects, into interesting algorithmic research questions.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Perspective projection of a dodecahedron with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Hamiltion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cycle through its vertices by CMG Lee based on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http://commons.wikimedia.org/wiki/File:Dodecahedron_light_blue.svg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cc-by-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If, like me, you programmed computer games at age 15, you might have come across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his notion of quaternions to describe rotations.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Game introduced by 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William Rowan Hamilton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(Irish Mathematician, died in 1865). He invented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Icosian calculus"/>
              </a:rPr>
              <a:t>icosian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Icosian calculus"/>
              </a:rPr>
              <a:t> calculus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the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icosian</a:t>
            </a:r>
            <a:r>
              <a:rPr lang="en-US" sz="1200" b="0" i="1" u="none" strike="noStrike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game.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related algorithmic problem is: given a graph, determine whether or not it has a Hamiltonian cycle. It is NP-hard and explains the intractability of the Traveling Salesman problem.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Perspective projection of a dodecahedron with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Hamiltion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cycle through its vertices by CMG Lee based on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/>
              </a:rPr>
              <a:t>http://commons.wikimedia.org/wiki/File:Dodecahedron_light_blue.svg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cc-by-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Also, </a:t>
            </a:r>
            <a:r>
              <a:rPr lang="en-US" dirty="0" smtClean="0">
                <a:hlinkClick r:id="rId5"/>
              </a:rPr>
              <a:t>https://en.wikipedia.org/wiki/File:Hamiltonian_path.svg</a:t>
            </a:r>
            <a:r>
              <a:rPr lang="en-US" dirty="0" smtClean="0"/>
              <a:t> by Christoph Sommer</a:t>
            </a:r>
            <a:r>
              <a:rPr lang="en-US" baseline="0" dirty="0" smtClean="0"/>
              <a:t>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cc-by-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 By Created by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en:User:Cyp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copied from the English Wikipedia. - not stated, CC BY-SA 3.0, https://commons.wikimedia.org/w/index.php?curid=38668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978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Bondy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–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Chvátal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dirty="0" smtClean="0"/>
              <a:t>Now, the order of this talk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unconvential</a:t>
            </a:r>
            <a:r>
              <a:rPr lang="en-US" baseline="0" dirty="0" smtClean="0"/>
              <a:t>. Usually, one first gives motivation, then defines the problem, and ends with some proofs. Here we go the other way around: I start by showing you a proof, which will motivate our problem. (Also, it has the side-effect that if you dose off after the first couple of minutes, at least you will have seen this proof.)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9526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the order of this talk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unconvential</a:t>
            </a:r>
            <a:r>
              <a:rPr lang="en-US" baseline="0" dirty="0" smtClean="0"/>
              <a:t>. Usually, one first gives motivation, then defines the problem, and ends with some proofs. Here we go the other way around: I start by showing you a proof, which will motivate our problem. (Also, it has the side-effect that if you dose off after the first couple of minutes, at least you will have seen this proof.)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721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the order of this talk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unconvential</a:t>
            </a:r>
            <a:r>
              <a:rPr lang="en-US" baseline="0" dirty="0" smtClean="0"/>
              <a:t>. Usually, one first gives motivation, then defines the problem, and ends with some proofs. Here we go the other way around: I start by showing you a proof, which will motivate our problem. (Also, it has the side-effect that if you dose off after the first couple of minutes, at least you will have seen this proof.)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000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does it imply Dirac’s theorem? Note</a:t>
            </a:r>
            <a:r>
              <a:rPr lang="en-US" baseline="0" dirty="0" smtClean="0"/>
              <a:t> that Hamiltonian Cycle is a famous NP-complete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174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Second theorem follows</a:t>
                </a:r>
                <a:r>
                  <a:rPr lang="en-US" baseline="0" dirty="0" smtClean="0"/>
                  <a:t> from the kernelization result by running the standard Held-Karp DP on the equivalent input on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aseline="0" dirty="0" smtClean="0"/>
                  <a:t> vertices. Running time of this form f(k) * poly(n) is called fixed-parameter tractable.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Second theorem follows</a:t>
                </a:r>
                <a:r>
                  <a:rPr lang="en-US" baseline="0" dirty="0" smtClean="0"/>
                  <a:t> from the kernelization result by running the standard Held-Karp DP on the equivalent input on 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3𝑘</a:t>
                </a:r>
                <a:r>
                  <a:rPr lang="en-US" baseline="0" dirty="0" smtClean="0"/>
                  <a:t> vertices.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7539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FPT algorithms above better bounds for max</a:t>
            </a:r>
            <a:r>
              <a:rPr lang="en-US" baseline="0" dirty="0" smtClean="0"/>
              <a:t> cut.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490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9" y="4702177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8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1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580112" y="4581128"/>
            <a:ext cx="792088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660232" y="112474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220072" y="1448780"/>
            <a:ext cx="4032448" cy="3996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4" name="HamCycle embedded" descr="File:Hamiltonian path 3d.sv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65" y="1885328"/>
            <a:ext cx="3199855" cy="31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35512" y="-27384"/>
            <a:ext cx="9143999" cy="5588445"/>
          </a:xfrm>
          <a:prstGeom prst="rect">
            <a:avLst/>
          </a:prstGeom>
          <a:noFill/>
        </p:spPr>
      </p:pic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9" y="1628802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9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9" name="Footer" descr="blue title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35496" y="5589240"/>
            <a:ext cx="9143999" cy="126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981076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8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5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1" y="6519865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1.png"/><Relationship Id="rId12" Type="http://schemas.openxmlformats.org/officeDocument/2006/relationships/image" Target="../media/image4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53.png"/><Relationship Id="rId9" Type="http://schemas.openxmlformats.org/officeDocument/2006/relationships/image" Target="../media/image42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1.png"/><Relationship Id="rId12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47.png"/><Relationship Id="rId9" Type="http://schemas.openxmlformats.org/officeDocument/2006/relationships/image" Target="../media/image42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628803"/>
            <a:ext cx="6552728" cy="1080118"/>
          </a:xfrm>
        </p:spPr>
        <p:txBody>
          <a:bodyPr/>
          <a:lstStyle/>
          <a:p>
            <a:r>
              <a:rPr lang="en-US" sz="2800" dirty="0" err="1"/>
              <a:t>Hamiltonicity</a:t>
            </a:r>
            <a:r>
              <a:rPr lang="en-US" sz="2800" dirty="0"/>
              <a:t> below Dirac’s condition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7504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dirty="0"/>
              <a:t>László Kozma</a:t>
            </a:r>
            <a:br>
              <a:rPr lang="en-US" sz="2400" dirty="0"/>
            </a:br>
            <a:r>
              <a:rPr lang="en-US" sz="2400" b="1" dirty="0"/>
              <a:t>Bart M. P. Jansen</a:t>
            </a:r>
            <a:br>
              <a:rPr lang="en-US" sz="2400" b="1" dirty="0"/>
            </a:br>
            <a:r>
              <a:rPr lang="en-US" sz="2400" dirty="0" err="1"/>
              <a:t>Jesper</a:t>
            </a:r>
            <a:r>
              <a:rPr lang="en-US" sz="2400" dirty="0"/>
              <a:t> Nederlof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09322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n-NO" sz="1600" i="1" dirty="0">
                <a:latin typeface="+mj-lt"/>
              </a:rPr>
              <a:t>Networks Training Week Spring 2019</a:t>
            </a:r>
            <a:br>
              <a:rPr lang="nn-NO" sz="1600" i="1" dirty="0">
                <a:latin typeface="+mj-lt"/>
              </a:rPr>
            </a:br>
            <a:r>
              <a:rPr lang="nn-NO" sz="1600" dirty="0">
                <a:latin typeface="+mj-lt"/>
              </a:rPr>
              <a:t>May 6</a:t>
            </a:r>
            <a:r>
              <a:rPr lang="nn-NO" sz="1600" baseline="30000" dirty="0">
                <a:latin typeface="+mj-lt"/>
              </a:rPr>
              <a:t>th</a:t>
            </a:r>
            <a:r>
              <a:rPr lang="nn-NO" sz="1600" dirty="0">
                <a:latin typeface="+mj-lt"/>
              </a:rPr>
              <a:t> 2019, Kaap Doorn, Netherlands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3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r="15553" b="-1"/>
          <a:stretch/>
        </p:blipFill>
        <p:spPr bwMode="auto">
          <a:xfrm>
            <a:off x="7752355" y="172723"/>
            <a:ext cx="1140126" cy="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ipartite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356992"/>
            <a:ext cx="2324100" cy="2619375"/>
          </a:xfrm>
          <a:prstGeom prst="rect">
            <a:avLst/>
          </a:prstGeom>
        </p:spPr>
      </p:pic>
      <p:pic>
        <p:nvPicPr>
          <p:cNvPr id="27" name="MatchingI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520" y="3353180"/>
            <a:ext cx="2324100" cy="2619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7"/>
                <a:ext cx="8229600" cy="44253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has 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edges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Resulting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To prove: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is Hamiltonian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is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Find a maximum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in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/>
                  <a:t>Obtain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by removing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unmatched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-vertices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7"/>
                <a:ext cx="8229600" cy="4425355"/>
              </a:xfrm>
              <a:blipFill rotWithShape="0">
                <a:blip r:embed="rId4"/>
                <a:stretch>
                  <a:fillRect l="-1111" t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8313" y="341444"/>
                <a:ext cx="8218488" cy="113636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be 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-vertex graph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vertices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have degree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There </a:t>
                </a:r>
                <a:r>
                  <a:rPr lang="en-US" sz="2000" dirty="0"/>
                  <a:t>is </a:t>
                </a:r>
                <a:r>
                  <a:rPr lang="en-US" sz="2000" dirty="0" smtClean="0"/>
                  <a:t>an algorithm </a:t>
                </a:r>
                <a:r>
                  <a:rPr lang="en-US" sz="2000" dirty="0"/>
                  <a:t>that, given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, constructs a graph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time, </a:t>
                </a:r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Hamiltonian </a:t>
                </a:r>
                <a:r>
                  <a:rPr lang="en-US" sz="2000" dirty="0" smtClean="0"/>
                  <a:t>if and </a:t>
                </a:r>
                <a:r>
                  <a:rPr lang="en-US" sz="2000" dirty="0"/>
                  <a:t>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 smtClean="0"/>
                  <a:t> is </a:t>
                </a:r>
                <a:r>
                  <a:rPr lang="en-US" sz="2000" dirty="0"/>
                  <a:t>Hamiltonian.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41444"/>
                <a:ext cx="8218488" cy="113636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npu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836" y="3879763"/>
            <a:ext cx="2466975" cy="1790700"/>
          </a:xfrm>
          <a:prstGeom prst="rect">
            <a:avLst/>
          </a:prstGeom>
        </p:spPr>
      </p:pic>
      <p:pic>
        <p:nvPicPr>
          <p:cNvPr id="16" name="Clique-ifi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836" y="3874891"/>
            <a:ext cx="2466975" cy="1790700"/>
          </a:xfrm>
          <a:prstGeom prst="rect">
            <a:avLst/>
          </a:prstGeom>
        </p:spPr>
      </p:pic>
      <p:pic>
        <p:nvPicPr>
          <p:cNvPr id="11" name="Labeled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835" y="3879763"/>
            <a:ext cx="2466975" cy="1790700"/>
          </a:xfrm>
          <a:prstGeom prst="rect">
            <a:avLst/>
          </a:prstGeom>
        </p:spPr>
      </p:pic>
      <p:sp>
        <p:nvSpPr>
          <p:cNvPr id="17" name="C-highlight"/>
          <p:cNvSpPr/>
          <p:nvPr/>
        </p:nvSpPr>
        <p:spPr bwMode="auto">
          <a:xfrm>
            <a:off x="970836" y="3847355"/>
            <a:ext cx="1521520" cy="1853183"/>
          </a:xfrm>
          <a:prstGeom prst="roundRect">
            <a:avLst/>
          </a:prstGeom>
          <a:solidFill>
            <a:srgbClr val="DEE7EB">
              <a:alpha val="42000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S-highlight"/>
          <p:cNvSpPr/>
          <p:nvPr/>
        </p:nvSpPr>
        <p:spPr bwMode="auto">
          <a:xfrm>
            <a:off x="2677051" y="3847355"/>
            <a:ext cx="823417" cy="1853183"/>
          </a:xfrm>
          <a:prstGeom prst="roundRect">
            <a:avLst/>
          </a:prstGeom>
          <a:solidFill>
            <a:srgbClr val="92D050">
              <a:alpha val="42000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Label-C"/>
              <p:cNvSpPr txBox="1"/>
              <p:nvPr/>
            </p:nvSpPr>
            <p:spPr>
              <a:xfrm>
                <a:off x="794339" y="5260261"/>
                <a:ext cx="79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Label-C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39" y="5260261"/>
                <a:ext cx="792088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Label-S"/>
              <p:cNvSpPr txBox="1"/>
              <p:nvPr/>
            </p:nvSpPr>
            <p:spPr>
              <a:xfrm>
                <a:off x="2987824" y="5282044"/>
                <a:ext cx="79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Label-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282044"/>
                <a:ext cx="792088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63367" y="5826980"/>
                <a:ext cx="20882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  <a:br>
                  <a:rPr lang="en-US" sz="2400" dirty="0" smtClean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vertices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67" y="5826980"/>
                <a:ext cx="2088232" cy="830997"/>
              </a:xfrm>
              <a:prstGeom prst="rect">
                <a:avLst/>
              </a:prstGeom>
              <a:blipFill rotWithShape="0">
                <a:blip r:embed="rId11"/>
                <a:stretch>
                  <a:fillRect t="-6618" r="-146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98046" y="5826980"/>
                <a:ext cx="20882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/>
                </a:r>
                <a:br>
                  <a:rPr lang="en-US" sz="2400" dirty="0" smtClean="0">
                    <a:latin typeface="+mj-lt"/>
                  </a:rPr>
                </a:br>
                <a:r>
                  <a:rPr lang="en-US" sz="2400" dirty="0" smtClean="0">
                    <a:solidFill>
                      <a:srgbClr val="0070C0"/>
                    </a:solidFill>
                    <a:latin typeface="+mj-lt"/>
                  </a:rPr>
                  <a:t>(bipartite)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046" y="5826980"/>
                <a:ext cx="2088232" cy="830997"/>
              </a:xfrm>
              <a:prstGeom prst="rect">
                <a:avLst/>
              </a:prstGeom>
              <a:blipFill rotWithShape="0">
                <a:blip r:embed="rId12"/>
                <a:stretch>
                  <a:fillRect t="-661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-highlight"/>
          <p:cNvSpPr/>
          <p:nvPr/>
        </p:nvSpPr>
        <p:spPr bwMode="auto">
          <a:xfrm>
            <a:off x="5480237" y="3835684"/>
            <a:ext cx="1521520" cy="1853183"/>
          </a:xfrm>
          <a:prstGeom prst="roundRect">
            <a:avLst/>
          </a:prstGeom>
          <a:solidFill>
            <a:srgbClr val="DEE7EB">
              <a:alpha val="42000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S-highlight"/>
          <p:cNvSpPr/>
          <p:nvPr/>
        </p:nvSpPr>
        <p:spPr bwMode="auto">
          <a:xfrm>
            <a:off x="7204967" y="3498754"/>
            <a:ext cx="1169544" cy="2378518"/>
          </a:xfrm>
          <a:prstGeom prst="roundRect">
            <a:avLst/>
          </a:prstGeom>
          <a:solidFill>
            <a:srgbClr val="92D050">
              <a:alpha val="42000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Label-C"/>
              <p:cNvSpPr txBox="1"/>
              <p:nvPr/>
            </p:nvSpPr>
            <p:spPr>
              <a:xfrm>
                <a:off x="5302002" y="5260261"/>
                <a:ext cx="79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Label-C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002" y="5260261"/>
                <a:ext cx="792088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Label-S"/>
              <p:cNvSpPr txBox="1"/>
              <p:nvPr/>
            </p:nvSpPr>
            <p:spPr>
              <a:xfrm>
                <a:off x="7475657" y="4203085"/>
                <a:ext cx="14168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sz="2800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Label-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657" y="4203085"/>
                <a:ext cx="1416823" cy="95410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ross 27"/>
          <p:cNvSpPr/>
          <p:nvPr/>
        </p:nvSpPr>
        <p:spPr bwMode="auto">
          <a:xfrm rot="2700000">
            <a:off x="1261909" y="4562837"/>
            <a:ext cx="398875" cy="398875"/>
          </a:xfrm>
          <a:prstGeom prst="plus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4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7"/>
                <a:ext cx="8229600" cy="442535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To prove: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is Hamiltonian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7"/>
                <a:ext cx="8229600" cy="442535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8313" y="341444"/>
                <a:ext cx="8218488" cy="113636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be 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-vertex graph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vertices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have degree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There </a:t>
                </a:r>
                <a:r>
                  <a:rPr lang="en-US" sz="2000" dirty="0"/>
                  <a:t>is </a:t>
                </a:r>
                <a:r>
                  <a:rPr lang="en-US" sz="2000" dirty="0" smtClean="0"/>
                  <a:t>an algorithm </a:t>
                </a:r>
                <a:r>
                  <a:rPr lang="en-US" sz="2000" dirty="0"/>
                  <a:t>that, given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, constructs a graph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time, </a:t>
                </a:r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Hamiltonian </a:t>
                </a:r>
                <a:r>
                  <a:rPr lang="en-US" sz="2000" dirty="0" smtClean="0"/>
                  <a:t>if and </a:t>
                </a:r>
                <a:r>
                  <a:rPr lang="en-US" sz="2000" dirty="0"/>
                  <a:t>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 smtClean="0"/>
                  <a:t> is </a:t>
                </a:r>
                <a:r>
                  <a:rPr lang="en-US" sz="2000" dirty="0"/>
                  <a:t>Hamiltonian.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41444"/>
                <a:ext cx="8218488" cy="113636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7"/>
                <a:ext cx="8229600" cy="4425355"/>
              </a:xfrm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⇐</m:t>
                        </m:r>
                      </m:e>
                    </m:d>
                  </m:oMath>
                </a14:m>
                <a:r>
                  <a:rPr lang="en-US" dirty="0" smtClean="0"/>
                  <a:t> Insert omitted vertices between two consecutive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-vertices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7"/>
                <a:ext cx="8229600" cy="4425355"/>
              </a:xfrm>
              <a:blipFill rotWithShape="0">
                <a:blip r:embed="rId2"/>
                <a:stretch>
                  <a:fillRect t="-1102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8313" y="341444"/>
                <a:ext cx="8218488" cy="113636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be 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-vertex graph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vertices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have degree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There </a:t>
                </a:r>
                <a:r>
                  <a:rPr lang="en-US" sz="2000" dirty="0"/>
                  <a:t>is </a:t>
                </a:r>
                <a:r>
                  <a:rPr lang="en-US" sz="2000" dirty="0" smtClean="0"/>
                  <a:t>an algorithm </a:t>
                </a:r>
                <a:r>
                  <a:rPr lang="en-US" sz="2000" dirty="0"/>
                  <a:t>that, given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, constructs a graph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time, </a:t>
                </a:r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Hamiltonian </a:t>
                </a:r>
                <a:r>
                  <a:rPr lang="en-US" sz="2000" dirty="0" smtClean="0"/>
                  <a:t>if and </a:t>
                </a:r>
                <a:r>
                  <a:rPr lang="en-US" sz="2000" dirty="0"/>
                  <a:t>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 smtClean="0"/>
                  <a:t> is </a:t>
                </a:r>
                <a:r>
                  <a:rPr lang="en-US" sz="2000" dirty="0"/>
                  <a:t>Hamiltonian.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41444"/>
                <a:ext cx="8218488" cy="113636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-highlight"/>
          <p:cNvSpPr/>
          <p:nvPr/>
        </p:nvSpPr>
        <p:spPr bwMode="auto">
          <a:xfrm>
            <a:off x="2586645" y="2257157"/>
            <a:ext cx="2661145" cy="3241225"/>
          </a:xfrm>
          <a:prstGeom prst="roundRect">
            <a:avLst/>
          </a:prstGeom>
          <a:solidFill>
            <a:srgbClr val="DEE7EB">
              <a:alpha val="42000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S-highlight"/>
          <p:cNvSpPr/>
          <p:nvPr/>
        </p:nvSpPr>
        <p:spPr bwMode="auto">
          <a:xfrm>
            <a:off x="5356959" y="2257157"/>
            <a:ext cx="1440160" cy="3241225"/>
          </a:xfrm>
          <a:prstGeom prst="roundRect">
            <a:avLst/>
          </a:prstGeom>
          <a:solidFill>
            <a:srgbClr val="92D050">
              <a:alpha val="42000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Label-C"/>
              <p:cNvSpPr txBox="1"/>
              <p:nvPr/>
            </p:nvSpPr>
            <p:spPr>
              <a:xfrm>
                <a:off x="2798346" y="5553560"/>
                <a:ext cx="21336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>
                    <a:solidFill>
                      <a:srgbClr val="0070C0"/>
                    </a:solidFill>
                    <a:latin typeface="+mj-lt"/>
                  </a:rPr>
                  <a:t>Clique</a:t>
                </a:r>
                <a:r>
                  <a:rPr lang="en-US" sz="2800" b="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Label-C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346" y="5553560"/>
                <a:ext cx="2133694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Label-S"/>
              <p:cNvSpPr txBox="1"/>
              <p:nvPr/>
            </p:nvSpPr>
            <p:spPr>
              <a:xfrm>
                <a:off x="4557742" y="5556349"/>
                <a:ext cx="30385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  <a:latin typeface="+mj-lt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:br>
                  <a:rPr lang="en-US" sz="2800" dirty="0" smtClean="0">
                    <a:solidFill>
                      <a:srgbClr val="0070C0"/>
                    </a:solidFill>
                    <a:latin typeface="+mj-lt"/>
                  </a:rPr>
                </a:br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 low-degree vertices</a:t>
                </a:r>
              </a:p>
            </p:txBody>
          </p:sp>
        </mc:Choice>
        <mc:Fallback xmlns="">
          <p:sp>
            <p:nvSpPr>
              <p:cNvPr id="9" name="Label-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742" y="5556349"/>
                <a:ext cx="3038594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6569" b="-1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'-HamCycle"/>
          <p:cNvSpPr/>
          <p:nvPr/>
        </p:nvSpPr>
        <p:spPr bwMode="auto">
          <a:xfrm>
            <a:off x="2829684" y="2463566"/>
            <a:ext cx="3824552" cy="2776747"/>
          </a:xfrm>
          <a:custGeom>
            <a:avLst/>
            <a:gdLst>
              <a:gd name="connsiteX0" fmla="*/ 166780 w 2213606"/>
              <a:gd name="connsiteY0" fmla="*/ 25527 h 1595545"/>
              <a:gd name="connsiteX1" fmla="*/ 900025 w 2213606"/>
              <a:gd name="connsiteY1" fmla="*/ 25527 h 1595545"/>
              <a:gd name="connsiteX2" fmla="*/ 563595 w 2213606"/>
              <a:gd name="connsiteY2" fmla="*/ 327451 h 1595545"/>
              <a:gd name="connsiteX3" fmla="*/ 1167444 w 2213606"/>
              <a:gd name="connsiteY3" fmla="*/ 310198 h 1595545"/>
              <a:gd name="connsiteX4" fmla="*/ 1935195 w 2213606"/>
              <a:gd name="connsiteY4" fmla="*/ 8274 h 1595545"/>
              <a:gd name="connsiteX5" fmla="*/ 2202614 w 2213606"/>
              <a:gd name="connsiteY5" fmla="*/ 370583 h 1595545"/>
              <a:gd name="connsiteX6" fmla="*/ 1616017 w 2213606"/>
              <a:gd name="connsiteY6" fmla="*/ 387836 h 1595545"/>
              <a:gd name="connsiteX7" fmla="*/ 1926568 w 2213606"/>
              <a:gd name="connsiteY7" fmla="*/ 767398 h 1595545"/>
              <a:gd name="connsiteX8" fmla="*/ 986289 w 2213606"/>
              <a:gd name="connsiteY8" fmla="*/ 534485 h 1595545"/>
              <a:gd name="connsiteX9" fmla="*/ 1779919 w 2213606"/>
              <a:gd name="connsiteY9" fmla="*/ 1026191 h 1595545"/>
              <a:gd name="connsiteX10" fmla="*/ 2055965 w 2213606"/>
              <a:gd name="connsiteY10" fmla="*/ 1259104 h 1595545"/>
              <a:gd name="connsiteX11" fmla="*/ 1201949 w 2213606"/>
              <a:gd name="connsiteY11" fmla="*/ 1034817 h 1595545"/>
              <a:gd name="connsiteX12" fmla="*/ 606727 w 2213606"/>
              <a:gd name="connsiteY12" fmla="*/ 612123 h 1595545"/>
              <a:gd name="connsiteX13" fmla="*/ 391066 w 2213606"/>
              <a:gd name="connsiteY13" fmla="*/ 991685 h 1595545"/>
              <a:gd name="connsiteX14" fmla="*/ 1150191 w 2213606"/>
              <a:gd name="connsiteY14" fmla="*/ 1284983 h 1595545"/>
              <a:gd name="connsiteX15" fmla="*/ 1961074 w 2213606"/>
              <a:gd name="connsiteY15" fmla="*/ 1448885 h 1595545"/>
              <a:gd name="connsiteX16" fmla="*/ 1736787 w 2213606"/>
              <a:gd name="connsiteY16" fmla="*/ 1595534 h 1595545"/>
              <a:gd name="connsiteX17" fmla="*/ 917278 w 2213606"/>
              <a:gd name="connsiteY17" fmla="*/ 1457512 h 1595545"/>
              <a:gd name="connsiteX18" fmla="*/ 434199 w 2213606"/>
              <a:gd name="connsiteY18" fmla="*/ 1543776 h 1595545"/>
              <a:gd name="connsiteX19" fmla="*/ 28757 w 2213606"/>
              <a:gd name="connsiteY19" fmla="*/ 1060697 h 1595545"/>
              <a:gd name="connsiteX20" fmla="*/ 71889 w 2213606"/>
              <a:gd name="connsiteY20" fmla="*/ 422342 h 1595545"/>
              <a:gd name="connsiteX21" fmla="*/ 382440 w 2213606"/>
              <a:gd name="connsiteY21" fmla="*/ 353331 h 1595545"/>
              <a:gd name="connsiteX22" fmla="*/ 20131 w 2213606"/>
              <a:gd name="connsiteY22" fmla="*/ 103165 h 1595545"/>
              <a:gd name="connsiteX23" fmla="*/ 166780 w 2213606"/>
              <a:gd name="connsiteY23" fmla="*/ 25527 h 1595545"/>
              <a:gd name="connsiteX0" fmla="*/ 158394 w 2205220"/>
              <a:gd name="connsiteY0" fmla="*/ 25527 h 1595545"/>
              <a:gd name="connsiteX1" fmla="*/ 891639 w 2205220"/>
              <a:gd name="connsiteY1" fmla="*/ 25527 h 1595545"/>
              <a:gd name="connsiteX2" fmla="*/ 555209 w 2205220"/>
              <a:gd name="connsiteY2" fmla="*/ 327451 h 1595545"/>
              <a:gd name="connsiteX3" fmla="*/ 1159058 w 2205220"/>
              <a:gd name="connsiteY3" fmla="*/ 310198 h 1595545"/>
              <a:gd name="connsiteX4" fmla="*/ 1926809 w 2205220"/>
              <a:gd name="connsiteY4" fmla="*/ 8274 h 1595545"/>
              <a:gd name="connsiteX5" fmla="*/ 2194228 w 2205220"/>
              <a:gd name="connsiteY5" fmla="*/ 370583 h 1595545"/>
              <a:gd name="connsiteX6" fmla="*/ 1607631 w 2205220"/>
              <a:gd name="connsiteY6" fmla="*/ 387836 h 1595545"/>
              <a:gd name="connsiteX7" fmla="*/ 1918182 w 2205220"/>
              <a:gd name="connsiteY7" fmla="*/ 767398 h 1595545"/>
              <a:gd name="connsiteX8" fmla="*/ 977903 w 2205220"/>
              <a:gd name="connsiteY8" fmla="*/ 534485 h 1595545"/>
              <a:gd name="connsiteX9" fmla="*/ 1771533 w 2205220"/>
              <a:gd name="connsiteY9" fmla="*/ 1026191 h 1595545"/>
              <a:gd name="connsiteX10" fmla="*/ 2047579 w 2205220"/>
              <a:gd name="connsiteY10" fmla="*/ 1259104 h 1595545"/>
              <a:gd name="connsiteX11" fmla="*/ 1193563 w 2205220"/>
              <a:gd name="connsiteY11" fmla="*/ 1034817 h 1595545"/>
              <a:gd name="connsiteX12" fmla="*/ 598341 w 2205220"/>
              <a:gd name="connsiteY12" fmla="*/ 612123 h 1595545"/>
              <a:gd name="connsiteX13" fmla="*/ 382680 w 2205220"/>
              <a:gd name="connsiteY13" fmla="*/ 991685 h 1595545"/>
              <a:gd name="connsiteX14" fmla="*/ 1141805 w 2205220"/>
              <a:gd name="connsiteY14" fmla="*/ 1284983 h 1595545"/>
              <a:gd name="connsiteX15" fmla="*/ 1952688 w 2205220"/>
              <a:gd name="connsiteY15" fmla="*/ 1448885 h 1595545"/>
              <a:gd name="connsiteX16" fmla="*/ 1728401 w 2205220"/>
              <a:gd name="connsiteY16" fmla="*/ 1595534 h 1595545"/>
              <a:gd name="connsiteX17" fmla="*/ 908892 w 2205220"/>
              <a:gd name="connsiteY17" fmla="*/ 1457512 h 1595545"/>
              <a:gd name="connsiteX18" fmla="*/ 425813 w 2205220"/>
              <a:gd name="connsiteY18" fmla="*/ 1543776 h 1595545"/>
              <a:gd name="connsiteX19" fmla="*/ 20371 w 2205220"/>
              <a:gd name="connsiteY19" fmla="*/ 1060697 h 1595545"/>
              <a:gd name="connsiteX20" fmla="*/ 374054 w 2205220"/>
              <a:gd name="connsiteY20" fmla="*/ 353331 h 1595545"/>
              <a:gd name="connsiteX21" fmla="*/ 11745 w 2205220"/>
              <a:gd name="connsiteY21" fmla="*/ 103165 h 1595545"/>
              <a:gd name="connsiteX22" fmla="*/ 158394 w 2205220"/>
              <a:gd name="connsiteY22" fmla="*/ 25527 h 1595545"/>
              <a:gd name="connsiteX0" fmla="*/ 177633 w 2224459"/>
              <a:gd name="connsiteY0" fmla="*/ 25527 h 1595545"/>
              <a:gd name="connsiteX1" fmla="*/ 910878 w 2224459"/>
              <a:gd name="connsiteY1" fmla="*/ 25527 h 1595545"/>
              <a:gd name="connsiteX2" fmla="*/ 574448 w 2224459"/>
              <a:gd name="connsiteY2" fmla="*/ 327451 h 1595545"/>
              <a:gd name="connsiteX3" fmla="*/ 1178297 w 2224459"/>
              <a:gd name="connsiteY3" fmla="*/ 310198 h 1595545"/>
              <a:gd name="connsiteX4" fmla="*/ 1946048 w 2224459"/>
              <a:gd name="connsiteY4" fmla="*/ 8274 h 1595545"/>
              <a:gd name="connsiteX5" fmla="*/ 2213467 w 2224459"/>
              <a:gd name="connsiteY5" fmla="*/ 370583 h 1595545"/>
              <a:gd name="connsiteX6" fmla="*/ 1626870 w 2224459"/>
              <a:gd name="connsiteY6" fmla="*/ 387836 h 1595545"/>
              <a:gd name="connsiteX7" fmla="*/ 1937421 w 2224459"/>
              <a:gd name="connsiteY7" fmla="*/ 767398 h 1595545"/>
              <a:gd name="connsiteX8" fmla="*/ 997142 w 2224459"/>
              <a:gd name="connsiteY8" fmla="*/ 534485 h 1595545"/>
              <a:gd name="connsiteX9" fmla="*/ 1790772 w 2224459"/>
              <a:gd name="connsiteY9" fmla="*/ 1026191 h 1595545"/>
              <a:gd name="connsiteX10" fmla="*/ 2066818 w 2224459"/>
              <a:gd name="connsiteY10" fmla="*/ 1259104 h 1595545"/>
              <a:gd name="connsiteX11" fmla="*/ 1212802 w 2224459"/>
              <a:gd name="connsiteY11" fmla="*/ 1034817 h 1595545"/>
              <a:gd name="connsiteX12" fmla="*/ 617580 w 2224459"/>
              <a:gd name="connsiteY12" fmla="*/ 612123 h 1595545"/>
              <a:gd name="connsiteX13" fmla="*/ 401919 w 2224459"/>
              <a:gd name="connsiteY13" fmla="*/ 991685 h 1595545"/>
              <a:gd name="connsiteX14" fmla="*/ 1161044 w 2224459"/>
              <a:gd name="connsiteY14" fmla="*/ 1284983 h 1595545"/>
              <a:gd name="connsiteX15" fmla="*/ 1971927 w 2224459"/>
              <a:gd name="connsiteY15" fmla="*/ 1448885 h 1595545"/>
              <a:gd name="connsiteX16" fmla="*/ 1747640 w 2224459"/>
              <a:gd name="connsiteY16" fmla="*/ 1595534 h 1595545"/>
              <a:gd name="connsiteX17" fmla="*/ 928131 w 2224459"/>
              <a:gd name="connsiteY17" fmla="*/ 1457512 h 1595545"/>
              <a:gd name="connsiteX18" fmla="*/ 445052 w 2224459"/>
              <a:gd name="connsiteY18" fmla="*/ 1543776 h 1595545"/>
              <a:gd name="connsiteX19" fmla="*/ 39610 w 2224459"/>
              <a:gd name="connsiteY19" fmla="*/ 1060697 h 1595545"/>
              <a:gd name="connsiteX20" fmla="*/ 30984 w 2224459"/>
              <a:gd name="connsiteY20" fmla="*/ 103165 h 1595545"/>
              <a:gd name="connsiteX21" fmla="*/ 177633 w 2224459"/>
              <a:gd name="connsiteY21" fmla="*/ 25527 h 1595545"/>
              <a:gd name="connsiteX0" fmla="*/ 155714 w 2202540"/>
              <a:gd name="connsiteY0" fmla="*/ 89130 h 1659148"/>
              <a:gd name="connsiteX1" fmla="*/ 888959 w 2202540"/>
              <a:gd name="connsiteY1" fmla="*/ 89130 h 1659148"/>
              <a:gd name="connsiteX2" fmla="*/ 552529 w 2202540"/>
              <a:gd name="connsiteY2" fmla="*/ 391054 h 1659148"/>
              <a:gd name="connsiteX3" fmla="*/ 1156378 w 2202540"/>
              <a:gd name="connsiteY3" fmla="*/ 373801 h 1659148"/>
              <a:gd name="connsiteX4" fmla="*/ 1924129 w 2202540"/>
              <a:gd name="connsiteY4" fmla="*/ 71877 h 1659148"/>
              <a:gd name="connsiteX5" fmla="*/ 2191548 w 2202540"/>
              <a:gd name="connsiteY5" fmla="*/ 434186 h 1659148"/>
              <a:gd name="connsiteX6" fmla="*/ 1604951 w 2202540"/>
              <a:gd name="connsiteY6" fmla="*/ 451439 h 1659148"/>
              <a:gd name="connsiteX7" fmla="*/ 1915502 w 2202540"/>
              <a:gd name="connsiteY7" fmla="*/ 831001 h 1659148"/>
              <a:gd name="connsiteX8" fmla="*/ 975223 w 2202540"/>
              <a:gd name="connsiteY8" fmla="*/ 598088 h 1659148"/>
              <a:gd name="connsiteX9" fmla="*/ 1768853 w 2202540"/>
              <a:gd name="connsiteY9" fmla="*/ 1089794 h 1659148"/>
              <a:gd name="connsiteX10" fmla="*/ 2044899 w 2202540"/>
              <a:gd name="connsiteY10" fmla="*/ 1322707 h 1659148"/>
              <a:gd name="connsiteX11" fmla="*/ 1190883 w 2202540"/>
              <a:gd name="connsiteY11" fmla="*/ 1098420 h 1659148"/>
              <a:gd name="connsiteX12" fmla="*/ 595661 w 2202540"/>
              <a:gd name="connsiteY12" fmla="*/ 675726 h 1659148"/>
              <a:gd name="connsiteX13" fmla="*/ 380000 w 2202540"/>
              <a:gd name="connsiteY13" fmla="*/ 1055288 h 1659148"/>
              <a:gd name="connsiteX14" fmla="*/ 1139125 w 2202540"/>
              <a:gd name="connsiteY14" fmla="*/ 1348586 h 1659148"/>
              <a:gd name="connsiteX15" fmla="*/ 1950008 w 2202540"/>
              <a:gd name="connsiteY15" fmla="*/ 1512488 h 1659148"/>
              <a:gd name="connsiteX16" fmla="*/ 1725721 w 2202540"/>
              <a:gd name="connsiteY16" fmla="*/ 1659137 h 1659148"/>
              <a:gd name="connsiteX17" fmla="*/ 906212 w 2202540"/>
              <a:gd name="connsiteY17" fmla="*/ 1521115 h 1659148"/>
              <a:gd name="connsiteX18" fmla="*/ 423133 w 2202540"/>
              <a:gd name="connsiteY18" fmla="*/ 1607379 h 1659148"/>
              <a:gd name="connsiteX19" fmla="*/ 17691 w 2202540"/>
              <a:gd name="connsiteY19" fmla="*/ 1124300 h 1659148"/>
              <a:gd name="connsiteX20" fmla="*/ 155714 w 2202540"/>
              <a:gd name="connsiteY20" fmla="*/ 89130 h 1659148"/>
              <a:gd name="connsiteX0" fmla="*/ 0 w 2184849"/>
              <a:gd name="connsiteY0" fmla="*/ 1059438 h 1594286"/>
              <a:gd name="connsiteX1" fmla="*/ 871268 w 2184849"/>
              <a:gd name="connsiteY1" fmla="*/ 24268 h 1594286"/>
              <a:gd name="connsiteX2" fmla="*/ 534838 w 2184849"/>
              <a:gd name="connsiteY2" fmla="*/ 326192 h 1594286"/>
              <a:gd name="connsiteX3" fmla="*/ 1138687 w 2184849"/>
              <a:gd name="connsiteY3" fmla="*/ 308939 h 1594286"/>
              <a:gd name="connsiteX4" fmla="*/ 1906438 w 2184849"/>
              <a:gd name="connsiteY4" fmla="*/ 7015 h 1594286"/>
              <a:gd name="connsiteX5" fmla="*/ 2173857 w 2184849"/>
              <a:gd name="connsiteY5" fmla="*/ 369324 h 1594286"/>
              <a:gd name="connsiteX6" fmla="*/ 1587260 w 2184849"/>
              <a:gd name="connsiteY6" fmla="*/ 386577 h 1594286"/>
              <a:gd name="connsiteX7" fmla="*/ 1897811 w 2184849"/>
              <a:gd name="connsiteY7" fmla="*/ 766139 h 1594286"/>
              <a:gd name="connsiteX8" fmla="*/ 957532 w 2184849"/>
              <a:gd name="connsiteY8" fmla="*/ 533226 h 1594286"/>
              <a:gd name="connsiteX9" fmla="*/ 1751162 w 2184849"/>
              <a:gd name="connsiteY9" fmla="*/ 1024932 h 1594286"/>
              <a:gd name="connsiteX10" fmla="*/ 2027208 w 2184849"/>
              <a:gd name="connsiteY10" fmla="*/ 1257845 h 1594286"/>
              <a:gd name="connsiteX11" fmla="*/ 1173192 w 2184849"/>
              <a:gd name="connsiteY11" fmla="*/ 1033558 h 1594286"/>
              <a:gd name="connsiteX12" fmla="*/ 577970 w 2184849"/>
              <a:gd name="connsiteY12" fmla="*/ 610864 h 1594286"/>
              <a:gd name="connsiteX13" fmla="*/ 362309 w 2184849"/>
              <a:gd name="connsiteY13" fmla="*/ 990426 h 1594286"/>
              <a:gd name="connsiteX14" fmla="*/ 1121434 w 2184849"/>
              <a:gd name="connsiteY14" fmla="*/ 1283724 h 1594286"/>
              <a:gd name="connsiteX15" fmla="*/ 1932317 w 2184849"/>
              <a:gd name="connsiteY15" fmla="*/ 1447626 h 1594286"/>
              <a:gd name="connsiteX16" fmla="*/ 1708030 w 2184849"/>
              <a:gd name="connsiteY16" fmla="*/ 1594275 h 1594286"/>
              <a:gd name="connsiteX17" fmla="*/ 888521 w 2184849"/>
              <a:gd name="connsiteY17" fmla="*/ 1456253 h 1594286"/>
              <a:gd name="connsiteX18" fmla="*/ 405442 w 2184849"/>
              <a:gd name="connsiteY18" fmla="*/ 1542517 h 1594286"/>
              <a:gd name="connsiteX19" fmla="*/ 0 w 2184849"/>
              <a:gd name="connsiteY19" fmla="*/ 1059438 h 1594286"/>
              <a:gd name="connsiteX0" fmla="*/ 0 w 2184849"/>
              <a:gd name="connsiteY0" fmla="*/ 1052709 h 1587557"/>
              <a:gd name="connsiteX1" fmla="*/ 534838 w 2184849"/>
              <a:gd name="connsiteY1" fmla="*/ 319463 h 1587557"/>
              <a:gd name="connsiteX2" fmla="*/ 1138687 w 2184849"/>
              <a:gd name="connsiteY2" fmla="*/ 302210 h 1587557"/>
              <a:gd name="connsiteX3" fmla="*/ 1906438 w 2184849"/>
              <a:gd name="connsiteY3" fmla="*/ 286 h 1587557"/>
              <a:gd name="connsiteX4" fmla="*/ 2173857 w 2184849"/>
              <a:gd name="connsiteY4" fmla="*/ 362595 h 1587557"/>
              <a:gd name="connsiteX5" fmla="*/ 1587260 w 2184849"/>
              <a:gd name="connsiteY5" fmla="*/ 379848 h 1587557"/>
              <a:gd name="connsiteX6" fmla="*/ 1897811 w 2184849"/>
              <a:gd name="connsiteY6" fmla="*/ 759410 h 1587557"/>
              <a:gd name="connsiteX7" fmla="*/ 957532 w 2184849"/>
              <a:gd name="connsiteY7" fmla="*/ 526497 h 1587557"/>
              <a:gd name="connsiteX8" fmla="*/ 1751162 w 2184849"/>
              <a:gd name="connsiteY8" fmla="*/ 1018203 h 1587557"/>
              <a:gd name="connsiteX9" fmla="*/ 2027208 w 2184849"/>
              <a:gd name="connsiteY9" fmla="*/ 1251116 h 1587557"/>
              <a:gd name="connsiteX10" fmla="*/ 1173192 w 2184849"/>
              <a:gd name="connsiteY10" fmla="*/ 1026829 h 1587557"/>
              <a:gd name="connsiteX11" fmla="*/ 577970 w 2184849"/>
              <a:gd name="connsiteY11" fmla="*/ 604135 h 1587557"/>
              <a:gd name="connsiteX12" fmla="*/ 362309 w 2184849"/>
              <a:gd name="connsiteY12" fmla="*/ 983697 h 1587557"/>
              <a:gd name="connsiteX13" fmla="*/ 1121434 w 2184849"/>
              <a:gd name="connsiteY13" fmla="*/ 1276995 h 1587557"/>
              <a:gd name="connsiteX14" fmla="*/ 1932317 w 2184849"/>
              <a:gd name="connsiteY14" fmla="*/ 1440897 h 1587557"/>
              <a:gd name="connsiteX15" fmla="*/ 1708030 w 2184849"/>
              <a:gd name="connsiteY15" fmla="*/ 1587546 h 1587557"/>
              <a:gd name="connsiteX16" fmla="*/ 888521 w 2184849"/>
              <a:gd name="connsiteY16" fmla="*/ 1449524 h 1587557"/>
              <a:gd name="connsiteX17" fmla="*/ 405442 w 2184849"/>
              <a:gd name="connsiteY17" fmla="*/ 1535788 h 1587557"/>
              <a:gd name="connsiteX18" fmla="*/ 0 w 2184849"/>
              <a:gd name="connsiteY18" fmla="*/ 1052709 h 1587557"/>
              <a:gd name="connsiteX0" fmla="*/ 0 w 2184849"/>
              <a:gd name="connsiteY0" fmla="*/ 1052945 h 1587793"/>
              <a:gd name="connsiteX1" fmla="*/ 1138687 w 2184849"/>
              <a:gd name="connsiteY1" fmla="*/ 302446 h 1587793"/>
              <a:gd name="connsiteX2" fmla="*/ 1906438 w 2184849"/>
              <a:gd name="connsiteY2" fmla="*/ 522 h 1587793"/>
              <a:gd name="connsiteX3" fmla="*/ 2173857 w 2184849"/>
              <a:gd name="connsiteY3" fmla="*/ 362831 h 1587793"/>
              <a:gd name="connsiteX4" fmla="*/ 1587260 w 2184849"/>
              <a:gd name="connsiteY4" fmla="*/ 380084 h 1587793"/>
              <a:gd name="connsiteX5" fmla="*/ 1897811 w 2184849"/>
              <a:gd name="connsiteY5" fmla="*/ 759646 h 1587793"/>
              <a:gd name="connsiteX6" fmla="*/ 957532 w 2184849"/>
              <a:gd name="connsiteY6" fmla="*/ 526733 h 1587793"/>
              <a:gd name="connsiteX7" fmla="*/ 1751162 w 2184849"/>
              <a:gd name="connsiteY7" fmla="*/ 1018439 h 1587793"/>
              <a:gd name="connsiteX8" fmla="*/ 2027208 w 2184849"/>
              <a:gd name="connsiteY8" fmla="*/ 1251352 h 1587793"/>
              <a:gd name="connsiteX9" fmla="*/ 1173192 w 2184849"/>
              <a:gd name="connsiteY9" fmla="*/ 1027065 h 1587793"/>
              <a:gd name="connsiteX10" fmla="*/ 577970 w 2184849"/>
              <a:gd name="connsiteY10" fmla="*/ 604371 h 1587793"/>
              <a:gd name="connsiteX11" fmla="*/ 362309 w 2184849"/>
              <a:gd name="connsiteY11" fmla="*/ 983933 h 1587793"/>
              <a:gd name="connsiteX12" fmla="*/ 1121434 w 2184849"/>
              <a:gd name="connsiteY12" fmla="*/ 1277231 h 1587793"/>
              <a:gd name="connsiteX13" fmla="*/ 1932317 w 2184849"/>
              <a:gd name="connsiteY13" fmla="*/ 1441133 h 1587793"/>
              <a:gd name="connsiteX14" fmla="*/ 1708030 w 2184849"/>
              <a:gd name="connsiteY14" fmla="*/ 1587782 h 1587793"/>
              <a:gd name="connsiteX15" fmla="*/ 888521 w 2184849"/>
              <a:gd name="connsiteY15" fmla="*/ 1449760 h 1587793"/>
              <a:gd name="connsiteX16" fmla="*/ 405442 w 2184849"/>
              <a:gd name="connsiteY16" fmla="*/ 1536024 h 1587793"/>
              <a:gd name="connsiteX17" fmla="*/ 0 w 2184849"/>
              <a:gd name="connsiteY17" fmla="*/ 1052945 h 1587793"/>
              <a:gd name="connsiteX0" fmla="*/ 1853 w 2186702"/>
              <a:gd name="connsiteY0" fmla="*/ 1052768 h 1587616"/>
              <a:gd name="connsiteX1" fmla="*/ 295805 w 2186702"/>
              <a:gd name="connsiteY1" fmla="*/ 593915 h 1587616"/>
              <a:gd name="connsiteX2" fmla="*/ 1140540 w 2186702"/>
              <a:gd name="connsiteY2" fmla="*/ 302269 h 1587616"/>
              <a:gd name="connsiteX3" fmla="*/ 1908291 w 2186702"/>
              <a:gd name="connsiteY3" fmla="*/ 345 h 1587616"/>
              <a:gd name="connsiteX4" fmla="*/ 2175710 w 2186702"/>
              <a:gd name="connsiteY4" fmla="*/ 362654 h 1587616"/>
              <a:gd name="connsiteX5" fmla="*/ 1589113 w 2186702"/>
              <a:gd name="connsiteY5" fmla="*/ 379907 h 1587616"/>
              <a:gd name="connsiteX6" fmla="*/ 1899664 w 2186702"/>
              <a:gd name="connsiteY6" fmla="*/ 759469 h 1587616"/>
              <a:gd name="connsiteX7" fmla="*/ 959385 w 2186702"/>
              <a:gd name="connsiteY7" fmla="*/ 526556 h 1587616"/>
              <a:gd name="connsiteX8" fmla="*/ 1753015 w 2186702"/>
              <a:gd name="connsiteY8" fmla="*/ 1018262 h 1587616"/>
              <a:gd name="connsiteX9" fmla="*/ 2029061 w 2186702"/>
              <a:gd name="connsiteY9" fmla="*/ 1251175 h 1587616"/>
              <a:gd name="connsiteX10" fmla="*/ 1175045 w 2186702"/>
              <a:gd name="connsiteY10" fmla="*/ 1026888 h 1587616"/>
              <a:gd name="connsiteX11" fmla="*/ 579823 w 2186702"/>
              <a:gd name="connsiteY11" fmla="*/ 604194 h 1587616"/>
              <a:gd name="connsiteX12" fmla="*/ 364162 w 2186702"/>
              <a:gd name="connsiteY12" fmla="*/ 983756 h 1587616"/>
              <a:gd name="connsiteX13" fmla="*/ 1123287 w 2186702"/>
              <a:gd name="connsiteY13" fmla="*/ 1277054 h 1587616"/>
              <a:gd name="connsiteX14" fmla="*/ 1934170 w 2186702"/>
              <a:gd name="connsiteY14" fmla="*/ 1440956 h 1587616"/>
              <a:gd name="connsiteX15" fmla="*/ 1709883 w 2186702"/>
              <a:gd name="connsiteY15" fmla="*/ 1587605 h 1587616"/>
              <a:gd name="connsiteX16" fmla="*/ 890374 w 2186702"/>
              <a:gd name="connsiteY16" fmla="*/ 1449583 h 1587616"/>
              <a:gd name="connsiteX17" fmla="*/ 407295 w 2186702"/>
              <a:gd name="connsiteY17" fmla="*/ 1535847 h 1587616"/>
              <a:gd name="connsiteX18" fmla="*/ 1853 w 2186702"/>
              <a:gd name="connsiteY18" fmla="*/ 1052768 h 158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86702" h="1587616">
                <a:moveTo>
                  <a:pt x="1853" y="1052768"/>
                </a:moveTo>
                <a:cubicBezTo>
                  <a:pt x="-16729" y="895779"/>
                  <a:pt x="106024" y="718998"/>
                  <a:pt x="295805" y="593915"/>
                </a:cubicBezTo>
                <a:cubicBezTo>
                  <a:pt x="485586" y="468832"/>
                  <a:pt x="871792" y="401197"/>
                  <a:pt x="1140540" y="302269"/>
                </a:cubicBezTo>
                <a:cubicBezTo>
                  <a:pt x="1409288" y="203341"/>
                  <a:pt x="1735763" y="-9719"/>
                  <a:pt x="1908291" y="345"/>
                </a:cubicBezTo>
                <a:cubicBezTo>
                  <a:pt x="2080819" y="10409"/>
                  <a:pt x="2228906" y="299394"/>
                  <a:pt x="2175710" y="362654"/>
                </a:cubicBezTo>
                <a:cubicBezTo>
                  <a:pt x="2122514" y="425914"/>
                  <a:pt x="1635121" y="313771"/>
                  <a:pt x="1589113" y="379907"/>
                </a:cubicBezTo>
                <a:cubicBezTo>
                  <a:pt x="1543105" y="446043"/>
                  <a:pt x="2004619" y="735027"/>
                  <a:pt x="1899664" y="759469"/>
                </a:cubicBezTo>
                <a:cubicBezTo>
                  <a:pt x="1794709" y="783911"/>
                  <a:pt x="983827" y="483424"/>
                  <a:pt x="959385" y="526556"/>
                </a:cubicBezTo>
                <a:cubicBezTo>
                  <a:pt x="934943" y="569688"/>
                  <a:pt x="1574736" y="897492"/>
                  <a:pt x="1753015" y="1018262"/>
                </a:cubicBezTo>
                <a:cubicBezTo>
                  <a:pt x="1931294" y="1139032"/>
                  <a:pt x="2125389" y="1249737"/>
                  <a:pt x="2029061" y="1251175"/>
                </a:cubicBezTo>
                <a:cubicBezTo>
                  <a:pt x="1932733" y="1252613"/>
                  <a:pt x="1416585" y="1134718"/>
                  <a:pt x="1175045" y="1026888"/>
                </a:cubicBezTo>
                <a:cubicBezTo>
                  <a:pt x="933505" y="919058"/>
                  <a:pt x="714970" y="611383"/>
                  <a:pt x="579823" y="604194"/>
                </a:cubicBezTo>
                <a:cubicBezTo>
                  <a:pt x="444676" y="597005"/>
                  <a:pt x="273585" y="871613"/>
                  <a:pt x="364162" y="983756"/>
                </a:cubicBezTo>
                <a:cubicBezTo>
                  <a:pt x="454739" y="1095899"/>
                  <a:pt x="861619" y="1200854"/>
                  <a:pt x="1123287" y="1277054"/>
                </a:cubicBezTo>
                <a:cubicBezTo>
                  <a:pt x="1384955" y="1353254"/>
                  <a:pt x="1836404" y="1389198"/>
                  <a:pt x="1934170" y="1440956"/>
                </a:cubicBezTo>
                <a:cubicBezTo>
                  <a:pt x="2031936" y="1492715"/>
                  <a:pt x="1883849" y="1586167"/>
                  <a:pt x="1709883" y="1587605"/>
                </a:cubicBezTo>
                <a:cubicBezTo>
                  <a:pt x="1535917" y="1589043"/>
                  <a:pt x="1107472" y="1458209"/>
                  <a:pt x="890374" y="1449583"/>
                </a:cubicBezTo>
                <a:cubicBezTo>
                  <a:pt x="673276" y="1440957"/>
                  <a:pt x="555382" y="1601983"/>
                  <a:pt x="407295" y="1535847"/>
                </a:cubicBezTo>
                <a:cubicBezTo>
                  <a:pt x="259208" y="1469711"/>
                  <a:pt x="20435" y="1209757"/>
                  <a:pt x="1853" y="1052768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0" name="G-HamCycle"/>
          <p:cNvSpPr/>
          <p:nvPr/>
        </p:nvSpPr>
        <p:spPr bwMode="auto">
          <a:xfrm>
            <a:off x="2782629" y="2449698"/>
            <a:ext cx="3871607" cy="2790615"/>
          </a:xfrm>
          <a:custGeom>
            <a:avLst/>
            <a:gdLst>
              <a:gd name="connsiteX0" fmla="*/ 166780 w 2213606"/>
              <a:gd name="connsiteY0" fmla="*/ 25527 h 1595545"/>
              <a:gd name="connsiteX1" fmla="*/ 900025 w 2213606"/>
              <a:gd name="connsiteY1" fmla="*/ 25527 h 1595545"/>
              <a:gd name="connsiteX2" fmla="*/ 563595 w 2213606"/>
              <a:gd name="connsiteY2" fmla="*/ 327451 h 1595545"/>
              <a:gd name="connsiteX3" fmla="*/ 1167444 w 2213606"/>
              <a:gd name="connsiteY3" fmla="*/ 310198 h 1595545"/>
              <a:gd name="connsiteX4" fmla="*/ 1935195 w 2213606"/>
              <a:gd name="connsiteY4" fmla="*/ 8274 h 1595545"/>
              <a:gd name="connsiteX5" fmla="*/ 2202614 w 2213606"/>
              <a:gd name="connsiteY5" fmla="*/ 370583 h 1595545"/>
              <a:gd name="connsiteX6" fmla="*/ 1616017 w 2213606"/>
              <a:gd name="connsiteY6" fmla="*/ 387836 h 1595545"/>
              <a:gd name="connsiteX7" fmla="*/ 1926568 w 2213606"/>
              <a:gd name="connsiteY7" fmla="*/ 767398 h 1595545"/>
              <a:gd name="connsiteX8" fmla="*/ 986289 w 2213606"/>
              <a:gd name="connsiteY8" fmla="*/ 534485 h 1595545"/>
              <a:gd name="connsiteX9" fmla="*/ 1779919 w 2213606"/>
              <a:gd name="connsiteY9" fmla="*/ 1026191 h 1595545"/>
              <a:gd name="connsiteX10" fmla="*/ 2055965 w 2213606"/>
              <a:gd name="connsiteY10" fmla="*/ 1259104 h 1595545"/>
              <a:gd name="connsiteX11" fmla="*/ 1201949 w 2213606"/>
              <a:gd name="connsiteY11" fmla="*/ 1034817 h 1595545"/>
              <a:gd name="connsiteX12" fmla="*/ 606727 w 2213606"/>
              <a:gd name="connsiteY12" fmla="*/ 612123 h 1595545"/>
              <a:gd name="connsiteX13" fmla="*/ 391066 w 2213606"/>
              <a:gd name="connsiteY13" fmla="*/ 991685 h 1595545"/>
              <a:gd name="connsiteX14" fmla="*/ 1150191 w 2213606"/>
              <a:gd name="connsiteY14" fmla="*/ 1284983 h 1595545"/>
              <a:gd name="connsiteX15" fmla="*/ 1961074 w 2213606"/>
              <a:gd name="connsiteY15" fmla="*/ 1448885 h 1595545"/>
              <a:gd name="connsiteX16" fmla="*/ 1736787 w 2213606"/>
              <a:gd name="connsiteY16" fmla="*/ 1595534 h 1595545"/>
              <a:gd name="connsiteX17" fmla="*/ 917278 w 2213606"/>
              <a:gd name="connsiteY17" fmla="*/ 1457512 h 1595545"/>
              <a:gd name="connsiteX18" fmla="*/ 434199 w 2213606"/>
              <a:gd name="connsiteY18" fmla="*/ 1543776 h 1595545"/>
              <a:gd name="connsiteX19" fmla="*/ 28757 w 2213606"/>
              <a:gd name="connsiteY19" fmla="*/ 1060697 h 1595545"/>
              <a:gd name="connsiteX20" fmla="*/ 71889 w 2213606"/>
              <a:gd name="connsiteY20" fmla="*/ 422342 h 1595545"/>
              <a:gd name="connsiteX21" fmla="*/ 382440 w 2213606"/>
              <a:gd name="connsiteY21" fmla="*/ 353331 h 1595545"/>
              <a:gd name="connsiteX22" fmla="*/ 20131 w 2213606"/>
              <a:gd name="connsiteY22" fmla="*/ 103165 h 1595545"/>
              <a:gd name="connsiteX23" fmla="*/ 166780 w 2213606"/>
              <a:gd name="connsiteY23" fmla="*/ 25527 h 159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13606" h="1595545">
                <a:moveTo>
                  <a:pt x="166780" y="25527"/>
                </a:moveTo>
                <a:cubicBezTo>
                  <a:pt x="313429" y="12587"/>
                  <a:pt x="833889" y="-24794"/>
                  <a:pt x="900025" y="25527"/>
                </a:cubicBezTo>
                <a:cubicBezTo>
                  <a:pt x="966161" y="75848"/>
                  <a:pt x="519025" y="280006"/>
                  <a:pt x="563595" y="327451"/>
                </a:cubicBezTo>
                <a:cubicBezTo>
                  <a:pt x="608165" y="374896"/>
                  <a:pt x="938844" y="363394"/>
                  <a:pt x="1167444" y="310198"/>
                </a:cubicBezTo>
                <a:cubicBezTo>
                  <a:pt x="1396044" y="257002"/>
                  <a:pt x="1762667" y="-1790"/>
                  <a:pt x="1935195" y="8274"/>
                </a:cubicBezTo>
                <a:cubicBezTo>
                  <a:pt x="2107723" y="18338"/>
                  <a:pt x="2255810" y="307323"/>
                  <a:pt x="2202614" y="370583"/>
                </a:cubicBezTo>
                <a:cubicBezTo>
                  <a:pt x="2149418" y="433843"/>
                  <a:pt x="1662025" y="321700"/>
                  <a:pt x="1616017" y="387836"/>
                </a:cubicBezTo>
                <a:cubicBezTo>
                  <a:pt x="1570009" y="453972"/>
                  <a:pt x="2031523" y="742956"/>
                  <a:pt x="1926568" y="767398"/>
                </a:cubicBezTo>
                <a:cubicBezTo>
                  <a:pt x="1821613" y="791840"/>
                  <a:pt x="1010731" y="491353"/>
                  <a:pt x="986289" y="534485"/>
                </a:cubicBezTo>
                <a:cubicBezTo>
                  <a:pt x="961847" y="577617"/>
                  <a:pt x="1601640" y="905421"/>
                  <a:pt x="1779919" y="1026191"/>
                </a:cubicBezTo>
                <a:cubicBezTo>
                  <a:pt x="1958198" y="1146961"/>
                  <a:pt x="2152293" y="1257666"/>
                  <a:pt x="2055965" y="1259104"/>
                </a:cubicBezTo>
                <a:cubicBezTo>
                  <a:pt x="1959637" y="1260542"/>
                  <a:pt x="1443489" y="1142647"/>
                  <a:pt x="1201949" y="1034817"/>
                </a:cubicBezTo>
                <a:cubicBezTo>
                  <a:pt x="960409" y="926987"/>
                  <a:pt x="741874" y="619312"/>
                  <a:pt x="606727" y="612123"/>
                </a:cubicBezTo>
                <a:cubicBezTo>
                  <a:pt x="471580" y="604934"/>
                  <a:pt x="300489" y="879542"/>
                  <a:pt x="391066" y="991685"/>
                </a:cubicBezTo>
                <a:cubicBezTo>
                  <a:pt x="481643" y="1103828"/>
                  <a:pt x="888523" y="1208783"/>
                  <a:pt x="1150191" y="1284983"/>
                </a:cubicBezTo>
                <a:cubicBezTo>
                  <a:pt x="1411859" y="1361183"/>
                  <a:pt x="1863308" y="1397127"/>
                  <a:pt x="1961074" y="1448885"/>
                </a:cubicBezTo>
                <a:cubicBezTo>
                  <a:pt x="2058840" y="1500644"/>
                  <a:pt x="1910753" y="1594096"/>
                  <a:pt x="1736787" y="1595534"/>
                </a:cubicBezTo>
                <a:cubicBezTo>
                  <a:pt x="1562821" y="1596972"/>
                  <a:pt x="1134376" y="1466138"/>
                  <a:pt x="917278" y="1457512"/>
                </a:cubicBezTo>
                <a:cubicBezTo>
                  <a:pt x="700180" y="1448886"/>
                  <a:pt x="582286" y="1609912"/>
                  <a:pt x="434199" y="1543776"/>
                </a:cubicBezTo>
                <a:cubicBezTo>
                  <a:pt x="286112" y="1477640"/>
                  <a:pt x="89142" y="1247603"/>
                  <a:pt x="28757" y="1060697"/>
                </a:cubicBezTo>
                <a:cubicBezTo>
                  <a:pt x="-31628" y="873791"/>
                  <a:pt x="12942" y="540236"/>
                  <a:pt x="71889" y="422342"/>
                </a:cubicBezTo>
                <a:cubicBezTo>
                  <a:pt x="130836" y="304448"/>
                  <a:pt x="391066" y="406527"/>
                  <a:pt x="382440" y="353331"/>
                </a:cubicBezTo>
                <a:cubicBezTo>
                  <a:pt x="373814" y="300135"/>
                  <a:pt x="53199" y="156361"/>
                  <a:pt x="20131" y="103165"/>
                </a:cubicBezTo>
                <a:cubicBezTo>
                  <a:pt x="-12937" y="49969"/>
                  <a:pt x="20131" y="38467"/>
                  <a:pt x="166780" y="25527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49" name="Vertices"/>
          <p:cNvGrpSpPr/>
          <p:nvPr/>
        </p:nvGrpSpPr>
        <p:grpSpPr>
          <a:xfrm>
            <a:off x="2716943" y="2363363"/>
            <a:ext cx="4008735" cy="2911793"/>
            <a:chOff x="2716943" y="2363363"/>
            <a:chExt cx="4008735" cy="2911793"/>
          </a:xfrm>
        </p:grpSpPr>
        <p:sp>
          <p:nvSpPr>
            <p:cNvPr id="11" name="Oval 10"/>
            <p:cNvSpPr/>
            <p:nvPr/>
          </p:nvSpPr>
          <p:spPr bwMode="auto">
            <a:xfrm>
              <a:off x="5461026" y="2547652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949619" y="2363363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509654" y="2924944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561617" y="3023892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057631" y="3628981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390724" y="3301753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569038" y="3988807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304341" y="4509120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614626" y="4421206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138924" y="4915916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932040" y="4637230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749953" y="4951120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234641" y="4869658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519623" y="5059132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716943" y="4205182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830288" y="3033112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304306" y="2926222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717286" y="2471375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416435" y="2374849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207912" y="2385965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3654560" y="2889131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881656" y="2816932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3716352" y="3413721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303599" y="4083267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104077" y="4401780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4224236" y="3737846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846388" y="4160519"/>
              <a:ext cx="216024" cy="21602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48" name="Crosses"/>
          <p:cNvGrpSpPr/>
          <p:nvPr/>
        </p:nvGrpSpPr>
        <p:grpSpPr>
          <a:xfrm>
            <a:off x="2646741" y="2454669"/>
            <a:ext cx="1735836" cy="898111"/>
            <a:chOff x="2646741" y="2454669"/>
            <a:chExt cx="1735836" cy="898111"/>
          </a:xfrm>
        </p:grpSpPr>
        <p:sp>
          <p:nvSpPr>
            <p:cNvPr id="41" name="Cross 40"/>
            <p:cNvSpPr>
              <a:spLocks noChangeAspect="1"/>
            </p:cNvSpPr>
            <p:nvPr/>
          </p:nvSpPr>
          <p:spPr bwMode="auto">
            <a:xfrm rot="2700000">
              <a:off x="3234379" y="2973529"/>
              <a:ext cx="260894" cy="260894"/>
            </a:xfrm>
            <a:prstGeom prst="plus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2" name="Cross 41"/>
            <p:cNvSpPr>
              <a:spLocks noChangeAspect="1"/>
            </p:cNvSpPr>
            <p:nvPr/>
          </p:nvSpPr>
          <p:spPr bwMode="auto">
            <a:xfrm rot="2700000">
              <a:off x="2646741" y="2530385"/>
              <a:ext cx="260894" cy="260894"/>
            </a:xfrm>
            <a:prstGeom prst="plus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3" name="Cross 42"/>
            <p:cNvSpPr>
              <a:spLocks noChangeAspect="1"/>
            </p:cNvSpPr>
            <p:nvPr/>
          </p:nvSpPr>
          <p:spPr bwMode="auto">
            <a:xfrm rot="2700000">
              <a:off x="3337630" y="2454669"/>
              <a:ext cx="260894" cy="260894"/>
            </a:xfrm>
            <a:prstGeom prst="plus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4" name="Cross 43"/>
            <p:cNvSpPr>
              <a:spLocks noChangeAspect="1"/>
            </p:cNvSpPr>
            <p:nvPr/>
          </p:nvSpPr>
          <p:spPr bwMode="auto">
            <a:xfrm rot="2700000">
              <a:off x="4121683" y="2454669"/>
              <a:ext cx="260894" cy="260894"/>
            </a:xfrm>
            <a:prstGeom prst="plus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5" name="Cross 44"/>
            <p:cNvSpPr>
              <a:spLocks noChangeAspect="1"/>
            </p:cNvSpPr>
            <p:nvPr/>
          </p:nvSpPr>
          <p:spPr bwMode="auto">
            <a:xfrm rot="2700000">
              <a:off x="2744059" y="3091886"/>
              <a:ext cx="260894" cy="260894"/>
            </a:xfrm>
            <a:prstGeom prst="plus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6" name="Cross 45"/>
            <p:cNvSpPr>
              <a:spLocks noChangeAspect="1"/>
            </p:cNvSpPr>
            <p:nvPr/>
          </p:nvSpPr>
          <p:spPr bwMode="auto">
            <a:xfrm rot="2700000">
              <a:off x="3579906" y="2953468"/>
              <a:ext cx="260894" cy="260894"/>
            </a:xfrm>
            <a:prstGeom prst="plus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47" name="StatementHider"/>
          <p:cNvSpPr/>
          <p:nvPr/>
        </p:nvSpPr>
        <p:spPr bwMode="auto">
          <a:xfrm>
            <a:off x="1115616" y="1700807"/>
            <a:ext cx="7488832" cy="432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45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0" grpId="1" animBg="1"/>
      <p:bldP spid="50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7"/>
                <a:ext cx="8229600" cy="4425355"/>
              </a:xfrm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</m:d>
                  </m:oMath>
                </a14:m>
                <a:r>
                  <a:rPr lang="en-US" dirty="0" smtClean="0"/>
                  <a:t> Re-route cycle to jump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via matching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7"/>
                <a:ext cx="8229600" cy="4425355"/>
              </a:xfrm>
              <a:blipFill rotWithShape="0">
                <a:blip r:embed="rId2"/>
                <a:stretch>
                  <a:fillRect t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8313" y="341444"/>
                <a:ext cx="8218488" cy="113636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be 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-vertex graph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vertices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have degree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There </a:t>
                </a:r>
                <a:r>
                  <a:rPr lang="en-US" sz="2000" dirty="0"/>
                  <a:t>is </a:t>
                </a:r>
                <a:r>
                  <a:rPr lang="en-US" sz="2000" dirty="0" smtClean="0"/>
                  <a:t>an algorithm </a:t>
                </a:r>
                <a:r>
                  <a:rPr lang="en-US" sz="2000" dirty="0"/>
                  <a:t>that, given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, constructs a graph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time, </a:t>
                </a:r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Hamiltonian </a:t>
                </a:r>
                <a:r>
                  <a:rPr lang="en-US" sz="2000" dirty="0" smtClean="0"/>
                  <a:t>if and </a:t>
                </a:r>
                <a:r>
                  <a:rPr lang="en-US" sz="2000" dirty="0"/>
                  <a:t>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 smtClean="0"/>
                  <a:t> is </a:t>
                </a:r>
                <a:r>
                  <a:rPr lang="en-US" sz="2000" dirty="0"/>
                  <a:t>Hamiltonian.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41444"/>
                <a:ext cx="8218488" cy="113636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-highlight"/>
          <p:cNvSpPr/>
          <p:nvPr/>
        </p:nvSpPr>
        <p:spPr bwMode="auto">
          <a:xfrm>
            <a:off x="2586645" y="2257157"/>
            <a:ext cx="2661145" cy="3241225"/>
          </a:xfrm>
          <a:prstGeom prst="roundRect">
            <a:avLst/>
          </a:prstGeom>
          <a:solidFill>
            <a:srgbClr val="DEE7EB">
              <a:alpha val="42000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S-highlight"/>
          <p:cNvSpPr/>
          <p:nvPr/>
        </p:nvSpPr>
        <p:spPr bwMode="auto">
          <a:xfrm>
            <a:off x="5356959" y="2257157"/>
            <a:ext cx="1440160" cy="3241225"/>
          </a:xfrm>
          <a:prstGeom prst="roundRect">
            <a:avLst/>
          </a:prstGeom>
          <a:solidFill>
            <a:srgbClr val="92D050">
              <a:alpha val="42000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Label-C"/>
              <p:cNvSpPr txBox="1"/>
              <p:nvPr/>
            </p:nvSpPr>
            <p:spPr>
              <a:xfrm>
                <a:off x="2798346" y="5553560"/>
                <a:ext cx="21336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>
                    <a:solidFill>
                      <a:srgbClr val="0070C0"/>
                    </a:solidFill>
                    <a:latin typeface="+mj-lt"/>
                  </a:rPr>
                  <a:t>Clique</a:t>
                </a:r>
                <a:r>
                  <a:rPr lang="en-US" sz="2800" b="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Label-C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346" y="5553560"/>
                <a:ext cx="2133694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Label-S"/>
              <p:cNvSpPr txBox="1"/>
              <p:nvPr/>
            </p:nvSpPr>
            <p:spPr>
              <a:xfrm>
                <a:off x="4557742" y="5556349"/>
                <a:ext cx="30385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  <a:latin typeface="+mj-lt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:br>
                  <a:rPr lang="en-US" sz="2800" dirty="0" smtClean="0">
                    <a:solidFill>
                      <a:srgbClr val="0070C0"/>
                    </a:solidFill>
                    <a:latin typeface="+mj-lt"/>
                  </a:rPr>
                </a:br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 low-degree vertices</a:t>
                </a:r>
              </a:p>
            </p:txBody>
          </p:sp>
        </mc:Choice>
        <mc:Fallback xmlns="">
          <p:sp>
            <p:nvSpPr>
              <p:cNvPr id="9" name="Label-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742" y="5556349"/>
                <a:ext cx="3038594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6569" b="-1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-HamCycle"/>
          <p:cNvSpPr/>
          <p:nvPr/>
        </p:nvSpPr>
        <p:spPr bwMode="auto">
          <a:xfrm>
            <a:off x="2782629" y="2378553"/>
            <a:ext cx="3866799" cy="2861760"/>
          </a:xfrm>
          <a:custGeom>
            <a:avLst/>
            <a:gdLst>
              <a:gd name="connsiteX0" fmla="*/ 166780 w 2213606"/>
              <a:gd name="connsiteY0" fmla="*/ 25527 h 1595545"/>
              <a:gd name="connsiteX1" fmla="*/ 900025 w 2213606"/>
              <a:gd name="connsiteY1" fmla="*/ 25527 h 1595545"/>
              <a:gd name="connsiteX2" fmla="*/ 563595 w 2213606"/>
              <a:gd name="connsiteY2" fmla="*/ 327451 h 1595545"/>
              <a:gd name="connsiteX3" fmla="*/ 1167444 w 2213606"/>
              <a:gd name="connsiteY3" fmla="*/ 310198 h 1595545"/>
              <a:gd name="connsiteX4" fmla="*/ 1935195 w 2213606"/>
              <a:gd name="connsiteY4" fmla="*/ 8274 h 1595545"/>
              <a:gd name="connsiteX5" fmla="*/ 2202614 w 2213606"/>
              <a:gd name="connsiteY5" fmla="*/ 370583 h 1595545"/>
              <a:gd name="connsiteX6" fmla="*/ 1616017 w 2213606"/>
              <a:gd name="connsiteY6" fmla="*/ 387836 h 1595545"/>
              <a:gd name="connsiteX7" fmla="*/ 1926568 w 2213606"/>
              <a:gd name="connsiteY7" fmla="*/ 767398 h 1595545"/>
              <a:gd name="connsiteX8" fmla="*/ 986289 w 2213606"/>
              <a:gd name="connsiteY8" fmla="*/ 534485 h 1595545"/>
              <a:gd name="connsiteX9" fmla="*/ 1779919 w 2213606"/>
              <a:gd name="connsiteY9" fmla="*/ 1026191 h 1595545"/>
              <a:gd name="connsiteX10" fmla="*/ 2055965 w 2213606"/>
              <a:gd name="connsiteY10" fmla="*/ 1259104 h 1595545"/>
              <a:gd name="connsiteX11" fmla="*/ 1201949 w 2213606"/>
              <a:gd name="connsiteY11" fmla="*/ 1034817 h 1595545"/>
              <a:gd name="connsiteX12" fmla="*/ 606727 w 2213606"/>
              <a:gd name="connsiteY12" fmla="*/ 612123 h 1595545"/>
              <a:gd name="connsiteX13" fmla="*/ 391066 w 2213606"/>
              <a:gd name="connsiteY13" fmla="*/ 991685 h 1595545"/>
              <a:gd name="connsiteX14" fmla="*/ 1150191 w 2213606"/>
              <a:gd name="connsiteY14" fmla="*/ 1284983 h 1595545"/>
              <a:gd name="connsiteX15" fmla="*/ 1961074 w 2213606"/>
              <a:gd name="connsiteY15" fmla="*/ 1448885 h 1595545"/>
              <a:gd name="connsiteX16" fmla="*/ 1736787 w 2213606"/>
              <a:gd name="connsiteY16" fmla="*/ 1595534 h 1595545"/>
              <a:gd name="connsiteX17" fmla="*/ 917278 w 2213606"/>
              <a:gd name="connsiteY17" fmla="*/ 1457512 h 1595545"/>
              <a:gd name="connsiteX18" fmla="*/ 434199 w 2213606"/>
              <a:gd name="connsiteY18" fmla="*/ 1543776 h 1595545"/>
              <a:gd name="connsiteX19" fmla="*/ 28757 w 2213606"/>
              <a:gd name="connsiteY19" fmla="*/ 1060697 h 1595545"/>
              <a:gd name="connsiteX20" fmla="*/ 71889 w 2213606"/>
              <a:gd name="connsiteY20" fmla="*/ 422342 h 1595545"/>
              <a:gd name="connsiteX21" fmla="*/ 382440 w 2213606"/>
              <a:gd name="connsiteY21" fmla="*/ 353331 h 1595545"/>
              <a:gd name="connsiteX22" fmla="*/ 20131 w 2213606"/>
              <a:gd name="connsiteY22" fmla="*/ 103165 h 1595545"/>
              <a:gd name="connsiteX23" fmla="*/ 166780 w 2213606"/>
              <a:gd name="connsiteY23" fmla="*/ 25527 h 1595545"/>
              <a:gd name="connsiteX0" fmla="*/ 166780 w 2216179"/>
              <a:gd name="connsiteY0" fmla="*/ 59318 h 1629336"/>
              <a:gd name="connsiteX1" fmla="*/ 900025 w 2216179"/>
              <a:gd name="connsiteY1" fmla="*/ 59318 h 1629336"/>
              <a:gd name="connsiteX2" fmla="*/ 563595 w 2216179"/>
              <a:gd name="connsiteY2" fmla="*/ 361242 h 1629336"/>
              <a:gd name="connsiteX3" fmla="*/ 915903 w 2216179"/>
              <a:gd name="connsiteY3" fmla="*/ 43125 h 1629336"/>
              <a:gd name="connsiteX4" fmla="*/ 1935195 w 2216179"/>
              <a:gd name="connsiteY4" fmla="*/ 42065 h 1629336"/>
              <a:gd name="connsiteX5" fmla="*/ 2202614 w 2216179"/>
              <a:gd name="connsiteY5" fmla="*/ 404374 h 1629336"/>
              <a:gd name="connsiteX6" fmla="*/ 1616017 w 2216179"/>
              <a:gd name="connsiteY6" fmla="*/ 421627 h 1629336"/>
              <a:gd name="connsiteX7" fmla="*/ 1926568 w 2216179"/>
              <a:gd name="connsiteY7" fmla="*/ 801189 h 1629336"/>
              <a:gd name="connsiteX8" fmla="*/ 986289 w 2216179"/>
              <a:gd name="connsiteY8" fmla="*/ 568276 h 1629336"/>
              <a:gd name="connsiteX9" fmla="*/ 1779919 w 2216179"/>
              <a:gd name="connsiteY9" fmla="*/ 1059982 h 1629336"/>
              <a:gd name="connsiteX10" fmla="*/ 2055965 w 2216179"/>
              <a:gd name="connsiteY10" fmla="*/ 1292895 h 1629336"/>
              <a:gd name="connsiteX11" fmla="*/ 1201949 w 2216179"/>
              <a:gd name="connsiteY11" fmla="*/ 1068608 h 1629336"/>
              <a:gd name="connsiteX12" fmla="*/ 606727 w 2216179"/>
              <a:gd name="connsiteY12" fmla="*/ 645914 h 1629336"/>
              <a:gd name="connsiteX13" fmla="*/ 391066 w 2216179"/>
              <a:gd name="connsiteY13" fmla="*/ 1025476 h 1629336"/>
              <a:gd name="connsiteX14" fmla="*/ 1150191 w 2216179"/>
              <a:gd name="connsiteY14" fmla="*/ 1318774 h 1629336"/>
              <a:gd name="connsiteX15" fmla="*/ 1961074 w 2216179"/>
              <a:gd name="connsiteY15" fmla="*/ 1482676 h 1629336"/>
              <a:gd name="connsiteX16" fmla="*/ 1736787 w 2216179"/>
              <a:gd name="connsiteY16" fmla="*/ 1629325 h 1629336"/>
              <a:gd name="connsiteX17" fmla="*/ 917278 w 2216179"/>
              <a:gd name="connsiteY17" fmla="*/ 1491303 h 1629336"/>
              <a:gd name="connsiteX18" fmla="*/ 434199 w 2216179"/>
              <a:gd name="connsiteY18" fmla="*/ 1577567 h 1629336"/>
              <a:gd name="connsiteX19" fmla="*/ 28757 w 2216179"/>
              <a:gd name="connsiteY19" fmla="*/ 1094488 h 1629336"/>
              <a:gd name="connsiteX20" fmla="*/ 71889 w 2216179"/>
              <a:gd name="connsiteY20" fmla="*/ 456133 h 1629336"/>
              <a:gd name="connsiteX21" fmla="*/ 382440 w 2216179"/>
              <a:gd name="connsiteY21" fmla="*/ 387122 h 1629336"/>
              <a:gd name="connsiteX22" fmla="*/ 20131 w 2216179"/>
              <a:gd name="connsiteY22" fmla="*/ 136956 h 1629336"/>
              <a:gd name="connsiteX23" fmla="*/ 166780 w 2216179"/>
              <a:gd name="connsiteY23" fmla="*/ 59318 h 1629336"/>
              <a:gd name="connsiteX0" fmla="*/ 166780 w 2216179"/>
              <a:gd name="connsiteY0" fmla="*/ 56433 h 1626451"/>
              <a:gd name="connsiteX1" fmla="*/ 900025 w 2216179"/>
              <a:gd name="connsiteY1" fmla="*/ 56433 h 1626451"/>
              <a:gd name="connsiteX2" fmla="*/ 1214644 w 2216179"/>
              <a:gd name="connsiteY2" fmla="*/ 309035 h 1626451"/>
              <a:gd name="connsiteX3" fmla="*/ 915903 w 2216179"/>
              <a:gd name="connsiteY3" fmla="*/ 40240 h 1626451"/>
              <a:gd name="connsiteX4" fmla="*/ 1935195 w 2216179"/>
              <a:gd name="connsiteY4" fmla="*/ 39180 h 1626451"/>
              <a:gd name="connsiteX5" fmla="*/ 2202614 w 2216179"/>
              <a:gd name="connsiteY5" fmla="*/ 401489 h 1626451"/>
              <a:gd name="connsiteX6" fmla="*/ 1616017 w 2216179"/>
              <a:gd name="connsiteY6" fmla="*/ 418742 h 1626451"/>
              <a:gd name="connsiteX7" fmla="*/ 1926568 w 2216179"/>
              <a:gd name="connsiteY7" fmla="*/ 798304 h 1626451"/>
              <a:gd name="connsiteX8" fmla="*/ 986289 w 2216179"/>
              <a:gd name="connsiteY8" fmla="*/ 565391 h 1626451"/>
              <a:gd name="connsiteX9" fmla="*/ 1779919 w 2216179"/>
              <a:gd name="connsiteY9" fmla="*/ 1057097 h 1626451"/>
              <a:gd name="connsiteX10" fmla="*/ 2055965 w 2216179"/>
              <a:gd name="connsiteY10" fmla="*/ 1290010 h 1626451"/>
              <a:gd name="connsiteX11" fmla="*/ 1201949 w 2216179"/>
              <a:gd name="connsiteY11" fmla="*/ 1065723 h 1626451"/>
              <a:gd name="connsiteX12" fmla="*/ 606727 w 2216179"/>
              <a:gd name="connsiteY12" fmla="*/ 643029 h 1626451"/>
              <a:gd name="connsiteX13" fmla="*/ 391066 w 2216179"/>
              <a:gd name="connsiteY13" fmla="*/ 1022591 h 1626451"/>
              <a:gd name="connsiteX14" fmla="*/ 1150191 w 2216179"/>
              <a:gd name="connsiteY14" fmla="*/ 1315889 h 1626451"/>
              <a:gd name="connsiteX15" fmla="*/ 1961074 w 2216179"/>
              <a:gd name="connsiteY15" fmla="*/ 1479791 h 1626451"/>
              <a:gd name="connsiteX16" fmla="*/ 1736787 w 2216179"/>
              <a:gd name="connsiteY16" fmla="*/ 1626440 h 1626451"/>
              <a:gd name="connsiteX17" fmla="*/ 917278 w 2216179"/>
              <a:gd name="connsiteY17" fmla="*/ 1488418 h 1626451"/>
              <a:gd name="connsiteX18" fmla="*/ 434199 w 2216179"/>
              <a:gd name="connsiteY18" fmla="*/ 1574682 h 1626451"/>
              <a:gd name="connsiteX19" fmla="*/ 28757 w 2216179"/>
              <a:gd name="connsiteY19" fmla="*/ 1091603 h 1626451"/>
              <a:gd name="connsiteX20" fmla="*/ 71889 w 2216179"/>
              <a:gd name="connsiteY20" fmla="*/ 453248 h 1626451"/>
              <a:gd name="connsiteX21" fmla="*/ 382440 w 2216179"/>
              <a:gd name="connsiteY21" fmla="*/ 384237 h 1626451"/>
              <a:gd name="connsiteX22" fmla="*/ 20131 w 2216179"/>
              <a:gd name="connsiteY22" fmla="*/ 134071 h 1626451"/>
              <a:gd name="connsiteX23" fmla="*/ 166780 w 2216179"/>
              <a:gd name="connsiteY23" fmla="*/ 56433 h 1626451"/>
              <a:gd name="connsiteX0" fmla="*/ 166780 w 2216179"/>
              <a:gd name="connsiteY0" fmla="*/ 56433 h 1626451"/>
              <a:gd name="connsiteX1" fmla="*/ 584365 w 2216179"/>
              <a:gd name="connsiteY1" fmla="*/ 347432 h 1626451"/>
              <a:gd name="connsiteX2" fmla="*/ 1214644 w 2216179"/>
              <a:gd name="connsiteY2" fmla="*/ 309035 h 1626451"/>
              <a:gd name="connsiteX3" fmla="*/ 915903 w 2216179"/>
              <a:gd name="connsiteY3" fmla="*/ 40240 h 1626451"/>
              <a:gd name="connsiteX4" fmla="*/ 1935195 w 2216179"/>
              <a:gd name="connsiteY4" fmla="*/ 39180 h 1626451"/>
              <a:gd name="connsiteX5" fmla="*/ 2202614 w 2216179"/>
              <a:gd name="connsiteY5" fmla="*/ 401489 h 1626451"/>
              <a:gd name="connsiteX6" fmla="*/ 1616017 w 2216179"/>
              <a:gd name="connsiteY6" fmla="*/ 418742 h 1626451"/>
              <a:gd name="connsiteX7" fmla="*/ 1926568 w 2216179"/>
              <a:gd name="connsiteY7" fmla="*/ 798304 h 1626451"/>
              <a:gd name="connsiteX8" fmla="*/ 986289 w 2216179"/>
              <a:gd name="connsiteY8" fmla="*/ 565391 h 1626451"/>
              <a:gd name="connsiteX9" fmla="*/ 1779919 w 2216179"/>
              <a:gd name="connsiteY9" fmla="*/ 1057097 h 1626451"/>
              <a:gd name="connsiteX10" fmla="*/ 2055965 w 2216179"/>
              <a:gd name="connsiteY10" fmla="*/ 1290010 h 1626451"/>
              <a:gd name="connsiteX11" fmla="*/ 1201949 w 2216179"/>
              <a:gd name="connsiteY11" fmla="*/ 1065723 h 1626451"/>
              <a:gd name="connsiteX12" fmla="*/ 606727 w 2216179"/>
              <a:gd name="connsiteY12" fmla="*/ 643029 h 1626451"/>
              <a:gd name="connsiteX13" fmla="*/ 391066 w 2216179"/>
              <a:gd name="connsiteY13" fmla="*/ 1022591 h 1626451"/>
              <a:gd name="connsiteX14" fmla="*/ 1150191 w 2216179"/>
              <a:gd name="connsiteY14" fmla="*/ 1315889 h 1626451"/>
              <a:gd name="connsiteX15" fmla="*/ 1961074 w 2216179"/>
              <a:gd name="connsiteY15" fmla="*/ 1479791 h 1626451"/>
              <a:gd name="connsiteX16" fmla="*/ 1736787 w 2216179"/>
              <a:gd name="connsiteY16" fmla="*/ 1626440 h 1626451"/>
              <a:gd name="connsiteX17" fmla="*/ 917278 w 2216179"/>
              <a:gd name="connsiteY17" fmla="*/ 1488418 h 1626451"/>
              <a:gd name="connsiteX18" fmla="*/ 434199 w 2216179"/>
              <a:gd name="connsiteY18" fmla="*/ 1574682 h 1626451"/>
              <a:gd name="connsiteX19" fmla="*/ 28757 w 2216179"/>
              <a:gd name="connsiteY19" fmla="*/ 1091603 h 1626451"/>
              <a:gd name="connsiteX20" fmla="*/ 71889 w 2216179"/>
              <a:gd name="connsiteY20" fmla="*/ 453248 h 1626451"/>
              <a:gd name="connsiteX21" fmla="*/ 382440 w 2216179"/>
              <a:gd name="connsiteY21" fmla="*/ 384237 h 1626451"/>
              <a:gd name="connsiteX22" fmla="*/ 20131 w 2216179"/>
              <a:gd name="connsiteY22" fmla="*/ 134071 h 1626451"/>
              <a:gd name="connsiteX23" fmla="*/ 166780 w 2216179"/>
              <a:gd name="connsiteY23" fmla="*/ 56433 h 1626451"/>
              <a:gd name="connsiteX0" fmla="*/ 398592 w 2216179"/>
              <a:gd name="connsiteY0" fmla="*/ 7018 h 1636222"/>
              <a:gd name="connsiteX1" fmla="*/ 584365 w 2216179"/>
              <a:gd name="connsiteY1" fmla="*/ 357203 h 1636222"/>
              <a:gd name="connsiteX2" fmla="*/ 1214644 w 2216179"/>
              <a:gd name="connsiteY2" fmla="*/ 318806 h 1636222"/>
              <a:gd name="connsiteX3" fmla="*/ 915903 w 2216179"/>
              <a:gd name="connsiteY3" fmla="*/ 50011 h 1636222"/>
              <a:gd name="connsiteX4" fmla="*/ 1935195 w 2216179"/>
              <a:gd name="connsiteY4" fmla="*/ 48951 h 1636222"/>
              <a:gd name="connsiteX5" fmla="*/ 2202614 w 2216179"/>
              <a:gd name="connsiteY5" fmla="*/ 411260 h 1636222"/>
              <a:gd name="connsiteX6" fmla="*/ 1616017 w 2216179"/>
              <a:gd name="connsiteY6" fmla="*/ 428513 h 1636222"/>
              <a:gd name="connsiteX7" fmla="*/ 1926568 w 2216179"/>
              <a:gd name="connsiteY7" fmla="*/ 808075 h 1636222"/>
              <a:gd name="connsiteX8" fmla="*/ 986289 w 2216179"/>
              <a:gd name="connsiteY8" fmla="*/ 575162 h 1636222"/>
              <a:gd name="connsiteX9" fmla="*/ 1779919 w 2216179"/>
              <a:gd name="connsiteY9" fmla="*/ 1066868 h 1636222"/>
              <a:gd name="connsiteX10" fmla="*/ 2055965 w 2216179"/>
              <a:gd name="connsiteY10" fmla="*/ 1299781 h 1636222"/>
              <a:gd name="connsiteX11" fmla="*/ 1201949 w 2216179"/>
              <a:gd name="connsiteY11" fmla="*/ 1075494 h 1636222"/>
              <a:gd name="connsiteX12" fmla="*/ 606727 w 2216179"/>
              <a:gd name="connsiteY12" fmla="*/ 652800 h 1636222"/>
              <a:gd name="connsiteX13" fmla="*/ 391066 w 2216179"/>
              <a:gd name="connsiteY13" fmla="*/ 1032362 h 1636222"/>
              <a:gd name="connsiteX14" fmla="*/ 1150191 w 2216179"/>
              <a:gd name="connsiteY14" fmla="*/ 1325660 h 1636222"/>
              <a:gd name="connsiteX15" fmla="*/ 1961074 w 2216179"/>
              <a:gd name="connsiteY15" fmla="*/ 1489562 h 1636222"/>
              <a:gd name="connsiteX16" fmla="*/ 1736787 w 2216179"/>
              <a:gd name="connsiteY16" fmla="*/ 1636211 h 1636222"/>
              <a:gd name="connsiteX17" fmla="*/ 917278 w 2216179"/>
              <a:gd name="connsiteY17" fmla="*/ 1498189 h 1636222"/>
              <a:gd name="connsiteX18" fmla="*/ 434199 w 2216179"/>
              <a:gd name="connsiteY18" fmla="*/ 1584453 h 1636222"/>
              <a:gd name="connsiteX19" fmla="*/ 28757 w 2216179"/>
              <a:gd name="connsiteY19" fmla="*/ 1101374 h 1636222"/>
              <a:gd name="connsiteX20" fmla="*/ 71889 w 2216179"/>
              <a:gd name="connsiteY20" fmla="*/ 463019 h 1636222"/>
              <a:gd name="connsiteX21" fmla="*/ 382440 w 2216179"/>
              <a:gd name="connsiteY21" fmla="*/ 394008 h 1636222"/>
              <a:gd name="connsiteX22" fmla="*/ 20131 w 2216179"/>
              <a:gd name="connsiteY22" fmla="*/ 143842 h 1636222"/>
              <a:gd name="connsiteX23" fmla="*/ 398592 w 2216179"/>
              <a:gd name="connsiteY23" fmla="*/ 7018 h 1636222"/>
              <a:gd name="connsiteX0" fmla="*/ 398592 w 2216486"/>
              <a:gd name="connsiteY0" fmla="*/ 7018 h 1636222"/>
              <a:gd name="connsiteX1" fmla="*/ 584365 w 2216486"/>
              <a:gd name="connsiteY1" fmla="*/ 357203 h 1636222"/>
              <a:gd name="connsiteX2" fmla="*/ 1214644 w 2216486"/>
              <a:gd name="connsiteY2" fmla="*/ 318806 h 1636222"/>
              <a:gd name="connsiteX3" fmla="*/ 891242 w 2216486"/>
              <a:gd name="connsiteY3" fmla="*/ 50011 h 1636222"/>
              <a:gd name="connsiteX4" fmla="*/ 1935195 w 2216486"/>
              <a:gd name="connsiteY4" fmla="*/ 48951 h 1636222"/>
              <a:gd name="connsiteX5" fmla="*/ 2202614 w 2216486"/>
              <a:gd name="connsiteY5" fmla="*/ 411260 h 1636222"/>
              <a:gd name="connsiteX6" fmla="*/ 1616017 w 2216486"/>
              <a:gd name="connsiteY6" fmla="*/ 428513 h 1636222"/>
              <a:gd name="connsiteX7" fmla="*/ 1926568 w 2216486"/>
              <a:gd name="connsiteY7" fmla="*/ 808075 h 1636222"/>
              <a:gd name="connsiteX8" fmla="*/ 986289 w 2216486"/>
              <a:gd name="connsiteY8" fmla="*/ 575162 h 1636222"/>
              <a:gd name="connsiteX9" fmla="*/ 1779919 w 2216486"/>
              <a:gd name="connsiteY9" fmla="*/ 1066868 h 1636222"/>
              <a:gd name="connsiteX10" fmla="*/ 2055965 w 2216486"/>
              <a:gd name="connsiteY10" fmla="*/ 1299781 h 1636222"/>
              <a:gd name="connsiteX11" fmla="*/ 1201949 w 2216486"/>
              <a:gd name="connsiteY11" fmla="*/ 1075494 h 1636222"/>
              <a:gd name="connsiteX12" fmla="*/ 606727 w 2216486"/>
              <a:gd name="connsiteY12" fmla="*/ 652800 h 1636222"/>
              <a:gd name="connsiteX13" fmla="*/ 391066 w 2216486"/>
              <a:gd name="connsiteY13" fmla="*/ 1032362 h 1636222"/>
              <a:gd name="connsiteX14" fmla="*/ 1150191 w 2216486"/>
              <a:gd name="connsiteY14" fmla="*/ 1325660 h 1636222"/>
              <a:gd name="connsiteX15" fmla="*/ 1961074 w 2216486"/>
              <a:gd name="connsiteY15" fmla="*/ 1489562 h 1636222"/>
              <a:gd name="connsiteX16" fmla="*/ 1736787 w 2216486"/>
              <a:gd name="connsiteY16" fmla="*/ 1636211 h 1636222"/>
              <a:gd name="connsiteX17" fmla="*/ 917278 w 2216486"/>
              <a:gd name="connsiteY17" fmla="*/ 1498189 h 1636222"/>
              <a:gd name="connsiteX18" fmla="*/ 434199 w 2216486"/>
              <a:gd name="connsiteY18" fmla="*/ 1584453 h 1636222"/>
              <a:gd name="connsiteX19" fmla="*/ 28757 w 2216486"/>
              <a:gd name="connsiteY19" fmla="*/ 1101374 h 1636222"/>
              <a:gd name="connsiteX20" fmla="*/ 71889 w 2216486"/>
              <a:gd name="connsiteY20" fmla="*/ 463019 h 1636222"/>
              <a:gd name="connsiteX21" fmla="*/ 382440 w 2216486"/>
              <a:gd name="connsiteY21" fmla="*/ 394008 h 1636222"/>
              <a:gd name="connsiteX22" fmla="*/ 20131 w 2216486"/>
              <a:gd name="connsiteY22" fmla="*/ 143842 h 1636222"/>
              <a:gd name="connsiteX23" fmla="*/ 398592 w 2216486"/>
              <a:gd name="connsiteY23" fmla="*/ 7018 h 1636222"/>
              <a:gd name="connsiteX0" fmla="*/ 398592 w 2210857"/>
              <a:gd name="connsiteY0" fmla="*/ 7018 h 1636222"/>
              <a:gd name="connsiteX1" fmla="*/ 584365 w 2210857"/>
              <a:gd name="connsiteY1" fmla="*/ 357203 h 1636222"/>
              <a:gd name="connsiteX2" fmla="*/ 1214644 w 2210857"/>
              <a:gd name="connsiteY2" fmla="*/ 318806 h 1636222"/>
              <a:gd name="connsiteX3" fmla="*/ 891242 w 2210857"/>
              <a:gd name="connsiteY3" fmla="*/ 50011 h 1636222"/>
              <a:gd name="connsiteX4" fmla="*/ 1585348 w 2210857"/>
              <a:gd name="connsiteY4" fmla="*/ 164098 h 1636222"/>
              <a:gd name="connsiteX5" fmla="*/ 1935195 w 2210857"/>
              <a:gd name="connsiteY5" fmla="*/ 48951 h 1636222"/>
              <a:gd name="connsiteX6" fmla="*/ 2202614 w 2210857"/>
              <a:gd name="connsiteY6" fmla="*/ 411260 h 1636222"/>
              <a:gd name="connsiteX7" fmla="*/ 1616017 w 2210857"/>
              <a:gd name="connsiteY7" fmla="*/ 428513 h 1636222"/>
              <a:gd name="connsiteX8" fmla="*/ 1926568 w 2210857"/>
              <a:gd name="connsiteY8" fmla="*/ 808075 h 1636222"/>
              <a:gd name="connsiteX9" fmla="*/ 986289 w 2210857"/>
              <a:gd name="connsiteY9" fmla="*/ 575162 h 1636222"/>
              <a:gd name="connsiteX10" fmla="*/ 1779919 w 2210857"/>
              <a:gd name="connsiteY10" fmla="*/ 1066868 h 1636222"/>
              <a:gd name="connsiteX11" fmla="*/ 2055965 w 2210857"/>
              <a:gd name="connsiteY11" fmla="*/ 1299781 h 1636222"/>
              <a:gd name="connsiteX12" fmla="*/ 1201949 w 2210857"/>
              <a:gd name="connsiteY12" fmla="*/ 1075494 h 1636222"/>
              <a:gd name="connsiteX13" fmla="*/ 606727 w 2210857"/>
              <a:gd name="connsiteY13" fmla="*/ 652800 h 1636222"/>
              <a:gd name="connsiteX14" fmla="*/ 391066 w 2210857"/>
              <a:gd name="connsiteY14" fmla="*/ 1032362 h 1636222"/>
              <a:gd name="connsiteX15" fmla="*/ 1150191 w 2210857"/>
              <a:gd name="connsiteY15" fmla="*/ 1325660 h 1636222"/>
              <a:gd name="connsiteX16" fmla="*/ 1961074 w 2210857"/>
              <a:gd name="connsiteY16" fmla="*/ 1489562 h 1636222"/>
              <a:gd name="connsiteX17" fmla="*/ 1736787 w 2210857"/>
              <a:gd name="connsiteY17" fmla="*/ 1636211 h 1636222"/>
              <a:gd name="connsiteX18" fmla="*/ 917278 w 2210857"/>
              <a:gd name="connsiteY18" fmla="*/ 1498189 h 1636222"/>
              <a:gd name="connsiteX19" fmla="*/ 434199 w 2210857"/>
              <a:gd name="connsiteY19" fmla="*/ 1584453 h 1636222"/>
              <a:gd name="connsiteX20" fmla="*/ 28757 w 2210857"/>
              <a:gd name="connsiteY20" fmla="*/ 1101374 h 1636222"/>
              <a:gd name="connsiteX21" fmla="*/ 71889 w 2210857"/>
              <a:gd name="connsiteY21" fmla="*/ 463019 h 1636222"/>
              <a:gd name="connsiteX22" fmla="*/ 382440 w 2210857"/>
              <a:gd name="connsiteY22" fmla="*/ 394008 h 1636222"/>
              <a:gd name="connsiteX23" fmla="*/ 20131 w 2210857"/>
              <a:gd name="connsiteY23" fmla="*/ 143842 h 1636222"/>
              <a:gd name="connsiteX24" fmla="*/ 398592 w 2210857"/>
              <a:gd name="connsiteY24" fmla="*/ 7018 h 163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10857" h="1636222">
                <a:moveTo>
                  <a:pt x="398592" y="7018"/>
                </a:moveTo>
                <a:cubicBezTo>
                  <a:pt x="492631" y="42578"/>
                  <a:pt x="448356" y="305238"/>
                  <a:pt x="584365" y="357203"/>
                </a:cubicBezTo>
                <a:cubicBezTo>
                  <a:pt x="720374" y="409168"/>
                  <a:pt x="1163498" y="370005"/>
                  <a:pt x="1214644" y="318806"/>
                </a:cubicBezTo>
                <a:cubicBezTo>
                  <a:pt x="1265790" y="267607"/>
                  <a:pt x="829458" y="75796"/>
                  <a:pt x="891242" y="50011"/>
                </a:cubicBezTo>
                <a:cubicBezTo>
                  <a:pt x="953026" y="24226"/>
                  <a:pt x="1411356" y="164275"/>
                  <a:pt x="1585348" y="164098"/>
                </a:cubicBezTo>
                <a:cubicBezTo>
                  <a:pt x="1759340" y="163921"/>
                  <a:pt x="1832317" y="7757"/>
                  <a:pt x="1935195" y="48951"/>
                </a:cubicBezTo>
                <a:cubicBezTo>
                  <a:pt x="2038073" y="90145"/>
                  <a:pt x="2255810" y="348000"/>
                  <a:pt x="2202614" y="411260"/>
                </a:cubicBezTo>
                <a:cubicBezTo>
                  <a:pt x="2149418" y="474520"/>
                  <a:pt x="1662025" y="362377"/>
                  <a:pt x="1616017" y="428513"/>
                </a:cubicBezTo>
                <a:cubicBezTo>
                  <a:pt x="1570009" y="494649"/>
                  <a:pt x="2031523" y="783633"/>
                  <a:pt x="1926568" y="808075"/>
                </a:cubicBezTo>
                <a:cubicBezTo>
                  <a:pt x="1821613" y="832517"/>
                  <a:pt x="1010731" y="532030"/>
                  <a:pt x="986289" y="575162"/>
                </a:cubicBezTo>
                <a:cubicBezTo>
                  <a:pt x="961847" y="618294"/>
                  <a:pt x="1601640" y="946098"/>
                  <a:pt x="1779919" y="1066868"/>
                </a:cubicBezTo>
                <a:cubicBezTo>
                  <a:pt x="1958198" y="1187638"/>
                  <a:pt x="2152293" y="1298343"/>
                  <a:pt x="2055965" y="1299781"/>
                </a:cubicBezTo>
                <a:cubicBezTo>
                  <a:pt x="1959637" y="1301219"/>
                  <a:pt x="1443489" y="1183324"/>
                  <a:pt x="1201949" y="1075494"/>
                </a:cubicBezTo>
                <a:cubicBezTo>
                  <a:pt x="960409" y="967664"/>
                  <a:pt x="741874" y="659989"/>
                  <a:pt x="606727" y="652800"/>
                </a:cubicBezTo>
                <a:cubicBezTo>
                  <a:pt x="471580" y="645611"/>
                  <a:pt x="300489" y="920219"/>
                  <a:pt x="391066" y="1032362"/>
                </a:cubicBezTo>
                <a:cubicBezTo>
                  <a:pt x="481643" y="1144505"/>
                  <a:pt x="888523" y="1249460"/>
                  <a:pt x="1150191" y="1325660"/>
                </a:cubicBezTo>
                <a:cubicBezTo>
                  <a:pt x="1411859" y="1401860"/>
                  <a:pt x="1863308" y="1437804"/>
                  <a:pt x="1961074" y="1489562"/>
                </a:cubicBezTo>
                <a:cubicBezTo>
                  <a:pt x="2058840" y="1541321"/>
                  <a:pt x="1910753" y="1634773"/>
                  <a:pt x="1736787" y="1636211"/>
                </a:cubicBezTo>
                <a:cubicBezTo>
                  <a:pt x="1562821" y="1637649"/>
                  <a:pt x="1134376" y="1506815"/>
                  <a:pt x="917278" y="1498189"/>
                </a:cubicBezTo>
                <a:cubicBezTo>
                  <a:pt x="700180" y="1489563"/>
                  <a:pt x="582286" y="1650589"/>
                  <a:pt x="434199" y="1584453"/>
                </a:cubicBezTo>
                <a:cubicBezTo>
                  <a:pt x="286112" y="1518317"/>
                  <a:pt x="89142" y="1288280"/>
                  <a:pt x="28757" y="1101374"/>
                </a:cubicBezTo>
                <a:cubicBezTo>
                  <a:pt x="-31628" y="914468"/>
                  <a:pt x="12942" y="580913"/>
                  <a:pt x="71889" y="463019"/>
                </a:cubicBezTo>
                <a:cubicBezTo>
                  <a:pt x="130836" y="345125"/>
                  <a:pt x="391066" y="447204"/>
                  <a:pt x="382440" y="394008"/>
                </a:cubicBezTo>
                <a:cubicBezTo>
                  <a:pt x="373814" y="340812"/>
                  <a:pt x="17439" y="208340"/>
                  <a:pt x="20131" y="143842"/>
                </a:cubicBezTo>
                <a:cubicBezTo>
                  <a:pt x="22823" y="79344"/>
                  <a:pt x="304553" y="-28542"/>
                  <a:pt x="398592" y="7018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GCycleSplitter"/>
          <p:cNvSpPr/>
          <p:nvPr/>
        </p:nvSpPr>
        <p:spPr bwMode="auto">
          <a:xfrm>
            <a:off x="2674189" y="2311879"/>
            <a:ext cx="2510286" cy="3096883"/>
          </a:xfrm>
          <a:custGeom>
            <a:avLst/>
            <a:gdLst>
              <a:gd name="connsiteX0" fmla="*/ 1475117 w 2510286"/>
              <a:gd name="connsiteY0" fmla="*/ 51759 h 3096883"/>
              <a:gd name="connsiteX1" fmla="*/ 2061713 w 2510286"/>
              <a:gd name="connsiteY1" fmla="*/ 319178 h 3096883"/>
              <a:gd name="connsiteX2" fmla="*/ 2510286 w 2510286"/>
              <a:gd name="connsiteY2" fmla="*/ 526212 h 3096883"/>
              <a:gd name="connsiteX3" fmla="*/ 2225615 w 2510286"/>
              <a:gd name="connsiteY3" fmla="*/ 923027 h 3096883"/>
              <a:gd name="connsiteX4" fmla="*/ 1604513 w 2510286"/>
              <a:gd name="connsiteY4" fmla="*/ 914400 h 3096883"/>
              <a:gd name="connsiteX5" fmla="*/ 1647645 w 2510286"/>
              <a:gd name="connsiteY5" fmla="*/ 1354347 h 3096883"/>
              <a:gd name="connsiteX6" fmla="*/ 2329132 w 2510286"/>
              <a:gd name="connsiteY6" fmla="*/ 1811547 h 3096883"/>
              <a:gd name="connsiteX7" fmla="*/ 2303253 w 2510286"/>
              <a:gd name="connsiteY7" fmla="*/ 2208363 h 3096883"/>
              <a:gd name="connsiteX8" fmla="*/ 2363637 w 2510286"/>
              <a:gd name="connsiteY8" fmla="*/ 2415396 h 3096883"/>
              <a:gd name="connsiteX9" fmla="*/ 2078966 w 2510286"/>
              <a:gd name="connsiteY9" fmla="*/ 3036498 h 3096883"/>
              <a:gd name="connsiteX10" fmla="*/ 793630 w 2510286"/>
              <a:gd name="connsiteY10" fmla="*/ 3096883 h 3096883"/>
              <a:gd name="connsiteX11" fmla="*/ 86264 w 2510286"/>
              <a:gd name="connsiteY11" fmla="*/ 2631057 h 3096883"/>
              <a:gd name="connsiteX12" fmla="*/ 0 w 2510286"/>
              <a:gd name="connsiteY12" fmla="*/ 2053087 h 3096883"/>
              <a:gd name="connsiteX13" fmla="*/ 0 w 2510286"/>
              <a:gd name="connsiteY13" fmla="*/ 681487 h 3096883"/>
              <a:gd name="connsiteX14" fmla="*/ 34505 w 2510286"/>
              <a:gd name="connsiteY14" fmla="*/ 215661 h 3096883"/>
              <a:gd name="connsiteX15" fmla="*/ 431320 w 2510286"/>
              <a:gd name="connsiteY15" fmla="*/ 17253 h 3096883"/>
              <a:gd name="connsiteX16" fmla="*/ 1423358 w 2510286"/>
              <a:gd name="connsiteY16" fmla="*/ 0 h 3096883"/>
              <a:gd name="connsiteX17" fmla="*/ 1475117 w 2510286"/>
              <a:gd name="connsiteY17" fmla="*/ 51759 h 30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10286" h="3096883">
                <a:moveTo>
                  <a:pt x="1475117" y="51759"/>
                </a:moveTo>
                <a:lnTo>
                  <a:pt x="2061713" y="319178"/>
                </a:lnTo>
                <a:lnTo>
                  <a:pt x="2510286" y="526212"/>
                </a:lnTo>
                <a:lnTo>
                  <a:pt x="2225615" y="923027"/>
                </a:lnTo>
                <a:lnTo>
                  <a:pt x="1604513" y="914400"/>
                </a:lnTo>
                <a:lnTo>
                  <a:pt x="1647645" y="1354347"/>
                </a:lnTo>
                <a:lnTo>
                  <a:pt x="2329132" y="1811547"/>
                </a:lnTo>
                <a:lnTo>
                  <a:pt x="2303253" y="2208363"/>
                </a:lnTo>
                <a:lnTo>
                  <a:pt x="2363637" y="2415396"/>
                </a:lnTo>
                <a:lnTo>
                  <a:pt x="2078966" y="3036498"/>
                </a:lnTo>
                <a:lnTo>
                  <a:pt x="793630" y="3096883"/>
                </a:lnTo>
                <a:lnTo>
                  <a:pt x="86264" y="2631057"/>
                </a:lnTo>
                <a:lnTo>
                  <a:pt x="0" y="2053087"/>
                </a:lnTo>
                <a:lnTo>
                  <a:pt x="0" y="681487"/>
                </a:lnTo>
                <a:lnTo>
                  <a:pt x="34505" y="215661"/>
                </a:lnTo>
                <a:lnTo>
                  <a:pt x="431320" y="17253"/>
                </a:lnTo>
                <a:lnTo>
                  <a:pt x="1423358" y="0"/>
                </a:lnTo>
                <a:lnTo>
                  <a:pt x="1475117" y="51759"/>
                </a:lnTo>
                <a:close/>
              </a:path>
            </a:pathLst>
          </a:custGeom>
          <a:solidFill>
            <a:srgbClr val="D9DDD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3" name="G'-HamCycle"/>
          <p:cNvSpPr/>
          <p:nvPr/>
        </p:nvSpPr>
        <p:spPr bwMode="auto">
          <a:xfrm>
            <a:off x="2829684" y="2463567"/>
            <a:ext cx="3824552" cy="2879118"/>
          </a:xfrm>
          <a:custGeom>
            <a:avLst/>
            <a:gdLst>
              <a:gd name="connsiteX0" fmla="*/ 166780 w 2213606"/>
              <a:gd name="connsiteY0" fmla="*/ 25527 h 1595545"/>
              <a:gd name="connsiteX1" fmla="*/ 900025 w 2213606"/>
              <a:gd name="connsiteY1" fmla="*/ 25527 h 1595545"/>
              <a:gd name="connsiteX2" fmla="*/ 563595 w 2213606"/>
              <a:gd name="connsiteY2" fmla="*/ 327451 h 1595545"/>
              <a:gd name="connsiteX3" fmla="*/ 1167444 w 2213606"/>
              <a:gd name="connsiteY3" fmla="*/ 310198 h 1595545"/>
              <a:gd name="connsiteX4" fmla="*/ 1935195 w 2213606"/>
              <a:gd name="connsiteY4" fmla="*/ 8274 h 1595545"/>
              <a:gd name="connsiteX5" fmla="*/ 2202614 w 2213606"/>
              <a:gd name="connsiteY5" fmla="*/ 370583 h 1595545"/>
              <a:gd name="connsiteX6" fmla="*/ 1616017 w 2213606"/>
              <a:gd name="connsiteY6" fmla="*/ 387836 h 1595545"/>
              <a:gd name="connsiteX7" fmla="*/ 1926568 w 2213606"/>
              <a:gd name="connsiteY7" fmla="*/ 767398 h 1595545"/>
              <a:gd name="connsiteX8" fmla="*/ 986289 w 2213606"/>
              <a:gd name="connsiteY8" fmla="*/ 534485 h 1595545"/>
              <a:gd name="connsiteX9" fmla="*/ 1779919 w 2213606"/>
              <a:gd name="connsiteY9" fmla="*/ 1026191 h 1595545"/>
              <a:gd name="connsiteX10" fmla="*/ 2055965 w 2213606"/>
              <a:gd name="connsiteY10" fmla="*/ 1259104 h 1595545"/>
              <a:gd name="connsiteX11" fmla="*/ 1201949 w 2213606"/>
              <a:gd name="connsiteY11" fmla="*/ 1034817 h 1595545"/>
              <a:gd name="connsiteX12" fmla="*/ 606727 w 2213606"/>
              <a:gd name="connsiteY12" fmla="*/ 612123 h 1595545"/>
              <a:gd name="connsiteX13" fmla="*/ 391066 w 2213606"/>
              <a:gd name="connsiteY13" fmla="*/ 991685 h 1595545"/>
              <a:gd name="connsiteX14" fmla="*/ 1150191 w 2213606"/>
              <a:gd name="connsiteY14" fmla="*/ 1284983 h 1595545"/>
              <a:gd name="connsiteX15" fmla="*/ 1961074 w 2213606"/>
              <a:gd name="connsiteY15" fmla="*/ 1448885 h 1595545"/>
              <a:gd name="connsiteX16" fmla="*/ 1736787 w 2213606"/>
              <a:gd name="connsiteY16" fmla="*/ 1595534 h 1595545"/>
              <a:gd name="connsiteX17" fmla="*/ 917278 w 2213606"/>
              <a:gd name="connsiteY17" fmla="*/ 1457512 h 1595545"/>
              <a:gd name="connsiteX18" fmla="*/ 434199 w 2213606"/>
              <a:gd name="connsiteY18" fmla="*/ 1543776 h 1595545"/>
              <a:gd name="connsiteX19" fmla="*/ 28757 w 2213606"/>
              <a:gd name="connsiteY19" fmla="*/ 1060697 h 1595545"/>
              <a:gd name="connsiteX20" fmla="*/ 71889 w 2213606"/>
              <a:gd name="connsiteY20" fmla="*/ 422342 h 1595545"/>
              <a:gd name="connsiteX21" fmla="*/ 382440 w 2213606"/>
              <a:gd name="connsiteY21" fmla="*/ 353331 h 1595545"/>
              <a:gd name="connsiteX22" fmla="*/ 20131 w 2213606"/>
              <a:gd name="connsiteY22" fmla="*/ 103165 h 1595545"/>
              <a:gd name="connsiteX23" fmla="*/ 166780 w 2213606"/>
              <a:gd name="connsiteY23" fmla="*/ 25527 h 1595545"/>
              <a:gd name="connsiteX0" fmla="*/ 158394 w 2205220"/>
              <a:gd name="connsiteY0" fmla="*/ 25527 h 1595545"/>
              <a:gd name="connsiteX1" fmla="*/ 891639 w 2205220"/>
              <a:gd name="connsiteY1" fmla="*/ 25527 h 1595545"/>
              <a:gd name="connsiteX2" fmla="*/ 555209 w 2205220"/>
              <a:gd name="connsiteY2" fmla="*/ 327451 h 1595545"/>
              <a:gd name="connsiteX3" fmla="*/ 1159058 w 2205220"/>
              <a:gd name="connsiteY3" fmla="*/ 310198 h 1595545"/>
              <a:gd name="connsiteX4" fmla="*/ 1926809 w 2205220"/>
              <a:gd name="connsiteY4" fmla="*/ 8274 h 1595545"/>
              <a:gd name="connsiteX5" fmla="*/ 2194228 w 2205220"/>
              <a:gd name="connsiteY5" fmla="*/ 370583 h 1595545"/>
              <a:gd name="connsiteX6" fmla="*/ 1607631 w 2205220"/>
              <a:gd name="connsiteY6" fmla="*/ 387836 h 1595545"/>
              <a:gd name="connsiteX7" fmla="*/ 1918182 w 2205220"/>
              <a:gd name="connsiteY7" fmla="*/ 767398 h 1595545"/>
              <a:gd name="connsiteX8" fmla="*/ 977903 w 2205220"/>
              <a:gd name="connsiteY8" fmla="*/ 534485 h 1595545"/>
              <a:gd name="connsiteX9" fmla="*/ 1771533 w 2205220"/>
              <a:gd name="connsiteY9" fmla="*/ 1026191 h 1595545"/>
              <a:gd name="connsiteX10" fmla="*/ 2047579 w 2205220"/>
              <a:gd name="connsiteY10" fmla="*/ 1259104 h 1595545"/>
              <a:gd name="connsiteX11" fmla="*/ 1193563 w 2205220"/>
              <a:gd name="connsiteY11" fmla="*/ 1034817 h 1595545"/>
              <a:gd name="connsiteX12" fmla="*/ 598341 w 2205220"/>
              <a:gd name="connsiteY12" fmla="*/ 612123 h 1595545"/>
              <a:gd name="connsiteX13" fmla="*/ 382680 w 2205220"/>
              <a:gd name="connsiteY13" fmla="*/ 991685 h 1595545"/>
              <a:gd name="connsiteX14" fmla="*/ 1141805 w 2205220"/>
              <a:gd name="connsiteY14" fmla="*/ 1284983 h 1595545"/>
              <a:gd name="connsiteX15" fmla="*/ 1952688 w 2205220"/>
              <a:gd name="connsiteY15" fmla="*/ 1448885 h 1595545"/>
              <a:gd name="connsiteX16" fmla="*/ 1728401 w 2205220"/>
              <a:gd name="connsiteY16" fmla="*/ 1595534 h 1595545"/>
              <a:gd name="connsiteX17" fmla="*/ 908892 w 2205220"/>
              <a:gd name="connsiteY17" fmla="*/ 1457512 h 1595545"/>
              <a:gd name="connsiteX18" fmla="*/ 425813 w 2205220"/>
              <a:gd name="connsiteY18" fmla="*/ 1543776 h 1595545"/>
              <a:gd name="connsiteX19" fmla="*/ 20371 w 2205220"/>
              <a:gd name="connsiteY19" fmla="*/ 1060697 h 1595545"/>
              <a:gd name="connsiteX20" fmla="*/ 374054 w 2205220"/>
              <a:gd name="connsiteY20" fmla="*/ 353331 h 1595545"/>
              <a:gd name="connsiteX21" fmla="*/ 11745 w 2205220"/>
              <a:gd name="connsiteY21" fmla="*/ 103165 h 1595545"/>
              <a:gd name="connsiteX22" fmla="*/ 158394 w 2205220"/>
              <a:gd name="connsiteY22" fmla="*/ 25527 h 1595545"/>
              <a:gd name="connsiteX0" fmla="*/ 177633 w 2224459"/>
              <a:gd name="connsiteY0" fmla="*/ 25527 h 1595545"/>
              <a:gd name="connsiteX1" fmla="*/ 910878 w 2224459"/>
              <a:gd name="connsiteY1" fmla="*/ 25527 h 1595545"/>
              <a:gd name="connsiteX2" fmla="*/ 574448 w 2224459"/>
              <a:gd name="connsiteY2" fmla="*/ 327451 h 1595545"/>
              <a:gd name="connsiteX3" fmla="*/ 1178297 w 2224459"/>
              <a:gd name="connsiteY3" fmla="*/ 310198 h 1595545"/>
              <a:gd name="connsiteX4" fmla="*/ 1946048 w 2224459"/>
              <a:gd name="connsiteY4" fmla="*/ 8274 h 1595545"/>
              <a:gd name="connsiteX5" fmla="*/ 2213467 w 2224459"/>
              <a:gd name="connsiteY5" fmla="*/ 370583 h 1595545"/>
              <a:gd name="connsiteX6" fmla="*/ 1626870 w 2224459"/>
              <a:gd name="connsiteY6" fmla="*/ 387836 h 1595545"/>
              <a:gd name="connsiteX7" fmla="*/ 1937421 w 2224459"/>
              <a:gd name="connsiteY7" fmla="*/ 767398 h 1595545"/>
              <a:gd name="connsiteX8" fmla="*/ 997142 w 2224459"/>
              <a:gd name="connsiteY8" fmla="*/ 534485 h 1595545"/>
              <a:gd name="connsiteX9" fmla="*/ 1790772 w 2224459"/>
              <a:gd name="connsiteY9" fmla="*/ 1026191 h 1595545"/>
              <a:gd name="connsiteX10" fmla="*/ 2066818 w 2224459"/>
              <a:gd name="connsiteY10" fmla="*/ 1259104 h 1595545"/>
              <a:gd name="connsiteX11" fmla="*/ 1212802 w 2224459"/>
              <a:gd name="connsiteY11" fmla="*/ 1034817 h 1595545"/>
              <a:gd name="connsiteX12" fmla="*/ 617580 w 2224459"/>
              <a:gd name="connsiteY12" fmla="*/ 612123 h 1595545"/>
              <a:gd name="connsiteX13" fmla="*/ 401919 w 2224459"/>
              <a:gd name="connsiteY13" fmla="*/ 991685 h 1595545"/>
              <a:gd name="connsiteX14" fmla="*/ 1161044 w 2224459"/>
              <a:gd name="connsiteY14" fmla="*/ 1284983 h 1595545"/>
              <a:gd name="connsiteX15" fmla="*/ 1971927 w 2224459"/>
              <a:gd name="connsiteY15" fmla="*/ 1448885 h 1595545"/>
              <a:gd name="connsiteX16" fmla="*/ 1747640 w 2224459"/>
              <a:gd name="connsiteY16" fmla="*/ 1595534 h 1595545"/>
              <a:gd name="connsiteX17" fmla="*/ 928131 w 2224459"/>
              <a:gd name="connsiteY17" fmla="*/ 1457512 h 1595545"/>
              <a:gd name="connsiteX18" fmla="*/ 445052 w 2224459"/>
              <a:gd name="connsiteY18" fmla="*/ 1543776 h 1595545"/>
              <a:gd name="connsiteX19" fmla="*/ 39610 w 2224459"/>
              <a:gd name="connsiteY19" fmla="*/ 1060697 h 1595545"/>
              <a:gd name="connsiteX20" fmla="*/ 30984 w 2224459"/>
              <a:gd name="connsiteY20" fmla="*/ 103165 h 1595545"/>
              <a:gd name="connsiteX21" fmla="*/ 177633 w 2224459"/>
              <a:gd name="connsiteY21" fmla="*/ 25527 h 1595545"/>
              <a:gd name="connsiteX0" fmla="*/ 155714 w 2202540"/>
              <a:gd name="connsiteY0" fmla="*/ 89130 h 1659148"/>
              <a:gd name="connsiteX1" fmla="*/ 888959 w 2202540"/>
              <a:gd name="connsiteY1" fmla="*/ 89130 h 1659148"/>
              <a:gd name="connsiteX2" fmla="*/ 552529 w 2202540"/>
              <a:gd name="connsiteY2" fmla="*/ 391054 h 1659148"/>
              <a:gd name="connsiteX3" fmla="*/ 1156378 w 2202540"/>
              <a:gd name="connsiteY3" fmla="*/ 373801 h 1659148"/>
              <a:gd name="connsiteX4" fmla="*/ 1924129 w 2202540"/>
              <a:gd name="connsiteY4" fmla="*/ 71877 h 1659148"/>
              <a:gd name="connsiteX5" fmla="*/ 2191548 w 2202540"/>
              <a:gd name="connsiteY5" fmla="*/ 434186 h 1659148"/>
              <a:gd name="connsiteX6" fmla="*/ 1604951 w 2202540"/>
              <a:gd name="connsiteY6" fmla="*/ 451439 h 1659148"/>
              <a:gd name="connsiteX7" fmla="*/ 1915502 w 2202540"/>
              <a:gd name="connsiteY7" fmla="*/ 831001 h 1659148"/>
              <a:gd name="connsiteX8" fmla="*/ 975223 w 2202540"/>
              <a:gd name="connsiteY8" fmla="*/ 598088 h 1659148"/>
              <a:gd name="connsiteX9" fmla="*/ 1768853 w 2202540"/>
              <a:gd name="connsiteY9" fmla="*/ 1089794 h 1659148"/>
              <a:gd name="connsiteX10" fmla="*/ 2044899 w 2202540"/>
              <a:gd name="connsiteY10" fmla="*/ 1322707 h 1659148"/>
              <a:gd name="connsiteX11" fmla="*/ 1190883 w 2202540"/>
              <a:gd name="connsiteY11" fmla="*/ 1098420 h 1659148"/>
              <a:gd name="connsiteX12" fmla="*/ 595661 w 2202540"/>
              <a:gd name="connsiteY12" fmla="*/ 675726 h 1659148"/>
              <a:gd name="connsiteX13" fmla="*/ 380000 w 2202540"/>
              <a:gd name="connsiteY13" fmla="*/ 1055288 h 1659148"/>
              <a:gd name="connsiteX14" fmla="*/ 1139125 w 2202540"/>
              <a:gd name="connsiteY14" fmla="*/ 1348586 h 1659148"/>
              <a:gd name="connsiteX15" fmla="*/ 1950008 w 2202540"/>
              <a:gd name="connsiteY15" fmla="*/ 1512488 h 1659148"/>
              <a:gd name="connsiteX16" fmla="*/ 1725721 w 2202540"/>
              <a:gd name="connsiteY16" fmla="*/ 1659137 h 1659148"/>
              <a:gd name="connsiteX17" fmla="*/ 906212 w 2202540"/>
              <a:gd name="connsiteY17" fmla="*/ 1521115 h 1659148"/>
              <a:gd name="connsiteX18" fmla="*/ 423133 w 2202540"/>
              <a:gd name="connsiteY18" fmla="*/ 1607379 h 1659148"/>
              <a:gd name="connsiteX19" fmla="*/ 17691 w 2202540"/>
              <a:gd name="connsiteY19" fmla="*/ 1124300 h 1659148"/>
              <a:gd name="connsiteX20" fmla="*/ 155714 w 2202540"/>
              <a:gd name="connsiteY20" fmla="*/ 89130 h 1659148"/>
              <a:gd name="connsiteX0" fmla="*/ 0 w 2184849"/>
              <a:gd name="connsiteY0" fmla="*/ 1059438 h 1594286"/>
              <a:gd name="connsiteX1" fmla="*/ 871268 w 2184849"/>
              <a:gd name="connsiteY1" fmla="*/ 24268 h 1594286"/>
              <a:gd name="connsiteX2" fmla="*/ 534838 w 2184849"/>
              <a:gd name="connsiteY2" fmla="*/ 326192 h 1594286"/>
              <a:gd name="connsiteX3" fmla="*/ 1138687 w 2184849"/>
              <a:gd name="connsiteY3" fmla="*/ 308939 h 1594286"/>
              <a:gd name="connsiteX4" fmla="*/ 1906438 w 2184849"/>
              <a:gd name="connsiteY4" fmla="*/ 7015 h 1594286"/>
              <a:gd name="connsiteX5" fmla="*/ 2173857 w 2184849"/>
              <a:gd name="connsiteY5" fmla="*/ 369324 h 1594286"/>
              <a:gd name="connsiteX6" fmla="*/ 1587260 w 2184849"/>
              <a:gd name="connsiteY6" fmla="*/ 386577 h 1594286"/>
              <a:gd name="connsiteX7" fmla="*/ 1897811 w 2184849"/>
              <a:gd name="connsiteY7" fmla="*/ 766139 h 1594286"/>
              <a:gd name="connsiteX8" fmla="*/ 957532 w 2184849"/>
              <a:gd name="connsiteY8" fmla="*/ 533226 h 1594286"/>
              <a:gd name="connsiteX9" fmla="*/ 1751162 w 2184849"/>
              <a:gd name="connsiteY9" fmla="*/ 1024932 h 1594286"/>
              <a:gd name="connsiteX10" fmla="*/ 2027208 w 2184849"/>
              <a:gd name="connsiteY10" fmla="*/ 1257845 h 1594286"/>
              <a:gd name="connsiteX11" fmla="*/ 1173192 w 2184849"/>
              <a:gd name="connsiteY11" fmla="*/ 1033558 h 1594286"/>
              <a:gd name="connsiteX12" fmla="*/ 577970 w 2184849"/>
              <a:gd name="connsiteY12" fmla="*/ 610864 h 1594286"/>
              <a:gd name="connsiteX13" fmla="*/ 362309 w 2184849"/>
              <a:gd name="connsiteY13" fmla="*/ 990426 h 1594286"/>
              <a:gd name="connsiteX14" fmla="*/ 1121434 w 2184849"/>
              <a:gd name="connsiteY14" fmla="*/ 1283724 h 1594286"/>
              <a:gd name="connsiteX15" fmla="*/ 1932317 w 2184849"/>
              <a:gd name="connsiteY15" fmla="*/ 1447626 h 1594286"/>
              <a:gd name="connsiteX16" fmla="*/ 1708030 w 2184849"/>
              <a:gd name="connsiteY16" fmla="*/ 1594275 h 1594286"/>
              <a:gd name="connsiteX17" fmla="*/ 888521 w 2184849"/>
              <a:gd name="connsiteY17" fmla="*/ 1456253 h 1594286"/>
              <a:gd name="connsiteX18" fmla="*/ 405442 w 2184849"/>
              <a:gd name="connsiteY18" fmla="*/ 1542517 h 1594286"/>
              <a:gd name="connsiteX19" fmla="*/ 0 w 2184849"/>
              <a:gd name="connsiteY19" fmla="*/ 1059438 h 1594286"/>
              <a:gd name="connsiteX0" fmla="*/ 0 w 2184849"/>
              <a:gd name="connsiteY0" fmla="*/ 1052709 h 1587557"/>
              <a:gd name="connsiteX1" fmla="*/ 534838 w 2184849"/>
              <a:gd name="connsiteY1" fmla="*/ 319463 h 1587557"/>
              <a:gd name="connsiteX2" fmla="*/ 1138687 w 2184849"/>
              <a:gd name="connsiteY2" fmla="*/ 302210 h 1587557"/>
              <a:gd name="connsiteX3" fmla="*/ 1906438 w 2184849"/>
              <a:gd name="connsiteY3" fmla="*/ 286 h 1587557"/>
              <a:gd name="connsiteX4" fmla="*/ 2173857 w 2184849"/>
              <a:gd name="connsiteY4" fmla="*/ 362595 h 1587557"/>
              <a:gd name="connsiteX5" fmla="*/ 1587260 w 2184849"/>
              <a:gd name="connsiteY5" fmla="*/ 379848 h 1587557"/>
              <a:gd name="connsiteX6" fmla="*/ 1897811 w 2184849"/>
              <a:gd name="connsiteY6" fmla="*/ 759410 h 1587557"/>
              <a:gd name="connsiteX7" fmla="*/ 957532 w 2184849"/>
              <a:gd name="connsiteY7" fmla="*/ 526497 h 1587557"/>
              <a:gd name="connsiteX8" fmla="*/ 1751162 w 2184849"/>
              <a:gd name="connsiteY8" fmla="*/ 1018203 h 1587557"/>
              <a:gd name="connsiteX9" fmla="*/ 2027208 w 2184849"/>
              <a:gd name="connsiteY9" fmla="*/ 1251116 h 1587557"/>
              <a:gd name="connsiteX10" fmla="*/ 1173192 w 2184849"/>
              <a:gd name="connsiteY10" fmla="*/ 1026829 h 1587557"/>
              <a:gd name="connsiteX11" fmla="*/ 577970 w 2184849"/>
              <a:gd name="connsiteY11" fmla="*/ 604135 h 1587557"/>
              <a:gd name="connsiteX12" fmla="*/ 362309 w 2184849"/>
              <a:gd name="connsiteY12" fmla="*/ 983697 h 1587557"/>
              <a:gd name="connsiteX13" fmla="*/ 1121434 w 2184849"/>
              <a:gd name="connsiteY13" fmla="*/ 1276995 h 1587557"/>
              <a:gd name="connsiteX14" fmla="*/ 1932317 w 2184849"/>
              <a:gd name="connsiteY14" fmla="*/ 1440897 h 1587557"/>
              <a:gd name="connsiteX15" fmla="*/ 1708030 w 2184849"/>
              <a:gd name="connsiteY15" fmla="*/ 1587546 h 1587557"/>
              <a:gd name="connsiteX16" fmla="*/ 888521 w 2184849"/>
              <a:gd name="connsiteY16" fmla="*/ 1449524 h 1587557"/>
              <a:gd name="connsiteX17" fmla="*/ 405442 w 2184849"/>
              <a:gd name="connsiteY17" fmla="*/ 1535788 h 1587557"/>
              <a:gd name="connsiteX18" fmla="*/ 0 w 2184849"/>
              <a:gd name="connsiteY18" fmla="*/ 1052709 h 1587557"/>
              <a:gd name="connsiteX0" fmla="*/ 0 w 2184849"/>
              <a:gd name="connsiteY0" fmla="*/ 1052945 h 1587793"/>
              <a:gd name="connsiteX1" fmla="*/ 1138687 w 2184849"/>
              <a:gd name="connsiteY1" fmla="*/ 302446 h 1587793"/>
              <a:gd name="connsiteX2" fmla="*/ 1906438 w 2184849"/>
              <a:gd name="connsiteY2" fmla="*/ 522 h 1587793"/>
              <a:gd name="connsiteX3" fmla="*/ 2173857 w 2184849"/>
              <a:gd name="connsiteY3" fmla="*/ 362831 h 1587793"/>
              <a:gd name="connsiteX4" fmla="*/ 1587260 w 2184849"/>
              <a:gd name="connsiteY4" fmla="*/ 380084 h 1587793"/>
              <a:gd name="connsiteX5" fmla="*/ 1897811 w 2184849"/>
              <a:gd name="connsiteY5" fmla="*/ 759646 h 1587793"/>
              <a:gd name="connsiteX6" fmla="*/ 957532 w 2184849"/>
              <a:gd name="connsiteY6" fmla="*/ 526733 h 1587793"/>
              <a:gd name="connsiteX7" fmla="*/ 1751162 w 2184849"/>
              <a:gd name="connsiteY7" fmla="*/ 1018439 h 1587793"/>
              <a:gd name="connsiteX8" fmla="*/ 2027208 w 2184849"/>
              <a:gd name="connsiteY8" fmla="*/ 1251352 h 1587793"/>
              <a:gd name="connsiteX9" fmla="*/ 1173192 w 2184849"/>
              <a:gd name="connsiteY9" fmla="*/ 1027065 h 1587793"/>
              <a:gd name="connsiteX10" fmla="*/ 577970 w 2184849"/>
              <a:gd name="connsiteY10" fmla="*/ 604371 h 1587793"/>
              <a:gd name="connsiteX11" fmla="*/ 362309 w 2184849"/>
              <a:gd name="connsiteY11" fmla="*/ 983933 h 1587793"/>
              <a:gd name="connsiteX12" fmla="*/ 1121434 w 2184849"/>
              <a:gd name="connsiteY12" fmla="*/ 1277231 h 1587793"/>
              <a:gd name="connsiteX13" fmla="*/ 1932317 w 2184849"/>
              <a:gd name="connsiteY13" fmla="*/ 1441133 h 1587793"/>
              <a:gd name="connsiteX14" fmla="*/ 1708030 w 2184849"/>
              <a:gd name="connsiteY14" fmla="*/ 1587782 h 1587793"/>
              <a:gd name="connsiteX15" fmla="*/ 888521 w 2184849"/>
              <a:gd name="connsiteY15" fmla="*/ 1449760 h 1587793"/>
              <a:gd name="connsiteX16" fmla="*/ 405442 w 2184849"/>
              <a:gd name="connsiteY16" fmla="*/ 1536024 h 1587793"/>
              <a:gd name="connsiteX17" fmla="*/ 0 w 2184849"/>
              <a:gd name="connsiteY17" fmla="*/ 1052945 h 1587793"/>
              <a:gd name="connsiteX0" fmla="*/ 1853 w 2186702"/>
              <a:gd name="connsiteY0" fmla="*/ 1052768 h 1587616"/>
              <a:gd name="connsiteX1" fmla="*/ 295805 w 2186702"/>
              <a:gd name="connsiteY1" fmla="*/ 593915 h 1587616"/>
              <a:gd name="connsiteX2" fmla="*/ 1140540 w 2186702"/>
              <a:gd name="connsiteY2" fmla="*/ 302269 h 1587616"/>
              <a:gd name="connsiteX3" fmla="*/ 1908291 w 2186702"/>
              <a:gd name="connsiteY3" fmla="*/ 345 h 1587616"/>
              <a:gd name="connsiteX4" fmla="*/ 2175710 w 2186702"/>
              <a:gd name="connsiteY4" fmla="*/ 362654 h 1587616"/>
              <a:gd name="connsiteX5" fmla="*/ 1589113 w 2186702"/>
              <a:gd name="connsiteY5" fmla="*/ 379907 h 1587616"/>
              <a:gd name="connsiteX6" fmla="*/ 1899664 w 2186702"/>
              <a:gd name="connsiteY6" fmla="*/ 759469 h 1587616"/>
              <a:gd name="connsiteX7" fmla="*/ 959385 w 2186702"/>
              <a:gd name="connsiteY7" fmla="*/ 526556 h 1587616"/>
              <a:gd name="connsiteX8" fmla="*/ 1753015 w 2186702"/>
              <a:gd name="connsiteY8" fmla="*/ 1018262 h 1587616"/>
              <a:gd name="connsiteX9" fmla="*/ 2029061 w 2186702"/>
              <a:gd name="connsiteY9" fmla="*/ 1251175 h 1587616"/>
              <a:gd name="connsiteX10" fmla="*/ 1175045 w 2186702"/>
              <a:gd name="connsiteY10" fmla="*/ 1026888 h 1587616"/>
              <a:gd name="connsiteX11" fmla="*/ 579823 w 2186702"/>
              <a:gd name="connsiteY11" fmla="*/ 604194 h 1587616"/>
              <a:gd name="connsiteX12" fmla="*/ 364162 w 2186702"/>
              <a:gd name="connsiteY12" fmla="*/ 983756 h 1587616"/>
              <a:gd name="connsiteX13" fmla="*/ 1123287 w 2186702"/>
              <a:gd name="connsiteY13" fmla="*/ 1277054 h 1587616"/>
              <a:gd name="connsiteX14" fmla="*/ 1934170 w 2186702"/>
              <a:gd name="connsiteY14" fmla="*/ 1440956 h 1587616"/>
              <a:gd name="connsiteX15" fmla="*/ 1709883 w 2186702"/>
              <a:gd name="connsiteY15" fmla="*/ 1587605 h 1587616"/>
              <a:gd name="connsiteX16" fmla="*/ 890374 w 2186702"/>
              <a:gd name="connsiteY16" fmla="*/ 1449583 h 1587616"/>
              <a:gd name="connsiteX17" fmla="*/ 407295 w 2186702"/>
              <a:gd name="connsiteY17" fmla="*/ 1535847 h 1587616"/>
              <a:gd name="connsiteX18" fmla="*/ 1853 w 2186702"/>
              <a:gd name="connsiteY18" fmla="*/ 1052768 h 1587616"/>
              <a:gd name="connsiteX0" fmla="*/ 1853 w 2186702"/>
              <a:gd name="connsiteY0" fmla="*/ 1052768 h 1646147"/>
              <a:gd name="connsiteX1" fmla="*/ 295805 w 2186702"/>
              <a:gd name="connsiteY1" fmla="*/ 593915 h 1646147"/>
              <a:gd name="connsiteX2" fmla="*/ 1140540 w 2186702"/>
              <a:gd name="connsiteY2" fmla="*/ 302269 h 1646147"/>
              <a:gd name="connsiteX3" fmla="*/ 1908291 w 2186702"/>
              <a:gd name="connsiteY3" fmla="*/ 345 h 1646147"/>
              <a:gd name="connsiteX4" fmla="*/ 2175710 w 2186702"/>
              <a:gd name="connsiteY4" fmla="*/ 362654 h 1646147"/>
              <a:gd name="connsiteX5" fmla="*/ 1589113 w 2186702"/>
              <a:gd name="connsiteY5" fmla="*/ 379907 h 1646147"/>
              <a:gd name="connsiteX6" fmla="*/ 1899664 w 2186702"/>
              <a:gd name="connsiteY6" fmla="*/ 759469 h 1646147"/>
              <a:gd name="connsiteX7" fmla="*/ 959385 w 2186702"/>
              <a:gd name="connsiteY7" fmla="*/ 526556 h 1646147"/>
              <a:gd name="connsiteX8" fmla="*/ 1753015 w 2186702"/>
              <a:gd name="connsiteY8" fmla="*/ 1018262 h 1646147"/>
              <a:gd name="connsiteX9" fmla="*/ 2029061 w 2186702"/>
              <a:gd name="connsiteY9" fmla="*/ 1251175 h 1646147"/>
              <a:gd name="connsiteX10" fmla="*/ 1175045 w 2186702"/>
              <a:gd name="connsiteY10" fmla="*/ 1026888 h 1646147"/>
              <a:gd name="connsiteX11" fmla="*/ 579823 w 2186702"/>
              <a:gd name="connsiteY11" fmla="*/ 604194 h 1646147"/>
              <a:gd name="connsiteX12" fmla="*/ 364162 w 2186702"/>
              <a:gd name="connsiteY12" fmla="*/ 983756 h 1646147"/>
              <a:gd name="connsiteX13" fmla="*/ 1123287 w 2186702"/>
              <a:gd name="connsiteY13" fmla="*/ 1277054 h 1646147"/>
              <a:gd name="connsiteX14" fmla="*/ 1934170 w 2186702"/>
              <a:gd name="connsiteY14" fmla="*/ 1440956 h 1646147"/>
              <a:gd name="connsiteX15" fmla="*/ 1709883 w 2186702"/>
              <a:gd name="connsiteY15" fmla="*/ 1587605 h 1646147"/>
              <a:gd name="connsiteX16" fmla="*/ 1099752 w 2186702"/>
              <a:gd name="connsiteY16" fmla="*/ 1639538 h 1646147"/>
              <a:gd name="connsiteX17" fmla="*/ 890374 w 2186702"/>
              <a:gd name="connsiteY17" fmla="*/ 1449583 h 1646147"/>
              <a:gd name="connsiteX18" fmla="*/ 407295 w 2186702"/>
              <a:gd name="connsiteY18" fmla="*/ 1535847 h 1646147"/>
              <a:gd name="connsiteX19" fmla="*/ 1853 w 2186702"/>
              <a:gd name="connsiteY19" fmla="*/ 1052768 h 1646147"/>
              <a:gd name="connsiteX0" fmla="*/ 1853 w 2186702"/>
              <a:gd name="connsiteY0" fmla="*/ 1052768 h 1646147"/>
              <a:gd name="connsiteX1" fmla="*/ 295805 w 2186702"/>
              <a:gd name="connsiteY1" fmla="*/ 593915 h 1646147"/>
              <a:gd name="connsiteX2" fmla="*/ 1140540 w 2186702"/>
              <a:gd name="connsiteY2" fmla="*/ 302269 h 1646147"/>
              <a:gd name="connsiteX3" fmla="*/ 1908291 w 2186702"/>
              <a:gd name="connsiteY3" fmla="*/ 345 h 1646147"/>
              <a:gd name="connsiteX4" fmla="*/ 2175710 w 2186702"/>
              <a:gd name="connsiteY4" fmla="*/ 362654 h 1646147"/>
              <a:gd name="connsiteX5" fmla="*/ 1589113 w 2186702"/>
              <a:gd name="connsiteY5" fmla="*/ 379907 h 1646147"/>
              <a:gd name="connsiteX6" fmla="*/ 1899664 w 2186702"/>
              <a:gd name="connsiteY6" fmla="*/ 759469 h 1646147"/>
              <a:gd name="connsiteX7" fmla="*/ 959385 w 2186702"/>
              <a:gd name="connsiteY7" fmla="*/ 526556 h 1646147"/>
              <a:gd name="connsiteX8" fmla="*/ 1753015 w 2186702"/>
              <a:gd name="connsiteY8" fmla="*/ 1018262 h 1646147"/>
              <a:gd name="connsiteX9" fmla="*/ 2029061 w 2186702"/>
              <a:gd name="connsiteY9" fmla="*/ 1251175 h 1646147"/>
              <a:gd name="connsiteX10" fmla="*/ 1175045 w 2186702"/>
              <a:gd name="connsiteY10" fmla="*/ 1026888 h 1646147"/>
              <a:gd name="connsiteX11" fmla="*/ 579823 w 2186702"/>
              <a:gd name="connsiteY11" fmla="*/ 604194 h 1646147"/>
              <a:gd name="connsiteX12" fmla="*/ 364162 w 2186702"/>
              <a:gd name="connsiteY12" fmla="*/ 983756 h 1646147"/>
              <a:gd name="connsiteX13" fmla="*/ 1123287 w 2186702"/>
              <a:gd name="connsiteY13" fmla="*/ 1277054 h 1646147"/>
              <a:gd name="connsiteX14" fmla="*/ 1247717 w 2186702"/>
              <a:gd name="connsiteY14" fmla="*/ 1151251 h 1646147"/>
              <a:gd name="connsiteX15" fmla="*/ 1934170 w 2186702"/>
              <a:gd name="connsiteY15" fmla="*/ 1440956 h 1646147"/>
              <a:gd name="connsiteX16" fmla="*/ 1709883 w 2186702"/>
              <a:gd name="connsiteY16" fmla="*/ 1587605 h 1646147"/>
              <a:gd name="connsiteX17" fmla="*/ 1099752 w 2186702"/>
              <a:gd name="connsiteY17" fmla="*/ 1639538 h 1646147"/>
              <a:gd name="connsiteX18" fmla="*/ 890374 w 2186702"/>
              <a:gd name="connsiteY18" fmla="*/ 1449583 h 1646147"/>
              <a:gd name="connsiteX19" fmla="*/ 407295 w 2186702"/>
              <a:gd name="connsiteY19" fmla="*/ 1535847 h 1646147"/>
              <a:gd name="connsiteX20" fmla="*/ 1853 w 2186702"/>
              <a:gd name="connsiteY20" fmla="*/ 1052768 h 1646147"/>
              <a:gd name="connsiteX0" fmla="*/ 1853 w 2186702"/>
              <a:gd name="connsiteY0" fmla="*/ 1052768 h 1646147"/>
              <a:gd name="connsiteX1" fmla="*/ 295805 w 2186702"/>
              <a:gd name="connsiteY1" fmla="*/ 593915 h 1646147"/>
              <a:gd name="connsiteX2" fmla="*/ 1140540 w 2186702"/>
              <a:gd name="connsiteY2" fmla="*/ 302269 h 1646147"/>
              <a:gd name="connsiteX3" fmla="*/ 1908291 w 2186702"/>
              <a:gd name="connsiteY3" fmla="*/ 345 h 1646147"/>
              <a:gd name="connsiteX4" fmla="*/ 2175710 w 2186702"/>
              <a:gd name="connsiteY4" fmla="*/ 362654 h 1646147"/>
              <a:gd name="connsiteX5" fmla="*/ 1589113 w 2186702"/>
              <a:gd name="connsiteY5" fmla="*/ 379907 h 1646147"/>
              <a:gd name="connsiteX6" fmla="*/ 1899664 w 2186702"/>
              <a:gd name="connsiteY6" fmla="*/ 759469 h 1646147"/>
              <a:gd name="connsiteX7" fmla="*/ 959385 w 2186702"/>
              <a:gd name="connsiteY7" fmla="*/ 526556 h 1646147"/>
              <a:gd name="connsiteX8" fmla="*/ 1753015 w 2186702"/>
              <a:gd name="connsiteY8" fmla="*/ 1018262 h 1646147"/>
              <a:gd name="connsiteX9" fmla="*/ 2029061 w 2186702"/>
              <a:gd name="connsiteY9" fmla="*/ 1251175 h 1646147"/>
              <a:gd name="connsiteX10" fmla="*/ 1175045 w 2186702"/>
              <a:gd name="connsiteY10" fmla="*/ 1026888 h 1646147"/>
              <a:gd name="connsiteX11" fmla="*/ 579823 w 2186702"/>
              <a:gd name="connsiteY11" fmla="*/ 604194 h 1646147"/>
              <a:gd name="connsiteX12" fmla="*/ 364162 w 2186702"/>
              <a:gd name="connsiteY12" fmla="*/ 983756 h 1646147"/>
              <a:gd name="connsiteX13" fmla="*/ 817491 w 2186702"/>
              <a:gd name="connsiteY13" fmla="*/ 1183343 h 1646147"/>
              <a:gd name="connsiteX14" fmla="*/ 1247717 w 2186702"/>
              <a:gd name="connsiteY14" fmla="*/ 1151251 h 1646147"/>
              <a:gd name="connsiteX15" fmla="*/ 1934170 w 2186702"/>
              <a:gd name="connsiteY15" fmla="*/ 1440956 h 1646147"/>
              <a:gd name="connsiteX16" fmla="*/ 1709883 w 2186702"/>
              <a:gd name="connsiteY16" fmla="*/ 1587605 h 1646147"/>
              <a:gd name="connsiteX17" fmla="*/ 1099752 w 2186702"/>
              <a:gd name="connsiteY17" fmla="*/ 1639538 h 1646147"/>
              <a:gd name="connsiteX18" fmla="*/ 890374 w 2186702"/>
              <a:gd name="connsiteY18" fmla="*/ 1449583 h 1646147"/>
              <a:gd name="connsiteX19" fmla="*/ 407295 w 2186702"/>
              <a:gd name="connsiteY19" fmla="*/ 1535847 h 1646147"/>
              <a:gd name="connsiteX20" fmla="*/ 1853 w 2186702"/>
              <a:gd name="connsiteY20" fmla="*/ 1052768 h 164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86702" h="1646147">
                <a:moveTo>
                  <a:pt x="1853" y="1052768"/>
                </a:moveTo>
                <a:cubicBezTo>
                  <a:pt x="-16729" y="895779"/>
                  <a:pt x="106024" y="718998"/>
                  <a:pt x="295805" y="593915"/>
                </a:cubicBezTo>
                <a:cubicBezTo>
                  <a:pt x="485586" y="468832"/>
                  <a:pt x="871792" y="401197"/>
                  <a:pt x="1140540" y="302269"/>
                </a:cubicBezTo>
                <a:cubicBezTo>
                  <a:pt x="1409288" y="203341"/>
                  <a:pt x="1735763" y="-9719"/>
                  <a:pt x="1908291" y="345"/>
                </a:cubicBezTo>
                <a:cubicBezTo>
                  <a:pt x="2080819" y="10409"/>
                  <a:pt x="2228906" y="299394"/>
                  <a:pt x="2175710" y="362654"/>
                </a:cubicBezTo>
                <a:cubicBezTo>
                  <a:pt x="2122514" y="425914"/>
                  <a:pt x="1635121" y="313771"/>
                  <a:pt x="1589113" y="379907"/>
                </a:cubicBezTo>
                <a:cubicBezTo>
                  <a:pt x="1543105" y="446043"/>
                  <a:pt x="2004619" y="735027"/>
                  <a:pt x="1899664" y="759469"/>
                </a:cubicBezTo>
                <a:cubicBezTo>
                  <a:pt x="1794709" y="783911"/>
                  <a:pt x="983827" y="483424"/>
                  <a:pt x="959385" y="526556"/>
                </a:cubicBezTo>
                <a:cubicBezTo>
                  <a:pt x="934943" y="569688"/>
                  <a:pt x="1574736" y="897492"/>
                  <a:pt x="1753015" y="1018262"/>
                </a:cubicBezTo>
                <a:cubicBezTo>
                  <a:pt x="1931294" y="1139032"/>
                  <a:pt x="2125389" y="1249737"/>
                  <a:pt x="2029061" y="1251175"/>
                </a:cubicBezTo>
                <a:cubicBezTo>
                  <a:pt x="1932733" y="1252613"/>
                  <a:pt x="1416585" y="1134718"/>
                  <a:pt x="1175045" y="1026888"/>
                </a:cubicBezTo>
                <a:cubicBezTo>
                  <a:pt x="933505" y="919058"/>
                  <a:pt x="714970" y="611383"/>
                  <a:pt x="579823" y="604194"/>
                </a:cubicBezTo>
                <a:cubicBezTo>
                  <a:pt x="444676" y="597005"/>
                  <a:pt x="324551" y="887231"/>
                  <a:pt x="364162" y="983756"/>
                </a:cubicBezTo>
                <a:cubicBezTo>
                  <a:pt x="403773" y="1080281"/>
                  <a:pt x="670232" y="1155427"/>
                  <a:pt x="817491" y="1183343"/>
                </a:cubicBezTo>
                <a:cubicBezTo>
                  <a:pt x="964750" y="1211259"/>
                  <a:pt x="1112570" y="1123934"/>
                  <a:pt x="1247717" y="1151251"/>
                </a:cubicBezTo>
                <a:cubicBezTo>
                  <a:pt x="1382864" y="1178568"/>
                  <a:pt x="1857142" y="1368230"/>
                  <a:pt x="1934170" y="1440956"/>
                </a:cubicBezTo>
                <a:cubicBezTo>
                  <a:pt x="2011198" y="1513682"/>
                  <a:pt x="1848953" y="1554508"/>
                  <a:pt x="1709883" y="1587605"/>
                </a:cubicBezTo>
                <a:cubicBezTo>
                  <a:pt x="1570813" y="1620702"/>
                  <a:pt x="1236337" y="1662542"/>
                  <a:pt x="1099752" y="1639538"/>
                </a:cubicBezTo>
                <a:cubicBezTo>
                  <a:pt x="963167" y="1616534"/>
                  <a:pt x="1005783" y="1466865"/>
                  <a:pt x="890374" y="1449583"/>
                </a:cubicBezTo>
                <a:cubicBezTo>
                  <a:pt x="774965" y="1432301"/>
                  <a:pt x="555382" y="1601983"/>
                  <a:pt x="407295" y="1535847"/>
                </a:cubicBezTo>
                <a:cubicBezTo>
                  <a:pt x="259208" y="1469711"/>
                  <a:pt x="20435" y="1209757"/>
                  <a:pt x="1853" y="1052768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UpdatedCycleSplitter"/>
          <p:cNvSpPr/>
          <p:nvPr/>
        </p:nvSpPr>
        <p:spPr bwMode="auto">
          <a:xfrm>
            <a:off x="2674189" y="2587925"/>
            <a:ext cx="2303253" cy="2786332"/>
          </a:xfrm>
          <a:custGeom>
            <a:avLst/>
            <a:gdLst>
              <a:gd name="connsiteX0" fmla="*/ 2303253 w 2303253"/>
              <a:gd name="connsiteY0" fmla="*/ 0 h 2786332"/>
              <a:gd name="connsiteX1" fmla="*/ 2303253 w 2303253"/>
              <a:gd name="connsiteY1" fmla="*/ 595222 h 2786332"/>
              <a:gd name="connsiteX2" fmla="*/ 1544128 w 2303253"/>
              <a:gd name="connsiteY2" fmla="*/ 655607 h 2786332"/>
              <a:gd name="connsiteX3" fmla="*/ 1535502 w 2303253"/>
              <a:gd name="connsiteY3" fmla="*/ 957532 h 2786332"/>
              <a:gd name="connsiteX4" fmla="*/ 2070339 w 2303253"/>
              <a:gd name="connsiteY4" fmla="*/ 1268083 h 2786332"/>
              <a:gd name="connsiteX5" fmla="*/ 2277373 w 2303253"/>
              <a:gd name="connsiteY5" fmla="*/ 1500996 h 2786332"/>
              <a:gd name="connsiteX6" fmla="*/ 2251494 w 2303253"/>
              <a:gd name="connsiteY6" fmla="*/ 1828800 h 2786332"/>
              <a:gd name="connsiteX7" fmla="*/ 1544128 w 2303253"/>
              <a:gd name="connsiteY7" fmla="*/ 1682150 h 2786332"/>
              <a:gd name="connsiteX8" fmla="*/ 1561381 w 2303253"/>
              <a:gd name="connsiteY8" fmla="*/ 2216988 h 2786332"/>
              <a:gd name="connsiteX9" fmla="*/ 1751162 w 2303253"/>
              <a:gd name="connsiteY9" fmla="*/ 2639683 h 2786332"/>
              <a:gd name="connsiteX10" fmla="*/ 767751 w 2303253"/>
              <a:gd name="connsiteY10" fmla="*/ 2786332 h 2786332"/>
              <a:gd name="connsiteX11" fmla="*/ 34505 w 2303253"/>
              <a:gd name="connsiteY11" fmla="*/ 2303252 h 2786332"/>
              <a:gd name="connsiteX12" fmla="*/ 0 w 2303253"/>
              <a:gd name="connsiteY12" fmla="*/ 1285335 h 2786332"/>
              <a:gd name="connsiteX13" fmla="*/ 207034 w 2303253"/>
              <a:gd name="connsiteY13" fmla="*/ 897147 h 2786332"/>
              <a:gd name="connsiteX14" fmla="*/ 2303253 w 2303253"/>
              <a:gd name="connsiteY14" fmla="*/ 0 h 278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3253" h="2786332">
                <a:moveTo>
                  <a:pt x="2303253" y="0"/>
                </a:moveTo>
                <a:lnTo>
                  <a:pt x="2303253" y="595222"/>
                </a:lnTo>
                <a:lnTo>
                  <a:pt x="1544128" y="655607"/>
                </a:lnTo>
                <a:lnTo>
                  <a:pt x="1535502" y="957532"/>
                </a:lnTo>
                <a:lnTo>
                  <a:pt x="2070339" y="1268083"/>
                </a:lnTo>
                <a:lnTo>
                  <a:pt x="2277373" y="1500996"/>
                </a:lnTo>
                <a:lnTo>
                  <a:pt x="2251494" y="1828800"/>
                </a:lnTo>
                <a:lnTo>
                  <a:pt x="1544128" y="1682150"/>
                </a:lnTo>
                <a:lnTo>
                  <a:pt x="1561381" y="2216988"/>
                </a:lnTo>
                <a:lnTo>
                  <a:pt x="1751162" y="2639683"/>
                </a:lnTo>
                <a:lnTo>
                  <a:pt x="767751" y="2786332"/>
                </a:lnTo>
                <a:lnTo>
                  <a:pt x="34505" y="2303252"/>
                </a:lnTo>
                <a:lnTo>
                  <a:pt x="0" y="1285335"/>
                </a:lnTo>
                <a:lnTo>
                  <a:pt x="207034" y="897147"/>
                </a:lnTo>
                <a:lnTo>
                  <a:pt x="2303253" y="0"/>
                </a:lnTo>
                <a:close/>
              </a:path>
            </a:pathLst>
          </a:custGeom>
          <a:solidFill>
            <a:srgbClr val="D9DDD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61026" y="2547652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949619" y="2363363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509654" y="2924944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561617" y="3023892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057631" y="3628981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90724" y="3301753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569038" y="3988807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304341" y="4509120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614626" y="4421206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38924" y="4915916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932040" y="4637230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749953" y="4951120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234641" y="4869658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519623" y="5059132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716943" y="4205182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830288" y="3033112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304306" y="2926222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717286" y="2471375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416435" y="2374849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207912" y="2385965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654560" y="2889131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881656" y="2816932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716352" y="3413721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303599" y="4083267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104077" y="4401780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224236" y="3737846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846388" y="4160519"/>
            <a:ext cx="216024" cy="216024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646741" y="2454669"/>
            <a:ext cx="2495159" cy="2756303"/>
            <a:chOff x="2646741" y="2454669"/>
            <a:chExt cx="2495159" cy="2756303"/>
          </a:xfrm>
        </p:grpSpPr>
        <p:sp>
          <p:nvSpPr>
            <p:cNvPr id="42" name="Cross 41"/>
            <p:cNvSpPr>
              <a:spLocks noChangeAspect="1"/>
            </p:cNvSpPr>
            <p:nvPr/>
          </p:nvSpPr>
          <p:spPr bwMode="auto">
            <a:xfrm rot="2700000">
              <a:off x="3234379" y="2973529"/>
              <a:ext cx="260894" cy="260894"/>
            </a:xfrm>
            <a:prstGeom prst="plus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3" name="Cross 42"/>
            <p:cNvSpPr>
              <a:spLocks noChangeAspect="1"/>
            </p:cNvSpPr>
            <p:nvPr/>
          </p:nvSpPr>
          <p:spPr bwMode="auto">
            <a:xfrm rot="2700000">
              <a:off x="2646741" y="2530385"/>
              <a:ext cx="260894" cy="260894"/>
            </a:xfrm>
            <a:prstGeom prst="plus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4" name="Cross 43"/>
            <p:cNvSpPr>
              <a:spLocks noChangeAspect="1"/>
            </p:cNvSpPr>
            <p:nvPr/>
          </p:nvSpPr>
          <p:spPr bwMode="auto">
            <a:xfrm rot="2700000">
              <a:off x="3337630" y="2454669"/>
              <a:ext cx="260894" cy="260894"/>
            </a:xfrm>
            <a:prstGeom prst="plus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5" name="Cross 44"/>
            <p:cNvSpPr>
              <a:spLocks noChangeAspect="1"/>
            </p:cNvSpPr>
            <p:nvPr/>
          </p:nvSpPr>
          <p:spPr bwMode="auto">
            <a:xfrm rot="2700000">
              <a:off x="4121683" y="2454669"/>
              <a:ext cx="260894" cy="260894"/>
            </a:xfrm>
            <a:prstGeom prst="plus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6" name="Cross 45"/>
            <p:cNvSpPr>
              <a:spLocks noChangeAspect="1"/>
            </p:cNvSpPr>
            <p:nvPr/>
          </p:nvSpPr>
          <p:spPr bwMode="auto">
            <a:xfrm rot="2700000">
              <a:off x="2744059" y="3091886"/>
              <a:ext cx="260894" cy="260894"/>
            </a:xfrm>
            <a:prstGeom prst="plus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7" name="Cross 46"/>
            <p:cNvSpPr>
              <a:spLocks noChangeAspect="1"/>
            </p:cNvSpPr>
            <p:nvPr/>
          </p:nvSpPr>
          <p:spPr bwMode="auto">
            <a:xfrm rot="2700000">
              <a:off x="3579906" y="2953468"/>
              <a:ext cx="260894" cy="260894"/>
            </a:xfrm>
            <a:prstGeom prst="plus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8" name="Cross 47"/>
            <p:cNvSpPr>
              <a:spLocks noChangeAspect="1"/>
            </p:cNvSpPr>
            <p:nvPr/>
          </p:nvSpPr>
          <p:spPr bwMode="auto">
            <a:xfrm rot="2700000">
              <a:off x="4881006" y="4607210"/>
              <a:ext cx="260894" cy="260894"/>
            </a:xfrm>
            <a:prstGeom prst="plus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9" name="Cross 48"/>
            <p:cNvSpPr>
              <a:spLocks noChangeAspect="1"/>
            </p:cNvSpPr>
            <p:nvPr/>
          </p:nvSpPr>
          <p:spPr bwMode="auto">
            <a:xfrm rot="2700000">
              <a:off x="4715942" y="4950078"/>
              <a:ext cx="260894" cy="260894"/>
            </a:xfrm>
            <a:prstGeom prst="plus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51" name="StatementHider"/>
          <p:cNvSpPr/>
          <p:nvPr/>
        </p:nvSpPr>
        <p:spPr bwMode="auto">
          <a:xfrm>
            <a:off x="1115616" y="1700807"/>
            <a:ext cx="7488832" cy="432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63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3" grpId="0" animBg="1"/>
      <p:bldP spid="53" grpId="0" animBg="1"/>
      <p:bldP spid="24" grpId="0" animBg="1"/>
      <p:bldP spid="24" grpId="1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Above/below guarantee parameterizations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7528222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7528222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7236296" y="162880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[J &amp; Nederlof]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0232" y="299695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Alon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et al.  </a:t>
            </a:r>
            <a:br>
              <a:rPr lang="en-US" sz="1400" dirty="0" smtClean="0">
                <a:solidFill>
                  <a:srgbClr val="0070C0"/>
                </a:solidFill>
                <a:latin typeface="+mj-lt"/>
              </a:rPr>
            </a:b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Algorithmica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‘11]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0232" y="492391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Mahajan &amp; Raman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/>
            </a:r>
            <a:br>
              <a:rPr lang="en-US" sz="1400" dirty="0">
                <a:solidFill>
                  <a:srgbClr val="0070C0"/>
                </a:solidFill>
                <a:latin typeface="+mj-lt"/>
              </a:rPr>
            </a:b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J. Algorithms ‘99]</a:t>
            </a:r>
          </a:p>
        </p:txBody>
      </p:sp>
    </p:spTree>
    <p:extLst>
      <p:ext uri="{BB962C8B-B14F-4D97-AF65-F5344CB8AC3E}">
        <p14:creationId xmlns:p14="http://schemas.microsoft.com/office/powerpoint/2010/main" val="11729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01677-84BB-4FCE-81F4-8637EE454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9D01677-84BB-4FCE-81F4-8637EE454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D79AAB-F8C5-429A-BF22-3BD9067C0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1D79AAB-F8C5-429A-BF22-3BD9067C0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DD421D-7E9C-4AC7-9016-B48A8EE37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08DD421D-7E9C-4AC7-9016-B48A8EE37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5EC9C2-4BDF-447D-A196-51278C296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75EC9C2-4BDF-447D-A196-51278C296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55E5CB-0AF3-4175-A8F3-E818BBEBA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B955E5CB-0AF3-4175-A8F3-E818BBEBA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B78B41-AACC-49E8-BF13-92356AD79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A3B78B41-AACC-49E8-BF13-92356AD79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Fixed-parameter tractable algorithms for two parameterizations by how far the input graph is from satisfying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Dirac’s condition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All but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have degree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All vertices have degree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Open problem: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What if all but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have degree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Direction for future research: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Parameterize other problems by how much the conditions that guarantee existence of a solution, are violated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899592" y="573325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15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Dodecahedron" descr="Dodecahed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12008"/>
            <a:ext cx="3620486" cy="35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HamCycle embedded" descr="File:Hamiltonian path 3d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754982"/>
            <a:ext cx="36576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HamCycle flat" descr="File:Hamiltonian path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34" y="2024844"/>
            <a:ext cx="3357563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amilton picture" descr="File:William Rowan Hamilton portrait oval combin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33" y="1819151"/>
            <a:ext cx="2641652" cy="362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metag"/>
          <p:cNvSpPr/>
          <p:nvPr/>
        </p:nvSpPr>
        <p:spPr>
          <a:xfrm>
            <a:off x="-40736" y="5470476"/>
            <a:ext cx="51167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William Rowan 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Hamilton</a:t>
            </a:r>
            <a:br>
              <a:rPr lang="en-US" sz="2800" dirty="0" smtClean="0">
                <a:solidFill>
                  <a:srgbClr val="0070C0"/>
                </a:solidFill>
                <a:latin typeface="+mj-lt"/>
              </a:rPr>
            </a:br>
            <a:r>
              <a:rPr lang="en-US" sz="1600" dirty="0">
                <a:solidFill>
                  <a:srgbClr val="0070C0"/>
                </a:solidFill>
                <a:latin typeface="+mj-lt"/>
              </a:rPr>
              <a:t>(1805-1865)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Description"/>
          <p:cNvSpPr/>
          <p:nvPr/>
        </p:nvSpPr>
        <p:spPr>
          <a:xfrm>
            <a:off x="3986419" y="5470476"/>
            <a:ext cx="5116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A Hamiltonian cycle visits </a:t>
            </a:r>
            <a:br>
              <a:rPr lang="en-US" sz="2000" dirty="0" smtClean="0">
                <a:solidFill>
                  <a:srgbClr val="C00000"/>
                </a:solidFill>
                <a:latin typeface="+mj-lt"/>
              </a:rPr>
            </a:b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every vertex exactly once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0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852531" y="347663"/>
                <a:ext cx="7461164" cy="134567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be </a:t>
                </a:r>
                <a:r>
                  <a:rPr lang="en-US" sz="1800" dirty="0" smtClean="0"/>
                  <a:t>an undirected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-vertex graph </a:t>
                </a:r>
                <a:r>
                  <a:rPr lang="en-US" sz="1800" dirty="0" smtClean="0"/>
                  <a:t>having </a:t>
                </a:r>
                <a:r>
                  <a:rPr lang="en-US" sz="1800" dirty="0"/>
                  <a:t>non-adjacent vertices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. </a:t>
                </a:r>
                <a:endParaRPr lang="en-US" sz="1800" dirty="0" smtClean="0"/>
              </a:p>
              <a:p>
                <a:pPr marL="0" lvl="1"/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be obtained from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by adding edge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/>
                  <a:t>. Then:</a:t>
                </a:r>
              </a:p>
              <a:p>
                <a:pPr marL="0" lvl="1"/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has a Hamiltonian cycle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has a Hamiltonian cycle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531" y="347663"/>
                <a:ext cx="7461164" cy="134567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31" y="2708920"/>
            <a:ext cx="2600325" cy="2600325"/>
          </a:xfrm>
          <a:prstGeom prst="rect">
            <a:avLst/>
          </a:prstGeom>
        </p:spPr>
      </p:pic>
      <p:pic>
        <p:nvPicPr>
          <p:cNvPr id="8" name="G'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370" y="2708921"/>
            <a:ext cx="2600325" cy="2600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08577" y="5262529"/>
                <a:ext cx="20882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  <a:br>
                  <a:rPr lang="en-US" sz="2400" dirty="0" smtClean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vertices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577" y="5262529"/>
                <a:ext cx="2088232" cy="830997"/>
              </a:xfrm>
              <a:prstGeom prst="rect">
                <a:avLst/>
              </a:prstGeom>
              <a:blipFill rotWithShape="0">
                <a:blip r:embed="rId6"/>
                <a:stretch>
                  <a:fillRect t="-6569" r="-1462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69416" y="5262529"/>
                <a:ext cx="20882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:br>
                  <a:rPr lang="en-US" sz="2400" dirty="0" smtClean="0">
                    <a:solidFill>
                      <a:srgbClr val="C00000"/>
                    </a:solidFill>
                    <a:latin typeface="+mj-lt"/>
                  </a:rPr>
                </a:br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416" y="5262529"/>
                <a:ext cx="2088232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amCycleG'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3369" y="2714469"/>
            <a:ext cx="2600325" cy="2600325"/>
          </a:xfrm>
          <a:prstGeom prst="rect">
            <a:avLst/>
          </a:prstGeom>
        </p:spPr>
      </p:pic>
      <p:pic>
        <p:nvPicPr>
          <p:cNvPr id="12" name="HamCycl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088" y="2708920"/>
            <a:ext cx="2600325" cy="2600325"/>
          </a:xfrm>
          <a:prstGeom prst="rect">
            <a:avLst/>
          </a:prstGeom>
        </p:spPr>
      </p:pic>
      <p:pic>
        <p:nvPicPr>
          <p:cNvPr id="14" name="Numbered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087" y="2709270"/>
            <a:ext cx="2600325" cy="2638425"/>
          </a:xfrm>
          <a:prstGeom prst="rect">
            <a:avLst/>
          </a:prstGeom>
        </p:spPr>
      </p:pic>
      <p:pic>
        <p:nvPicPr>
          <p:cNvPr id="15" name="NumberedG'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8812" y="2713734"/>
            <a:ext cx="2600325" cy="2638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39"/>
                <a:ext cx="8229600" cy="41373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a Hamiltonian cycle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39"/>
                <a:ext cx="8229600" cy="4137323"/>
              </a:xfrm>
              <a:blipFill rotWithShape="0">
                <a:blip r:embed="rId12"/>
                <a:stretch>
                  <a:fillRect l="-111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444208" y="1676094"/>
            <a:ext cx="1765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Bondy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&amp; 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Chvátal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‘76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299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852531" y="347663"/>
                <a:ext cx="7461164" cy="134567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be </a:t>
                </a:r>
                <a:r>
                  <a:rPr lang="en-US" sz="1800" dirty="0" smtClean="0"/>
                  <a:t>an undirected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-vertex graph </a:t>
                </a:r>
                <a:r>
                  <a:rPr lang="en-US" sz="1800" dirty="0" smtClean="0"/>
                  <a:t>having </a:t>
                </a:r>
                <a:r>
                  <a:rPr lang="en-US" sz="1800" dirty="0"/>
                  <a:t>non-adjacent vertices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. </a:t>
                </a:r>
                <a:br>
                  <a:rPr lang="en-US" sz="1800" dirty="0"/>
                </a:b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be obtained from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by adding edge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/>
                  <a:t>. Then:</a:t>
                </a:r>
              </a:p>
              <a:p>
                <a:pPr marL="0" lvl="1"/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has a Hamiltonian cycle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has a Hamiltonian cycle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531" y="347663"/>
                <a:ext cx="7461164" cy="134567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39"/>
                <a:ext cx="8229600" cy="41373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Hamiltonian cycle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 smtClean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Together,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edges into these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bins</a:t>
                </a:r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39"/>
                <a:ext cx="8229600" cy="4137323"/>
              </a:xfrm>
              <a:blipFill rotWithShape="0">
                <a:blip r:embed="rId4"/>
                <a:stretch>
                  <a:fillRect l="-111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037" y="3573016"/>
            <a:ext cx="3971925" cy="2324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037" y="3573016"/>
            <a:ext cx="3971925" cy="2324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9898" y="3573915"/>
            <a:ext cx="3971925" cy="2314575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377302"/>
              </p:ext>
            </p:extLst>
          </p:nvPr>
        </p:nvGraphicFramePr>
        <p:xfrm>
          <a:off x="2627782" y="3573016"/>
          <a:ext cx="3888437" cy="2324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491"/>
                <a:gridCol w="555491"/>
                <a:gridCol w="555491"/>
                <a:gridCol w="555491"/>
                <a:gridCol w="555491"/>
                <a:gridCol w="555491"/>
                <a:gridCol w="555491"/>
              </a:tblGrid>
              <a:tr h="2324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36874" y="588064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874" y="5880640"/>
                <a:ext cx="43204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9718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82834" y="588064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34" y="5880640"/>
                <a:ext cx="432048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9718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26638" y="588064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638" y="5880640"/>
                <a:ext cx="432048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56338" r="-30986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15564" y="588064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564" y="5880640"/>
                <a:ext cx="432048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444208" y="1676094"/>
            <a:ext cx="1765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Bondy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&amp; 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Chvátal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‘76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559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852531" y="347663"/>
                <a:ext cx="7461164" cy="134567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be </a:t>
                </a:r>
                <a:r>
                  <a:rPr lang="en-US" sz="1800" dirty="0" smtClean="0"/>
                  <a:t>an undirected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-vertex graph </a:t>
                </a:r>
                <a:r>
                  <a:rPr lang="en-US" sz="1800" dirty="0" smtClean="0"/>
                  <a:t>having </a:t>
                </a:r>
                <a:r>
                  <a:rPr lang="en-US" sz="1800" dirty="0"/>
                  <a:t>non-adjacent vertices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. </a:t>
                </a:r>
                <a:br>
                  <a:rPr lang="en-US" sz="1800" dirty="0"/>
                </a:b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be obtained from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by adding edge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/>
                  <a:t>. Then:</a:t>
                </a:r>
              </a:p>
              <a:p>
                <a:pPr marL="0" lvl="1"/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has a Hamiltonian cycle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has a Hamiltonian cycle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531" y="347663"/>
                <a:ext cx="7461164" cy="134567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837" y="3579814"/>
            <a:ext cx="260032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837" y="3579814"/>
            <a:ext cx="2600325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39"/>
                <a:ext cx="8229600" cy="41373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Hamiltonian cycle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 smtClean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Replace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to obtain a Hamiltonian cycle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39"/>
                <a:ext cx="8229600" cy="4137323"/>
              </a:xfrm>
              <a:blipFill rotWithShape="0">
                <a:blip r:embed="rId6"/>
                <a:stretch>
                  <a:fillRect l="-111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444208" y="1676094"/>
            <a:ext cx="1765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Bondy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&amp; 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Chvátal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‘76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4025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796506"/>
            <a:ext cx="2933700" cy="1228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39"/>
                <a:ext cx="8229600" cy="41373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Implies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Dirac’s theorem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Best-possible; there are infinitely many non-Hamiltonian graphs:</a:t>
                </a:r>
              </a:p>
              <a:p>
                <a:r>
                  <a:rPr lang="en-US" dirty="0" smtClean="0"/>
                  <a:t>with minimum degree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or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dirty="0" smtClean="0"/>
                  <a:t>in which all but 1 vertex has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39"/>
                <a:ext cx="8229600" cy="4137323"/>
              </a:xfrm>
              <a:blipFill rotWithShape="0">
                <a:blip r:embed="rId4"/>
                <a:stretch>
                  <a:fillRect l="-1185" t="-1178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845" y="4706366"/>
            <a:ext cx="1828800" cy="12287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852531" y="347663"/>
                <a:ext cx="7461164" cy="134567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be </a:t>
                </a:r>
                <a:r>
                  <a:rPr lang="en-US" sz="1800" dirty="0" smtClean="0"/>
                  <a:t>an undirected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-vertex graph </a:t>
                </a:r>
                <a:r>
                  <a:rPr lang="en-US" sz="1800" dirty="0" smtClean="0"/>
                  <a:t>having </a:t>
                </a:r>
                <a:r>
                  <a:rPr lang="en-US" sz="1800" dirty="0"/>
                  <a:t>non-adjacent vertices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. </a:t>
                </a:r>
                <a:br>
                  <a:rPr lang="en-US" sz="1800" dirty="0"/>
                </a:b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be obtained from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by adding edge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/>
                  <a:t>. Then:</a:t>
                </a:r>
              </a:p>
              <a:p>
                <a:pPr marL="0" lvl="1"/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has a Hamiltonian cycle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has a Hamiltonian cycle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531" y="347663"/>
                <a:ext cx="7461164" cy="134567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91580" y="5661248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What is the complexity of </a:t>
            </a:r>
            <a:r>
              <a:rPr lang="en-US" sz="2800" cap="small" dirty="0" smtClean="0">
                <a:solidFill>
                  <a:srgbClr val="0070C0"/>
                </a:solidFill>
                <a:latin typeface="+mj-lt"/>
              </a:rPr>
              <a:t>Hamiltonian cycle 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when Dirac’s condition is </a:t>
            </a:r>
            <a:r>
              <a:rPr lang="en-US" sz="2800" i="1" dirty="0" smtClean="0">
                <a:solidFill>
                  <a:srgbClr val="0070C0"/>
                </a:solidFill>
                <a:latin typeface="+mj-lt"/>
              </a:rPr>
              <a:t>almost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 satisfied?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852531" y="2450828"/>
                <a:ext cx="7461164" cy="10501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-vertex graph of minimum degree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/>
                  <a:t>,</a:t>
                </a:r>
                <a:br>
                  <a:rPr lang="en-US" sz="2400" dirty="0"/>
                </a:b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has a Hamiltonian cycle</a:t>
                </a: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531" y="2450828"/>
                <a:ext cx="7461164" cy="105018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444208" y="1676094"/>
            <a:ext cx="1765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Bondy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&amp; 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Chvátal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‘76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366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Fixed-parameter tractable</a:t>
                </a:r>
                <a:r>
                  <a:rPr lang="en-US" dirty="0" smtClean="0"/>
                  <a:t> algorithms to test </a:t>
                </a:r>
                <a:r>
                  <a:rPr lang="en-US" dirty="0" err="1" smtClean="0"/>
                  <a:t>Hamiltonicity</a:t>
                </a:r>
                <a:r>
                  <a:rPr lang="en-US" dirty="0" smtClean="0"/>
                  <a:t>, with parameterizations measuring the violation of Dirac’s condition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Assuming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Exponential Time Hypothesis</a:t>
                </a:r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the running times cannot be improved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8313" y="3948698"/>
                <a:ext cx="8218488" cy="113636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be 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-vertex graph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vertices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have degree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There </a:t>
                </a:r>
                <a:r>
                  <a:rPr lang="en-US" sz="2000" dirty="0"/>
                  <a:t>is </a:t>
                </a:r>
                <a:r>
                  <a:rPr lang="en-US" sz="2000" dirty="0" smtClean="0"/>
                  <a:t>an algorithm </a:t>
                </a:r>
                <a:r>
                  <a:rPr lang="en-US" sz="2000" dirty="0"/>
                  <a:t>that, given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, constructs a graph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time, </a:t>
                </a:r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Hamiltonian </a:t>
                </a:r>
                <a:r>
                  <a:rPr lang="en-US" sz="2000" dirty="0" smtClean="0"/>
                  <a:t>if and </a:t>
                </a:r>
                <a:r>
                  <a:rPr lang="en-US" sz="2000" dirty="0"/>
                  <a:t>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 smtClean="0"/>
                  <a:t> is </a:t>
                </a:r>
                <a:r>
                  <a:rPr lang="en-US" sz="2000" dirty="0"/>
                  <a:t>Hamiltonian.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948698"/>
                <a:ext cx="8218488" cy="113636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68313" y="3012718"/>
                <a:ext cx="8218488" cy="720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000" dirty="0" smtClean="0"/>
                  <a:t>If all but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vertices of </a:t>
                </a:r>
                <a:r>
                  <a:rPr lang="en-US" sz="2000" dirty="0"/>
                  <a:t>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-vertex 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have degree </a:t>
                </a:r>
                <a:r>
                  <a:rPr lang="en-US" sz="2000" dirty="0" smtClean="0"/>
                  <a:t>at least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then </a:t>
                </a:r>
                <a:r>
                  <a:rPr lang="en-US" sz="2000" cap="small" dirty="0" smtClean="0"/>
                  <a:t>Hamiltonian </a:t>
                </a:r>
                <a:r>
                  <a:rPr lang="en-US" sz="2000" cap="small" dirty="0"/>
                  <a:t>Cycle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can be solved </a:t>
                </a:r>
                <a:r>
                  <a:rPr lang="en-US" sz="2000" dirty="0" smtClean="0"/>
                  <a:t>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time.</a:t>
                </a:r>
                <a:endParaRPr lang="en-US" sz="5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012718"/>
                <a:ext cx="8218488" cy="72008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/>
              <p:cNvSpPr/>
              <p:nvPr/>
            </p:nvSpPr>
            <p:spPr bwMode="auto">
              <a:xfrm>
                <a:off x="468313" y="2076738"/>
                <a:ext cx="8218488" cy="720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000" dirty="0" smtClean="0"/>
                  <a:t>If all vertices of 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-vertex 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have </a:t>
                </a:r>
                <a:r>
                  <a:rPr lang="en-US" sz="2000" dirty="0"/>
                  <a:t>degree at </a:t>
                </a:r>
                <a:r>
                  <a:rPr lang="en-US" sz="2000" dirty="0" smtClean="0"/>
                  <a:t>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/2−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,</a:t>
                </a:r>
                <a:endParaRPr lang="en-US" sz="2000" dirty="0"/>
              </a:p>
              <a:p>
                <a:r>
                  <a:rPr lang="en-US" sz="2000" dirty="0"/>
                  <a:t>then </a:t>
                </a:r>
                <a:r>
                  <a:rPr lang="en-US" sz="2000" cap="small" dirty="0"/>
                  <a:t>Hamiltonian Cycle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can be solved in </a:t>
                </a:r>
                <a:r>
                  <a:rPr lang="en-US" sz="2000" dirty="0" smtClean="0"/>
                  <a:t>time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  <a:endParaRPr lang="en-US" sz="5400" dirty="0"/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2076738"/>
                <a:ext cx="8218488" cy="72008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0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7"/>
                <a:ext cx="8229600" cy="44253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be the vertices of degree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All vertex pairs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have degree-sum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/>
                  <a:t>inserting edges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a clique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preserves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Hamiltonicity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Statement is trivial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, so goal is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shrink the clique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7"/>
                <a:ext cx="8229600" cy="4425355"/>
              </a:xfrm>
              <a:blipFill rotWithShape="0">
                <a:blip r:embed="rId2"/>
                <a:stretch>
                  <a:fillRect l="-1111" t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8313" y="341444"/>
                <a:ext cx="8218488" cy="113636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be 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-vertex graph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vertices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have degree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There </a:t>
                </a:r>
                <a:r>
                  <a:rPr lang="en-US" sz="2000" dirty="0"/>
                  <a:t>is </a:t>
                </a:r>
                <a:r>
                  <a:rPr lang="en-US" sz="2000" dirty="0" smtClean="0"/>
                  <a:t>an algorithm </a:t>
                </a:r>
                <a:r>
                  <a:rPr lang="en-US" sz="2000" dirty="0"/>
                  <a:t>that, given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, constructs a graph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time, </a:t>
                </a:r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Hamiltonian </a:t>
                </a:r>
                <a:r>
                  <a:rPr lang="en-US" sz="2000" dirty="0" smtClean="0"/>
                  <a:t>if and </a:t>
                </a:r>
                <a:r>
                  <a:rPr lang="en-US" sz="2000" dirty="0"/>
                  <a:t>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 smtClean="0"/>
                  <a:t> is </a:t>
                </a:r>
                <a:r>
                  <a:rPr lang="en-US" sz="2000" dirty="0"/>
                  <a:t>Hamiltonian.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41444"/>
                <a:ext cx="8218488" cy="113636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npu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36" y="3879763"/>
            <a:ext cx="2466975" cy="1790700"/>
          </a:xfrm>
          <a:prstGeom prst="rect">
            <a:avLst/>
          </a:prstGeom>
        </p:spPr>
      </p:pic>
      <p:pic>
        <p:nvPicPr>
          <p:cNvPr id="16" name="Clique-ifi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836" y="3874891"/>
            <a:ext cx="2466975" cy="1790700"/>
          </a:xfrm>
          <a:prstGeom prst="rect">
            <a:avLst/>
          </a:prstGeom>
        </p:spPr>
      </p:pic>
      <p:sp>
        <p:nvSpPr>
          <p:cNvPr id="18" name="C-highlight"/>
          <p:cNvSpPr/>
          <p:nvPr/>
        </p:nvSpPr>
        <p:spPr bwMode="auto">
          <a:xfrm>
            <a:off x="970836" y="3847355"/>
            <a:ext cx="1521520" cy="1853183"/>
          </a:xfrm>
          <a:prstGeom prst="roundRect">
            <a:avLst/>
          </a:prstGeom>
          <a:solidFill>
            <a:srgbClr val="DEE7EB">
              <a:alpha val="42000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S-highlight"/>
          <p:cNvSpPr/>
          <p:nvPr/>
        </p:nvSpPr>
        <p:spPr bwMode="auto">
          <a:xfrm>
            <a:off x="2677051" y="3847355"/>
            <a:ext cx="823417" cy="1853183"/>
          </a:xfrm>
          <a:prstGeom prst="roundRect">
            <a:avLst/>
          </a:prstGeom>
          <a:solidFill>
            <a:srgbClr val="92D050">
              <a:alpha val="42000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Label-C"/>
              <p:cNvSpPr txBox="1"/>
              <p:nvPr/>
            </p:nvSpPr>
            <p:spPr>
              <a:xfrm>
                <a:off x="794339" y="5260261"/>
                <a:ext cx="79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Label-C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39" y="5260261"/>
                <a:ext cx="792088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Label-S"/>
              <p:cNvSpPr txBox="1"/>
              <p:nvPr/>
            </p:nvSpPr>
            <p:spPr>
              <a:xfrm>
                <a:off x="2987824" y="5282044"/>
                <a:ext cx="79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Label-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282044"/>
                <a:ext cx="79208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63367" y="5826980"/>
                <a:ext cx="20882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  <a:br>
                  <a:rPr lang="en-US" sz="2400" dirty="0" smtClean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vertices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67" y="5826980"/>
                <a:ext cx="2088232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6618" r="-146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2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BipartiteHFix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816" y="3356992"/>
            <a:ext cx="2324100" cy="2619375"/>
          </a:xfrm>
          <a:prstGeom prst="rect">
            <a:avLst/>
          </a:prstGeom>
        </p:spPr>
      </p:pic>
      <p:pic>
        <p:nvPicPr>
          <p:cNvPr id="27" name="MatchingI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520" y="3353180"/>
            <a:ext cx="2324100" cy="2619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7"/>
                <a:ext cx="8229600" cy="44253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Build a 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consisting of two partite sets: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the vertices from the clique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on one side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two copies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 smtClean="0"/>
                  <a:t> for every low-degree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Find a maximum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in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Obtain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by removing </a:t>
                </a:r>
                <a:r>
                  <a:rPr lang="en-US" dirty="0">
                    <a:solidFill>
                      <a:srgbClr val="0070C0"/>
                    </a:solidFill>
                  </a:rPr>
                  <a:t>unmatched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-vertices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7"/>
                <a:ext cx="8229600" cy="4425355"/>
              </a:xfrm>
              <a:blipFill rotWithShape="0">
                <a:blip r:embed="rId4"/>
                <a:stretch>
                  <a:fillRect l="-1185" t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8313" y="341444"/>
                <a:ext cx="8218488" cy="113636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be 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-vertex graph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vertices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have degree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There </a:t>
                </a:r>
                <a:r>
                  <a:rPr lang="en-US" sz="2000" dirty="0"/>
                  <a:t>is </a:t>
                </a:r>
                <a:r>
                  <a:rPr lang="en-US" sz="2000" dirty="0" smtClean="0"/>
                  <a:t>an algorithm </a:t>
                </a:r>
                <a:r>
                  <a:rPr lang="en-US" sz="2000" dirty="0"/>
                  <a:t>that, given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, constructs a graph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time, </a:t>
                </a:r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Hamiltonian </a:t>
                </a:r>
                <a:r>
                  <a:rPr lang="en-US" sz="2000" dirty="0" smtClean="0"/>
                  <a:t>if and </a:t>
                </a:r>
                <a:r>
                  <a:rPr lang="en-US" sz="2000" dirty="0"/>
                  <a:t>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 smtClean="0"/>
                  <a:t> is </a:t>
                </a:r>
                <a:r>
                  <a:rPr lang="en-US" sz="2000" dirty="0"/>
                  <a:t>Hamiltonian.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41444"/>
                <a:ext cx="8218488" cy="113636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npu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836" y="3879763"/>
            <a:ext cx="2466975" cy="1790700"/>
          </a:xfrm>
          <a:prstGeom prst="rect">
            <a:avLst/>
          </a:prstGeom>
        </p:spPr>
      </p:pic>
      <p:pic>
        <p:nvPicPr>
          <p:cNvPr id="16" name="Clique-ifi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836" y="3874891"/>
            <a:ext cx="2466975" cy="1790700"/>
          </a:xfrm>
          <a:prstGeom prst="rect">
            <a:avLst/>
          </a:prstGeom>
        </p:spPr>
      </p:pic>
      <p:pic>
        <p:nvPicPr>
          <p:cNvPr id="11" name="Labeled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835" y="3879763"/>
            <a:ext cx="2466975" cy="1790700"/>
          </a:xfrm>
          <a:prstGeom prst="rect">
            <a:avLst/>
          </a:prstGeom>
        </p:spPr>
      </p:pic>
      <p:sp>
        <p:nvSpPr>
          <p:cNvPr id="17" name="C-highlight"/>
          <p:cNvSpPr/>
          <p:nvPr/>
        </p:nvSpPr>
        <p:spPr bwMode="auto">
          <a:xfrm>
            <a:off x="970836" y="3847355"/>
            <a:ext cx="1521520" cy="1853183"/>
          </a:xfrm>
          <a:prstGeom prst="roundRect">
            <a:avLst/>
          </a:prstGeom>
          <a:solidFill>
            <a:srgbClr val="DEE7EB">
              <a:alpha val="42000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S-highlight"/>
          <p:cNvSpPr/>
          <p:nvPr/>
        </p:nvSpPr>
        <p:spPr bwMode="auto">
          <a:xfrm>
            <a:off x="2677051" y="3847355"/>
            <a:ext cx="823417" cy="1853183"/>
          </a:xfrm>
          <a:prstGeom prst="roundRect">
            <a:avLst/>
          </a:prstGeom>
          <a:solidFill>
            <a:srgbClr val="92D050">
              <a:alpha val="42000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Label-C"/>
              <p:cNvSpPr txBox="1"/>
              <p:nvPr/>
            </p:nvSpPr>
            <p:spPr>
              <a:xfrm>
                <a:off x="794339" y="5260261"/>
                <a:ext cx="79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Label-C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39" y="5260261"/>
                <a:ext cx="792088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Label-S"/>
              <p:cNvSpPr txBox="1"/>
              <p:nvPr/>
            </p:nvSpPr>
            <p:spPr>
              <a:xfrm>
                <a:off x="2987824" y="5282044"/>
                <a:ext cx="79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Label-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282044"/>
                <a:ext cx="792088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63367" y="5826980"/>
                <a:ext cx="20882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  <a:br>
                  <a:rPr lang="en-US" sz="2400" dirty="0" smtClean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vertices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67" y="5826980"/>
                <a:ext cx="2088232" cy="830997"/>
              </a:xfrm>
              <a:prstGeom prst="rect">
                <a:avLst/>
              </a:prstGeom>
              <a:blipFill rotWithShape="0">
                <a:blip r:embed="rId11"/>
                <a:stretch>
                  <a:fillRect t="-6618" r="-146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98046" y="5826980"/>
                <a:ext cx="20882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/>
                </a:r>
                <a:br>
                  <a:rPr lang="en-US" sz="2400" dirty="0" smtClean="0">
                    <a:latin typeface="+mj-lt"/>
                  </a:rPr>
                </a:br>
                <a:r>
                  <a:rPr lang="en-US" sz="2400" dirty="0" smtClean="0">
                    <a:solidFill>
                      <a:srgbClr val="0070C0"/>
                    </a:solidFill>
                    <a:latin typeface="+mj-lt"/>
                  </a:rPr>
                  <a:t>(bipartite)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046" y="5826980"/>
                <a:ext cx="2088232" cy="830997"/>
              </a:xfrm>
              <a:prstGeom prst="rect">
                <a:avLst/>
              </a:prstGeom>
              <a:blipFill rotWithShape="0">
                <a:blip r:embed="rId12"/>
                <a:stretch>
                  <a:fillRect t="-661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-highlight"/>
          <p:cNvSpPr/>
          <p:nvPr/>
        </p:nvSpPr>
        <p:spPr bwMode="auto">
          <a:xfrm>
            <a:off x="5480237" y="3835684"/>
            <a:ext cx="1521520" cy="1853183"/>
          </a:xfrm>
          <a:prstGeom prst="roundRect">
            <a:avLst/>
          </a:prstGeom>
          <a:solidFill>
            <a:srgbClr val="DEE7EB">
              <a:alpha val="42000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S-highlight"/>
          <p:cNvSpPr/>
          <p:nvPr/>
        </p:nvSpPr>
        <p:spPr bwMode="auto">
          <a:xfrm>
            <a:off x="7204967" y="3498754"/>
            <a:ext cx="1169544" cy="2378518"/>
          </a:xfrm>
          <a:prstGeom prst="roundRect">
            <a:avLst/>
          </a:prstGeom>
          <a:solidFill>
            <a:srgbClr val="92D050">
              <a:alpha val="42000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Label-C"/>
              <p:cNvSpPr txBox="1"/>
              <p:nvPr/>
            </p:nvSpPr>
            <p:spPr>
              <a:xfrm>
                <a:off x="5302002" y="5260261"/>
                <a:ext cx="79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Label-C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002" y="5260261"/>
                <a:ext cx="792088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Label-S"/>
              <p:cNvSpPr txBox="1"/>
              <p:nvPr/>
            </p:nvSpPr>
            <p:spPr>
              <a:xfrm>
                <a:off x="7475657" y="4203085"/>
                <a:ext cx="14168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sz="2800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Label-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657" y="4203085"/>
                <a:ext cx="1416823" cy="95410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ross 27"/>
          <p:cNvSpPr/>
          <p:nvPr/>
        </p:nvSpPr>
        <p:spPr bwMode="auto">
          <a:xfrm rot="2700000">
            <a:off x="1261909" y="4562837"/>
            <a:ext cx="398875" cy="398875"/>
          </a:xfrm>
          <a:prstGeom prst="plus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84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/>
      <p:bldP spid="26" grpId="0"/>
      <p:bldP spid="28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51699</TotalTime>
  <Words>1241</Words>
  <Application>Microsoft Office PowerPoint</Application>
  <PresentationFormat>On-screen Show (4:3)</PresentationFormat>
  <Paragraphs>147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Arial Narrow</vt:lpstr>
      <vt:lpstr>Cambria Math</vt:lpstr>
      <vt:lpstr>AA-UiB-Institusjonell-mal-rev03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Above/below guarantee parameterizations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1888</cp:revision>
  <cp:lastPrinted>2011-05-25T10:31:26Z</cp:lastPrinted>
  <dcterms:created xsi:type="dcterms:W3CDTF">2011-05-20T06:21:58Z</dcterms:created>
  <dcterms:modified xsi:type="dcterms:W3CDTF">2019-06-24T07:36:57Z</dcterms:modified>
</cp:coreProperties>
</file>