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402" r:id="rId2"/>
    <p:sldId id="942" r:id="rId3"/>
    <p:sldId id="943" r:id="rId4"/>
    <p:sldId id="944" r:id="rId5"/>
    <p:sldId id="959" r:id="rId6"/>
    <p:sldId id="945" r:id="rId7"/>
    <p:sldId id="946" r:id="rId8"/>
    <p:sldId id="947" r:id="rId9"/>
    <p:sldId id="949" r:id="rId10"/>
    <p:sldId id="950" r:id="rId11"/>
    <p:sldId id="948" r:id="rId12"/>
    <p:sldId id="951" r:id="rId13"/>
    <p:sldId id="952" r:id="rId14"/>
    <p:sldId id="953" r:id="rId15"/>
    <p:sldId id="954" r:id="rId16"/>
    <p:sldId id="955" r:id="rId17"/>
    <p:sldId id="956" r:id="rId18"/>
    <p:sldId id="957" r:id="rId19"/>
    <p:sldId id="958" r:id="rId20"/>
  </p:sldIdLst>
  <p:sldSz cx="12192000" cy="6858000"/>
  <p:notesSz cx="6797675" cy="9926638"/>
  <p:embeddedFontLst>
    <p:embeddedFont>
      <p:font typeface="Arial Narrow" panose="020B0606020202030204" pitchFamily="34" charset="0"/>
      <p:regular r:id="rId23"/>
      <p:bold r:id="rId24"/>
      <p:italic r:id="rId25"/>
      <p:boldItalic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Cambria Math" panose="02040503050406030204" pitchFamily="18" charset="0"/>
      <p:regular r:id="rId31"/>
    </p:embeddedFont>
  </p:embeddedFontLst>
  <p:defaultTextStyle>
    <a:defPPr>
      <a:defRPr lang="nb-NO"/>
    </a:defPPr>
    <a:lvl1pPr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  <a:srgbClr val="E1E9ED"/>
    <a:srgbClr val="CC3300"/>
    <a:srgbClr val="0066FF"/>
    <a:srgbClr val="00FFFF"/>
    <a:srgbClr val="D3EBFA"/>
    <a:srgbClr val="038CC0"/>
    <a:srgbClr val="008000"/>
    <a:srgbClr val="0F94C4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2" autoAdjust="0"/>
    <p:restoredTop sz="74722" autoAdjust="0"/>
  </p:normalViewPr>
  <p:slideViewPr>
    <p:cSldViewPr>
      <p:cViewPr>
        <p:scale>
          <a:sx n="100" d="100"/>
          <a:sy n="100" d="100"/>
        </p:scale>
        <p:origin x="-2556" y="-107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90" d="100"/>
          <a:sy n="90" d="100"/>
        </p:scale>
        <p:origin x="370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DEE755-2C51-4D2D-9E28-BF8353C1E909}" type="doc">
      <dgm:prSet loTypeId="urn:microsoft.com/office/officeart/2005/8/layout/pList1" loCatId="list" qsTypeId="urn:microsoft.com/office/officeart/2005/8/quickstyle/simple3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686F0937-A496-4E49-9EA7-3D29B22B46AE}">
      <dgm:prSet phldrT="[Text]"/>
      <dgm:spPr/>
      <dgm:t>
        <a:bodyPr/>
        <a:lstStyle/>
        <a:p>
          <a:r>
            <a:rPr lang="en-US" cap="small" baseline="0" dirty="0" smtClean="0"/>
            <a:t>Vertex Cover</a:t>
          </a:r>
          <a:endParaRPr lang="en-US" cap="small" baseline="0" dirty="0"/>
        </a:p>
      </dgm:t>
    </dgm:pt>
    <dgm:pt modelId="{E45CB78F-3B8C-4F70-9CEC-B3B03648321C}" type="parTrans" cxnId="{AB024EAE-3926-464D-9F27-16C1EF592B6C}">
      <dgm:prSet/>
      <dgm:spPr/>
      <dgm:t>
        <a:bodyPr/>
        <a:lstStyle/>
        <a:p>
          <a:endParaRPr lang="en-US"/>
        </a:p>
      </dgm:t>
    </dgm:pt>
    <dgm:pt modelId="{FB83AAF9-08FB-4281-A25A-CC5FF207A5FB}" type="sibTrans" cxnId="{AB024EAE-3926-464D-9F27-16C1EF592B6C}">
      <dgm:prSet/>
      <dgm:spPr/>
      <dgm:t>
        <a:bodyPr/>
        <a:lstStyle/>
        <a:p>
          <a:endParaRPr lang="en-US"/>
        </a:p>
      </dgm:t>
    </dgm:pt>
    <dgm:pt modelId="{3E52802C-310D-478A-BFDC-DD7DA987FB59}">
      <dgm:prSet phldrT="[Text]"/>
      <dgm:spPr/>
      <dgm:t>
        <a:bodyPr/>
        <a:lstStyle/>
        <a:p>
          <a:r>
            <a:rPr lang="en-US" cap="small" baseline="0" dirty="0" smtClean="0"/>
            <a:t>Feedback </a:t>
          </a:r>
          <a:br>
            <a:rPr lang="en-US" cap="small" baseline="0" dirty="0" smtClean="0"/>
          </a:br>
          <a:r>
            <a:rPr lang="en-US" cap="small" baseline="0" dirty="0" smtClean="0"/>
            <a:t>Vertex Set</a:t>
          </a:r>
          <a:endParaRPr lang="en-US" cap="small" baseline="0" dirty="0"/>
        </a:p>
      </dgm:t>
    </dgm:pt>
    <dgm:pt modelId="{9019D187-7EB1-4605-9DA9-7008620C81F1}" type="parTrans" cxnId="{BDC15A02-47D8-4FCC-9E7B-FEA5780D07B0}">
      <dgm:prSet/>
      <dgm:spPr/>
      <dgm:t>
        <a:bodyPr/>
        <a:lstStyle/>
        <a:p>
          <a:endParaRPr lang="en-US"/>
        </a:p>
      </dgm:t>
    </dgm:pt>
    <dgm:pt modelId="{C27EC7ED-DF0D-445E-A836-EFE4432046E6}" type="sibTrans" cxnId="{BDC15A02-47D8-4FCC-9E7B-FEA5780D07B0}">
      <dgm:prSet/>
      <dgm:spPr/>
      <dgm:t>
        <a:bodyPr/>
        <a:lstStyle/>
        <a:p>
          <a:endParaRPr lang="en-US"/>
        </a:p>
      </dgm:t>
    </dgm:pt>
    <dgm:pt modelId="{8C4F2512-3E32-4160-AA26-248D135DA468}">
      <dgm:prSet phldrT="[Text]"/>
      <dgm:spPr/>
      <dgm:t>
        <a:bodyPr/>
        <a:lstStyle/>
        <a:p>
          <a:r>
            <a:rPr lang="en-US" cap="small" baseline="0" dirty="0" smtClean="0"/>
            <a:t>Planarization</a:t>
          </a:r>
          <a:endParaRPr lang="en-US" cap="small" baseline="0" dirty="0"/>
        </a:p>
      </dgm:t>
    </dgm:pt>
    <dgm:pt modelId="{103F3D0B-ED11-4EFC-A610-2D7D2075986A}" type="parTrans" cxnId="{7F1555B1-AA4C-4851-A25A-698316DC0B4C}">
      <dgm:prSet/>
      <dgm:spPr/>
      <dgm:t>
        <a:bodyPr/>
        <a:lstStyle/>
        <a:p>
          <a:endParaRPr lang="en-US"/>
        </a:p>
      </dgm:t>
    </dgm:pt>
    <dgm:pt modelId="{A22B33F9-712D-4E25-88CE-E8A55743CCFD}" type="sibTrans" cxnId="{7F1555B1-AA4C-4851-A25A-698316DC0B4C}">
      <dgm:prSet/>
      <dgm:spPr/>
      <dgm:t>
        <a:bodyPr/>
        <a:lstStyle/>
        <a:p>
          <a:endParaRPr lang="en-US"/>
        </a:p>
      </dgm:t>
    </dgm:pt>
    <dgm:pt modelId="{055A324E-C860-4323-8B27-E583C95A4F79}">
      <dgm:prSet phldrT="[Text]"/>
      <dgm:spPr/>
      <dgm:t>
        <a:bodyPr/>
        <a:lstStyle/>
        <a:p>
          <a:r>
            <a:rPr lang="en-US" cap="small" baseline="0" dirty="0" err="1" smtClean="0"/>
            <a:t>Outerplanar</a:t>
          </a:r>
          <a:r>
            <a:rPr lang="en-US" cap="small" baseline="0" dirty="0" smtClean="0"/>
            <a:t> vertex deletion</a:t>
          </a:r>
          <a:endParaRPr lang="en-US" cap="small" baseline="0" dirty="0"/>
        </a:p>
      </dgm:t>
    </dgm:pt>
    <dgm:pt modelId="{557B0FE4-D360-496C-B915-85A1E27B3FC9}" type="parTrans" cxnId="{AC10FE60-DEF1-4D27-A7C7-5C4FA31BEA06}">
      <dgm:prSet/>
      <dgm:spPr/>
      <dgm:t>
        <a:bodyPr/>
        <a:lstStyle/>
        <a:p>
          <a:endParaRPr lang="en-US"/>
        </a:p>
      </dgm:t>
    </dgm:pt>
    <dgm:pt modelId="{909D5C26-2739-41A4-B45F-ABA2400D1830}" type="sibTrans" cxnId="{AC10FE60-DEF1-4D27-A7C7-5C4FA31BEA06}">
      <dgm:prSet/>
      <dgm:spPr/>
      <dgm:t>
        <a:bodyPr/>
        <a:lstStyle/>
        <a:p>
          <a:endParaRPr lang="en-US"/>
        </a:p>
      </dgm:t>
    </dgm:pt>
    <dgm:pt modelId="{F30DD50A-93F2-4A12-9519-E0335AA16E54}">
      <dgm:prSet phldrT="[Text]"/>
      <dgm:spPr/>
      <dgm:t>
        <a:bodyPr/>
        <a:lstStyle/>
        <a:p>
          <a:r>
            <a:rPr lang="en-US" cap="small" baseline="0" dirty="0" smtClean="0"/>
            <a:t>Pathwidth-1 vertex deletion</a:t>
          </a:r>
          <a:endParaRPr lang="en-US" cap="small" baseline="0" dirty="0"/>
        </a:p>
      </dgm:t>
    </dgm:pt>
    <dgm:pt modelId="{3A454228-E431-45F1-A9D1-8DA7A8F81241}" type="parTrans" cxnId="{A5460AD6-9068-4C8D-ABBF-8A71B4B0CE4B}">
      <dgm:prSet/>
      <dgm:spPr/>
      <dgm:t>
        <a:bodyPr/>
        <a:lstStyle/>
        <a:p>
          <a:endParaRPr lang="en-US"/>
        </a:p>
      </dgm:t>
    </dgm:pt>
    <dgm:pt modelId="{6AF73040-15CE-4494-A73E-A4C955863985}" type="sibTrans" cxnId="{A5460AD6-9068-4C8D-ABBF-8A71B4B0CE4B}">
      <dgm:prSet/>
      <dgm:spPr/>
      <dgm:t>
        <a:bodyPr/>
        <a:lstStyle/>
        <a:p>
          <a:endParaRPr lang="en-US"/>
        </a:p>
      </dgm:t>
    </dgm:pt>
    <dgm:pt modelId="{AB87C294-ADEE-41B1-A337-5E56DAE323EB}">
      <dgm:prSet phldrT="[Text]"/>
      <dgm:spPr/>
      <dgm:t>
        <a:bodyPr/>
        <a:lstStyle/>
        <a:p>
          <a:r>
            <a:rPr lang="en-US" cap="small" baseline="0" dirty="0" smtClean="0"/>
            <a:t>Treedepth-2 vertex deletion</a:t>
          </a:r>
          <a:endParaRPr lang="en-US" cap="small" baseline="0" dirty="0"/>
        </a:p>
      </dgm:t>
    </dgm:pt>
    <dgm:pt modelId="{77EB0F30-93FB-4798-A467-AF4CF7E2FEE1}" type="parTrans" cxnId="{BC31FA81-7BA6-44EA-88E3-EAFAC5CE4C45}">
      <dgm:prSet/>
      <dgm:spPr/>
      <dgm:t>
        <a:bodyPr/>
        <a:lstStyle/>
        <a:p>
          <a:endParaRPr lang="en-US"/>
        </a:p>
      </dgm:t>
    </dgm:pt>
    <dgm:pt modelId="{69AA63E1-6327-4991-9EB3-B50D547E74DF}" type="sibTrans" cxnId="{BC31FA81-7BA6-44EA-88E3-EAFAC5CE4C45}">
      <dgm:prSet/>
      <dgm:spPr/>
      <dgm:t>
        <a:bodyPr/>
        <a:lstStyle/>
        <a:p>
          <a:endParaRPr lang="en-US"/>
        </a:p>
      </dgm:t>
    </dgm:pt>
    <dgm:pt modelId="{DE8FC74B-5C7B-4CE3-A838-957E32E15A64}" type="pres">
      <dgm:prSet presAssocID="{2DDEE755-2C51-4D2D-9E28-BF8353C1E90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B81AD94-D5F3-4306-AB77-4011EF0ECB76}" type="pres">
      <dgm:prSet presAssocID="{686F0937-A496-4E49-9EA7-3D29B22B46AE}" presName="compNode" presStyleCnt="0"/>
      <dgm:spPr/>
    </dgm:pt>
    <dgm:pt modelId="{1C09C1ED-9EBC-4E05-910D-27FCF7E33B9F}" type="pres">
      <dgm:prSet presAssocID="{686F0937-A496-4E49-9EA7-3D29B22B46AE}" presName="pictRect" presStyleLbl="node1" presStyleIdx="0" presStyleCnt="6"/>
      <dgm:spPr/>
    </dgm:pt>
    <dgm:pt modelId="{D35851CE-2ACB-4EEE-9CFD-C60709FB0504}" type="pres">
      <dgm:prSet presAssocID="{686F0937-A496-4E49-9EA7-3D29B22B46AE}" presName="textRect" presStyleLbl="revTx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9D90CF-B75D-48C0-964B-46A9A8D1725B}" type="pres">
      <dgm:prSet presAssocID="{FB83AAF9-08FB-4281-A25A-CC5FF207A5FB}" presName="sibTrans" presStyleLbl="sibTrans2D1" presStyleIdx="0" presStyleCnt="0"/>
      <dgm:spPr/>
      <dgm:t>
        <a:bodyPr/>
        <a:lstStyle/>
        <a:p>
          <a:endParaRPr lang="en-US"/>
        </a:p>
      </dgm:t>
    </dgm:pt>
    <dgm:pt modelId="{120970B5-4B4C-4F57-944F-9F5A240D23BC}" type="pres">
      <dgm:prSet presAssocID="{3E52802C-310D-478A-BFDC-DD7DA987FB59}" presName="compNode" presStyleCnt="0"/>
      <dgm:spPr/>
    </dgm:pt>
    <dgm:pt modelId="{A5D6D283-420F-4933-86C5-A756A65F3334}" type="pres">
      <dgm:prSet presAssocID="{3E52802C-310D-478A-BFDC-DD7DA987FB59}" presName="pictRect" presStyleLbl="node1" presStyleIdx="1" presStyleCnt="6"/>
      <dgm:spPr/>
    </dgm:pt>
    <dgm:pt modelId="{75BB75AC-7D70-42BC-9CED-8CC48792BE8C}" type="pres">
      <dgm:prSet presAssocID="{3E52802C-310D-478A-BFDC-DD7DA987FB59}" presName="textRect" presStyleLbl="revTx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6E6522-099D-4025-AFF1-8FC6F9D2DCCA}" type="pres">
      <dgm:prSet presAssocID="{C27EC7ED-DF0D-445E-A836-EFE4432046E6}" presName="sibTrans" presStyleLbl="sibTrans2D1" presStyleIdx="0" presStyleCnt="0"/>
      <dgm:spPr/>
      <dgm:t>
        <a:bodyPr/>
        <a:lstStyle/>
        <a:p>
          <a:endParaRPr lang="en-US"/>
        </a:p>
      </dgm:t>
    </dgm:pt>
    <dgm:pt modelId="{27D142A8-CA63-4504-B2B1-2DA681D69EC5}" type="pres">
      <dgm:prSet presAssocID="{8C4F2512-3E32-4160-AA26-248D135DA468}" presName="compNode" presStyleCnt="0"/>
      <dgm:spPr/>
    </dgm:pt>
    <dgm:pt modelId="{BE13D773-D999-42BC-830F-5379C72C0A94}" type="pres">
      <dgm:prSet presAssocID="{8C4F2512-3E32-4160-AA26-248D135DA468}" presName="pictRect" presStyleLbl="node1" presStyleIdx="2" presStyleCnt="6"/>
      <dgm:spPr/>
    </dgm:pt>
    <dgm:pt modelId="{5D88DE32-39D8-451C-BE19-66DFBF96CCC9}" type="pres">
      <dgm:prSet presAssocID="{8C4F2512-3E32-4160-AA26-248D135DA468}" presName="textRect" presStyleLbl="revTx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CE37C8-3A37-4D66-8E8C-5137A9CCDB25}" type="pres">
      <dgm:prSet presAssocID="{A22B33F9-712D-4E25-88CE-E8A55743CCFD}" presName="sibTrans" presStyleLbl="sibTrans2D1" presStyleIdx="0" presStyleCnt="0"/>
      <dgm:spPr/>
      <dgm:t>
        <a:bodyPr/>
        <a:lstStyle/>
        <a:p>
          <a:endParaRPr lang="en-US"/>
        </a:p>
      </dgm:t>
    </dgm:pt>
    <dgm:pt modelId="{38E294D1-EDC7-4FBF-81EA-82BAFD6473AC}" type="pres">
      <dgm:prSet presAssocID="{055A324E-C860-4323-8B27-E583C95A4F79}" presName="compNode" presStyleCnt="0"/>
      <dgm:spPr/>
    </dgm:pt>
    <dgm:pt modelId="{A5A60764-B689-4F5D-A52D-51E4F57AC2B6}" type="pres">
      <dgm:prSet presAssocID="{055A324E-C860-4323-8B27-E583C95A4F79}" presName="pictRect" presStyleLbl="node1" presStyleIdx="3" presStyleCnt="6"/>
      <dgm:spPr/>
    </dgm:pt>
    <dgm:pt modelId="{E5553DB9-310C-4BA0-9886-5EB610210143}" type="pres">
      <dgm:prSet presAssocID="{055A324E-C860-4323-8B27-E583C95A4F79}" presName="textRect" presStyleLbl="revTx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4F9142-41A9-4BA2-A2C2-063975679A11}" type="pres">
      <dgm:prSet presAssocID="{909D5C26-2739-41A4-B45F-ABA2400D1830}" presName="sibTrans" presStyleLbl="sibTrans2D1" presStyleIdx="0" presStyleCnt="0"/>
      <dgm:spPr/>
      <dgm:t>
        <a:bodyPr/>
        <a:lstStyle/>
        <a:p>
          <a:endParaRPr lang="en-US"/>
        </a:p>
      </dgm:t>
    </dgm:pt>
    <dgm:pt modelId="{C498896F-B1B6-4569-94A5-D7E9B8C4D9A3}" type="pres">
      <dgm:prSet presAssocID="{AB87C294-ADEE-41B1-A337-5E56DAE323EB}" presName="compNode" presStyleCnt="0"/>
      <dgm:spPr/>
    </dgm:pt>
    <dgm:pt modelId="{817902F7-927A-4E93-9FC3-772E4F956B3C}" type="pres">
      <dgm:prSet presAssocID="{AB87C294-ADEE-41B1-A337-5E56DAE323EB}" presName="pictRect" presStyleLbl="node1" presStyleIdx="4" presStyleCnt="6"/>
      <dgm:spPr/>
    </dgm:pt>
    <dgm:pt modelId="{1D29F283-604F-4230-856A-B2478DBB02E2}" type="pres">
      <dgm:prSet presAssocID="{AB87C294-ADEE-41B1-A337-5E56DAE323EB}" presName="textRect" presStyleLbl="revTx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875B08-882E-4189-8FE1-A35FBDC607C5}" type="pres">
      <dgm:prSet presAssocID="{69AA63E1-6327-4991-9EB3-B50D547E74DF}" presName="sibTrans" presStyleLbl="sibTrans2D1" presStyleIdx="0" presStyleCnt="0"/>
      <dgm:spPr/>
      <dgm:t>
        <a:bodyPr/>
        <a:lstStyle/>
        <a:p>
          <a:endParaRPr lang="en-US"/>
        </a:p>
      </dgm:t>
    </dgm:pt>
    <dgm:pt modelId="{2694B55B-3F5D-458A-9BAB-5032C7DA0987}" type="pres">
      <dgm:prSet presAssocID="{F30DD50A-93F2-4A12-9519-E0335AA16E54}" presName="compNode" presStyleCnt="0"/>
      <dgm:spPr/>
    </dgm:pt>
    <dgm:pt modelId="{80DF57E1-A5A0-4324-8EC7-A52E19F7E875}" type="pres">
      <dgm:prSet presAssocID="{F30DD50A-93F2-4A12-9519-E0335AA16E54}" presName="pictRect" presStyleLbl="node1" presStyleIdx="5" presStyleCnt="6"/>
      <dgm:spPr/>
    </dgm:pt>
    <dgm:pt modelId="{99872201-D38D-4FEB-8ECF-8A53C6A8649D}" type="pres">
      <dgm:prSet presAssocID="{F30DD50A-93F2-4A12-9519-E0335AA16E54}" presName="textRect" presStyleLbl="revTx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42DE7DB-CF06-4AC7-AE7E-D6222FD2D163}" type="presOf" srcId="{055A324E-C860-4323-8B27-E583C95A4F79}" destId="{E5553DB9-310C-4BA0-9886-5EB610210143}" srcOrd="0" destOrd="0" presId="urn:microsoft.com/office/officeart/2005/8/layout/pList1"/>
    <dgm:cxn modelId="{5D8106D4-FB27-4E7A-9295-57DD989E9630}" type="presOf" srcId="{FB83AAF9-08FB-4281-A25A-CC5FF207A5FB}" destId="{1C9D90CF-B75D-48C0-964B-46A9A8D1725B}" srcOrd="0" destOrd="0" presId="urn:microsoft.com/office/officeart/2005/8/layout/pList1"/>
    <dgm:cxn modelId="{C58CE218-1257-4188-A01C-ADD280F0CE8F}" type="presOf" srcId="{A22B33F9-712D-4E25-88CE-E8A55743CCFD}" destId="{63CE37C8-3A37-4D66-8E8C-5137A9CCDB25}" srcOrd="0" destOrd="0" presId="urn:microsoft.com/office/officeart/2005/8/layout/pList1"/>
    <dgm:cxn modelId="{BDC15A02-47D8-4FCC-9E7B-FEA5780D07B0}" srcId="{2DDEE755-2C51-4D2D-9E28-BF8353C1E909}" destId="{3E52802C-310D-478A-BFDC-DD7DA987FB59}" srcOrd="1" destOrd="0" parTransId="{9019D187-7EB1-4605-9DA9-7008620C81F1}" sibTransId="{C27EC7ED-DF0D-445E-A836-EFE4432046E6}"/>
    <dgm:cxn modelId="{A360E50E-9C35-4A98-8752-460F80699E19}" type="presOf" srcId="{8C4F2512-3E32-4160-AA26-248D135DA468}" destId="{5D88DE32-39D8-451C-BE19-66DFBF96CCC9}" srcOrd="0" destOrd="0" presId="urn:microsoft.com/office/officeart/2005/8/layout/pList1"/>
    <dgm:cxn modelId="{70DF0320-94CB-4F30-B5F9-BA77AFFFB885}" type="presOf" srcId="{69AA63E1-6327-4991-9EB3-B50D547E74DF}" destId="{47875B08-882E-4189-8FE1-A35FBDC607C5}" srcOrd="0" destOrd="0" presId="urn:microsoft.com/office/officeart/2005/8/layout/pList1"/>
    <dgm:cxn modelId="{CAD6B87C-6086-4CFF-9989-61F77BD9475A}" type="presOf" srcId="{C27EC7ED-DF0D-445E-A836-EFE4432046E6}" destId="{916E6522-099D-4025-AFF1-8FC6F9D2DCCA}" srcOrd="0" destOrd="0" presId="urn:microsoft.com/office/officeart/2005/8/layout/pList1"/>
    <dgm:cxn modelId="{C00BEF0F-6DEE-4AC4-8B5C-C78BD462BE74}" type="presOf" srcId="{2DDEE755-2C51-4D2D-9E28-BF8353C1E909}" destId="{DE8FC74B-5C7B-4CE3-A838-957E32E15A64}" srcOrd="0" destOrd="0" presId="urn:microsoft.com/office/officeart/2005/8/layout/pList1"/>
    <dgm:cxn modelId="{26FDBB18-1542-4BEC-BC9D-C136B286CBC3}" type="presOf" srcId="{F30DD50A-93F2-4A12-9519-E0335AA16E54}" destId="{99872201-D38D-4FEB-8ECF-8A53C6A8649D}" srcOrd="0" destOrd="0" presId="urn:microsoft.com/office/officeart/2005/8/layout/pList1"/>
    <dgm:cxn modelId="{AC10FE60-DEF1-4D27-A7C7-5C4FA31BEA06}" srcId="{2DDEE755-2C51-4D2D-9E28-BF8353C1E909}" destId="{055A324E-C860-4323-8B27-E583C95A4F79}" srcOrd="3" destOrd="0" parTransId="{557B0FE4-D360-496C-B915-85A1E27B3FC9}" sibTransId="{909D5C26-2739-41A4-B45F-ABA2400D1830}"/>
    <dgm:cxn modelId="{AB024EAE-3926-464D-9F27-16C1EF592B6C}" srcId="{2DDEE755-2C51-4D2D-9E28-BF8353C1E909}" destId="{686F0937-A496-4E49-9EA7-3D29B22B46AE}" srcOrd="0" destOrd="0" parTransId="{E45CB78F-3B8C-4F70-9CEC-B3B03648321C}" sibTransId="{FB83AAF9-08FB-4281-A25A-CC5FF207A5FB}"/>
    <dgm:cxn modelId="{7F1555B1-AA4C-4851-A25A-698316DC0B4C}" srcId="{2DDEE755-2C51-4D2D-9E28-BF8353C1E909}" destId="{8C4F2512-3E32-4160-AA26-248D135DA468}" srcOrd="2" destOrd="0" parTransId="{103F3D0B-ED11-4EFC-A610-2D7D2075986A}" sibTransId="{A22B33F9-712D-4E25-88CE-E8A55743CCFD}"/>
    <dgm:cxn modelId="{121550B8-6CD6-47EB-8681-F8435FF744C8}" type="presOf" srcId="{909D5C26-2739-41A4-B45F-ABA2400D1830}" destId="{1F4F9142-41A9-4BA2-A2C2-063975679A11}" srcOrd="0" destOrd="0" presId="urn:microsoft.com/office/officeart/2005/8/layout/pList1"/>
    <dgm:cxn modelId="{A8B33B4E-B1D3-45BE-9E80-A49CE55C8552}" type="presOf" srcId="{686F0937-A496-4E49-9EA7-3D29B22B46AE}" destId="{D35851CE-2ACB-4EEE-9CFD-C60709FB0504}" srcOrd="0" destOrd="0" presId="urn:microsoft.com/office/officeart/2005/8/layout/pList1"/>
    <dgm:cxn modelId="{A5460AD6-9068-4C8D-ABBF-8A71B4B0CE4B}" srcId="{2DDEE755-2C51-4D2D-9E28-BF8353C1E909}" destId="{F30DD50A-93F2-4A12-9519-E0335AA16E54}" srcOrd="5" destOrd="0" parTransId="{3A454228-E431-45F1-A9D1-8DA7A8F81241}" sibTransId="{6AF73040-15CE-4494-A73E-A4C955863985}"/>
    <dgm:cxn modelId="{BC31FA81-7BA6-44EA-88E3-EAFAC5CE4C45}" srcId="{2DDEE755-2C51-4D2D-9E28-BF8353C1E909}" destId="{AB87C294-ADEE-41B1-A337-5E56DAE323EB}" srcOrd="4" destOrd="0" parTransId="{77EB0F30-93FB-4798-A467-AF4CF7E2FEE1}" sibTransId="{69AA63E1-6327-4991-9EB3-B50D547E74DF}"/>
    <dgm:cxn modelId="{44437885-1522-4B78-99B2-0D18CF5030FF}" type="presOf" srcId="{3E52802C-310D-478A-BFDC-DD7DA987FB59}" destId="{75BB75AC-7D70-42BC-9CED-8CC48792BE8C}" srcOrd="0" destOrd="0" presId="urn:microsoft.com/office/officeart/2005/8/layout/pList1"/>
    <dgm:cxn modelId="{04FE88BA-672B-4642-94AC-E9C6A1565E65}" type="presOf" srcId="{AB87C294-ADEE-41B1-A337-5E56DAE323EB}" destId="{1D29F283-604F-4230-856A-B2478DBB02E2}" srcOrd="0" destOrd="0" presId="urn:microsoft.com/office/officeart/2005/8/layout/pList1"/>
    <dgm:cxn modelId="{082F6A94-D9AB-42AA-8BD1-8283F6CF172A}" type="presParOf" srcId="{DE8FC74B-5C7B-4CE3-A838-957E32E15A64}" destId="{CB81AD94-D5F3-4306-AB77-4011EF0ECB76}" srcOrd="0" destOrd="0" presId="urn:microsoft.com/office/officeart/2005/8/layout/pList1"/>
    <dgm:cxn modelId="{1D10A81D-77EF-4F63-83ED-5ACA78517960}" type="presParOf" srcId="{CB81AD94-D5F3-4306-AB77-4011EF0ECB76}" destId="{1C09C1ED-9EBC-4E05-910D-27FCF7E33B9F}" srcOrd="0" destOrd="0" presId="urn:microsoft.com/office/officeart/2005/8/layout/pList1"/>
    <dgm:cxn modelId="{60BA2C86-BBA1-4D22-99CE-C80B51399E0C}" type="presParOf" srcId="{CB81AD94-D5F3-4306-AB77-4011EF0ECB76}" destId="{D35851CE-2ACB-4EEE-9CFD-C60709FB0504}" srcOrd="1" destOrd="0" presId="urn:microsoft.com/office/officeart/2005/8/layout/pList1"/>
    <dgm:cxn modelId="{FCC3C5E7-A94B-437E-8A37-2B61B2909A44}" type="presParOf" srcId="{DE8FC74B-5C7B-4CE3-A838-957E32E15A64}" destId="{1C9D90CF-B75D-48C0-964B-46A9A8D1725B}" srcOrd="1" destOrd="0" presId="urn:microsoft.com/office/officeart/2005/8/layout/pList1"/>
    <dgm:cxn modelId="{6F687245-70E4-4A94-9AB1-66530AAF9CCA}" type="presParOf" srcId="{DE8FC74B-5C7B-4CE3-A838-957E32E15A64}" destId="{120970B5-4B4C-4F57-944F-9F5A240D23BC}" srcOrd="2" destOrd="0" presId="urn:microsoft.com/office/officeart/2005/8/layout/pList1"/>
    <dgm:cxn modelId="{150A2F8A-FD53-4993-A044-8FA25F3186C8}" type="presParOf" srcId="{120970B5-4B4C-4F57-944F-9F5A240D23BC}" destId="{A5D6D283-420F-4933-86C5-A756A65F3334}" srcOrd="0" destOrd="0" presId="urn:microsoft.com/office/officeart/2005/8/layout/pList1"/>
    <dgm:cxn modelId="{58233B5F-AA14-48B0-9606-7E3236493033}" type="presParOf" srcId="{120970B5-4B4C-4F57-944F-9F5A240D23BC}" destId="{75BB75AC-7D70-42BC-9CED-8CC48792BE8C}" srcOrd="1" destOrd="0" presId="urn:microsoft.com/office/officeart/2005/8/layout/pList1"/>
    <dgm:cxn modelId="{AA561453-D98D-4EEC-817A-05C90C18AA38}" type="presParOf" srcId="{DE8FC74B-5C7B-4CE3-A838-957E32E15A64}" destId="{916E6522-099D-4025-AFF1-8FC6F9D2DCCA}" srcOrd="3" destOrd="0" presId="urn:microsoft.com/office/officeart/2005/8/layout/pList1"/>
    <dgm:cxn modelId="{ADB16585-683C-4F43-8328-12F1F99E27C8}" type="presParOf" srcId="{DE8FC74B-5C7B-4CE3-A838-957E32E15A64}" destId="{27D142A8-CA63-4504-B2B1-2DA681D69EC5}" srcOrd="4" destOrd="0" presId="urn:microsoft.com/office/officeart/2005/8/layout/pList1"/>
    <dgm:cxn modelId="{D1726AAF-9AA9-4C4F-A180-6D21FE64669F}" type="presParOf" srcId="{27D142A8-CA63-4504-B2B1-2DA681D69EC5}" destId="{BE13D773-D999-42BC-830F-5379C72C0A94}" srcOrd="0" destOrd="0" presId="urn:microsoft.com/office/officeart/2005/8/layout/pList1"/>
    <dgm:cxn modelId="{FC033FA3-3A3B-4AF5-9183-4430999C0CA1}" type="presParOf" srcId="{27D142A8-CA63-4504-B2B1-2DA681D69EC5}" destId="{5D88DE32-39D8-451C-BE19-66DFBF96CCC9}" srcOrd="1" destOrd="0" presId="urn:microsoft.com/office/officeart/2005/8/layout/pList1"/>
    <dgm:cxn modelId="{2826B0C2-E82A-43D9-B99B-0BF83A68BA96}" type="presParOf" srcId="{DE8FC74B-5C7B-4CE3-A838-957E32E15A64}" destId="{63CE37C8-3A37-4D66-8E8C-5137A9CCDB25}" srcOrd="5" destOrd="0" presId="urn:microsoft.com/office/officeart/2005/8/layout/pList1"/>
    <dgm:cxn modelId="{86A09F41-78BB-4CB9-A96E-D19748D5ADD2}" type="presParOf" srcId="{DE8FC74B-5C7B-4CE3-A838-957E32E15A64}" destId="{38E294D1-EDC7-4FBF-81EA-82BAFD6473AC}" srcOrd="6" destOrd="0" presId="urn:microsoft.com/office/officeart/2005/8/layout/pList1"/>
    <dgm:cxn modelId="{B5DFEC12-6647-4D55-879F-DE84CB98BFF4}" type="presParOf" srcId="{38E294D1-EDC7-4FBF-81EA-82BAFD6473AC}" destId="{A5A60764-B689-4F5D-A52D-51E4F57AC2B6}" srcOrd="0" destOrd="0" presId="urn:microsoft.com/office/officeart/2005/8/layout/pList1"/>
    <dgm:cxn modelId="{7F0B4EBB-86E2-47AF-80F9-46F0FA3A93DE}" type="presParOf" srcId="{38E294D1-EDC7-4FBF-81EA-82BAFD6473AC}" destId="{E5553DB9-310C-4BA0-9886-5EB610210143}" srcOrd="1" destOrd="0" presId="urn:microsoft.com/office/officeart/2005/8/layout/pList1"/>
    <dgm:cxn modelId="{6E7C0280-5BFA-44DF-BFEE-7770BF20C185}" type="presParOf" srcId="{DE8FC74B-5C7B-4CE3-A838-957E32E15A64}" destId="{1F4F9142-41A9-4BA2-A2C2-063975679A11}" srcOrd="7" destOrd="0" presId="urn:microsoft.com/office/officeart/2005/8/layout/pList1"/>
    <dgm:cxn modelId="{23F0136D-33BE-4764-AF1D-8C3A0ED497A0}" type="presParOf" srcId="{DE8FC74B-5C7B-4CE3-A838-957E32E15A64}" destId="{C498896F-B1B6-4569-94A5-D7E9B8C4D9A3}" srcOrd="8" destOrd="0" presId="urn:microsoft.com/office/officeart/2005/8/layout/pList1"/>
    <dgm:cxn modelId="{789E46B8-4603-44FA-B527-AAE0400DB416}" type="presParOf" srcId="{C498896F-B1B6-4569-94A5-D7E9B8C4D9A3}" destId="{817902F7-927A-4E93-9FC3-772E4F956B3C}" srcOrd="0" destOrd="0" presId="urn:microsoft.com/office/officeart/2005/8/layout/pList1"/>
    <dgm:cxn modelId="{E85D6235-F4E0-429C-9978-9FE667B98379}" type="presParOf" srcId="{C498896F-B1B6-4569-94A5-D7E9B8C4D9A3}" destId="{1D29F283-604F-4230-856A-B2478DBB02E2}" srcOrd="1" destOrd="0" presId="urn:microsoft.com/office/officeart/2005/8/layout/pList1"/>
    <dgm:cxn modelId="{28E8FF3C-C93A-4468-A644-D4D6AD4AF2E5}" type="presParOf" srcId="{DE8FC74B-5C7B-4CE3-A838-957E32E15A64}" destId="{47875B08-882E-4189-8FE1-A35FBDC607C5}" srcOrd="9" destOrd="0" presId="urn:microsoft.com/office/officeart/2005/8/layout/pList1"/>
    <dgm:cxn modelId="{DC0BAF74-B240-481E-B504-F9E352CE7818}" type="presParOf" srcId="{DE8FC74B-5C7B-4CE3-A838-957E32E15A64}" destId="{2694B55B-3F5D-458A-9BAB-5032C7DA0987}" srcOrd="10" destOrd="0" presId="urn:microsoft.com/office/officeart/2005/8/layout/pList1"/>
    <dgm:cxn modelId="{5361EA40-35C8-4142-940D-290FDE3BB29E}" type="presParOf" srcId="{2694B55B-3F5D-458A-9BAB-5032C7DA0987}" destId="{80DF57E1-A5A0-4324-8EC7-A52E19F7E875}" srcOrd="0" destOrd="0" presId="urn:microsoft.com/office/officeart/2005/8/layout/pList1"/>
    <dgm:cxn modelId="{5C40ADAC-893C-40AB-A168-28590E842526}" type="presParOf" srcId="{2694B55B-3F5D-458A-9BAB-5032C7DA0987}" destId="{99872201-D38D-4FEB-8ECF-8A53C6A8649D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09C1ED-9EBC-4E05-910D-27FCF7E33B9F}">
      <dsp:nvSpPr>
        <dsp:cNvPr id="0" name=""/>
        <dsp:cNvSpPr/>
      </dsp:nvSpPr>
      <dsp:spPr>
        <a:xfrm>
          <a:off x="567182" y="3498"/>
          <a:ext cx="2217202" cy="1527652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35851CE-2ACB-4EEE-9CFD-C60709FB0504}">
      <dsp:nvSpPr>
        <dsp:cNvPr id="0" name=""/>
        <dsp:cNvSpPr/>
      </dsp:nvSpPr>
      <dsp:spPr>
        <a:xfrm>
          <a:off x="567182" y="1531151"/>
          <a:ext cx="2217202" cy="8225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0" numCol="1" spcCol="1270" anchor="t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cap="small" baseline="0" dirty="0" smtClean="0"/>
            <a:t>Vertex Cover</a:t>
          </a:r>
          <a:endParaRPr lang="en-US" sz="2300" kern="1200" cap="small" baseline="0" dirty="0"/>
        </a:p>
      </dsp:txBody>
      <dsp:txXfrm>
        <a:off x="567182" y="1531151"/>
        <a:ext cx="2217202" cy="822582"/>
      </dsp:txXfrm>
    </dsp:sp>
    <dsp:sp modelId="{A5D6D283-420F-4933-86C5-A756A65F3334}">
      <dsp:nvSpPr>
        <dsp:cNvPr id="0" name=""/>
        <dsp:cNvSpPr/>
      </dsp:nvSpPr>
      <dsp:spPr>
        <a:xfrm>
          <a:off x="3006198" y="3498"/>
          <a:ext cx="2217202" cy="1527652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5BB75AC-7D70-42BC-9CED-8CC48792BE8C}">
      <dsp:nvSpPr>
        <dsp:cNvPr id="0" name=""/>
        <dsp:cNvSpPr/>
      </dsp:nvSpPr>
      <dsp:spPr>
        <a:xfrm>
          <a:off x="3006198" y="1531151"/>
          <a:ext cx="2217202" cy="8225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0" numCol="1" spcCol="1270" anchor="t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cap="small" baseline="0" dirty="0" smtClean="0"/>
            <a:t>Feedback </a:t>
          </a:r>
          <a:br>
            <a:rPr lang="en-US" sz="2300" kern="1200" cap="small" baseline="0" dirty="0" smtClean="0"/>
          </a:br>
          <a:r>
            <a:rPr lang="en-US" sz="2300" kern="1200" cap="small" baseline="0" dirty="0" smtClean="0"/>
            <a:t>Vertex Set</a:t>
          </a:r>
          <a:endParaRPr lang="en-US" sz="2300" kern="1200" cap="small" baseline="0" dirty="0"/>
        </a:p>
      </dsp:txBody>
      <dsp:txXfrm>
        <a:off x="3006198" y="1531151"/>
        <a:ext cx="2217202" cy="822582"/>
      </dsp:txXfrm>
    </dsp:sp>
    <dsp:sp modelId="{BE13D773-D999-42BC-830F-5379C72C0A94}">
      <dsp:nvSpPr>
        <dsp:cNvPr id="0" name=""/>
        <dsp:cNvSpPr/>
      </dsp:nvSpPr>
      <dsp:spPr>
        <a:xfrm>
          <a:off x="5445214" y="3498"/>
          <a:ext cx="2217202" cy="1527652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D88DE32-39D8-451C-BE19-66DFBF96CCC9}">
      <dsp:nvSpPr>
        <dsp:cNvPr id="0" name=""/>
        <dsp:cNvSpPr/>
      </dsp:nvSpPr>
      <dsp:spPr>
        <a:xfrm>
          <a:off x="5445214" y="1531151"/>
          <a:ext cx="2217202" cy="8225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0" numCol="1" spcCol="1270" anchor="t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cap="small" baseline="0" dirty="0" smtClean="0"/>
            <a:t>Planarization</a:t>
          </a:r>
          <a:endParaRPr lang="en-US" sz="2300" kern="1200" cap="small" baseline="0" dirty="0"/>
        </a:p>
      </dsp:txBody>
      <dsp:txXfrm>
        <a:off x="5445214" y="1531151"/>
        <a:ext cx="2217202" cy="822582"/>
      </dsp:txXfrm>
    </dsp:sp>
    <dsp:sp modelId="{A5A60764-B689-4F5D-A52D-51E4F57AC2B6}">
      <dsp:nvSpPr>
        <dsp:cNvPr id="0" name=""/>
        <dsp:cNvSpPr/>
      </dsp:nvSpPr>
      <dsp:spPr>
        <a:xfrm>
          <a:off x="567182" y="2575454"/>
          <a:ext cx="2217202" cy="1527652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5553DB9-310C-4BA0-9886-5EB610210143}">
      <dsp:nvSpPr>
        <dsp:cNvPr id="0" name=""/>
        <dsp:cNvSpPr/>
      </dsp:nvSpPr>
      <dsp:spPr>
        <a:xfrm>
          <a:off x="567182" y="4103106"/>
          <a:ext cx="2217202" cy="8225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0" numCol="1" spcCol="1270" anchor="t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cap="small" baseline="0" dirty="0" err="1" smtClean="0"/>
            <a:t>Outerplanar</a:t>
          </a:r>
          <a:r>
            <a:rPr lang="en-US" sz="2300" kern="1200" cap="small" baseline="0" dirty="0" smtClean="0"/>
            <a:t> vertex deletion</a:t>
          </a:r>
          <a:endParaRPr lang="en-US" sz="2300" kern="1200" cap="small" baseline="0" dirty="0"/>
        </a:p>
      </dsp:txBody>
      <dsp:txXfrm>
        <a:off x="567182" y="4103106"/>
        <a:ext cx="2217202" cy="822582"/>
      </dsp:txXfrm>
    </dsp:sp>
    <dsp:sp modelId="{817902F7-927A-4E93-9FC3-772E4F956B3C}">
      <dsp:nvSpPr>
        <dsp:cNvPr id="0" name=""/>
        <dsp:cNvSpPr/>
      </dsp:nvSpPr>
      <dsp:spPr>
        <a:xfrm>
          <a:off x="3006198" y="2575454"/>
          <a:ext cx="2217202" cy="1527652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D29F283-604F-4230-856A-B2478DBB02E2}">
      <dsp:nvSpPr>
        <dsp:cNvPr id="0" name=""/>
        <dsp:cNvSpPr/>
      </dsp:nvSpPr>
      <dsp:spPr>
        <a:xfrm>
          <a:off x="3006198" y="4103106"/>
          <a:ext cx="2217202" cy="8225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0" numCol="1" spcCol="1270" anchor="t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cap="small" baseline="0" dirty="0" smtClean="0"/>
            <a:t>Treedepth-2 vertex deletion</a:t>
          </a:r>
          <a:endParaRPr lang="en-US" sz="2300" kern="1200" cap="small" baseline="0" dirty="0"/>
        </a:p>
      </dsp:txBody>
      <dsp:txXfrm>
        <a:off x="3006198" y="4103106"/>
        <a:ext cx="2217202" cy="822582"/>
      </dsp:txXfrm>
    </dsp:sp>
    <dsp:sp modelId="{80DF57E1-A5A0-4324-8EC7-A52E19F7E875}">
      <dsp:nvSpPr>
        <dsp:cNvPr id="0" name=""/>
        <dsp:cNvSpPr/>
      </dsp:nvSpPr>
      <dsp:spPr>
        <a:xfrm>
          <a:off x="5445214" y="2575454"/>
          <a:ext cx="2217202" cy="1527652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9872201-D38D-4FEB-8ECF-8A53C6A8649D}">
      <dsp:nvSpPr>
        <dsp:cNvPr id="0" name=""/>
        <dsp:cNvSpPr/>
      </dsp:nvSpPr>
      <dsp:spPr>
        <a:xfrm>
          <a:off x="5445214" y="4103106"/>
          <a:ext cx="2217202" cy="8225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0" numCol="1" spcCol="1270" anchor="t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cap="small" baseline="0" dirty="0" smtClean="0"/>
            <a:t>Pathwidth-1 vertex deletion</a:t>
          </a:r>
          <a:endParaRPr lang="en-US" sz="2300" kern="1200" cap="small" baseline="0" dirty="0"/>
        </a:p>
      </dsp:txBody>
      <dsp:txXfrm>
        <a:off x="5445214" y="4103106"/>
        <a:ext cx="2217202" cy="8225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45862" cy="495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>
            <a:lvl1pPr algn="l" defTabSz="990248">
              <a:defRPr sz="1300"/>
            </a:lvl1pPr>
          </a:lstStyle>
          <a:p>
            <a:pPr>
              <a:defRPr/>
            </a:pPr>
            <a:r>
              <a:rPr lang="en-US" smtClean="0"/>
              <a:t>REDUCESEARCH</a:t>
            </a:r>
            <a:endParaRPr lang="nb-NO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295" y="0"/>
            <a:ext cx="2945862" cy="495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>
            <a:lvl1pPr algn="r" defTabSz="990248">
              <a:defRPr sz="13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429305"/>
            <a:ext cx="2945862" cy="495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b" anchorCtr="0" compatLnSpc="1">
            <a:prstTxWarp prst="textNoShape">
              <a:avLst/>
            </a:prstTxWarp>
          </a:bodyPr>
          <a:lstStyle>
            <a:lvl1pPr algn="l" defTabSz="990248">
              <a:defRPr sz="1300"/>
            </a:lvl1pPr>
          </a:lstStyle>
          <a:p>
            <a:pPr>
              <a:defRPr/>
            </a:pPr>
            <a:r>
              <a:rPr lang="nb-NO" smtClean="0"/>
              <a:t>Bart M. P. Jansen</a:t>
            </a:r>
            <a:endParaRPr lang="nb-NO"/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295" y="9429305"/>
            <a:ext cx="2945862" cy="495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b" anchorCtr="0" compatLnSpc="1">
            <a:prstTxWarp prst="textNoShape">
              <a:avLst/>
            </a:prstTxWarp>
          </a:bodyPr>
          <a:lstStyle>
            <a:lvl1pPr algn="r" defTabSz="990248">
              <a:defRPr sz="1300"/>
            </a:lvl1pPr>
          </a:lstStyle>
          <a:p>
            <a:pPr>
              <a:defRPr/>
            </a:pPr>
            <a:fld id="{5180EC00-F275-4087-9DB9-ACCF312B7620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01216288"/>
      </p:ext>
    </p:extLst>
  </p:cSld>
  <p:clrMap bg1="lt1" tx1="dk1" bg2="lt2" tx2="dk2" accent1="accent1" accent2="accent2" accent3="accent3" accent4="accent4" accent5="accent5" accent6="accent6" hlink="hlink" folHlink="folHlink"/>
  <p:hf sldNum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45862" cy="495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>
            <a:lvl1pPr algn="l" defTabSz="990248">
              <a:defRPr sz="1300"/>
            </a:lvl1pPr>
          </a:lstStyle>
          <a:p>
            <a:pPr>
              <a:defRPr/>
            </a:pPr>
            <a:r>
              <a:rPr lang="en-US" smtClean="0"/>
              <a:t>REDUCESEARCH</a:t>
            </a:r>
            <a:endParaRPr lang="nb-NO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295" y="0"/>
            <a:ext cx="2945862" cy="495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>
            <a:lvl1pPr algn="r" defTabSz="990248">
              <a:defRPr sz="13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663" y="746125"/>
            <a:ext cx="6611937" cy="37195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75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66" y="4713116"/>
            <a:ext cx="5438748" cy="4468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noProof="0" smtClean="0"/>
              <a:t>Klikk for å redigere tekststiler i malen</a:t>
            </a:r>
          </a:p>
          <a:p>
            <a:pPr lvl="1"/>
            <a:r>
              <a:rPr lang="nb-NO" noProof="0" smtClean="0"/>
              <a:t>Andre nivå</a:t>
            </a:r>
          </a:p>
          <a:p>
            <a:pPr lvl="2"/>
            <a:r>
              <a:rPr lang="nb-NO" noProof="0" smtClean="0"/>
              <a:t>Tredje nivå</a:t>
            </a:r>
          </a:p>
          <a:p>
            <a:pPr lvl="3"/>
            <a:r>
              <a:rPr lang="nb-NO" noProof="0" smtClean="0"/>
              <a:t>Fjerde nivå</a:t>
            </a:r>
          </a:p>
          <a:p>
            <a:pPr lvl="4"/>
            <a:r>
              <a:rPr lang="nb-NO" noProof="0" smtClean="0"/>
              <a:t>Femte nivå</a:t>
            </a:r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429305"/>
            <a:ext cx="2945862" cy="495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b" anchorCtr="0" compatLnSpc="1">
            <a:prstTxWarp prst="textNoShape">
              <a:avLst/>
            </a:prstTxWarp>
          </a:bodyPr>
          <a:lstStyle>
            <a:lvl1pPr algn="l" defTabSz="990248">
              <a:defRPr sz="1300"/>
            </a:lvl1pPr>
          </a:lstStyle>
          <a:p>
            <a:pPr>
              <a:defRPr/>
            </a:pPr>
            <a:r>
              <a:rPr lang="nb-NO" smtClean="0"/>
              <a:t>Bart M. P. Jansen</a:t>
            </a:r>
            <a:endParaRPr lang="nb-NO"/>
          </a:p>
        </p:txBody>
      </p:sp>
      <p:sp>
        <p:nvSpPr>
          <p:cNvPr id="675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295" y="9429305"/>
            <a:ext cx="2945862" cy="495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b" anchorCtr="0" compatLnSpc="1">
            <a:prstTxWarp prst="textNoShape">
              <a:avLst/>
            </a:prstTxWarp>
          </a:bodyPr>
          <a:lstStyle>
            <a:lvl1pPr algn="r" defTabSz="990248">
              <a:defRPr sz="1300"/>
            </a:lvl1pPr>
          </a:lstStyle>
          <a:p>
            <a:pPr>
              <a:defRPr/>
            </a:pPr>
            <a:fld id="{E25ECAD4-345E-4ADD-8C78-01985C60FD5F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66553479"/>
      </p:ext>
    </p:extLst>
  </p:cSld>
  <p:clrMap bg1="lt1" tx1="dk1" bg2="lt2" tx2="dk2" accent1="accent1" accent2="accent2" accent3="accent3" accent4="accent4" accent5="accent5" accent6="accent6" hlink="hlink" folHlink="folHlink"/>
  <p:hf sldNum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663" y="746125"/>
            <a:ext cx="6611937" cy="37195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Bart M. P. Jansen</a:t>
            </a:r>
            <a:endParaRPr lang="nb-NO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REDUCESEARCH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968624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Dominating Set can simply</a:t>
            </a:r>
            <a:r>
              <a:rPr lang="en-US" baseline="0" dirty="0" smtClean="0"/>
              <a:t> by expressed even in first-order logic, and the size of a minimum vertex cover is one of the largest graph-complexity measures. If even this simple-to-express problem does not have a poly kernel for this large graph parameter, no hope to describe a large class of problems admitting poly kernels for structural parameters using logic </a:t>
            </a:r>
            <a:r>
              <a:rPr lang="en-US" baseline="0" dirty="0" err="1" smtClean="0"/>
              <a:t>expressibility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5ECAD4-345E-4ADD-8C78-01985C60FD5F}" type="slidenum">
              <a:rPr lang="nb-NO" smtClean="0"/>
              <a:pPr>
                <a:defRPr/>
              </a:pPr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102904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 I hope this convinces you that using</a:t>
            </a:r>
            <a:r>
              <a:rPr lang="en-US" baseline="0" dirty="0" smtClean="0"/>
              <a:t> the minor-free deletion formalism, we can capture a large number of graph problems. Let’s turn to the class of problem parameterizations.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REDUCESEARCH</a:t>
            </a:r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Bart M. P. Jansen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636723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Intuitively:</a:t>
                </a:r>
                <a:r>
                  <a:rPr lang="en-US" baseline="0" dirty="0" smtClean="0"/>
                  <a:t> if a component C is ‘interesting’ because there is some set of to-be-destroyed fragments that it cannot break by a locally optimal solution, then there is a constant-size set of to-be-destroyed fragments that witnesses the ‘interestingness’ of C.</a:t>
                </a:r>
                <a:endParaRPr lang="en-US" dirty="0" smtClean="0"/>
              </a:p>
              <a:p>
                <a:r>
                  <a:rPr lang="en-US" dirty="0" smtClean="0"/>
                  <a:t>Condition 1 corresponds to: the</a:t>
                </a:r>
                <a:r>
                  <a:rPr lang="en-US" baseline="0" dirty="0" smtClean="0"/>
                  <a:t> fragments of </a:t>
                </a:r>
                <a14:m>
                  <m:oMath xmlns:m="http://schemas.openxmlformats.org/officeDocument/2006/math"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dirty="0" smtClean="0"/>
                  <a:t>-minors</a:t>
                </a:r>
                <a:r>
                  <a:rPr lang="en-US" baseline="0" dirty="0" smtClean="0"/>
                  <a:t> that we must break in </a:t>
                </a:r>
                <a14:m>
                  <m:oMath xmlns:m="http://schemas.openxmlformats.org/officeDocument/2006/math"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baseline="0" dirty="0" smtClean="0"/>
                  <a:t> to break </a:t>
                </a:r>
                <a14:m>
                  <m:oMath xmlns:m="http://schemas.openxmlformats.org/officeDocument/2006/math"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baseline="0" dirty="0" smtClean="0"/>
                  <a:t> globally, are not much larger than the graphs in </a:t>
                </a:r>
                <a14:m>
                  <m:oMath xmlns:m="http://schemas.openxmlformats.org/officeDocument/2006/math"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dirty="0" smtClean="0"/>
                  <a:t> themselves.</a:t>
                </a:r>
                <a:br>
                  <a:rPr lang="en-US" dirty="0" smtClean="0"/>
                </a:br>
                <a:r>
                  <a:rPr lang="en-US" dirty="0" smtClean="0"/>
                  <a:t>Condition 2 corresponds to: the list</a:t>
                </a:r>
                <a:r>
                  <a:rPr lang="en-US" baseline="0" dirty="0" smtClean="0"/>
                  <a:t> of </a:t>
                </a:r>
                <a:r>
                  <a:rPr lang="en-US" dirty="0" smtClean="0"/>
                  <a:t>to-be-broken fragments must contain</a:t>
                </a:r>
                <a:r>
                  <a:rPr lang="en-US" baseline="0" dirty="0" smtClean="0"/>
                  <a:t> a fragment that corresponds to a connected subgraph of </a:t>
                </a:r>
                <a14:m>
                  <m:oMath xmlns:m="http://schemas.openxmlformats.org/officeDocument/2006/math"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 smtClean="0"/>
                  <a:t> seeing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different vertices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 smtClean="0"/>
                  <a:t> for</a:t>
                </a:r>
                <a:r>
                  <a:rPr lang="en-US" baseline="0" dirty="0" smtClean="0"/>
                  <a:t> some </a:t>
                </a:r>
                <a14:m>
                  <m:oMath xmlns:m="http://schemas.openxmlformats.org/officeDocument/2006/math"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dirty="0" smtClean="0"/>
                  <a:t>; having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 smtClean="0"/>
                  <a:t> of such pieces would yield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 smtClean="0"/>
                  <a:t>-minor (contract each piece onto a different neighbor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 smtClean="0"/>
                  <a:t>’ to turn</a:t>
                </a:r>
                <a:r>
                  <a:rPr lang="en-US" baseline="0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 smtClean="0"/>
                  <a:t> into a clique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, which contains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 smtClean="0"/>
                  <a:t>-minor). So this condition turns</a:t>
                </a:r>
                <a:r>
                  <a:rPr lang="en-US" baseline="0" dirty="0" smtClean="0"/>
                  <a:t> out to be satisfied in our application, and is necessary for the proof; without it, the statement is false.</a:t>
                </a:r>
              </a:p>
              <a:p>
                <a:r>
                  <a:rPr lang="en-US" baseline="0" dirty="0" smtClean="0"/>
                  <a:t>Proof is long and painful.</a:t>
                </a: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Condition 1 corresponds to: the</a:t>
                </a:r>
                <a:r>
                  <a:rPr lang="en-US" baseline="0" dirty="0" smtClean="0"/>
                  <a:t> fragments of </a:t>
                </a:r>
                <a:r>
                  <a:rPr lang="en-US" b="0" i="0" baseline="0" smtClean="0">
                    <a:latin typeface="Cambria Math" panose="02040503050406030204" pitchFamily="18" charset="0"/>
                  </a:rPr>
                  <a:t>ℱ</a:t>
                </a:r>
                <a:r>
                  <a:rPr lang="en-US" dirty="0" smtClean="0"/>
                  <a:t>-minors</a:t>
                </a:r>
                <a:r>
                  <a:rPr lang="en-US" baseline="0" dirty="0" smtClean="0"/>
                  <a:t> that we must break in </a:t>
                </a:r>
                <a:r>
                  <a:rPr lang="en-US" b="0" i="0" baseline="0" smtClean="0">
                    <a:latin typeface="Cambria Math" panose="02040503050406030204" pitchFamily="18" charset="0"/>
                  </a:rPr>
                  <a:t>𝐶</a:t>
                </a:r>
                <a:r>
                  <a:rPr lang="en-US" baseline="0" dirty="0" smtClean="0"/>
                  <a:t> to break </a:t>
                </a:r>
                <a:r>
                  <a:rPr lang="en-US" b="0" i="0" baseline="0" smtClean="0">
                    <a:latin typeface="Cambria Math" panose="02040503050406030204" pitchFamily="18" charset="0"/>
                  </a:rPr>
                  <a:t>ℱ</a:t>
                </a:r>
                <a:r>
                  <a:rPr lang="en-US" baseline="0" dirty="0" smtClean="0"/>
                  <a:t> globally, are not much larger than the graphs in </a:t>
                </a:r>
                <a:r>
                  <a:rPr lang="en-US" b="0" i="0" baseline="0" smtClean="0">
                    <a:latin typeface="Cambria Math" panose="02040503050406030204" pitchFamily="18" charset="0"/>
                  </a:rPr>
                  <a:t>ℱ</a:t>
                </a:r>
                <a:r>
                  <a:rPr lang="en-US" dirty="0" smtClean="0"/>
                  <a:t> themselves.</a:t>
                </a:r>
                <a:br>
                  <a:rPr lang="en-US" dirty="0" smtClean="0"/>
                </a:br>
                <a:r>
                  <a:rPr lang="en-US" dirty="0" smtClean="0"/>
                  <a:t>Condition 2 corresponds to: the list</a:t>
                </a:r>
                <a:r>
                  <a:rPr lang="en-US" baseline="0" dirty="0" smtClean="0"/>
                  <a:t> of </a:t>
                </a:r>
                <a:r>
                  <a:rPr lang="en-US" dirty="0" smtClean="0"/>
                  <a:t>to-be-broken fragments must contain</a:t>
                </a:r>
                <a:r>
                  <a:rPr lang="en-US" baseline="0" dirty="0" smtClean="0"/>
                  <a:t> a fragment that corresponds to a connected subgraph of </a:t>
                </a:r>
                <a:r>
                  <a:rPr lang="en-US" b="0" i="0" baseline="0" smtClean="0">
                    <a:latin typeface="Cambria Math" panose="02040503050406030204" pitchFamily="18" charset="0"/>
                  </a:rPr>
                  <a:t>𝐶</a:t>
                </a:r>
                <a:r>
                  <a:rPr lang="en-US" dirty="0" smtClean="0"/>
                  <a:t> seeing 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𝑉(𝐻)</a:t>
                </a:r>
                <a:r>
                  <a:rPr lang="en-US" dirty="0" smtClean="0"/>
                  <a:t> different vertices of 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𝑋</a:t>
                </a:r>
                <a:r>
                  <a:rPr lang="en-US" dirty="0" smtClean="0"/>
                  <a:t> for</a:t>
                </a:r>
                <a:r>
                  <a:rPr lang="en-US" baseline="0" dirty="0" smtClean="0"/>
                  <a:t> some </a:t>
                </a:r>
                <a:r>
                  <a:rPr lang="en-US" b="0" i="0" baseline="0" smtClean="0">
                    <a:latin typeface="Cambria Math" panose="02040503050406030204" pitchFamily="18" charset="0"/>
                  </a:rPr>
                  <a:t>𝐻∈ℱ</a:t>
                </a:r>
                <a:r>
                  <a:rPr lang="en-US" dirty="0" smtClean="0"/>
                  <a:t>; having 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|𝑉(𝐻)|</a:t>
                </a:r>
                <a:r>
                  <a:rPr lang="en-US" dirty="0" smtClean="0"/>
                  <a:t> of such pieces would yield an 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𝐻</a:t>
                </a:r>
                <a:r>
                  <a:rPr lang="en-US" dirty="0" smtClean="0"/>
                  <a:t>-minor (contract each piece onto a different neighbor in 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𝑋</a:t>
                </a:r>
                <a:r>
                  <a:rPr lang="en-US" dirty="0" smtClean="0"/>
                  <a:t>’ to turn</a:t>
                </a:r>
                <a:r>
                  <a:rPr lang="en-US" baseline="0" dirty="0" smtClean="0"/>
                  <a:t> </a:t>
                </a:r>
                <a:r>
                  <a:rPr lang="en-US" b="0" i="0" baseline="0" smtClean="0">
                    <a:latin typeface="Cambria Math" panose="02040503050406030204" pitchFamily="18" charset="0"/>
                  </a:rPr>
                  <a:t>𝑋′</a:t>
                </a:r>
                <a:r>
                  <a:rPr lang="en-US" dirty="0" smtClean="0"/>
                  <a:t> into a clique of size 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𝑉(𝐻)</a:t>
                </a:r>
                <a:r>
                  <a:rPr lang="en-US" dirty="0" smtClean="0"/>
                  <a:t>, which contains an 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𝐻</a:t>
                </a:r>
                <a:r>
                  <a:rPr lang="en-US" dirty="0" smtClean="0"/>
                  <a:t>-minor). So this condition turns</a:t>
                </a:r>
                <a:r>
                  <a:rPr lang="en-US" baseline="0" dirty="0" smtClean="0"/>
                  <a:t> out to be satisfied in our application, and is necessary for the proof; without it, the statement is false.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5ECAD4-345E-4ADD-8C78-01985C60FD5F}" type="slidenum">
              <a:rPr lang="nb-NO" smtClean="0"/>
              <a:pPr>
                <a:defRPr/>
              </a:pPr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98473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Forsi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000500"/>
            <a:ext cx="12192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icture 10" descr="UiBmerke_grayscale"/>
          <p:cNvSpPr>
            <a:spLocks noChangeAspect="1" noChangeArrowheads="1"/>
          </p:cNvSpPr>
          <p:nvPr/>
        </p:nvSpPr>
        <p:spPr bwMode="auto">
          <a:xfrm>
            <a:off x="4887385" y="4702178"/>
            <a:ext cx="2360083" cy="177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b-NO" sz="3600"/>
          </a:p>
        </p:txBody>
      </p:sp>
      <p:grpSp>
        <p:nvGrpSpPr>
          <p:cNvPr id="7" name="Gruppe 12"/>
          <p:cNvGrpSpPr>
            <a:grpSpLocks/>
          </p:cNvGrpSpPr>
          <p:nvPr/>
        </p:nvGrpSpPr>
        <p:grpSpPr bwMode="auto">
          <a:xfrm>
            <a:off x="2412344" y="250824"/>
            <a:ext cx="7241603" cy="70692"/>
            <a:chOff x="1876465" y="159840"/>
            <a:chExt cx="5431839" cy="70664"/>
          </a:xfrm>
        </p:grpSpPr>
        <p:grpSp>
          <p:nvGrpSpPr>
            <p:cNvPr id="9" name="Gruppe 14"/>
            <p:cNvGrpSpPr>
              <a:grpSpLocks/>
            </p:cNvGrpSpPr>
            <p:nvPr/>
          </p:nvGrpSpPr>
          <p:grpSpPr bwMode="auto">
            <a:xfrm>
              <a:off x="1876465" y="159840"/>
              <a:ext cx="2756914" cy="28800"/>
              <a:chOff x="1876465" y="126156"/>
              <a:chExt cx="2756914" cy="28800"/>
            </a:xfrm>
          </p:grpSpPr>
          <p:sp>
            <p:nvSpPr>
              <p:cNvPr id="11" name="Rektangel 16"/>
              <p:cNvSpPr>
                <a:spLocks noChangeArrowheads="1"/>
              </p:cNvSpPr>
              <p:nvPr/>
            </p:nvSpPr>
            <p:spPr bwMode="auto">
              <a:xfrm>
                <a:off x="1876465" y="126156"/>
                <a:ext cx="550800" cy="28800"/>
              </a:xfrm>
              <a:prstGeom prst="rect">
                <a:avLst/>
              </a:prstGeom>
              <a:solidFill>
                <a:srgbClr val="92D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nb-NO" sz="3600"/>
              </a:p>
            </p:txBody>
          </p:sp>
          <p:sp>
            <p:nvSpPr>
              <p:cNvPr id="12" name="Rektangel 17"/>
              <p:cNvSpPr>
                <a:spLocks noChangeArrowheads="1"/>
              </p:cNvSpPr>
              <p:nvPr/>
            </p:nvSpPr>
            <p:spPr bwMode="auto">
              <a:xfrm>
                <a:off x="2426803" y="126156"/>
                <a:ext cx="550800" cy="28800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nb-NO" sz="3600"/>
              </a:p>
            </p:txBody>
          </p:sp>
          <p:sp>
            <p:nvSpPr>
              <p:cNvPr id="13" name="Rektangel 18"/>
              <p:cNvSpPr>
                <a:spLocks noChangeArrowheads="1"/>
              </p:cNvSpPr>
              <p:nvPr/>
            </p:nvSpPr>
            <p:spPr bwMode="auto">
              <a:xfrm>
                <a:off x="2977141" y="126156"/>
                <a:ext cx="550800" cy="28800"/>
              </a:xfrm>
              <a:prstGeom prst="rect">
                <a:avLst/>
              </a:prstGeom>
              <a:solidFill>
                <a:srgbClr val="FF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nb-NO" sz="3600"/>
              </a:p>
            </p:txBody>
          </p:sp>
          <p:sp>
            <p:nvSpPr>
              <p:cNvPr id="14" name="Rektangel 19"/>
              <p:cNvSpPr>
                <a:spLocks noChangeArrowheads="1"/>
              </p:cNvSpPr>
              <p:nvPr/>
            </p:nvSpPr>
            <p:spPr bwMode="auto">
              <a:xfrm>
                <a:off x="3532241" y="126156"/>
                <a:ext cx="550800" cy="28800"/>
              </a:xfrm>
              <a:prstGeom prst="rect">
                <a:avLst/>
              </a:prstGeom>
              <a:solidFill>
                <a:srgbClr val="00BB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nb-NO" sz="3600"/>
              </a:p>
            </p:txBody>
          </p:sp>
          <p:sp>
            <p:nvSpPr>
              <p:cNvPr id="15" name="Rektangel 20"/>
              <p:cNvSpPr>
                <a:spLocks noChangeArrowheads="1"/>
              </p:cNvSpPr>
              <p:nvPr/>
            </p:nvSpPr>
            <p:spPr bwMode="auto">
              <a:xfrm>
                <a:off x="4082579" y="126156"/>
                <a:ext cx="550800" cy="28800"/>
              </a:xfrm>
              <a:prstGeom prst="rect">
                <a:avLst/>
              </a:prstGeom>
              <a:solidFill>
                <a:srgbClr val="4E4A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nb-NO" sz="3600"/>
              </a:p>
            </p:txBody>
          </p:sp>
        </p:grpSp>
        <p:cxnSp>
          <p:nvCxnSpPr>
            <p:cNvPr id="10" name="Rett linje 15"/>
            <p:cNvCxnSpPr>
              <a:cxnSpLocks noChangeShapeType="1"/>
            </p:cNvCxnSpPr>
            <p:nvPr/>
          </p:nvCxnSpPr>
          <p:spPr bwMode="auto">
            <a:xfrm>
              <a:off x="1876465" y="230504"/>
              <a:ext cx="5431839" cy="0"/>
            </a:xfrm>
            <a:prstGeom prst="line">
              <a:avLst/>
            </a:prstGeom>
            <a:noFill/>
            <a:ln w="9525" algn="ctr">
              <a:solidFill>
                <a:srgbClr val="4E4A48">
                  <a:alpha val="52156"/>
                </a:srgbClr>
              </a:solidFill>
              <a:prstDash val="sys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044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301477"/>
            <a:ext cx="10363200" cy="1181894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nb-NO" noProof="0" smtClean="0"/>
              <a:t>Klikk for å redigere tittelstil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2492375"/>
            <a:ext cx="8534400" cy="1512888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4E4A48"/>
                </a:solidFill>
                <a:latin typeface="Arial Narrow" pitchFamily="34" charset="0"/>
              </a:defRPr>
            </a:lvl1pPr>
          </a:lstStyle>
          <a:p>
            <a:pPr lvl="0"/>
            <a:r>
              <a:rPr lang="nb-NO" noProof="0" dirty="0" smtClean="0"/>
              <a:t>Klikk for å redigere undertittelstil i malen</a:t>
            </a:r>
          </a:p>
        </p:txBody>
      </p:sp>
      <p:sp>
        <p:nvSpPr>
          <p:cNvPr id="1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01A090-C5D1-4AF3-9DD3-C1120ADEB9D4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99305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smtClean="0"/>
              <a:t>Klikk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9F71A9-5BF2-4B46-AC2D-C712206BBBBE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19296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DB2EC0-FE65-49CB-8094-F96A1705E396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72430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851900" y="347663"/>
            <a:ext cx="2745317" cy="5778500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09602" y="347663"/>
            <a:ext cx="8039100" cy="5778500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349249-2CC8-4EF0-A2E9-89BCA834E8BC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9542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EB4C75-3422-4131-BAA1-452F888D0C16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50902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935F8C-0D49-4047-A7ED-DE91896AAC9F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41427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09600" y="1196975"/>
            <a:ext cx="5384800" cy="4929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196975"/>
            <a:ext cx="5384800" cy="4929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590FE7-E4A0-4B81-A29E-2EAA239A5447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15819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3C6023-1189-4C70-B017-E7D262B7ED34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04899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re tittel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7440149" y="4581128"/>
            <a:ext cx="1056117" cy="720080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" name="BigWhiteRectangle"/>
          <p:cNvSpPr/>
          <p:nvPr userDrawn="1"/>
        </p:nvSpPr>
        <p:spPr bwMode="auto">
          <a:xfrm>
            <a:off x="7392144" y="1628803"/>
            <a:ext cx="5472608" cy="37513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8880309" y="1299578"/>
            <a:ext cx="3456384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pic>
        <p:nvPicPr>
          <p:cNvPr id="4" name="Picture 9" descr="blue title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99" t="-411" r="399" b="18914"/>
          <a:stretch/>
        </p:blipFill>
        <p:spPr bwMode="auto">
          <a:xfrm>
            <a:off x="-48682" y="-27384"/>
            <a:ext cx="12191999" cy="5588445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 userDrawn="1"/>
        </p:nvSpPr>
        <p:spPr bwMode="auto">
          <a:xfrm>
            <a:off x="8015148" y="5333971"/>
            <a:ext cx="617958" cy="13423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6" name="Plassholder for tekst 2"/>
          <p:cNvSpPr>
            <a:spLocks noGrp="1"/>
          </p:cNvSpPr>
          <p:nvPr>
            <p:ph type="body" idx="1"/>
          </p:nvPr>
        </p:nvSpPr>
        <p:spPr>
          <a:xfrm>
            <a:off x="431372" y="1628803"/>
            <a:ext cx="7968885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sp>
        <p:nvSpPr>
          <p:cNvPr id="7" name="Plassholder for tekst 2"/>
          <p:cNvSpPr>
            <a:spLocks noGrp="1"/>
          </p:cNvSpPr>
          <p:nvPr>
            <p:ph type="body" idx="10"/>
          </p:nvPr>
        </p:nvSpPr>
        <p:spPr>
          <a:xfrm>
            <a:off x="431372" y="3356993"/>
            <a:ext cx="7968885" cy="57606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pic>
        <p:nvPicPr>
          <p:cNvPr id="9" name="Picture 9" descr="blue title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8" t="81498" r="-388" b="-1"/>
          <a:stretch/>
        </p:blipFill>
        <p:spPr bwMode="auto">
          <a:xfrm>
            <a:off x="47329" y="5589240"/>
            <a:ext cx="12191999" cy="1268760"/>
          </a:xfrm>
          <a:prstGeom prst="rect">
            <a:avLst/>
          </a:prstGeom>
          <a:noFill/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19" t="80450" r="11812" b="5901"/>
          <a:stretch/>
        </p:blipFill>
        <p:spPr>
          <a:xfrm>
            <a:off x="7939010" y="5517232"/>
            <a:ext cx="2045422" cy="936104"/>
          </a:xfrm>
          <a:prstGeom prst="rect">
            <a:avLst/>
          </a:prstGeom>
        </p:spPr>
      </p:pic>
      <p:sp>
        <p:nvSpPr>
          <p:cNvPr id="19" name="Rectangle 18"/>
          <p:cNvSpPr/>
          <p:nvPr userDrawn="1"/>
        </p:nvSpPr>
        <p:spPr bwMode="auto">
          <a:xfrm>
            <a:off x="9984432" y="5389976"/>
            <a:ext cx="1296144" cy="855920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7235594" y="6441358"/>
            <a:ext cx="3540926" cy="3909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40" t="79400" r="41405" b="10101"/>
          <a:stretch/>
        </p:blipFill>
        <p:spPr>
          <a:xfrm>
            <a:off x="6140949" y="5445224"/>
            <a:ext cx="965144" cy="72008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72" t="82550" r="34444" b="5901"/>
          <a:stretch/>
        </p:blipFill>
        <p:spPr>
          <a:xfrm>
            <a:off x="7502252" y="5661248"/>
            <a:ext cx="382665" cy="792088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 bwMode="auto">
          <a:xfrm>
            <a:off x="5663952" y="5517232"/>
            <a:ext cx="476997" cy="7286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7824192" y="5805264"/>
            <a:ext cx="171492" cy="3935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69612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CEBA45-2A48-413A-9B36-A1585B1E5B03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00162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A4375D-C019-4DEB-88B1-C0A9E8BD4938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78354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24417" y="347663"/>
            <a:ext cx="10972800" cy="633412"/>
          </a:xfrm>
        </p:spPr>
        <p:txBody>
          <a:bodyPr anchor="ctr"/>
          <a:lstStyle>
            <a:lvl1pPr marL="0" indent="0">
              <a:buNone/>
              <a:defRPr sz="3200">
                <a:solidFill>
                  <a:srgbClr val="4E4A48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2" y="981077"/>
            <a:ext cx="4011084" cy="4540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1412779"/>
            <a:ext cx="6815667" cy="47133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endParaRPr lang="nb-NO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61944189-2493-4FF1-A659-D8219CCD741C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32736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24417" y="347663"/>
            <a:ext cx="10972800" cy="63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tittelstil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196975"/>
            <a:ext cx="10972800" cy="4929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97616"/>
            <a:ext cx="54864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rgbClr val="4E4A48"/>
                </a:solidFill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09602" y="6519866"/>
            <a:ext cx="2605617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rgbClr val="4E4A48"/>
                </a:solidFill>
              </a:defRPr>
            </a:lvl1pPr>
          </a:lstStyle>
          <a:p>
            <a:pPr>
              <a:defRPr/>
            </a:pPr>
            <a:fld id="{61944189-2493-4FF1-A659-D8219CCD741C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941" y="-3808"/>
            <a:ext cx="12192941" cy="179070"/>
            <a:chOff x="-706" y="-3808"/>
            <a:chExt cx="9144706" cy="179070"/>
          </a:xfrm>
        </p:grpSpPr>
        <p:sp>
          <p:nvSpPr>
            <p:cNvPr id="13" name="Freeform 12"/>
            <p:cNvSpPr/>
            <p:nvPr userDrawn="1"/>
          </p:nvSpPr>
          <p:spPr bwMode="auto">
            <a:xfrm>
              <a:off x="-706" y="-3808"/>
              <a:ext cx="7218334" cy="179070"/>
            </a:xfrm>
            <a:custGeom>
              <a:avLst/>
              <a:gdLst>
                <a:gd name="connsiteX0" fmla="*/ 3810 w 1891665"/>
                <a:gd name="connsiteY0" fmla="*/ 0 h 363855"/>
                <a:gd name="connsiteX1" fmla="*/ 1891665 w 1891665"/>
                <a:gd name="connsiteY1" fmla="*/ 0 h 363855"/>
                <a:gd name="connsiteX2" fmla="*/ 1668780 w 1891665"/>
                <a:gd name="connsiteY2" fmla="*/ 363855 h 363855"/>
                <a:gd name="connsiteX3" fmla="*/ 0 w 1891665"/>
                <a:gd name="connsiteY3" fmla="*/ 363855 h 363855"/>
                <a:gd name="connsiteX4" fmla="*/ 3810 w 1891665"/>
                <a:gd name="connsiteY4" fmla="*/ 0 h 363855"/>
                <a:gd name="connsiteX0" fmla="*/ 3810 w 1891665"/>
                <a:gd name="connsiteY0" fmla="*/ 0 h 363855"/>
                <a:gd name="connsiteX1" fmla="*/ 1891665 w 1891665"/>
                <a:gd name="connsiteY1" fmla="*/ 0 h 363855"/>
                <a:gd name="connsiteX2" fmla="*/ 1884469 w 1891665"/>
                <a:gd name="connsiteY2" fmla="*/ 120015 h 363855"/>
                <a:gd name="connsiteX3" fmla="*/ 0 w 1891665"/>
                <a:gd name="connsiteY3" fmla="*/ 363855 h 363855"/>
                <a:gd name="connsiteX4" fmla="*/ 3810 w 1891665"/>
                <a:gd name="connsiteY4" fmla="*/ 0 h 363855"/>
                <a:gd name="connsiteX0" fmla="*/ 23781 w 1891665"/>
                <a:gd name="connsiteY0" fmla="*/ 83820 h 363855"/>
                <a:gd name="connsiteX1" fmla="*/ 1891665 w 1891665"/>
                <a:gd name="connsiteY1" fmla="*/ 0 h 363855"/>
                <a:gd name="connsiteX2" fmla="*/ 1884469 w 1891665"/>
                <a:gd name="connsiteY2" fmla="*/ 120015 h 363855"/>
                <a:gd name="connsiteX3" fmla="*/ 0 w 1891665"/>
                <a:gd name="connsiteY3" fmla="*/ 363855 h 363855"/>
                <a:gd name="connsiteX4" fmla="*/ 23781 w 1891665"/>
                <a:gd name="connsiteY4" fmla="*/ 83820 h 363855"/>
                <a:gd name="connsiteX0" fmla="*/ 0 w 1891850"/>
                <a:gd name="connsiteY0" fmla="*/ 3810 h 363855"/>
                <a:gd name="connsiteX1" fmla="*/ 1891850 w 1891850"/>
                <a:gd name="connsiteY1" fmla="*/ 0 h 363855"/>
                <a:gd name="connsiteX2" fmla="*/ 1884654 w 1891850"/>
                <a:gd name="connsiteY2" fmla="*/ 120015 h 363855"/>
                <a:gd name="connsiteX3" fmla="*/ 185 w 1891850"/>
                <a:gd name="connsiteY3" fmla="*/ 363855 h 363855"/>
                <a:gd name="connsiteX4" fmla="*/ 0 w 1891850"/>
                <a:gd name="connsiteY4" fmla="*/ 3810 h 363855"/>
                <a:gd name="connsiteX0" fmla="*/ 0 w 1891850"/>
                <a:gd name="connsiteY0" fmla="*/ 3810 h 123825"/>
                <a:gd name="connsiteX1" fmla="*/ 1891850 w 1891850"/>
                <a:gd name="connsiteY1" fmla="*/ 0 h 123825"/>
                <a:gd name="connsiteX2" fmla="*/ 1884654 w 1891850"/>
                <a:gd name="connsiteY2" fmla="*/ 120015 h 123825"/>
                <a:gd name="connsiteX3" fmla="*/ 185 w 1891850"/>
                <a:gd name="connsiteY3" fmla="*/ 123825 h 123825"/>
                <a:gd name="connsiteX4" fmla="*/ 0 w 1891850"/>
                <a:gd name="connsiteY4" fmla="*/ 3810 h 123825"/>
                <a:gd name="connsiteX0" fmla="*/ 0 w 1891850"/>
                <a:gd name="connsiteY0" fmla="*/ 3810 h 170815"/>
                <a:gd name="connsiteX1" fmla="*/ 1891850 w 1891850"/>
                <a:gd name="connsiteY1" fmla="*/ 0 h 170815"/>
                <a:gd name="connsiteX2" fmla="*/ 1881991 w 1891850"/>
                <a:gd name="connsiteY2" fmla="*/ 170815 h 170815"/>
                <a:gd name="connsiteX3" fmla="*/ 185 w 1891850"/>
                <a:gd name="connsiteY3" fmla="*/ 123825 h 170815"/>
                <a:gd name="connsiteX4" fmla="*/ 0 w 1891850"/>
                <a:gd name="connsiteY4" fmla="*/ 3810 h 170815"/>
                <a:gd name="connsiteX0" fmla="*/ 0 w 1891850"/>
                <a:gd name="connsiteY0" fmla="*/ 3810 h 175716"/>
                <a:gd name="connsiteX1" fmla="*/ 1891850 w 1891850"/>
                <a:gd name="connsiteY1" fmla="*/ 0 h 175716"/>
                <a:gd name="connsiteX2" fmla="*/ 1881991 w 1891850"/>
                <a:gd name="connsiteY2" fmla="*/ 170815 h 175716"/>
                <a:gd name="connsiteX3" fmla="*/ 185 w 1891850"/>
                <a:gd name="connsiteY3" fmla="*/ 171450 h 175716"/>
                <a:gd name="connsiteX4" fmla="*/ 185 w 1891850"/>
                <a:gd name="connsiteY4" fmla="*/ 123825 h 175716"/>
                <a:gd name="connsiteX5" fmla="*/ 0 w 1891850"/>
                <a:gd name="connsiteY5" fmla="*/ 3810 h 175716"/>
                <a:gd name="connsiteX0" fmla="*/ 0 w 1891850"/>
                <a:gd name="connsiteY0" fmla="*/ 3810 h 176189"/>
                <a:gd name="connsiteX1" fmla="*/ 1891850 w 1891850"/>
                <a:gd name="connsiteY1" fmla="*/ 0 h 176189"/>
                <a:gd name="connsiteX2" fmla="*/ 1881991 w 1891850"/>
                <a:gd name="connsiteY2" fmla="*/ 174625 h 176189"/>
                <a:gd name="connsiteX3" fmla="*/ 185 w 1891850"/>
                <a:gd name="connsiteY3" fmla="*/ 171450 h 176189"/>
                <a:gd name="connsiteX4" fmla="*/ 185 w 1891850"/>
                <a:gd name="connsiteY4" fmla="*/ 123825 h 176189"/>
                <a:gd name="connsiteX5" fmla="*/ 0 w 1891850"/>
                <a:gd name="connsiteY5" fmla="*/ 3810 h 176189"/>
                <a:gd name="connsiteX0" fmla="*/ 0 w 1891850"/>
                <a:gd name="connsiteY0" fmla="*/ 3810 h 176189"/>
                <a:gd name="connsiteX1" fmla="*/ 1891850 w 1891850"/>
                <a:gd name="connsiteY1" fmla="*/ 0 h 176189"/>
                <a:gd name="connsiteX2" fmla="*/ 1881991 w 1891850"/>
                <a:gd name="connsiteY2" fmla="*/ 174625 h 176189"/>
                <a:gd name="connsiteX3" fmla="*/ 185 w 1891850"/>
                <a:gd name="connsiteY3" fmla="*/ 171450 h 176189"/>
                <a:gd name="connsiteX4" fmla="*/ 0 w 1891850"/>
                <a:gd name="connsiteY4" fmla="*/ 3810 h 176189"/>
                <a:gd name="connsiteX0" fmla="*/ 0 w 1891850"/>
                <a:gd name="connsiteY0" fmla="*/ 3810 h 275533"/>
                <a:gd name="connsiteX1" fmla="*/ 1891850 w 1891850"/>
                <a:gd name="connsiteY1" fmla="*/ 0 h 275533"/>
                <a:gd name="connsiteX2" fmla="*/ 1881991 w 1891850"/>
                <a:gd name="connsiteY2" fmla="*/ 174625 h 275533"/>
                <a:gd name="connsiteX3" fmla="*/ 1184 w 1891850"/>
                <a:gd name="connsiteY3" fmla="*/ 274320 h 275533"/>
                <a:gd name="connsiteX4" fmla="*/ 0 w 1891850"/>
                <a:gd name="connsiteY4" fmla="*/ 3810 h 275533"/>
                <a:gd name="connsiteX0" fmla="*/ 1813 w 1893663"/>
                <a:gd name="connsiteY0" fmla="*/ 3810 h 174625"/>
                <a:gd name="connsiteX1" fmla="*/ 1893663 w 1893663"/>
                <a:gd name="connsiteY1" fmla="*/ 0 h 174625"/>
                <a:gd name="connsiteX2" fmla="*/ 1883804 w 1893663"/>
                <a:gd name="connsiteY2" fmla="*/ 174625 h 174625"/>
                <a:gd name="connsiteX3" fmla="*/ 1 w 1893663"/>
                <a:gd name="connsiteY3" fmla="*/ 106680 h 174625"/>
                <a:gd name="connsiteX4" fmla="*/ 1813 w 1893663"/>
                <a:gd name="connsiteY4" fmla="*/ 3810 h 174625"/>
                <a:gd name="connsiteX0" fmla="*/ 0 w 1891850"/>
                <a:gd name="connsiteY0" fmla="*/ 3810 h 179070"/>
                <a:gd name="connsiteX1" fmla="*/ 1891850 w 1891850"/>
                <a:gd name="connsiteY1" fmla="*/ 0 h 179070"/>
                <a:gd name="connsiteX2" fmla="*/ 1881991 w 1891850"/>
                <a:gd name="connsiteY2" fmla="*/ 174625 h 179070"/>
                <a:gd name="connsiteX3" fmla="*/ 185 w 1891850"/>
                <a:gd name="connsiteY3" fmla="*/ 179070 h 179070"/>
                <a:gd name="connsiteX4" fmla="*/ 0 w 1891850"/>
                <a:gd name="connsiteY4" fmla="*/ 3810 h 179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1850" h="179070">
                  <a:moveTo>
                    <a:pt x="0" y="3810"/>
                  </a:moveTo>
                  <a:lnTo>
                    <a:pt x="1891850" y="0"/>
                  </a:lnTo>
                  <a:lnTo>
                    <a:pt x="1881991" y="174625"/>
                  </a:lnTo>
                  <a:lnTo>
                    <a:pt x="185" y="179070"/>
                  </a:lnTo>
                  <a:cubicBezTo>
                    <a:pt x="123" y="123190"/>
                    <a:pt x="62" y="59690"/>
                    <a:pt x="0" y="381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38CC0"/>
                </a:gs>
                <a:gs pos="49000">
                  <a:srgbClr val="0F94C4"/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cxnSp>
          <p:nvCxnSpPr>
            <p:cNvPr id="14" name="Straight Connector 13"/>
            <p:cNvCxnSpPr>
              <a:stCxn id="13" idx="1"/>
            </p:cNvCxnSpPr>
            <p:nvPr userDrawn="1"/>
          </p:nvCxnSpPr>
          <p:spPr bwMode="auto">
            <a:xfrm flipH="1">
              <a:off x="7170423" y="-3808"/>
              <a:ext cx="47205" cy="173353"/>
            </a:xfrm>
            <a:prstGeom prst="line">
              <a:avLst/>
            </a:prstGeom>
            <a:noFill/>
            <a:ln w="12700" cap="flat" cmpd="sng" algn="ctr">
              <a:solidFill>
                <a:srgbClr val="E2497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" name="Straight Connector 14"/>
            <p:cNvCxnSpPr/>
            <p:nvPr userDrawn="1"/>
          </p:nvCxnSpPr>
          <p:spPr bwMode="auto">
            <a:xfrm flipH="1">
              <a:off x="0" y="168320"/>
              <a:ext cx="9144000" cy="0"/>
            </a:xfrm>
            <a:prstGeom prst="line">
              <a:avLst/>
            </a:prstGeom>
            <a:noFill/>
            <a:ln w="12700" cap="flat" cmpd="sng" algn="ctr">
              <a:solidFill>
                <a:srgbClr val="E2497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2" r:id="rId1"/>
    <p:sldLayoutId id="2147483973" r:id="rId2"/>
    <p:sldLayoutId id="2147483964" r:id="rId3"/>
    <p:sldLayoutId id="2147483965" r:id="rId4"/>
    <p:sldLayoutId id="2147483966" r:id="rId5"/>
    <p:sldLayoutId id="2147483976" r:id="rId6"/>
    <p:sldLayoutId id="2147483967" r:id="rId7"/>
    <p:sldLayoutId id="2147483968" r:id="rId8"/>
    <p:sldLayoutId id="2147483975" r:id="rId9"/>
    <p:sldLayoutId id="2147483969" r:id="rId10"/>
    <p:sldLayoutId id="2147483970" r:id="rId11"/>
    <p:sldLayoutId id="2147483971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E4A4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E4A48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E4A48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E4A48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E4A48"/>
          </a:solidFill>
          <a:latin typeface="Arial Narrow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lnSpc>
          <a:spcPct val="100000"/>
        </a:lnSpc>
        <a:spcBef>
          <a:spcPts val="18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37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0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Relationship Id="rId9" Type="http://schemas.openxmlformats.org/officeDocument/2006/relationships/image" Target="../media/image6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10" Type="http://schemas.openxmlformats.org/officeDocument/2006/relationships/image" Target="../media/image73.png"/><Relationship Id="rId4" Type="http://schemas.openxmlformats.org/officeDocument/2006/relationships/image" Target="../media/image67.png"/><Relationship Id="rId9" Type="http://schemas.openxmlformats.org/officeDocument/2006/relationships/image" Target="../media/image7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0.png"/><Relationship Id="rId4" Type="http://schemas.openxmlformats.org/officeDocument/2006/relationships/image" Target="../media/image6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0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6.png"/><Relationship Id="rId7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2.png"/><Relationship Id="rId4" Type="http://schemas.openxmlformats.org/officeDocument/2006/relationships/image" Target="../media/image23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png"/><Relationship Id="rId13" Type="http://schemas.openxmlformats.org/officeDocument/2006/relationships/image" Target="../media/image28.png"/><Relationship Id="rId18" Type="http://schemas.openxmlformats.org/officeDocument/2006/relationships/image" Target="../media/image260.png"/><Relationship Id="rId26" Type="http://schemas.openxmlformats.org/officeDocument/2006/relationships/image" Target="../media/image34.png"/><Relationship Id="rId3" Type="http://schemas.openxmlformats.org/officeDocument/2006/relationships/diagramData" Target="../diagrams/data1.xml"/><Relationship Id="rId21" Type="http://schemas.openxmlformats.org/officeDocument/2006/relationships/image" Target="../media/image29.png"/><Relationship Id="rId7" Type="http://schemas.microsoft.com/office/2007/relationships/diagramDrawing" Target="../diagrams/drawing1.xml"/><Relationship Id="rId12" Type="http://schemas.openxmlformats.org/officeDocument/2006/relationships/image" Target="../media/image27.png"/><Relationship Id="rId17" Type="http://schemas.openxmlformats.org/officeDocument/2006/relationships/image" Target="../media/image250.png"/><Relationship Id="rId25" Type="http://schemas.openxmlformats.org/officeDocument/2006/relationships/image" Target="../media/image33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40.png"/><Relationship Id="rId20" Type="http://schemas.openxmlformats.org/officeDocument/2006/relationships/image" Target="../media/image280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26.png"/><Relationship Id="rId24" Type="http://schemas.openxmlformats.org/officeDocument/2006/relationships/image" Target="../media/image32.png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23.png"/><Relationship Id="rId23" Type="http://schemas.openxmlformats.org/officeDocument/2006/relationships/image" Target="../media/image31.png"/><Relationship Id="rId28" Type="http://schemas.openxmlformats.org/officeDocument/2006/relationships/image" Target="../media/image36.png"/><Relationship Id="rId10" Type="http://schemas.openxmlformats.org/officeDocument/2006/relationships/image" Target="../media/image25.png"/><Relationship Id="rId19" Type="http://schemas.openxmlformats.org/officeDocument/2006/relationships/image" Target="../media/image270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24.png"/><Relationship Id="rId14" Type="http://schemas.openxmlformats.org/officeDocument/2006/relationships/image" Target="../media/image220.png"/><Relationship Id="rId22" Type="http://schemas.openxmlformats.org/officeDocument/2006/relationships/image" Target="../media/image30.png"/><Relationship Id="rId27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lipper"/>
          <p:cNvSpPr/>
          <p:nvPr/>
        </p:nvSpPr>
        <p:spPr bwMode="auto">
          <a:xfrm rot="1251646">
            <a:off x="5500731" y="-20862"/>
            <a:ext cx="2880320" cy="6084340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392" y="1424757"/>
            <a:ext cx="8136904" cy="1500187"/>
          </a:xfrm>
        </p:spPr>
        <p:txBody>
          <a:bodyPr anchor="t"/>
          <a:lstStyle/>
          <a:p>
            <a:r>
              <a:rPr lang="en-US" sz="3600" dirty="0"/>
              <a:t>Polynomial Kernels </a:t>
            </a:r>
            <a:r>
              <a:rPr lang="en-US" sz="3600" dirty="0" smtClean="0"/>
              <a:t>for </a:t>
            </a:r>
            <a:br>
              <a:rPr lang="en-US" sz="3600" dirty="0" smtClean="0"/>
            </a:br>
            <a:r>
              <a:rPr lang="en-US" sz="3600" dirty="0" smtClean="0"/>
              <a:t>Hitting </a:t>
            </a:r>
            <a:r>
              <a:rPr lang="en-US" sz="3600" dirty="0"/>
              <a:t>Forbidden Minors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under </a:t>
            </a:r>
            <a:r>
              <a:rPr lang="en-US" sz="3600" dirty="0"/>
              <a:t>Structural Parameterizations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623392" y="3284984"/>
            <a:ext cx="5976664" cy="1512168"/>
          </a:xfrm>
        </p:spPr>
        <p:txBody>
          <a:bodyPr>
            <a:normAutofit/>
          </a:bodyPr>
          <a:lstStyle/>
          <a:p>
            <a:r>
              <a:rPr lang="en-US" sz="2400" b="1" dirty="0"/>
              <a:t>Bart M. P. Jansen</a:t>
            </a:r>
            <a:br>
              <a:rPr lang="en-US" sz="2400" b="1" dirty="0"/>
            </a:br>
            <a:r>
              <a:rPr lang="en-US" sz="2400" dirty="0"/>
              <a:t>Astrid Pieterse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24680" y="6309323"/>
            <a:ext cx="9180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n-NO" sz="1600" i="1" dirty="0">
                <a:latin typeface="+mj-lt"/>
              </a:rPr>
              <a:t>ESA 2018</a:t>
            </a:r>
            <a:br>
              <a:rPr lang="nn-NO" sz="1600" i="1" dirty="0">
                <a:latin typeface="+mj-lt"/>
              </a:rPr>
            </a:br>
            <a:r>
              <a:rPr lang="nn-NO" sz="1600" dirty="0">
                <a:latin typeface="+mj-lt"/>
              </a:rPr>
              <a:t>August 21</a:t>
            </a:r>
            <a:r>
              <a:rPr lang="nn-NO" sz="1600" baseline="30000" dirty="0">
                <a:latin typeface="+mj-lt"/>
              </a:rPr>
              <a:t>st</a:t>
            </a:r>
            <a:r>
              <a:rPr lang="nn-NO" sz="1600" dirty="0">
                <a:latin typeface="+mj-lt"/>
              </a:rPr>
              <a:t> 2018, Helsinki, Finland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7248128" y="6516054"/>
            <a:ext cx="2880320" cy="258471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z="20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0" name="Picture 2" descr="log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15" r="15553" b="-1"/>
          <a:stretch/>
        </p:blipFill>
        <p:spPr bwMode="auto">
          <a:xfrm>
            <a:off x="10284466" y="172723"/>
            <a:ext cx="1140126" cy="923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 bwMode="auto">
          <a:xfrm>
            <a:off x="8040216" y="5029043"/>
            <a:ext cx="4151784" cy="348555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  <a:alpha val="0"/>
                </a:schemeClr>
              </a:gs>
            </a:gsLst>
            <a:lin ang="16200000" scaled="1"/>
            <a:tileRect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/>
          <a:srcRect l="3508"/>
          <a:stretch/>
        </p:blipFill>
        <p:spPr>
          <a:xfrm rot="16200000" flipH="1">
            <a:off x="8448397" y="2226586"/>
            <a:ext cx="3960714" cy="2189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187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dirty="0" smtClean="0"/>
                  <a:t> be a finite set of connected graphs 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The degree of the polynomial grows very quickly with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endParaRPr lang="en-US" dirty="0" smtClean="0"/>
              </a:p>
              <a:p>
                <a:pPr marL="0" indent="0">
                  <a:spcBef>
                    <a:spcPts val="600"/>
                  </a:spcBef>
                  <a:buNone/>
                </a:pPr>
                <a:r>
                  <a:rPr lang="en-US" dirty="0" smtClean="0"/>
                  <a:t>… but this cannot be avoided: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11" t="-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10</a:t>
            </a:fld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 bwMode="auto">
              <a:xfrm>
                <a:off x="1981200" y="1972295"/>
                <a:ext cx="8229600" cy="1168673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cap="small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sz="2400" cap="small" dirty="0"/>
                  <a:t>-Minor-free Deletion</a:t>
                </a:r>
                <a:r>
                  <a:rPr lang="en-US" sz="2400" dirty="0"/>
                  <a:t> parameterized by the size of a </a:t>
                </a:r>
                <a:r>
                  <a:rPr lang="en-US" sz="2400" dirty="0" err="1"/>
                  <a:t>treedepth</a:t>
                </a:r>
                <a:r>
                  <a:rPr lang="en-US" sz="2400" dirty="0"/>
                  <a:t>-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US" sz="2400" dirty="0"/>
                  <a:t> modulator has a polynomial kernel</a:t>
                </a:r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81200" y="1972295"/>
                <a:ext cx="8229600" cy="1168673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/>
              <p:cNvSpPr/>
              <p:nvPr/>
            </p:nvSpPr>
            <p:spPr bwMode="auto">
              <a:xfrm>
                <a:off x="1981200" y="4562143"/>
                <a:ext cx="8229600" cy="1168673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r>
                  <a:rPr lang="en-US" sz="2400" cap="small" dirty="0"/>
                  <a:t>Vertex Cover</a:t>
                </a:r>
                <a:r>
                  <a:rPr lang="en-US" sz="2400" dirty="0"/>
                  <a:t> parameterized by a </a:t>
                </a:r>
                <a:r>
                  <a:rPr lang="en-US" sz="2400" dirty="0" err="1"/>
                  <a:t>treedepth</a:t>
                </a:r>
                <a:r>
                  <a:rPr lang="en-US" sz="2400" dirty="0"/>
                  <a:t>-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US" sz="2400" dirty="0"/>
                  <a:t> modulator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400" dirty="0"/>
                  <a:t> </a:t>
                </a:r>
                <a:br>
                  <a:rPr lang="en-US" sz="2400" dirty="0"/>
                </a:br>
                <a:r>
                  <a:rPr lang="en-US" sz="2400" dirty="0"/>
                  <a:t>does not admit a kernel of size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  <m:sup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𝜂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−4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for any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en-US" sz="1600" dirty="0"/>
              </a:p>
              <a:p>
                <a:r>
                  <a:rPr lang="en-US" sz="1600" dirty="0"/>
                  <a:t> unless NP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⊆</m:t>
                    </m:r>
                  </m:oMath>
                </a14:m>
                <a:r>
                  <a:rPr lang="en-US" sz="1600" dirty="0"/>
                  <a:t> coNP/poly</a:t>
                </a:r>
              </a:p>
            </p:txBody>
          </p:sp>
        </mc:Choice>
        <mc:Fallback xmlns="">
          <p:sp>
            <p:nvSpPr>
              <p:cNvPr id="6" name="Rounded 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4562142"/>
                <a:ext cx="8229600" cy="1168673"/>
              </a:xfrm>
              <a:prstGeom prst="round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7656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treedepth</a:t>
            </a:r>
            <a:r>
              <a:rPr lang="en-US" dirty="0" smtClean="0"/>
              <a:t> of a graph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4416" y="1196974"/>
                <a:ext cx="10296119" cy="5040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Measures how much the graph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looks like a star</a:t>
                </a:r>
              </a:p>
              <a:p>
                <a:pPr marL="0" indent="0">
                  <a:spcBef>
                    <a:spcPts val="600"/>
                  </a:spcBef>
                  <a:buNone/>
                </a:pPr>
                <a:r>
                  <a:rPr lang="en-US" sz="1600" dirty="0" smtClean="0">
                    <a:solidFill>
                      <a:srgbClr val="C00000"/>
                    </a:solidFill>
                  </a:rPr>
                  <a:t> </a:t>
                </a:r>
                <a:endParaRPr lang="en-US" sz="1600" dirty="0" smtClean="0"/>
              </a:p>
              <a:p>
                <a:pPr marL="0" indent="0">
                  <a:buNone/>
                </a:pPr>
                <a:r>
                  <a:rPr lang="en-US" dirty="0" smtClean="0"/>
                  <a:t>The </a:t>
                </a:r>
                <a:r>
                  <a:rPr lang="en-US" dirty="0" err="1" smtClean="0"/>
                  <a:t>treedepth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of graph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> is defined as follows: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𝑡𝑑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/>
                                </m:mr>
                                <m:mr>
                                  <m:e/>
                                </m:mr>
                                <m:mr>
                                  <m:e/>
                                </m:mr>
                              </m: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 smtClean="0"/>
                  <a:t> 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C00000"/>
                    </a:solidFill>
                  </a:rPr>
                  <a:t>Note:</a:t>
                </a:r>
              </a:p>
              <a:p>
                <a:pPr>
                  <a:spcBef>
                    <a:spcPts val="600"/>
                  </a:spcBef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𝑡𝑤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𝑝𝑤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>
                  <a:spcBef>
                    <a:spcPts val="600"/>
                  </a:spcBef>
                </a:pPr>
                <a:r>
                  <a:rPr lang="en-US" dirty="0"/>
                  <a:t>A graph of </a:t>
                </a:r>
                <a:r>
                  <a:rPr lang="en-US" dirty="0" err="1"/>
                  <a:t>treedepth</a:t>
                </a:r>
                <a:r>
                  <a:rPr lang="en-US" dirty="0"/>
                  <a:t> 1 has </a:t>
                </a:r>
                <a:r>
                  <a:rPr lang="en-US" dirty="0">
                    <a:solidFill>
                      <a:srgbClr val="0070C0"/>
                    </a:solidFill>
                  </a:rPr>
                  <a:t>no edges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dirty="0" smtClean="0"/>
                  <a:t>A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connected</a:t>
                </a:r>
                <a:r>
                  <a:rPr lang="en-US" dirty="0" smtClean="0"/>
                  <a:t> graph has a vertex whose removal decreases the </a:t>
                </a:r>
                <a:r>
                  <a:rPr lang="en-US" dirty="0" err="1" smtClean="0"/>
                  <a:t>treedepth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4416" y="1196974"/>
                <a:ext cx="10296119" cy="5040338"/>
              </a:xfrm>
              <a:blipFill rotWithShape="0">
                <a:blip r:embed="rId2"/>
                <a:stretch>
                  <a:fillRect l="-947" t="-9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11</a:t>
            </a:fld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03483328"/>
                  </p:ext>
                </p:extLst>
              </p:nvPr>
            </p:nvGraphicFramePr>
            <p:xfrm>
              <a:off x="1930906" y="2681129"/>
              <a:ext cx="7272807" cy="1522667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3158897"/>
                    <a:gridCol w="4113910"/>
                  </a:tblGrid>
                  <a:tr h="436516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 smtClean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oMath>
                          </a14:m>
                          <a:endParaRPr lang="en-US" sz="24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/>
                            <a:t>if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=∅</m:t>
                              </m:r>
                            </m:oMath>
                          </a14:m>
                          <a:endParaRPr lang="en-US" sz="24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562763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b="0" dirty="0" smtClean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func>
                                <m:func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limLow>
                                    <m:limLow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limLow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400" b="0" i="0" smtClean="0">
                                          <a:latin typeface="Cambria Math" panose="02040503050406030204" pitchFamily="18" charset="0"/>
                                        </a:rPr>
                                        <m:t>min</m:t>
                                      </m:r>
                                    </m:e>
                                    <m:lim>
                                      <m:r>
                                        <a:rPr lang="en-US" sz="24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∈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  <m:d>
                                        <m:dPr>
                                          <m:ctrlP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4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𝐺</m:t>
                                          </m:r>
                                        </m:e>
                                      </m:d>
                                    </m:lim>
                                  </m:limLow>
                                </m:fName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𝑡𝑑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</m:d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func>
                            </m:oMath>
                          </a14:m>
                          <a:endParaRPr lang="en-US" sz="24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="0" dirty="0" smtClean="0">
                              <a:solidFill>
                                <a:schemeClr val="tx1"/>
                              </a:solidFill>
                            </a:rPr>
                            <a:t>if</a:t>
                          </a:r>
                          <a:r>
                            <a:rPr lang="en-US" sz="2400" b="0" dirty="0" smtClean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oMath>
                          </a14:m>
                          <a:r>
                            <a:rPr lang="en-US" sz="2400" dirty="0" smtClean="0"/>
                            <a:t> is connected</a:t>
                          </a:r>
                          <a:endParaRPr lang="en-US" sz="24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436516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b="0" dirty="0" smtClean="0"/>
                            <a:t> </a:t>
                          </a: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bSup>
                                    <m:sSubSup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400" b="0" i="0" smtClean="0">
                                          <a:latin typeface="Cambria Math" panose="02040503050406030204" pitchFamily="18" charset="0"/>
                                        </a:rPr>
                                        <m:t>max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r>
                                        <a:rPr lang="en-US" sz="24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sup>
                                  </m:sSubSup>
                                </m:fName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𝑡𝑑</m:t>
                                  </m:r>
                                  <m:d>
                                    <m:d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4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𝐶</m:t>
                                          </m:r>
                                        </m:e>
                                        <m:sub>
                                          <m:r>
                                            <a:rPr lang="en-US" sz="24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func>
                            </m:oMath>
                          </a14:m>
                          <a:endParaRPr lang="en-US" sz="24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/>
                            <a:t>if</a:t>
                          </a:r>
                          <a:r>
                            <a:rPr lang="en-US" sz="2400" baseline="0" dirty="0" smtClean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baseline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oMath>
                          </a14:m>
                          <a:r>
                            <a:rPr lang="en-US" sz="2400" dirty="0" smtClean="0"/>
                            <a:t> has components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,…, 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oMath>
                          </a14:m>
                          <a:endParaRPr lang="en-US" sz="24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03483328"/>
                  </p:ext>
                </p:extLst>
              </p:nvPr>
            </p:nvGraphicFramePr>
            <p:xfrm>
              <a:off x="1930906" y="2681129"/>
              <a:ext cx="7272807" cy="1522667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3158897"/>
                    <a:gridCol w="4113910"/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3"/>
                          <a:stretch>
                            <a:fillRect t="-9333" r="-130058" b="-26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3"/>
                          <a:stretch>
                            <a:fillRect l="-76889" t="-9333" b="-264000"/>
                          </a:stretch>
                        </a:blipFill>
                      </a:tcPr>
                    </a:tc>
                  </a:tr>
                  <a:tr h="6069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3"/>
                          <a:stretch>
                            <a:fillRect t="-82000" r="-130058" b="-9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3"/>
                          <a:stretch>
                            <a:fillRect l="-76889" t="-82000" b="-98000"/>
                          </a:stretch>
                        </a:blipFill>
                      </a:tcPr>
                    </a:tc>
                  </a:tr>
                  <a:tr h="45847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3"/>
                          <a:stretch>
                            <a:fillRect t="-239474" r="-130058" b="-28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3"/>
                          <a:stretch>
                            <a:fillRect l="-76889" t="-239474" b="-28947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5" name="Middle"/>
          <p:cNvSpPr/>
          <p:nvPr/>
        </p:nvSpPr>
        <p:spPr bwMode="auto">
          <a:xfrm>
            <a:off x="2074921" y="3195684"/>
            <a:ext cx="6048672" cy="4953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z="2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" name="Bottom"/>
          <p:cNvSpPr/>
          <p:nvPr/>
        </p:nvSpPr>
        <p:spPr bwMode="auto">
          <a:xfrm>
            <a:off x="2074921" y="3789040"/>
            <a:ext cx="6984776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z="20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86765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riginal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92"/>
          <a:stretch/>
        </p:blipFill>
        <p:spPr>
          <a:xfrm>
            <a:off x="4248457" y="620688"/>
            <a:ext cx="7954283" cy="4248812"/>
          </a:xfrm>
          <a:prstGeom prst="rect">
            <a:avLst/>
          </a:prstGeom>
        </p:spPr>
      </p:pic>
      <p:pic>
        <p:nvPicPr>
          <p:cNvPr id="7" name="Preprocessed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69"/>
          <a:stretch/>
        </p:blipFill>
        <p:spPr>
          <a:xfrm>
            <a:off x="4248457" y="836712"/>
            <a:ext cx="7954283" cy="40274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Algorithmic workhorse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Fix a finite set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dirty="0" smtClean="0"/>
                  <a:t> of connected graphs 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>Size of a minimum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dirty="0" smtClean="0"/>
                  <a:t>-deletion set in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> is denoted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𝑜𝑝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ℱ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/>
                </a:r>
                <a:br>
                  <a:rPr lang="en-US" dirty="0" smtClean="0"/>
                </a:b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>Algorithm removes connected components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 smtClean="0"/>
                  <a:t>,</a:t>
                </a:r>
                <a:br>
                  <a:rPr lang="en-US" dirty="0" smtClean="0"/>
                </a:br>
                <a:r>
                  <a:rPr lang="en-US" dirty="0" smtClean="0"/>
                  <a:t>while knowing how those removals decrease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𝑜𝑝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ℱ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4"/>
                <a:stretch>
                  <a:fillRect l="-1111" t="-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12</a:t>
            </a:fld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 bwMode="auto">
              <a:xfrm>
                <a:off x="624417" y="2276872"/>
                <a:ext cx="8229600" cy="2304256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l"/>
                <a:r>
                  <a:rPr lang="en-US" sz="2400" dirty="0"/>
                  <a:t>There is a polynomial-time algorithm that,</a:t>
                </a:r>
                <a:br>
                  <a:rPr lang="en-US" sz="2400" dirty="0"/>
                </a:br>
                <a:r>
                  <a:rPr lang="en-US" sz="2400" dirty="0"/>
                  <a:t>given a graph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/>
                  <a:t> and a </a:t>
                </a:r>
                <a:r>
                  <a:rPr lang="en-US" sz="2400" dirty="0" err="1"/>
                  <a:t>treedepth</a:t>
                </a:r>
                <a:r>
                  <a:rPr lang="en-US" sz="2400" dirty="0"/>
                  <a:t>-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US" sz="2400" dirty="0"/>
                  <a:t> modulator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400" dirty="0" smtClean="0"/>
                  <a:t>,</a:t>
                </a:r>
              </a:p>
              <a:p>
                <a:pPr algn="l"/>
                <a:r>
                  <a:rPr lang="en-US" sz="2400" dirty="0" smtClean="0"/>
                  <a:t>outputs </a:t>
                </a:r>
                <a:r>
                  <a:rPr lang="en-US" sz="2400" dirty="0"/>
                  <a:t>an induced subgraph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sz="2400" dirty="0"/>
                  <a:t> such that:</a:t>
                </a: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𝑜𝑝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ℱ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𝑜𝑝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ℱ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endParaRPr lang="en-US" sz="2400" dirty="0"/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Graph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400" dirty="0"/>
                  <a:t> has at most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2400" dirty="0"/>
                  <a:t> connected components</a:t>
                </a:r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4417" y="2276872"/>
                <a:ext cx="8229600" cy="2304256"/>
              </a:xfrm>
              <a:prstGeom prst="round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9840416" y="4581128"/>
                <a:ext cx="144016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sz="2800" dirty="0" err="1" smtClean="0">
                  <a:solidFill>
                    <a:srgbClr val="C0000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0416" y="4581128"/>
                <a:ext cx="1440160" cy="52322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6617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NoModulato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54" t="47446"/>
          <a:stretch/>
        </p:blipFill>
        <p:spPr>
          <a:xfrm>
            <a:off x="8125842" y="1761583"/>
            <a:ext cx="3974057" cy="2963561"/>
          </a:xfrm>
          <a:prstGeom prst="rect">
            <a:avLst/>
          </a:prstGeom>
        </p:spPr>
      </p:pic>
      <p:pic>
        <p:nvPicPr>
          <p:cNvPr id="12" name="Modulator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6385"/>
          <a:stretch/>
        </p:blipFill>
        <p:spPr>
          <a:xfrm>
            <a:off x="7765802" y="2265639"/>
            <a:ext cx="4334097" cy="2459505"/>
          </a:xfrm>
          <a:prstGeom prst="rect">
            <a:avLst/>
          </a:prstGeom>
        </p:spPr>
      </p:pic>
      <p:pic>
        <p:nvPicPr>
          <p:cNvPr id="7" name="Reduced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59" t="32322"/>
          <a:stretch/>
        </p:blipFill>
        <p:spPr>
          <a:xfrm>
            <a:off x="6371675" y="908720"/>
            <a:ext cx="5715867" cy="38164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Workhorse implies polynomial kernelization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4417" y="2564904"/>
                <a:ext cx="10972800" cy="354461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Kernelize an instance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asking whether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𝑜𝑝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ℱ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 smtClean="0"/>
              </a:p>
              <a:p>
                <a:pPr marL="0" indent="0">
                  <a:spcBef>
                    <a:spcPts val="600"/>
                  </a:spcBef>
                  <a:buNone/>
                </a:pPr>
                <a:r>
                  <a:rPr lang="en-US" dirty="0" smtClean="0"/>
                  <a:t>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US" dirty="0" smtClean="0"/>
                  <a:t>, using an approximate modulator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sz="1500" dirty="0">
                    <a:solidFill>
                      <a:srgbClr val="0070C0"/>
                    </a:solidFill>
                  </a:rPr>
                  <a:t>[Bougeret &amp; Sau IPEC’17] [</a:t>
                </a:r>
                <a:r>
                  <a:rPr lang="en-US" sz="1500" dirty="0" err="1">
                    <a:solidFill>
                      <a:srgbClr val="0070C0"/>
                    </a:solidFill>
                  </a:rPr>
                  <a:t>Gajarský</a:t>
                </a:r>
                <a:r>
                  <a:rPr lang="en-US" sz="1500" dirty="0">
                    <a:solidFill>
                      <a:srgbClr val="0070C0"/>
                    </a:solidFill>
                  </a:rPr>
                  <a:t> et al. JCSS’17]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tx1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𝜂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: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dirty="0" smtClean="0">
                    <a:solidFill>
                      <a:schemeClr val="tx1"/>
                    </a:solidFill>
                  </a:rPr>
                  <a:t>Each connected component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is a single vertex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dirty="0" smtClean="0"/>
                  <a:t>Find induced subgraph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and integer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using the workhorse</a:t>
                </a:r>
              </a:p>
              <a:p>
                <a:pPr lvl="1"/>
                <a:r>
                  <a:rPr lang="en-US" b="0" dirty="0" smtClean="0">
                    <a:solidFill>
                      <a:schemeClr val="tx1"/>
                    </a:solidFill>
                  </a:rPr>
                  <a:t>Graph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has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components, each consisting of 1 vertex</a:t>
                </a:r>
              </a:p>
              <a:p>
                <a:pPr lvl="1"/>
                <a:r>
                  <a:rPr lang="en-US" dirty="0" smtClean="0"/>
                  <a:t>Kernel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with solution budget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, total size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</m:oMath>
                </a14:m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4417" y="2564904"/>
                <a:ext cx="10972800" cy="3544615"/>
              </a:xfrm>
              <a:blipFill rotWithShape="0">
                <a:blip r:embed="rId5"/>
                <a:stretch>
                  <a:fillRect l="-889" t="-1377" b="-3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13</a:t>
            </a:fld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 bwMode="auto">
              <a:xfrm>
                <a:off x="624417" y="1180332"/>
                <a:ext cx="8229600" cy="1168673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cap="small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sz="2400" cap="small" dirty="0"/>
                  <a:t>-Minor-free Deletion</a:t>
                </a:r>
                <a:r>
                  <a:rPr lang="en-US" sz="2400" dirty="0"/>
                  <a:t> parameterized by the size of a </a:t>
                </a:r>
                <a:r>
                  <a:rPr lang="en-US" sz="2400" dirty="0" err="1"/>
                  <a:t>treedepth</a:t>
                </a:r>
                <a:r>
                  <a:rPr lang="en-US" sz="2400" dirty="0"/>
                  <a:t>-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US" sz="2400" dirty="0"/>
                  <a:t> modulator has a polynomial kernel</a:t>
                </a:r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4417" y="1180332"/>
                <a:ext cx="8229600" cy="1168673"/>
              </a:xfrm>
              <a:prstGeom prst="round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9624392" y="4633972"/>
                <a:ext cx="144016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US" sz="2800" dirty="0" err="1" smtClean="0">
                  <a:solidFill>
                    <a:srgbClr val="C0000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4392" y="4633972"/>
                <a:ext cx="1440160" cy="52322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2658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Workhorse implies polynomial kernelization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14</a:t>
            </a:fld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 bwMode="auto">
              <a:xfrm>
                <a:off x="624417" y="1196976"/>
                <a:ext cx="8229600" cy="1168673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cap="small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sz="2400" cap="small" dirty="0"/>
                  <a:t>-Minor-free Deletion</a:t>
                </a:r>
                <a:r>
                  <a:rPr lang="en-US" sz="2400" dirty="0"/>
                  <a:t> parameterized by the size of a </a:t>
                </a:r>
                <a:r>
                  <a:rPr lang="en-US" sz="2400" dirty="0" err="1"/>
                  <a:t>treedepth</a:t>
                </a:r>
                <a:r>
                  <a:rPr lang="en-US" sz="2400" dirty="0"/>
                  <a:t>-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US" sz="2400" dirty="0"/>
                  <a:t> modulator has a polynomial kernel</a:t>
                </a:r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4417" y="1196976"/>
                <a:ext cx="8229600" cy="1168673"/>
              </a:xfrm>
              <a:prstGeom prst="round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Modulator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87" t="57261"/>
          <a:stretch/>
        </p:blipFill>
        <p:spPr>
          <a:xfrm>
            <a:off x="8040216" y="3429000"/>
            <a:ext cx="3923928" cy="2543290"/>
          </a:xfrm>
          <a:prstGeom prst="rect">
            <a:avLst/>
          </a:prstGeom>
        </p:spPr>
      </p:pic>
      <p:pic>
        <p:nvPicPr>
          <p:cNvPr id="7" name="DecreaseTD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00" t="57261"/>
          <a:stretch/>
        </p:blipFill>
        <p:spPr>
          <a:xfrm>
            <a:off x="7968208" y="3429000"/>
            <a:ext cx="3995936" cy="2543290"/>
          </a:xfrm>
          <a:prstGeom prst="rect">
            <a:avLst/>
          </a:prstGeom>
        </p:spPr>
      </p:pic>
      <p:pic>
        <p:nvPicPr>
          <p:cNvPr id="8" name="ExtendModulator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12" t="53630"/>
          <a:stretch/>
        </p:blipFill>
        <p:spPr>
          <a:xfrm>
            <a:off x="7896200" y="3212976"/>
            <a:ext cx="4067944" cy="275931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4417" y="2581548"/>
                <a:ext cx="8229600" cy="354461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>
                    <a:solidFill>
                      <a:schemeClr val="tx1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𝜂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&gt;1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: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dirty="0" smtClean="0"/>
                  <a:t>Find induced subgraph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and integer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using workhorse</a:t>
                </a:r>
              </a:p>
              <a:p>
                <a:pPr lvl="1"/>
                <a:r>
                  <a:rPr lang="en-US" b="0" dirty="0" smtClean="0">
                    <a:solidFill>
                      <a:schemeClr val="tx1"/>
                    </a:solidFill>
                  </a:rPr>
                  <a:t>Graph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has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components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:pPr>
                  <a:spcBef>
                    <a:spcPts val="600"/>
                  </a:spcBef>
                </a:pPr>
                <a:r>
                  <a:rPr lang="en-US" dirty="0" smtClean="0"/>
                  <a:t>Select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𝑡𝑑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-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decreasing vertex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from each component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:pPr marL="0" indent="0">
                  <a:spcBef>
                    <a:spcPts val="600"/>
                  </a:spcBef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</a:t>
                </a:r>
                <a:r>
                  <a:rPr lang="en-US" b="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∪{</m:t>
                    </m:r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 smtClean="0"/>
                  <a:t> is a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𝑡𝑑</m:t>
                    </m:r>
                  </m:oMath>
                </a14:m>
                <a:r>
                  <a:rPr lang="en-US" dirty="0"/>
                  <a:t>-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𝜂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modulator in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:pPr>
                  <a:spcBef>
                    <a:spcPts val="600"/>
                  </a:spcBef>
                </a:pPr>
                <a:r>
                  <a:rPr lang="en-US" dirty="0" err="1" smtClean="0"/>
                  <a:t>Kernelize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dirty="0" smtClean="0"/>
                  <a:t>recursively using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, </a:t>
                </a:r>
                <a:br>
                  <a:rPr lang="en-US" dirty="0" smtClean="0">
                    <a:solidFill>
                      <a:schemeClr val="tx1"/>
                    </a:solidFill>
                  </a:rPr>
                </a:br>
                <a:r>
                  <a:rPr lang="en-US" dirty="0" smtClean="0">
                    <a:solidFill>
                      <a:schemeClr val="tx1"/>
                    </a:solidFill>
                  </a:rPr>
                  <a:t>results in equivalent instance of size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</m:oMath>
                </a14:m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4417" y="2581548"/>
                <a:ext cx="8229600" cy="3544615"/>
              </a:xfrm>
              <a:blipFill rotWithShape="0">
                <a:blip r:embed="rId6"/>
                <a:stretch>
                  <a:fillRect l="-1185" t="-1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0194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Feeding the workhorse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15</a:t>
            </a:fld>
            <a:endParaRPr lang="nb-NO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645" y="3643653"/>
            <a:ext cx="5293027" cy="318123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645" y="3643653"/>
            <a:ext cx="5293027" cy="318123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645" y="3643653"/>
            <a:ext cx="5293027" cy="318123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645" y="3643653"/>
            <a:ext cx="5293027" cy="318123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645" y="3643653"/>
            <a:ext cx="5293027" cy="318123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645" y="3645871"/>
            <a:ext cx="5293027" cy="318123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C00000"/>
                    </a:solidFill>
                  </a:rPr>
                  <a:t>Goal:</a:t>
                </a:r>
                <a:br>
                  <a:rPr lang="en-US" dirty="0" smtClean="0">
                    <a:solidFill>
                      <a:srgbClr val="C00000"/>
                    </a:solidFill>
                  </a:rPr>
                </a:br>
                <a:r>
                  <a:rPr lang="en-US" dirty="0" smtClean="0"/>
                  <a:t>Find components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 smtClean="0"/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 smtClean="0"/>
                  <a:t> which can safely be forgotten</a:t>
                </a:r>
                <a:br>
                  <a:rPr lang="en-US" dirty="0" smtClean="0"/>
                </a:br>
                <a:r>
                  <a:rPr lang="en-US" sz="1800" dirty="0"/>
                  <a:t>remove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1800" dirty="0"/>
                  <a:t>, increase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sz="1800" dirty="0"/>
                  <a:t> by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𝑜𝑝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1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ℱ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800" dirty="0"/>
              </a:p>
              <a:p>
                <a:pPr marL="0" indent="0">
                  <a:buNone/>
                </a:pPr>
                <a:r>
                  <a:rPr lang="en-US" dirty="0" smtClean="0"/>
                  <a:t>Example for </a:t>
                </a:r>
                <a:r>
                  <a:rPr lang="en-US" cap="small" dirty="0" smtClean="0"/>
                  <a:t>Feedback Vertex Set</a:t>
                </a:r>
                <a:r>
                  <a:rPr lang="en-US" dirty="0"/>
                  <a:t>: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sz="1400" dirty="0" smtClean="0"/>
                  <a:t>(</a:t>
                </a:r>
                <a:r>
                  <a:rPr lang="en-US" sz="1400" dirty="0"/>
                  <a:t>Hit all cycles)</a:t>
                </a:r>
                <a:endParaRPr lang="en-US" sz="1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8"/>
                <a:stretch>
                  <a:fillRect l="-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 bwMode="auto">
              <a:xfrm>
                <a:off x="624417" y="1196975"/>
                <a:ext cx="8229600" cy="2304256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l"/>
                <a:r>
                  <a:rPr lang="en-US" sz="2400" dirty="0"/>
                  <a:t>There is a polynomial-time algorithm that,</a:t>
                </a:r>
                <a:br>
                  <a:rPr lang="en-US" sz="2400" dirty="0"/>
                </a:br>
                <a:r>
                  <a:rPr lang="en-US" sz="2400" dirty="0"/>
                  <a:t>given a graph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/>
                  <a:t> and a </a:t>
                </a:r>
                <a:r>
                  <a:rPr lang="en-US" sz="2400" dirty="0" err="1"/>
                  <a:t>treedepth</a:t>
                </a:r>
                <a:r>
                  <a:rPr lang="en-US" sz="2400" dirty="0"/>
                  <a:t>-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US" sz="2400" dirty="0"/>
                  <a:t> modulator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400" dirty="0"/>
                  <a:t>,</a:t>
                </a:r>
                <a:br>
                  <a:rPr lang="en-US" sz="2400" dirty="0"/>
                </a:br>
                <a:r>
                  <a:rPr lang="en-US" sz="2400" dirty="0"/>
                  <a:t>outputs an induced subgraph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sz="2400" dirty="0"/>
                  <a:t> such that:</a:t>
                </a: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𝑜𝑝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ℱ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𝑜𝑝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ℱ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endParaRPr lang="en-US" sz="2400" dirty="0"/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Graph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400" dirty="0"/>
                  <a:t> has at most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2400" dirty="0"/>
                  <a:t> connected components</a:t>
                </a:r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4417" y="1196975"/>
                <a:ext cx="8229600" cy="2304256"/>
              </a:xfrm>
              <a:prstGeom prst="round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29825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irrelevant components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16</a:t>
            </a:fld>
            <a:endParaRPr lang="nb-NO"/>
          </a:p>
        </p:txBody>
      </p:sp>
      <p:pic>
        <p:nvPicPr>
          <p:cNvPr id="18" name="Graph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49" r="28049"/>
          <a:stretch/>
        </p:blipFill>
        <p:spPr bwMode="auto">
          <a:xfrm>
            <a:off x="7482104" y="2948120"/>
            <a:ext cx="4014496" cy="3641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Forget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98" r="24898"/>
          <a:stretch/>
        </p:blipFill>
        <p:spPr>
          <a:xfrm>
            <a:off x="7194072" y="2948121"/>
            <a:ext cx="4590560" cy="3641605"/>
          </a:xfrm>
          <a:prstGeom prst="rect">
            <a:avLst/>
          </a:prstGeom>
        </p:spPr>
      </p:pic>
      <p:pic>
        <p:nvPicPr>
          <p:cNvPr id="20" name="Lift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15" r="20173"/>
          <a:stretch/>
        </p:blipFill>
        <p:spPr>
          <a:xfrm>
            <a:off x="7680176" y="2948121"/>
            <a:ext cx="4536504" cy="3641605"/>
          </a:xfrm>
          <a:prstGeom prst="rect">
            <a:avLst/>
          </a:prstGeom>
        </p:spPr>
      </p:pic>
      <p:pic>
        <p:nvPicPr>
          <p:cNvPr id="6" name="PutBack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55" r="22932"/>
          <a:stretch/>
        </p:blipFill>
        <p:spPr>
          <a:xfrm>
            <a:off x="7428656" y="2948121"/>
            <a:ext cx="4536505" cy="3641605"/>
          </a:xfrm>
          <a:prstGeom prst="rect">
            <a:avLst/>
          </a:prstGeom>
        </p:spPr>
      </p:pic>
      <p:pic>
        <p:nvPicPr>
          <p:cNvPr id="7" name="PutBackNoSolution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21" r="22054"/>
          <a:stretch/>
        </p:blipFill>
        <p:spPr>
          <a:xfrm>
            <a:off x="7575008" y="2955747"/>
            <a:ext cx="4464496" cy="3641605"/>
          </a:xfrm>
          <a:prstGeom prst="rect">
            <a:avLst/>
          </a:prstGeom>
        </p:spPr>
      </p:pic>
      <p:pic>
        <p:nvPicPr>
          <p:cNvPr id="5" name="Xlabeled-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824" y="2514101"/>
            <a:ext cx="10058400" cy="4005765"/>
          </a:xfrm>
          <a:prstGeom prst="rect">
            <a:avLst/>
          </a:prstGeom>
        </p:spPr>
      </p:pic>
      <p:pic>
        <p:nvPicPr>
          <p:cNvPr id="8" name="Xlabeled-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824" y="2514101"/>
            <a:ext cx="10058400" cy="4005765"/>
          </a:xfrm>
          <a:prstGeom prst="rect">
            <a:avLst/>
          </a:prstGeom>
        </p:spPr>
      </p:pic>
      <p:pic>
        <p:nvPicPr>
          <p:cNvPr id="9" name="Xlabeled-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824" y="2514101"/>
            <a:ext cx="10058400" cy="400576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>
                    <a:solidFill>
                      <a:srgbClr val="C00000"/>
                    </a:solidFill>
                  </a:rPr>
                  <a:t>Difficulty:</a:t>
                </a:r>
                <a:r>
                  <a:rPr lang="en-US" dirty="0">
                    <a:solidFill>
                      <a:srgbClr val="C00000"/>
                    </a:solidFill>
                  </a:rPr>
                  <a:t/>
                </a:r>
                <a:br>
                  <a:rPr lang="en-US" dirty="0">
                    <a:solidFill>
                      <a:srgbClr val="C00000"/>
                    </a:solidFill>
                  </a:rPr>
                </a:br>
                <a:r>
                  <a:rPr lang="en-US" dirty="0" smtClean="0"/>
                  <a:t>There can be many different optimal solutions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en-US" dirty="0" smtClean="0"/>
                  <a:t> in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>
                    <a:solidFill>
                      <a:srgbClr val="0070C0"/>
                    </a:solidFill>
                  </a:rPr>
                  <a:t>Remainder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may form </a:t>
                </a:r>
                <a:r>
                  <a:rPr lang="en-US" dirty="0" smtClean="0"/>
                  <a:t>forbidden </a:t>
                </a:r>
                <a:r>
                  <a:rPr lang="en-US" dirty="0"/>
                  <a:t>minors </a:t>
                </a:r>
                <a:r>
                  <a:rPr lang="en-US" dirty="0" smtClean="0"/>
                  <a:t>with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C00000"/>
                    </a:solidFill>
                  </a:rPr>
                  <a:t>Solution:</a:t>
                </a:r>
                <a:r>
                  <a:rPr lang="en-US" dirty="0">
                    <a:solidFill>
                      <a:srgbClr val="C00000"/>
                    </a:solidFill>
                  </a:rPr>
                  <a:t/>
                </a:r>
                <a:br>
                  <a:rPr lang="en-US" dirty="0">
                    <a:solidFill>
                      <a:srgbClr val="C00000"/>
                    </a:solidFill>
                  </a:rPr>
                </a:br>
                <a:r>
                  <a:rPr lang="en-US" dirty="0" smtClean="0"/>
                  <a:t>Analyze collection of remainders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en-US" dirty="0" smtClean="0"/>
                  <a:t> of optimal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dirty="0"/>
                  <a:t>-deletion</a:t>
                </a:r>
                <a:r>
                  <a:rPr lang="en-US" dirty="0" smtClean="0"/>
                  <a:t> sets</a:t>
                </a:r>
                <a:br>
                  <a:rPr lang="en-US" dirty="0" smtClean="0"/>
                </a:br>
                <a:r>
                  <a:rPr lang="en-US" dirty="0" smtClean="0"/>
                  <a:t>Keep track of minors made in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and</a:t>
                </a:r>
                <a:r>
                  <a:rPr lang="en-US" dirty="0" smtClean="0"/>
                  <a:t> its connections to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Requires extensive framework 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 smtClean="0"/>
                  <a:t>-labeled graphs</a:t>
                </a:r>
                <a:br>
                  <a:rPr lang="en-US" dirty="0" smtClean="0"/>
                </a:br>
                <a:r>
                  <a:rPr lang="en-US" dirty="0" smtClean="0"/>
                  <a:t>Each vertex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 smtClean="0"/>
                  <a:t> has </a:t>
                </a:r>
                <a:r>
                  <a:rPr lang="en-US" dirty="0" err="1" smtClean="0"/>
                  <a:t>labelset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10"/>
                <a:stretch>
                  <a:fillRect l="-833" t="-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10338122" y="3861048"/>
            <a:ext cx="10375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latin typeface="+mj-lt"/>
              </a:rPr>
              <a:t>v</a:t>
            </a:r>
            <a:endParaRPr lang="en-US" i="1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48211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The main lemma 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ℱ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3"/>
                <a:stretch>
                  <a:fillRect l="-1926" t="-7692" b="-27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a label </a:t>
                </a:r>
                <a:r>
                  <a:rPr lang="en-US" dirty="0" smtClean="0"/>
                  <a:t>set, </a:t>
                </a: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be an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 smtClean="0"/>
                  <a:t>-labeled graph</a:t>
                </a:r>
                <a:br>
                  <a:rPr lang="en-US" dirty="0" smtClean="0"/>
                </a:br>
                <a:r>
                  <a:rPr lang="en-US" sz="1800" dirty="0"/>
                  <a:t>Vertex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1800" dirty="0"/>
                  <a:t> is labeled by the subset of its neighbors in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1800" dirty="0"/>
                  <a:t>,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1800" dirty="0"/>
                  <a:t> is a component of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US" sz="1800" dirty="0"/>
              </a:p>
              <a:p>
                <a:pPr marL="0" indent="0">
                  <a:buNone/>
                </a:pPr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𝒬</m:t>
                    </m:r>
                  </m:oMath>
                </a14:m>
                <a:r>
                  <a:rPr lang="en-US" dirty="0"/>
                  <a:t> be a </a:t>
                </a:r>
                <a:r>
                  <a:rPr lang="en-US" dirty="0" smtClean="0"/>
                  <a:t>set </a:t>
                </a:r>
                <a:r>
                  <a:rPr lang="en-US" dirty="0"/>
                  <a:t>of connected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-labeled </a:t>
                </a:r>
                <a:r>
                  <a:rPr lang="en-US" dirty="0" smtClean="0"/>
                  <a:t>graphs such that:</a:t>
                </a:r>
              </a:p>
              <a:p>
                <a:pPr marL="457200" indent="-457200">
                  <a:spcBef>
                    <a:spcPts val="600"/>
                  </a:spcBef>
                  <a:buFont typeface="+mj-lt"/>
                  <a:buAutoNum type="arabicPeriod"/>
                </a:pPr>
                <a:r>
                  <a:rPr lang="en-US" dirty="0" smtClean="0"/>
                  <a:t>each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𝒬</m:t>
                    </m:r>
                  </m:oMath>
                </a14:m>
                <a:r>
                  <a:rPr lang="en-US" dirty="0" smtClean="0"/>
                  <a:t> has at most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vertices, and</a:t>
                </a:r>
              </a:p>
              <a:p>
                <a:pPr marL="457200" indent="-457200">
                  <a:spcBef>
                    <a:spcPts val="600"/>
                  </a:spcBef>
                  <a:buFont typeface="+mj-lt"/>
                  <a:buAutoNum type="arabicPeriod"/>
                </a:pPr>
                <a:r>
                  <a:rPr lang="en-US" dirty="0" smtClean="0"/>
                  <a:t>for each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 smtClean="0"/>
                  <a:t> of size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 smtClean="0"/>
                  <a:t>,</a:t>
                </a:r>
                <a:br>
                  <a:rPr lang="en-US" dirty="0" smtClean="0"/>
                </a:br>
                <a:r>
                  <a:rPr lang="en-US" dirty="0" smtClean="0"/>
                  <a:t>the graph consisting of 1 vertex with </a:t>
                </a:r>
                <a:r>
                  <a:rPr lang="en-US" dirty="0" err="1" smtClean="0"/>
                  <a:t>labelset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 smtClean="0"/>
                  <a:t> belongs to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𝒬</m:t>
                    </m:r>
                  </m:oMath>
                </a14:m>
                <a:endParaRPr lang="en-US" dirty="0" smtClean="0"/>
              </a:p>
              <a:p>
                <a:pPr marL="457200" indent="-457200">
                  <a:spcBef>
                    <a:spcPts val="600"/>
                  </a:spcBef>
                  <a:buFont typeface="+mj-lt"/>
                  <a:buAutoNum type="arabicPeriod"/>
                </a:pPr>
                <a:endParaRPr lang="en-US" dirty="0"/>
              </a:p>
              <a:p>
                <a:pPr marL="457200" indent="-457200">
                  <a:spcBef>
                    <a:spcPts val="600"/>
                  </a:spcBef>
                  <a:buFont typeface="+mj-lt"/>
                  <a:buAutoNum type="arabicPeriod"/>
                </a:pPr>
                <a:endParaRPr lang="en-US" dirty="0" smtClean="0"/>
              </a:p>
              <a:p>
                <a:pPr marL="457200" indent="-457200">
                  <a:spcBef>
                    <a:spcPts val="600"/>
                  </a:spcBef>
                  <a:buFont typeface="+mj-lt"/>
                  <a:buAutoNum type="arabicPeriod"/>
                </a:pPr>
                <a:endParaRPr lang="en-US" dirty="0"/>
              </a:p>
              <a:p>
                <a:pPr marL="0" indent="0">
                  <a:spcBef>
                    <a:spcPts val="600"/>
                  </a:spcBef>
                  <a:buNone/>
                </a:pPr>
                <a:r>
                  <a:rPr lang="en-US" dirty="0" smtClean="0">
                    <a:solidFill>
                      <a:srgbClr val="C00000"/>
                    </a:solidFill>
                  </a:rPr>
                  <a:t>Best-possible </a:t>
                </a:r>
                <a:r>
                  <a:rPr lang="en-US" dirty="0" smtClean="0"/>
                  <a:t>in several ways:</a:t>
                </a:r>
              </a:p>
              <a:p>
                <a:pPr marL="0" indent="0">
                  <a:spcBef>
                    <a:spcPts val="600"/>
                  </a:spcBef>
                  <a:buNone/>
                </a:pPr>
                <a:r>
                  <a:rPr lang="en-US" dirty="0" smtClean="0"/>
                  <a:t>Fails without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dirty="0" smtClean="0"/>
                  <a:t> 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(2)</m:t>
                    </m:r>
                  </m:oMath>
                </a14:m>
                <a:r>
                  <a:rPr lang="en-US" dirty="0" smtClean="0"/>
                  <a:t> or when replacing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4"/>
                <a:stretch>
                  <a:fillRect l="-1185" t="-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17</a:t>
            </a:fld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 bwMode="auto">
              <a:xfrm>
                <a:off x="1981200" y="3789041"/>
                <a:ext cx="8229600" cy="1168673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r>
                  <a:rPr lang="en-US" sz="2400" dirty="0"/>
                  <a:t>If </a:t>
                </a:r>
                <a:r>
                  <a:rPr lang="en-US" sz="2400" dirty="0">
                    <a:solidFill>
                      <a:srgbClr val="0070C0"/>
                    </a:solidFill>
                  </a:rPr>
                  <a:t>all </a:t>
                </a:r>
                <a:r>
                  <a:rPr lang="en-US" sz="2400" dirty="0"/>
                  <a:t>optimal solutions to </a:t>
                </a:r>
                <a14:m>
                  <m:oMath xmlns:m="http://schemas.openxmlformats.org/officeDocument/2006/math">
                    <m:r>
                      <a:rPr lang="en-US" sz="2400" i="1" cap="small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sz="2400" cap="small" dirty="0"/>
                  <a:t>-Deletion </a:t>
                </a:r>
                <a:r>
                  <a:rPr lang="en-US" sz="2400" dirty="0"/>
                  <a:t>on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/>
                  <a:t> leave a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𝒬</m:t>
                    </m:r>
                  </m:oMath>
                </a14:m>
                <a:r>
                  <a:rPr lang="en-US" sz="2400" dirty="0"/>
                  <a:t>-minor, </a:t>
                </a:r>
                <a:br>
                  <a:rPr lang="en-US" sz="2400" dirty="0"/>
                </a:br>
                <a:r>
                  <a:rPr lang="en-US" sz="2400" dirty="0"/>
                  <a:t>then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∃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𝒬</m:t>
                        </m:r>
                      </m:e>
                      <m:sup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𝒬</m:t>
                    </m:r>
                  </m:oMath>
                </a14:m>
                <a:r>
                  <a:rPr lang="en-US" sz="2400" dirty="0"/>
                  <a:t> whose size depends </a:t>
                </a:r>
                <a:r>
                  <a:rPr lang="en-US" sz="2400" dirty="0">
                    <a:solidFill>
                      <a:srgbClr val="0070C0"/>
                    </a:solidFill>
                  </a:rPr>
                  <a:t>only</a:t>
                </a:r>
                <a:r>
                  <a:rPr lang="en-US" sz="2400" dirty="0"/>
                  <a:t> on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ℱ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𝑡𝑑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such that</a:t>
                </a:r>
                <a:br>
                  <a:rPr lang="en-US" sz="2400" dirty="0"/>
                </a:br>
                <a:r>
                  <a:rPr lang="en-US" sz="2400" dirty="0">
                    <a:solidFill>
                      <a:srgbClr val="0070C0"/>
                    </a:solidFill>
                  </a:rPr>
                  <a:t>all </a:t>
                </a:r>
                <a:r>
                  <a:rPr lang="en-US" sz="2400" dirty="0"/>
                  <a:t>optimal solutions to </a:t>
                </a:r>
                <a14:m>
                  <m:oMath xmlns:m="http://schemas.openxmlformats.org/officeDocument/2006/math">
                    <m:r>
                      <a:rPr lang="en-US" sz="2400" i="1" cap="small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sz="2400" cap="small" dirty="0"/>
                  <a:t>-Deletion </a:t>
                </a:r>
                <a:r>
                  <a:rPr lang="en-US" sz="2400" dirty="0"/>
                  <a:t>on</a:t>
                </a:r>
                <a:r>
                  <a:rPr lang="en-US" sz="2400" cap="small" dirty="0"/>
                  <a:t> </a:t>
                </a:r>
                <a14:m>
                  <m:oMath xmlns:m="http://schemas.openxmlformats.org/officeDocument/2006/math">
                    <m:r>
                      <a:rPr lang="en-US" sz="2400" i="1" cap="small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cap="small" dirty="0"/>
                  <a:t> </a:t>
                </a:r>
                <a:r>
                  <a:rPr lang="en-US" sz="2400" dirty="0"/>
                  <a:t>leave 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𝒬</m:t>
                        </m:r>
                      </m:e>
                      <m:sup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/>
                  <a:t>-minor.</a:t>
                </a:r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3789040"/>
                <a:ext cx="8229600" cy="1168673"/>
              </a:xfrm>
              <a:prstGeom prst="round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1936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the proof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18</a:t>
            </a:fld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 bwMode="auto">
              <a:xfrm>
                <a:off x="1981200" y="1196976"/>
                <a:ext cx="8229600" cy="839676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cap="small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sz="2400" cap="small" dirty="0"/>
                  <a:t>-Minor-free Deletion</a:t>
                </a:r>
                <a:r>
                  <a:rPr lang="en-US" sz="2400" dirty="0"/>
                  <a:t> parameterized by the size of </a:t>
                </a:r>
                <a:r>
                  <a:rPr lang="en-US" sz="2400" dirty="0" smtClean="0"/>
                  <a:t>a </a:t>
                </a:r>
                <a:br>
                  <a:rPr lang="en-US" sz="2400" dirty="0" smtClean="0"/>
                </a:br>
                <a:r>
                  <a:rPr lang="en-US" sz="2400" dirty="0" err="1" smtClean="0"/>
                  <a:t>treedepth</a:t>
                </a:r>
                <a:r>
                  <a:rPr lang="en-US" sz="2400" dirty="0" smtClean="0"/>
                  <a:t>-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US" sz="2400" dirty="0"/>
                  <a:t> modulator has a polynomial kernel</a:t>
                </a:r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81200" y="1196976"/>
                <a:ext cx="8229600" cy="839676"/>
              </a:xfrm>
              <a:prstGeom prst="round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/>
              <p:cNvSpPr/>
              <p:nvPr/>
            </p:nvSpPr>
            <p:spPr bwMode="auto">
              <a:xfrm>
                <a:off x="1981200" y="2492896"/>
                <a:ext cx="8229600" cy="2016224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l"/>
                <a:r>
                  <a:rPr lang="en-US" sz="2400" dirty="0"/>
                  <a:t>There is a polynomial-time algorithm that,</a:t>
                </a:r>
                <a:br>
                  <a:rPr lang="en-US" sz="2400" dirty="0"/>
                </a:br>
                <a:r>
                  <a:rPr lang="en-US" sz="2400" dirty="0"/>
                  <a:t>given a graph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/>
                  <a:t> and a </a:t>
                </a:r>
                <a:r>
                  <a:rPr lang="en-US" sz="2400" dirty="0" err="1"/>
                  <a:t>treedepth</a:t>
                </a:r>
                <a:r>
                  <a:rPr lang="en-US" sz="2400" dirty="0"/>
                  <a:t>-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US" sz="2400" dirty="0"/>
                  <a:t> modulator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400" dirty="0"/>
                  <a:t>,</a:t>
                </a:r>
                <a:br>
                  <a:rPr lang="en-US" sz="2400" dirty="0"/>
                </a:br>
                <a:r>
                  <a:rPr lang="en-US" sz="2400" dirty="0"/>
                  <a:t>outputs an induced subgraph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sz="2400" dirty="0"/>
                  <a:t> such that:</a:t>
                </a: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𝑜𝑝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ℱ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𝑜𝑝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ℱ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endParaRPr lang="en-US" sz="2400" dirty="0"/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Graph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400" dirty="0"/>
                  <a:t> has at most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2400" dirty="0"/>
                  <a:t> connected components</a:t>
                </a:r>
              </a:p>
            </p:txBody>
          </p:sp>
        </mc:Choice>
        <mc:Fallback xmlns="">
          <p:sp>
            <p:nvSpPr>
              <p:cNvPr id="6" name="Rounded 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2492896"/>
                <a:ext cx="8229600" cy="2016224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/>
              <p:cNvSpPr/>
              <p:nvPr/>
            </p:nvSpPr>
            <p:spPr bwMode="auto">
              <a:xfrm>
                <a:off x="1981200" y="5013177"/>
                <a:ext cx="8229600" cy="1168673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r>
                  <a:rPr lang="en-US" sz="2400" dirty="0"/>
                  <a:t>If </a:t>
                </a:r>
                <a:r>
                  <a:rPr lang="en-US" sz="2400" dirty="0">
                    <a:solidFill>
                      <a:srgbClr val="0070C0"/>
                    </a:solidFill>
                  </a:rPr>
                  <a:t>all </a:t>
                </a:r>
                <a:r>
                  <a:rPr lang="en-US" sz="2400" dirty="0"/>
                  <a:t>optimal solutions to </a:t>
                </a:r>
                <a14:m>
                  <m:oMath xmlns:m="http://schemas.openxmlformats.org/officeDocument/2006/math">
                    <m:r>
                      <a:rPr lang="en-US" sz="2400" i="1" cap="small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sz="2400" cap="small" dirty="0"/>
                  <a:t>-Deletion </a:t>
                </a:r>
                <a:r>
                  <a:rPr lang="en-US" sz="2400" dirty="0"/>
                  <a:t>on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/>
                  <a:t> leave a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𝒬</m:t>
                    </m:r>
                  </m:oMath>
                </a14:m>
                <a:r>
                  <a:rPr lang="en-US" sz="2400" dirty="0"/>
                  <a:t>-minor, </a:t>
                </a:r>
                <a:br>
                  <a:rPr lang="en-US" sz="2400" dirty="0"/>
                </a:br>
                <a:r>
                  <a:rPr lang="en-US" sz="2400" dirty="0"/>
                  <a:t>then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∃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𝒬</m:t>
                        </m:r>
                      </m:e>
                      <m:sup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𝒬</m:t>
                    </m:r>
                  </m:oMath>
                </a14:m>
                <a:r>
                  <a:rPr lang="en-US" sz="2400" dirty="0"/>
                  <a:t> whose size depends </a:t>
                </a:r>
                <a:r>
                  <a:rPr lang="en-US" sz="2400" dirty="0">
                    <a:solidFill>
                      <a:srgbClr val="0070C0"/>
                    </a:solidFill>
                  </a:rPr>
                  <a:t>only</a:t>
                </a:r>
                <a:r>
                  <a:rPr lang="en-US" sz="2400" dirty="0"/>
                  <a:t> on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ℱ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𝑡𝑑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such that</a:t>
                </a:r>
                <a:br>
                  <a:rPr lang="en-US" sz="2400" dirty="0"/>
                </a:br>
                <a:r>
                  <a:rPr lang="en-US" sz="2400" dirty="0">
                    <a:solidFill>
                      <a:srgbClr val="0070C0"/>
                    </a:solidFill>
                  </a:rPr>
                  <a:t>all </a:t>
                </a:r>
                <a:r>
                  <a:rPr lang="en-US" sz="2400" dirty="0"/>
                  <a:t>optimal solutions to </a:t>
                </a:r>
                <a14:m>
                  <m:oMath xmlns:m="http://schemas.openxmlformats.org/officeDocument/2006/math">
                    <m:r>
                      <a:rPr lang="en-US" sz="2400" i="1" cap="small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sz="2400" cap="small" dirty="0"/>
                  <a:t>-Deletion </a:t>
                </a:r>
                <a:r>
                  <a:rPr lang="en-US" sz="2400" dirty="0"/>
                  <a:t>on</a:t>
                </a:r>
                <a:r>
                  <a:rPr lang="en-US" sz="2400" cap="small" dirty="0"/>
                  <a:t> </a:t>
                </a:r>
                <a14:m>
                  <m:oMath xmlns:m="http://schemas.openxmlformats.org/officeDocument/2006/math">
                    <m:r>
                      <a:rPr lang="en-US" sz="2400" i="1" cap="small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cap="small" dirty="0"/>
                  <a:t> </a:t>
                </a:r>
                <a:r>
                  <a:rPr lang="en-US" sz="2400" dirty="0"/>
                  <a:t>leave 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𝒬</m:t>
                        </m:r>
                      </m:e>
                      <m:sup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/>
                  <a:t>-minor.</a:t>
                </a:r>
              </a:p>
            </p:txBody>
          </p:sp>
        </mc:Choice>
        <mc:Fallback xmlns="">
          <p:sp>
            <p:nvSpPr>
              <p:cNvPr id="7" name="Rounded 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5013176"/>
                <a:ext cx="8229600" cy="1168673"/>
              </a:xfrm>
              <a:prstGeom prst="round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Up Arrow 8"/>
          <p:cNvSpPr/>
          <p:nvPr/>
        </p:nvSpPr>
        <p:spPr bwMode="auto">
          <a:xfrm>
            <a:off x="2855640" y="2071860"/>
            <a:ext cx="432048" cy="349028"/>
          </a:xfrm>
          <a:prstGeom prst="upArrow">
            <a:avLst/>
          </a:prstGeom>
          <a:ln>
            <a:headEnd type="none" w="med" len="med"/>
            <a:tailEnd type="none" w="med" len="med"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none" lIns="91440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l" eaLnBrk="0" hangingPunct="0"/>
            <a:r>
              <a:rPr lang="en-US" sz="2000" i="1" dirty="0">
                <a:solidFill>
                  <a:srgbClr val="0070C0"/>
                </a:solidFill>
                <a:latin typeface="+mj-lt"/>
              </a:rPr>
              <a:t>Simple argument (2 slides)</a:t>
            </a:r>
          </a:p>
        </p:txBody>
      </p:sp>
      <p:sp>
        <p:nvSpPr>
          <p:cNvPr id="10" name="Up Arrow 9"/>
          <p:cNvSpPr/>
          <p:nvPr/>
        </p:nvSpPr>
        <p:spPr bwMode="auto">
          <a:xfrm>
            <a:off x="2855640" y="4581128"/>
            <a:ext cx="432048" cy="349028"/>
          </a:xfrm>
          <a:prstGeom prst="upArrow">
            <a:avLst/>
          </a:prstGeom>
          <a:ln>
            <a:headEnd type="none" w="med" len="med"/>
            <a:tailEnd type="none" w="med" len="med"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none" lIns="91440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l" eaLnBrk="0" hangingPunct="0"/>
            <a:r>
              <a:rPr lang="en-US" sz="2000" i="1" dirty="0">
                <a:solidFill>
                  <a:srgbClr val="0070C0"/>
                </a:solidFill>
                <a:latin typeface="+mj-lt"/>
              </a:rPr>
              <a:t>Nontrivial argument (main text)</a:t>
            </a:r>
          </a:p>
        </p:txBody>
      </p:sp>
      <p:sp>
        <p:nvSpPr>
          <p:cNvPr id="11" name="Up Arrow 10"/>
          <p:cNvSpPr/>
          <p:nvPr/>
        </p:nvSpPr>
        <p:spPr bwMode="auto">
          <a:xfrm>
            <a:off x="2855640" y="6248324"/>
            <a:ext cx="432048" cy="349028"/>
          </a:xfrm>
          <a:prstGeom prst="upArrow">
            <a:avLst/>
          </a:prstGeom>
          <a:ln>
            <a:headEnd type="none" w="med" len="med"/>
            <a:tailEnd type="none" w="med" len="med"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none" lIns="91440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l" eaLnBrk="0" hangingPunct="0"/>
            <a:r>
              <a:rPr lang="en-US" sz="2000" i="1" dirty="0">
                <a:solidFill>
                  <a:srgbClr val="0070C0"/>
                </a:solidFill>
                <a:latin typeface="+mj-lt"/>
              </a:rPr>
              <a:t>Complicated argument (30 pages appendix)</a:t>
            </a:r>
          </a:p>
        </p:txBody>
      </p:sp>
    </p:spTree>
    <p:extLst>
      <p:ext uri="{BB962C8B-B14F-4D97-AF65-F5344CB8AC3E}">
        <p14:creationId xmlns:p14="http://schemas.microsoft.com/office/powerpoint/2010/main" val="3961879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For each set of connected graphs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cap="small" dirty="0" smtClean="0"/>
                  <a:t> </a:t>
                </a:r>
                <a:r>
                  <a:rPr lang="en-US" dirty="0" smtClean="0"/>
                  <a:t>and constant</a:t>
                </a:r>
                <a:r>
                  <a:rPr lang="en-US" cap="small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cap="small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US" cap="small" dirty="0" smtClean="0"/>
                  <a:t>, </a:t>
                </a:r>
                <a:br>
                  <a:rPr lang="en-US" cap="small" dirty="0" smtClean="0"/>
                </a:br>
                <a:r>
                  <a:rPr lang="en-US" dirty="0" smtClean="0"/>
                  <a:t>there is a polynomial kernel 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cap="small" dirty="0" smtClean="0"/>
                  <a:t>-Minor-free Deletion </a:t>
                </a:r>
                <a:r>
                  <a:rPr lang="en-US" dirty="0" smtClean="0"/>
                  <a:t>[</a:t>
                </a:r>
                <a:r>
                  <a:rPr lang="en-US" cap="small" dirty="0" smtClean="0"/>
                  <a:t>td</a:t>
                </a:r>
                <a:r>
                  <a:rPr lang="en-US" dirty="0" smtClean="0"/>
                  <a:t>-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US" cap="small" dirty="0" smtClean="0"/>
                  <a:t> modulator]</a:t>
                </a:r>
              </a:p>
              <a:p>
                <a:pPr marL="0" indent="0">
                  <a:buNone/>
                </a:pPr>
                <a:r>
                  <a:rPr lang="en-US" dirty="0" smtClean="0"/>
                  <a:t>Kernel uses a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single reduction rule</a:t>
                </a:r>
                <a:r>
                  <a:rPr lang="en-US" dirty="0" smtClean="0"/>
                  <a:t> and is fully explicit</a:t>
                </a:r>
              </a:p>
              <a:p>
                <a:pPr marL="0" indent="0">
                  <a:buNone/>
                </a:pPr>
                <a:r>
                  <a:rPr lang="en-US" dirty="0" smtClean="0"/>
                  <a:t>Degree of the polynomial </a:t>
                </a:r>
                <a:r>
                  <a:rPr lang="en-US" smtClean="0"/>
                  <a:t>grows exponentially with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US" dirty="0" smtClean="0"/>
                  <a:t>,</a:t>
                </a:r>
                <a:br>
                  <a:rPr lang="en-US" dirty="0" smtClean="0"/>
                </a:br>
                <a:r>
                  <a:rPr lang="en-US" dirty="0" smtClean="0"/>
                  <a:t>which is unavoidable </a:t>
                </a:r>
                <a:r>
                  <a:rPr lang="en-US" sz="1600" dirty="0"/>
                  <a:t>(unless NP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⊆</m:t>
                    </m:r>
                  </m:oMath>
                </a14:m>
                <a:r>
                  <a:rPr lang="en-US" sz="1600" dirty="0"/>
                  <a:t> coNP/poly)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C00000"/>
                    </a:solidFill>
                  </a:rPr>
                  <a:t>Open problems: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dirty="0"/>
                  <a:t>Disconnected forbidden minors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dirty="0" smtClean="0"/>
                  <a:t>Simpler proof of the main lemma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dirty="0" smtClean="0"/>
                  <a:t>Generalization to topological subgraphs &amp; parity constraints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889" t="-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19</a:t>
            </a:fld>
            <a:endParaRPr lang="nb-NO"/>
          </a:p>
        </p:txBody>
      </p:sp>
      <p:sp>
        <p:nvSpPr>
          <p:cNvPr id="5" name="TextBox 4"/>
          <p:cNvSpPr txBox="1"/>
          <p:nvPr/>
        </p:nvSpPr>
        <p:spPr>
          <a:xfrm>
            <a:off x="2423592" y="5675764"/>
            <a:ext cx="73448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THANK YOU!</a:t>
            </a:r>
          </a:p>
          <a:p>
            <a:endParaRPr lang="en-US" sz="4800" dirty="0" err="1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32407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reduction with a guarantee for NP-hard problems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A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kernelization</a:t>
                </a:r>
                <a:r>
                  <a:rPr lang="en-US" dirty="0" smtClean="0"/>
                  <a:t> for a parameterized problem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 smtClean="0"/>
                  <a:t> is: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dirty="0" smtClean="0"/>
                  <a:t>an algorithm that transforms inputs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into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>
                  <a:spcBef>
                    <a:spcPts val="600"/>
                  </a:spcBef>
                </a:pPr>
                <a:r>
                  <a:rPr lang="en-US" dirty="0" smtClean="0"/>
                  <a:t>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𝑝𝑜𝑙𝑦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time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dirty="0" smtClean="0"/>
                  <a:t>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has answer </a:t>
                </a:r>
                <a:r>
                  <a:rPr lang="en-US" cap="small" dirty="0" smtClean="0"/>
                  <a:t>yes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iff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has answer </a:t>
                </a:r>
                <a:r>
                  <a:rPr lang="en-US" cap="small" dirty="0" smtClean="0"/>
                  <a:t>yes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dirty="0" smtClean="0"/>
                  <a:t>and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The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 smtClean="0"/>
                  <a:t> is the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size</a:t>
                </a:r>
                <a:r>
                  <a:rPr lang="en-US" dirty="0" smtClean="0"/>
                  <a:t> of the kernelization</a:t>
                </a:r>
              </a:p>
              <a:p>
                <a:pPr marL="0" indent="0">
                  <a:buNone/>
                </a:pPr>
                <a:endParaRPr lang="en-US" i="1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889" t="-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2</a:t>
            </a:fld>
            <a:endParaRPr lang="nb-NO"/>
          </a:p>
        </p:txBody>
      </p:sp>
      <p:grpSp>
        <p:nvGrpSpPr>
          <p:cNvPr id="17" name="Group 16"/>
          <p:cNvGrpSpPr/>
          <p:nvPr/>
        </p:nvGrpSpPr>
        <p:grpSpPr>
          <a:xfrm>
            <a:off x="2695651" y="5085184"/>
            <a:ext cx="6800701" cy="1051418"/>
            <a:chOff x="1171650" y="4908301"/>
            <a:chExt cx="6800701" cy="1051418"/>
          </a:xfrm>
        </p:grpSpPr>
        <p:grpSp>
          <p:nvGrpSpPr>
            <p:cNvPr id="18" name="Group 17"/>
            <p:cNvGrpSpPr/>
            <p:nvPr/>
          </p:nvGrpSpPr>
          <p:grpSpPr>
            <a:xfrm>
              <a:off x="1171650" y="4908301"/>
              <a:ext cx="2088580" cy="1051418"/>
              <a:chOff x="1475308" y="4908301"/>
              <a:chExt cx="2088580" cy="105141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Rounded Rectangle 25"/>
                  <p:cNvSpPr/>
                  <p:nvPr/>
                </p:nvSpPr>
                <p:spPr bwMode="auto">
                  <a:xfrm>
                    <a:off x="1475655" y="5157192"/>
                    <a:ext cx="2088221" cy="802527"/>
                  </a:xfrm>
                  <a:prstGeom prst="round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2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eaLnBrk="0" hangingPunct="0"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nl-NL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oMath>
                      </m:oMathPara>
                    </a14:m>
                    <a:endParaRPr lang="en-US" sz="2000" dirty="0">
                      <a:solidFill>
                        <a:schemeClr val="tx1"/>
                      </a:solidFill>
                      <a:latin typeface="+mj-lt"/>
                    </a:endParaRPr>
                  </a:p>
                </p:txBody>
              </p:sp>
            </mc:Choice>
            <mc:Fallback xmlns="">
              <p:sp>
                <p:nvSpPr>
                  <p:cNvPr id="26" name="Rounded Rectangle 2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1475655" y="5157192"/>
                    <a:ext cx="2088221" cy="802527"/>
                  </a:xfrm>
                  <a:prstGeom prst="roundRect">
                    <a:avLst/>
                  </a:prstGeom>
                  <a:blipFill rotWithShape="0">
                    <a:blip r:embed="rId3"/>
                    <a:stretch>
                      <a:fillRect/>
                    </a:stretch>
                  </a:blipFill>
                  <a:ln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" name="Left-Right Arrow 26"/>
                  <p:cNvSpPr/>
                  <p:nvPr/>
                </p:nvSpPr>
                <p:spPr bwMode="auto">
                  <a:xfrm>
                    <a:off x="1475308" y="4908301"/>
                    <a:ext cx="2088580" cy="104875"/>
                  </a:xfrm>
                  <a:prstGeom prst="leftRightArrow">
                    <a:avLst/>
                  </a:prstGeom>
                  <a:ln>
                    <a:headEnd type="none" w="med" len="med"/>
                    <a:tailEnd type="none" w="med" len="med"/>
                  </a:ln>
                  <a:effectLst/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0" rIns="91440" bIns="91440" numCol="1" rtlCol="0" anchor="b" anchorCtr="0" compatLnSpc="1">
                    <a:prstTxWarp prst="textNoShape">
                      <a:avLst/>
                    </a:prstTxWarp>
                  </a:bodyPr>
                  <a:lstStyle/>
                  <a:p>
                    <a:pPr eaLnBrk="0" hangingPunct="0"/>
                    <a14:m>
                      <m:oMath xmlns:m="http://schemas.openxmlformats.org/officeDocument/2006/math">
                        <m:r>
                          <a:rPr lang="en-US" sz="2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oMath>
                    </a14:m>
                    <a:r>
                      <a:rPr lang="en-US" sz="2000" dirty="0">
                        <a:solidFill>
                          <a:schemeClr val="tx1"/>
                        </a:solidFill>
                        <a:latin typeface="+mj-lt"/>
                      </a:rPr>
                      <a:t> bits</a:t>
                    </a:r>
                  </a:p>
                </p:txBody>
              </p:sp>
            </mc:Choice>
            <mc:Fallback xmlns="">
              <p:sp>
                <p:nvSpPr>
                  <p:cNvPr id="27" name="Left-Right Arrow 2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1475308" y="4908301"/>
                    <a:ext cx="2088580" cy="104875"/>
                  </a:xfrm>
                  <a:prstGeom prst="leftRightArrow">
                    <a:avLst/>
                  </a:prstGeom>
                  <a:blipFill rotWithShape="0">
                    <a:blip r:embed="rId4"/>
                    <a:stretch>
                      <a:fillRect t="-321053" b="-47368"/>
                    </a:stretch>
                  </a:blipFill>
                  <a:ln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Oval 27"/>
                  <p:cNvSpPr/>
                  <p:nvPr/>
                </p:nvSpPr>
                <p:spPr bwMode="auto">
                  <a:xfrm>
                    <a:off x="2987824" y="5229076"/>
                    <a:ext cx="504056" cy="504056"/>
                  </a:xfrm>
                  <a:prstGeom prst="ellips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algn="just" eaLnBrk="0" hangingPunct="0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oMath>
                      </m:oMathPara>
                    </a14:m>
                    <a:endParaRPr lang="en-US" sz="2000" dirty="0">
                      <a:solidFill>
                        <a:schemeClr val="tx1"/>
                      </a:solidFill>
                      <a:latin typeface="+mj-lt"/>
                    </a:endParaRPr>
                  </a:p>
                </p:txBody>
              </p:sp>
            </mc:Choice>
            <mc:Fallback xmlns="">
              <p:sp>
                <p:nvSpPr>
                  <p:cNvPr id="28" name="Oval 2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2987824" y="5229076"/>
                    <a:ext cx="504056" cy="504056"/>
                  </a:xfrm>
                  <a:prstGeom prst="ellipse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  <a:ln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9" name="Group 18"/>
            <p:cNvGrpSpPr/>
            <p:nvPr/>
          </p:nvGrpSpPr>
          <p:grpSpPr>
            <a:xfrm>
              <a:off x="4431880" y="5144132"/>
              <a:ext cx="954404" cy="772281"/>
              <a:chOff x="4412304" y="3639729"/>
              <a:chExt cx="954404" cy="772281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Right Arrow 23"/>
                  <p:cNvSpPr/>
                  <p:nvPr/>
                </p:nvSpPr>
                <p:spPr bwMode="auto">
                  <a:xfrm>
                    <a:off x="4412304" y="3639729"/>
                    <a:ext cx="954404" cy="772281"/>
                  </a:xfrm>
                  <a:prstGeom prst="rightArrow">
                    <a:avLst/>
                  </a:prstGeom>
                  <a:ln w="19050">
                    <a:headEnd type="none" w="med" len="med"/>
                    <a:tailEnd type="none" w="med" len="med"/>
                  </a:ln>
                  <a:effectLst/>
                </p:spPr>
                <p:style>
                  <a:lnRef idx="1">
                    <a:schemeClr val="accent4"/>
                  </a:lnRef>
                  <a:fillRef idx="2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dk1"/>
                  </a:fontRef>
                </p:style>
                <p:txBody>
                  <a:bodyPr vert="horz" wrap="none" lIns="91440" tIns="0" rIns="91440" bIns="155448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eaLnBrk="0" hangingPunct="0"/>
                    <a14:m>
                      <m:oMath xmlns:m="http://schemas.openxmlformats.org/officeDocument/2006/math"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𝑝𝑜𝑙𝑦</m:t>
                        </m:r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a14:m>
                    <a:r>
                      <a:rPr lang="en-US" sz="2000" dirty="0">
                        <a:solidFill>
                          <a:schemeClr val="tx1"/>
                        </a:solidFill>
                        <a:latin typeface="+mj-lt"/>
                      </a:rPr>
                      <a:t> time</a:t>
                    </a:r>
                  </a:p>
                </p:txBody>
              </p:sp>
            </mc:Choice>
            <mc:Fallback xmlns="">
              <p:sp>
                <p:nvSpPr>
                  <p:cNvPr id="24" name="Right Arrow 2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4412304" y="3639729"/>
                    <a:ext cx="954404" cy="772281"/>
                  </a:xfrm>
                  <a:prstGeom prst="rightArrow">
                    <a:avLst/>
                  </a:prstGeom>
                  <a:blipFill rotWithShape="0">
                    <a:blip r:embed="rId6"/>
                    <a:stretch>
                      <a:fillRect l="-57143" t="-72059" r="-41615"/>
                    </a:stretch>
                  </a:blipFill>
                  <a:ln w="19050"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pic>
            <p:nvPicPr>
              <p:cNvPr id="25" name="Picture 4" descr="http://studystays.com.au/images/config.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4400000">
                <a:off x="4714562" y="3791585"/>
                <a:ext cx="447473" cy="4474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0" name="Group 19"/>
            <p:cNvGrpSpPr/>
            <p:nvPr/>
          </p:nvGrpSpPr>
          <p:grpSpPr>
            <a:xfrm>
              <a:off x="6557934" y="4908301"/>
              <a:ext cx="1414417" cy="1051418"/>
              <a:chOff x="6660000" y="4908301"/>
              <a:chExt cx="1414417" cy="105141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Rounded Rectangle 20"/>
                  <p:cNvSpPr/>
                  <p:nvPr/>
                </p:nvSpPr>
                <p:spPr bwMode="auto">
                  <a:xfrm>
                    <a:off x="6660232" y="5157192"/>
                    <a:ext cx="1414174" cy="802527"/>
                  </a:xfrm>
                  <a:prstGeom prst="round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2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eaLnBrk="0" hangingPunct="0"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nl-NL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oMath>
                      </m:oMathPara>
                    </a14:m>
                    <a:endParaRPr lang="en-US" sz="2000" dirty="0">
                      <a:solidFill>
                        <a:schemeClr val="tx1"/>
                      </a:solidFill>
                      <a:latin typeface="+mj-lt"/>
                    </a:endParaRPr>
                  </a:p>
                </p:txBody>
              </p:sp>
            </mc:Choice>
            <mc:Fallback xmlns="">
              <p:sp>
                <p:nvSpPr>
                  <p:cNvPr id="21" name="Rounded Rectangle 2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6660232" y="5157192"/>
                    <a:ext cx="1414174" cy="802527"/>
                  </a:xfrm>
                  <a:prstGeom prst="roundRect">
                    <a:avLst/>
                  </a:prstGeom>
                  <a:blipFill rotWithShape="0">
                    <a:blip r:embed="rId8"/>
                    <a:stretch>
                      <a:fillRect/>
                    </a:stretch>
                  </a:blipFill>
                  <a:ln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Left-Right Arrow 21"/>
                  <p:cNvSpPr/>
                  <p:nvPr/>
                </p:nvSpPr>
                <p:spPr bwMode="auto">
                  <a:xfrm>
                    <a:off x="6660000" y="4908301"/>
                    <a:ext cx="1414417" cy="104875"/>
                  </a:xfrm>
                  <a:prstGeom prst="leftRightArrow">
                    <a:avLst/>
                  </a:prstGeom>
                  <a:ln>
                    <a:headEnd type="none" w="med" len="med"/>
                    <a:tailEnd type="none" w="med" len="med"/>
                  </a:ln>
                  <a:effectLst/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0" rIns="91440" bIns="91440" numCol="1" rtlCol="0" anchor="b" anchorCtr="0" compatLnSpc="1">
                    <a:prstTxWarp prst="textNoShape">
                      <a:avLst/>
                    </a:prstTxWarp>
                  </a:bodyPr>
                  <a:lstStyle/>
                  <a:p>
                    <a:pPr eaLnBrk="0" hangingPunct="0"/>
                    <a14:m>
                      <m:oMath xmlns:m="http://schemas.openxmlformats.org/officeDocument/2006/math">
                        <m: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a14:m>
                    <a:r>
                      <a:rPr lang="en-US" sz="2000" dirty="0">
                        <a:solidFill>
                          <a:schemeClr val="tx1"/>
                        </a:solidFill>
                        <a:latin typeface="+mj-lt"/>
                      </a:rPr>
                      <a:t> bits</a:t>
                    </a:r>
                  </a:p>
                </p:txBody>
              </p:sp>
            </mc:Choice>
            <mc:Fallback xmlns="">
              <p:sp>
                <p:nvSpPr>
                  <p:cNvPr id="22" name="Left-Right Arrow 2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6660000" y="4908301"/>
                    <a:ext cx="1414417" cy="104875"/>
                  </a:xfrm>
                  <a:prstGeom prst="leftRightArrow">
                    <a:avLst/>
                  </a:prstGeom>
                  <a:blipFill rotWithShape="0">
                    <a:blip r:embed="rId9"/>
                    <a:stretch>
                      <a:fillRect t="-321053" b="-47368"/>
                    </a:stretch>
                  </a:blipFill>
                  <a:ln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Oval 22"/>
                  <p:cNvSpPr/>
                  <p:nvPr/>
                </p:nvSpPr>
                <p:spPr bwMode="auto">
                  <a:xfrm>
                    <a:off x="7498354" y="5229076"/>
                    <a:ext cx="504056" cy="504056"/>
                  </a:xfrm>
                  <a:prstGeom prst="ellips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algn="just" eaLnBrk="0" hangingPunct="0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oMath>
                      </m:oMathPara>
                    </a14:m>
                    <a:endParaRPr lang="en-US" sz="2000" dirty="0">
                      <a:solidFill>
                        <a:schemeClr val="tx1"/>
                      </a:solidFill>
                      <a:latin typeface="+mj-lt"/>
                    </a:endParaRPr>
                  </a:p>
                </p:txBody>
              </p:sp>
            </mc:Choice>
            <mc:Fallback xmlns="">
              <p:sp>
                <p:nvSpPr>
                  <p:cNvPr id="23" name="Oval 2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7498354" y="5229076"/>
                    <a:ext cx="504056" cy="504056"/>
                  </a:xfrm>
                  <a:prstGeom prst="ellipse">
                    <a:avLst/>
                  </a:prstGeom>
                  <a:blipFill rotWithShape="0">
                    <a:blip r:embed="rId10"/>
                    <a:stretch>
                      <a:fillRect/>
                    </a:stretch>
                  </a:blipFill>
                  <a:ln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29" name="Rounded Rectangle 28"/>
          <p:cNvSpPr/>
          <p:nvPr/>
        </p:nvSpPr>
        <p:spPr bwMode="auto">
          <a:xfrm>
            <a:off x="609599" y="3469006"/>
            <a:ext cx="10987617" cy="1168673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2400" dirty="0"/>
              <a:t>A kernelization guarantees that instances that are large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with </a:t>
            </a:r>
            <a:r>
              <a:rPr lang="en-US" sz="2400" dirty="0"/>
              <a:t>respect to their complexity parameter can be shrunk</a:t>
            </a:r>
          </a:p>
        </p:txBody>
      </p:sp>
    </p:spTree>
    <p:extLst>
      <p:ext uri="{BB962C8B-B14F-4D97-AF65-F5344CB8AC3E}">
        <p14:creationId xmlns:p14="http://schemas.microsoft.com/office/powerpoint/2010/main" val="2687915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parameterizations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Often, the parameter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 smtClean="0"/>
                  <a:t> is the size of the solution</a:t>
                </a:r>
              </a:p>
              <a:p>
                <a:pPr marL="0" indent="0" algn="ctr">
                  <a:buNone/>
                </a:pPr>
                <a:r>
                  <a:rPr lang="en-US" dirty="0" smtClean="0">
                    <a:solidFill>
                      <a:srgbClr val="0070C0"/>
                    </a:solidFill>
                  </a:rPr>
                  <a:t>(A) “Can large instances that ask for a small solution be shrunk?”</a:t>
                </a:r>
              </a:p>
              <a:p>
                <a:pPr marL="0" indent="0">
                  <a:buNone/>
                </a:pPr>
                <a:r>
                  <a:rPr lang="en-US" dirty="0" smtClean="0"/>
                  <a:t>Does not give good guarantees when solution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dirty="0" smtClean="0"/>
                  <a:t> input size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Instead, we focus on structural problem parameterizations</a:t>
                </a:r>
              </a:p>
              <a:p>
                <a:pPr marL="0" indent="0" algn="ctr">
                  <a:buNone/>
                </a:pPr>
                <a:r>
                  <a:rPr lang="en-US" dirty="0" smtClean="0">
                    <a:solidFill>
                      <a:srgbClr val="0070C0"/>
                    </a:solidFill>
                  </a:rPr>
                  <a:t>(B) “Can large but structurally simple instances be shrunk?”</a:t>
                </a:r>
              </a:p>
              <a:p>
                <a:pPr marL="0" indent="0">
                  <a:buNone/>
                </a:pPr>
                <a:endParaRPr lang="en-US" dirty="0" smtClean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C00000"/>
                    </a:solidFill>
                  </a:rPr>
                  <a:t>Goal: </a:t>
                </a:r>
                <a:br>
                  <a:rPr lang="en-US" dirty="0" smtClean="0">
                    <a:solidFill>
                      <a:srgbClr val="C00000"/>
                    </a:solidFill>
                  </a:rPr>
                </a:br>
                <a:r>
                  <a:rPr lang="en-US" dirty="0" smtClean="0"/>
                  <a:t>Answer question </a:t>
                </a:r>
                <a:r>
                  <a:rPr lang="en-US" dirty="0"/>
                  <a:t>(B) </a:t>
                </a:r>
                <a:r>
                  <a:rPr lang="en-US" dirty="0" smtClean="0"/>
                  <a:t>for a general set of problems &amp; parameters</a:t>
                </a:r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833" t="-989" b="-38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23490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Capturing a general class of problems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Several meta-theorems are based on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logic</a:t>
                </a:r>
              </a:p>
              <a:p>
                <a:pPr marL="0" indent="0">
                  <a:buNone/>
                </a:pPr>
                <a:r>
                  <a:rPr lang="en-US" dirty="0" err="1" smtClean="0">
                    <a:solidFill>
                      <a:srgbClr val="C00000"/>
                    </a:solidFill>
                  </a:rPr>
                  <a:t>Courcelle’s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 theorem:</a:t>
                </a:r>
                <a:endParaRPr lang="en-US" dirty="0">
                  <a:solidFill>
                    <a:srgbClr val="C00000"/>
                  </a:solidFill>
                </a:endParaRPr>
              </a:p>
              <a:p>
                <a:pPr marL="0" indent="0">
                  <a:spcBef>
                    <a:spcPts val="600"/>
                  </a:spcBef>
                  <a:buNone/>
                </a:pPr>
                <a:r>
                  <a:rPr lang="en-US" dirty="0" smtClean="0"/>
                  <a:t>Decision problems expressible in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Monadic Second-Order Logic </a:t>
                </a:r>
                <a:r>
                  <a:rPr lang="en-US" dirty="0" smtClean="0"/>
                  <a:t>on graphs, </a:t>
                </a:r>
                <a:br>
                  <a:rPr lang="en-US" dirty="0" smtClean="0"/>
                </a:br>
                <a:r>
                  <a:rPr lang="en-US" dirty="0" smtClean="0"/>
                  <a:t>can be solved in linear time on graphs of bounded treewidth</a:t>
                </a:r>
              </a:p>
              <a:p>
                <a:pPr marL="0" indent="0">
                  <a:buNone/>
                </a:pPr>
                <a:r>
                  <a:rPr lang="en-US" dirty="0" smtClean="0"/>
                  <a:t>General positive result based on logic definability is infeasible for our goal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C00000"/>
                    </a:solidFill>
                  </a:rPr>
                  <a:t>Kernelization lower bound: </a:t>
                </a:r>
                <a:r>
                  <a:rPr lang="en-US" sz="1500" dirty="0">
                    <a:solidFill>
                      <a:srgbClr val="0070C0"/>
                    </a:solidFill>
                  </a:rPr>
                  <a:t>[Dom, Lokshtanov, Saurabh, TALG ‘14]</a:t>
                </a:r>
              </a:p>
              <a:p>
                <a:pPr marL="0" indent="0">
                  <a:spcBef>
                    <a:spcPts val="600"/>
                  </a:spcBef>
                  <a:buNone/>
                </a:pPr>
                <a:r>
                  <a:rPr lang="en-US" cap="small" dirty="0" smtClean="0"/>
                  <a:t>Dominating Set</a:t>
                </a:r>
                <a:r>
                  <a:rPr lang="en-US" dirty="0" smtClean="0"/>
                  <a:t> does not have any polynomial-size kernel </a:t>
                </a:r>
                <a:br>
                  <a:rPr lang="en-US" dirty="0" smtClean="0"/>
                </a:br>
                <a:r>
                  <a:rPr lang="en-US" dirty="0" smtClean="0"/>
                  <a:t>when parameterized by the size of a minimum vertex cover </a:t>
                </a:r>
                <a:r>
                  <a:rPr lang="en-US" sz="1800" dirty="0"/>
                  <a:t>(unless NP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⊆</m:t>
                    </m:r>
                  </m:oMath>
                </a14:m>
                <a:r>
                  <a:rPr lang="en-US" sz="1800" dirty="0"/>
                  <a:t> coNP/poly)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We use a different formalism that captures many problems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833" t="-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49786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396" y="1043579"/>
            <a:ext cx="7925207" cy="56708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396" y="1043579"/>
            <a:ext cx="7925207" cy="56708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396" y="1043579"/>
            <a:ext cx="7925207" cy="56708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396" y="1043579"/>
            <a:ext cx="7925207" cy="567084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396" y="1043579"/>
            <a:ext cx="7925207" cy="567084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396" y="1043579"/>
            <a:ext cx="7925207" cy="567084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396" y="1043579"/>
            <a:ext cx="7925207" cy="56708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Hitting forbidden minors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Graph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𝐻</m:t>
                    </m:r>
                  </m:oMath>
                </a14:m>
                <a:r>
                  <a:rPr lang="en-US" dirty="0" smtClean="0"/>
                  <a:t> is a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minor</a:t>
                </a:r>
                <a:r>
                  <a:rPr lang="en-US" dirty="0" smtClean="0"/>
                  <a:t> of graph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𝐺</m:t>
                    </m:r>
                  </m:oMath>
                </a14:m>
                <a:r>
                  <a:rPr lang="en-US" dirty="0" smtClean="0"/>
                  <a:t> if we can transform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𝐺</m:t>
                    </m:r>
                  </m:oMath>
                </a14:m>
                <a:r>
                  <a:rPr lang="en-US" dirty="0" smtClean="0"/>
                  <a:t> into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𝐻</m:t>
                    </m:r>
                  </m:oMath>
                </a14:m>
                <a:r>
                  <a:rPr lang="en-US" dirty="0" smtClean="0"/>
                  <a:t> by: </a:t>
                </a:r>
                <a:br>
                  <a:rPr lang="en-US" dirty="0" smtClean="0"/>
                </a:br>
                <a:r>
                  <a:rPr lang="en-US" dirty="0" smtClean="0"/>
                  <a:t>vertex deletions, edge deletions, and contractions</a:t>
                </a:r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9"/>
                <a:stretch>
                  <a:fillRect l="-833" t="-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41558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Hitting forbidden minors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Graph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𝐻</m:t>
                    </m:r>
                  </m:oMath>
                </a14:m>
                <a:r>
                  <a:rPr lang="en-US" dirty="0" smtClean="0"/>
                  <a:t> is a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minor</a:t>
                </a:r>
                <a:r>
                  <a:rPr lang="en-US" dirty="0" smtClean="0"/>
                  <a:t> of graph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𝐺</m:t>
                    </m:r>
                  </m:oMath>
                </a14:m>
                <a:r>
                  <a:rPr lang="en-US" dirty="0" smtClean="0"/>
                  <a:t> if we can transform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𝐺</m:t>
                    </m:r>
                  </m:oMath>
                </a14:m>
                <a:r>
                  <a:rPr lang="en-US" dirty="0" smtClean="0"/>
                  <a:t> into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𝐻</m:t>
                    </m:r>
                  </m:oMath>
                </a14:m>
                <a:r>
                  <a:rPr lang="en-US" dirty="0" smtClean="0"/>
                  <a:t> by: </a:t>
                </a:r>
                <a:br>
                  <a:rPr lang="en-US" dirty="0" smtClean="0"/>
                </a:br>
                <a:r>
                  <a:rPr lang="en-US" dirty="0" smtClean="0"/>
                  <a:t>vertex deletions, edge deletions, and contractions</a:t>
                </a:r>
              </a:p>
              <a:p>
                <a:pPr marL="0" indent="0">
                  <a:buNone/>
                </a:pPr>
                <a:r>
                  <a:rPr lang="en-US" dirty="0" smtClean="0"/>
                  <a:t>For any finite set of forbidden minors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ℱ</m:t>
                    </m:r>
                  </m:oMath>
                </a14:m>
                <a:r>
                  <a:rPr lang="en-US" dirty="0" smtClean="0"/>
                  <a:t> we define:</a:t>
                </a:r>
                <a:endParaRPr lang="en-US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/>
                      </a:rPr>
                      <m:t>ℱ</m:t>
                    </m:r>
                  </m:oMath>
                </a14:m>
                <a:r>
                  <a:rPr lang="en-US" cap="small" dirty="0" smtClean="0"/>
                  <a:t>-Minor-Free Deletion</a:t>
                </a:r>
                <a:br>
                  <a:rPr lang="en-US" cap="small" dirty="0" smtClean="0"/>
                </a:br>
                <a:r>
                  <a:rPr lang="en-US" b="1" dirty="0" smtClean="0">
                    <a:solidFill>
                      <a:srgbClr val="0070C0"/>
                    </a:solidFill>
                  </a:rPr>
                  <a:t>Input:		</a:t>
                </a:r>
                <a:r>
                  <a:rPr lang="en-US" dirty="0" smtClean="0"/>
                  <a:t>Undirected graph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C00000"/>
                        </a:solidFill>
                        <a:latin typeface="Cambria Math"/>
                      </a:rPr>
                      <m:t>𝐺</m:t>
                    </m:r>
                  </m:oMath>
                </a14:m>
                <a:r>
                  <a:rPr lang="en-US" dirty="0" smtClean="0"/>
                  <a:t> and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𝑘</m:t>
                    </m:r>
                  </m:oMath>
                </a14:m>
                <a:r>
                  <a:rPr lang="en-US" b="0" dirty="0" smtClean="0"/>
                  <a:t/>
                </a:r>
                <a:br>
                  <a:rPr lang="en-US" b="0" dirty="0" smtClean="0"/>
                </a:br>
                <a:r>
                  <a:rPr lang="en-US" b="1" dirty="0" smtClean="0">
                    <a:solidFill>
                      <a:srgbClr val="0070C0"/>
                    </a:solidFill>
                  </a:rPr>
                  <a:t>Question:	</a:t>
                </a:r>
                <a:r>
                  <a:rPr lang="en-US" dirty="0" smtClean="0"/>
                  <a:t>Is there a vertex set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</a:rPr>
                      <m:t>𝑆</m:t>
                    </m:r>
                    <m:r>
                      <a:rPr lang="en-US" i="1">
                        <a:latin typeface="Cambria Math"/>
                      </a:rPr>
                      <m:t>⊆</m:t>
                    </m:r>
                    <m:r>
                      <a:rPr lang="en-US" i="1">
                        <a:latin typeface="Cambria Math"/>
                      </a:rPr>
                      <m:t>𝑉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</a:rPr>
                      <m:t>𝐺</m:t>
                    </m:r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of size</a:t>
                </a:r>
                <a:r>
                  <a:rPr lang="en-US" dirty="0" smtClean="0"/>
                  <a:t> at most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, </a:t>
                </a:r>
                <a:br>
                  <a:rPr lang="en-US" dirty="0" smtClean="0"/>
                </a:br>
                <a:r>
                  <a:rPr lang="en-US" dirty="0" smtClean="0"/>
                  <a:t>		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𝐺</m:t>
                    </m:r>
                    <m:r>
                      <a:rPr lang="en-US" b="0" i="1" smtClean="0">
                        <a:latin typeface="Cambria Math"/>
                      </a:rPr>
                      <m:t>−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𝑆</m:t>
                    </m:r>
                  </m:oMath>
                </a14:m>
                <a:r>
                  <a:rPr lang="en-US" dirty="0" smtClean="0"/>
                  <a:t> does not contain any graph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𝐻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ℱ</m:t>
                    </m:r>
                  </m:oMath>
                </a14:m>
                <a:r>
                  <a:rPr lang="en-US" dirty="0" smtClean="0"/>
                  <a:t> as a minor?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C00000"/>
                    </a:solidFill>
                  </a:rPr>
                  <a:t>Equivalently:</a:t>
                </a:r>
                <a:r>
                  <a:rPr lang="en-US" dirty="0" smtClean="0"/>
                  <a:t> 	is there a set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 vertices, </a:t>
                </a:r>
                <a:br>
                  <a:rPr lang="en-US" dirty="0" smtClean="0"/>
                </a:br>
                <a:r>
                  <a:rPr lang="en-US" dirty="0" smtClean="0"/>
                  <a:t>		which hits all the models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𝐻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ℱ</m:t>
                    </m:r>
                  </m:oMath>
                </a14:m>
                <a:r>
                  <a:rPr lang="en-US" dirty="0" smtClean="0"/>
                  <a:t> minors in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𝐺</m:t>
                    </m:r>
                  </m:oMath>
                </a14:m>
                <a:r>
                  <a:rPr lang="en-US" dirty="0" smtClean="0"/>
                  <a:t>?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833" t="-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82932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9733295"/>
              </p:ext>
            </p:extLst>
          </p:nvPr>
        </p:nvGraphicFramePr>
        <p:xfrm>
          <a:off x="1981200" y="1196975"/>
          <a:ext cx="8229600" cy="49291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Classic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ℱ</m:t>
                    </m:r>
                  </m:oMath>
                </a14:m>
                <a:r>
                  <a:rPr lang="en-US" cap="small" dirty="0"/>
                  <a:t>-Minor-Free </a:t>
                </a:r>
                <a:r>
                  <a:rPr lang="en-US" cap="small" dirty="0" smtClean="0"/>
                  <a:t>Deletion </a:t>
                </a:r>
                <a:r>
                  <a:rPr lang="en-US" dirty="0" smtClean="0"/>
                  <a:t>problems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8"/>
                <a:stretch>
                  <a:fillRect l="-1926" t="-7692" b="-27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7</a:t>
            </a:fld>
            <a:endParaRPr lang="nb-NO"/>
          </a:p>
        </p:txBody>
      </p:sp>
      <p:pic>
        <p:nvPicPr>
          <p:cNvPr id="1028" name="Planarizatio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169" y="1388393"/>
            <a:ext cx="18383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Outerplanar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8767" y="3969129"/>
            <a:ext cx="17621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Treedepth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929" y="3869117"/>
            <a:ext cx="1362075" cy="134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FVS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555080"/>
            <a:ext cx="914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VC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3572" y="1523144"/>
            <a:ext cx="3810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F=VC"/>
              <p:cNvSpPr txBox="1"/>
              <p:nvPr/>
            </p:nvSpPr>
            <p:spPr>
              <a:xfrm>
                <a:off x="2351584" y="1555081"/>
                <a:ext cx="280831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latin typeface="Cambria Math"/>
                        </a:rPr>
                        <m:t>ℱ</m:t>
                      </m:r>
                      <m:r>
                        <a:rPr lang="en-US" sz="4800" i="1">
                          <a:latin typeface="Cambria Math"/>
                        </a:rPr>
                        <m:t>={   }</m:t>
                      </m:r>
                    </m:oMath>
                  </m:oMathPara>
                </a14:m>
                <a:endParaRPr lang="en-US" dirty="0" err="1">
                  <a:latin typeface="+mj-lt"/>
                </a:endParaRPr>
              </a:p>
            </p:txBody>
          </p:sp>
        </mc:Choice>
        <mc:Fallback xmlns="">
          <p:sp>
            <p:nvSpPr>
              <p:cNvPr id="6" name="F=VC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1555080"/>
                <a:ext cx="2808312" cy="830997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F=FVS"/>
              <p:cNvSpPr txBox="1"/>
              <p:nvPr/>
            </p:nvSpPr>
            <p:spPr>
              <a:xfrm>
                <a:off x="4727848" y="1412776"/>
                <a:ext cx="280831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ℱ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</m:oMath>
                </a14:m>
                <a:r>
                  <a:rPr lang="en-US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i="1" dirty="0">
                        <a:latin typeface="Cambria Math"/>
                      </a:rPr>
                      <m:t>{     }</m:t>
                    </m:r>
                  </m:oMath>
                </a14:m>
                <a:endParaRPr lang="en-US" dirty="0" err="1">
                  <a:latin typeface="+mj-lt"/>
                </a:endParaRPr>
              </a:p>
            </p:txBody>
          </p:sp>
        </mc:Choice>
        <mc:Fallback xmlns="">
          <p:sp>
            <p:nvSpPr>
              <p:cNvPr id="17" name="F=FVS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3848" y="1412776"/>
                <a:ext cx="2808312" cy="923330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F=planarization"/>
          <p:cNvGrpSpPr/>
          <p:nvPr/>
        </p:nvGrpSpPr>
        <p:grpSpPr>
          <a:xfrm>
            <a:off x="7411206" y="1412776"/>
            <a:ext cx="2420584" cy="1026842"/>
            <a:chOff x="5887206" y="1412776"/>
            <a:chExt cx="2420584" cy="102684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F=FVS"/>
                <p:cNvSpPr txBox="1"/>
                <p:nvPr/>
              </p:nvSpPr>
              <p:spPr>
                <a:xfrm>
                  <a:off x="5887206" y="1412776"/>
                  <a:ext cx="484994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5400" i="1" dirty="0">
                            <a:latin typeface="Cambria Math"/>
                          </a:rPr>
                          <m:t>{</m:t>
                        </m:r>
                      </m:oMath>
                    </m:oMathPara>
                  </a14:m>
                  <a:endParaRPr lang="en-US" dirty="0" err="1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19" name="F=FVS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87206" y="1412776"/>
                  <a:ext cx="484994" cy="923330"/>
                </a:xfrm>
                <a:prstGeom prst="rect">
                  <a:avLst/>
                </a:prstGeom>
                <a:blipFill rotWithShape="1"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F=FVS"/>
                <p:cNvSpPr txBox="1"/>
                <p:nvPr/>
              </p:nvSpPr>
              <p:spPr>
                <a:xfrm>
                  <a:off x="6895318" y="1516288"/>
                  <a:ext cx="484994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5400" i="1" dirty="0">
                            <a:latin typeface="Cambria Math"/>
                          </a:rPr>
                          <m:t>,</m:t>
                        </m:r>
                      </m:oMath>
                    </m:oMathPara>
                  </a14:m>
                  <a:endParaRPr lang="en-US" dirty="0" err="1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20" name="F=FVS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95318" y="1516288"/>
                  <a:ext cx="484994" cy="923330"/>
                </a:xfrm>
                <a:prstGeom prst="rect">
                  <a:avLst/>
                </a:prstGeom>
                <a:blipFill rotWithShape="1"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F=FVS"/>
                <p:cNvSpPr txBox="1"/>
                <p:nvPr/>
              </p:nvSpPr>
              <p:spPr>
                <a:xfrm>
                  <a:off x="7822796" y="1412776"/>
                  <a:ext cx="484994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5400" i="1" dirty="0">
                            <a:latin typeface="Cambria Math"/>
                          </a:rPr>
                          <m:t>}</m:t>
                        </m:r>
                      </m:oMath>
                    </m:oMathPara>
                  </a14:m>
                  <a:endParaRPr lang="en-US" dirty="0" err="1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21" name="F=FVS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22796" y="1412776"/>
                  <a:ext cx="484994" cy="923330"/>
                </a:xfrm>
                <a:prstGeom prst="rect">
                  <a:avLst/>
                </a:prstGeom>
                <a:blipFill rotWithShape="1"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3" name="F=outerplanar"/>
          <p:cNvGrpSpPr/>
          <p:nvPr/>
        </p:nvGrpSpPr>
        <p:grpSpPr>
          <a:xfrm>
            <a:off x="2512852" y="4003118"/>
            <a:ext cx="2420584" cy="1026842"/>
            <a:chOff x="5887206" y="1412776"/>
            <a:chExt cx="2420584" cy="102684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F=FVS"/>
                <p:cNvSpPr txBox="1"/>
                <p:nvPr/>
              </p:nvSpPr>
              <p:spPr>
                <a:xfrm>
                  <a:off x="5887206" y="1412776"/>
                  <a:ext cx="484994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5400" i="1" dirty="0">
                            <a:latin typeface="Cambria Math"/>
                          </a:rPr>
                          <m:t>{</m:t>
                        </m:r>
                      </m:oMath>
                    </m:oMathPara>
                  </a14:m>
                  <a:endParaRPr lang="en-US" dirty="0" err="1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24" name="F=FVS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87206" y="1412776"/>
                  <a:ext cx="484994" cy="923330"/>
                </a:xfrm>
                <a:prstGeom prst="rect">
                  <a:avLst/>
                </a:prstGeom>
                <a:blipFill rotWithShape="1"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F=FVS"/>
                <p:cNvSpPr txBox="1"/>
                <p:nvPr/>
              </p:nvSpPr>
              <p:spPr>
                <a:xfrm>
                  <a:off x="6783180" y="1516288"/>
                  <a:ext cx="484994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5400" i="1" dirty="0">
                            <a:latin typeface="Cambria Math"/>
                          </a:rPr>
                          <m:t>,</m:t>
                        </m:r>
                      </m:oMath>
                    </m:oMathPara>
                  </a14:m>
                  <a:endParaRPr lang="en-US" dirty="0" err="1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25" name="F=FVS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83180" y="1516288"/>
                  <a:ext cx="484994" cy="923330"/>
                </a:xfrm>
                <a:prstGeom prst="rect">
                  <a:avLst/>
                </a:prstGeom>
                <a:blipFill rotWithShape="1"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F=FVS"/>
                <p:cNvSpPr txBox="1"/>
                <p:nvPr/>
              </p:nvSpPr>
              <p:spPr>
                <a:xfrm>
                  <a:off x="7822796" y="1412776"/>
                  <a:ext cx="484994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5400" i="1" dirty="0">
                            <a:latin typeface="Cambria Math"/>
                          </a:rPr>
                          <m:t>}</m:t>
                        </m:r>
                      </m:oMath>
                    </m:oMathPara>
                  </a14:m>
                  <a:endParaRPr lang="en-US" dirty="0" err="1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26" name="F=FVS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22796" y="1412776"/>
                  <a:ext cx="484994" cy="923330"/>
                </a:xfrm>
                <a:prstGeom prst="rect">
                  <a:avLst/>
                </a:prstGeom>
                <a:blipFill rotWithShape="1"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6" name="F=treedepth"/>
          <p:cNvGrpSpPr/>
          <p:nvPr/>
        </p:nvGrpSpPr>
        <p:grpSpPr>
          <a:xfrm>
            <a:off x="5061442" y="4003118"/>
            <a:ext cx="2275947" cy="1026842"/>
            <a:chOff x="5887206" y="1412776"/>
            <a:chExt cx="2275947" cy="102684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F=FVS"/>
                <p:cNvSpPr txBox="1"/>
                <p:nvPr/>
              </p:nvSpPr>
              <p:spPr>
                <a:xfrm>
                  <a:off x="5887206" y="1412776"/>
                  <a:ext cx="484994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5400" i="1" dirty="0">
                            <a:latin typeface="Cambria Math"/>
                          </a:rPr>
                          <m:t>{</m:t>
                        </m:r>
                      </m:oMath>
                    </m:oMathPara>
                  </a14:m>
                  <a:endParaRPr lang="en-US" dirty="0" err="1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37" name="F=FVS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87206" y="1412776"/>
                  <a:ext cx="484994" cy="923330"/>
                </a:xfrm>
                <a:prstGeom prst="rect">
                  <a:avLst/>
                </a:prstGeom>
                <a:blipFill rotWithShape="1"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F=FVS"/>
                <p:cNvSpPr txBox="1"/>
                <p:nvPr/>
              </p:nvSpPr>
              <p:spPr>
                <a:xfrm>
                  <a:off x="6561725" y="1516288"/>
                  <a:ext cx="484994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5400" i="1" dirty="0">
                            <a:latin typeface="Cambria Math"/>
                          </a:rPr>
                          <m:t>,</m:t>
                        </m:r>
                      </m:oMath>
                    </m:oMathPara>
                  </a14:m>
                  <a:endParaRPr lang="en-US" dirty="0" err="1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38" name="F=FVS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1725" y="1516288"/>
                  <a:ext cx="484994" cy="923330"/>
                </a:xfrm>
                <a:prstGeom prst="rect">
                  <a:avLst/>
                </a:prstGeom>
                <a:blipFill rotWithShape="1"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F=FVS"/>
                <p:cNvSpPr txBox="1"/>
                <p:nvPr/>
              </p:nvSpPr>
              <p:spPr>
                <a:xfrm>
                  <a:off x="7678159" y="1412776"/>
                  <a:ext cx="484994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5400" i="1" dirty="0">
                            <a:latin typeface="Cambria Math"/>
                          </a:rPr>
                          <m:t>}</m:t>
                        </m:r>
                      </m:oMath>
                    </m:oMathPara>
                  </a14:m>
                  <a:endParaRPr lang="en-US" dirty="0" err="1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39" name="F=FVS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78159" y="1412776"/>
                  <a:ext cx="484994" cy="923330"/>
                </a:xfrm>
                <a:prstGeom prst="rect">
                  <a:avLst/>
                </a:prstGeom>
                <a:blipFill rotWithShape="1"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036" name="PW1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0572" y="3914086"/>
            <a:ext cx="1914525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0" name="F=pathwidth"/>
          <p:cNvGrpSpPr/>
          <p:nvPr/>
        </p:nvGrpSpPr>
        <p:grpSpPr>
          <a:xfrm>
            <a:off x="7392145" y="4003118"/>
            <a:ext cx="2479963" cy="1026842"/>
            <a:chOff x="5827827" y="1412776"/>
            <a:chExt cx="2479963" cy="102684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F=FVS"/>
                <p:cNvSpPr txBox="1"/>
                <p:nvPr/>
              </p:nvSpPr>
              <p:spPr>
                <a:xfrm>
                  <a:off x="5827827" y="1412776"/>
                  <a:ext cx="484994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5400" i="1" dirty="0">
                            <a:latin typeface="Cambria Math"/>
                          </a:rPr>
                          <m:t>{</m:t>
                        </m:r>
                      </m:oMath>
                    </m:oMathPara>
                  </a14:m>
                  <a:endParaRPr lang="en-US" dirty="0" err="1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41" name="F=FVS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27827" y="1412776"/>
                  <a:ext cx="484994" cy="923330"/>
                </a:xfrm>
                <a:prstGeom prst="rect">
                  <a:avLst/>
                </a:prstGeom>
                <a:blipFill rotWithShape="1"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F=FVS"/>
                <p:cNvSpPr txBox="1"/>
                <p:nvPr/>
              </p:nvSpPr>
              <p:spPr>
                <a:xfrm>
                  <a:off x="6927009" y="1516288"/>
                  <a:ext cx="484994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5400" i="1" dirty="0">
                            <a:latin typeface="Cambria Math"/>
                          </a:rPr>
                          <m:t>,</m:t>
                        </m:r>
                      </m:oMath>
                    </m:oMathPara>
                  </a14:m>
                  <a:endParaRPr lang="en-US" dirty="0" err="1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42" name="F=FVS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27009" y="1516288"/>
                  <a:ext cx="484994" cy="923330"/>
                </a:xfrm>
                <a:prstGeom prst="rect">
                  <a:avLst/>
                </a:prstGeom>
                <a:blipFill rotWithShape="1">
                  <a:blip r:embed="rId2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F=FVS"/>
                <p:cNvSpPr txBox="1"/>
                <p:nvPr/>
              </p:nvSpPr>
              <p:spPr>
                <a:xfrm>
                  <a:off x="7822796" y="1412776"/>
                  <a:ext cx="484994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5400" i="1" dirty="0">
                            <a:latin typeface="Cambria Math"/>
                          </a:rPr>
                          <m:t>}</m:t>
                        </m:r>
                      </m:oMath>
                    </m:oMathPara>
                  </a14:m>
                  <a:endParaRPr lang="en-US" dirty="0" err="1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43" name="F=FVS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22796" y="1412776"/>
                  <a:ext cx="484994" cy="923330"/>
                </a:xfrm>
                <a:prstGeom prst="rect">
                  <a:avLst/>
                </a:prstGeom>
                <a:blipFill rotWithShape="1">
                  <a:blip r:embed="rId2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165356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C09C1ED-9EBC-4E05-910D-27FCF7E33B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1C09C1ED-9EBC-4E05-910D-27FCF7E33B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35851CE-2ACB-4EEE-9CFD-C60709FB05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graphicEl>
                                              <a:dgm id="{D35851CE-2ACB-4EEE-9CFD-C60709FB05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5D6D283-420F-4933-86C5-A756A65F33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graphicEl>
                                              <a:dgm id="{A5D6D283-420F-4933-86C5-A756A65F33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5BB75AC-7D70-42BC-9CED-8CC48792BE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graphicEl>
                                              <a:dgm id="{75BB75AC-7D70-42BC-9CED-8CC48792BE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E13D773-D999-42BC-830F-5379C72C0A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graphicEl>
                                              <a:dgm id="{BE13D773-D999-42BC-830F-5379C72C0A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D88DE32-39D8-451C-BE19-66DFBF96CC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>
                                            <p:graphicEl>
                                              <a:dgm id="{5D88DE32-39D8-451C-BE19-66DFBF96CC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5A60764-B689-4F5D-A52D-51E4F57AC2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>
                                            <p:graphicEl>
                                              <a:dgm id="{A5A60764-B689-4F5D-A52D-51E4F57AC2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5553DB9-310C-4BA0-9886-5EB6102101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graphicEl>
                                              <a:dgm id="{E5553DB9-310C-4BA0-9886-5EB6102101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17902F7-927A-4E93-9FC3-772E4F956B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">
                                            <p:graphicEl>
                                              <a:dgm id="{817902F7-927A-4E93-9FC3-772E4F956B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D29F283-604F-4230-856A-B2478DBB02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">
                                            <p:graphicEl>
                                              <a:dgm id="{1D29F283-604F-4230-856A-B2478DBB02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0DF57E1-A5A0-4324-8EC7-A52E19F7E8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">
                                            <p:graphicEl>
                                              <a:dgm id="{80DF57E1-A5A0-4324-8EC7-A52E19F7E8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9872201-D38D-4FEB-8ECF-8A53C6A864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">
                                            <p:graphicEl>
                                              <a:dgm id="{99872201-D38D-4FEB-8ECF-8A53C6A864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  <p:bldP spid="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Structural parameterizations for hitting minors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>
                    <a:solidFill>
                      <a:srgbClr val="C00000"/>
                    </a:solidFill>
                  </a:rPr>
                  <a:t>Relevant graph-complexity measures: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dirty="0" smtClean="0"/>
                  <a:t>Treewidth, pathwidth, </a:t>
                </a:r>
                <a:r>
                  <a:rPr lang="en-US" dirty="0" err="1" smtClean="0"/>
                  <a:t>cliquewidth</a:t>
                </a:r>
                <a:r>
                  <a:rPr lang="en-US" dirty="0" smtClean="0"/>
                  <a:t>, … </a:t>
                </a:r>
              </a:p>
              <a:p>
                <a:pPr marL="0" indent="0">
                  <a:spcBef>
                    <a:spcPts val="600"/>
                  </a:spcBef>
                  <a:buNone/>
                </a:pPr>
                <a:endParaRPr lang="en-US" dirty="0"/>
              </a:p>
              <a:p>
                <a:pPr marL="0" indent="0">
                  <a:spcBef>
                    <a:spcPts val="600"/>
                  </a:spcBef>
                  <a:buNone/>
                </a:pPr>
                <a:endParaRPr lang="en-US" dirty="0" smtClean="0"/>
              </a:p>
              <a:p>
                <a:pPr marL="0" indent="0" algn="ctr">
                  <a:spcBef>
                    <a:spcPts val="600"/>
                  </a:spcBef>
                  <a:buNone/>
                </a:pPr>
                <a:r>
                  <a:rPr lang="en-US" sz="1800" dirty="0" smtClean="0">
                    <a:solidFill>
                      <a:srgbClr val="000000"/>
                    </a:solidFill>
                  </a:rPr>
                  <a:t>unless NP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⊆</m:t>
                    </m:r>
                  </m:oMath>
                </a14:m>
                <a:r>
                  <a:rPr lang="en-US" sz="1800" dirty="0" smtClean="0">
                    <a:solidFill>
                      <a:srgbClr val="000000"/>
                    </a:solidFill>
                  </a:rPr>
                  <a:t> </a:t>
                </a:r>
                <a:r>
                  <a:rPr lang="en-US" sz="1800" dirty="0" err="1" smtClean="0">
                    <a:solidFill>
                      <a:srgbClr val="000000"/>
                    </a:solidFill>
                  </a:rPr>
                  <a:t>coNP</a:t>
                </a:r>
                <a:r>
                  <a:rPr lang="en-US" sz="1800" dirty="0" smtClean="0">
                    <a:solidFill>
                      <a:srgbClr val="000000"/>
                    </a:solidFill>
                  </a:rPr>
                  <a:t>/poly </a:t>
                </a:r>
                <a:r>
                  <a:rPr lang="en-US" sz="1800" dirty="0" smtClean="0">
                    <a:solidFill>
                      <a:srgbClr val="0070C0"/>
                    </a:solidFill>
                  </a:rPr>
                  <a:t>[Bodlaender, Downey, Fellows, Hermelin JCSS’09]</a:t>
                </a:r>
                <a:endParaRPr lang="en-US" dirty="0" smtClean="0"/>
              </a:p>
              <a:p>
                <a:pPr>
                  <a:spcBef>
                    <a:spcPts val="600"/>
                  </a:spcBef>
                </a:pPr>
                <a:r>
                  <a:rPr lang="en-US" dirty="0" smtClean="0"/>
                  <a:t>Vertex-deletion distance to simple graph classes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𝒢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Size of minimum vertex cover </a:t>
                </a:r>
                <a:r>
                  <a:rPr lang="en-US" sz="1800" dirty="0"/>
                  <a:t>(</a:t>
                </a:r>
                <a14:m>
                  <m:oMath xmlns:m="http://schemas.openxmlformats.org/officeDocument/2006/math">
                    <m:r>
                      <a:rPr lang="en-US" sz="18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𝒢</m:t>
                    </m:r>
                  </m:oMath>
                </a14:m>
                <a:r>
                  <a:rPr lang="en-US" sz="1800" dirty="0"/>
                  <a:t> = edgeless graphs</a:t>
                </a:r>
                <a:r>
                  <a:rPr lang="en-US" sz="1800" dirty="0" smtClean="0"/>
                  <a:t>) </a:t>
                </a:r>
                <a:r>
                  <a:rPr lang="en-US" sz="1800" dirty="0">
                    <a:solidFill>
                      <a:srgbClr val="0070C0"/>
                    </a:solidFill>
                  </a:rPr>
                  <a:t>[Fomin, J &amp; Pilipczuk JCSS’14]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Size of minimum feedback vertex set </a:t>
                </a:r>
                <a:r>
                  <a:rPr lang="en-US" sz="1800" dirty="0"/>
                  <a:t>(</a:t>
                </a:r>
                <a14:m>
                  <m:oMath xmlns:m="http://schemas.openxmlformats.org/officeDocument/2006/math">
                    <m:r>
                      <a:rPr lang="en-US" sz="18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𝒢</m:t>
                    </m:r>
                  </m:oMath>
                </a14:m>
                <a:r>
                  <a:rPr lang="en-US" sz="1800" dirty="0"/>
                  <a:t> = forests)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Size of minimum treewidth-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US" dirty="0" smtClean="0"/>
                  <a:t> modulator </a:t>
                </a:r>
                <a:r>
                  <a:rPr lang="en-US" sz="1800" dirty="0"/>
                  <a:t>(</a:t>
                </a:r>
                <a14:m>
                  <m:oMath xmlns:m="http://schemas.openxmlformats.org/officeDocument/2006/math">
                    <m:r>
                      <a:rPr lang="en-US" sz="18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𝒢</m:t>
                    </m:r>
                  </m:oMath>
                </a14:m>
                <a:r>
                  <a:rPr lang="en-US" sz="1800" dirty="0"/>
                  <a:t> = </a:t>
                </a:r>
                <a:r>
                  <a:rPr lang="en-US" sz="1800" dirty="0" err="1"/>
                  <a:t>tw</a:t>
                </a:r>
                <a:r>
                  <a:rPr lang="en-US" sz="1800" dirty="0"/>
                  <a:t>-</a:t>
                </a:r>
                <a14:m>
                  <m:oMath xmlns:m="http://schemas.openxmlformats.org/officeDocument/2006/math">
                    <m:r>
                      <a:rPr lang="en-US" sz="18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US" sz="1800" dirty="0"/>
                  <a:t> graphs)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Size of minimum </a:t>
                </a:r>
                <a:r>
                  <a:rPr lang="en-US" dirty="0" err="1" smtClean="0"/>
                  <a:t>treedepth</a:t>
                </a:r>
                <a:r>
                  <a:rPr lang="en-US" dirty="0" smtClean="0"/>
                  <a:t>-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US" dirty="0" smtClean="0"/>
                  <a:t> modulator </a:t>
                </a:r>
                <a:r>
                  <a:rPr lang="en-US" sz="1800" dirty="0"/>
                  <a:t>(</a:t>
                </a:r>
                <a14:m>
                  <m:oMath xmlns:m="http://schemas.openxmlformats.org/officeDocument/2006/math">
                    <m:r>
                      <a:rPr lang="en-US" sz="18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𝒢</m:t>
                    </m:r>
                  </m:oMath>
                </a14:m>
                <a:r>
                  <a:rPr lang="en-US" sz="1800" dirty="0"/>
                  <a:t> = td-</a:t>
                </a:r>
                <a14:m>
                  <m:oMath xmlns:m="http://schemas.openxmlformats.org/officeDocument/2006/math">
                    <m:r>
                      <a:rPr lang="en-US" sz="18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US" sz="1800" dirty="0"/>
                  <a:t> graphs)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889" t="-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8</a:t>
            </a:fld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 bwMode="auto">
              <a:xfrm>
                <a:off x="609599" y="2060848"/>
                <a:ext cx="10987618" cy="936104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r>
                  <a:rPr lang="en-US" sz="2400" dirty="0" smtClean="0"/>
                  <a:t>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sz="2400" dirty="0" smtClean="0"/>
                  <a:t> is a graph complexity measure such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Π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</m:t>
                    </m:r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Π</m:t>
                            </m:r>
                            <m:d>
                              <m:d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</m:d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Π</m:t>
                            </m:r>
                            <m:d>
                              <m:d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</m:d>
                          </m:e>
                        </m:d>
                      </m:e>
                    </m:func>
                  </m:oMath>
                </a14:m>
                <a:r>
                  <a:rPr lang="en-US" sz="2400" dirty="0" smtClean="0"/>
                  <a:t>,</a:t>
                </a:r>
                <a:br>
                  <a:rPr lang="en-US" sz="2400" dirty="0" smtClean="0"/>
                </a:br>
                <a:r>
                  <a:rPr lang="en-US" sz="2400" dirty="0" smtClean="0"/>
                  <a:t>then </a:t>
                </a:r>
                <a:r>
                  <a:rPr lang="en-US" sz="2400" cap="small" dirty="0" smtClean="0"/>
                  <a:t>Vertex Cover</a:t>
                </a:r>
                <a:r>
                  <a:rPr lang="en-US" sz="2400" dirty="0" smtClean="0"/>
                  <a:t> parameterized by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Π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/>
                  <a:t> does not have a polynomial kernel</a:t>
                </a:r>
                <a:endParaRPr lang="en-US" sz="2400" dirty="0"/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9599" y="2060848"/>
                <a:ext cx="10987618" cy="936104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5848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  <p:animClr clrSpc="rgb" dir="cw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animClr clrSpc="rgb" dir="cw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dirty="0" smtClean="0"/>
                  <a:t> be a finite set of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connected</a:t>
                </a:r>
                <a:r>
                  <a:rPr lang="en-US" dirty="0" smtClean="0"/>
                  <a:t> graphs 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Generalizes kernel for </a:t>
                </a:r>
                <a14:m>
                  <m:oMath xmlns:m="http://schemas.openxmlformats.org/officeDocument/2006/math">
                    <m:r>
                      <a:rPr lang="en-US" i="1" cap="small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cap="small" dirty="0"/>
                  <a:t>-</a:t>
                </a:r>
                <a:r>
                  <a:rPr lang="en-US" cap="small" dirty="0" smtClean="0"/>
                  <a:t>Deletion </a:t>
                </a:r>
                <a:r>
                  <a:rPr lang="en-US" dirty="0" smtClean="0"/>
                  <a:t>parameterized by vertex cover </a:t>
                </a:r>
                <a:br>
                  <a:rPr lang="en-US" dirty="0" smtClean="0"/>
                </a:br>
                <a:r>
                  <a:rPr lang="en-US" sz="1800" dirty="0" smtClean="0"/>
                  <a:t>a </a:t>
                </a:r>
                <a:r>
                  <a:rPr lang="en-US" sz="1800" dirty="0"/>
                  <a:t>vertex cover is a treedepth-1 modulator </a:t>
                </a:r>
                <a:r>
                  <a:rPr lang="en-US" sz="1800" dirty="0">
                    <a:solidFill>
                      <a:srgbClr val="0070C0"/>
                    </a:solidFill>
                  </a:rPr>
                  <a:t>[Fomin, J &amp; Pilipczuk JCSS’14]</a:t>
                </a:r>
                <a:endParaRPr lang="en-US" sz="1800" dirty="0"/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C00000"/>
                    </a:solidFill>
                  </a:rPr>
                  <a:t>Resolves open problem by Bougeret &amp; Sau </a:t>
                </a:r>
                <a:r>
                  <a:rPr lang="en-US" sz="1600" dirty="0">
                    <a:solidFill>
                      <a:srgbClr val="0070C0"/>
                    </a:solidFill>
                  </a:rPr>
                  <a:t>[IPEC’17]</a:t>
                </a:r>
                <a:br>
                  <a:rPr lang="en-US" sz="1600" dirty="0">
                    <a:solidFill>
                      <a:srgbClr val="0070C0"/>
                    </a:solidFill>
                  </a:rPr>
                </a:br>
                <a:r>
                  <a:rPr lang="en-US" dirty="0" smtClean="0"/>
                  <a:t>They </a:t>
                </a:r>
                <a:r>
                  <a:rPr lang="en-US" dirty="0" err="1" smtClean="0"/>
                  <a:t>kernelized</a:t>
                </a:r>
                <a:r>
                  <a:rPr lang="en-US" dirty="0" smtClean="0"/>
                  <a:t> </a:t>
                </a:r>
                <a:r>
                  <a:rPr lang="en-US" cap="small" dirty="0" smtClean="0"/>
                  <a:t>Vertex Cover</a:t>
                </a:r>
                <a:r>
                  <a:rPr lang="en-US" dirty="0" smtClean="0"/>
                  <a:t> parameterized by </a:t>
                </a:r>
                <a:r>
                  <a:rPr lang="en-US" dirty="0" err="1" smtClean="0"/>
                  <a:t>treedepth</a:t>
                </a:r>
                <a:r>
                  <a:rPr lang="en-US" dirty="0" smtClean="0"/>
                  <a:t>-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US" dirty="0" smtClean="0"/>
                  <a:t> modulator, </a:t>
                </a:r>
                <a:br>
                  <a:rPr lang="en-US" dirty="0" smtClean="0"/>
                </a:br>
                <a:r>
                  <a:rPr lang="en-US" dirty="0" smtClean="0"/>
                  <a:t>asked about extension to </a:t>
                </a:r>
                <a:r>
                  <a:rPr lang="en-US" cap="small" dirty="0" smtClean="0"/>
                  <a:t>Feedback Vertex Set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833" t="-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9</a:t>
            </a:fld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 bwMode="auto">
              <a:xfrm>
                <a:off x="1981200" y="1972295"/>
                <a:ext cx="8229600" cy="1168673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cap="small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sz="2400" cap="small" dirty="0"/>
                  <a:t>-Minor-free Deletion</a:t>
                </a:r>
                <a:r>
                  <a:rPr lang="en-US" sz="2400" dirty="0"/>
                  <a:t> parameterized by </a:t>
                </a:r>
                <a:r>
                  <a:rPr lang="en-US" sz="2400" dirty="0" smtClean="0"/>
                  <a:t>the size of a </a:t>
                </a:r>
                <a:r>
                  <a:rPr lang="en-US" sz="2400" dirty="0" err="1"/>
                  <a:t>treedepth</a:t>
                </a:r>
                <a:r>
                  <a:rPr lang="en-US" sz="2400" dirty="0"/>
                  <a:t>-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US" sz="2400" dirty="0"/>
                  <a:t> modulator has a polynomial kernel</a:t>
                </a:r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81200" y="1972295"/>
                <a:ext cx="8229600" cy="1168673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1861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AA-UiB-Institusjonell-mal-rev03">
  <a:themeElements>
    <a:clrScheme name="UiB_04_LysarkSkjerm01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BBC7"/>
      </a:accent1>
      <a:accent2>
        <a:srgbClr val="005473"/>
      </a:accent2>
      <a:accent3>
        <a:srgbClr val="FFFFFF"/>
      </a:accent3>
      <a:accent4>
        <a:srgbClr val="000000"/>
      </a:accent4>
      <a:accent5>
        <a:srgbClr val="CADAE0"/>
      </a:accent5>
      <a:accent6>
        <a:srgbClr val="004B68"/>
      </a:accent6>
      <a:hlink>
        <a:srgbClr val="77AF00"/>
      </a:hlink>
      <a:folHlink>
        <a:srgbClr val="D959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00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+mj-lt"/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dirty="0" err="1" smtClean="0">
            <a:latin typeface="+mj-lt"/>
          </a:defRPr>
        </a:defPPr>
      </a:lstStyle>
    </a:txDef>
  </a:objectDefaults>
  <a:extraClrSchemeLst>
    <a:extraClrScheme>
      <a:clrScheme name="UiB_04_LysarkSkjerm0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B_04_LysarkSkjerm0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B_04_LysarkSkjerm0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B_04_LysarkSkjerm0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B_04_LysarkSkjerm0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B_04_LysarkSkjerm0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BBC7"/>
        </a:accent1>
        <a:accent2>
          <a:srgbClr val="005473"/>
        </a:accent2>
        <a:accent3>
          <a:srgbClr val="FFFFFF"/>
        </a:accent3>
        <a:accent4>
          <a:srgbClr val="000000"/>
        </a:accent4>
        <a:accent5>
          <a:srgbClr val="CADAE0"/>
        </a:accent5>
        <a:accent6>
          <a:srgbClr val="004B68"/>
        </a:accent6>
        <a:hlink>
          <a:srgbClr val="77AF00"/>
        </a:hlink>
        <a:folHlink>
          <a:srgbClr val="D95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AA-UiB-Institusjonell-mal-rev03</Template>
  <TotalTime>41104</TotalTime>
  <Words>891</Words>
  <Application>Microsoft Office PowerPoint</Application>
  <PresentationFormat>Widescreen</PresentationFormat>
  <Paragraphs>209</Paragraphs>
  <Slides>19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Arial Narrow</vt:lpstr>
      <vt:lpstr>Calibri</vt:lpstr>
      <vt:lpstr>Cambria Math</vt:lpstr>
      <vt:lpstr>AA-UiB-Institusjonell-mal-rev03</vt:lpstr>
      <vt:lpstr>PowerPoint Presentation</vt:lpstr>
      <vt:lpstr>Data reduction with a guarantee for NP-hard problems</vt:lpstr>
      <vt:lpstr>Problem parameterizations</vt:lpstr>
      <vt:lpstr>Capturing a general class of problems</vt:lpstr>
      <vt:lpstr>Hitting forbidden minors</vt:lpstr>
      <vt:lpstr>Hitting forbidden minors</vt:lpstr>
      <vt:lpstr>Classic F-Minor-Free Deletion problems</vt:lpstr>
      <vt:lpstr>Structural parameterizations for hitting minors</vt:lpstr>
      <vt:lpstr>Results</vt:lpstr>
      <vt:lpstr>Results</vt:lpstr>
      <vt:lpstr>The treedepth of a graph</vt:lpstr>
      <vt:lpstr>Algorithmic workhorse</vt:lpstr>
      <vt:lpstr>Workhorse implies polynomial kernelization</vt:lpstr>
      <vt:lpstr>Workhorse implies polynomial kernelization</vt:lpstr>
      <vt:lpstr>Feeding the workhorse</vt:lpstr>
      <vt:lpstr>Finding irrelevant components</vt:lpstr>
      <vt:lpstr>The main lemma for F={H}</vt:lpstr>
      <vt:lpstr>Summary of the proof</vt:lpstr>
      <vt:lpstr>Conclusion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Jansen, B.M.P.</dc:creator>
  <cp:lastModifiedBy>Jansen, B.M.P.</cp:lastModifiedBy>
  <cp:revision>1695</cp:revision>
  <cp:lastPrinted>2018-06-05T11:33:59Z</cp:lastPrinted>
  <dcterms:created xsi:type="dcterms:W3CDTF">2011-05-20T06:21:58Z</dcterms:created>
  <dcterms:modified xsi:type="dcterms:W3CDTF">2018-08-21T05:59:37Z</dcterms:modified>
</cp:coreProperties>
</file>