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64"/>
  </p:notesMasterIdLst>
  <p:sldIdLst>
    <p:sldId id="262" r:id="rId2"/>
    <p:sldId id="271" r:id="rId3"/>
    <p:sldId id="446" r:id="rId4"/>
    <p:sldId id="365" r:id="rId5"/>
    <p:sldId id="267" r:id="rId6"/>
    <p:sldId id="284" r:id="rId7"/>
    <p:sldId id="363" r:id="rId8"/>
    <p:sldId id="272" r:id="rId9"/>
    <p:sldId id="360" r:id="rId10"/>
    <p:sldId id="348" r:id="rId11"/>
    <p:sldId id="273" r:id="rId12"/>
    <p:sldId id="364" r:id="rId13"/>
    <p:sldId id="286" r:id="rId14"/>
    <p:sldId id="287" r:id="rId15"/>
    <p:sldId id="274" r:id="rId16"/>
    <p:sldId id="361" r:id="rId17"/>
    <p:sldId id="295" r:id="rId18"/>
    <p:sldId id="296" r:id="rId19"/>
    <p:sldId id="298" r:id="rId20"/>
    <p:sldId id="393" r:id="rId21"/>
    <p:sldId id="275" r:id="rId22"/>
    <p:sldId id="299" r:id="rId23"/>
    <p:sldId id="350" r:id="rId24"/>
    <p:sldId id="366" r:id="rId25"/>
    <p:sldId id="268" r:id="rId26"/>
    <p:sldId id="290" r:id="rId27"/>
    <p:sldId id="280" r:id="rId28"/>
    <p:sldId id="300" r:id="rId29"/>
    <p:sldId id="288" r:id="rId30"/>
    <p:sldId id="322" r:id="rId31"/>
    <p:sldId id="323" r:id="rId32"/>
    <p:sldId id="346" r:id="rId33"/>
    <p:sldId id="279" r:id="rId34"/>
    <p:sldId id="370" r:id="rId35"/>
    <p:sldId id="372" r:id="rId36"/>
    <p:sldId id="444" r:id="rId37"/>
    <p:sldId id="445" r:id="rId38"/>
    <p:sldId id="381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2" r:id="rId48"/>
    <p:sldId id="412" r:id="rId49"/>
    <p:sldId id="413" r:id="rId50"/>
    <p:sldId id="414" r:id="rId51"/>
    <p:sldId id="417" r:id="rId52"/>
    <p:sldId id="418" r:id="rId53"/>
    <p:sldId id="419" r:id="rId54"/>
    <p:sldId id="420" r:id="rId55"/>
    <p:sldId id="421" r:id="rId56"/>
    <p:sldId id="442" r:id="rId57"/>
    <p:sldId id="443" r:id="rId58"/>
    <p:sldId id="399" r:id="rId59"/>
    <p:sldId id="400" r:id="rId60"/>
    <p:sldId id="362" r:id="rId61"/>
    <p:sldId id="282" r:id="rId62"/>
    <p:sldId id="447" r:id="rId63"/>
  </p:sldIdLst>
  <p:sldSz cx="9144000" cy="6858000" type="screen4x3"/>
  <p:notesSz cx="6858000" cy="9144000"/>
  <p:embeddedFontLst>
    <p:embeddedFont>
      <p:font typeface="Verdana" pitchFamily="34" charset="0"/>
      <p:regular r:id="rId65"/>
      <p:bold r:id="rId66"/>
      <p:italic r:id="rId67"/>
      <p:boldItalic r:id="rId68"/>
    </p:embeddedFont>
    <p:embeddedFont>
      <p:font typeface="Webdings" pitchFamily="18" charset="2"/>
      <p:regular r:id="rId69"/>
    </p:embeddedFont>
    <p:embeddedFont>
      <p:font typeface="Times" pitchFamily="18" charset="0"/>
      <p:regular r:id="rId70"/>
      <p:bold r:id="rId71"/>
      <p:italic r:id="rId72"/>
      <p:boldItalic r:id="rId73"/>
    </p:embeddedFont>
    <p:embeddedFont>
      <p:font typeface="Mathematica1"/>
      <p:regular r:id="rId74"/>
      <p:bold r:id="rId75"/>
    </p:embeddedFont>
    <p:embeddedFont>
      <p:font typeface="Mistral" pitchFamily="66" charset="0"/>
      <p:regular r:id="rId7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ED"/>
    <a:srgbClr val="0B4499"/>
    <a:srgbClr val="008C6B"/>
    <a:srgbClr val="F3B927"/>
    <a:srgbClr val="7F7F7F"/>
    <a:srgbClr val="FFFFFF"/>
    <a:srgbClr val="65016B"/>
    <a:srgbClr val="89014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54" autoAdjust="0"/>
    <p:restoredTop sz="87986" autoAdjust="0"/>
  </p:normalViewPr>
  <p:slideViewPr>
    <p:cSldViewPr>
      <p:cViewPr varScale="1">
        <p:scale>
          <a:sx n="97" d="100"/>
          <a:sy n="97" d="100"/>
        </p:scale>
        <p:origin x="-11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274927-5647-420D-A6B3-9E4A693B69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is in</a:t>
            </a:r>
            <a:r>
              <a:rPr lang="en-US" baseline="0" dirty="0" smtClean="0"/>
              <a:t> </a:t>
            </a:r>
            <a:r>
              <a:rPr lang="en-US" dirty="0" smtClean="0"/>
              <a:t>FPT:</a:t>
            </a:r>
            <a:r>
              <a:rPr lang="en-US" baseline="0" dirty="0" smtClean="0"/>
              <a:t> bounded </a:t>
            </a:r>
            <a:r>
              <a:rPr lang="en-US" baseline="0" dirty="0" err="1" smtClean="0"/>
              <a:t>treewidth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Exponential size kernel: if </a:t>
            </a:r>
            <a:r>
              <a:rPr lang="en-US" dirty="0" err="1" smtClean="0"/>
              <a:t>u,v</a:t>
            </a:r>
            <a:r>
              <a:rPr lang="en-US" dirty="0" smtClean="0"/>
              <a:t> in G-Z have N(u) = N(z) then delete u.</a:t>
            </a:r>
          </a:p>
          <a:p>
            <a:r>
              <a:rPr lang="en-US" dirty="0" smtClean="0"/>
              <a:t>Linear-vertex kernel for additive error 1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turing</a:t>
            </a:r>
            <a:r>
              <a:rPr lang="en-US" dirty="0" smtClean="0"/>
              <a:t> kernel? Taking the AND of all instances you get when keeping 1 vertex from G – X is not equivalent</a:t>
            </a:r>
            <a:r>
              <a:rPr lang="en-US" baseline="0" dirty="0" smtClean="0"/>
              <a:t> to the equivalent.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 kernel proof: </a:t>
            </a:r>
            <a:r>
              <a:rPr lang="en-US" dirty="0" smtClean="0"/>
              <a:t>Exploiting cross-structure of the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4927-5647-420D-A6B3-9E4A693B69F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 size kernel:</a:t>
            </a:r>
            <a:r>
              <a:rPr lang="en-US" baseline="0" dirty="0" smtClean="0"/>
              <a:t> </a:t>
            </a:r>
            <a:r>
              <a:rPr lang="en-US" dirty="0" smtClean="0"/>
              <a:t>If non-adjacent </a:t>
            </a:r>
            <a:r>
              <a:rPr lang="en-US" dirty="0" err="1" smtClean="0"/>
              <a:t>u,v</a:t>
            </a:r>
            <a:r>
              <a:rPr lang="en-US" dirty="0" smtClean="0"/>
              <a:t> have N(u) = N(v) then delete u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Additive error kernel: keep only G[Z]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Turing kernel: one for each vertex in G – Z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single poly kernel: exploiting poly(max n) in the output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4927-5647-420D-A6B3-9E4A693B69F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620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B5DFDF95-79A9-42DB-9EB5-DDB413349419}" type="slidenum">
              <a:rPr lang="en-US" sz="1200">
                <a:latin typeface="Verdana" charset="0"/>
              </a:rPr>
              <a:pPr algn="r"/>
              <a:t>‹#›</a:t>
            </a:fld>
            <a:endParaRPr lang="en-US" sz="1400">
              <a:latin typeface="Verdana" charset="0"/>
            </a:endParaRPr>
          </a:p>
        </p:txBody>
      </p:sp>
      <p:pic>
        <p:nvPicPr>
          <p:cNvPr id="3101" name="Picture 29" descr="1024x768 T01Inf-E.png                                          0042198FMacintosh HD                   BB707946: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7010400" cy="1676400"/>
          </a:xfrm>
        </p:spPr>
        <p:txBody>
          <a:bodyPr/>
          <a:lstStyle>
            <a:lvl1pPr algn="r">
              <a:lnSpc>
                <a:spcPts val="4400"/>
              </a:lnSpc>
              <a:spcAft>
                <a:spcPts val="300"/>
              </a:spcAft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962400"/>
            <a:ext cx="6400800" cy="1752600"/>
          </a:xfrm>
        </p:spPr>
        <p:txBody>
          <a:bodyPr/>
          <a:lstStyle>
            <a:lvl1pPr marL="0" indent="0" algn="r">
              <a:buFont typeface="Webdings" charset="2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18478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3911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Béta Template powerpoint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Right.bmp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417469" y="6046915"/>
            <a:ext cx="2459831" cy="322601"/>
          </a:xfrm>
          <a:prstGeom prst="rect">
            <a:avLst/>
          </a:prstGeom>
        </p:spPr>
      </p:pic>
      <p:pic>
        <p:nvPicPr>
          <p:cNvPr id="8" name="Picture 7" descr="ThinLeft.bmp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1533674" cy="6858000"/>
          </a:xfrm>
          <a:prstGeom prst="rect">
            <a:avLst/>
          </a:prstGeom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2E168D11-65CC-471E-BE5B-681B773FD321}" type="slidenum">
              <a:rPr lang="en-US" sz="1200">
                <a:latin typeface="Verdana" charset="0"/>
              </a:rPr>
              <a:pPr algn="r"/>
              <a:t>‹#›</a:t>
            </a:fld>
            <a:endParaRPr lang="en-US" sz="1400">
              <a:latin typeface="Verdana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739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/>
              <a:t>Béta Template powerpoint</a:t>
            </a:r>
          </a:p>
        </p:txBody>
      </p:sp>
      <p:pic>
        <p:nvPicPr>
          <p:cNvPr id="9" name="Picture 8" descr="BottomLeft.bmp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543050" y="6191250"/>
            <a:ext cx="1273969" cy="1889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Tx/>
        <a:buChar char="–"/>
        <a:defRPr sz="12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5.xml"/><Relationship Id="rId7" Type="http://schemas.openxmlformats.org/officeDocument/2006/relationships/slide" Target="slide2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6.xml"/><Relationship Id="rId4" Type="http://schemas.openxmlformats.org/officeDocument/2006/relationships/slide" Target="slide9.xml"/><Relationship Id="rId9" Type="http://schemas.openxmlformats.org/officeDocument/2006/relationships/slide" Target="slide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543800" cy="1676400"/>
          </a:xfrm>
        </p:spPr>
        <p:txBody>
          <a:bodyPr/>
          <a:lstStyle/>
          <a:p>
            <a:r>
              <a:rPr lang="en-US" dirty="0" smtClean="0"/>
              <a:t>Bart M. P. Jansen</a:t>
            </a:r>
            <a:br>
              <a:rPr lang="en-US" dirty="0" smtClean="0"/>
            </a:br>
            <a:r>
              <a:rPr lang="en-US" sz="3600" dirty="0" err="1" smtClean="0"/>
              <a:t>Kernelization</a:t>
            </a:r>
            <a:r>
              <a:rPr lang="en-US" sz="3600" dirty="0" smtClean="0"/>
              <a:t> Lower Bounds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62200" y="60960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ebdings" charset="2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WorKer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2010,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Leiden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ebding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Review of existing techniques and the introduction of cross-composition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Joint work with Hans L. </a:t>
            </a:r>
            <a:r>
              <a:rPr lang="en-US" sz="1600" dirty="0" err="1" smtClean="0"/>
              <a:t>Bodlaender</a:t>
            </a:r>
            <a:r>
              <a:rPr lang="en-US" sz="1600" dirty="0" smtClean="0"/>
              <a:t> and Stefan </a:t>
            </a:r>
            <a:r>
              <a:rPr lang="en-US" sz="1600" dirty="0" err="1" smtClean="0"/>
              <a:t>Kratsch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Given (</a:t>
            </a:r>
            <a:r>
              <a:rPr lang="en-US" dirty="0" err="1" smtClean="0"/>
              <a:t>x,k</a:t>
            </a:r>
            <a:r>
              <a:rPr lang="en-US" dirty="0" smtClean="0"/>
              <a:t>) ∈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dirty="0" smtClean="0"/>
              <a:t>*×</a:t>
            </a:r>
            <a:r>
              <a:rPr lang="en-US" b="1" i="1" dirty="0" smtClean="0"/>
              <a:t>ℕ</a:t>
            </a:r>
            <a:r>
              <a:rPr lang="en-US" dirty="0" smtClean="0"/>
              <a:t> , its </a:t>
            </a:r>
            <a:r>
              <a:rPr lang="en-US" i="1" dirty="0" err="1" smtClean="0"/>
              <a:t>unparameterized</a:t>
            </a:r>
            <a:r>
              <a:rPr lang="en-US" i="1" dirty="0" smtClean="0"/>
              <a:t> version</a:t>
            </a:r>
            <a:r>
              <a:rPr lang="en-US" dirty="0" smtClean="0"/>
              <a:t> is the string:</a:t>
            </a:r>
          </a:p>
          <a:p>
            <a:pPr lvl="1"/>
            <a:r>
              <a:rPr lang="en-US" dirty="0" smtClean="0"/>
              <a:t>x#1111…1111</a:t>
            </a:r>
          </a:p>
          <a:p>
            <a:pPr lvl="1"/>
            <a:r>
              <a:rPr lang="en-US" dirty="0" smtClean="0"/>
              <a:t>x#1</a:t>
            </a:r>
            <a:r>
              <a:rPr lang="en-US" baseline="30000" dirty="0" smtClean="0"/>
              <a:t>k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If Q ⊆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dirty="0" smtClean="0"/>
              <a:t>*×</a:t>
            </a:r>
            <a:r>
              <a:rPr lang="en-US" b="1" i="1" dirty="0" smtClean="0"/>
              <a:t>ℕ</a:t>
            </a:r>
            <a:r>
              <a:rPr lang="en-US" dirty="0" smtClean="0"/>
              <a:t>  is a parameterized problem, then its </a:t>
            </a:r>
            <a:r>
              <a:rPr lang="en-US" dirty="0" err="1" smtClean="0"/>
              <a:t>unparameterized</a:t>
            </a:r>
            <a:r>
              <a:rPr lang="en-US" dirty="0" smtClean="0"/>
              <a:t> variant is</a:t>
            </a:r>
          </a:p>
          <a:p>
            <a:pPr lvl="1"/>
            <a:r>
              <a:rPr lang="en-US" b="1" i="1" dirty="0" smtClean="0"/>
              <a:t>Q</a:t>
            </a:r>
            <a:r>
              <a:rPr lang="en-US" dirty="0" smtClean="0"/>
              <a:t> := { x#1</a:t>
            </a:r>
            <a:r>
              <a:rPr lang="en-US" baseline="30000" dirty="0" smtClean="0"/>
              <a:t>k</a:t>
            </a:r>
            <a:r>
              <a:rPr lang="en-US" dirty="0" smtClean="0"/>
              <a:t> | (</a:t>
            </a:r>
            <a:r>
              <a:rPr lang="en-US" dirty="0" err="1" smtClean="0"/>
              <a:t>x,k</a:t>
            </a:r>
            <a:r>
              <a:rPr lang="en-US" dirty="0" smtClean="0"/>
              <a:t>) ∈ Q }</a:t>
            </a:r>
          </a:p>
          <a:p>
            <a:endParaRPr lang="en-US" dirty="0" smtClean="0"/>
          </a:p>
          <a:p>
            <a:r>
              <a:rPr lang="en-US" dirty="0" smtClean="0"/>
              <a:t>1-to-1 correspondence between members of Q and </a:t>
            </a:r>
            <a:r>
              <a:rPr lang="en-US" b="1" i="1" dirty="0" smtClean="0"/>
              <a:t>Q</a:t>
            </a:r>
          </a:p>
          <a:p>
            <a:endParaRPr lang="en-US" dirty="0" smtClean="0"/>
          </a:p>
          <a:p>
            <a:r>
              <a:rPr lang="en-US" dirty="0" smtClean="0"/>
              <a:t>Parameter encoded in </a:t>
            </a:r>
            <a:r>
              <a:rPr lang="en-US" b="1" dirty="0" smtClean="0"/>
              <a:t>unary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polynomial-time transformation on an instance of </a:t>
            </a:r>
            <a:r>
              <a:rPr lang="en-US" b="1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yields</a:t>
            </a:r>
            <a:endParaRPr lang="en-US" dirty="0" smtClean="0"/>
          </a:p>
          <a:p>
            <a:pPr lvl="1"/>
            <a:r>
              <a:rPr lang="en-US" dirty="0" err="1" smtClean="0"/>
              <a:t>polynomially</a:t>
            </a:r>
            <a:r>
              <a:rPr lang="en-US" dirty="0" smtClean="0"/>
              <a:t>-bounded blow-up in parameter size.</a:t>
            </a:r>
          </a:p>
          <a:p>
            <a:endParaRPr lang="en-US" b="1" i="1" dirty="0" smtClean="0"/>
          </a:p>
          <a:p>
            <a:r>
              <a:rPr lang="en-US" dirty="0" smtClean="0"/>
              <a:t>For a set A ⊆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dirty="0" smtClean="0"/>
              <a:t>*, we define the set OR(A) as</a:t>
            </a:r>
          </a:p>
          <a:p>
            <a:pPr lvl="1"/>
            <a:r>
              <a:rPr lang="en-US" dirty="0" smtClean="0"/>
              <a:t>OR(A) := { 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… 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) | some x</a:t>
            </a:r>
            <a:r>
              <a:rPr lang="en-US" baseline="-25000" dirty="0" smtClean="0"/>
              <a:t>i</a:t>
            </a:r>
            <a:r>
              <a:rPr lang="en-US" dirty="0" smtClean="0"/>
              <a:t> ∈ A</a:t>
            </a:r>
            <a:r>
              <a:rPr lang="en-US" dirty="0" smtClean="0"/>
              <a:t>}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OR-Composition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OR-composition algorithm for a parameterized problem Q is an algorithm that</a:t>
            </a:r>
          </a:p>
          <a:p>
            <a:pPr lvl="1"/>
            <a:r>
              <a:rPr lang="en-US" dirty="0" smtClean="0"/>
              <a:t>takes as input a sequence (x</a:t>
            </a:r>
            <a:r>
              <a:rPr lang="en-US" baseline="-25000" dirty="0" smtClean="0"/>
              <a:t>1</a:t>
            </a:r>
            <a:r>
              <a:rPr lang="en-US" dirty="0" smtClean="0"/>
              <a:t>, k), (x</a:t>
            </a:r>
            <a:r>
              <a:rPr lang="en-US" baseline="-25000" dirty="0" smtClean="0"/>
              <a:t>2</a:t>
            </a:r>
            <a:r>
              <a:rPr lang="en-US" dirty="0" smtClean="0"/>
              <a:t>, k) , … ,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, k) of instances of Q with the </a:t>
            </a:r>
            <a:r>
              <a:rPr lang="en-US" b="1" dirty="0" smtClean="0"/>
              <a:t>same</a:t>
            </a:r>
            <a:r>
              <a:rPr lang="en-US" dirty="0" smtClean="0"/>
              <a:t> parameter value</a:t>
            </a:r>
          </a:p>
          <a:p>
            <a:pPr lvl="1"/>
            <a:r>
              <a:rPr lang="en-US" dirty="0" smtClean="0"/>
              <a:t>uses time polynomial in ∑</a:t>
            </a:r>
            <a:r>
              <a:rPr lang="en-US" baseline="-25000" dirty="0" err="1" smtClean="0"/>
              <a:t>i</a:t>
            </a:r>
            <a:r>
              <a:rPr lang="en-US" dirty="0" smtClean="0"/>
              <a:t> |x</a:t>
            </a:r>
            <a:r>
              <a:rPr lang="en-US" baseline="-25000" dirty="0" smtClean="0"/>
              <a:t>i</a:t>
            </a:r>
            <a:r>
              <a:rPr lang="en-US" dirty="0" smtClean="0"/>
              <a:t>| + k</a:t>
            </a:r>
          </a:p>
          <a:p>
            <a:pPr lvl="1"/>
            <a:r>
              <a:rPr lang="en-US" dirty="0" smtClean="0"/>
              <a:t>outputs (x*, k*) with</a:t>
            </a:r>
          </a:p>
          <a:p>
            <a:pPr lvl="2"/>
            <a:r>
              <a:rPr lang="en-US" dirty="0" smtClean="0"/>
              <a:t>(x*, k*) ∈ Q </a:t>
            </a:r>
            <a:r>
              <a:rPr lang="en-US" dirty="0" smtClean="0">
                <a:sym typeface="Wingdings" pitchFamily="2" charset="2"/>
              </a:rPr>
              <a:t> some (x</a:t>
            </a:r>
            <a:r>
              <a:rPr lang="en-US" baseline="-25000" dirty="0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, k) </a:t>
            </a:r>
            <a:r>
              <a:rPr lang="en-US" dirty="0" smtClean="0"/>
              <a:t>∈</a:t>
            </a:r>
            <a:r>
              <a:rPr lang="en-US" dirty="0" smtClean="0">
                <a:sym typeface="Wingdings" pitchFamily="2" charset="2"/>
              </a:rPr>
              <a:t> Q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k* is polynomial in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Callout 23"/>
          <p:cNvSpPr/>
          <p:nvPr/>
        </p:nvSpPr>
        <p:spPr bwMode="auto">
          <a:xfrm>
            <a:off x="1725966" y="1447800"/>
            <a:ext cx="7162800" cy="27432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poly(t*n + k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 time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OR-composition of Q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4191000"/>
            <a:ext cx="12192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Q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instance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1564688"/>
            <a:ext cx="12192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Q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instances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1600200"/>
            <a:ext cx="1600200" cy="638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800" y="170497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x</a:t>
            </a:r>
            <a:r>
              <a:rPr lang="en-US" baseline="-25000" dirty="0" smtClean="0">
                <a:latin typeface="+mj-lt"/>
              </a:rPr>
              <a:t>1</a:t>
            </a:r>
            <a:endParaRPr lang="en-US" baseline="-250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819400" y="1704974"/>
            <a:ext cx="533400" cy="457200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5600" y="170497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k</a:t>
            </a:r>
            <a:endParaRPr lang="en-US" baseline="-2500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567346" y="1600200"/>
            <a:ext cx="2209800" cy="638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7346" y="170497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x</a:t>
            </a:r>
            <a:r>
              <a:rPr lang="en-US" baseline="-25000" dirty="0" smtClean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167546" y="1704974"/>
            <a:ext cx="533400" cy="457200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43746" y="170497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k</a:t>
            </a:r>
            <a:endParaRPr lang="en-US" baseline="-25000" dirty="0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947302" y="1600200"/>
            <a:ext cx="1066800" cy="638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47302" y="170497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x</a:t>
            </a:r>
            <a:r>
              <a:rPr lang="en-US" baseline="-25000" dirty="0" smtClean="0">
                <a:latin typeface="+mj-lt"/>
              </a:rPr>
              <a:t>..</a:t>
            </a:r>
            <a:endParaRPr lang="en-US" baseline="-25000" dirty="0"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6404502" y="1704974"/>
            <a:ext cx="533400" cy="457200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80702" y="170497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k</a:t>
            </a:r>
            <a:endParaRPr lang="en-US" baseline="-25000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162800" y="1600200"/>
            <a:ext cx="1600200" cy="638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62800" y="170497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x</a:t>
            </a:r>
            <a:r>
              <a:rPr lang="en-US" baseline="-25000" dirty="0" err="1" smtClean="0">
                <a:latin typeface="+mj-lt"/>
              </a:rPr>
              <a:t>t</a:t>
            </a:r>
            <a:endParaRPr lang="en-US" baseline="-25000" dirty="0"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8153400" y="1704974"/>
            <a:ext cx="533400" cy="457200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29600" y="170497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k</a:t>
            </a:r>
            <a:endParaRPr lang="en-US" baseline="-25000" dirty="0">
              <a:latin typeface="+mj-lt"/>
            </a:endParaRPr>
          </a:p>
        </p:txBody>
      </p:sp>
      <p:grpSp>
        <p:nvGrpSpPr>
          <p:cNvPr id="54" name="Group 29"/>
          <p:cNvGrpSpPr/>
          <p:nvPr/>
        </p:nvGrpSpPr>
        <p:grpSpPr>
          <a:xfrm>
            <a:off x="1828800" y="2362200"/>
            <a:ext cx="1676400" cy="461665"/>
            <a:chOff x="1717088" y="2438400"/>
            <a:chExt cx="1330912" cy="461665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752600" y="2439194"/>
              <a:ext cx="1219200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717088" y="2438400"/>
              <a:ext cx="13309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n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76400" y="4238626"/>
            <a:ext cx="7162800" cy="638174"/>
            <a:chOff x="1676400" y="4191000"/>
            <a:chExt cx="7162800" cy="63817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1676400" y="4191000"/>
              <a:ext cx="7162800" cy="6381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76400" y="4295775"/>
              <a:ext cx="7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x</a:t>
              </a:r>
              <a:r>
                <a:rPr lang="en-US" baseline="30000" dirty="0" smtClean="0">
                  <a:latin typeface="+mj-lt"/>
                </a:rPr>
                <a:t>*</a:t>
              </a:r>
              <a:endParaRPr lang="en-US" baseline="30000" dirty="0">
                <a:latin typeface="+mj-lt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7620000" y="4295774"/>
              <a:ext cx="1143000" cy="457200"/>
            </a:xfrm>
            <a:prstGeom prst="round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83285" y="4295774"/>
              <a:ext cx="816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k</a:t>
              </a:r>
              <a:r>
                <a:rPr lang="en-US" baseline="30000" dirty="0" smtClean="0">
                  <a:latin typeface="+mj-lt"/>
                </a:rPr>
                <a:t>*</a:t>
              </a:r>
              <a:endParaRPr lang="en-US" baseline="30000" dirty="0">
                <a:latin typeface="+mj-lt"/>
              </a:endParaRPr>
            </a:p>
          </p:txBody>
        </p:sp>
      </p:grpSp>
      <p:grpSp>
        <p:nvGrpSpPr>
          <p:cNvPr id="61" name="Group 29"/>
          <p:cNvGrpSpPr/>
          <p:nvPr/>
        </p:nvGrpSpPr>
        <p:grpSpPr>
          <a:xfrm>
            <a:off x="7543800" y="5029200"/>
            <a:ext cx="1371600" cy="461665"/>
            <a:chOff x="1633906" y="2438400"/>
            <a:chExt cx="1497276" cy="461665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1752600" y="2439194"/>
              <a:ext cx="1219200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633906" y="2438400"/>
              <a:ext cx="149727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poly(k)</a:t>
              </a:r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kernels for OR-compositional problems imply 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Bodlaender</a:t>
            </a:r>
            <a:r>
              <a:rPr lang="en-US" dirty="0" smtClean="0"/>
              <a:t>, Downey, Fellows, </a:t>
            </a:r>
            <a:r>
              <a:rPr lang="en-US" dirty="0" err="1" smtClean="0"/>
              <a:t>Hermelin</a:t>
            </a:r>
            <a:r>
              <a:rPr lang="en-US" dirty="0" smtClean="0"/>
              <a:t>: [ICALP 2008]</a:t>
            </a:r>
          </a:p>
          <a:p>
            <a:r>
              <a:rPr lang="en-US" dirty="0" smtClean="0"/>
              <a:t>If Q is a parameterized problem</a:t>
            </a:r>
          </a:p>
          <a:p>
            <a:pPr lvl="1"/>
            <a:r>
              <a:rPr lang="en-US" dirty="0" smtClean="0"/>
              <a:t>which has a polynomial kernel</a:t>
            </a:r>
          </a:p>
          <a:p>
            <a:pPr lvl="1"/>
            <a:r>
              <a:rPr lang="en-US" dirty="0" smtClean="0"/>
              <a:t>which is OR-compositional</a:t>
            </a:r>
          </a:p>
          <a:p>
            <a:pPr lvl="1"/>
            <a:r>
              <a:rPr lang="en-US" dirty="0" smtClean="0"/>
              <a:t>whose </a:t>
            </a:r>
            <a:r>
              <a:rPr lang="en-US" dirty="0" err="1" smtClean="0"/>
              <a:t>unparameterized</a:t>
            </a:r>
            <a:r>
              <a:rPr lang="en-US" dirty="0" smtClean="0"/>
              <a:t> variant </a:t>
            </a:r>
            <a:r>
              <a:rPr lang="en-US" b="1" i="1" dirty="0" smtClean="0"/>
              <a:t>Q </a:t>
            </a:r>
            <a:r>
              <a:rPr lang="en-US" dirty="0" smtClean="0"/>
              <a:t>is NP-hard under Karp reductions</a:t>
            </a:r>
          </a:p>
          <a:p>
            <a:pPr marL="342900" lvl="1" indent="-342900">
              <a:buClr>
                <a:schemeClr val="hlink"/>
              </a:buClr>
              <a:buSzPct val="100000"/>
            </a:pPr>
            <a:r>
              <a:rPr lang="en-US" dirty="0" smtClean="0"/>
              <a:t>then there is a weak distillation from </a:t>
            </a:r>
            <a:r>
              <a:rPr lang="en-US" b="1" i="1" dirty="0" smtClean="0"/>
              <a:t>Q</a:t>
            </a:r>
            <a:r>
              <a:rPr lang="en-US" dirty="0" smtClean="0"/>
              <a:t> into OR(</a:t>
            </a:r>
            <a:r>
              <a:rPr lang="en-US" b="1" i="1" dirty="0" smtClean="0"/>
              <a:t>Q</a:t>
            </a:r>
            <a:r>
              <a:rPr lang="en-US" dirty="0" smtClean="0"/>
              <a:t>) and NP ⊆ </a:t>
            </a:r>
            <a:r>
              <a:rPr lang="en-US" dirty="0" err="1" smtClean="0"/>
              <a:t>coNP</a:t>
            </a:r>
            <a:r>
              <a:rPr lang="en-US" dirty="0" smtClean="0"/>
              <a:t>/poly*</a:t>
            </a:r>
          </a:p>
          <a:p>
            <a:pPr marL="342900" lvl="1" indent="-342900">
              <a:buClr>
                <a:schemeClr val="hlink"/>
              </a:buClr>
              <a:buSzPct val="100000"/>
            </a:pPr>
            <a:endParaRPr lang="en-US" dirty="0" smtClean="0"/>
          </a:p>
          <a:p>
            <a:pPr marL="342900" lvl="1" indent="-342900">
              <a:buClr>
                <a:schemeClr val="hlink"/>
              </a:buClr>
              <a:buSzPct val="100000"/>
            </a:pPr>
            <a:r>
              <a:rPr lang="en-US" dirty="0" smtClean="0"/>
              <a:t>Proof: we build a weak distillation algorithm from the given ingredients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6477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 Refined statement and proof due to </a:t>
            </a:r>
            <a:r>
              <a:rPr lang="en-US" sz="1600" dirty="0" err="1" smtClean="0">
                <a:latin typeface="+mn-lt"/>
              </a:rPr>
              <a:t>Holger</a:t>
            </a:r>
            <a:r>
              <a:rPr lang="en-US" sz="1600" dirty="0" smtClean="0">
                <a:latin typeface="+mn-lt"/>
              </a:rPr>
              <a:t> Dell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OR-composition + polynomial kernel </a:t>
            </a:r>
            <a:r>
              <a:rPr lang="en-US" dirty="0" smtClean="0">
                <a:sym typeface="Wingdings" pitchFamily="2" charset="2"/>
              </a:rPr>
              <a:t> Weak distillation of </a:t>
            </a:r>
            <a:r>
              <a:rPr lang="en-US" i="1" dirty="0" smtClean="0"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into OR(</a:t>
            </a:r>
            <a:r>
              <a:rPr lang="en-US" i="1" dirty="0" smtClean="0"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152400" y="1524000"/>
            <a:ext cx="8077200" cy="685800"/>
            <a:chOff x="152400" y="1524000"/>
            <a:chExt cx="8077200" cy="685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600200" y="16525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438400" y="16525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76600" y="16525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114800" y="16525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4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953000" y="16525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791200" y="16525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629400" y="16525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…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467600" y="16525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24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t</a:t>
              </a:r>
              <a:endPara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52400" y="1524000"/>
              <a:ext cx="12192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Q</a:t>
              </a: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  <a:r>
                <a:rPr kumimoji="0" lang="en-US" sz="16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instances</a:t>
              </a:r>
              <a:endParaRPr kumimoji="0" 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52400" y="2438400"/>
            <a:ext cx="8077200" cy="685800"/>
            <a:chOff x="152400" y="2438400"/>
            <a:chExt cx="8077200" cy="6858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1600200" y="25669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(x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52400" y="2438400"/>
              <a:ext cx="12192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Q</a:t>
              </a: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  <a:r>
                <a:rPr kumimoji="0" lang="en-US" sz="16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instances</a:t>
              </a:r>
              <a:endParaRPr kumimoji="0" 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438400" y="25669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(x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276600" y="25669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(x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114800" y="25669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(x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25669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(x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5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791200" y="25669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(x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6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629400" y="25669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(x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…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…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467600" y="2566987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</a:t>
              </a:r>
              <a:r>
                <a:rPr kumimoji="0" lang="en-US" sz="120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12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t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2400" y="3657600"/>
            <a:ext cx="8001000" cy="685800"/>
            <a:chOff x="152400" y="3657600"/>
            <a:chExt cx="8001000" cy="6858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52400" y="3657600"/>
              <a:ext cx="12192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tx1"/>
                  </a:solidFill>
                  <a:latin typeface="+mj-lt"/>
                </a:rPr>
                <a:t>OR-</a:t>
              </a:r>
              <a:r>
                <a:rPr kumimoji="0" lang="en-US" sz="11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Composed Q instances</a:t>
              </a:r>
              <a:endParaRPr kumimoji="0" lang="en-US" sz="1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057400" y="3810000"/>
              <a:ext cx="1524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(y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i1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419600" y="3810000"/>
              <a:ext cx="10668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(y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i2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715000" y="3810000"/>
              <a:ext cx="9144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(y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</a:t>
              </a:r>
              <a:r>
                <a:rPr lang="en-US" sz="1200" dirty="0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i3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781800" y="3810000"/>
              <a:ext cx="13716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</a:t>
              </a:r>
              <a:r>
                <a:rPr kumimoji="0" lang="en-US" sz="120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y</a:t>
              </a:r>
              <a:r>
                <a:rPr kumimoji="0" lang="en-US" sz="12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r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,k</a:t>
              </a:r>
              <a:r>
                <a:rPr lang="en-US" sz="1200" baseline="-25000" dirty="0" err="1" smtClean="0">
                  <a:solidFill>
                    <a:schemeClr val="tx1"/>
                  </a:solidFill>
                </a:rPr>
                <a:t>ir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00200" y="3124200"/>
            <a:ext cx="6629400" cy="457200"/>
            <a:chOff x="1600200" y="3124200"/>
            <a:chExt cx="6629400" cy="457200"/>
          </a:xfrm>
        </p:grpSpPr>
        <p:sp>
          <p:nvSpPr>
            <p:cNvPr id="58" name="Left Brace 57"/>
            <p:cNvSpPr/>
            <p:nvPr/>
          </p:nvSpPr>
          <p:spPr bwMode="auto">
            <a:xfrm rot="16200000">
              <a:off x="2667000" y="2057400"/>
              <a:ext cx="304800" cy="2438400"/>
            </a:xfrm>
            <a:prstGeom prst="leftBrac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Left Brace 58"/>
            <p:cNvSpPr/>
            <p:nvPr/>
          </p:nvSpPr>
          <p:spPr bwMode="auto">
            <a:xfrm rot="16200000">
              <a:off x="4800600" y="2514600"/>
              <a:ext cx="304800" cy="1524000"/>
            </a:xfrm>
            <a:prstGeom prst="leftBrac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eft Brace 59"/>
            <p:cNvSpPr/>
            <p:nvPr/>
          </p:nvSpPr>
          <p:spPr bwMode="auto">
            <a:xfrm rot="16200000">
              <a:off x="6019800" y="2895600"/>
              <a:ext cx="304800" cy="762000"/>
            </a:xfrm>
            <a:prstGeom prst="leftBrac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eft Brace 60"/>
            <p:cNvSpPr/>
            <p:nvPr/>
          </p:nvSpPr>
          <p:spPr bwMode="auto">
            <a:xfrm rot="16200000">
              <a:off x="7277100" y="2476500"/>
              <a:ext cx="304800" cy="1600200"/>
            </a:xfrm>
            <a:prstGeom prst="leftBrac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4600" y="3242846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3242846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2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67400" y="3242846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3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62800" y="3242846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2400" y="4572000"/>
            <a:ext cx="7696200" cy="685800"/>
            <a:chOff x="152400" y="4572000"/>
            <a:chExt cx="7696200" cy="6858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152400" y="4572000"/>
              <a:ext cx="12192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KernelizedQ</a:t>
              </a:r>
              <a:r>
                <a:rPr kumimoji="0" lang="en-US" sz="1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instances</a:t>
              </a:r>
              <a:endParaRPr kumimoji="0" 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362200" y="4648200"/>
              <a:ext cx="9144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(y’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r>
                <a:rPr lang="en-US" sz="1200" dirty="0" smtClean="0">
                  <a:solidFill>
                    <a:schemeClr val="tx1"/>
                  </a:solidFill>
                </a:rPr>
                <a:t>,k’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i1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495800" y="4648200"/>
              <a:ext cx="9144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(y’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  <a:r>
                <a:rPr lang="en-US" sz="1200" dirty="0" smtClean="0">
                  <a:solidFill>
                    <a:schemeClr val="tx1"/>
                  </a:solidFill>
                </a:rPr>
                <a:t>,k’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i2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715000" y="4648200"/>
              <a:ext cx="9144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(y’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</a:t>
              </a:r>
              <a:r>
                <a:rPr lang="en-US" sz="1200" dirty="0" smtClean="0">
                  <a:solidFill>
                    <a:schemeClr val="tx1"/>
                  </a:solidFill>
                </a:rPr>
                <a:t>,k’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i3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086600" y="4648200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</a:t>
              </a:r>
              <a:r>
                <a:rPr kumimoji="0" lang="en-US" sz="120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y’</a:t>
              </a:r>
              <a:r>
                <a:rPr kumimoji="0" lang="en-US" sz="12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r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,k’</a:t>
              </a:r>
              <a:r>
                <a:rPr lang="en-US" sz="1200" baseline="-25000" dirty="0" err="1" smtClean="0">
                  <a:solidFill>
                    <a:schemeClr val="tx1"/>
                  </a:solidFill>
                </a:rPr>
                <a:t>ir</a:t>
              </a:r>
              <a:r>
                <a:rPr lang="en-US" sz="1200" dirty="0" smtClean="0">
                  <a:solidFill>
                    <a:schemeClr val="tx1"/>
                  </a:solidFill>
                </a:rPr>
                <a:t>)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2400" y="5334000"/>
            <a:ext cx="7696200" cy="685800"/>
            <a:chOff x="152400" y="5334000"/>
            <a:chExt cx="7696200" cy="685800"/>
          </a:xfrm>
        </p:grpSpPr>
        <p:sp>
          <p:nvSpPr>
            <p:cNvPr id="80" name="Rectangle 79"/>
            <p:cNvSpPr/>
            <p:nvPr/>
          </p:nvSpPr>
          <p:spPr bwMode="auto">
            <a:xfrm>
              <a:off x="152400" y="5334000"/>
              <a:ext cx="12192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</a:rPr>
                <a:t>Q</a:t>
              </a:r>
              <a:r>
                <a:rPr lang="en-US" sz="1400" dirty="0" smtClean="0">
                  <a:solidFill>
                    <a:schemeClr val="tx1"/>
                  </a:solidFill>
                </a:rPr>
                <a:t> instances</a:t>
              </a:r>
              <a:endParaRPr kumimoji="0" 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362200" y="5410200"/>
              <a:ext cx="9144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x</a:t>
              </a:r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’</a:t>
              </a:r>
              <a:r>
                <a:rPr kumimoji="0" lang="en-US" sz="120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495800" y="5410200"/>
              <a:ext cx="9144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1200" dirty="0" smtClean="0">
                  <a:solidFill>
                    <a:schemeClr val="tx1"/>
                  </a:solidFill>
                </a:rPr>
                <a:t>’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715000" y="5410200"/>
              <a:ext cx="9144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1200" dirty="0" smtClean="0">
                  <a:solidFill>
                    <a:schemeClr val="tx1"/>
                  </a:solidFill>
                </a:rPr>
                <a:t>’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7086600" y="5410200"/>
              <a:ext cx="762000" cy="42862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’</a:t>
              </a:r>
              <a:r>
                <a:rPr lang="en-US" sz="1200" baseline="-25000" dirty="0" err="1" smtClean="0">
                  <a:solidFill>
                    <a:schemeClr val="tx1"/>
                  </a:solidFill>
                </a:rPr>
                <a:t>r</a:t>
              </a:r>
              <a:endParaRPr lang="en-US" sz="1200" baseline="-25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 bwMode="auto">
          <a:xfrm>
            <a:off x="2438400" y="6096000"/>
            <a:ext cx="36576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Single OR(</a:t>
            </a:r>
            <a:r>
              <a:rPr lang="en-US" sz="1200" b="1" i="1" dirty="0" smtClean="0">
                <a:solidFill>
                  <a:schemeClr val="bg1"/>
                </a:solidFill>
                <a:latin typeface="+mj-lt"/>
              </a:rPr>
              <a:t>Q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) instance 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(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x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’</a:t>
            </a:r>
            <a:r>
              <a:rPr kumimoji="0" lang="en-US" sz="120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n-US" sz="1200" b="1" i="1" dirty="0" smtClean="0">
                <a:solidFill>
                  <a:schemeClr val="bg1"/>
                </a:solidFill>
              </a:rPr>
              <a:t>  x</a:t>
            </a:r>
            <a:r>
              <a:rPr lang="en-US" sz="1200" dirty="0" smtClean="0">
                <a:solidFill>
                  <a:schemeClr val="bg1"/>
                </a:solidFill>
              </a:rPr>
              <a:t>’</a:t>
            </a:r>
            <a:r>
              <a:rPr lang="en-US" sz="1200" baseline="-25000" dirty="0" smtClean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 , </a:t>
            </a:r>
            <a:r>
              <a:rPr lang="en-US" sz="1200" b="1" i="1" dirty="0" smtClean="0">
                <a:solidFill>
                  <a:schemeClr val="bg1"/>
                </a:solidFill>
              </a:rPr>
              <a:t>x</a:t>
            </a:r>
            <a:r>
              <a:rPr lang="en-US" sz="1200" dirty="0" smtClean="0">
                <a:solidFill>
                  <a:schemeClr val="bg1"/>
                </a:solidFill>
              </a:rPr>
              <a:t>’</a:t>
            </a:r>
            <a:r>
              <a:rPr lang="en-US" sz="1200" baseline="-25000" dirty="0" smtClean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x</a:t>
            </a:r>
            <a:r>
              <a:rPr lang="en-US" sz="1200" dirty="0" err="1" smtClean="0">
                <a:solidFill>
                  <a:schemeClr val="bg1"/>
                </a:solidFill>
              </a:rPr>
              <a:t>’</a:t>
            </a:r>
            <a:r>
              <a:rPr lang="en-US" sz="1200" baseline="-25000" dirty="0" err="1" smtClean="0">
                <a:solidFill>
                  <a:schemeClr val="bg1"/>
                </a:solidFill>
              </a:rPr>
              <a:t>r</a:t>
            </a:r>
            <a:r>
              <a:rPr lang="en-US" sz="1200" dirty="0" smtClean="0">
                <a:solidFill>
                  <a:schemeClr val="bg1"/>
                </a:solidFill>
              </a:rPr>
              <a:t> )</a:t>
            </a:r>
            <a:endParaRPr kumimoji="0" lang="en-US" sz="12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858000" y="1828800"/>
            <a:ext cx="2133600" cy="1143000"/>
            <a:chOff x="6858000" y="1828800"/>
            <a:chExt cx="2133600" cy="1143000"/>
          </a:xfrm>
        </p:grpSpPr>
        <p:sp>
          <p:nvSpPr>
            <p:cNvPr id="86" name="Curved Left Arrow 85"/>
            <p:cNvSpPr/>
            <p:nvPr/>
          </p:nvSpPr>
          <p:spPr bwMode="auto">
            <a:xfrm>
              <a:off x="8229600" y="1828800"/>
              <a:ext cx="762000" cy="1143000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58000" y="2133600"/>
              <a:ext cx="19812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Parameterize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858000" y="2684756"/>
            <a:ext cx="2133600" cy="762000"/>
            <a:chOff x="6858000" y="1828800"/>
            <a:chExt cx="2133600" cy="1143000"/>
          </a:xfrm>
        </p:grpSpPr>
        <p:sp>
          <p:nvSpPr>
            <p:cNvPr id="90" name="Curved Left Arrow 89"/>
            <p:cNvSpPr/>
            <p:nvPr/>
          </p:nvSpPr>
          <p:spPr bwMode="auto">
            <a:xfrm>
              <a:off x="8229600" y="1828800"/>
              <a:ext cx="762000" cy="1143000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858000" y="2159339"/>
              <a:ext cx="1524000" cy="600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Group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934200" y="3124200"/>
            <a:ext cx="2133600" cy="1143000"/>
            <a:chOff x="6858000" y="1828800"/>
            <a:chExt cx="2133600" cy="1143000"/>
          </a:xfrm>
        </p:grpSpPr>
        <p:sp>
          <p:nvSpPr>
            <p:cNvPr id="93" name="Curved Left Arrow 92"/>
            <p:cNvSpPr/>
            <p:nvPr/>
          </p:nvSpPr>
          <p:spPr bwMode="auto">
            <a:xfrm>
              <a:off x="8229600" y="1828800"/>
              <a:ext cx="762000" cy="1143000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58000" y="2133600"/>
              <a:ext cx="19812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Compose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781800" y="3962400"/>
            <a:ext cx="2133600" cy="1143000"/>
            <a:chOff x="6858000" y="1828800"/>
            <a:chExt cx="2133600" cy="1143000"/>
          </a:xfrm>
        </p:grpSpPr>
        <p:sp>
          <p:nvSpPr>
            <p:cNvPr id="96" name="Curved Left Arrow 95"/>
            <p:cNvSpPr/>
            <p:nvPr/>
          </p:nvSpPr>
          <p:spPr bwMode="auto">
            <a:xfrm>
              <a:off x="8229600" y="1828800"/>
              <a:ext cx="762000" cy="1143000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858000" y="2133600"/>
              <a:ext cx="19812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</a:rPr>
                <a:t>Kernelize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324600" y="4724400"/>
            <a:ext cx="2286000" cy="1143000"/>
            <a:chOff x="6705600" y="1828800"/>
            <a:chExt cx="2286000" cy="1143000"/>
          </a:xfrm>
        </p:grpSpPr>
        <p:sp>
          <p:nvSpPr>
            <p:cNvPr id="99" name="Curved Left Arrow 98"/>
            <p:cNvSpPr/>
            <p:nvPr/>
          </p:nvSpPr>
          <p:spPr bwMode="auto">
            <a:xfrm>
              <a:off x="8229600" y="1828800"/>
              <a:ext cx="762000" cy="1143000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05600" y="2133600"/>
              <a:ext cx="2209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</a:rPr>
                <a:t>Unparameterize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705600" y="5486400"/>
            <a:ext cx="1905000" cy="990600"/>
            <a:chOff x="7086600" y="1828800"/>
            <a:chExt cx="1905000" cy="1143000"/>
          </a:xfrm>
        </p:grpSpPr>
        <p:sp>
          <p:nvSpPr>
            <p:cNvPr id="102" name="Curved Left Arrow 101"/>
            <p:cNvSpPr/>
            <p:nvPr/>
          </p:nvSpPr>
          <p:spPr bwMode="auto">
            <a:xfrm>
              <a:off x="8229600" y="1828800"/>
              <a:ext cx="762000" cy="1143000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086600" y="2356338"/>
              <a:ext cx="1524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</a:rPr>
                <a:t>Tuple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858000" y="990600"/>
            <a:ext cx="2133600" cy="1143000"/>
            <a:chOff x="6858000" y="1828800"/>
            <a:chExt cx="2133600" cy="1143000"/>
          </a:xfrm>
        </p:grpSpPr>
        <p:sp>
          <p:nvSpPr>
            <p:cNvPr id="105" name="Curved Left Arrow 104"/>
            <p:cNvSpPr/>
            <p:nvPr/>
          </p:nvSpPr>
          <p:spPr bwMode="auto">
            <a:xfrm>
              <a:off x="8229600" y="1828800"/>
              <a:ext cx="762000" cy="1143000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858000" y="2133600"/>
              <a:ext cx="19812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Input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724400" y="6248400"/>
            <a:ext cx="2133600" cy="609600"/>
            <a:chOff x="6858000" y="1828800"/>
            <a:chExt cx="2133600" cy="1143000"/>
          </a:xfrm>
        </p:grpSpPr>
        <p:sp>
          <p:nvSpPr>
            <p:cNvPr id="111" name="Curved Left Arrow 110"/>
            <p:cNvSpPr/>
            <p:nvPr/>
          </p:nvSpPr>
          <p:spPr bwMode="auto">
            <a:xfrm>
              <a:off x="8229600" y="1828800"/>
              <a:ext cx="762000" cy="1143000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858000" y="2221594"/>
              <a:ext cx="1524000" cy="7502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Output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07" name="Group 29"/>
          <p:cNvGrpSpPr/>
          <p:nvPr/>
        </p:nvGrpSpPr>
        <p:grpSpPr>
          <a:xfrm>
            <a:off x="1600200" y="1066802"/>
            <a:ext cx="762000" cy="458774"/>
            <a:chOff x="1717088" y="2438399"/>
            <a:chExt cx="1330912" cy="463254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>
              <a:off x="1752600" y="2900065"/>
              <a:ext cx="1219199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717088" y="2438399"/>
              <a:ext cx="13309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n</a:t>
              </a:r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OR-Composition for k-Path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t instances of k-Path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disjoint union, output as (G’, k)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G’ has a k-path </a:t>
            </a:r>
            <a:r>
              <a:rPr lang="en-US" dirty="0" smtClean="0">
                <a:sym typeface="Wingdings" pitchFamily="2" charset="2"/>
              </a:rPr>
              <a:t> some </a:t>
            </a:r>
            <a:r>
              <a:rPr lang="en-US" dirty="0" err="1" smtClean="0">
                <a:sym typeface="Wingdings" pitchFamily="2" charset="2"/>
              </a:rPr>
              <a:t>G</a:t>
            </a:r>
            <a:r>
              <a:rPr lang="en-US" baseline="-25000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has a k-path</a:t>
            </a:r>
          </a:p>
          <a:p>
            <a:r>
              <a:rPr lang="en-US" dirty="0" smtClean="0">
                <a:sym typeface="Wingdings" pitchFamily="2" charset="2"/>
              </a:rPr>
              <a:t>Output parameter trivially bounded in poly(k)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1752600" y="2286000"/>
            <a:ext cx="6705600" cy="685800"/>
            <a:chOff x="1752600" y="2286000"/>
            <a:chExt cx="6705600" cy="685800"/>
          </a:xfrm>
        </p:grpSpPr>
        <p:grpSp>
          <p:nvGrpSpPr>
            <p:cNvPr id="24" name="Group 23"/>
            <p:cNvGrpSpPr/>
            <p:nvPr/>
          </p:nvGrpSpPr>
          <p:grpSpPr>
            <a:xfrm>
              <a:off x="1752600" y="2286000"/>
              <a:ext cx="1219200" cy="685800"/>
              <a:chOff x="1828800" y="2514600"/>
              <a:chExt cx="1219200" cy="6858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828800" y="2514600"/>
                <a:ext cx="12192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,k</a:t>
                </a: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2362200" y="26670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1981200" y="28194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5146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2" name="Straight Connector 11"/>
              <p:cNvCxnSpPr>
                <a:stCxn id="6" idx="6"/>
                <a:endCxn id="7" idx="2"/>
              </p:cNvCxnSpPr>
              <p:nvPr/>
            </p:nvCxnSpPr>
            <p:spPr bwMode="auto">
              <a:xfrm>
                <a:off x="2286000" y="2667000"/>
                <a:ext cx="76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>
                <a:stCxn id="6" idx="3"/>
                <a:endCxn id="8" idx="7"/>
              </p:cNvCxnSpPr>
              <p:nvPr/>
            </p:nvCxnSpPr>
            <p:spPr bwMode="auto">
              <a:xfrm rot="5400000">
                <a:off x="2073182" y="2758982"/>
                <a:ext cx="120836" cy="4463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6" name="Straight Connector 15"/>
              <p:cNvCxnSpPr>
                <a:stCxn id="8" idx="6"/>
                <a:endCxn id="9" idx="1"/>
              </p:cNvCxnSpPr>
              <p:nvPr/>
            </p:nvCxnSpPr>
            <p:spPr bwMode="auto">
              <a:xfrm>
                <a:off x="2133600" y="2895600"/>
                <a:ext cx="985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8" name="Straight Connector 17"/>
              <p:cNvCxnSpPr>
                <a:stCxn id="6" idx="5"/>
                <a:endCxn id="9" idx="0"/>
              </p:cNvCxnSpPr>
              <p:nvPr/>
            </p:nvCxnSpPr>
            <p:spPr bwMode="auto">
              <a:xfrm rot="16200000" flipH="1">
                <a:off x="2187482" y="2797082"/>
                <a:ext cx="1747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0" name="Straight Connector 19"/>
              <p:cNvCxnSpPr>
                <a:stCxn id="7" idx="4"/>
                <a:endCxn id="9" idx="6"/>
              </p:cNvCxnSpPr>
              <p:nvPr/>
            </p:nvCxnSpPr>
            <p:spPr bwMode="auto">
              <a:xfrm rot="5400000">
                <a:off x="2324100" y="2857500"/>
                <a:ext cx="1524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2" name="Straight Connector 21"/>
              <p:cNvCxnSpPr>
                <a:stCxn id="9" idx="6"/>
                <a:endCxn id="10" idx="2"/>
              </p:cNvCxnSpPr>
              <p:nvPr/>
            </p:nvCxnSpPr>
            <p:spPr bwMode="auto">
              <a:xfrm>
                <a:off x="2362200" y="2971800"/>
                <a:ext cx="1524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4200" y="2286000"/>
              <a:ext cx="1219200" cy="685800"/>
              <a:chOff x="1828800" y="2514600"/>
              <a:chExt cx="1219200" cy="6858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1828800" y="2514600"/>
                <a:ext cx="12192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,k</a:t>
                </a: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362200" y="26670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25146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33" name="Straight Connector 32"/>
              <p:cNvCxnSpPr>
                <a:stCxn id="28" idx="6"/>
                <a:endCxn id="29" idx="2"/>
              </p:cNvCxnSpPr>
              <p:nvPr/>
            </p:nvCxnSpPr>
            <p:spPr bwMode="auto">
              <a:xfrm>
                <a:off x="2286000" y="2667000"/>
                <a:ext cx="76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36" name="Straight Connector 35"/>
              <p:cNvCxnSpPr>
                <a:stCxn id="28" idx="5"/>
                <a:endCxn id="31" idx="0"/>
              </p:cNvCxnSpPr>
              <p:nvPr/>
            </p:nvCxnSpPr>
            <p:spPr bwMode="auto">
              <a:xfrm rot="16200000" flipH="1">
                <a:off x="2187482" y="2797082"/>
                <a:ext cx="1747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37" name="Straight Connector 36"/>
              <p:cNvCxnSpPr>
                <a:stCxn id="29" idx="4"/>
                <a:endCxn id="31" idx="6"/>
              </p:cNvCxnSpPr>
              <p:nvPr/>
            </p:nvCxnSpPr>
            <p:spPr bwMode="auto">
              <a:xfrm rot="5400000">
                <a:off x="2324100" y="2857500"/>
                <a:ext cx="1524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38" name="Straight Connector 37"/>
              <p:cNvCxnSpPr>
                <a:stCxn id="31" idx="6"/>
                <a:endCxn id="32" idx="2"/>
              </p:cNvCxnSpPr>
              <p:nvPr/>
            </p:nvCxnSpPr>
            <p:spPr bwMode="auto">
              <a:xfrm>
                <a:off x="2362200" y="2971800"/>
                <a:ext cx="1524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495800" y="2286000"/>
              <a:ext cx="1219200" cy="685800"/>
              <a:chOff x="1828800" y="2514600"/>
              <a:chExt cx="1219200" cy="685800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1828800" y="2514600"/>
                <a:ext cx="12192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,k</a:t>
                </a: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1981200" y="28194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5146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7" name="Straight Connector 46"/>
              <p:cNvCxnSpPr>
                <a:stCxn id="41" idx="3"/>
                <a:endCxn id="43" idx="7"/>
              </p:cNvCxnSpPr>
              <p:nvPr/>
            </p:nvCxnSpPr>
            <p:spPr bwMode="auto">
              <a:xfrm rot="5400000">
                <a:off x="2073182" y="2758982"/>
                <a:ext cx="120836" cy="4463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48" name="Straight Connector 47"/>
              <p:cNvCxnSpPr>
                <a:stCxn id="43" idx="6"/>
                <a:endCxn id="44" idx="1"/>
              </p:cNvCxnSpPr>
              <p:nvPr/>
            </p:nvCxnSpPr>
            <p:spPr bwMode="auto">
              <a:xfrm>
                <a:off x="2133600" y="2895600"/>
                <a:ext cx="985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49" name="Straight Connector 48"/>
              <p:cNvCxnSpPr>
                <a:stCxn id="41" idx="5"/>
                <a:endCxn id="44" idx="0"/>
              </p:cNvCxnSpPr>
              <p:nvPr/>
            </p:nvCxnSpPr>
            <p:spPr bwMode="auto">
              <a:xfrm rot="16200000" flipH="1">
                <a:off x="2187482" y="2797082"/>
                <a:ext cx="1747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51" name="Straight Connector 50"/>
              <p:cNvCxnSpPr>
                <a:stCxn id="44" idx="6"/>
                <a:endCxn id="45" idx="2"/>
              </p:cNvCxnSpPr>
              <p:nvPr/>
            </p:nvCxnSpPr>
            <p:spPr bwMode="auto">
              <a:xfrm>
                <a:off x="2362200" y="2971800"/>
                <a:ext cx="1524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5867400" y="2286000"/>
              <a:ext cx="1219200" cy="685800"/>
              <a:chOff x="1828800" y="2514600"/>
              <a:chExt cx="1219200" cy="6858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1828800" y="2514600"/>
                <a:ext cx="12192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,k</a:t>
                </a: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2362200" y="26670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1981200" y="28194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59" name="Straight Connector 58"/>
              <p:cNvCxnSpPr>
                <a:stCxn id="54" idx="6"/>
                <a:endCxn id="55" idx="2"/>
              </p:cNvCxnSpPr>
              <p:nvPr/>
            </p:nvCxnSpPr>
            <p:spPr bwMode="auto">
              <a:xfrm>
                <a:off x="2286000" y="2667000"/>
                <a:ext cx="76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0" name="Straight Connector 59"/>
              <p:cNvCxnSpPr>
                <a:stCxn id="54" idx="3"/>
                <a:endCxn id="56" idx="7"/>
              </p:cNvCxnSpPr>
              <p:nvPr/>
            </p:nvCxnSpPr>
            <p:spPr bwMode="auto">
              <a:xfrm rot="5400000">
                <a:off x="2073182" y="2758982"/>
                <a:ext cx="120836" cy="4463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1" name="Straight Connector 60"/>
              <p:cNvCxnSpPr>
                <a:stCxn id="56" idx="6"/>
                <a:endCxn id="57" idx="1"/>
              </p:cNvCxnSpPr>
              <p:nvPr/>
            </p:nvCxnSpPr>
            <p:spPr bwMode="auto">
              <a:xfrm>
                <a:off x="2133600" y="2895600"/>
                <a:ext cx="985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3" name="Straight Connector 62"/>
              <p:cNvCxnSpPr>
                <a:stCxn id="55" idx="4"/>
                <a:endCxn id="57" idx="6"/>
              </p:cNvCxnSpPr>
              <p:nvPr/>
            </p:nvCxnSpPr>
            <p:spPr bwMode="auto">
              <a:xfrm rot="5400000">
                <a:off x="2324100" y="2857500"/>
                <a:ext cx="1524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7239000" y="2286000"/>
              <a:ext cx="1219200" cy="685800"/>
              <a:chOff x="1828800" y="2514600"/>
              <a:chExt cx="1219200" cy="685800"/>
            </a:xfrm>
          </p:grpSpPr>
          <p:sp>
            <p:nvSpPr>
              <p:cNvPr id="66" name="Rectangle 65"/>
              <p:cNvSpPr/>
              <p:nvPr/>
            </p:nvSpPr>
            <p:spPr bwMode="auto">
              <a:xfrm>
                <a:off x="1828800" y="2514600"/>
                <a:ext cx="12192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,k</a:t>
                </a: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2362200" y="26670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25146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72" name="Straight Connector 71"/>
              <p:cNvCxnSpPr>
                <a:stCxn id="67" idx="6"/>
                <a:endCxn id="68" idx="2"/>
              </p:cNvCxnSpPr>
              <p:nvPr/>
            </p:nvCxnSpPr>
            <p:spPr bwMode="auto">
              <a:xfrm>
                <a:off x="2286000" y="2667000"/>
                <a:ext cx="76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5" name="Straight Connector 74"/>
              <p:cNvCxnSpPr>
                <a:stCxn id="67" idx="5"/>
                <a:endCxn id="70" idx="0"/>
              </p:cNvCxnSpPr>
              <p:nvPr/>
            </p:nvCxnSpPr>
            <p:spPr bwMode="auto">
              <a:xfrm rot="16200000" flipH="1">
                <a:off x="2187482" y="2797082"/>
                <a:ext cx="1747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6" name="Straight Connector 75"/>
              <p:cNvCxnSpPr>
                <a:stCxn id="68" idx="4"/>
                <a:endCxn id="70" idx="6"/>
              </p:cNvCxnSpPr>
              <p:nvPr/>
            </p:nvCxnSpPr>
            <p:spPr bwMode="auto">
              <a:xfrm rot="5400000">
                <a:off x="2324100" y="2857500"/>
                <a:ext cx="1524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7" name="Straight Connector 76"/>
              <p:cNvCxnSpPr>
                <a:stCxn id="70" idx="6"/>
                <a:endCxn id="71" idx="2"/>
              </p:cNvCxnSpPr>
              <p:nvPr/>
            </p:nvCxnSpPr>
            <p:spPr bwMode="auto">
              <a:xfrm>
                <a:off x="2362200" y="2971800"/>
                <a:ext cx="1524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35" name="Group 134"/>
          <p:cNvGrpSpPr/>
          <p:nvPr/>
        </p:nvGrpSpPr>
        <p:grpSpPr>
          <a:xfrm>
            <a:off x="1752600" y="3657600"/>
            <a:ext cx="5029200" cy="685800"/>
            <a:chOff x="1752600" y="3657600"/>
            <a:chExt cx="5029200" cy="68580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752600" y="3657600"/>
              <a:ext cx="50292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,k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905000" y="3733800"/>
              <a:ext cx="685800" cy="457200"/>
              <a:chOff x="1981200" y="2590800"/>
              <a:chExt cx="685800" cy="457200"/>
            </a:xfrm>
          </p:grpSpPr>
          <p:sp>
            <p:nvSpPr>
              <p:cNvPr id="93" name="Oval 92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2362200" y="26670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1981200" y="28194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25146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98" name="Straight Connector 97"/>
              <p:cNvCxnSpPr>
                <a:stCxn id="93" idx="6"/>
                <a:endCxn id="94" idx="2"/>
              </p:cNvCxnSpPr>
              <p:nvPr/>
            </p:nvCxnSpPr>
            <p:spPr bwMode="auto">
              <a:xfrm>
                <a:off x="2286000" y="2667000"/>
                <a:ext cx="76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9" name="Straight Connector 98"/>
              <p:cNvCxnSpPr>
                <a:stCxn id="93" idx="3"/>
                <a:endCxn id="95" idx="7"/>
              </p:cNvCxnSpPr>
              <p:nvPr/>
            </p:nvCxnSpPr>
            <p:spPr bwMode="auto">
              <a:xfrm rot="5400000">
                <a:off x="2073182" y="2758982"/>
                <a:ext cx="120836" cy="4463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0" name="Straight Connector 99"/>
              <p:cNvCxnSpPr>
                <a:stCxn id="95" idx="6"/>
                <a:endCxn id="96" idx="1"/>
              </p:cNvCxnSpPr>
              <p:nvPr/>
            </p:nvCxnSpPr>
            <p:spPr bwMode="auto">
              <a:xfrm>
                <a:off x="2133600" y="2895600"/>
                <a:ext cx="985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/>
              <p:cNvCxnSpPr>
                <a:stCxn id="93" idx="5"/>
                <a:endCxn id="96" idx="0"/>
              </p:cNvCxnSpPr>
              <p:nvPr/>
            </p:nvCxnSpPr>
            <p:spPr bwMode="auto">
              <a:xfrm rot="16200000" flipH="1">
                <a:off x="2187482" y="2797082"/>
                <a:ext cx="1747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2" name="Straight Connector 101"/>
              <p:cNvCxnSpPr>
                <a:stCxn id="94" idx="4"/>
                <a:endCxn id="96" idx="6"/>
              </p:cNvCxnSpPr>
              <p:nvPr/>
            </p:nvCxnSpPr>
            <p:spPr bwMode="auto">
              <a:xfrm rot="5400000">
                <a:off x="2324100" y="2857500"/>
                <a:ext cx="1524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3" name="Straight Connector 102"/>
              <p:cNvCxnSpPr>
                <a:stCxn id="96" idx="6"/>
                <a:endCxn id="97" idx="2"/>
              </p:cNvCxnSpPr>
              <p:nvPr/>
            </p:nvCxnSpPr>
            <p:spPr bwMode="auto">
              <a:xfrm>
                <a:off x="2362200" y="2971800"/>
                <a:ext cx="1524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2971800" y="3733800"/>
              <a:ext cx="533400" cy="457200"/>
              <a:chOff x="2133600" y="2590800"/>
              <a:chExt cx="533400" cy="457200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2362200" y="26670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25146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10" name="Straight Connector 109"/>
              <p:cNvCxnSpPr>
                <a:stCxn id="106" idx="6"/>
                <a:endCxn id="107" idx="2"/>
              </p:cNvCxnSpPr>
              <p:nvPr/>
            </p:nvCxnSpPr>
            <p:spPr bwMode="auto">
              <a:xfrm>
                <a:off x="2286000" y="2667000"/>
                <a:ext cx="76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1" name="Straight Connector 110"/>
              <p:cNvCxnSpPr>
                <a:stCxn id="106" idx="5"/>
                <a:endCxn id="108" idx="0"/>
              </p:cNvCxnSpPr>
              <p:nvPr/>
            </p:nvCxnSpPr>
            <p:spPr bwMode="auto">
              <a:xfrm rot="16200000" flipH="1">
                <a:off x="2187482" y="2797082"/>
                <a:ext cx="1747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2" name="Straight Connector 111"/>
              <p:cNvCxnSpPr>
                <a:stCxn id="107" idx="4"/>
                <a:endCxn id="108" idx="6"/>
              </p:cNvCxnSpPr>
              <p:nvPr/>
            </p:nvCxnSpPr>
            <p:spPr bwMode="auto">
              <a:xfrm rot="5400000">
                <a:off x="2324100" y="2857500"/>
                <a:ext cx="1524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3" name="Straight Connector 112"/>
              <p:cNvCxnSpPr>
                <a:stCxn id="108" idx="6"/>
                <a:endCxn id="109" idx="2"/>
              </p:cNvCxnSpPr>
              <p:nvPr/>
            </p:nvCxnSpPr>
            <p:spPr bwMode="auto">
              <a:xfrm>
                <a:off x="2362200" y="2971800"/>
                <a:ext cx="1524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3810000" y="3733800"/>
              <a:ext cx="685800" cy="457200"/>
              <a:chOff x="1981200" y="2590800"/>
              <a:chExt cx="685800" cy="4572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1981200" y="28194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25146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20" name="Straight Connector 119"/>
              <p:cNvCxnSpPr>
                <a:stCxn id="116" idx="3"/>
                <a:endCxn id="117" idx="7"/>
              </p:cNvCxnSpPr>
              <p:nvPr/>
            </p:nvCxnSpPr>
            <p:spPr bwMode="auto">
              <a:xfrm rot="5400000">
                <a:off x="2073182" y="2758982"/>
                <a:ext cx="120836" cy="4463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1" name="Straight Connector 120"/>
              <p:cNvCxnSpPr>
                <a:stCxn id="117" idx="6"/>
                <a:endCxn id="118" idx="1"/>
              </p:cNvCxnSpPr>
              <p:nvPr/>
            </p:nvCxnSpPr>
            <p:spPr bwMode="auto">
              <a:xfrm>
                <a:off x="2133600" y="2895600"/>
                <a:ext cx="985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2" name="Straight Connector 121"/>
              <p:cNvCxnSpPr>
                <a:stCxn id="116" idx="5"/>
                <a:endCxn id="118" idx="0"/>
              </p:cNvCxnSpPr>
              <p:nvPr/>
            </p:nvCxnSpPr>
            <p:spPr bwMode="auto">
              <a:xfrm rot="16200000" flipH="1">
                <a:off x="2187482" y="2797082"/>
                <a:ext cx="1747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3" name="Straight Connector 122"/>
              <p:cNvCxnSpPr>
                <a:stCxn id="118" idx="6"/>
                <a:endCxn id="119" idx="2"/>
              </p:cNvCxnSpPr>
              <p:nvPr/>
            </p:nvCxnSpPr>
            <p:spPr bwMode="auto">
              <a:xfrm>
                <a:off x="2362200" y="2971800"/>
                <a:ext cx="1524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4724400" y="3733800"/>
              <a:ext cx="533400" cy="457200"/>
              <a:chOff x="1981200" y="2590800"/>
              <a:chExt cx="533400" cy="4572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2362200" y="26670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1981200" y="28194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30" name="Straight Connector 129"/>
              <p:cNvCxnSpPr>
                <a:stCxn id="126" idx="6"/>
                <a:endCxn id="127" idx="2"/>
              </p:cNvCxnSpPr>
              <p:nvPr/>
            </p:nvCxnSpPr>
            <p:spPr bwMode="auto">
              <a:xfrm>
                <a:off x="2286000" y="2667000"/>
                <a:ext cx="76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1" name="Straight Connector 130"/>
              <p:cNvCxnSpPr>
                <a:stCxn id="126" idx="3"/>
                <a:endCxn id="128" idx="7"/>
              </p:cNvCxnSpPr>
              <p:nvPr/>
            </p:nvCxnSpPr>
            <p:spPr bwMode="auto">
              <a:xfrm rot="5400000">
                <a:off x="2073182" y="2758982"/>
                <a:ext cx="120836" cy="4463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2" name="Straight Connector 131"/>
              <p:cNvCxnSpPr>
                <a:stCxn id="128" idx="6"/>
                <a:endCxn id="129" idx="1"/>
              </p:cNvCxnSpPr>
              <p:nvPr/>
            </p:nvCxnSpPr>
            <p:spPr bwMode="auto">
              <a:xfrm>
                <a:off x="2133600" y="2895600"/>
                <a:ext cx="985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3" name="Straight Connector 132"/>
              <p:cNvCxnSpPr>
                <a:stCxn id="127" idx="4"/>
                <a:endCxn id="129" idx="6"/>
              </p:cNvCxnSpPr>
              <p:nvPr/>
            </p:nvCxnSpPr>
            <p:spPr bwMode="auto">
              <a:xfrm rot="5400000">
                <a:off x="2324100" y="2857500"/>
                <a:ext cx="1524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5562600" y="3733800"/>
              <a:ext cx="533400" cy="457200"/>
              <a:chOff x="2133600" y="2590800"/>
              <a:chExt cx="533400" cy="4572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2133600" y="25908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>
                <a:off x="2362200" y="26670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22098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>
                <a:off x="2514600" y="2895600"/>
                <a:ext cx="152400" cy="15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40" name="Straight Connector 139"/>
              <p:cNvCxnSpPr>
                <a:stCxn id="136" idx="6"/>
                <a:endCxn id="137" idx="2"/>
              </p:cNvCxnSpPr>
              <p:nvPr/>
            </p:nvCxnSpPr>
            <p:spPr bwMode="auto">
              <a:xfrm>
                <a:off x="2286000" y="2667000"/>
                <a:ext cx="76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1" name="Straight Connector 140"/>
              <p:cNvCxnSpPr>
                <a:stCxn id="136" idx="5"/>
                <a:endCxn id="138" idx="0"/>
              </p:cNvCxnSpPr>
              <p:nvPr/>
            </p:nvCxnSpPr>
            <p:spPr bwMode="auto">
              <a:xfrm rot="16200000" flipH="1">
                <a:off x="2187482" y="2797082"/>
                <a:ext cx="174718" cy="223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2" name="Straight Connector 141"/>
              <p:cNvCxnSpPr>
                <a:stCxn id="137" idx="4"/>
                <a:endCxn id="138" idx="6"/>
              </p:cNvCxnSpPr>
              <p:nvPr/>
            </p:nvCxnSpPr>
            <p:spPr bwMode="auto">
              <a:xfrm rot="5400000">
                <a:off x="2324100" y="2857500"/>
                <a:ext cx="1524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3" name="Straight Connector 142"/>
              <p:cNvCxnSpPr>
                <a:stCxn id="138" idx="6"/>
                <a:endCxn id="139" idx="2"/>
              </p:cNvCxnSpPr>
              <p:nvPr/>
            </p:nvCxnSpPr>
            <p:spPr bwMode="auto">
              <a:xfrm>
                <a:off x="2362200" y="2971800"/>
                <a:ext cx="1524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</p:grpSp>
      <p:sp>
        <p:nvSpPr>
          <p:cNvPr id="115" name="Up Ribbon 114"/>
          <p:cNvSpPr/>
          <p:nvPr/>
        </p:nvSpPr>
        <p:spPr bwMode="auto">
          <a:xfrm>
            <a:off x="1143000" y="5334000"/>
            <a:ext cx="6304280" cy="1295400"/>
          </a:xfrm>
          <a:prstGeom prst="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k-Path does not admit a polynomial kernel unless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/poly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polynomial-parameter transformations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Polynomial-parameter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P and Q be parameterized problems</a:t>
            </a:r>
          </a:p>
          <a:p>
            <a:r>
              <a:rPr lang="en-US" dirty="0" smtClean="0"/>
              <a:t>A polynomial-parameter transformation from P to Q is an algorithm</a:t>
            </a:r>
          </a:p>
          <a:p>
            <a:pPr lvl="1"/>
            <a:r>
              <a:rPr lang="en-US" dirty="0" smtClean="0"/>
              <a:t>which takes an instance (</a:t>
            </a:r>
            <a:r>
              <a:rPr lang="en-US" dirty="0" err="1" smtClean="0"/>
              <a:t>x,k</a:t>
            </a:r>
            <a:r>
              <a:rPr lang="en-US" dirty="0" smtClean="0"/>
              <a:t>) of P as input</a:t>
            </a:r>
          </a:p>
          <a:p>
            <a:pPr lvl="1"/>
            <a:r>
              <a:rPr lang="en-US" dirty="0" smtClean="0"/>
              <a:t>uses time polynomial in |x| + k</a:t>
            </a:r>
          </a:p>
          <a:p>
            <a:pPr lvl="1"/>
            <a:r>
              <a:rPr lang="en-US" dirty="0" smtClean="0"/>
              <a:t>outputs an instance (x’, k’) of Q with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x,k</a:t>
            </a:r>
            <a:r>
              <a:rPr lang="en-US" dirty="0" smtClean="0"/>
              <a:t>) ∈ P </a:t>
            </a:r>
            <a:r>
              <a:rPr lang="en-US" dirty="0" smtClean="0">
                <a:sym typeface="Wingdings" pitchFamily="2" charset="2"/>
              </a:rPr>
              <a:t> (x’, k’) </a:t>
            </a:r>
            <a:r>
              <a:rPr lang="en-US" dirty="0" smtClean="0"/>
              <a:t>∈</a:t>
            </a:r>
            <a:r>
              <a:rPr lang="en-US" dirty="0" smtClean="0">
                <a:sym typeface="Wingdings" pitchFamily="2" charset="2"/>
              </a:rPr>
              <a:t> Q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k’ is polynomial in k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Intuition: polynomial-time answer-preserving transformation of P to Q with bounded parameter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polynomial-parameter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91400" cy="3810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ym typeface="Wingdings" pitchFamily="2" charset="2"/>
              </a:rPr>
              <a:t>Bodlaender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Thomasse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Yeo</a:t>
            </a:r>
            <a:r>
              <a:rPr lang="en-US" dirty="0" smtClean="0">
                <a:sym typeface="Wingdings" pitchFamily="2" charset="2"/>
              </a:rPr>
              <a:t>: [ESA 2009]</a:t>
            </a:r>
          </a:p>
          <a:p>
            <a:r>
              <a:rPr lang="en-US" dirty="0" smtClean="0">
                <a:sym typeface="Wingdings" pitchFamily="2" charset="2"/>
              </a:rPr>
              <a:t>If there is a polynomial-parameter transformation from P to Q and</a:t>
            </a:r>
          </a:p>
          <a:p>
            <a:pPr lvl="1"/>
            <a:r>
              <a:rPr lang="en-US" b="1" i="1" dirty="0" smtClean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b="1" i="1" dirty="0" smtClean="0"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are NP-complete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Q has a polynomial kernel</a:t>
            </a:r>
          </a:p>
          <a:p>
            <a:r>
              <a:rPr lang="en-US" dirty="0" smtClean="0">
                <a:sym typeface="Wingdings" pitchFamily="2" charset="2"/>
              </a:rPr>
              <a:t>then P has a polynomial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Polynomial-Parameter Transformations: Disjoint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Disjoint Cycles</a:t>
            </a:r>
          </a:p>
          <a:p>
            <a:pPr lvl="1"/>
            <a:r>
              <a:rPr lang="en-US" dirty="0" smtClean="0"/>
              <a:t>Input: Undirected simple graph G, integer k</a:t>
            </a:r>
          </a:p>
          <a:p>
            <a:pPr lvl="1"/>
            <a:r>
              <a:rPr lang="en-US" dirty="0" smtClean="0"/>
              <a:t>Parameter: k</a:t>
            </a:r>
          </a:p>
          <a:p>
            <a:pPr lvl="1"/>
            <a:r>
              <a:rPr lang="en-US" dirty="0" smtClean="0"/>
              <a:t>Question: Does G contain k vertex-disjoint simple cycles?</a:t>
            </a:r>
          </a:p>
          <a:p>
            <a:endParaRPr lang="en-US" dirty="0" smtClean="0"/>
          </a:p>
          <a:p>
            <a:r>
              <a:rPr lang="en-US" dirty="0" smtClean="0"/>
              <a:t>Goal: prove that Disjoint Cycles does not admit a polynomial kernel</a:t>
            </a:r>
          </a:p>
          <a:p>
            <a:endParaRPr lang="en-US" dirty="0" smtClean="0"/>
          </a:p>
          <a:p>
            <a:r>
              <a:rPr lang="en-US" dirty="0" smtClean="0"/>
              <a:t>Use polynomial-parameter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and Exponential Size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elusive FPT problems resisted all attempts to find polynomial kernels</a:t>
            </a:r>
          </a:p>
          <a:p>
            <a:pPr lvl="1"/>
            <a:r>
              <a:rPr lang="en-US" dirty="0" smtClean="0"/>
              <a:t>Connected Vertex Cover, k-Path, </a:t>
            </a:r>
            <a:r>
              <a:rPr lang="en-US" dirty="0" err="1" smtClean="0"/>
              <a:t>Treewidth</a:t>
            </a:r>
            <a:r>
              <a:rPr lang="en-US" dirty="0" smtClean="0"/>
              <a:t>, etc …</a:t>
            </a:r>
          </a:p>
          <a:p>
            <a:endParaRPr lang="en-US" dirty="0" smtClean="0"/>
          </a:p>
          <a:p>
            <a:r>
              <a:rPr lang="en-US" dirty="0" smtClean="0"/>
              <a:t>Existence </a:t>
            </a:r>
            <a:r>
              <a:rPr lang="en-US" dirty="0" smtClean="0"/>
              <a:t>of exponential-size kernels is implied by (uniform) fixed-parameter tractability</a:t>
            </a:r>
          </a:p>
          <a:p>
            <a:endParaRPr lang="en-US" dirty="0" smtClean="0"/>
          </a:p>
          <a:p>
            <a:r>
              <a:rPr lang="en-US" dirty="0" smtClean="0"/>
              <a:t>Tools to prove non-existence of polynomial kernels have been developed in recent years</a:t>
            </a:r>
          </a:p>
          <a:p>
            <a:endParaRPr lang="en-US" dirty="0" smtClean="0"/>
          </a:p>
          <a:p>
            <a:r>
              <a:rPr lang="en-US" dirty="0" smtClean="0"/>
              <a:t>Part I: Review of existing techniques for super-polynomial kernel lower bounds</a:t>
            </a:r>
          </a:p>
          <a:p>
            <a:pPr lvl="1"/>
            <a:r>
              <a:rPr lang="en-US" dirty="0" smtClean="0"/>
              <a:t>Emphasis on techniques</a:t>
            </a:r>
          </a:p>
          <a:p>
            <a:pPr lvl="1"/>
            <a:r>
              <a:rPr lang="en-US" dirty="0" smtClean="0"/>
              <a:t>Some applications as examples</a:t>
            </a:r>
          </a:p>
          <a:p>
            <a:endParaRPr lang="en-US" dirty="0" smtClean="0"/>
          </a:p>
          <a:p>
            <a:r>
              <a:rPr lang="en-US" dirty="0" smtClean="0"/>
              <a:t>Part II: Introducing </a:t>
            </a:r>
            <a:r>
              <a:rPr lang="en-US" b="1" dirty="0" smtClean="0"/>
              <a:t>cross-composition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a lower bound for Disjoint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Introduce the NP-complete problem “Disjoint Factors”, prove it does not have a polynomial kernel unless 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Give a polynomial-parameter transformation from Disjoint Factors to Disjoint Cycles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Disjoint Cycles poly kernel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Disjoint Factors poly kernel (Theorem)</a:t>
            </a:r>
          </a:p>
          <a:p>
            <a:pPr lvl="1"/>
            <a:r>
              <a:rPr lang="en-US" dirty="0" smtClean="0"/>
              <a:t>No poly kernel for Disjoint Factors unless 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</a:p>
          <a:p>
            <a:pPr lvl="1"/>
            <a:r>
              <a:rPr lang="en-US" dirty="0" smtClean="0"/>
              <a:t>Hence no poly kernel for Disjoint Cycles unless 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Introducing Disjoint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Disjoint Factors</a:t>
            </a:r>
          </a:p>
          <a:p>
            <a:pPr lvl="1"/>
            <a:r>
              <a:rPr lang="en-US" dirty="0" smtClean="0"/>
              <a:t>Input: Integer k, string S on alphabet {1, 2, … , k}</a:t>
            </a:r>
          </a:p>
          <a:p>
            <a:pPr lvl="1"/>
            <a:r>
              <a:rPr lang="en-US" dirty="0" smtClean="0"/>
              <a:t>Parameter: k</a:t>
            </a:r>
          </a:p>
          <a:p>
            <a:pPr lvl="1"/>
            <a:r>
              <a:rPr lang="en-US" dirty="0" smtClean="0"/>
              <a:t>Question: Can we find disjoint substrings 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, … 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smtClean="0"/>
              <a:t> in S such that S</a:t>
            </a:r>
            <a:r>
              <a:rPr lang="en-US" baseline="-25000" dirty="0" smtClean="0"/>
              <a:t>i</a:t>
            </a:r>
            <a:r>
              <a:rPr lang="en-US" dirty="0" smtClean="0"/>
              <a:t> starts and ends with </a:t>
            </a:r>
            <a:r>
              <a:rPr lang="en-US" dirty="0" err="1" smtClean="0"/>
              <a:t>i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62200" y="427166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14324141324142312412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4267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14324</a:t>
            </a:r>
            <a:r>
              <a:rPr lang="en-US" dirty="0" smtClean="0">
                <a:solidFill>
                  <a:srgbClr val="FF0000"/>
                </a:solidFill>
                <a:latin typeface="Verdana"/>
              </a:rPr>
              <a:t>141</a:t>
            </a:r>
            <a:r>
              <a:rPr lang="en-US" dirty="0" smtClean="0">
                <a:latin typeface="Verdana"/>
              </a:rPr>
              <a:t>324142312412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27166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14324</a:t>
            </a:r>
            <a:r>
              <a:rPr lang="en-US" dirty="0" smtClean="0">
                <a:solidFill>
                  <a:srgbClr val="FF0000"/>
                </a:solidFill>
                <a:latin typeface="Verdana"/>
              </a:rPr>
              <a:t>141</a:t>
            </a:r>
            <a:r>
              <a:rPr lang="en-US" dirty="0" smtClean="0">
                <a:latin typeface="Verdana"/>
              </a:rPr>
              <a:t>32414231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2412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27166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14324</a:t>
            </a:r>
            <a:r>
              <a:rPr lang="en-US" dirty="0" smtClean="0">
                <a:solidFill>
                  <a:srgbClr val="FF0000"/>
                </a:solidFill>
                <a:latin typeface="Verdana"/>
              </a:rPr>
              <a:t>141</a:t>
            </a:r>
            <a:r>
              <a:rPr lang="en-US" dirty="0" smtClean="0">
                <a:solidFill>
                  <a:srgbClr val="0070C0"/>
                </a:solidFill>
                <a:latin typeface="Verdana"/>
              </a:rPr>
              <a:t>3241423</a:t>
            </a:r>
            <a:r>
              <a:rPr lang="en-US" dirty="0" smtClean="0"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2412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267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1</a:t>
            </a:r>
            <a:r>
              <a:rPr lang="en-US" dirty="0" smtClean="0">
                <a:solidFill>
                  <a:srgbClr val="FFC000"/>
                </a:solidFill>
                <a:latin typeface="Verdana"/>
              </a:rPr>
              <a:t>4324</a:t>
            </a:r>
            <a:r>
              <a:rPr lang="en-US" dirty="0" smtClean="0">
                <a:solidFill>
                  <a:srgbClr val="FF0000"/>
                </a:solidFill>
                <a:latin typeface="Verdana"/>
              </a:rPr>
              <a:t>141</a:t>
            </a:r>
            <a:r>
              <a:rPr lang="en-US" dirty="0" smtClean="0">
                <a:solidFill>
                  <a:srgbClr val="0070C0"/>
                </a:solidFill>
                <a:latin typeface="Verdana"/>
              </a:rPr>
              <a:t>3241423</a:t>
            </a:r>
            <a:r>
              <a:rPr lang="en-US" dirty="0" smtClean="0"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2412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Up Ribbon 8"/>
          <p:cNvSpPr/>
          <p:nvPr/>
        </p:nvSpPr>
        <p:spPr bwMode="auto">
          <a:xfrm>
            <a:off x="1143000" y="5334000"/>
            <a:ext cx="6304280" cy="1295400"/>
          </a:xfrm>
          <a:prstGeom prst="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Disjoint Factors does not admit a polynomial kernel unless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/poly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50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Polynomial-parameter transformation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95400" y="3124200"/>
            <a:ext cx="777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rgbClr val="FF0000"/>
                </a:solidFill>
                <a:latin typeface="Verdana"/>
              </a:rPr>
              <a:t>1</a:t>
            </a:r>
            <a:r>
              <a:rPr lang="en-US" sz="4600" dirty="0" smtClean="0">
                <a:solidFill>
                  <a:srgbClr val="FFC000"/>
                </a:solidFill>
                <a:latin typeface="Verdana"/>
              </a:rPr>
              <a:t>4</a:t>
            </a:r>
            <a:r>
              <a:rPr lang="en-US" sz="4600" dirty="0" smtClean="0">
                <a:solidFill>
                  <a:srgbClr val="0070C0"/>
                </a:solidFill>
                <a:latin typeface="Verdana"/>
              </a:rPr>
              <a:t>3</a:t>
            </a:r>
            <a:r>
              <a:rPr lang="en-US" sz="46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sz="4600" dirty="0" smtClean="0">
                <a:solidFill>
                  <a:srgbClr val="FFC000"/>
                </a:solidFill>
                <a:latin typeface="Verdana"/>
              </a:rPr>
              <a:t>4</a:t>
            </a:r>
            <a:r>
              <a:rPr lang="en-US" sz="4600" dirty="0" smtClean="0">
                <a:solidFill>
                  <a:srgbClr val="FF0000"/>
                </a:solidFill>
                <a:latin typeface="Verdana"/>
              </a:rPr>
              <a:t>1</a:t>
            </a:r>
            <a:r>
              <a:rPr lang="en-US" sz="4600" dirty="0" smtClean="0">
                <a:solidFill>
                  <a:srgbClr val="FFC000"/>
                </a:solidFill>
                <a:latin typeface="Verdana"/>
              </a:rPr>
              <a:t>4</a:t>
            </a:r>
            <a:r>
              <a:rPr lang="en-US" sz="4600" dirty="0" smtClean="0">
                <a:solidFill>
                  <a:srgbClr val="FF0000"/>
                </a:solidFill>
                <a:latin typeface="Verdana"/>
              </a:rPr>
              <a:t>1</a:t>
            </a:r>
            <a:r>
              <a:rPr lang="en-US" sz="4600" dirty="0" smtClean="0">
                <a:solidFill>
                  <a:srgbClr val="0070C0"/>
                </a:solidFill>
                <a:latin typeface="Verdana"/>
              </a:rPr>
              <a:t>3</a:t>
            </a:r>
            <a:r>
              <a:rPr lang="en-US" sz="46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sz="4600" dirty="0" smtClean="0">
                <a:solidFill>
                  <a:srgbClr val="FFC000"/>
                </a:solidFill>
                <a:latin typeface="Verdana"/>
              </a:rPr>
              <a:t>4</a:t>
            </a:r>
            <a:r>
              <a:rPr lang="en-US" sz="4600" dirty="0" smtClean="0">
                <a:solidFill>
                  <a:srgbClr val="FF0000"/>
                </a:solidFill>
                <a:latin typeface="Verdana"/>
              </a:rPr>
              <a:t>1</a:t>
            </a:r>
            <a:r>
              <a:rPr lang="en-US" sz="4600" dirty="0" smtClean="0">
                <a:solidFill>
                  <a:srgbClr val="FFC000"/>
                </a:solidFill>
                <a:latin typeface="Verdana"/>
              </a:rPr>
              <a:t>4</a:t>
            </a:r>
            <a:r>
              <a:rPr lang="en-US" sz="46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sz="4600" dirty="0" smtClean="0">
                <a:solidFill>
                  <a:srgbClr val="0070C0"/>
                </a:solidFill>
                <a:latin typeface="Verdana"/>
              </a:rPr>
              <a:t>3</a:t>
            </a:r>
            <a:r>
              <a:rPr lang="en-US" sz="4600" dirty="0" smtClean="0">
                <a:solidFill>
                  <a:srgbClr val="FF0000"/>
                </a:solidFill>
                <a:latin typeface="Verdana"/>
              </a:rPr>
              <a:t>1</a:t>
            </a:r>
            <a:r>
              <a:rPr lang="en-US" sz="46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sz="4600" dirty="0" smtClean="0">
                <a:solidFill>
                  <a:srgbClr val="FFC000"/>
                </a:solidFill>
                <a:latin typeface="Verdana"/>
              </a:rPr>
              <a:t>4</a:t>
            </a:r>
            <a:r>
              <a:rPr lang="en-US" sz="4600" dirty="0" smtClean="0">
                <a:solidFill>
                  <a:srgbClr val="FF0000"/>
                </a:solidFill>
                <a:latin typeface="Verdana"/>
              </a:rPr>
              <a:t>1</a:t>
            </a:r>
            <a:r>
              <a:rPr lang="en-US" sz="4600" dirty="0" smtClean="0">
                <a:solidFill>
                  <a:srgbClr val="00B050"/>
                </a:solidFill>
                <a:latin typeface="Verdana"/>
              </a:rPr>
              <a:t>2</a:t>
            </a:r>
            <a:endParaRPr lang="en-US" sz="4600" dirty="0">
              <a:solidFill>
                <a:srgbClr val="00B05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447800" y="4191000"/>
            <a:ext cx="7315200" cy="1524000"/>
            <a:chOff x="1447800" y="4191000"/>
            <a:chExt cx="7315200" cy="1524000"/>
          </a:xfrm>
        </p:grpSpPr>
        <p:cxnSp>
          <p:nvCxnSpPr>
            <p:cNvPr id="60" name="Straight Connector 59"/>
            <p:cNvCxnSpPr>
              <a:stCxn id="21" idx="6"/>
              <a:endCxn id="20" idx="2"/>
            </p:cNvCxnSpPr>
            <p:nvPr/>
          </p:nvCxnSpPr>
          <p:spPr bwMode="auto">
            <a:xfrm>
              <a:off x="1755161" y="4344681"/>
              <a:ext cx="6700478" cy="0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 bwMode="auto">
            <a:xfrm>
              <a:off x="3291968" y="4191000"/>
              <a:ext cx="307361" cy="307361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660802" y="4191000"/>
              <a:ext cx="307361" cy="30736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029635" y="4191000"/>
              <a:ext cx="307361" cy="307361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398469" y="4191000"/>
              <a:ext cx="307361" cy="30736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767303" y="4191000"/>
              <a:ext cx="307361" cy="307361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136136" y="4191000"/>
              <a:ext cx="307361" cy="30736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504970" y="4191000"/>
              <a:ext cx="307361" cy="307361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873803" y="4191000"/>
              <a:ext cx="307361" cy="30736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242637" y="4191000"/>
              <a:ext cx="307361" cy="307361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611471" y="4191000"/>
              <a:ext cx="307361" cy="30736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980304" y="4191000"/>
              <a:ext cx="307361" cy="307361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349138" y="4191000"/>
              <a:ext cx="307361" cy="307361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717971" y="4191000"/>
              <a:ext cx="307361" cy="30736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086805" y="4191000"/>
              <a:ext cx="307361" cy="307361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455639" y="4191000"/>
              <a:ext cx="307361" cy="307361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447800" y="4191000"/>
              <a:ext cx="307361" cy="307361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816634" y="4191000"/>
              <a:ext cx="307361" cy="30736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185467" y="4191000"/>
              <a:ext cx="307361" cy="30736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554301" y="4191000"/>
              <a:ext cx="307361" cy="307361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923134" y="4191000"/>
              <a:ext cx="307361" cy="30736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710150" y="4453348"/>
              <a:ext cx="6530337" cy="807014"/>
              <a:chOff x="1710150" y="3227566"/>
              <a:chExt cx="6530337" cy="807014"/>
            </a:xfrm>
          </p:grpSpPr>
          <p:cxnSp>
            <p:nvCxnSpPr>
              <p:cNvPr id="33" name="Straight Connector 32"/>
              <p:cNvCxnSpPr>
                <a:stCxn id="21" idx="5"/>
                <a:endCxn id="27" idx="0"/>
              </p:cNvCxnSpPr>
              <p:nvPr/>
            </p:nvCxnSpPr>
            <p:spPr bwMode="auto">
              <a:xfrm rot="16200000" flipH="1">
                <a:off x="2395309" y="2542407"/>
                <a:ext cx="807013" cy="2177332"/>
              </a:xfrm>
              <a:prstGeom prst="line">
                <a:avLst/>
              </a:prstGeom>
              <a:ln cap="rnd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6" idx="4"/>
                <a:endCxn id="27" idx="0"/>
              </p:cNvCxnSpPr>
              <p:nvPr/>
            </p:nvCxnSpPr>
            <p:spPr bwMode="auto">
              <a:xfrm rot="16200000" flipH="1">
                <a:off x="3285565" y="3432663"/>
                <a:ext cx="762001" cy="441832"/>
              </a:xfrm>
              <a:prstGeom prst="line">
                <a:avLst/>
              </a:prstGeom>
              <a:ln cap="rnd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8" idx="4"/>
                <a:endCxn id="27" idx="0"/>
              </p:cNvCxnSpPr>
              <p:nvPr/>
            </p:nvCxnSpPr>
            <p:spPr bwMode="auto">
              <a:xfrm rot="5400000">
                <a:off x="3654399" y="3505662"/>
                <a:ext cx="762001" cy="295835"/>
              </a:xfrm>
              <a:prstGeom prst="line">
                <a:avLst/>
              </a:prstGeom>
              <a:ln cap="rnd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2" idx="4"/>
                <a:endCxn id="27" idx="0"/>
              </p:cNvCxnSpPr>
              <p:nvPr/>
            </p:nvCxnSpPr>
            <p:spPr bwMode="auto">
              <a:xfrm rot="5400000">
                <a:off x="4392066" y="2767994"/>
                <a:ext cx="762001" cy="1771170"/>
              </a:xfrm>
              <a:prstGeom prst="line">
                <a:avLst/>
              </a:prstGeom>
              <a:ln cap="rnd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6" idx="4"/>
                <a:endCxn id="27" idx="0"/>
              </p:cNvCxnSpPr>
              <p:nvPr/>
            </p:nvCxnSpPr>
            <p:spPr bwMode="auto">
              <a:xfrm rot="5400000">
                <a:off x="5129733" y="2030327"/>
                <a:ext cx="762001" cy="3246504"/>
              </a:xfrm>
              <a:prstGeom prst="line">
                <a:avLst/>
              </a:prstGeom>
              <a:ln cap="rnd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9" idx="4"/>
                <a:endCxn id="27" idx="0"/>
              </p:cNvCxnSpPr>
              <p:nvPr/>
            </p:nvCxnSpPr>
            <p:spPr bwMode="auto">
              <a:xfrm rot="5400000">
                <a:off x="5682984" y="1477077"/>
                <a:ext cx="762001" cy="4353005"/>
              </a:xfrm>
              <a:prstGeom prst="line">
                <a:avLst/>
              </a:prstGeom>
              <a:ln cap="rnd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2707982" y="4498360"/>
              <a:ext cx="5901339" cy="762002"/>
              <a:chOff x="2707982" y="3281720"/>
              <a:chExt cx="5901339" cy="762002"/>
            </a:xfrm>
          </p:grpSpPr>
          <p:cxnSp>
            <p:nvCxnSpPr>
              <p:cNvPr id="54" name="Straight Connector 53"/>
              <p:cNvCxnSpPr>
                <a:stCxn id="24" idx="4"/>
                <a:endCxn id="28" idx="0"/>
              </p:cNvCxnSpPr>
              <p:nvPr/>
            </p:nvCxnSpPr>
            <p:spPr bwMode="auto">
              <a:xfrm rot="16200000" flipH="1">
                <a:off x="3297731" y="2691971"/>
                <a:ext cx="762001" cy="1941499"/>
              </a:xfrm>
              <a:prstGeom prst="line">
                <a:avLst/>
              </a:prstGeom>
              <a:ln cap="rnd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10" idx="4"/>
                <a:endCxn id="28" idx="0"/>
              </p:cNvCxnSpPr>
              <p:nvPr/>
            </p:nvCxnSpPr>
            <p:spPr bwMode="auto">
              <a:xfrm rot="5400000">
                <a:off x="4404233" y="3526970"/>
                <a:ext cx="762001" cy="271503"/>
              </a:xfrm>
              <a:prstGeom prst="line">
                <a:avLst/>
              </a:prstGeom>
              <a:ln cap="rnd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14" idx="4"/>
                <a:endCxn id="28" idx="0"/>
              </p:cNvCxnSpPr>
              <p:nvPr/>
            </p:nvCxnSpPr>
            <p:spPr bwMode="auto">
              <a:xfrm rot="5400000">
                <a:off x="5141900" y="2789303"/>
                <a:ext cx="762001" cy="1746837"/>
              </a:xfrm>
              <a:prstGeom prst="line">
                <a:avLst/>
              </a:prstGeom>
              <a:ln cap="rnd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20" idx="4"/>
                <a:endCxn id="28" idx="0"/>
              </p:cNvCxnSpPr>
              <p:nvPr/>
            </p:nvCxnSpPr>
            <p:spPr bwMode="auto">
              <a:xfrm rot="5400000">
                <a:off x="6248401" y="1682802"/>
                <a:ext cx="762001" cy="3959839"/>
              </a:xfrm>
              <a:prstGeom prst="line">
                <a:avLst/>
              </a:prstGeom>
              <a:ln cap="rnd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2339148" y="4498360"/>
              <a:ext cx="4426005" cy="762002"/>
              <a:chOff x="2339148" y="3279160"/>
              <a:chExt cx="4426005" cy="762002"/>
            </a:xfrm>
          </p:grpSpPr>
          <p:cxnSp>
            <p:nvCxnSpPr>
              <p:cNvPr id="80" name="Straight Connector 79"/>
              <p:cNvCxnSpPr>
                <a:stCxn id="23" idx="4"/>
                <a:endCxn id="29" idx="0"/>
              </p:cNvCxnSpPr>
              <p:nvPr/>
            </p:nvCxnSpPr>
            <p:spPr bwMode="auto">
              <a:xfrm rot="16200000" flipH="1">
                <a:off x="3494314" y="2123994"/>
                <a:ext cx="762001" cy="3072333"/>
              </a:xfrm>
              <a:prstGeom prst="line">
                <a:avLst/>
              </a:prstGeom>
              <a:ln cap="rnd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9" idx="4"/>
                <a:endCxn id="29" idx="0"/>
              </p:cNvCxnSpPr>
              <p:nvPr/>
            </p:nvCxnSpPr>
            <p:spPr bwMode="auto">
              <a:xfrm rot="16200000" flipH="1">
                <a:off x="4600815" y="3230495"/>
                <a:ext cx="762001" cy="859331"/>
              </a:xfrm>
              <a:prstGeom prst="line">
                <a:avLst/>
              </a:prstGeom>
              <a:ln cap="rnd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15" idx="4"/>
                <a:endCxn id="29" idx="0"/>
              </p:cNvCxnSpPr>
              <p:nvPr/>
            </p:nvCxnSpPr>
            <p:spPr bwMode="auto">
              <a:xfrm rot="5400000">
                <a:off x="5707317" y="2983326"/>
                <a:ext cx="762001" cy="1353671"/>
              </a:xfrm>
              <a:prstGeom prst="line">
                <a:avLst/>
              </a:prstGeom>
              <a:ln cap="rnd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1970316" y="4498360"/>
              <a:ext cx="5901337" cy="762002"/>
              <a:chOff x="1970316" y="3279160"/>
              <a:chExt cx="5901337" cy="762002"/>
            </a:xfrm>
          </p:grpSpPr>
          <p:cxnSp>
            <p:nvCxnSpPr>
              <p:cNvPr id="97" name="Straight Connector 96"/>
              <p:cNvCxnSpPr>
                <a:stCxn id="7" idx="4"/>
                <a:endCxn id="30" idx="0"/>
              </p:cNvCxnSpPr>
              <p:nvPr/>
            </p:nvCxnSpPr>
            <p:spPr bwMode="auto">
              <a:xfrm rot="16200000" flipH="1">
                <a:off x="4574882" y="2518762"/>
                <a:ext cx="762001" cy="2282798"/>
              </a:xfrm>
              <a:prstGeom prst="line">
                <a:avLst/>
              </a:prstGeom>
              <a:ln cap="rnd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3" idx="4"/>
                <a:endCxn id="30" idx="0"/>
              </p:cNvCxnSpPr>
              <p:nvPr/>
            </p:nvCxnSpPr>
            <p:spPr bwMode="auto">
              <a:xfrm rot="16200000" flipH="1">
                <a:off x="5681382" y="3625262"/>
                <a:ext cx="762001" cy="69797"/>
              </a:xfrm>
              <a:prstGeom prst="line">
                <a:avLst/>
              </a:prstGeom>
              <a:ln cap="rnd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8" idx="4"/>
                <a:endCxn id="30" idx="0"/>
              </p:cNvCxnSpPr>
              <p:nvPr/>
            </p:nvCxnSpPr>
            <p:spPr bwMode="auto">
              <a:xfrm rot="5400000">
                <a:off x="6603467" y="2772976"/>
                <a:ext cx="762001" cy="1774371"/>
              </a:xfrm>
              <a:prstGeom prst="line">
                <a:avLst/>
              </a:prstGeom>
              <a:ln cap="rnd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1" idx="4"/>
                <a:endCxn id="30" idx="0"/>
              </p:cNvCxnSpPr>
              <p:nvPr/>
            </p:nvCxnSpPr>
            <p:spPr bwMode="auto">
              <a:xfrm rot="16200000" flipH="1">
                <a:off x="5312549" y="3256429"/>
                <a:ext cx="762001" cy="807464"/>
              </a:xfrm>
              <a:prstGeom prst="line">
                <a:avLst/>
              </a:prstGeom>
              <a:ln cap="rnd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25" idx="4"/>
                <a:endCxn id="30" idx="0"/>
              </p:cNvCxnSpPr>
              <p:nvPr/>
            </p:nvCxnSpPr>
            <p:spPr bwMode="auto">
              <a:xfrm rot="16200000" flipH="1">
                <a:off x="4206048" y="2149928"/>
                <a:ext cx="762001" cy="3020466"/>
              </a:xfrm>
              <a:prstGeom prst="line">
                <a:avLst/>
              </a:prstGeom>
              <a:ln cap="rnd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22" idx="4"/>
                <a:endCxn id="30" idx="0"/>
              </p:cNvCxnSpPr>
              <p:nvPr/>
            </p:nvCxnSpPr>
            <p:spPr bwMode="auto">
              <a:xfrm rot="16200000" flipH="1">
                <a:off x="3652798" y="1596678"/>
                <a:ext cx="762001" cy="4126966"/>
              </a:xfrm>
              <a:prstGeom prst="line">
                <a:avLst/>
              </a:prstGeom>
              <a:ln cap="rnd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/>
            <p:cNvSpPr/>
            <p:nvPr/>
          </p:nvSpPr>
          <p:spPr bwMode="auto">
            <a:xfrm>
              <a:off x="4422162" y="5260362"/>
              <a:ext cx="454638" cy="454638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184162" y="5260362"/>
              <a:ext cx="454638" cy="454638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869962" y="5260362"/>
              <a:ext cx="454638" cy="454638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660162" y="5260362"/>
              <a:ext cx="454638" cy="45463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</a:p>
          </p:txBody>
        </p:sp>
      </p:grpSp>
      <p:sp>
        <p:nvSpPr>
          <p:cNvPr id="116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91400" cy="4343400"/>
          </a:xfrm>
        </p:spPr>
        <p:txBody>
          <a:bodyPr/>
          <a:lstStyle/>
          <a:p>
            <a:r>
              <a:rPr lang="en-US" dirty="0" smtClean="0"/>
              <a:t>Input: 	Instance </a:t>
            </a:r>
            <a:r>
              <a:rPr lang="en-US" dirty="0" smtClean="0"/>
              <a:t>(</a:t>
            </a:r>
            <a:r>
              <a:rPr lang="en-US" dirty="0" err="1" smtClean="0"/>
              <a:t>S,k</a:t>
            </a:r>
            <a:r>
              <a:rPr lang="en-US" dirty="0" smtClean="0"/>
              <a:t>) of Disjoint Factors</a:t>
            </a:r>
          </a:p>
          <a:p>
            <a:r>
              <a:rPr lang="en-US" dirty="0" smtClean="0"/>
              <a:t>Output: 	Instance (</a:t>
            </a:r>
            <a:r>
              <a:rPr lang="en-US" dirty="0" err="1" smtClean="0"/>
              <a:t>G,k</a:t>
            </a:r>
            <a:r>
              <a:rPr lang="en-US" dirty="0" smtClean="0"/>
              <a:t>) of Disjoint Cycles</a:t>
            </a:r>
          </a:p>
          <a:p>
            <a:r>
              <a:rPr lang="en-US" dirty="0" smtClean="0"/>
              <a:t>String S </a:t>
            </a:r>
            <a:r>
              <a:rPr lang="en-US" dirty="0" smtClean="0"/>
              <a:t>has disjoint </a:t>
            </a:r>
            <a:r>
              <a:rPr lang="en-US" dirty="0" err="1" smtClean="0"/>
              <a:t>factors</a:t>
            </a:r>
            <a:r>
              <a:rPr lang="en-US" dirty="0" err="1" smtClean="0">
                <a:sym typeface="Wingdings" pitchFamily="2" charset="2"/>
              </a:rPr>
              <a:t>G</a:t>
            </a:r>
            <a:r>
              <a:rPr lang="en-US" dirty="0" smtClean="0">
                <a:sym typeface="Wingdings" pitchFamily="2" charset="2"/>
              </a:rPr>
              <a:t> has k vertex-disjoint cycles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3" name="Up Ribbon 52"/>
          <p:cNvSpPr/>
          <p:nvPr/>
        </p:nvSpPr>
        <p:spPr bwMode="auto">
          <a:xfrm>
            <a:off x="1143000" y="5334000"/>
            <a:ext cx="6304280" cy="1295400"/>
          </a:xfrm>
          <a:prstGeom prst="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Disjoint Cycles does not admit a polynomial kernel unless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/poly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through polynomial-parameter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Incompressibility through colors and IDs</a:t>
            </a:r>
          </a:p>
          <a:p>
            <a:pPr lvl="1"/>
            <a:r>
              <a:rPr lang="en-US" dirty="0" smtClean="0"/>
              <a:t>Dom, </a:t>
            </a:r>
            <a:r>
              <a:rPr lang="en-US" dirty="0" err="1" smtClean="0"/>
              <a:t>Lokshtanov</a:t>
            </a:r>
            <a:r>
              <a:rPr lang="en-US" dirty="0" smtClean="0"/>
              <a:t>, </a:t>
            </a:r>
            <a:r>
              <a:rPr lang="en-US" dirty="0" err="1" smtClean="0"/>
              <a:t>Saurabh</a:t>
            </a:r>
            <a:r>
              <a:rPr lang="en-US" dirty="0" smtClean="0"/>
              <a:t> [ICALP 2009]</a:t>
            </a:r>
          </a:p>
          <a:p>
            <a:endParaRPr lang="en-US" dirty="0" smtClean="0"/>
          </a:p>
          <a:p>
            <a:r>
              <a:rPr lang="en-US" dirty="0" smtClean="0"/>
              <a:t>These problems do not have polynomial kernels unless </a:t>
            </a:r>
            <a:r>
              <a:rPr lang="en-US" dirty="0" smtClean="0"/>
              <a:t>NP ⊆ </a:t>
            </a:r>
            <a:r>
              <a:rPr lang="en-US" dirty="0" err="1" smtClean="0"/>
              <a:t>coNP</a:t>
            </a:r>
            <a:r>
              <a:rPr lang="en-US" dirty="0" smtClean="0"/>
              <a:t>/poly: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 smtClean="0"/>
              <a:t>Universe Set Cover</a:t>
            </a:r>
          </a:p>
          <a:p>
            <a:pPr lvl="2"/>
            <a:r>
              <a:rPr lang="en-US" dirty="0" smtClean="0"/>
              <a:t>Parameter: |U| + k</a:t>
            </a:r>
          </a:p>
          <a:p>
            <a:pPr lvl="1"/>
            <a:r>
              <a:rPr lang="en-US" dirty="0" smtClean="0"/>
              <a:t>Small Universe Hitting Set</a:t>
            </a:r>
          </a:p>
          <a:p>
            <a:pPr lvl="2"/>
            <a:r>
              <a:rPr lang="en-US" dirty="0" smtClean="0"/>
              <a:t>Parameter: |U| + k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Dominating Set parameterized by size of a vertex cover,</a:t>
            </a:r>
          </a:p>
          <a:p>
            <a:pPr lvl="1"/>
            <a:r>
              <a:rPr lang="en-US" dirty="0" smtClean="0"/>
              <a:t>Connected Vertex Cover,</a:t>
            </a:r>
          </a:p>
          <a:p>
            <a:pPr lvl="1"/>
            <a:r>
              <a:rPr lang="en-US" dirty="0" smtClean="0"/>
              <a:t>Steiner Tree,</a:t>
            </a:r>
          </a:p>
          <a:p>
            <a:pPr lvl="1"/>
            <a:r>
              <a:rPr lang="en-US" dirty="0" smtClean="0"/>
              <a:t>Small Subset Sum, 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idea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Cross-composition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equivalence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L be a set of strings</a:t>
            </a:r>
          </a:p>
          <a:p>
            <a:r>
              <a:rPr lang="en-US" dirty="0" smtClean="0"/>
              <a:t>R is a polynomial equivalence relationship on L </a:t>
            </a:r>
            <a:r>
              <a:rPr lang="en-US" dirty="0" smtClean="0"/>
              <a:t>if</a:t>
            </a:r>
          </a:p>
          <a:p>
            <a:pPr lvl="1"/>
            <a:r>
              <a:rPr lang="en-US" dirty="0" smtClean="0"/>
              <a:t>R is an equivalence relationship</a:t>
            </a:r>
            <a:endParaRPr lang="en-US" dirty="0" smtClean="0"/>
          </a:p>
          <a:p>
            <a:pPr lvl="1"/>
            <a:r>
              <a:rPr lang="en-US" dirty="0" smtClean="0"/>
              <a:t>R partitions any set of strings on at most n characters each into poly(n) groups</a:t>
            </a:r>
          </a:p>
          <a:p>
            <a:pPr lvl="1"/>
            <a:r>
              <a:rPr lang="en-US" dirty="0" smtClean="0"/>
              <a:t>equivalency under R can be tested in polynomial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Informally: an efficient way of grouping instances of size ≤n each into poly(n)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cross-composition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L be a set of strings and Q a parameterized problem</a:t>
            </a:r>
          </a:p>
          <a:p>
            <a:r>
              <a:rPr lang="en-US" dirty="0" smtClean="0"/>
              <a:t>Set L cross-composes into Q if there is a polynomial equivalence relationship R and an algorithm which</a:t>
            </a:r>
          </a:p>
          <a:p>
            <a:pPr lvl="1"/>
            <a:r>
              <a:rPr lang="en-US" dirty="0" smtClean="0"/>
              <a:t>takes as input t instances x</a:t>
            </a:r>
            <a:r>
              <a:rPr lang="en-US" baseline="-25000" dirty="0" smtClean="0"/>
              <a:t>1</a:t>
            </a:r>
            <a:r>
              <a:rPr lang="en-US" dirty="0" smtClean="0"/>
              <a:t>, … 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of L which are equivalent under R</a:t>
            </a:r>
          </a:p>
          <a:p>
            <a:pPr lvl="1"/>
            <a:r>
              <a:rPr lang="en-US" dirty="0" smtClean="0"/>
              <a:t>uses time polynomial in ∑</a:t>
            </a:r>
            <a:r>
              <a:rPr lang="en-US" baseline="-25000" dirty="0" err="1" smtClean="0"/>
              <a:t>i</a:t>
            </a:r>
            <a:r>
              <a:rPr lang="en-US" dirty="0" smtClean="0"/>
              <a:t> |x</a:t>
            </a:r>
            <a:r>
              <a:rPr lang="en-US" baseline="-25000" dirty="0" smtClean="0"/>
              <a:t>i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/>
              <a:t>outputs an instance (x*, k*) of Q such that</a:t>
            </a:r>
          </a:p>
          <a:p>
            <a:pPr lvl="2"/>
            <a:r>
              <a:rPr lang="en-US" dirty="0" smtClean="0"/>
              <a:t>(x*,k*) ∈ Q </a:t>
            </a:r>
            <a:r>
              <a:rPr lang="en-US" dirty="0" smtClean="0">
                <a:sym typeface="Wingdings" pitchFamily="2" charset="2"/>
              </a:rPr>
              <a:t> some x</a:t>
            </a:r>
            <a:r>
              <a:rPr lang="en-US" baseline="-25000" dirty="0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∈ </a:t>
            </a:r>
            <a:r>
              <a:rPr lang="en-US" dirty="0" smtClean="0">
                <a:sym typeface="Wingdings" pitchFamily="2" charset="2"/>
              </a:rPr>
              <a:t>L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k* is polynomial in max</a:t>
            </a:r>
            <a:r>
              <a:rPr lang="en-US" baseline="-25000" dirty="0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|x</a:t>
            </a:r>
            <a:r>
              <a:rPr lang="en-US" baseline="-25000" dirty="0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| + log 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set L cross-composes into parameterized problem Q:</a:t>
            </a:r>
          </a:p>
          <a:p>
            <a:pPr lvl="1"/>
            <a:r>
              <a:rPr lang="en-US" dirty="0" smtClean="0"/>
              <a:t>Then Q can express the OR of instances of L for a small parameter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OR-Composition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 smtClean="0"/>
              <a:t>An OR-composition for a parameterized problem Q is an algorithm which</a:t>
            </a:r>
          </a:p>
          <a:p>
            <a:pPr lvl="1"/>
            <a:r>
              <a:rPr lang="en-US" sz="1400" dirty="0" smtClean="0"/>
              <a:t>takes as input a sequence (x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 k), (x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k) , … , (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, k) of Q-instances</a:t>
            </a:r>
          </a:p>
          <a:p>
            <a:pPr lvl="2"/>
            <a:r>
              <a:rPr lang="en-US" sz="1200" dirty="0" smtClean="0"/>
              <a:t>which share the same parameter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lvl="1"/>
            <a:r>
              <a:rPr lang="en-US" sz="1400" dirty="0" smtClean="0"/>
              <a:t>uses time polynomial in ∑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|x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| + k</a:t>
            </a:r>
          </a:p>
          <a:p>
            <a:pPr lvl="1"/>
            <a:r>
              <a:rPr lang="en-US" sz="1400" dirty="0" smtClean="0"/>
              <a:t>outputs (x*, k*) with</a:t>
            </a:r>
          </a:p>
          <a:p>
            <a:pPr lvl="2"/>
            <a:r>
              <a:rPr lang="en-US" sz="1200" dirty="0" smtClean="0"/>
              <a:t>(x*, k*) ∈ Q </a:t>
            </a:r>
            <a:r>
              <a:rPr lang="en-US" sz="1200" dirty="0" smtClean="0">
                <a:sym typeface="Wingdings" pitchFamily="2" charset="2"/>
              </a:rPr>
              <a:t> some (x</a:t>
            </a:r>
            <a:r>
              <a:rPr lang="en-US" sz="1200" baseline="-25000" dirty="0" smtClean="0">
                <a:sym typeface="Wingdings" pitchFamily="2" charset="2"/>
              </a:rPr>
              <a:t>i</a:t>
            </a:r>
            <a:r>
              <a:rPr lang="en-US" sz="1200" dirty="0" smtClean="0">
                <a:sym typeface="Wingdings" pitchFamily="2" charset="2"/>
              </a:rPr>
              <a:t>, k) </a:t>
            </a:r>
            <a:r>
              <a:rPr lang="en-US" sz="1200" dirty="0" smtClean="0"/>
              <a:t>∈</a:t>
            </a:r>
            <a:r>
              <a:rPr lang="en-US" sz="1200" dirty="0" smtClean="0">
                <a:sym typeface="Wingdings" pitchFamily="2" charset="2"/>
              </a:rPr>
              <a:t> Q</a:t>
            </a:r>
          </a:p>
          <a:p>
            <a:pPr lvl="2"/>
            <a:r>
              <a:rPr lang="en-US" sz="1200" dirty="0" smtClean="0">
                <a:sym typeface="Wingdings" pitchFamily="2" charset="2"/>
              </a:rPr>
              <a:t>k* is polynomial in </a:t>
            </a:r>
            <a:r>
              <a:rPr lang="en-US" sz="1200" b="1" dirty="0" smtClean="0">
                <a:sym typeface="Wingdings" pitchFamily="2" charset="2"/>
              </a:rPr>
              <a:t>k</a:t>
            </a:r>
          </a:p>
          <a:p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Cross-Composition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600" dirty="0" smtClean="0"/>
              <a:t>A cross-composition of the set L into parameterized problem Q is an algorithm which</a:t>
            </a:r>
          </a:p>
          <a:p>
            <a:pPr lvl="1"/>
            <a:r>
              <a:rPr lang="en-US" sz="1400" dirty="0" smtClean="0"/>
              <a:t>takes as input a sequence </a:t>
            </a:r>
            <a:br>
              <a:rPr lang="en-US" sz="1400" dirty="0" smtClean="0"/>
            </a:br>
            <a:r>
              <a:rPr lang="en-US" sz="1400" dirty="0" smtClean="0"/>
              <a:t>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 … , 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of L-instances</a:t>
            </a:r>
          </a:p>
          <a:p>
            <a:pPr lvl="2"/>
            <a:r>
              <a:rPr lang="en-US" sz="1200" dirty="0" smtClean="0"/>
              <a:t>which are equivalent under some polynomial equivalence relationship</a:t>
            </a:r>
          </a:p>
          <a:p>
            <a:pPr lvl="1"/>
            <a:r>
              <a:rPr lang="en-US" sz="1400" dirty="0" smtClean="0"/>
              <a:t>uses time polynomial in ∑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|x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|</a:t>
            </a:r>
          </a:p>
          <a:p>
            <a:pPr lvl="1"/>
            <a:r>
              <a:rPr lang="en-US" sz="1400" dirty="0" smtClean="0"/>
              <a:t>outputs (x*, k*) with</a:t>
            </a:r>
          </a:p>
          <a:p>
            <a:pPr lvl="2"/>
            <a:r>
              <a:rPr lang="en-US" sz="1200" dirty="0" smtClean="0"/>
              <a:t>(x*,k*) ∈ Q </a:t>
            </a:r>
            <a:r>
              <a:rPr lang="en-US" sz="1200" dirty="0" smtClean="0">
                <a:sym typeface="Wingdings" pitchFamily="2" charset="2"/>
              </a:rPr>
              <a:t> some x</a:t>
            </a:r>
            <a:r>
              <a:rPr lang="en-US" sz="1200" baseline="-25000" dirty="0" smtClean="0">
                <a:sym typeface="Wingdings" pitchFamily="2" charset="2"/>
              </a:rPr>
              <a:t>i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smtClean="0"/>
              <a:t>∈ </a:t>
            </a:r>
            <a:r>
              <a:rPr lang="en-US" sz="1200" dirty="0" smtClean="0">
                <a:sym typeface="Wingdings" pitchFamily="2" charset="2"/>
              </a:rPr>
              <a:t>L,</a:t>
            </a:r>
          </a:p>
          <a:p>
            <a:pPr lvl="2"/>
            <a:r>
              <a:rPr lang="en-US" sz="1200" dirty="0" smtClean="0">
                <a:sym typeface="Wingdings" pitchFamily="2" charset="2"/>
              </a:rPr>
              <a:t>k* is polynomial in </a:t>
            </a:r>
            <a:r>
              <a:rPr lang="en-US" sz="1200" b="1" dirty="0" err="1" smtClean="0">
                <a:sym typeface="Wingdings" pitchFamily="2" charset="2"/>
              </a:rPr>
              <a:t>max</a:t>
            </a:r>
            <a:r>
              <a:rPr lang="en-US" sz="1200" b="1" baseline="-25000" dirty="0" err="1" smtClean="0">
                <a:sym typeface="Wingdings" pitchFamily="2" charset="2"/>
              </a:rPr>
              <a:t>i</a:t>
            </a:r>
            <a:r>
              <a:rPr lang="en-US" sz="1200" b="1" dirty="0" err="1" smtClean="0">
                <a:sym typeface="Wingdings" pitchFamily="2" charset="2"/>
              </a:rPr>
              <a:t>|x</a:t>
            </a:r>
            <a:r>
              <a:rPr lang="en-US" sz="1200" b="1" baseline="-25000" dirty="0" err="1" smtClean="0">
                <a:sym typeface="Wingdings" pitchFamily="2" charset="2"/>
              </a:rPr>
              <a:t>i</a:t>
            </a:r>
            <a:r>
              <a:rPr lang="en-US" sz="1200" b="1" dirty="0" smtClean="0">
                <a:sym typeface="Wingdings" pitchFamily="2" charset="2"/>
              </a:rPr>
              <a:t>|+log t</a:t>
            </a:r>
            <a:endParaRPr lang="en-US" sz="1200" b="1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Polynomial kernels for cross-compositional problems imply NP ⊆ </a:t>
            </a:r>
            <a:r>
              <a:rPr lang="en-US" sz="2000" dirty="0" err="1" smtClean="0"/>
              <a:t>coNP</a:t>
            </a:r>
            <a:r>
              <a:rPr lang="en-US" sz="2000" dirty="0" smtClean="0"/>
              <a:t>/poly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is a set A and parameterized problem Q such that</a:t>
            </a:r>
          </a:p>
          <a:p>
            <a:pPr lvl="1"/>
            <a:r>
              <a:rPr lang="en-US" dirty="0" smtClean="0"/>
              <a:t>set A is NP-hard under Karp reductions</a:t>
            </a:r>
          </a:p>
          <a:p>
            <a:pPr lvl="1"/>
            <a:r>
              <a:rPr lang="en-US" dirty="0" smtClean="0"/>
              <a:t>set A cross-composes into Q</a:t>
            </a:r>
          </a:p>
          <a:p>
            <a:pPr lvl="1"/>
            <a:r>
              <a:rPr lang="en-US" dirty="0" smtClean="0"/>
              <a:t>Q has a polynomial kernel</a:t>
            </a:r>
          </a:p>
          <a:p>
            <a:r>
              <a:rPr lang="en-US" dirty="0" smtClean="0"/>
              <a:t>then there is a weak distillation from A into OR(</a:t>
            </a:r>
            <a:r>
              <a:rPr lang="en-US" b="1" i="1" dirty="0" smtClean="0"/>
              <a:t>Q</a:t>
            </a:r>
            <a:r>
              <a:rPr lang="en-US" dirty="0" smtClean="0"/>
              <a:t>) and </a:t>
            </a:r>
            <a:r>
              <a:rPr lang="en-US" dirty="0" err="1" smtClean="0"/>
              <a:t>NP⊆coNP</a:t>
            </a:r>
            <a:r>
              <a:rPr lang="en-US" dirty="0" smtClean="0"/>
              <a:t>/poly</a:t>
            </a:r>
          </a:p>
          <a:p>
            <a:endParaRPr lang="en-US" dirty="0" smtClean="0"/>
          </a:p>
          <a:p>
            <a:r>
              <a:rPr lang="en-US" dirty="0" smtClean="0"/>
              <a:t>Proof: We build a weak distillation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Distillation algorithms</a:t>
            </a:r>
          </a:p>
          <a:p>
            <a:r>
              <a:rPr lang="en-US" dirty="0" smtClean="0"/>
              <a:t>OR-composition</a:t>
            </a:r>
          </a:p>
          <a:p>
            <a:r>
              <a:rPr lang="en-US" dirty="0" smtClean="0"/>
              <a:t>Poly-parameter transformations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3048000"/>
            <a:ext cx="4041775" cy="914401"/>
          </a:xfrm>
        </p:spPr>
        <p:txBody>
          <a:bodyPr/>
          <a:lstStyle/>
          <a:p>
            <a:r>
              <a:rPr lang="en-US" dirty="0" smtClean="0"/>
              <a:t>Cross composition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4038600" y="2667000"/>
            <a:ext cx="381000" cy="1295400"/>
          </a:xfrm>
          <a:prstGeom prst="righ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Cross-composition + Polynomial kernel </a:t>
            </a:r>
            <a:r>
              <a:rPr lang="en-US" dirty="0" smtClean="0">
                <a:sym typeface="Wingdings" pitchFamily="2" charset="2"/>
              </a:rPr>
              <a:t> Weak distillation of A into OR(</a:t>
            </a:r>
            <a:r>
              <a:rPr lang="en-US" i="1" dirty="0" smtClean="0"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33400" y="1719187"/>
            <a:ext cx="7696200" cy="874125"/>
          </a:xfrm>
          <a:custGeom>
            <a:avLst/>
            <a:gdLst>
              <a:gd name="connsiteX0" fmla="*/ 0 w 7696200"/>
              <a:gd name="connsiteY0" fmla="*/ 0 h 874125"/>
              <a:gd name="connsiteX1" fmla="*/ 7696200 w 7696200"/>
              <a:gd name="connsiteY1" fmla="*/ 0 h 874125"/>
              <a:gd name="connsiteX2" fmla="*/ 7696200 w 7696200"/>
              <a:gd name="connsiteY2" fmla="*/ 874125 h 874125"/>
              <a:gd name="connsiteX3" fmla="*/ 0 w 7696200"/>
              <a:gd name="connsiteY3" fmla="*/ 874125 h 874125"/>
              <a:gd name="connsiteX4" fmla="*/ 0 w 7696200"/>
              <a:gd name="connsiteY4" fmla="*/ 0 h 87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874125">
                <a:moveTo>
                  <a:pt x="0" y="0"/>
                </a:moveTo>
                <a:lnTo>
                  <a:pt x="7696200" y="0"/>
                </a:lnTo>
                <a:lnTo>
                  <a:pt x="7696200" y="874125"/>
                </a:lnTo>
                <a:lnTo>
                  <a:pt x="0" y="874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311" tIns="312420" rIns="597311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In: t instances (x</a:t>
            </a:r>
            <a:r>
              <a:rPr lang="en-US" sz="1500" kern="1200" baseline="-25000" dirty="0" smtClean="0"/>
              <a:t>1</a:t>
            </a:r>
            <a:r>
              <a:rPr lang="en-US" sz="1500" kern="1200" dirty="0" smtClean="0"/>
              <a:t>, …, </a:t>
            </a:r>
            <a:r>
              <a:rPr lang="en-US" sz="1500" kern="1200" dirty="0" err="1" smtClean="0"/>
              <a:t>x</a:t>
            </a:r>
            <a:r>
              <a:rPr lang="en-US" sz="1500" kern="1200" baseline="-25000" dirty="0" err="1" smtClean="0"/>
              <a:t>t</a:t>
            </a:r>
            <a:r>
              <a:rPr lang="en-US" sz="1500" kern="1200" dirty="0" smtClean="0"/>
              <a:t>) of NP-hard set A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Define n := max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 |x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|</a:t>
            </a:r>
            <a:endParaRPr lang="en-US" sz="1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918210" y="1497787"/>
            <a:ext cx="5387340" cy="442800"/>
          </a:xfrm>
          <a:custGeom>
            <a:avLst/>
            <a:gdLst>
              <a:gd name="connsiteX0" fmla="*/ 0 w 5387340"/>
              <a:gd name="connsiteY0" fmla="*/ 73801 h 442800"/>
              <a:gd name="connsiteX1" fmla="*/ 21616 w 5387340"/>
              <a:gd name="connsiteY1" fmla="*/ 21616 h 442800"/>
              <a:gd name="connsiteX2" fmla="*/ 73801 w 5387340"/>
              <a:gd name="connsiteY2" fmla="*/ 0 h 442800"/>
              <a:gd name="connsiteX3" fmla="*/ 5313539 w 5387340"/>
              <a:gd name="connsiteY3" fmla="*/ 0 h 442800"/>
              <a:gd name="connsiteX4" fmla="*/ 5365724 w 5387340"/>
              <a:gd name="connsiteY4" fmla="*/ 21616 h 442800"/>
              <a:gd name="connsiteX5" fmla="*/ 5387340 w 5387340"/>
              <a:gd name="connsiteY5" fmla="*/ 73801 h 442800"/>
              <a:gd name="connsiteX6" fmla="*/ 5387340 w 5387340"/>
              <a:gd name="connsiteY6" fmla="*/ 368999 h 442800"/>
              <a:gd name="connsiteX7" fmla="*/ 5365724 w 5387340"/>
              <a:gd name="connsiteY7" fmla="*/ 421184 h 442800"/>
              <a:gd name="connsiteX8" fmla="*/ 5313539 w 5387340"/>
              <a:gd name="connsiteY8" fmla="*/ 442800 h 442800"/>
              <a:gd name="connsiteX9" fmla="*/ 73801 w 5387340"/>
              <a:gd name="connsiteY9" fmla="*/ 442800 h 442800"/>
              <a:gd name="connsiteX10" fmla="*/ 21616 w 5387340"/>
              <a:gd name="connsiteY10" fmla="*/ 421184 h 442800"/>
              <a:gd name="connsiteX11" fmla="*/ 0 w 5387340"/>
              <a:gd name="connsiteY11" fmla="*/ 368999 h 442800"/>
              <a:gd name="connsiteX12" fmla="*/ 0 w 5387340"/>
              <a:gd name="connsiteY12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7340" h="442800">
                <a:moveTo>
                  <a:pt x="0" y="73801"/>
                </a:moveTo>
                <a:cubicBezTo>
                  <a:pt x="0" y="54228"/>
                  <a:pt x="7775" y="35456"/>
                  <a:pt x="21616" y="21616"/>
                </a:cubicBezTo>
                <a:cubicBezTo>
                  <a:pt x="35456" y="7776"/>
                  <a:pt x="54228" y="0"/>
                  <a:pt x="73801" y="0"/>
                </a:cubicBezTo>
                <a:lnTo>
                  <a:pt x="5313539" y="0"/>
                </a:lnTo>
                <a:cubicBezTo>
                  <a:pt x="5333112" y="0"/>
                  <a:pt x="5351884" y="7775"/>
                  <a:pt x="5365724" y="21616"/>
                </a:cubicBezTo>
                <a:cubicBezTo>
                  <a:pt x="5379564" y="35456"/>
                  <a:pt x="5387340" y="54228"/>
                  <a:pt x="5387340" y="73801"/>
                </a:cubicBezTo>
                <a:lnTo>
                  <a:pt x="5387340" y="368999"/>
                </a:lnTo>
                <a:cubicBezTo>
                  <a:pt x="5387340" y="388572"/>
                  <a:pt x="5379565" y="407344"/>
                  <a:pt x="5365724" y="421184"/>
                </a:cubicBezTo>
                <a:cubicBezTo>
                  <a:pt x="5351884" y="435024"/>
                  <a:pt x="5333112" y="442800"/>
                  <a:pt x="5313539" y="442800"/>
                </a:cubicBezTo>
                <a:lnTo>
                  <a:pt x="73801" y="442800"/>
                </a:lnTo>
                <a:cubicBezTo>
                  <a:pt x="54228" y="442800"/>
                  <a:pt x="35456" y="435025"/>
                  <a:pt x="21616" y="421184"/>
                </a:cubicBezTo>
                <a:cubicBezTo>
                  <a:pt x="7776" y="407344"/>
                  <a:pt x="0" y="388572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5245" tIns="21616" rIns="225245" bIns="21616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A) Input</a:t>
            </a:r>
            <a:endParaRPr lang="en-US" sz="15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33400" y="2895712"/>
            <a:ext cx="7696200" cy="1134000"/>
          </a:xfrm>
          <a:custGeom>
            <a:avLst/>
            <a:gdLst>
              <a:gd name="connsiteX0" fmla="*/ 0 w 7696200"/>
              <a:gd name="connsiteY0" fmla="*/ 0 h 1134000"/>
              <a:gd name="connsiteX1" fmla="*/ 7696200 w 7696200"/>
              <a:gd name="connsiteY1" fmla="*/ 0 h 1134000"/>
              <a:gd name="connsiteX2" fmla="*/ 7696200 w 7696200"/>
              <a:gd name="connsiteY2" fmla="*/ 1134000 h 1134000"/>
              <a:gd name="connsiteX3" fmla="*/ 0 w 7696200"/>
              <a:gd name="connsiteY3" fmla="*/ 1134000 h 1134000"/>
              <a:gd name="connsiteX4" fmla="*/ 0 w 7696200"/>
              <a:gd name="connsiteY4" fmla="*/ 0 h 1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1134000">
                <a:moveTo>
                  <a:pt x="0" y="0"/>
                </a:moveTo>
                <a:lnTo>
                  <a:pt x="7696200" y="0"/>
                </a:lnTo>
                <a:lnTo>
                  <a:pt x="7696200" y="1134000"/>
                </a:lnTo>
                <a:lnTo>
                  <a:pt x="0" y="113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311" tIns="312420" rIns="597311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At most (|</a:t>
            </a:r>
            <a:r>
              <a:rPr lang="en-US" sz="1500" kern="1200" dirty="0" smtClean="0">
                <a:latin typeface="Symbol" pitchFamily="18" charset="2"/>
              </a:rPr>
              <a:t>S</a:t>
            </a:r>
            <a:r>
              <a:rPr lang="en-US" sz="1500" kern="1200" dirty="0" smtClean="0"/>
              <a:t>|+1)</a:t>
            </a:r>
            <a:r>
              <a:rPr lang="en-US" sz="1500" kern="1200" baseline="30000" dirty="0" smtClean="0"/>
              <a:t>n</a:t>
            </a:r>
            <a:r>
              <a:rPr lang="en-US" sz="1500" kern="1200" dirty="0" smtClean="0"/>
              <a:t> distinct inputs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err="1" smtClean="0"/>
              <a:t>Pairwise</a:t>
            </a:r>
            <a:r>
              <a:rPr lang="en-US" sz="1500" kern="1200" dirty="0" smtClean="0"/>
              <a:t> comparison to eliminate duplicates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smtClean="0"/>
              <a:t>Afterwards log t </a:t>
            </a:r>
            <a:r>
              <a:rPr lang="en-US" sz="1500" kern="1200" smtClean="0">
                <a:sym typeface="Mathematica1"/>
              </a:rPr>
              <a:t> </a:t>
            </a:r>
            <a:r>
              <a:rPr lang="en-US" sz="1500" kern="1200" smtClean="0"/>
              <a:t>O(n)</a:t>
            </a:r>
            <a:endParaRPr lang="en-US" sz="15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918210" y="2674312"/>
            <a:ext cx="5387340" cy="442800"/>
          </a:xfrm>
          <a:custGeom>
            <a:avLst/>
            <a:gdLst>
              <a:gd name="connsiteX0" fmla="*/ 0 w 5387340"/>
              <a:gd name="connsiteY0" fmla="*/ 73801 h 442800"/>
              <a:gd name="connsiteX1" fmla="*/ 21616 w 5387340"/>
              <a:gd name="connsiteY1" fmla="*/ 21616 h 442800"/>
              <a:gd name="connsiteX2" fmla="*/ 73801 w 5387340"/>
              <a:gd name="connsiteY2" fmla="*/ 0 h 442800"/>
              <a:gd name="connsiteX3" fmla="*/ 5313539 w 5387340"/>
              <a:gd name="connsiteY3" fmla="*/ 0 h 442800"/>
              <a:gd name="connsiteX4" fmla="*/ 5365724 w 5387340"/>
              <a:gd name="connsiteY4" fmla="*/ 21616 h 442800"/>
              <a:gd name="connsiteX5" fmla="*/ 5387340 w 5387340"/>
              <a:gd name="connsiteY5" fmla="*/ 73801 h 442800"/>
              <a:gd name="connsiteX6" fmla="*/ 5387340 w 5387340"/>
              <a:gd name="connsiteY6" fmla="*/ 368999 h 442800"/>
              <a:gd name="connsiteX7" fmla="*/ 5365724 w 5387340"/>
              <a:gd name="connsiteY7" fmla="*/ 421184 h 442800"/>
              <a:gd name="connsiteX8" fmla="*/ 5313539 w 5387340"/>
              <a:gd name="connsiteY8" fmla="*/ 442800 h 442800"/>
              <a:gd name="connsiteX9" fmla="*/ 73801 w 5387340"/>
              <a:gd name="connsiteY9" fmla="*/ 442800 h 442800"/>
              <a:gd name="connsiteX10" fmla="*/ 21616 w 5387340"/>
              <a:gd name="connsiteY10" fmla="*/ 421184 h 442800"/>
              <a:gd name="connsiteX11" fmla="*/ 0 w 5387340"/>
              <a:gd name="connsiteY11" fmla="*/ 368999 h 442800"/>
              <a:gd name="connsiteX12" fmla="*/ 0 w 5387340"/>
              <a:gd name="connsiteY12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7340" h="442800">
                <a:moveTo>
                  <a:pt x="0" y="73801"/>
                </a:moveTo>
                <a:cubicBezTo>
                  <a:pt x="0" y="54228"/>
                  <a:pt x="7775" y="35456"/>
                  <a:pt x="21616" y="21616"/>
                </a:cubicBezTo>
                <a:cubicBezTo>
                  <a:pt x="35456" y="7776"/>
                  <a:pt x="54228" y="0"/>
                  <a:pt x="73801" y="0"/>
                </a:cubicBezTo>
                <a:lnTo>
                  <a:pt x="5313539" y="0"/>
                </a:lnTo>
                <a:cubicBezTo>
                  <a:pt x="5333112" y="0"/>
                  <a:pt x="5351884" y="7775"/>
                  <a:pt x="5365724" y="21616"/>
                </a:cubicBezTo>
                <a:cubicBezTo>
                  <a:pt x="5379564" y="35456"/>
                  <a:pt x="5387340" y="54228"/>
                  <a:pt x="5387340" y="73801"/>
                </a:cubicBezTo>
                <a:lnTo>
                  <a:pt x="5387340" y="368999"/>
                </a:lnTo>
                <a:cubicBezTo>
                  <a:pt x="5387340" y="388572"/>
                  <a:pt x="5379565" y="407344"/>
                  <a:pt x="5365724" y="421184"/>
                </a:cubicBezTo>
                <a:cubicBezTo>
                  <a:pt x="5351884" y="435024"/>
                  <a:pt x="5333112" y="442800"/>
                  <a:pt x="5313539" y="442800"/>
                </a:cubicBezTo>
                <a:lnTo>
                  <a:pt x="73801" y="442800"/>
                </a:lnTo>
                <a:cubicBezTo>
                  <a:pt x="54228" y="442800"/>
                  <a:pt x="35456" y="435025"/>
                  <a:pt x="21616" y="421184"/>
                </a:cubicBezTo>
                <a:cubicBezTo>
                  <a:pt x="7776" y="407344"/>
                  <a:pt x="0" y="388572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5245" tIns="21616" rIns="225245" bIns="21616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B) Eliminate duplicates</a:t>
            </a:r>
            <a:endParaRPr lang="en-US" sz="15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33400" y="4332112"/>
            <a:ext cx="7696200" cy="1086750"/>
          </a:xfrm>
          <a:custGeom>
            <a:avLst/>
            <a:gdLst>
              <a:gd name="connsiteX0" fmla="*/ 0 w 7696200"/>
              <a:gd name="connsiteY0" fmla="*/ 0 h 1086750"/>
              <a:gd name="connsiteX1" fmla="*/ 7696200 w 7696200"/>
              <a:gd name="connsiteY1" fmla="*/ 0 h 1086750"/>
              <a:gd name="connsiteX2" fmla="*/ 7696200 w 7696200"/>
              <a:gd name="connsiteY2" fmla="*/ 1086750 h 1086750"/>
              <a:gd name="connsiteX3" fmla="*/ 0 w 7696200"/>
              <a:gd name="connsiteY3" fmla="*/ 1086750 h 1086750"/>
              <a:gd name="connsiteX4" fmla="*/ 0 w 7696200"/>
              <a:gd name="connsiteY4" fmla="*/ 0 h 10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1086750">
                <a:moveTo>
                  <a:pt x="0" y="0"/>
                </a:moveTo>
                <a:lnTo>
                  <a:pt x="7696200" y="0"/>
                </a:lnTo>
                <a:lnTo>
                  <a:pt x="7696200" y="1086750"/>
                </a:lnTo>
                <a:lnTo>
                  <a:pt x="0" y="108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311" tIns="312420" rIns="597311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Partition inputs into groups X</a:t>
            </a:r>
            <a:r>
              <a:rPr lang="en-US" sz="1500" kern="1200" baseline="-25000" dirty="0" smtClean="0"/>
              <a:t>1</a:t>
            </a:r>
            <a:r>
              <a:rPr lang="en-US" sz="1500" kern="1200" dirty="0" smtClean="0"/>
              <a:t>, X</a:t>
            </a:r>
            <a:r>
              <a:rPr lang="en-US" sz="1500" kern="1200" baseline="-25000" dirty="0" smtClean="0"/>
              <a:t>2</a:t>
            </a:r>
            <a:r>
              <a:rPr lang="en-US" sz="1500" kern="1200" dirty="0" smtClean="0"/>
              <a:t>, … , </a:t>
            </a:r>
            <a:r>
              <a:rPr lang="en-US" sz="1500" kern="1200" dirty="0" err="1" smtClean="0"/>
              <a:t>X</a:t>
            </a:r>
            <a:r>
              <a:rPr lang="en-US" sz="1500" kern="1200" baseline="-25000" dirty="0" err="1" smtClean="0"/>
              <a:t>r</a:t>
            </a:r>
            <a:r>
              <a:rPr lang="en-US" sz="1500" kern="1200" dirty="0" smtClean="0"/>
              <a:t> of inputs which are R-equivalent</a:t>
            </a:r>
            <a:endParaRPr lang="en-US" sz="1500" b="1" i="1" kern="1200" baseline="-250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smtClean="0"/>
              <a:t>We get r </a:t>
            </a:r>
            <a:r>
              <a:rPr lang="en-US" sz="1500" kern="1200" smtClean="0">
                <a:sym typeface="Mathematica1"/>
              </a:rPr>
              <a:t> poly(n) groups</a:t>
            </a:r>
            <a:endParaRPr lang="en-US" sz="15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918210" y="4110712"/>
            <a:ext cx="5387340" cy="442800"/>
          </a:xfrm>
          <a:custGeom>
            <a:avLst/>
            <a:gdLst>
              <a:gd name="connsiteX0" fmla="*/ 0 w 5387340"/>
              <a:gd name="connsiteY0" fmla="*/ 73801 h 442800"/>
              <a:gd name="connsiteX1" fmla="*/ 21616 w 5387340"/>
              <a:gd name="connsiteY1" fmla="*/ 21616 h 442800"/>
              <a:gd name="connsiteX2" fmla="*/ 73801 w 5387340"/>
              <a:gd name="connsiteY2" fmla="*/ 0 h 442800"/>
              <a:gd name="connsiteX3" fmla="*/ 5313539 w 5387340"/>
              <a:gd name="connsiteY3" fmla="*/ 0 h 442800"/>
              <a:gd name="connsiteX4" fmla="*/ 5365724 w 5387340"/>
              <a:gd name="connsiteY4" fmla="*/ 21616 h 442800"/>
              <a:gd name="connsiteX5" fmla="*/ 5387340 w 5387340"/>
              <a:gd name="connsiteY5" fmla="*/ 73801 h 442800"/>
              <a:gd name="connsiteX6" fmla="*/ 5387340 w 5387340"/>
              <a:gd name="connsiteY6" fmla="*/ 368999 h 442800"/>
              <a:gd name="connsiteX7" fmla="*/ 5365724 w 5387340"/>
              <a:gd name="connsiteY7" fmla="*/ 421184 h 442800"/>
              <a:gd name="connsiteX8" fmla="*/ 5313539 w 5387340"/>
              <a:gd name="connsiteY8" fmla="*/ 442800 h 442800"/>
              <a:gd name="connsiteX9" fmla="*/ 73801 w 5387340"/>
              <a:gd name="connsiteY9" fmla="*/ 442800 h 442800"/>
              <a:gd name="connsiteX10" fmla="*/ 21616 w 5387340"/>
              <a:gd name="connsiteY10" fmla="*/ 421184 h 442800"/>
              <a:gd name="connsiteX11" fmla="*/ 0 w 5387340"/>
              <a:gd name="connsiteY11" fmla="*/ 368999 h 442800"/>
              <a:gd name="connsiteX12" fmla="*/ 0 w 5387340"/>
              <a:gd name="connsiteY12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7340" h="442800">
                <a:moveTo>
                  <a:pt x="0" y="73801"/>
                </a:moveTo>
                <a:cubicBezTo>
                  <a:pt x="0" y="54228"/>
                  <a:pt x="7775" y="35456"/>
                  <a:pt x="21616" y="21616"/>
                </a:cubicBezTo>
                <a:cubicBezTo>
                  <a:pt x="35456" y="7776"/>
                  <a:pt x="54228" y="0"/>
                  <a:pt x="73801" y="0"/>
                </a:cubicBezTo>
                <a:lnTo>
                  <a:pt x="5313539" y="0"/>
                </a:lnTo>
                <a:cubicBezTo>
                  <a:pt x="5333112" y="0"/>
                  <a:pt x="5351884" y="7775"/>
                  <a:pt x="5365724" y="21616"/>
                </a:cubicBezTo>
                <a:cubicBezTo>
                  <a:pt x="5379564" y="35456"/>
                  <a:pt x="5387340" y="54228"/>
                  <a:pt x="5387340" y="73801"/>
                </a:cubicBezTo>
                <a:lnTo>
                  <a:pt x="5387340" y="368999"/>
                </a:lnTo>
                <a:cubicBezTo>
                  <a:pt x="5387340" y="388572"/>
                  <a:pt x="5379565" y="407344"/>
                  <a:pt x="5365724" y="421184"/>
                </a:cubicBezTo>
                <a:cubicBezTo>
                  <a:pt x="5351884" y="435024"/>
                  <a:pt x="5333112" y="442800"/>
                  <a:pt x="5313539" y="442800"/>
                </a:cubicBezTo>
                <a:lnTo>
                  <a:pt x="73801" y="442800"/>
                </a:lnTo>
                <a:cubicBezTo>
                  <a:pt x="54228" y="442800"/>
                  <a:pt x="35456" y="435025"/>
                  <a:pt x="21616" y="421184"/>
                </a:cubicBezTo>
                <a:cubicBezTo>
                  <a:pt x="7776" y="407344"/>
                  <a:pt x="0" y="388572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5245" tIns="21616" rIns="225245" bIns="21616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C) Group by equivalence</a:t>
            </a:r>
            <a:endParaRPr lang="en-US" sz="15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33400" y="5721262"/>
            <a:ext cx="7696200" cy="1086750"/>
          </a:xfrm>
          <a:custGeom>
            <a:avLst/>
            <a:gdLst>
              <a:gd name="connsiteX0" fmla="*/ 0 w 7696200"/>
              <a:gd name="connsiteY0" fmla="*/ 0 h 1086750"/>
              <a:gd name="connsiteX1" fmla="*/ 7696200 w 7696200"/>
              <a:gd name="connsiteY1" fmla="*/ 0 h 1086750"/>
              <a:gd name="connsiteX2" fmla="*/ 7696200 w 7696200"/>
              <a:gd name="connsiteY2" fmla="*/ 1086750 h 1086750"/>
              <a:gd name="connsiteX3" fmla="*/ 0 w 7696200"/>
              <a:gd name="connsiteY3" fmla="*/ 1086750 h 1086750"/>
              <a:gd name="connsiteX4" fmla="*/ 0 w 7696200"/>
              <a:gd name="connsiteY4" fmla="*/ 0 h 10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1086750">
                <a:moveTo>
                  <a:pt x="0" y="0"/>
                </a:moveTo>
                <a:lnTo>
                  <a:pt x="7696200" y="0"/>
                </a:lnTo>
                <a:lnTo>
                  <a:pt x="7696200" y="1086750"/>
                </a:lnTo>
                <a:lnTo>
                  <a:pt x="0" y="108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311" tIns="312420" rIns="597311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Cross-compose all inputs in group 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 into instance (x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*, </a:t>
            </a:r>
            <a:r>
              <a:rPr lang="en-US" sz="1500" kern="1200" dirty="0" err="1" smtClean="0"/>
              <a:t>k</a:t>
            </a:r>
            <a:r>
              <a:rPr lang="en-US" sz="1500" kern="1200" baseline="-25000" dirty="0" err="1" smtClean="0"/>
              <a:t>i</a:t>
            </a:r>
            <a:r>
              <a:rPr lang="en-US" sz="1500" kern="1200" dirty="0" smtClean="0"/>
              <a:t>*) of parameterized problem Q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err="1" smtClean="0"/>
              <a:t>k</a:t>
            </a:r>
            <a:r>
              <a:rPr lang="en-US" sz="1500" kern="1200" baseline="-25000" dirty="0" err="1" smtClean="0"/>
              <a:t>i</a:t>
            </a:r>
            <a:r>
              <a:rPr lang="en-US" sz="1500" kern="1200" dirty="0" smtClean="0"/>
              <a:t>* is poly(n + log t), which is poly(n) since log t </a:t>
            </a:r>
            <a:r>
              <a:rPr lang="en-US" sz="1500" kern="1200" dirty="0" smtClean="0">
                <a:sym typeface="Mathematica1"/>
              </a:rPr>
              <a:t></a:t>
            </a:r>
            <a:r>
              <a:rPr lang="en-US" sz="1500" kern="1200" dirty="0" smtClean="0"/>
              <a:t> O(n)</a:t>
            </a:r>
            <a:endParaRPr lang="en-US" sz="15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918210" y="5499862"/>
            <a:ext cx="5387340" cy="442800"/>
          </a:xfrm>
          <a:custGeom>
            <a:avLst/>
            <a:gdLst>
              <a:gd name="connsiteX0" fmla="*/ 0 w 5387340"/>
              <a:gd name="connsiteY0" fmla="*/ 73801 h 442800"/>
              <a:gd name="connsiteX1" fmla="*/ 21616 w 5387340"/>
              <a:gd name="connsiteY1" fmla="*/ 21616 h 442800"/>
              <a:gd name="connsiteX2" fmla="*/ 73801 w 5387340"/>
              <a:gd name="connsiteY2" fmla="*/ 0 h 442800"/>
              <a:gd name="connsiteX3" fmla="*/ 5313539 w 5387340"/>
              <a:gd name="connsiteY3" fmla="*/ 0 h 442800"/>
              <a:gd name="connsiteX4" fmla="*/ 5365724 w 5387340"/>
              <a:gd name="connsiteY4" fmla="*/ 21616 h 442800"/>
              <a:gd name="connsiteX5" fmla="*/ 5387340 w 5387340"/>
              <a:gd name="connsiteY5" fmla="*/ 73801 h 442800"/>
              <a:gd name="connsiteX6" fmla="*/ 5387340 w 5387340"/>
              <a:gd name="connsiteY6" fmla="*/ 368999 h 442800"/>
              <a:gd name="connsiteX7" fmla="*/ 5365724 w 5387340"/>
              <a:gd name="connsiteY7" fmla="*/ 421184 h 442800"/>
              <a:gd name="connsiteX8" fmla="*/ 5313539 w 5387340"/>
              <a:gd name="connsiteY8" fmla="*/ 442800 h 442800"/>
              <a:gd name="connsiteX9" fmla="*/ 73801 w 5387340"/>
              <a:gd name="connsiteY9" fmla="*/ 442800 h 442800"/>
              <a:gd name="connsiteX10" fmla="*/ 21616 w 5387340"/>
              <a:gd name="connsiteY10" fmla="*/ 421184 h 442800"/>
              <a:gd name="connsiteX11" fmla="*/ 0 w 5387340"/>
              <a:gd name="connsiteY11" fmla="*/ 368999 h 442800"/>
              <a:gd name="connsiteX12" fmla="*/ 0 w 5387340"/>
              <a:gd name="connsiteY12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7340" h="442800">
                <a:moveTo>
                  <a:pt x="0" y="73801"/>
                </a:moveTo>
                <a:cubicBezTo>
                  <a:pt x="0" y="54228"/>
                  <a:pt x="7775" y="35456"/>
                  <a:pt x="21616" y="21616"/>
                </a:cubicBezTo>
                <a:cubicBezTo>
                  <a:pt x="35456" y="7776"/>
                  <a:pt x="54228" y="0"/>
                  <a:pt x="73801" y="0"/>
                </a:cubicBezTo>
                <a:lnTo>
                  <a:pt x="5313539" y="0"/>
                </a:lnTo>
                <a:cubicBezTo>
                  <a:pt x="5333112" y="0"/>
                  <a:pt x="5351884" y="7775"/>
                  <a:pt x="5365724" y="21616"/>
                </a:cubicBezTo>
                <a:cubicBezTo>
                  <a:pt x="5379564" y="35456"/>
                  <a:pt x="5387340" y="54228"/>
                  <a:pt x="5387340" y="73801"/>
                </a:cubicBezTo>
                <a:lnTo>
                  <a:pt x="5387340" y="368999"/>
                </a:lnTo>
                <a:cubicBezTo>
                  <a:pt x="5387340" y="388572"/>
                  <a:pt x="5379565" y="407344"/>
                  <a:pt x="5365724" y="421184"/>
                </a:cubicBezTo>
                <a:cubicBezTo>
                  <a:pt x="5351884" y="435024"/>
                  <a:pt x="5333112" y="442800"/>
                  <a:pt x="5313539" y="442800"/>
                </a:cubicBezTo>
                <a:lnTo>
                  <a:pt x="73801" y="442800"/>
                </a:lnTo>
                <a:cubicBezTo>
                  <a:pt x="54228" y="442800"/>
                  <a:pt x="35456" y="435025"/>
                  <a:pt x="21616" y="421184"/>
                </a:cubicBezTo>
                <a:cubicBezTo>
                  <a:pt x="7776" y="407344"/>
                  <a:pt x="0" y="388572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5245" tIns="21616" rIns="225245" bIns="21616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D) Apply cross-composition</a:t>
            </a:r>
            <a:endParaRPr lang="en-US" sz="15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Cross-composition + Polynomial kernel </a:t>
            </a:r>
            <a:r>
              <a:rPr lang="en-US" dirty="0" smtClean="0">
                <a:sym typeface="Wingdings" pitchFamily="2" charset="2"/>
              </a:rPr>
              <a:t> Weak distillation of A into OR(</a:t>
            </a:r>
            <a:r>
              <a:rPr lang="en-US" i="1" dirty="0" smtClean="0"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33400" y="1825499"/>
            <a:ext cx="7696200" cy="1086750"/>
          </a:xfrm>
          <a:custGeom>
            <a:avLst/>
            <a:gdLst>
              <a:gd name="connsiteX0" fmla="*/ 0 w 7696200"/>
              <a:gd name="connsiteY0" fmla="*/ 0 h 1086750"/>
              <a:gd name="connsiteX1" fmla="*/ 7696200 w 7696200"/>
              <a:gd name="connsiteY1" fmla="*/ 0 h 1086750"/>
              <a:gd name="connsiteX2" fmla="*/ 7696200 w 7696200"/>
              <a:gd name="connsiteY2" fmla="*/ 1086750 h 1086750"/>
              <a:gd name="connsiteX3" fmla="*/ 0 w 7696200"/>
              <a:gd name="connsiteY3" fmla="*/ 1086750 h 1086750"/>
              <a:gd name="connsiteX4" fmla="*/ 0 w 7696200"/>
              <a:gd name="connsiteY4" fmla="*/ 0 h 10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1086750">
                <a:moveTo>
                  <a:pt x="0" y="0"/>
                </a:moveTo>
                <a:lnTo>
                  <a:pt x="7696200" y="0"/>
                </a:lnTo>
                <a:lnTo>
                  <a:pt x="7696200" y="1086750"/>
                </a:lnTo>
                <a:lnTo>
                  <a:pt x="0" y="108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311" tIns="312420" rIns="597311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Cross-compose all inputs in group 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 into instance (x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*, </a:t>
            </a:r>
            <a:r>
              <a:rPr lang="en-US" sz="1500" kern="1200" dirty="0" err="1" smtClean="0"/>
              <a:t>k</a:t>
            </a:r>
            <a:r>
              <a:rPr lang="en-US" sz="1500" kern="1200" baseline="-25000" dirty="0" err="1" smtClean="0"/>
              <a:t>i</a:t>
            </a:r>
            <a:r>
              <a:rPr lang="en-US" sz="1500" kern="1200" dirty="0" smtClean="0"/>
              <a:t>*) of parameterized problem Q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err="1" smtClean="0"/>
              <a:t>k</a:t>
            </a:r>
            <a:r>
              <a:rPr lang="en-US" sz="1500" kern="1200" baseline="-25000" dirty="0" err="1" smtClean="0"/>
              <a:t>i</a:t>
            </a:r>
            <a:r>
              <a:rPr lang="en-US" sz="1500" kern="1200" dirty="0" smtClean="0"/>
              <a:t>* is poly(n + log t), which is poly(n) since log t </a:t>
            </a:r>
            <a:r>
              <a:rPr lang="en-US" sz="1500" kern="1200" dirty="0" smtClean="0">
                <a:sym typeface="Mathematica1"/>
              </a:rPr>
              <a:t></a:t>
            </a:r>
            <a:r>
              <a:rPr lang="en-US" sz="1500" kern="1200" dirty="0" smtClean="0"/>
              <a:t> O(n)</a:t>
            </a:r>
            <a:endParaRPr lang="en-US" sz="1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918210" y="1604099"/>
            <a:ext cx="5387340" cy="442800"/>
          </a:xfrm>
          <a:custGeom>
            <a:avLst/>
            <a:gdLst>
              <a:gd name="connsiteX0" fmla="*/ 0 w 5387340"/>
              <a:gd name="connsiteY0" fmla="*/ 73801 h 442800"/>
              <a:gd name="connsiteX1" fmla="*/ 21616 w 5387340"/>
              <a:gd name="connsiteY1" fmla="*/ 21616 h 442800"/>
              <a:gd name="connsiteX2" fmla="*/ 73801 w 5387340"/>
              <a:gd name="connsiteY2" fmla="*/ 0 h 442800"/>
              <a:gd name="connsiteX3" fmla="*/ 5313539 w 5387340"/>
              <a:gd name="connsiteY3" fmla="*/ 0 h 442800"/>
              <a:gd name="connsiteX4" fmla="*/ 5365724 w 5387340"/>
              <a:gd name="connsiteY4" fmla="*/ 21616 h 442800"/>
              <a:gd name="connsiteX5" fmla="*/ 5387340 w 5387340"/>
              <a:gd name="connsiteY5" fmla="*/ 73801 h 442800"/>
              <a:gd name="connsiteX6" fmla="*/ 5387340 w 5387340"/>
              <a:gd name="connsiteY6" fmla="*/ 368999 h 442800"/>
              <a:gd name="connsiteX7" fmla="*/ 5365724 w 5387340"/>
              <a:gd name="connsiteY7" fmla="*/ 421184 h 442800"/>
              <a:gd name="connsiteX8" fmla="*/ 5313539 w 5387340"/>
              <a:gd name="connsiteY8" fmla="*/ 442800 h 442800"/>
              <a:gd name="connsiteX9" fmla="*/ 73801 w 5387340"/>
              <a:gd name="connsiteY9" fmla="*/ 442800 h 442800"/>
              <a:gd name="connsiteX10" fmla="*/ 21616 w 5387340"/>
              <a:gd name="connsiteY10" fmla="*/ 421184 h 442800"/>
              <a:gd name="connsiteX11" fmla="*/ 0 w 5387340"/>
              <a:gd name="connsiteY11" fmla="*/ 368999 h 442800"/>
              <a:gd name="connsiteX12" fmla="*/ 0 w 5387340"/>
              <a:gd name="connsiteY12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7340" h="442800">
                <a:moveTo>
                  <a:pt x="0" y="73801"/>
                </a:moveTo>
                <a:cubicBezTo>
                  <a:pt x="0" y="54228"/>
                  <a:pt x="7775" y="35456"/>
                  <a:pt x="21616" y="21616"/>
                </a:cubicBezTo>
                <a:cubicBezTo>
                  <a:pt x="35456" y="7776"/>
                  <a:pt x="54228" y="0"/>
                  <a:pt x="73801" y="0"/>
                </a:cubicBezTo>
                <a:lnTo>
                  <a:pt x="5313539" y="0"/>
                </a:lnTo>
                <a:cubicBezTo>
                  <a:pt x="5333112" y="0"/>
                  <a:pt x="5351884" y="7775"/>
                  <a:pt x="5365724" y="21616"/>
                </a:cubicBezTo>
                <a:cubicBezTo>
                  <a:pt x="5379564" y="35456"/>
                  <a:pt x="5387340" y="54228"/>
                  <a:pt x="5387340" y="73801"/>
                </a:cubicBezTo>
                <a:lnTo>
                  <a:pt x="5387340" y="368999"/>
                </a:lnTo>
                <a:cubicBezTo>
                  <a:pt x="5387340" y="388572"/>
                  <a:pt x="5379565" y="407344"/>
                  <a:pt x="5365724" y="421184"/>
                </a:cubicBezTo>
                <a:cubicBezTo>
                  <a:pt x="5351884" y="435024"/>
                  <a:pt x="5333112" y="442800"/>
                  <a:pt x="5313539" y="442800"/>
                </a:cubicBezTo>
                <a:lnTo>
                  <a:pt x="73801" y="442800"/>
                </a:lnTo>
                <a:cubicBezTo>
                  <a:pt x="54228" y="442800"/>
                  <a:pt x="35456" y="435025"/>
                  <a:pt x="21616" y="421184"/>
                </a:cubicBezTo>
                <a:cubicBezTo>
                  <a:pt x="7776" y="407344"/>
                  <a:pt x="0" y="388572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5245" tIns="21616" rIns="225245" bIns="21616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D) Apply cross-composition</a:t>
            </a:r>
            <a:endParaRPr lang="en-US" sz="15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33400" y="3214649"/>
            <a:ext cx="7696200" cy="874125"/>
          </a:xfrm>
          <a:custGeom>
            <a:avLst/>
            <a:gdLst>
              <a:gd name="connsiteX0" fmla="*/ 0 w 7696200"/>
              <a:gd name="connsiteY0" fmla="*/ 0 h 874125"/>
              <a:gd name="connsiteX1" fmla="*/ 7696200 w 7696200"/>
              <a:gd name="connsiteY1" fmla="*/ 0 h 874125"/>
              <a:gd name="connsiteX2" fmla="*/ 7696200 w 7696200"/>
              <a:gd name="connsiteY2" fmla="*/ 874125 h 874125"/>
              <a:gd name="connsiteX3" fmla="*/ 0 w 7696200"/>
              <a:gd name="connsiteY3" fmla="*/ 874125 h 874125"/>
              <a:gd name="connsiteX4" fmla="*/ 0 w 7696200"/>
              <a:gd name="connsiteY4" fmla="*/ 0 h 87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874125">
                <a:moveTo>
                  <a:pt x="0" y="0"/>
                </a:moveTo>
                <a:lnTo>
                  <a:pt x="7696200" y="0"/>
                </a:lnTo>
                <a:lnTo>
                  <a:pt x="7696200" y="874125"/>
                </a:lnTo>
                <a:lnTo>
                  <a:pt x="0" y="874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311" tIns="312420" rIns="597311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err="1" smtClean="0"/>
              <a:t>Kernelize</a:t>
            </a:r>
            <a:r>
              <a:rPr lang="en-US" sz="1500" kern="1200" dirty="0" smtClean="0"/>
              <a:t> each (x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*, </a:t>
            </a:r>
            <a:r>
              <a:rPr lang="en-US" sz="1500" kern="1200" dirty="0" err="1" smtClean="0"/>
              <a:t>k</a:t>
            </a:r>
            <a:r>
              <a:rPr lang="en-US" sz="1500" kern="1200" baseline="-25000" dirty="0" err="1" smtClean="0"/>
              <a:t>i</a:t>
            </a:r>
            <a:r>
              <a:rPr lang="en-US" sz="1500" kern="1200" dirty="0" smtClean="0"/>
              <a:t>*) to (x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’, </a:t>
            </a:r>
            <a:r>
              <a:rPr lang="en-US" sz="1500" kern="1200" dirty="0" err="1" smtClean="0"/>
              <a:t>k</a:t>
            </a:r>
            <a:r>
              <a:rPr lang="en-US" sz="1500" kern="1200" baseline="-25000" dirty="0" err="1" smtClean="0"/>
              <a:t>i</a:t>
            </a:r>
            <a:r>
              <a:rPr lang="en-US" sz="1500" kern="1200" dirty="0" smtClean="0"/>
              <a:t>’)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Afterwards |x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’|, </a:t>
            </a:r>
            <a:r>
              <a:rPr lang="en-US" sz="1500" kern="1200" dirty="0" err="1" smtClean="0"/>
              <a:t>k</a:t>
            </a:r>
            <a:r>
              <a:rPr lang="en-US" sz="1500" kern="1200" baseline="-25000" dirty="0" err="1" smtClean="0"/>
              <a:t>i</a:t>
            </a:r>
            <a:r>
              <a:rPr lang="en-US" sz="1500" kern="1200" dirty="0" smtClean="0"/>
              <a:t>’ ≤ poly(n)</a:t>
            </a:r>
            <a:endParaRPr lang="en-US" sz="15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918210" y="2993249"/>
            <a:ext cx="5387340" cy="442800"/>
          </a:xfrm>
          <a:custGeom>
            <a:avLst/>
            <a:gdLst>
              <a:gd name="connsiteX0" fmla="*/ 0 w 5387340"/>
              <a:gd name="connsiteY0" fmla="*/ 73801 h 442800"/>
              <a:gd name="connsiteX1" fmla="*/ 21616 w 5387340"/>
              <a:gd name="connsiteY1" fmla="*/ 21616 h 442800"/>
              <a:gd name="connsiteX2" fmla="*/ 73801 w 5387340"/>
              <a:gd name="connsiteY2" fmla="*/ 0 h 442800"/>
              <a:gd name="connsiteX3" fmla="*/ 5313539 w 5387340"/>
              <a:gd name="connsiteY3" fmla="*/ 0 h 442800"/>
              <a:gd name="connsiteX4" fmla="*/ 5365724 w 5387340"/>
              <a:gd name="connsiteY4" fmla="*/ 21616 h 442800"/>
              <a:gd name="connsiteX5" fmla="*/ 5387340 w 5387340"/>
              <a:gd name="connsiteY5" fmla="*/ 73801 h 442800"/>
              <a:gd name="connsiteX6" fmla="*/ 5387340 w 5387340"/>
              <a:gd name="connsiteY6" fmla="*/ 368999 h 442800"/>
              <a:gd name="connsiteX7" fmla="*/ 5365724 w 5387340"/>
              <a:gd name="connsiteY7" fmla="*/ 421184 h 442800"/>
              <a:gd name="connsiteX8" fmla="*/ 5313539 w 5387340"/>
              <a:gd name="connsiteY8" fmla="*/ 442800 h 442800"/>
              <a:gd name="connsiteX9" fmla="*/ 73801 w 5387340"/>
              <a:gd name="connsiteY9" fmla="*/ 442800 h 442800"/>
              <a:gd name="connsiteX10" fmla="*/ 21616 w 5387340"/>
              <a:gd name="connsiteY10" fmla="*/ 421184 h 442800"/>
              <a:gd name="connsiteX11" fmla="*/ 0 w 5387340"/>
              <a:gd name="connsiteY11" fmla="*/ 368999 h 442800"/>
              <a:gd name="connsiteX12" fmla="*/ 0 w 5387340"/>
              <a:gd name="connsiteY12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7340" h="442800">
                <a:moveTo>
                  <a:pt x="0" y="73801"/>
                </a:moveTo>
                <a:cubicBezTo>
                  <a:pt x="0" y="54228"/>
                  <a:pt x="7775" y="35456"/>
                  <a:pt x="21616" y="21616"/>
                </a:cubicBezTo>
                <a:cubicBezTo>
                  <a:pt x="35456" y="7776"/>
                  <a:pt x="54228" y="0"/>
                  <a:pt x="73801" y="0"/>
                </a:cubicBezTo>
                <a:lnTo>
                  <a:pt x="5313539" y="0"/>
                </a:lnTo>
                <a:cubicBezTo>
                  <a:pt x="5333112" y="0"/>
                  <a:pt x="5351884" y="7775"/>
                  <a:pt x="5365724" y="21616"/>
                </a:cubicBezTo>
                <a:cubicBezTo>
                  <a:pt x="5379564" y="35456"/>
                  <a:pt x="5387340" y="54228"/>
                  <a:pt x="5387340" y="73801"/>
                </a:cubicBezTo>
                <a:lnTo>
                  <a:pt x="5387340" y="368999"/>
                </a:lnTo>
                <a:cubicBezTo>
                  <a:pt x="5387340" y="388572"/>
                  <a:pt x="5379565" y="407344"/>
                  <a:pt x="5365724" y="421184"/>
                </a:cubicBezTo>
                <a:cubicBezTo>
                  <a:pt x="5351884" y="435024"/>
                  <a:pt x="5333112" y="442800"/>
                  <a:pt x="5313539" y="442800"/>
                </a:cubicBezTo>
                <a:lnTo>
                  <a:pt x="73801" y="442800"/>
                </a:lnTo>
                <a:cubicBezTo>
                  <a:pt x="54228" y="442800"/>
                  <a:pt x="35456" y="435025"/>
                  <a:pt x="21616" y="421184"/>
                </a:cubicBezTo>
                <a:cubicBezTo>
                  <a:pt x="7776" y="407344"/>
                  <a:pt x="0" y="388572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5245" tIns="21616" rIns="225245" bIns="21616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E) Apply polynomial kernel for Q</a:t>
            </a:r>
            <a:endParaRPr lang="en-US" sz="15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33400" y="4391174"/>
            <a:ext cx="7696200" cy="874125"/>
          </a:xfrm>
          <a:custGeom>
            <a:avLst/>
            <a:gdLst>
              <a:gd name="connsiteX0" fmla="*/ 0 w 7696200"/>
              <a:gd name="connsiteY0" fmla="*/ 0 h 874125"/>
              <a:gd name="connsiteX1" fmla="*/ 7696200 w 7696200"/>
              <a:gd name="connsiteY1" fmla="*/ 0 h 874125"/>
              <a:gd name="connsiteX2" fmla="*/ 7696200 w 7696200"/>
              <a:gd name="connsiteY2" fmla="*/ 874125 h 874125"/>
              <a:gd name="connsiteX3" fmla="*/ 0 w 7696200"/>
              <a:gd name="connsiteY3" fmla="*/ 874125 h 874125"/>
              <a:gd name="connsiteX4" fmla="*/ 0 w 7696200"/>
              <a:gd name="connsiteY4" fmla="*/ 0 h 87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874125">
                <a:moveTo>
                  <a:pt x="0" y="0"/>
                </a:moveTo>
                <a:lnTo>
                  <a:pt x="7696200" y="0"/>
                </a:lnTo>
                <a:lnTo>
                  <a:pt x="7696200" y="874125"/>
                </a:lnTo>
                <a:lnTo>
                  <a:pt x="0" y="874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311" tIns="312420" rIns="597311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Transform  (x</a:t>
            </a:r>
            <a:r>
              <a:rPr lang="en-US" sz="1500" kern="1200" baseline="-25000" dirty="0" smtClean="0"/>
              <a:t>i</a:t>
            </a:r>
            <a:r>
              <a:rPr lang="en-US" sz="1500" kern="1200" dirty="0" smtClean="0"/>
              <a:t>’, </a:t>
            </a:r>
            <a:r>
              <a:rPr lang="en-US" sz="1500" kern="1200" dirty="0" err="1" smtClean="0"/>
              <a:t>k</a:t>
            </a:r>
            <a:r>
              <a:rPr lang="en-US" sz="1500" kern="1200" baseline="-25000" dirty="0" err="1" smtClean="0"/>
              <a:t>i</a:t>
            </a:r>
            <a:r>
              <a:rPr lang="en-US" sz="1500" kern="1200" dirty="0" smtClean="0"/>
              <a:t>’) to </a:t>
            </a:r>
            <a:r>
              <a:rPr lang="en-US" sz="1500" kern="1200" dirty="0" err="1" smtClean="0"/>
              <a:t>unparameterized</a:t>
            </a:r>
            <a:r>
              <a:rPr lang="en-US" sz="1500" kern="1200" dirty="0" smtClean="0"/>
              <a:t> instance </a:t>
            </a:r>
            <a:r>
              <a:rPr lang="en-US" sz="1500" kern="1200" dirty="0" err="1" smtClean="0"/>
              <a:t>y</a:t>
            </a:r>
            <a:r>
              <a:rPr lang="en-US" sz="1500" b="0" kern="1200" baseline="-25000" dirty="0" err="1" smtClean="0"/>
              <a:t>i</a:t>
            </a:r>
            <a:r>
              <a:rPr lang="en-US" sz="1500" kern="1200" dirty="0" smtClean="0"/>
              <a:t> of </a:t>
            </a:r>
            <a:r>
              <a:rPr lang="en-US" sz="1500" b="1" i="1" kern="1200" dirty="0" smtClean="0"/>
              <a:t>Q</a:t>
            </a:r>
            <a:endParaRPr lang="en-US" sz="1500" b="1" i="1" kern="1200" baseline="-250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Size poly(n) per instance</a:t>
            </a:r>
            <a:endParaRPr lang="en-US" sz="15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918210" y="4169775"/>
            <a:ext cx="5387340" cy="442800"/>
          </a:xfrm>
          <a:custGeom>
            <a:avLst/>
            <a:gdLst>
              <a:gd name="connsiteX0" fmla="*/ 0 w 5387340"/>
              <a:gd name="connsiteY0" fmla="*/ 73801 h 442800"/>
              <a:gd name="connsiteX1" fmla="*/ 21616 w 5387340"/>
              <a:gd name="connsiteY1" fmla="*/ 21616 h 442800"/>
              <a:gd name="connsiteX2" fmla="*/ 73801 w 5387340"/>
              <a:gd name="connsiteY2" fmla="*/ 0 h 442800"/>
              <a:gd name="connsiteX3" fmla="*/ 5313539 w 5387340"/>
              <a:gd name="connsiteY3" fmla="*/ 0 h 442800"/>
              <a:gd name="connsiteX4" fmla="*/ 5365724 w 5387340"/>
              <a:gd name="connsiteY4" fmla="*/ 21616 h 442800"/>
              <a:gd name="connsiteX5" fmla="*/ 5387340 w 5387340"/>
              <a:gd name="connsiteY5" fmla="*/ 73801 h 442800"/>
              <a:gd name="connsiteX6" fmla="*/ 5387340 w 5387340"/>
              <a:gd name="connsiteY6" fmla="*/ 368999 h 442800"/>
              <a:gd name="connsiteX7" fmla="*/ 5365724 w 5387340"/>
              <a:gd name="connsiteY7" fmla="*/ 421184 h 442800"/>
              <a:gd name="connsiteX8" fmla="*/ 5313539 w 5387340"/>
              <a:gd name="connsiteY8" fmla="*/ 442800 h 442800"/>
              <a:gd name="connsiteX9" fmla="*/ 73801 w 5387340"/>
              <a:gd name="connsiteY9" fmla="*/ 442800 h 442800"/>
              <a:gd name="connsiteX10" fmla="*/ 21616 w 5387340"/>
              <a:gd name="connsiteY10" fmla="*/ 421184 h 442800"/>
              <a:gd name="connsiteX11" fmla="*/ 0 w 5387340"/>
              <a:gd name="connsiteY11" fmla="*/ 368999 h 442800"/>
              <a:gd name="connsiteX12" fmla="*/ 0 w 5387340"/>
              <a:gd name="connsiteY12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7340" h="442800">
                <a:moveTo>
                  <a:pt x="0" y="73801"/>
                </a:moveTo>
                <a:cubicBezTo>
                  <a:pt x="0" y="54228"/>
                  <a:pt x="7775" y="35456"/>
                  <a:pt x="21616" y="21616"/>
                </a:cubicBezTo>
                <a:cubicBezTo>
                  <a:pt x="35456" y="7776"/>
                  <a:pt x="54228" y="0"/>
                  <a:pt x="73801" y="0"/>
                </a:cubicBezTo>
                <a:lnTo>
                  <a:pt x="5313539" y="0"/>
                </a:lnTo>
                <a:cubicBezTo>
                  <a:pt x="5333112" y="0"/>
                  <a:pt x="5351884" y="7775"/>
                  <a:pt x="5365724" y="21616"/>
                </a:cubicBezTo>
                <a:cubicBezTo>
                  <a:pt x="5379564" y="35456"/>
                  <a:pt x="5387340" y="54228"/>
                  <a:pt x="5387340" y="73801"/>
                </a:cubicBezTo>
                <a:lnTo>
                  <a:pt x="5387340" y="368999"/>
                </a:lnTo>
                <a:cubicBezTo>
                  <a:pt x="5387340" y="388572"/>
                  <a:pt x="5379565" y="407344"/>
                  <a:pt x="5365724" y="421184"/>
                </a:cubicBezTo>
                <a:cubicBezTo>
                  <a:pt x="5351884" y="435024"/>
                  <a:pt x="5333112" y="442800"/>
                  <a:pt x="5313539" y="442800"/>
                </a:cubicBezTo>
                <a:lnTo>
                  <a:pt x="73801" y="442800"/>
                </a:lnTo>
                <a:cubicBezTo>
                  <a:pt x="54228" y="442800"/>
                  <a:pt x="35456" y="435025"/>
                  <a:pt x="21616" y="421184"/>
                </a:cubicBezTo>
                <a:cubicBezTo>
                  <a:pt x="7776" y="407344"/>
                  <a:pt x="0" y="388572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25245" tIns="21616" rIns="225245" bIns="21616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F) </a:t>
            </a:r>
            <a:r>
              <a:rPr lang="en-US" sz="1500" kern="1200" dirty="0" err="1" smtClean="0"/>
              <a:t>Unparameterize</a:t>
            </a:r>
            <a:endParaRPr lang="en-US" sz="15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33400" y="5567700"/>
            <a:ext cx="7696200" cy="1134000"/>
          </a:xfrm>
          <a:custGeom>
            <a:avLst/>
            <a:gdLst>
              <a:gd name="connsiteX0" fmla="*/ 0 w 7696200"/>
              <a:gd name="connsiteY0" fmla="*/ 0 h 1134000"/>
              <a:gd name="connsiteX1" fmla="*/ 7696200 w 7696200"/>
              <a:gd name="connsiteY1" fmla="*/ 0 h 1134000"/>
              <a:gd name="connsiteX2" fmla="*/ 7696200 w 7696200"/>
              <a:gd name="connsiteY2" fmla="*/ 1134000 h 1134000"/>
              <a:gd name="connsiteX3" fmla="*/ 0 w 7696200"/>
              <a:gd name="connsiteY3" fmla="*/ 1134000 h 1134000"/>
              <a:gd name="connsiteX4" fmla="*/ 0 w 7696200"/>
              <a:gd name="connsiteY4" fmla="*/ 0 h 1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1134000">
                <a:moveTo>
                  <a:pt x="0" y="0"/>
                </a:moveTo>
                <a:lnTo>
                  <a:pt x="7696200" y="0"/>
                </a:lnTo>
                <a:lnTo>
                  <a:pt x="7696200" y="1134000"/>
                </a:lnTo>
                <a:lnTo>
                  <a:pt x="0" y="113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311" tIns="312420" rIns="597311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Make </a:t>
            </a:r>
            <a:r>
              <a:rPr lang="en-US" sz="1500" kern="1200" dirty="0" err="1" smtClean="0"/>
              <a:t>tuple</a:t>
            </a:r>
            <a:r>
              <a:rPr lang="en-US" sz="1500" kern="1200" dirty="0" smtClean="0"/>
              <a:t> y* := (y</a:t>
            </a:r>
            <a:r>
              <a:rPr lang="en-US" sz="1500" kern="1200" baseline="-25000" dirty="0" smtClean="0"/>
              <a:t>1</a:t>
            </a:r>
            <a:r>
              <a:rPr lang="en-US" sz="1500" kern="1200" dirty="0" smtClean="0"/>
              <a:t>, y</a:t>
            </a:r>
            <a:r>
              <a:rPr lang="en-US" sz="1500" kern="1200" baseline="-25000" dirty="0" smtClean="0"/>
              <a:t>2</a:t>
            </a:r>
            <a:r>
              <a:rPr lang="en-US" sz="1500" kern="1200" dirty="0" smtClean="0"/>
              <a:t>, … , y</a:t>
            </a:r>
            <a:r>
              <a:rPr lang="en-US" sz="1500" kern="1200" baseline="-25000" dirty="0" smtClean="0"/>
              <a:t>r</a:t>
            </a:r>
            <a:r>
              <a:rPr lang="en-US" sz="1500" kern="1200" dirty="0" smtClean="0"/>
              <a:t>) which is an instance of OR(</a:t>
            </a:r>
            <a:r>
              <a:rPr lang="en-US" sz="1500" b="1" i="1" kern="1200" dirty="0" smtClean="0"/>
              <a:t>Q</a:t>
            </a:r>
            <a:r>
              <a:rPr lang="en-US" sz="1500" kern="1200" dirty="0" smtClean="0"/>
              <a:t>)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|y*| is r * poly(n)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|y*| is poly(n)</a:t>
            </a:r>
            <a:endParaRPr lang="en-US" sz="15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918210" y="5346300"/>
            <a:ext cx="5387340" cy="442800"/>
          </a:xfrm>
          <a:custGeom>
            <a:avLst/>
            <a:gdLst>
              <a:gd name="connsiteX0" fmla="*/ 0 w 5387340"/>
              <a:gd name="connsiteY0" fmla="*/ 73801 h 442800"/>
              <a:gd name="connsiteX1" fmla="*/ 21616 w 5387340"/>
              <a:gd name="connsiteY1" fmla="*/ 21616 h 442800"/>
              <a:gd name="connsiteX2" fmla="*/ 73801 w 5387340"/>
              <a:gd name="connsiteY2" fmla="*/ 0 h 442800"/>
              <a:gd name="connsiteX3" fmla="*/ 5313539 w 5387340"/>
              <a:gd name="connsiteY3" fmla="*/ 0 h 442800"/>
              <a:gd name="connsiteX4" fmla="*/ 5365724 w 5387340"/>
              <a:gd name="connsiteY4" fmla="*/ 21616 h 442800"/>
              <a:gd name="connsiteX5" fmla="*/ 5387340 w 5387340"/>
              <a:gd name="connsiteY5" fmla="*/ 73801 h 442800"/>
              <a:gd name="connsiteX6" fmla="*/ 5387340 w 5387340"/>
              <a:gd name="connsiteY6" fmla="*/ 368999 h 442800"/>
              <a:gd name="connsiteX7" fmla="*/ 5365724 w 5387340"/>
              <a:gd name="connsiteY7" fmla="*/ 421184 h 442800"/>
              <a:gd name="connsiteX8" fmla="*/ 5313539 w 5387340"/>
              <a:gd name="connsiteY8" fmla="*/ 442800 h 442800"/>
              <a:gd name="connsiteX9" fmla="*/ 73801 w 5387340"/>
              <a:gd name="connsiteY9" fmla="*/ 442800 h 442800"/>
              <a:gd name="connsiteX10" fmla="*/ 21616 w 5387340"/>
              <a:gd name="connsiteY10" fmla="*/ 421184 h 442800"/>
              <a:gd name="connsiteX11" fmla="*/ 0 w 5387340"/>
              <a:gd name="connsiteY11" fmla="*/ 368999 h 442800"/>
              <a:gd name="connsiteX12" fmla="*/ 0 w 5387340"/>
              <a:gd name="connsiteY12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7340" h="442800">
                <a:moveTo>
                  <a:pt x="0" y="73801"/>
                </a:moveTo>
                <a:cubicBezTo>
                  <a:pt x="0" y="54228"/>
                  <a:pt x="7775" y="35456"/>
                  <a:pt x="21616" y="21616"/>
                </a:cubicBezTo>
                <a:cubicBezTo>
                  <a:pt x="35456" y="7776"/>
                  <a:pt x="54228" y="0"/>
                  <a:pt x="73801" y="0"/>
                </a:cubicBezTo>
                <a:lnTo>
                  <a:pt x="5313539" y="0"/>
                </a:lnTo>
                <a:cubicBezTo>
                  <a:pt x="5333112" y="0"/>
                  <a:pt x="5351884" y="7775"/>
                  <a:pt x="5365724" y="21616"/>
                </a:cubicBezTo>
                <a:cubicBezTo>
                  <a:pt x="5379564" y="35456"/>
                  <a:pt x="5387340" y="54228"/>
                  <a:pt x="5387340" y="73801"/>
                </a:cubicBezTo>
                <a:lnTo>
                  <a:pt x="5387340" y="368999"/>
                </a:lnTo>
                <a:cubicBezTo>
                  <a:pt x="5387340" y="388572"/>
                  <a:pt x="5379565" y="407344"/>
                  <a:pt x="5365724" y="421184"/>
                </a:cubicBezTo>
                <a:cubicBezTo>
                  <a:pt x="5351884" y="435024"/>
                  <a:pt x="5333112" y="442800"/>
                  <a:pt x="5313539" y="442800"/>
                </a:cubicBezTo>
                <a:lnTo>
                  <a:pt x="73801" y="442800"/>
                </a:lnTo>
                <a:cubicBezTo>
                  <a:pt x="54228" y="442800"/>
                  <a:pt x="35456" y="435025"/>
                  <a:pt x="21616" y="421184"/>
                </a:cubicBezTo>
                <a:cubicBezTo>
                  <a:pt x="7776" y="407344"/>
                  <a:pt x="0" y="388572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25245" tIns="21616" rIns="225245" bIns="21616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G) Build </a:t>
            </a:r>
            <a:r>
              <a:rPr lang="en-US" sz="1500" kern="1200" dirty="0" err="1" smtClean="0"/>
              <a:t>tuple</a:t>
            </a:r>
            <a:r>
              <a:rPr lang="en-US" sz="1500" kern="1200" dirty="0" smtClean="0"/>
              <a:t>: instance of OR(</a:t>
            </a:r>
            <a:r>
              <a:rPr lang="en-US" sz="1500" b="1" i="1" kern="1200" dirty="0" smtClean="0"/>
              <a:t>Q</a:t>
            </a:r>
            <a:r>
              <a:rPr lang="en-US" sz="1500" kern="1200" dirty="0" smtClean="0"/>
              <a:t>)</a:t>
            </a:r>
            <a:endParaRPr lang="en-US" sz="15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Cross-composition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Chromatic Number parameterized by </a:t>
            </a:r>
            <a:br>
              <a:rPr lang="en-US" sz="2000" dirty="0" smtClean="0"/>
            </a:br>
            <a:r>
              <a:rPr lang="en-US" sz="2000" dirty="0" smtClean="0"/>
              <a:t>Vertex Cover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Chromatic Number parameterized by Vertex Cover</a:t>
            </a:r>
          </a:p>
          <a:p>
            <a:pPr lvl="1"/>
            <a:r>
              <a:rPr lang="en-US" dirty="0" smtClean="0"/>
              <a:t>Input: Graph G, vertex cover Z of G, integer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Parameter: k := |Z|.</a:t>
            </a:r>
          </a:p>
          <a:p>
            <a:pPr lvl="1"/>
            <a:r>
              <a:rPr lang="en-US" dirty="0" smtClean="0"/>
              <a:t>Question: Can the vertices of G be properly </a:t>
            </a:r>
            <a:r>
              <a:rPr lang="en-US" dirty="0" smtClean="0">
                <a:latin typeface="Mistral" pitchFamily="66" charset="0"/>
              </a:rPr>
              <a:t>l </a:t>
            </a:r>
            <a:r>
              <a:rPr lang="en-US" dirty="0" smtClean="0"/>
              <a:t>-colored?</a:t>
            </a:r>
          </a:p>
          <a:p>
            <a:pPr>
              <a:buNone/>
            </a:pPr>
            <a:endParaRPr lang="en-US" dirty="0" smtClean="0"/>
          </a:p>
        </p:txBody>
      </p:sp>
      <p:cxnSp>
        <p:nvCxnSpPr>
          <p:cNvPr id="49" name="Straight Connector 48"/>
          <p:cNvCxnSpPr/>
          <p:nvPr/>
        </p:nvCxnSpPr>
        <p:spPr bwMode="auto">
          <a:xfrm rot="5400000">
            <a:off x="4191000" y="4953000"/>
            <a:ext cx="2590800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 bwMode="auto">
          <a:xfrm rot="5400000">
            <a:off x="4963318" y="3571082"/>
            <a:ext cx="360364" cy="3810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1" name="Down Arrow 50"/>
          <p:cNvSpPr/>
          <p:nvPr/>
        </p:nvSpPr>
        <p:spPr bwMode="auto">
          <a:xfrm rot="5400000">
            <a:off x="4991100" y="5981700"/>
            <a:ext cx="304800" cy="3810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0" y="3124200"/>
            <a:ext cx="152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Z</a:t>
            </a:r>
            <a:endParaRPr lang="en-US" sz="2000" dirty="0">
              <a:latin typeface="+mj-lt"/>
            </a:endParaRPr>
          </a:p>
        </p:txBody>
      </p:sp>
      <p:grpSp>
        <p:nvGrpSpPr>
          <p:cNvPr id="45" name="Group 121"/>
          <p:cNvGrpSpPr/>
          <p:nvPr/>
        </p:nvGrpSpPr>
        <p:grpSpPr>
          <a:xfrm flipV="1">
            <a:off x="4203700" y="5049762"/>
            <a:ext cx="1866900" cy="545495"/>
            <a:chOff x="3517900" y="4381500"/>
            <a:chExt cx="1866900" cy="520700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10800000">
              <a:off x="4210050" y="4387850"/>
              <a:ext cx="1162050" cy="127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rot="10800000" flipV="1">
              <a:off x="3517900" y="4400550"/>
              <a:ext cx="1854200" cy="13335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3765550" y="4381500"/>
              <a:ext cx="1619250" cy="5207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126"/>
          <p:cNvGrpSpPr/>
          <p:nvPr/>
        </p:nvGrpSpPr>
        <p:grpSpPr>
          <a:xfrm flipV="1">
            <a:off x="4591050" y="4318000"/>
            <a:ext cx="1485900" cy="784981"/>
            <a:chOff x="3905250" y="4851400"/>
            <a:chExt cx="1485900" cy="749300"/>
          </a:xfrm>
        </p:grpSpPr>
        <p:cxnSp>
          <p:nvCxnSpPr>
            <p:cNvPr id="77" name="Straight Connector 76"/>
            <p:cNvCxnSpPr/>
            <p:nvPr/>
          </p:nvCxnSpPr>
          <p:spPr bwMode="auto">
            <a:xfrm rot="10800000" flipV="1">
              <a:off x="4216400" y="5003800"/>
              <a:ext cx="1162050" cy="5969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10800000">
              <a:off x="4146550" y="4851400"/>
              <a:ext cx="1231900" cy="15875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3905250" y="4997450"/>
              <a:ext cx="1485900" cy="29845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130"/>
          <p:cNvGrpSpPr/>
          <p:nvPr/>
        </p:nvGrpSpPr>
        <p:grpSpPr>
          <a:xfrm flipV="1">
            <a:off x="4470400" y="4304695"/>
            <a:ext cx="1593850" cy="738414"/>
            <a:chOff x="3784600" y="4908550"/>
            <a:chExt cx="1593850" cy="704850"/>
          </a:xfrm>
        </p:grpSpPr>
        <p:cxnSp>
          <p:nvCxnSpPr>
            <p:cNvPr id="74" name="Straight Connector 73"/>
            <p:cNvCxnSpPr/>
            <p:nvPr/>
          </p:nvCxnSpPr>
          <p:spPr bwMode="auto">
            <a:xfrm rot="10800000">
              <a:off x="3898900" y="5276850"/>
              <a:ext cx="1473200" cy="323850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>
              <a:off x="4216400" y="5600700"/>
              <a:ext cx="1162050" cy="12700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3784600" y="4908550"/>
              <a:ext cx="1574800" cy="698500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134"/>
          <p:cNvGrpSpPr/>
          <p:nvPr/>
        </p:nvGrpSpPr>
        <p:grpSpPr>
          <a:xfrm flipV="1">
            <a:off x="4214812" y="4143374"/>
            <a:ext cx="709613" cy="1461857"/>
            <a:chOff x="3529012" y="4371979"/>
            <a:chExt cx="709613" cy="1395409"/>
          </a:xfrm>
        </p:grpSpPr>
        <p:cxnSp>
          <p:nvCxnSpPr>
            <p:cNvPr id="63" name="Straight Connector 62"/>
            <p:cNvCxnSpPr/>
            <p:nvPr/>
          </p:nvCxnSpPr>
          <p:spPr bwMode="auto">
            <a:xfrm rot="10800000" flipV="1">
              <a:off x="3538538" y="4376737"/>
              <a:ext cx="685800" cy="166687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3457575" y="4619624"/>
              <a:ext cx="361953" cy="219079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3719516" y="4400552"/>
              <a:ext cx="533396" cy="476249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3643313" y="5019675"/>
              <a:ext cx="390525" cy="171450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3569496" y="5403058"/>
              <a:ext cx="466723" cy="233362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3686175" y="5600700"/>
              <a:ext cx="542925" cy="166688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3919538" y="5286375"/>
              <a:ext cx="319087" cy="314325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3748088" y="4838700"/>
              <a:ext cx="400050" cy="76200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3950496" y="4569620"/>
              <a:ext cx="466725" cy="80961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6" idx="4"/>
            </p:cNvCxnSpPr>
            <p:nvPr/>
          </p:nvCxnSpPr>
          <p:spPr bwMode="auto">
            <a:xfrm rot="16200000" flipH="1">
              <a:off x="3871912" y="5233987"/>
              <a:ext cx="642938" cy="80963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 bwMode="auto">
          <a:xfrm flipV="1">
            <a:off x="4114800" y="5315857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4" name="Oval 53"/>
          <p:cNvSpPr/>
          <p:nvPr/>
        </p:nvSpPr>
        <p:spPr bwMode="auto">
          <a:xfrm flipV="1">
            <a:off x="4800600" y="5475514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5" name="Oval 54"/>
          <p:cNvSpPr/>
          <p:nvPr/>
        </p:nvSpPr>
        <p:spPr bwMode="auto">
          <a:xfrm flipV="1">
            <a:off x="4343400" y="4916714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6" name="Oval 55"/>
          <p:cNvSpPr/>
          <p:nvPr/>
        </p:nvSpPr>
        <p:spPr bwMode="auto">
          <a:xfrm flipV="1">
            <a:off x="4724400" y="4996543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7" name="Oval 56"/>
          <p:cNvSpPr/>
          <p:nvPr/>
        </p:nvSpPr>
        <p:spPr bwMode="auto">
          <a:xfrm flipV="1">
            <a:off x="4495800" y="4517571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8" name="Oval 57"/>
          <p:cNvSpPr/>
          <p:nvPr/>
        </p:nvSpPr>
        <p:spPr bwMode="auto">
          <a:xfrm flipV="1">
            <a:off x="4267200" y="4038600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9" name="Oval 58"/>
          <p:cNvSpPr/>
          <p:nvPr/>
        </p:nvSpPr>
        <p:spPr bwMode="auto">
          <a:xfrm flipV="1">
            <a:off x="4800600" y="4198257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0" name="Oval 59"/>
          <p:cNvSpPr/>
          <p:nvPr/>
        </p:nvSpPr>
        <p:spPr bwMode="auto">
          <a:xfrm flipV="1">
            <a:off x="5943600" y="5475514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1" name="Oval 60"/>
          <p:cNvSpPr/>
          <p:nvPr/>
        </p:nvSpPr>
        <p:spPr bwMode="auto">
          <a:xfrm flipV="1">
            <a:off x="5943600" y="4836886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Oval 61"/>
          <p:cNvSpPr/>
          <p:nvPr/>
        </p:nvSpPr>
        <p:spPr bwMode="auto">
          <a:xfrm flipV="1">
            <a:off x="5943600" y="4198257"/>
            <a:ext cx="228600" cy="239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324600" y="3200400"/>
            <a:ext cx="2819400" cy="800100"/>
            <a:chOff x="1752600" y="5295900"/>
            <a:chExt cx="1524000" cy="1524000"/>
          </a:xfrm>
        </p:grpSpPr>
        <p:sp>
          <p:nvSpPr>
            <p:cNvPr id="85" name="Rectangular Callout 84"/>
            <p:cNvSpPr/>
            <p:nvPr/>
          </p:nvSpPr>
          <p:spPr bwMode="auto">
            <a:xfrm rot="5400000">
              <a:off x="1752600" y="5562600"/>
              <a:ext cx="1524000" cy="990600"/>
            </a:xfrm>
            <a:prstGeom prst="wedge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52600" y="5676843"/>
              <a:ext cx="1524000" cy="7621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YES for </a:t>
              </a:r>
              <a:r>
                <a:rPr lang="en-US" sz="2000" dirty="0" smtClean="0">
                  <a:latin typeface="Mistral" pitchFamily="66" charset="0"/>
                </a:rPr>
                <a:t>l </a:t>
              </a:r>
              <a:r>
                <a:rPr lang="en-US" sz="2000" dirty="0" smtClean="0">
                  <a:latin typeface="+mj-lt"/>
                </a:rPr>
                <a:t>= 4 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134" name="Rectangle 133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F2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F2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 Number parameterized by Vertex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is FPT</a:t>
            </a:r>
          </a:p>
          <a:p>
            <a:r>
              <a:rPr lang="en-US" dirty="0" smtClean="0"/>
              <a:t>Simple exponential-size kernel</a:t>
            </a:r>
          </a:p>
          <a:p>
            <a:r>
              <a:rPr lang="en-US" dirty="0" smtClean="0"/>
              <a:t>No polynomial kernel unless </a:t>
            </a:r>
            <a:br>
              <a:rPr lang="en-US" dirty="0" smtClean="0"/>
            </a:br>
            <a:r>
              <a:rPr lang="en-US" dirty="0" smtClean="0"/>
              <a:t>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791200" y="2133600"/>
            <a:ext cx="2362200" cy="3200400"/>
            <a:chOff x="3810000" y="3124200"/>
            <a:chExt cx="2362200" cy="3200400"/>
          </a:xfrm>
        </p:grpSpPr>
        <p:cxnSp>
          <p:nvCxnSpPr>
            <p:cNvPr id="5" name="Straight Connector 4"/>
            <p:cNvCxnSpPr/>
            <p:nvPr/>
          </p:nvCxnSpPr>
          <p:spPr bwMode="auto">
            <a:xfrm rot="5400000">
              <a:off x="4191000" y="4953000"/>
              <a:ext cx="2590800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Down Arrow 5"/>
            <p:cNvSpPr/>
            <p:nvPr/>
          </p:nvSpPr>
          <p:spPr bwMode="auto">
            <a:xfrm rot="5400000">
              <a:off x="4963318" y="3571082"/>
              <a:ext cx="360364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Down Arrow 6"/>
            <p:cNvSpPr/>
            <p:nvPr/>
          </p:nvSpPr>
          <p:spPr bwMode="auto">
            <a:xfrm rot="5400000">
              <a:off x="4991100" y="5981700"/>
              <a:ext cx="304800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3124200"/>
              <a:ext cx="1524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Z</a:t>
              </a:r>
              <a:endParaRPr lang="en-US" sz="2000" dirty="0">
                <a:latin typeface="+mj-lt"/>
              </a:endParaRPr>
            </a:p>
          </p:txBody>
        </p:sp>
        <p:grpSp>
          <p:nvGrpSpPr>
            <p:cNvPr id="9" name="Group 121"/>
            <p:cNvGrpSpPr/>
            <p:nvPr/>
          </p:nvGrpSpPr>
          <p:grpSpPr>
            <a:xfrm flipV="1">
              <a:off x="4203700" y="5049762"/>
              <a:ext cx="1866900" cy="545495"/>
              <a:chOff x="3517900" y="4381500"/>
              <a:chExt cx="1866900" cy="520700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 rot="10800000">
                <a:off x="4210050" y="4387850"/>
                <a:ext cx="1162050" cy="12700"/>
              </a:xfrm>
              <a:prstGeom prst="line">
                <a:avLst/>
              </a:prstGeom>
              <a:ln cap="rnd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 bwMode="auto">
              <a:xfrm rot="10800000" flipV="1">
                <a:off x="3517900" y="4400550"/>
                <a:ext cx="1854200" cy="133350"/>
              </a:xfrm>
              <a:prstGeom prst="line">
                <a:avLst/>
              </a:prstGeom>
              <a:ln cap="rnd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3765550" y="4381500"/>
                <a:ext cx="1619250" cy="520700"/>
              </a:xfrm>
              <a:prstGeom prst="line">
                <a:avLst/>
              </a:prstGeom>
              <a:ln cap="rnd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 flipV="1">
              <a:off x="4591050" y="4318000"/>
              <a:ext cx="1485900" cy="784981"/>
              <a:chOff x="3905250" y="4851400"/>
              <a:chExt cx="1485900" cy="74930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 rot="10800000" flipV="1">
                <a:off x="4216400" y="5003800"/>
                <a:ext cx="1162050" cy="596900"/>
              </a:xfrm>
              <a:prstGeom prst="line">
                <a:avLst/>
              </a:prstGeom>
              <a:ln cap="rnd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 rot="10800000">
                <a:off x="4146550" y="4851400"/>
                <a:ext cx="1231900" cy="158750"/>
              </a:xfrm>
              <a:prstGeom prst="line">
                <a:avLst/>
              </a:prstGeom>
              <a:ln cap="rnd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3905250" y="4997450"/>
                <a:ext cx="1485900" cy="298450"/>
              </a:xfrm>
              <a:prstGeom prst="line">
                <a:avLst/>
              </a:prstGeom>
              <a:ln cap="rnd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30"/>
            <p:cNvGrpSpPr/>
            <p:nvPr/>
          </p:nvGrpSpPr>
          <p:grpSpPr>
            <a:xfrm flipV="1">
              <a:off x="4470400" y="4304695"/>
              <a:ext cx="1593850" cy="738414"/>
              <a:chOff x="3784600" y="4908550"/>
              <a:chExt cx="1593850" cy="704850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rot="10800000">
                <a:off x="3898900" y="5276850"/>
                <a:ext cx="1473200" cy="323850"/>
              </a:xfrm>
              <a:prstGeom prst="line">
                <a:avLst/>
              </a:prstGeom>
              <a:ln cap="rnd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216400" y="5600700"/>
                <a:ext cx="1162050" cy="12700"/>
              </a:xfrm>
              <a:prstGeom prst="line">
                <a:avLst/>
              </a:prstGeom>
              <a:ln cap="rnd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3784600" y="4908550"/>
                <a:ext cx="1574800" cy="698500"/>
              </a:xfrm>
              <a:prstGeom prst="line">
                <a:avLst/>
              </a:prstGeom>
              <a:ln cap="rnd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34"/>
            <p:cNvGrpSpPr/>
            <p:nvPr/>
          </p:nvGrpSpPr>
          <p:grpSpPr>
            <a:xfrm flipV="1">
              <a:off x="4214812" y="4143374"/>
              <a:ext cx="709613" cy="1461857"/>
              <a:chOff x="3529012" y="4371979"/>
              <a:chExt cx="709613" cy="1395409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rot="10800000" flipV="1">
                <a:off x="3538538" y="4376737"/>
                <a:ext cx="685800" cy="166687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rot="16200000" flipH="1">
                <a:off x="3457575" y="4619624"/>
                <a:ext cx="361953" cy="219079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3719516" y="4400552"/>
                <a:ext cx="533396" cy="476249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rot="16200000" flipH="1">
                <a:off x="3643313" y="5019675"/>
                <a:ext cx="390525" cy="17145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3569496" y="5403058"/>
                <a:ext cx="466723" cy="233362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flipV="1">
                <a:off x="3686175" y="5600700"/>
                <a:ext cx="542925" cy="166688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3919538" y="5286375"/>
                <a:ext cx="319087" cy="314325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3748088" y="4838700"/>
                <a:ext cx="400050" cy="762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3950496" y="4569620"/>
                <a:ext cx="466725" cy="80961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35" idx="4"/>
              </p:cNvCxnSpPr>
              <p:nvPr/>
            </p:nvCxnSpPr>
            <p:spPr bwMode="auto">
              <a:xfrm rot="16200000" flipH="1">
                <a:off x="3871912" y="5233987"/>
                <a:ext cx="642938" cy="80963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 bwMode="auto">
            <a:xfrm flipV="1">
              <a:off x="4114800" y="53158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 flipV="1">
              <a:off x="4800600" y="5475514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 flipV="1">
              <a:off x="4343400" y="4916714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 flipV="1">
              <a:off x="4724400" y="4996543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flipV="1">
              <a:off x="4495800" y="4517571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flipV="1">
              <a:off x="4267200" y="4038600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flipV="1">
              <a:off x="4800600" y="41982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 flipV="1">
              <a:off x="5943600" y="5475514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 flipV="1">
              <a:off x="5943600" y="4836886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 flipV="1">
              <a:off x="5943600" y="41982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proof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Ingredients of the proof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NP-completeness of 3-coloring on triangle split graphs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Polynomial equivalence relationship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3-coloring triangle split graphs cross-composes into Chromatic Number parameterized by Vertex Cover</a:t>
            </a:r>
          </a:p>
          <a:p>
            <a:pPr marL="400050">
              <a:buFont typeface="+mj-lt"/>
              <a:buAutoNum type="alphaU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Triangle split graphs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dirty="0" smtClean="0"/>
              <a:t>A </a:t>
            </a:r>
            <a:r>
              <a:rPr lang="en-US" b="1" dirty="0" smtClean="0"/>
              <a:t>triangle split graph</a:t>
            </a:r>
            <a:r>
              <a:rPr lang="en-US" dirty="0" smtClean="0"/>
              <a:t> is a graph G with vertex subset X: </a:t>
            </a:r>
          </a:p>
          <a:p>
            <a:pPr marL="800100" lvl="1"/>
            <a:r>
              <a:rPr lang="en-US" dirty="0" smtClean="0"/>
              <a:t>G[V – X] consists of vertex-disjoint triangles</a:t>
            </a:r>
          </a:p>
          <a:p>
            <a:pPr marL="800100" lvl="1"/>
            <a:r>
              <a:rPr lang="en-US" dirty="0" smtClean="0"/>
              <a:t>X is an independent set in G</a:t>
            </a:r>
          </a:p>
          <a:p>
            <a:pPr marL="1200150" lvl="2"/>
            <a:r>
              <a:rPr lang="en-US" dirty="0" smtClean="0"/>
              <a:t>V –X is a vertex cover</a:t>
            </a:r>
          </a:p>
          <a:p>
            <a:endParaRPr lang="en-US" dirty="0" smtClean="0"/>
          </a:p>
          <a:p>
            <a:r>
              <a:rPr lang="en-US" dirty="0" smtClean="0"/>
              <a:t>3-coloring is NP-complete on triangle split graphs</a:t>
            </a:r>
            <a:endParaRPr lang="nl-NL" dirty="0"/>
          </a:p>
        </p:txBody>
      </p:sp>
      <p:grpSp>
        <p:nvGrpSpPr>
          <p:cNvPr id="4" name="Group 262"/>
          <p:cNvGrpSpPr/>
          <p:nvPr/>
        </p:nvGrpSpPr>
        <p:grpSpPr>
          <a:xfrm>
            <a:off x="2209800" y="4038600"/>
            <a:ext cx="4125686" cy="1828800"/>
            <a:chOff x="2209800" y="4648200"/>
            <a:chExt cx="4125686" cy="1828800"/>
          </a:xfrm>
        </p:grpSpPr>
        <p:cxnSp>
          <p:nvCxnSpPr>
            <p:cNvPr id="5" name="Straight Connector 7"/>
            <p:cNvCxnSpPr/>
            <p:nvPr/>
          </p:nvCxnSpPr>
          <p:spPr bwMode="auto">
            <a:xfrm>
              <a:off x="3505200" y="5334000"/>
              <a:ext cx="2590800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Down Arrow 8"/>
            <p:cNvSpPr/>
            <p:nvPr/>
          </p:nvSpPr>
          <p:spPr bwMode="auto">
            <a:xfrm rot="10800000">
              <a:off x="3429000" y="4876800"/>
              <a:ext cx="360364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Down Arrow 9"/>
            <p:cNvSpPr/>
            <p:nvPr/>
          </p:nvSpPr>
          <p:spPr bwMode="auto">
            <a:xfrm rot="10800000">
              <a:off x="5867400" y="4876800"/>
              <a:ext cx="304800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TextBox 10"/>
            <p:cNvSpPr txBox="1"/>
            <p:nvPr/>
          </p:nvSpPr>
          <p:spPr>
            <a:xfrm>
              <a:off x="2209800" y="4800600"/>
              <a:ext cx="1524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X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9" name="Straight Connector 9"/>
            <p:cNvCxnSpPr>
              <a:stCxn id="32" idx="2"/>
              <a:endCxn id="52" idx="0"/>
            </p:cNvCxnSpPr>
            <p:nvPr/>
          </p:nvCxnSpPr>
          <p:spPr bwMode="auto">
            <a:xfrm rot="16200000" flipH="1">
              <a:off x="5226731" y="5029200"/>
              <a:ext cx="1219200" cy="7620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10"/>
            <p:cNvCxnSpPr>
              <a:stCxn id="32" idx="2"/>
              <a:endCxn id="49" idx="0"/>
            </p:cNvCxnSpPr>
            <p:nvPr/>
          </p:nvCxnSpPr>
          <p:spPr bwMode="auto">
            <a:xfrm rot="16200000" flipH="1">
              <a:off x="4960031" y="5295900"/>
              <a:ext cx="1524000" cy="5334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>
              <a:stCxn id="63" idx="0"/>
              <a:endCxn id="32" idx="2"/>
            </p:cNvCxnSpPr>
            <p:nvPr/>
          </p:nvCxnSpPr>
          <p:spPr bwMode="auto">
            <a:xfrm rot="5400000" flipH="1" flipV="1">
              <a:off x="4845731" y="5410200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38"/>
            <p:cNvCxnSpPr>
              <a:stCxn id="28" idx="2"/>
              <a:endCxn id="62" idx="0"/>
            </p:cNvCxnSpPr>
            <p:nvPr/>
          </p:nvCxnSpPr>
          <p:spPr bwMode="auto">
            <a:xfrm rot="16200000" flipH="1">
              <a:off x="4274231" y="5295900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39"/>
            <p:cNvCxnSpPr>
              <a:stCxn id="28" idx="2"/>
              <a:endCxn id="51" idx="0"/>
            </p:cNvCxnSpPr>
            <p:nvPr/>
          </p:nvCxnSpPr>
          <p:spPr bwMode="auto">
            <a:xfrm rot="16200000" flipH="1">
              <a:off x="4655231" y="4914900"/>
              <a:ext cx="1219200" cy="990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40"/>
            <p:cNvCxnSpPr>
              <a:stCxn id="60" idx="0"/>
              <a:endCxn id="28" idx="2"/>
            </p:cNvCxnSpPr>
            <p:nvPr/>
          </p:nvCxnSpPr>
          <p:spPr bwMode="auto">
            <a:xfrm rot="16200000" flipV="1">
              <a:off x="4236131" y="5334000"/>
              <a:ext cx="1524000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35"/>
            <p:cNvCxnSpPr>
              <a:stCxn id="30" idx="2"/>
              <a:endCxn id="38" idx="0"/>
            </p:cNvCxnSpPr>
            <p:nvPr/>
          </p:nvCxnSpPr>
          <p:spPr bwMode="auto">
            <a:xfrm rot="5400000">
              <a:off x="3096760" y="5254172"/>
              <a:ext cx="1524000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36"/>
            <p:cNvCxnSpPr>
              <a:stCxn id="40" idx="0"/>
              <a:endCxn id="30" idx="2"/>
            </p:cNvCxnSpPr>
            <p:nvPr/>
          </p:nvCxnSpPr>
          <p:spPr bwMode="auto">
            <a:xfrm rot="5400000" flipH="1" flipV="1">
              <a:off x="3134859" y="4987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37"/>
            <p:cNvCxnSpPr>
              <a:stCxn id="71" idx="0"/>
              <a:endCxn id="30" idx="2"/>
            </p:cNvCxnSpPr>
            <p:nvPr/>
          </p:nvCxnSpPr>
          <p:spPr bwMode="auto">
            <a:xfrm rot="16200000" flipV="1">
              <a:off x="3515860" y="5451928"/>
              <a:ext cx="1524000" cy="221343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1"/>
            <p:cNvCxnSpPr>
              <a:stCxn id="41" idx="3"/>
              <a:endCxn id="32" idx="2"/>
            </p:cNvCxnSpPr>
            <p:nvPr/>
          </p:nvCxnSpPr>
          <p:spPr bwMode="auto">
            <a:xfrm flipV="1">
              <a:off x="3817031" y="4800600"/>
              <a:ext cx="1638300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07"/>
            <p:cNvCxnSpPr>
              <a:stCxn id="28" idx="2"/>
              <a:endCxn id="73" idx="0"/>
            </p:cNvCxnSpPr>
            <p:nvPr/>
          </p:nvCxnSpPr>
          <p:spPr bwMode="auto">
            <a:xfrm rot="5400000">
              <a:off x="3855131" y="5105400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09"/>
            <p:cNvCxnSpPr>
              <a:stCxn id="28" idx="2"/>
              <a:endCxn id="74" idx="0"/>
            </p:cNvCxnSpPr>
            <p:nvPr/>
          </p:nvCxnSpPr>
          <p:spPr bwMode="auto">
            <a:xfrm rot="5400000">
              <a:off x="4083731" y="5334000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57"/>
            <p:cNvGrpSpPr/>
            <p:nvPr/>
          </p:nvGrpSpPr>
          <p:grpSpPr>
            <a:xfrm>
              <a:off x="4038600" y="5943600"/>
              <a:ext cx="696686" cy="533400"/>
              <a:chOff x="4038600" y="5943600"/>
              <a:chExt cx="696686" cy="533400"/>
            </a:xfrm>
          </p:grpSpPr>
          <p:grpSp>
            <p:nvGrpSpPr>
              <p:cNvPr id="67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1" name="Rectangle 177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72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3" name="Rectangle 179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4" name="Rectangle 180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5" name="Straight Connector 181"/>
                  <p:cNvCxnSpPr>
                    <a:stCxn id="73" idx="3"/>
                    <a:endCxn id="7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182"/>
                  <p:cNvCxnSpPr>
                    <a:stCxn id="74" idx="2"/>
                    <a:endCxn id="7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183"/>
                  <p:cNvCxnSpPr>
                    <a:stCxn id="71" idx="0"/>
                    <a:endCxn id="7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8" name="Oval 173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69" name="Oval 174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Oval 175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2" name="Group 256"/>
            <p:cNvGrpSpPr/>
            <p:nvPr/>
          </p:nvGrpSpPr>
          <p:grpSpPr>
            <a:xfrm>
              <a:off x="4876800" y="5943600"/>
              <a:ext cx="696686" cy="533400"/>
              <a:chOff x="4876800" y="5943600"/>
              <a:chExt cx="696686" cy="533400"/>
            </a:xfrm>
          </p:grpSpPr>
          <p:grpSp>
            <p:nvGrpSpPr>
              <p:cNvPr id="56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60" name="Rectangle 189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1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62" name="Rectangle 191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63" name="Rectangle 192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64" name="Straight Connector 193"/>
                  <p:cNvCxnSpPr>
                    <a:stCxn id="62" idx="3"/>
                    <a:endCxn id="63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94"/>
                  <p:cNvCxnSpPr>
                    <a:stCxn id="63" idx="2"/>
                    <a:endCxn id="60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95"/>
                  <p:cNvCxnSpPr>
                    <a:stCxn id="60" idx="0"/>
                    <a:endCxn id="62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7" name="Oval 185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8" name="Oval 186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9" name="Oval 187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3" name="Group 255"/>
            <p:cNvGrpSpPr/>
            <p:nvPr/>
          </p:nvGrpSpPr>
          <p:grpSpPr>
            <a:xfrm>
              <a:off x="5638800" y="5943600"/>
              <a:ext cx="696686" cy="533400"/>
              <a:chOff x="5638800" y="5943600"/>
              <a:chExt cx="696686" cy="533400"/>
            </a:xfrm>
          </p:grpSpPr>
          <p:grpSp>
            <p:nvGrpSpPr>
              <p:cNvPr id="45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49" name="Rectangle 201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50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51" name="Rectangle 203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52" name="Rectangle 204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53" name="Straight Connector 205"/>
                  <p:cNvCxnSpPr>
                    <a:stCxn id="51" idx="3"/>
                    <a:endCxn id="52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206"/>
                  <p:cNvCxnSpPr>
                    <a:stCxn id="52" idx="2"/>
                    <a:endCxn id="49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207"/>
                  <p:cNvCxnSpPr>
                    <a:stCxn id="49" idx="0"/>
                    <a:endCxn id="51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6" name="Oval 197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7" name="Oval 198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8" name="Oval 199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4" name="Group 258"/>
            <p:cNvGrpSpPr/>
            <p:nvPr/>
          </p:nvGrpSpPr>
          <p:grpSpPr>
            <a:xfrm>
              <a:off x="3200400" y="5943600"/>
              <a:ext cx="696686" cy="533400"/>
              <a:chOff x="3200400" y="5943600"/>
              <a:chExt cx="696686" cy="533400"/>
            </a:xfrm>
          </p:grpSpPr>
          <p:grpSp>
            <p:nvGrpSpPr>
              <p:cNvPr id="3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38" name="Rectangle 119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39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40" name="Rectangle 117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41" name="Rectangle 121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42" name="Straight Connector 125"/>
                  <p:cNvCxnSpPr>
                    <a:stCxn id="40" idx="3"/>
                    <a:endCxn id="41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127"/>
                  <p:cNvCxnSpPr>
                    <a:stCxn id="41" idx="2"/>
                    <a:endCxn id="38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129"/>
                  <p:cNvCxnSpPr>
                    <a:stCxn id="38" idx="0"/>
                    <a:endCxn id="40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5" name="Oval 116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6" name="Oval 118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7" name="Oval 120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5" name="Group 252"/>
            <p:cNvGrpSpPr/>
            <p:nvPr/>
          </p:nvGrpSpPr>
          <p:grpSpPr>
            <a:xfrm>
              <a:off x="5334000" y="4648200"/>
              <a:ext cx="239486" cy="228600"/>
              <a:chOff x="5334000" y="4648200"/>
              <a:chExt cx="239486" cy="228600"/>
            </a:xfrm>
          </p:grpSpPr>
          <p:sp>
            <p:nvSpPr>
              <p:cNvPr id="32" name="Rectangle 242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3" name="Oval 241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6" name="Group 254"/>
            <p:cNvGrpSpPr/>
            <p:nvPr/>
          </p:nvGrpSpPr>
          <p:grpSpPr>
            <a:xfrm>
              <a:off x="4045857" y="4648200"/>
              <a:ext cx="239486" cy="228600"/>
              <a:chOff x="4045857" y="4648200"/>
              <a:chExt cx="239486" cy="228600"/>
            </a:xfrm>
          </p:grpSpPr>
          <p:sp>
            <p:nvSpPr>
              <p:cNvPr id="30" name="Rectangle 115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1" name="Oval 24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7" name="Group 261"/>
            <p:cNvGrpSpPr/>
            <p:nvPr/>
          </p:nvGrpSpPr>
          <p:grpSpPr>
            <a:xfrm>
              <a:off x="4648200" y="4648200"/>
              <a:ext cx="239486" cy="228600"/>
              <a:chOff x="4648200" y="4648200"/>
              <a:chExt cx="239486" cy="228600"/>
            </a:xfrm>
          </p:grpSpPr>
          <p:sp>
            <p:nvSpPr>
              <p:cNvPr id="28" name="Rectangle 2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9" name="Oval 239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Polynomial equivalence relationship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instances (G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1</a:t>
            </a:r>
            <a:r>
              <a:rPr lang="en-US" dirty="0" smtClean="0"/>
              <a:t>) and (G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) of 3-coloring on triangle split graphs are equivalent under R if</a:t>
            </a:r>
          </a:p>
          <a:p>
            <a:pPr lvl="1"/>
            <a:r>
              <a:rPr lang="en-US" dirty="0" smtClean="0"/>
              <a:t>|V(G</a:t>
            </a:r>
            <a:r>
              <a:rPr lang="en-US" baseline="-25000" dirty="0" smtClean="0"/>
              <a:t>1</a:t>
            </a:r>
            <a:r>
              <a:rPr lang="en-US" dirty="0" smtClean="0"/>
              <a:t>)| = |V(G</a:t>
            </a:r>
            <a:r>
              <a:rPr lang="en-US" baseline="-25000" dirty="0" smtClean="0"/>
              <a:t>2</a:t>
            </a:r>
            <a:r>
              <a:rPr lang="en-US" dirty="0" smtClean="0"/>
              <a:t>)|, and</a:t>
            </a:r>
          </a:p>
          <a:p>
            <a:pPr lvl="1"/>
            <a:r>
              <a:rPr lang="en-US" dirty="0" smtClean="0"/>
              <a:t>|X</a:t>
            </a:r>
            <a:r>
              <a:rPr lang="en-US" baseline="-25000" dirty="0" smtClean="0"/>
              <a:t>1</a:t>
            </a:r>
            <a:r>
              <a:rPr lang="en-US" dirty="0" smtClean="0"/>
              <a:t>| = |X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</a:p>
          <a:p>
            <a:endParaRPr lang="en-US" dirty="0" smtClean="0"/>
          </a:p>
          <a:p>
            <a:r>
              <a:rPr lang="en-US" dirty="0" smtClean="0"/>
              <a:t>Any set of instances on at most n vertices each is partitioned into n</a:t>
            </a:r>
            <a:r>
              <a:rPr lang="en-US" baseline="30000" dirty="0" smtClean="0"/>
              <a:t>2</a:t>
            </a:r>
            <a:r>
              <a:rPr lang="en-US" dirty="0" smtClean="0"/>
              <a:t> groups</a:t>
            </a:r>
          </a:p>
          <a:p>
            <a:r>
              <a:rPr lang="en-US" dirty="0" smtClean="0"/>
              <a:t>R is a polynomial equivalence relationship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4" name="Down Arrow Callout 23"/>
          <p:cNvSpPr/>
          <p:nvPr/>
        </p:nvSpPr>
        <p:spPr bwMode="auto">
          <a:xfrm>
            <a:off x="533400" y="609600"/>
            <a:ext cx="8077200" cy="37338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3" name="Rectangle 1002"/>
          <p:cNvSpPr/>
          <p:nvPr/>
        </p:nvSpPr>
        <p:spPr bwMode="auto">
          <a:xfrm>
            <a:off x="3429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1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" name="Group 842"/>
          <p:cNvGrpSpPr/>
          <p:nvPr/>
        </p:nvGrpSpPr>
        <p:grpSpPr>
          <a:xfrm>
            <a:off x="3581400" y="990594"/>
            <a:ext cx="2046514" cy="1193805"/>
            <a:chOff x="990600" y="3505192"/>
            <a:chExt cx="3135088" cy="1828811"/>
          </a:xfrm>
        </p:grpSpPr>
        <p:cxnSp>
          <p:nvCxnSpPr>
            <p:cNvPr id="773" name="Straight Connector 772"/>
            <p:cNvCxnSpPr/>
            <p:nvPr/>
          </p:nvCxnSpPr>
          <p:spPr bwMode="auto">
            <a:xfrm>
              <a:off x="1295401" y="4191001"/>
              <a:ext cx="2590801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9"/>
            <p:cNvCxnSpPr/>
            <p:nvPr/>
          </p:nvCxnSpPr>
          <p:spPr bwMode="auto">
            <a:xfrm rot="16200000" flipH="1">
              <a:off x="3016932" y="3886202"/>
              <a:ext cx="1219200" cy="7620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10"/>
            <p:cNvCxnSpPr/>
            <p:nvPr/>
          </p:nvCxnSpPr>
          <p:spPr bwMode="auto">
            <a:xfrm rot="16200000" flipH="1">
              <a:off x="2750232" y="4152901"/>
              <a:ext cx="1524001" cy="5334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6" name="Straight Connector 11"/>
            <p:cNvCxnSpPr/>
            <p:nvPr/>
          </p:nvCxnSpPr>
          <p:spPr bwMode="auto">
            <a:xfrm rot="5400000" flipH="1" flipV="1">
              <a:off x="2635933" y="4267202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 bwMode="auto">
            <a:xfrm rot="16200000" flipH="1">
              <a:off x="2064431" y="4152901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 bwMode="auto">
            <a:xfrm rot="16200000" flipH="1">
              <a:off x="2445433" y="3771901"/>
              <a:ext cx="1219200" cy="990601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 bwMode="auto">
            <a:xfrm rot="16200000" flipV="1">
              <a:off x="2026332" y="4191001"/>
              <a:ext cx="1524001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886961" y="4111173"/>
              <a:ext cx="1524001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 bwMode="auto">
            <a:xfrm rot="5400000" flipH="1" flipV="1">
              <a:off x="925059" y="3844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 bwMode="auto">
            <a:xfrm rot="16200000" flipV="1">
              <a:off x="1306061" y="4308930"/>
              <a:ext cx="1524001" cy="221344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11"/>
            <p:cNvCxnSpPr/>
            <p:nvPr/>
          </p:nvCxnSpPr>
          <p:spPr bwMode="auto">
            <a:xfrm flipV="1">
              <a:off x="1607232" y="3657601"/>
              <a:ext cx="1638302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 bwMode="auto">
            <a:xfrm rot="5400000">
              <a:off x="1645331" y="3962401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 bwMode="auto">
            <a:xfrm rot="5400000">
              <a:off x="1873931" y="4191001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785"/>
            <p:cNvGrpSpPr/>
            <p:nvPr/>
          </p:nvGrpSpPr>
          <p:grpSpPr>
            <a:xfrm>
              <a:off x="1828800" y="4800602"/>
              <a:ext cx="696686" cy="533400"/>
              <a:chOff x="4038600" y="5943600"/>
              <a:chExt cx="696686" cy="533400"/>
            </a:xfrm>
          </p:grpSpPr>
          <p:grpSp>
            <p:nvGrpSpPr>
              <p:cNvPr id="5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91" name="Rectangle 790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93" name="Rectangle 792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95" name="Straight Connector 794"/>
                  <p:cNvCxnSpPr>
                    <a:stCxn id="793" idx="3"/>
                    <a:endCxn id="79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>
                    <a:stCxn id="794" idx="2"/>
                    <a:endCxn id="79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>
                    <a:stCxn id="791" idx="0"/>
                    <a:endCxn id="79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8" name="Oval 787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797"/>
            <p:cNvGrpSpPr/>
            <p:nvPr/>
          </p:nvGrpSpPr>
          <p:grpSpPr>
            <a:xfrm>
              <a:off x="2667000" y="4800603"/>
              <a:ext cx="696686" cy="533400"/>
              <a:chOff x="4876800" y="5943600"/>
              <a:chExt cx="696686" cy="533400"/>
            </a:xfrm>
          </p:grpSpPr>
          <p:grpSp>
            <p:nvGrpSpPr>
              <p:cNvPr id="8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03" name="Rectangle 802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9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05" name="Rectangle 804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07" name="Straight Connector 806"/>
                  <p:cNvCxnSpPr>
                    <a:stCxn id="805" idx="3"/>
                    <a:endCxn id="806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>
                    <a:stCxn id="806" idx="2"/>
                    <a:endCxn id="803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>
                    <a:stCxn id="803" idx="0"/>
                    <a:endCxn id="805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0" name="Oval 799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" name="Group 809"/>
            <p:cNvGrpSpPr/>
            <p:nvPr/>
          </p:nvGrpSpPr>
          <p:grpSpPr>
            <a:xfrm>
              <a:off x="3429002" y="4800602"/>
              <a:ext cx="696686" cy="533400"/>
              <a:chOff x="5638800" y="5943600"/>
              <a:chExt cx="696686" cy="533400"/>
            </a:xfrm>
          </p:grpSpPr>
          <p:grpSp>
            <p:nvGrpSpPr>
              <p:cNvPr id="11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15" name="Rectangle 814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2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19" name="Straight Connector 818"/>
                  <p:cNvCxnSpPr>
                    <a:stCxn id="817" idx="3"/>
                    <a:endCxn id="818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>
                    <a:stCxn id="818" idx="2"/>
                    <a:endCxn id="815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>
                    <a:stCxn id="815" idx="0"/>
                    <a:endCxn id="817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2" name="Oval 811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3" name="Group 821"/>
            <p:cNvGrpSpPr/>
            <p:nvPr/>
          </p:nvGrpSpPr>
          <p:grpSpPr>
            <a:xfrm>
              <a:off x="990600" y="4800600"/>
              <a:ext cx="696686" cy="533400"/>
              <a:chOff x="3200400" y="5943600"/>
              <a:chExt cx="696686" cy="533400"/>
            </a:xfrm>
          </p:grpSpPr>
          <p:grpSp>
            <p:nvGrpSpPr>
              <p:cNvPr id="1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27" name="Rectangle 826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5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31" name="Straight Connector 830"/>
                  <p:cNvCxnSpPr>
                    <a:stCxn id="829" idx="3"/>
                    <a:endCxn id="830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>
                    <a:stCxn id="830" idx="2"/>
                    <a:endCxn id="827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>
                    <a:stCxn id="827" idx="0"/>
                    <a:endCxn id="829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4" name="Oval 823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6" name="Group 833"/>
            <p:cNvGrpSpPr/>
            <p:nvPr/>
          </p:nvGrpSpPr>
          <p:grpSpPr>
            <a:xfrm>
              <a:off x="3124201" y="3505192"/>
              <a:ext cx="239486" cy="228600"/>
              <a:chOff x="5334000" y="4648200"/>
              <a:chExt cx="239486" cy="228600"/>
            </a:xfrm>
          </p:grpSpPr>
          <p:sp>
            <p:nvSpPr>
              <p:cNvPr id="835" name="Rectangle 834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7" name="Group 836"/>
            <p:cNvGrpSpPr/>
            <p:nvPr/>
          </p:nvGrpSpPr>
          <p:grpSpPr>
            <a:xfrm>
              <a:off x="1836057" y="3505194"/>
              <a:ext cx="239486" cy="228600"/>
              <a:chOff x="4045857" y="4648200"/>
              <a:chExt cx="239486" cy="228600"/>
            </a:xfrm>
          </p:grpSpPr>
          <p:sp>
            <p:nvSpPr>
              <p:cNvPr id="838" name="Rectangle 837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8" name="Group 839"/>
            <p:cNvGrpSpPr/>
            <p:nvPr/>
          </p:nvGrpSpPr>
          <p:grpSpPr>
            <a:xfrm>
              <a:off x="2438399" y="3505200"/>
              <a:ext cx="239486" cy="228600"/>
              <a:chOff x="4648200" y="4648200"/>
              <a:chExt cx="239486" cy="228600"/>
            </a:xfrm>
          </p:grpSpPr>
          <p:sp>
            <p:nvSpPr>
              <p:cNvPr id="841" name="Rectangle 8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4" name="Rectangle 1003"/>
          <p:cNvSpPr/>
          <p:nvPr/>
        </p:nvSpPr>
        <p:spPr bwMode="auto">
          <a:xfrm>
            <a:off x="762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5" name="TextBox 1004"/>
          <p:cNvSpPr txBox="1"/>
          <p:nvPr/>
        </p:nvSpPr>
        <p:spPr>
          <a:xfrm>
            <a:off x="914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19" name="Group 993"/>
          <p:cNvGrpSpPr/>
          <p:nvPr/>
        </p:nvGrpSpPr>
        <p:grpSpPr>
          <a:xfrm>
            <a:off x="914400" y="990600"/>
            <a:ext cx="2046514" cy="1193798"/>
            <a:chOff x="5715000" y="4564593"/>
            <a:chExt cx="2046514" cy="1193798"/>
          </a:xfrm>
        </p:grpSpPr>
        <p:sp>
          <p:nvSpPr>
            <p:cNvPr id="931" name="Rectangle 930"/>
            <p:cNvSpPr/>
            <p:nvPr/>
          </p:nvSpPr>
          <p:spPr bwMode="auto">
            <a:xfrm>
              <a:off x="7162097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2" name="Rectangle 931"/>
            <p:cNvSpPr/>
            <p:nvPr/>
          </p:nvSpPr>
          <p:spPr bwMode="auto">
            <a:xfrm>
              <a:off x="6321226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6714422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47" name="Straight Connector 946"/>
            <p:cNvCxnSpPr/>
            <p:nvPr/>
          </p:nvCxnSpPr>
          <p:spPr bwMode="auto">
            <a:xfrm>
              <a:off x="5913967" y="5012267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"/>
            <p:cNvCxnSpPr/>
            <p:nvPr/>
          </p:nvCxnSpPr>
          <p:spPr bwMode="auto">
            <a:xfrm rot="16200000" flipH="1">
              <a:off x="7037744" y="4813301"/>
              <a:ext cx="795865" cy="497417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10"/>
            <p:cNvCxnSpPr/>
            <p:nvPr/>
          </p:nvCxnSpPr>
          <p:spPr bwMode="auto">
            <a:xfrm rot="10800000" flipV="1">
              <a:off x="6341360" y="4664076"/>
              <a:ext cx="845608" cy="79586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11"/>
            <p:cNvCxnSpPr/>
            <p:nvPr/>
          </p:nvCxnSpPr>
          <p:spPr bwMode="auto">
            <a:xfrm rot="5400000" flipH="1" flipV="1">
              <a:off x="6789036" y="5062009"/>
              <a:ext cx="795865" cy="0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/>
            <p:nvPr/>
          </p:nvCxnSpPr>
          <p:spPr bwMode="auto">
            <a:xfrm rot="16200000" flipH="1">
              <a:off x="6415973" y="4987396"/>
              <a:ext cx="795865" cy="149225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/>
            <p:nvPr/>
          </p:nvCxnSpPr>
          <p:spPr bwMode="auto">
            <a:xfrm rot="16200000" flipH="1">
              <a:off x="6664682" y="4738688"/>
              <a:ext cx="795865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/>
            <p:nvPr/>
          </p:nvCxnSpPr>
          <p:spPr bwMode="auto">
            <a:xfrm rot="16200000" flipV="1">
              <a:off x="6391103" y="5012267"/>
              <a:ext cx="994832" cy="298450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/>
            <p:nvPr/>
          </p:nvCxnSpPr>
          <p:spPr bwMode="auto">
            <a:xfrm rot="5400000">
              <a:off x="5647347" y="4960157"/>
              <a:ext cx="994832" cy="402670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/>
            <p:nvPr/>
          </p:nvCxnSpPr>
          <p:spPr bwMode="auto">
            <a:xfrm rot="5400000" flipH="1" flipV="1">
              <a:off x="5672217" y="4786061"/>
              <a:ext cx="795865" cy="551895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 bwMode="auto">
            <a:xfrm rot="16200000" flipV="1">
              <a:off x="5920926" y="5089248"/>
              <a:ext cx="994832" cy="14448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7" name="Straight Connector 11"/>
            <p:cNvCxnSpPr/>
            <p:nvPr/>
          </p:nvCxnSpPr>
          <p:spPr bwMode="auto">
            <a:xfrm flipV="1">
              <a:off x="6117523" y="4664076"/>
              <a:ext cx="1069446" cy="82073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6018040" y="4738688"/>
              <a:ext cx="795866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6291619" y="5012267"/>
              <a:ext cx="795865" cy="99483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76"/>
            <p:cNvGrpSpPr/>
            <p:nvPr/>
          </p:nvGrpSpPr>
          <p:grpSpPr>
            <a:xfrm>
              <a:off x="6316489" y="5459942"/>
              <a:ext cx="348192" cy="248708"/>
              <a:chOff x="2064431" y="6019800"/>
              <a:chExt cx="533400" cy="38100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65" name="Straight Connector 964"/>
                <p:cNvCxnSpPr>
                  <a:stCxn id="963" idx="3"/>
                  <a:endCxn id="964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Connector 965"/>
                <p:cNvCxnSpPr>
                  <a:stCxn id="964" idx="2"/>
                  <a:endCxn id="961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/>
                <p:cNvCxnSpPr>
                  <a:stCxn id="961" idx="0"/>
                  <a:endCxn id="963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88"/>
            <p:cNvGrpSpPr/>
            <p:nvPr/>
          </p:nvGrpSpPr>
          <p:grpSpPr>
            <a:xfrm>
              <a:off x="6863647" y="5459942"/>
              <a:ext cx="348192" cy="248708"/>
              <a:chOff x="2064431" y="6019800"/>
              <a:chExt cx="533400" cy="381000"/>
            </a:xfrm>
          </p:grpSpPr>
          <p:sp>
            <p:nvSpPr>
              <p:cNvPr id="969" name="Rectangle 96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73" name="Straight Connector 972"/>
                <p:cNvCxnSpPr>
                  <a:stCxn id="971" idx="3"/>
                  <a:endCxn id="97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Straight Connector 973"/>
                <p:cNvCxnSpPr>
                  <a:stCxn id="972" idx="2"/>
                  <a:endCxn id="96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5" name="Straight Connector 974"/>
                <p:cNvCxnSpPr>
                  <a:stCxn id="969" idx="0"/>
                  <a:endCxn id="97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00"/>
            <p:cNvGrpSpPr/>
            <p:nvPr/>
          </p:nvGrpSpPr>
          <p:grpSpPr>
            <a:xfrm>
              <a:off x="7361064" y="5459942"/>
              <a:ext cx="348192" cy="248708"/>
              <a:chOff x="2064431" y="6019800"/>
              <a:chExt cx="533400" cy="381000"/>
            </a:xfrm>
          </p:grpSpPr>
          <p:sp>
            <p:nvSpPr>
              <p:cNvPr id="977" name="Rectangle 97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9" name="Rectangle 97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9" idx="3"/>
                  <a:endCxn id="98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>
                  <a:stCxn id="980" idx="2"/>
                  <a:endCxn id="97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>
                  <a:stCxn id="977" idx="0"/>
                  <a:endCxn id="97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132"/>
            <p:cNvGrpSpPr/>
            <p:nvPr/>
          </p:nvGrpSpPr>
          <p:grpSpPr>
            <a:xfrm>
              <a:off x="5769331" y="5459942"/>
              <a:ext cx="348192" cy="248708"/>
              <a:chOff x="2064431" y="6019800"/>
              <a:chExt cx="533400" cy="381000"/>
            </a:xfrm>
          </p:grpSpPr>
          <p:sp>
            <p:nvSpPr>
              <p:cNvPr id="985" name="Rectangle 98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87" name="Rectangle 98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9" name="Straight Connector 988"/>
                <p:cNvCxnSpPr>
                  <a:stCxn id="987" idx="3"/>
                  <a:endCxn id="98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>
                  <a:stCxn id="988" idx="2"/>
                  <a:endCxn id="98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>
                  <a:stCxn id="985" idx="0"/>
                  <a:endCxn id="98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2" name="Straight Connector 991"/>
            <p:cNvCxnSpPr>
              <a:stCxn id="933" idx="2"/>
            </p:cNvCxnSpPr>
            <p:nvPr/>
          </p:nvCxnSpPr>
          <p:spPr bwMode="auto">
            <a:xfrm rot="16200000" flipH="1">
              <a:off x="6639811" y="4763558"/>
              <a:ext cx="994831" cy="795867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>
              <a:endCxn id="932" idx="2"/>
            </p:cNvCxnSpPr>
            <p:nvPr/>
          </p:nvCxnSpPr>
          <p:spPr bwMode="auto">
            <a:xfrm rot="16200000" flipV="1">
              <a:off x="6468084" y="4542091"/>
              <a:ext cx="795865" cy="103983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933"/>
            <p:cNvGrpSpPr/>
            <p:nvPr/>
          </p:nvGrpSpPr>
          <p:grpSpPr>
            <a:xfrm>
              <a:off x="5715000" y="5410200"/>
              <a:ext cx="2046514" cy="348191"/>
              <a:chOff x="1447800" y="4884207"/>
              <a:chExt cx="2046514" cy="348191"/>
            </a:xfrm>
          </p:grpSpPr>
          <p:sp>
            <p:nvSpPr>
              <p:cNvPr id="935" name="Oval 93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6" name="Oval 93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9" name="Oval 938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0" name="Oval 939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1" name="Oval 940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2" name="Oval 941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3" name="Oval 942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4" name="Oval 943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5" name="Oval 944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6" name="Oval 945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30" name="Group 926"/>
            <p:cNvGrpSpPr/>
            <p:nvPr/>
          </p:nvGrpSpPr>
          <p:grpSpPr>
            <a:xfrm>
              <a:off x="6266895" y="4564593"/>
              <a:ext cx="997202" cy="149225"/>
              <a:chOff x="1999695" y="4038600"/>
              <a:chExt cx="997202" cy="149225"/>
            </a:xfrm>
          </p:grpSpPr>
          <p:sp>
            <p:nvSpPr>
              <p:cNvPr id="928" name="Oval 927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9" name="Oval 928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0" name="Oval 929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6" name="Rectangle 1005"/>
          <p:cNvSpPr/>
          <p:nvPr/>
        </p:nvSpPr>
        <p:spPr bwMode="auto">
          <a:xfrm>
            <a:off x="6096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7" name="TextBox 1006"/>
          <p:cNvSpPr txBox="1"/>
          <p:nvPr/>
        </p:nvSpPr>
        <p:spPr>
          <a:xfrm>
            <a:off x="6248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G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1" name="Group 1001"/>
          <p:cNvGrpSpPr/>
          <p:nvPr/>
        </p:nvGrpSpPr>
        <p:grpSpPr>
          <a:xfrm>
            <a:off x="6324600" y="990600"/>
            <a:ext cx="2046514" cy="1193798"/>
            <a:chOff x="1447800" y="4038600"/>
            <a:chExt cx="2046514" cy="1193798"/>
          </a:xfrm>
        </p:grpSpPr>
        <p:sp>
          <p:nvSpPr>
            <p:cNvPr id="869" name="Rectangle 868"/>
            <p:cNvSpPr/>
            <p:nvPr/>
          </p:nvSpPr>
          <p:spPr bwMode="auto">
            <a:xfrm>
              <a:off x="2894897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2054026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5" name="Rectangle 864"/>
            <p:cNvSpPr/>
            <p:nvPr/>
          </p:nvSpPr>
          <p:spPr bwMode="auto">
            <a:xfrm>
              <a:off x="2447222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45" name="Straight Connector 844"/>
            <p:cNvCxnSpPr/>
            <p:nvPr/>
          </p:nvCxnSpPr>
          <p:spPr bwMode="auto">
            <a:xfrm>
              <a:off x="1646767" y="4486274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9"/>
            <p:cNvCxnSpPr>
              <a:endCxn id="899" idx="0"/>
            </p:cNvCxnSpPr>
            <p:nvPr/>
          </p:nvCxnSpPr>
          <p:spPr bwMode="auto">
            <a:xfrm rot="5400000">
              <a:off x="2372611" y="4386791"/>
              <a:ext cx="795865" cy="29845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7" name="Straight Connector 10"/>
            <p:cNvCxnSpPr>
              <a:endCxn id="910" idx="0"/>
            </p:cNvCxnSpPr>
            <p:nvPr/>
          </p:nvCxnSpPr>
          <p:spPr bwMode="auto">
            <a:xfrm rot="10800000" flipV="1">
              <a:off x="2074160" y="4138083"/>
              <a:ext cx="845608" cy="79586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8" name="Straight Connector 11"/>
            <p:cNvCxnSpPr/>
            <p:nvPr/>
          </p:nvCxnSpPr>
          <p:spPr bwMode="auto">
            <a:xfrm rot="5400000" flipH="1" flipV="1">
              <a:off x="2521836" y="4536016"/>
              <a:ext cx="795865" cy="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endCxn id="910" idx="0"/>
            </p:cNvCxnSpPr>
            <p:nvPr/>
          </p:nvCxnSpPr>
          <p:spPr bwMode="auto">
            <a:xfrm rot="5400000">
              <a:off x="1875194" y="4337050"/>
              <a:ext cx="795866" cy="397933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 bwMode="auto">
            <a:xfrm rot="16200000" flipV="1">
              <a:off x="2123903" y="4486274"/>
              <a:ext cx="994832" cy="298450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endCxn id="886" idx="1"/>
            </p:cNvCxnSpPr>
            <p:nvPr/>
          </p:nvCxnSpPr>
          <p:spPr bwMode="auto">
            <a:xfrm>
              <a:off x="2078898" y="4138083"/>
              <a:ext cx="1164191" cy="1019703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 bwMode="auto">
            <a:xfrm rot="5400000" flipH="1" flipV="1">
              <a:off x="1405017" y="4260068"/>
              <a:ext cx="795865" cy="551895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 bwMode="auto">
            <a:xfrm rot="16200000" flipV="1">
              <a:off x="1653726" y="4563255"/>
              <a:ext cx="994832" cy="14448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11"/>
            <p:cNvCxnSpPr/>
            <p:nvPr/>
          </p:nvCxnSpPr>
          <p:spPr bwMode="auto">
            <a:xfrm flipV="1">
              <a:off x="1850323" y="4138083"/>
              <a:ext cx="1069446" cy="82073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endCxn id="878" idx="0"/>
            </p:cNvCxnSpPr>
            <p:nvPr/>
          </p:nvCxnSpPr>
          <p:spPr bwMode="auto">
            <a:xfrm rot="5400000">
              <a:off x="1750840" y="4212695"/>
              <a:ext cx="795866" cy="64664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68" name="Group 176"/>
            <p:cNvGrpSpPr/>
            <p:nvPr/>
          </p:nvGrpSpPr>
          <p:grpSpPr>
            <a:xfrm>
              <a:off x="2049289" y="4933949"/>
              <a:ext cx="348192" cy="248708"/>
              <a:chOff x="2064431" y="6019800"/>
              <a:chExt cx="533400" cy="381000"/>
            </a:xfrm>
          </p:grpSpPr>
          <p:sp>
            <p:nvSpPr>
              <p:cNvPr id="908" name="Rectangle 90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69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10" name="Rectangle 90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12" name="Straight Connector 911"/>
                <p:cNvCxnSpPr>
                  <a:stCxn id="910" idx="3"/>
                  <a:endCxn id="91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>
                  <a:stCxn id="911" idx="2"/>
                  <a:endCxn id="90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>
                  <a:stCxn id="908" idx="0"/>
                  <a:endCxn id="91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0" name="Group 188"/>
            <p:cNvGrpSpPr/>
            <p:nvPr/>
          </p:nvGrpSpPr>
          <p:grpSpPr>
            <a:xfrm>
              <a:off x="2596447" y="4933949"/>
              <a:ext cx="348192" cy="248708"/>
              <a:chOff x="2064431" y="6019800"/>
              <a:chExt cx="533400" cy="381000"/>
            </a:xfrm>
          </p:grpSpPr>
          <p:sp>
            <p:nvSpPr>
              <p:cNvPr id="897" name="Rectangle 89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1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99" name="Rectangle 89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01" name="Straight Connector 900"/>
                <p:cNvCxnSpPr>
                  <a:stCxn id="899" idx="3"/>
                  <a:endCxn id="90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>
                  <a:stCxn id="900" idx="2"/>
                  <a:endCxn id="89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>
                  <a:stCxn id="897" idx="0"/>
                  <a:endCxn id="89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2" name="Group 200"/>
            <p:cNvGrpSpPr/>
            <p:nvPr/>
          </p:nvGrpSpPr>
          <p:grpSpPr>
            <a:xfrm>
              <a:off x="3093864" y="4933949"/>
              <a:ext cx="348192" cy="248708"/>
              <a:chOff x="2064431" y="6019800"/>
              <a:chExt cx="533400" cy="381000"/>
            </a:xfrm>
          </p:grpSpPr>
          <p:sp>
            <p:nvSpPr>
              <p:cNvPr id="886" name="Rectangle 88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8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88" name="Rectangle 88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90" name="Straight Connector 889"/>
                <p:cNvCxnSpPr>
                  <a:stCxn id="888" idx="3"/>
                  <a:endCxn id="88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>
                  <a:stCxn id="889" idx="2"/>
                  <a:endCxn id="88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>
                  <a:stCxn id="886" idx="0"/>
                  <a:endCxn id="88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7" name="Group 132"/>
            <p:cNvGrpSpPr/>
            <p:nvPr/>
          </p:nvGrpSpPr>
          <p:grpSpPr>
            <a:xfrm>
              <a:off x="1502131" y="4933949"/>
              <a:ext cx="348192" cy="248708"/>
              <a:chOff x="2064431" y="6019800"/>
              <a:chExt cx="533400" cy="381000"/>
            </a:xfrm>
          </p:grpSpPr>
          <p:sp>
            <p:nvSpPr>
              <p:cNvPr id="875" name="Rectangle 87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92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77" name="Rectangle 87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79" name="Straight Connector 878"/>
                <p:cNvCxnSpPr>
                  <a:stCxn id="877" idx="3"/>
                  <a:endCxn id="87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>
                  <a:stCxn id="878" idx="2"/>
                  <a:endCxn id="87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>
                  <a:stCxn id="875" idx="0"/>
                  <a:endCxn id="87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0" name="Straight Connector 919"/>
            <p:cNvCxnSpPr>
              <a:stCxn id="865" idx="2"/>
              <a:endCxn id="889" idx="0"/>
            </p:cNvCxnSpPr>
            <p:nvPr/>
          </p:nvCxnSpPr>
          <p:spPr bwMode="auto">
            <a:xfrm rot="16200000" flipH="1">
              <a:off x="2546707" y="4063470"/>
              <a:ext cx="795865" cy="94509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>
              <a:stCxn id="888" idx="0"/>
              <a:endCxn id="867" idx="2"/>
            </p:cNvCxnSpPr>
            <p:nvPr/>
          </p:nvCxnSpPr>
          <p:spPr bwMode="auto">
            <a:xfrm rot="16200000" flipV="1">
              <a:off x="2200884" y="4016098"/>
              <a:ext cx="795865" cy="103983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875" idx="0"/>
              <a:endCxn id="867" idx="2"/>
            </p:cNvCxnSpPr>
            <p:nvPr/>
          </p:nvCxnSpPr>
          <p:spPr bwMode="auto">
            <a:xfrm rot="5400000" flipH="1" flipV="1">
              <a:off x="1380147" y="4434165"/>
              <a:ext cx="994831" cy="402670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8" name="Group 920"/>
            <p:cNvGrpSpPr/>
            <p:nvPr/>
          </p:nvGrpSpPr>
          <p:grpSpPr>
            <a:xfrm>
              <a:off x="1999695" y="4038600"/>
              <a:ext cx="997202" cy="149225"/>
              <a:chOff x="1999695" y="4038600"/>
              <a:chExt cx="997202" cy="149225"/>
            </a:xfrm>
          </p:grpSpPr>
          <p:sp>
            <p:nvSpPr>
              <p:cNvPr id="870" name="Oval 869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99" name="Group 915"/>
            <p:cNvGrpSpPr/>
            <p:nvPr/>
          </p:nvGrpSpPr>
          <p:grpSpPr>
            <a:xfrm>
              <a:off x="1447800" y="4884207"/>
              <a:ext cx="2046514" cy="348191"/>
              <a:chOff x="1447800" y="4884207"/>
              <a:chExt cx="2046514" cy="348191"/>
            </a:xfrm>
          </p:grpSpPr>
          <p:sp>
            <p:nvSpPr>
              <p:cNvPr id="905" name="Oval 90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62" name="Rectangle 461"/>
          <p:cNvSpPr/>
          <p:nvPr/>
        </p:nvSpPr>
        <p:spPr bwMode="auto">
          <a:xfrm>
            <a:off x="685800" y="4419600"/>
            <a:ext cx="7724774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533400" y="609600"/>
            <a:ext cx="8077200" cy="37338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3" name="Rectangle 1002"/>
          <p:cNvSpPr/>
          <p:nvPr/>
        </p:nvSpPr>
        <p:spPr bwMode="auto">
          <a:xfrm>
            <a:off x="3429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1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" name="Group 842"/>
          <p:cNvGrpSpPr/>
          <p:nvPr/>
        </p:nvGrpSpPr>
        <p:grpSpPr>
          <a:xfrm>
            <a:off x="3581400" y="990594"/>
            <a:ext cx="2046514" cy="1193805"/>
            <a:chOff x="990600" y="3505192"/>
            <a:chExt cx="3135088" cy="1828811"/>
          </a:xfrm>
        </p:grpSpPr>
        <p:cxnSp>
          <p:nvCxnSpPr>
            <p:cNvPr id="773" name="Straight Connector 772"/>
            <p:cNvCxnSpPr/>
            <p:nvPr/>
          </p:nvCxnSpPr>
          <p:spPr bwMode="auto">
            <a:xfrm>
              <a:off x="1295401" y="4191001"/>
              <a:ext cx="2590801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9"/>
            <p:cNvCxnSpPr/>
            <p:nvPr/>
          </p:nvCxnSpPr>
          <p:spPr bwMode="auto">
            <a:xfrm rot="16200000" flipH="1">
              <a:off x="3016932" y="3886202"/>
              <a:ext cx="1219200" cy="7620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10"/>
            <p:cNvCxnSpPr/>
            <p:nvPr/>
          </p:nvCxnSpPr>
          <p:spPr bwMode="auto">
            <a:xfrm rot="16200000" flipH="1">
              <a:off x="2750232" y="4152901"/>
              <a:ext cx="1524001" cy="5334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6" name="Straight Connector 11"/>
            <p:cNvCxnSpPr/>
            <p:nvPr/>
          </p:nvCxnSpPr>
          <p:spPr bwMode="auto">
            <a:xfrm rot="5400000" flipH="1" flipV="1">
              <a:off x="2635933" y="4267202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 bwMode="auto">
            <a:xfrm rot="16200000" flipH="1">
              <a:off x="2064431" y="4152901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 bwMode="auto">
            <a:xfrm rot="16200000" flipH="1">
              <a:off x="2445433" y="3771901"/>
              <a:ext cx="1219200" cy="990601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 bwMode="auto">
            <a:xfrm rot="16200000" flipV="1">
              <a:off x="2026332" y="4191001"/>
              <a:ext cx="1524001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886961" y="4111173"/>
              <a:ext cx="1524001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 bwMode="auto">
            <a:xfrm rot="5400000" flipH="1" flipV="1">
              <a:off x="925059" y="3844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 bwMode="auto">
            <a:xfrm rot="16200000" flipV="1">
              <a:off x="1306061" y="4308930"/>
              <a:ext cx="1524001" cy="221344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11"/>
            <p:cNvCxnSpPr/>
            <p:nvPr/>
          </p:nvCxnSpPr>
          <p:spPr bwMode="auto">
            <a:xfrm flipV="1">
              <a:off x="1607232" y="3657601"/>
              <a:ext cx="1638302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 bwMode="auto">
            <a:xfrm rot="5400000">
              <a:off x="1645331" y="3962401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 bwMode="auto">
            <a:xfrm rot="5400000">
              <a:off x="1873931" y="4191001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785"/>
            <p:cNvGrpSpPr/>
            <p:nvPr/>
          </p:nvGrpSpPr>
          <p:grpSpPr>
            <a:xfrm>
              <a:off x="1828800" y="4800602"/>
              <a:ext cx="696686" cy="533400"/>
              <a:chOff x="4038600" y="5943600"/>
              <a:chExt cx="696686" cy="533400"/>
            </a:xfrm>
          </p:grpSpPr>
          <p:grpSp>
            <p:nvGrpSpPr>
              <p:cNvPr id="5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91" name="Rectangle 790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93" name="Rectangle 792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95" name="Straight Connector 794"/>
                  <p:cNvCxnSpPr>
                    <a:stCxn id="793" idx="3"/>
                    <a:endCxn id="79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>
                    <a:stCxn id="794" idx="2"/>
                    <a:endCxn id="79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>
                    <a:stCxn id="791" idx="0"/>
                    <a:endCxn id="79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8" name="Oval 787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797"/>
            <p:cNvGrpSpPr/>
            <p:nvPr/>
          </p:nvGrpSpPr>
          <p:grpSpPr>
            <a:xfrm>
              <a:off x="2667000" y="4800603"/>
              <a:ext cx="696686" cy="533400"/>
              <a:chOff x="4876800" y="5943600"/>
              <a:chExt cx="696686" cy="533400"/>
            </a:xfrm>
          </p:grpSpPr>
          <p:grpSp>
            <p:nvGrpSpPr>
              <p:cNvPr id="8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03" name="Rectangle 802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9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05" name="Rectangle 804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07" name="Straight Connector 806"/>
                  <p:cNvCxnSpPr>
                    <a:stCxn id="805" idx="3"/>
                    <a:endCxn id="806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>
                    <a:stCxn id="806" idx="2"/>
                    <a:endCxn id="803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>
                    <a:stCxn id="803" idx="0"/>
                    <a:endCxn id="805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0" name="Oval 799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" name="Group 809"/>
            <p:cNvGrpSpPr/>
            <p:nvPr/>
          </p:nvGrpSpPr>
          <p:grpSpPr>
            <a:xfrm>
              <a:off x="3429002" y="4800602"/>
              <a:ext cx="696686" cy="533400"/>
              <a:chOff x="5638800" y="5943600"/>
              <a:chExt cx="696686" cy="533400"/>
            </a:xfrm>
          </p:grpSpPr>
          <p:grpSp>
            <p:nvGrpSpPr>
              <p:cNvPr id="11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15" name="Rectangle 814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2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19" name="Straight Connector 818"/>
                  <p:cNvCxnSpPr>
                    <a:stCxn id="817" idx="3"/>
                    <a:endCxn id="818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>
                    <a:stCxn id="818" idx="2"/>
                    <a:endCxn id="815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>
                    <a:stCxn id="815" idx="0"/>
                    <a:endCxn id="817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2" name="Oval 811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3" name="Group 821"/>
            <p:cNvGrpSpPr/>
            <p:nvPr/>
          </p:nvGrpSpPr>
          <p:grpSpPr>
            <a:xfrm>
              <a:off x="990600" y="4800600"/>
              <a:ext cx="696686" cy="533400"/>
              <a:chOff x="3200400" y="5943600"/>
              <a:chExt cx="696686" cy="533400"/>
            </a:xfrm>
          </p:grpSpPr>
          <p:grpSp>
            <p:nvGrpSpPr>
              <p:cNvPr id="1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27" name="Rectangle 826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5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31" name="Straight Connector 830"/>
                  <p:cNvCxnSpPr>
                    <a:stCxn id="829" idx="3"/>
                    <a:endCxn id="830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>
                    <a:stCxn id="830" idx="2"/>
                    <a:endCxn id="827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>
                    <a:stCxn id="827" idx="0"/>
                    <a:endCxn id="829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4" name="Oval 823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6" name="Group 833"/>
            <p:cNvGrpSpPr/>
            <p:nvPr/>
          </p:nvGrpSpPr>
          <p:grpSpPr>
            <a:xfrm>
              <a:off x="3124201" y="3505192"/>
              <a:ext cx="239486" cy="228600"/>
              <a:chOff x="5334000" y="4648200"/>
              <a:chExt cx="239486" cy="228600"/>
            </a:xfrm>
          </p:grpSpPr>
          <p:sp>
            <p:nvSpPr>
              <p:cNvPr id="835" name="Rectangle 834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7" name="Group 836"/>
            <p:cNvGrpSpPr/>
            <p:nvPr/>
          </p:nvGrpSpPr>
          <p:grpSpPr>
            <a:xfrm>
              <a:off x="1836057" y="3505194"/>
              <a:ext cx="239486" cy="228600"/>
              <a:chOff x="4045857" y="4648200"/>
              <a:chExt cx="239486" cy="228600"/>
            </a:xfrm>
          </p:grpSpPr>
          <p:sp>
            <p:nvSpPr>
              <p:cNvPr id="838" name="Rectangle 837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8" name="Group 839"/>
            <p:cNvGrpSpPr/>
            <p:nvPr/>
          </p:nvGrpSpPr>
          <p:grpSpPr>
            <a:xfrm>
              <a:off x="2438399" y="3505200"/>
              <a:ext cx="239486" cy="228600"/>
              <a:chOff x="4648200" y="4648200"/>
              <a:chExt cx="239486" cy="228600"/>
            </a:xfrm>
          </p:grpSpPr>
          <p:sp>
            <p:nvSpPr>
              <p:cNvPr id="841" name="Rectangle 8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4" name="Rectangle 1003"/>
          <p:cNvSpPr/>
          <p:nvPr/>
        </p:nvSpPr>
        <p:spPr bwMode="auto">
          <a:xfrm>
            <a:off x="762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5" name="TextBox 1004"/>
          <p:cNvSpPr txBox="1"/>
          <p:nvPr/>
        </p:nvSpPr>
        <p:spPr>
          <a:xfrm>
            <a:off x="914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19" name="Group 993"/>
          <p:cNvGrpSpPr/>
          <p:nvPr/>
        </p:nvGrpSpPr>
        <p:grpSpPr>
          <a:xfrm>
            <a:off x="914400" y="990600"/>
            <a:ext cx="2046514" cy="1193798"/>
            <a:chOff x="5715000" y="4564593"/>
            <a:chExt cx="2046514" cy="1193798"/>
          </a:xfrm>
        </p:grpSpPr>
        <p:sp>
          <p:nvSpPr>
            <p:cNvPr id="931" name="Rectangle 930"/>
            <p:cNvSpPr/>
            <p:nvPr/>
          </p:nvSpPr>
          <p:spPr bwMode="auto">
            <a:xfrm>
              <a:off x="7162097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2" name="Rectangle 931"/>
            <p:cNvSpPr/>
            <p:nvPr/>
          </p:nvSpPr>
          <p:spPr bwMode="auto">
            <a:xfrm>
              <a:off x="6321226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6714422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47" name="Straight Connector 946"/>
            <p:cNvCxnSpPr/>
            <p:nvPr/>
          </p:nvCxnSpPr>
          <p:spPr bwMode="auto">
            <a:xfrm>
              <a:off x="5913967" y="5012267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"/>
            <p:cNvCxnSpPr/>
            <p:nvPr/>
          </p:nvCxnSpPr>
          <p:spPr bwMode="auto">
            <a:xfrm rot="16200000" flipH="1">
              <a:off x="7037744" y="4813301"/>
              <a:ext cx="795865" cy="497417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10"/>
            <p:cNvCxnSpPr/>
            <p:nvPr/>
          </p:nvCxnSpPr>
          <p:spPr bwMode="auto">
            <a:xfrm rot="10800000" flipV="1">
              <a:off x="6341360" y="4664076"/>
              <a:ext cx="845608" cy="79586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11"/>
            <p:cNvCxnSpPr/>
            <p:nvPr/>
          </p:nvCxnSpPr>
          <p:spPr bwMode="auto">
            <a:xfrm rot="5400000" flipH="1" flipV="1">
              <a:off x="6789036" y="5062009"/>
              <a:ext cx="795865" cy="0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/>
            <p:nvPr/>
          </p:nvCxnSpPr>
          <p:spPr bwMode="auto">
            <a:xfrm rot="16200000" flipH="1">
              <a:off x="6415973" y="4987396"/>
              <a:ext cx="795865" cy="149225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/>
            <p:nvPr/>
          </p:nvCxnSpPr>
          <p:spPr bwMode="auto">
            <a:xfrm rot="16200000" flipH="1">
              <a:off x="6664682" y="4738688"/>
              <a:ext cx="795865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/>
            <p:nvPr/>
          </p:nvCxnSpPr>
          <p:spPr bwMode="auto">
            <a:xfrm rot="16200000" flipV="1">
              <a:off x="6391103" y="5012267"/>
              <a:ext cx="994832" cy="298450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/>
            <p:nvPr/>
          </p:nvCxnSpPr>
          <p:spPr bwMode="auto">
            <a:xfrm rot="5400000">
              <a:off x="5647347" y="4960157"/>
              <a:ext cx="994832" cy="402670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/>
            <p:nvPr/>
          </p:nvCxnSpPr>
          <p:spPr bwMode="auto">
            <a:xfrm rot="5400000" flipH="1" flipV="1">
              <a:off x="5672217" y="4786061"/>
              <a:ext cx="795865" cy="551895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 bwMode="auto">
            <a:xfrm rot="16200000" flipV="1">
              <a:off x="5920926" y="5089248"/>
              <a:ext cx="994832" cy="14448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7" name="Straight Connector 11"/>
            <p:cNvCxnSpPr/>
            <p:nvPr/>
          </p:nvCxnSpPr>
          <p:spPr bwMode="auto">
            <a:xfrm flipV="1">
              <a:off x="6117523" y="4664076"/>
              <a:ext cx="1069446" cy="82073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6018040" y="4738688"/>
              <a:ext cx="795866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6291619" y="5012267"/>
              <a:ext cx="795865" cy="99483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76"/>
            <p:cNvGrpSpPr/>
            <p:nvPr/>
          </p:nvGrpSpPr>
          <p:grpSpPr>
            <a:xfrm>
              <a:off x="6316489" y="5459942"/>
              <a:ext cx="348192" cy="248708"/>
              <a:chOff x="2064431" y="6019800"/>
              <a:chExt cx="533400" cy="38100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65" name="Straight Connector 964"/>
                <p:cNvCxnSpPr>
                  <a:stCxn id="963" idx="3"/>
                  <a:endCxn id="964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Connector 965"/>
                <p:cNvCxnSpPr>
                  <a:stCxn id="964" idx="2"/>
                  <a:endCxn id="961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/>
                <p:cNvCxnSpPr>
                  <a:stCxn id="961" idx="0"/>
                  <a:endCxn id="963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88"/>
            <p:cNvGrpSpPr/>
            <p:nvPr/>
          </p:nvGrpSpPr>
          <p:grpSpPr>
            <a:xfrm>
              <a:off x="6863647" y="5459942"/>
              <a:ext cx="348192" cy="248708"/>
              <a:chOff x="2064431" y="6019800"/>
              <a:chExt cx="533400" cy="381000"/>
            </a:xfrm>
          </p:grpSpPr>
          <p:sp>
            <p:nvSpPr>
              <p:cNvPr id="969" name="Rectangle 96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73" name="Straight Connector 972"/>
                <p:cNvCxnSpPr>
                  <a:stCxn id="971" idx="3"/>
                  <a:endCxn id="97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Straight Connector 973"/>
                <p:cNvCxnSpPr>
                  <a:stCxn id="972" idx="2"/>
                  <a:endCxn id="96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5" name="Straight Connector 974"/>
                <p:cNvCxnSpPr>
                  <a:stCxn id="969" idx="0"/>
                  <a:endCxn id="97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00"/>
            <p:cNvGrpSpPr/>
            <p:nvPr/>
          </p:nvGrpSpPr>
          <p:grpSpPr>
            <a:xfrm>
              <a:off x="7361064" y="5459942"/>
              <a:ext cx="348192" cy="248708"/>
              <a:chOff x="2064431" y="6019800"/>
              <a:chExt cx="533400" cy="381000"/>
            </a:xfrm>
          </p:grpSpPr>
          <p:sp>
            <p:nvSpPr>
              <p:cNvPr id="977" name="Rectangle 97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9" name="Rectangle 97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9" idx="3"/>
                  <a:endCxn id="98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>
                  <a:stCxn id="980" idx="2"/>
                  <a:endCxn id="97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>
                  <a:stCxn id="977" idx="0"/>
                  <a:endCxn id="97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132"/>
            <p:cNvGrpSpPr/>
            <p:nvPr/>
          </p:nvGrpSpPr>
          <p:grpSpPr>
            <a:xfrm>
              <a:off x="5769331" y="5459942"/>
              <a:ext cx="348192" cy="248708"/>
              <a:chOff x="2064431" y="6019800"/>
              <a:chExt cx="533400" cy="381000"/>
            </a:xfrm>
          </p:grpSpPr>
          <p:sp>
            <p:nvSpPr>
              <p:cNvPr id="985" name="Rectangle 98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87" name="Rectangle 98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9" name="Straight Connector 988"/>
                <p:cNvCxnSpPr>
                  <a:stCxn id="987" idx="3"/>
                  <a:endCxn id="98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>
                  <a:stCxn id="988" idx="2"/>
                  <a:endCxn id="98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>
                  <a:stCxn id="985" idx="0"/>
                  <a:endCxn id="98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2" name="Straight Connector 991"/>
            <p:cNvCxnSpPr>
              <a:stCxn id="933" idx="2"/>
            </p:cNvCxnSpPr>
            <p:nvPr/>
          </p:nvCxnSpPr>
          <p:spPr bwMode="auto">
            <a:xfrm rot="16200000" flipH="1">
              <a:off x="6639811" y="4763558"/>
              <a:ext cx="994831" cy="795867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>
              <a:endCxn id="932" idx="2"/>
            </p:cNvCxnSpPr>
            <p:nvPr/>
          </p:nvCxnSpPr>
          <p:spPr bwMode="auto">
            <a:xfrm rot="16200000" flipV="1">
              <a:off x="6468084" y="4542091"/>
              <a:ext cx="795865" cy="103983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933"/>
            <p:cNvGrpSpPr/>
            <p:nvPr/>
          </p:nvGrpSpPr>
          <p:grpSpPr>
            <a:xfrm>
              <a:off x="5715000" y="5410200"/>
              <a:ext cx="2046514" cy="348191"/>
              <a:chOff x="1447800" y="4884207"/>
              <a:chExt cx="2046514" cy="348191"/>
            </a:xfrm>
          </p:grpSpPr>
          <p:sp>
            <p:nvSpPr>
              <p:cNvPr id="935" name="Oval 93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6" name="Oval 93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9" name="Oval 938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0" name="Oval 939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1" name="Oval 940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2" name="Oval 941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3" name="Oval 942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4" name="Oval 943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5" name="Oval 944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6" name="Oval 945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30" name="Group 926"/>
            <p:cNvGrpSpPr/>
            <p:nvPr/>
          </p:nvGrpSpPr>
          <p:grpSpPr>
            <a:xfrm>
              <a:off x="6266895" y="4564593"/>
              <a:ext cx="997202" cy="149225"/>
              <a:chOff x="1999695" y="4038600"/>
              <a:chExt cx="997202" cy="149225"/>
            </a:xfrm>
          </p:grpSpPr>
          <p:sp>
            <p:nvSpPr>
              <p:cNvPr id="928" name="Oval 927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9" name="Oval 928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0" name="Oval 929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6" name="Rectangle 1005"/>
          <p:cNvSpPr/>
          <p:nvPr/>
        </p:nvSpPr>
        <p:spPr bwMode="auto">
          <a:xfrm>
            <a:off x="6096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7" name="TextBox 1006"/>
          <p:cNvSpPr txBox="1"/>
          <p:nvPr/>
        </p:nvSpPr>
        <p:spPr>
          <a:xfrm>
            <a:off x="6248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G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1" name="Group 1001"/>
          <p:cNvGrpSpPr/>
          <p:nvPr/>
        </p:nvGrpSpPr>
        <p:grpSpPr>
          <a:xfrm>
            <a:off x="6324600" y="990600"/>
            <a:ext cx="2046514" cy="1193798"/>
            <a:chOff x="1447800" y="4038600"/>
            <a:chExt cx="2046514" cy="1193798"/>
          </a:xfrm>
        </p:grpSpPr>
        <p:sp>
          <p:nvSpPr>
            <p:cNvPr id="869" name="Rectangle 868"/>
            <p:cNvSpPr/>
            <p:nvPr/>
          </p:nvSpPr>
          <p:spPr bwMode="auto">
            <a:xfrm>
              <a:off x="2894897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2054026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5" name="Rectangle 864"/>
            <p:cNvSpPr/>
            <p:nvPr/>
          </p:nvSpPr>
          <p:spPr bwMode="auto">
            <a:xfrm>
              <a:off x="2447222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45" name="Straight Connector 844"/>
            <p:cNvCxnSpPr/>
            <p:nvPr/>
          </p:nvCxnSpPr>
          <p:spPr bwMode="auto">
            <a:xfrm>
              <a:off x="1646767" y="4486274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9"/>
            <p:cNvCxnSpPr>
              <a:endCxn id="899" idx="0"/>
            </p:cNvCxnSpPr>
            <p:nvPr/>
          </p:nvCxnSpPr>
          <p:spPr bwMode="auto">
            <a:xfrm rot="5400000">
              <a:off x="2372611" y="4386791"/>
              <a:ext cx="795865" cy="29845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7" name="Straight Connector 10"/>
            <p:cNvCxnSpPr>
              <a:endCxn id="910" idx="0"/>
            </p:cNvCxnSpPr>
            <p:nvPr/>
          </p:nvCxnSpPr>
          <p:spPr bwMode="auto">
            <a:xfrm rot="10800000" flipV="1">
              <a:off x="2074160" y="4138083"/>
              <a:ext cx="845608" cy="79586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8" name="Straight Connector 11"/>
            <p:cNvCxnSpPr/>
            <p:nvPr/>
          </p:nvCxnSpPr>
          <p:spPr bwMode="auto">
            <a:xfrm rot="5400000" flipH="1" flipV="1">
              <a:off x="2521836" y="4536016"/>
              <a:ext cx="795865" cy="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endCxn id="910" idx="0"/>
            </p:cNvCxnSpPr>
            <p:nvPr/>
          </p:nvCxnSpPr>
          <p:spPr bwMode="auto">
            <a:xfrm rot="5400000">
              <a:off x="1875194" y="4337050"/>
              <a:ext cx="795866" cy="397933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 bwMode="auto">
            <a:xfrm rot="16200000" flipV="1">
              <a:off x="2123903" y="4486274"/>
              <a:ext cx="994832" cy="298450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endCxn id="886" idx="1"/>
            </p:cNvCxnSpPr>
            <p:nvPr/>
          </p:nvCxnSpPr>
          <p:spPr bwMode="auto">
            <a:xfrm>
              <a:off x="2078898" y="4138083"/>
              <a:ext cx="1164191" cy="1019703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 bwMode="auto">
            <a:xfrm rot="5400000" flipH="1" flipV="1">
              <a:off x="1405017" y="4260068"/>
              <a:ext cx="795865" cy="551895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 bwMode="auto">
            <a:xfrm rot="16200000" flipV="1">
              <a:off x="1653726" y="4563255"/>
              <a:ext cx="994832" cy="14448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11"/>
            <p:cNvCxnSpPr/>
            <p:nvPr/>
          </p:nvCxnSpPr>
          <p:spPr bwMode="auto">
            <a:xfrm flipV="1">
              <a:off x="1850323" y="4138083"/>
              <a:ext cx="1069446" cy="82073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endCxn id="878" idx="0"/>
            </p:cNvCxnSpPr>
            <p:nvPr/>
          </p:nvCxnSpPr>
          <p:spPr bwMode="auto">
            <a:xfrm rot="5400000">
              <a:off x="1750840" y="4212695"/>
              <a:ext cx="795866" cy="64664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68" name="Group 176"/>
            <p:cNvGrpSpPr/>
            <p:nvPr/>
          </p:nvGrpSpPr>
          <p:grpSpPr>
            <a:xfrm>
              <a:off x="2049289" y="4933949"/>
              <a:ext cx="348192" cy="248708"/>
              <a:chOff x="2064431" y="6019800"/>
              <a:chExt cx="533400" cy="381000"/>
            </a:xfrm>
          </p:grpSpPr>
          <p:sp>
            <p:nvSpPr>
              <p:cNvPr id="908" name="Rectangle 90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69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10" name="Rectangle 90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12" name="Straight Connector 911"/>
                <p:cNvCxnSpPr>
                  <a:stCxn id="910" idx="3"/>
                  <a:endCxn id="91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>
                  <a:stCxn id="911" idx="2"/>
                  <a:endCxn id="90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>
                  <a:stCxn id="908" idx="0"/>
                  <a:endCxn id="91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0" name="Group 188"/>
            <p:cNvGrpSpPr/>
            <p:nvPr/>
          </p:nvGrpSpPr>
          <p:grpSpPr>
            <a:xfrm>
              <a:off x="2596447" y="4933949"/>
              <a:ext cx="348192" cy="248708"/>
              <a:chOff x="2064431" y="6019800"/>
              <a:chExt cx="533400" cy="381000"/>
            </a:xfrm>
          </p:grpSpPr>
          <p:sp>
            <p:nvSpPr>
              <p:cNvPr id="897" name="Rectangle 89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1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99" name="Rectangle 89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01" name="Straight Connector 900"/>
                <p:cNvCxnSpPr>
                  <a:stCxn id="899" idx="3"/>
                  <a:endCxn id="90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>
                  <a:stCxn id="900" idx="2"/>
                  <a:endCxn id="89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>
                  <a:stCxn id="897" idx="0"/>
                  <a:endCxn id="89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2" name="Group 200"/>
            <p:cNvGrpSpPr/>
            <p:nvPr/>
          </p:nvGrpSpPr>
          <p:grpSpPr>
            <a:xfrm>
              <a:off x="3093864" y="4933949"/>
              <a:ext cx="348192" cy="248708"/>
              <a:chOff x="2064431" y="6019800"/>
              <a:chExt cx="533400" cy="381000"/>
            </a:xfrm>
          </p:grpSpPr>
          <p:sp>
            <p:nvSpPr>
              <p:cNvPr id="886" name="Rectangle 88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8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88" name="Rectangle 88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90" name="Straight Connector 889"/>
                <p:cNvCxnSpPr>
                  <a:stCxn id="888" idx="3"/>
                  <a:endCxn id="88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>
                  <a:stCxn id="889" idx="2"/>
                  <a:endCxn id="88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>
                  <a:stCxn id="886" idx="0"/>
                  <a:endCxn id="88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7" name="Group 132"/>
            <p:cNvGrpSpPr/>
            <p:nvPr/>
          </p:nvGrpSpPr>
          <p:grpSpPr>
            <a:xfrm>
              <a:off x="1502131" y="4933949"/>
              <a:ext cx="348192" cy="248708"/>
              <a:chOff x="2064431" y="6019800"/>
              <a:chExt cx="533400" cy="381000"/>
            </a:xfrm>
          </p:grpSpPr>
          <p:sp>
            <p:nvSpPr>
              <p:cNvPr id="875" name="Rectangle 87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92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77" name="Rectangle 87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79" name="Straight Connector 878"/>
                <p:cNvCxnSpPr>
                  <a:stCxn id="877" idx="3"/>
                  <a:endCxn id="87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>
                  <a:stCxn id="878" idx="2"/>
                  <a:endCxn id="87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>
                  <a:stCxn id="875" idx="0"/>
                  <a:endCxn id="87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0" name="Straight Connector 919"/>
            <p:cNvCxnSpPr>
              <a:stCxn id="865" idx="2"/>
              <a:endCxn id="889" idx="0"/>
            </p:cNvCxnSpPr>
            <p:nvPr/>
          </p:nvCxnSpPr>
          <p:spPr bwMode="auto">
            <a:xfrm rot="16200000" flipH="1">
              <a:off x="2546707" y="4063470"/>
              <a:ext cx="795865" cy="94509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>
              <a:stCxn id="888" idx="0"/>
              <a:endCxn id="867" idx="2"/>
            </p:cNvCxnSpPr>
            <p:nvPr/>
          </p:nvCxnSpPr>
          <p:spPr bwMode="auto">
            <a:xfrm rot="16200000" flipV="1">
              <a:off x="2200884" y="4016098"/>
              <a:ext cx="795865" cy="103983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875" idx="0"/>
              <a:endCxn id="867" idx="2"/>
            </p:cNvCxnSpPr>
            <p:nvPr/>
          </p:nvCxnSpPr>
          <p:spPr bwMode="auto">
            <a:xfrm rot="5400000" flipH="1" flipV="1">
              <a:off x="1380147" y="4434165"/>
              <a:ext cx="994831" cy="402670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8" name="Group 920"/>
            <p:cNvGrpSpPr/>
            <p:nvPr/>
          </p:nvGrpSpPr>
          <p:grpSpPr>
            <a:xfrm>
              <a:off x="1999695" y="4038600"/>
              <a:ext cx="997202" cy="149225"/>
              <a:chOff x="1999695" y="4038600"/>
              <a:chExt cx="997202" cy="149225"/>
            </a:xfrm>
          </p:grpSpPr>
          <p:sp>
            <p:nvSpPr>
              <p:cNvPr id="870" name="Oval 869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99" name="Group 915"/>
            <p:cNvGrpSpPr/>
            <p:nvPr/>
          </p:nvGrpSpPr>
          <p:grpSpPr>
            <a:xfrm>
              <a:off x="1447800" y="4884207"/>
              <a:ext cx="2046514" cy="348191"/>
              <a:chOff x="1447800" y="4884207"/>
              <a:chExt cx="2046514" cy="348191"/>
            </a:xfrm>
          </p:grpSpPr>
          <p:sp>
            <p:nvSpPr>
              <p:cNvPr id="905" name="Oval 90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246" name="TextBox 245"/>
          <p:cNvSpPr txBox="1"/>
          <p:nvPr/>
        </p:nvSpPr>
        <p:spPr>
          <a:xfrm>
            <a:off x="2590800" y="5943600"/>
            <a:ext cx="434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(G*)≤log t + 4?</a:t>
            </a:r>
            <a:endParaRPr lang="en-US" dirty="0">
              <a:latin typeface="+mj-lt"/>
            </a:endParaRPr>
          </a:p>
        </p:txBody>
      </p:sp>
      <p:cxnSp>
        <p:nvCxnSpPr>
          <p:cNvPr id="1009" name="Straight Connector 1008"/>
          <p:cNvCxnSpPr/>
          <p:nvPr/>
        </p:nvCxnSpPr>
        <p:spPr bwMode="auto">
          <a:xfrm>
            <a:off x="960967" y="5095874"/>
            <a:ext cx="7344833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6" name="Straight Connector 9"/>
          <p:cNvCxnSpPr/>
          <p:nvPr/>
        </p:nvCxnSpPr>
        <p:spPr bwMode="auto">
          <a:xfrm rot="16200000" flipH="1">
            <a:off x="4904144" y="4896914"/>
            <a:ext cx="795865" cy="497417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7" name="Straight Connector 10"/>
          <p:cNvCxnSpPr/>
          <p:nvPr/>
        </p:nvCxnSpPr>
        <p:spPr bwMode="auto">
          <a:xfrm rot="16200000" flipH="1">
            <a:off x="4730048" y="5071009"/>
            <a:ext cx="994832" cy="348192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8" name="Straight Connector 11"/>
          <p:cNvCxnSpPr/>
          <p:nvPr/>
        </p:nvCxnSpPr>
        <p:spPr bwMode="auto">
          <a:xfrm rot="5400000" flipH="1" flipV="1">
            <a:off x="4655436" y="5145622"/>
            <a:ext cx="795865" cy="0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9" name="Straight Connector 1238"/>
          <p:cNvCxnSpPr/>
          <p:nvPr/>
        </p:nvCxnSpPr>
        <p:spPr bwMode="auto">
          <a:xfrm rot="16200000" flipH="1">
            <a:off x="4282373" y="5071009"/>
            <a:ext cx="795865" cy="149225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0" name="Straight Connector 1239"/>
          <p:cNvCxnSpPr/>
          <p:nvPr/>
        </p:nvCxnSpPr>
        <p:spPr bwMode="auto">
          <a:xfrm rot="16200000" flipH="1">
            <a:off x="4531082" y="4822301"/>
            <a:ext cx="795865" cy="646642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1" name="Straight Connector 1240"/>
          <p:cNvCxnSpPr/>
          <p:nvPr/>
        </p:nvCxnSpPr>
        <p:spPr bwMode="auto">
          <a:xfrm rot="16200000" flipV="1">
            <a:off x="4257503" y="5095880"/>
            <a:ext cx="994832" cy="2984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2" name="Straight Connector 1241"/>
          <p:cNvCxnSpPr/>
          <p:nvPr/>
        </p:nvCxnSpPr>
        <p:spPr bwMode="auto">
          <a:xfrm rot="5400000">
            <a:off x="3513747" y="5043770"/>
            <a:ext cx="994832" cy="402670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3" name="Straight Connector 1242"/>
          <p:cNvCxnSpPr/>
          <p:nvPr/>
        </p:nvCxnSpPr>
        <p:spPr bwMode="auto">
          <a:xfrm rot="5400000" flipH="1" flipV="1">
            <a:off x="3538617" y="4869674"/>
            <a:ext cx="795865" cy="551895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4" name="Straight Connector 1243"/>
          <p:cNvCxnSpPr/>
          <p:nvPr/>
        </p:nvCxnSpPr>
        <p:spPr bwMode="auto">
          <a:xfrm rot="16200000" flipV="1">
            <a:off x="3787326" y="5172861"/>
            <a:ext cx="994832" cy="144488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5" name="Straight Connector 11"/>
          <p:cNvCxnSpPr/>
          <p:nvPr/>
        </p:nvCxnSpPr>
        <p:spPr bwMode="auto">
          <a:xfrm flipV="1">
            <a:off x="3983923" y="4747689"/>
            <a:ext cx="1069446" cy="820736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6" name="Straight Connector 1245"/>
          <p:cNvCxnSpPr/>
          <p:nvPr/>
        </p:nvCxnSpPr>
        <p:spPr bwMode="auto">
          <a:xfrm rot="5400000">
            <a:off x="4008794" y="4946655"/>
            <a:ext cx="795865" cy="39793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7" name="Straight Connector 1246"/>
          <p:cNvCxnSpPr/>
          <p:nvPr/>
        </p:nvCxnSpPr>
        <p:spPr bwMode="auto">
          <a:xfrm rot="5400000">
            <a:off x="4158019" y="5095880"/>
            <a:ext cx="795865" cy="9948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4" name="Group 1247"/>
          <p:cNvGrpSpPr/>
          <p:nvPr/>
        </p:nvGrpSpPr>
        <p:grpSpPr>
          <a:xfrm>
            <a:off x="4128558" y="5493813"/>
            <a:ext cx="454781" cy="348191"/>
            <a:chOff x="4038600" y="5943600"/>
            <a:chExt cx="696686" cy="533400"/>
          </a:xfrm>
        </p:grpSpPr>
        <p:grpSp>
          <p:nvGrpSpPr>
            <p:cNvPr id="810" name="Group 176"/>
            <p:cNvGrpSpPr/>
            <p:nvPr/>
          </p:nvGrpSpPr>
          <p:grpSpPr>
            <a:xfrm>
              <a:off x="4121831" y="6019800"/>
              <a:ext cx="533400" cy="381000"/>
              <a:chOff x="2064431" y="6019800"/>
              <a:chExt cx="533400" cy="381000"/>
            </a:xfrm>
          </p:grpSpPr>
          <p:sp>
            <p:nvSpPr>
              <p:cNvPr id="1298" name="Rectangle 129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1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00" name="Rectangle 129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01" name="Rectangle 130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02" name="Straight Connector 1301"/>
                <p:cNvCxnSpPr>
                  <a:stCxn id="1300" idx="3"/>
                  <a:endCxn id="130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>
                  <a:stCxn id="1301" idx="2"/>
                  <a:endCxn id="129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>
                  <a:stCxn id="1298" idx="0"/>
                  <a:endCxn id="130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5" name="Oval 1294"/>
            <p:cNvSpPr/>
            <p:nvPr/>
          </p:nvSpPr>
          <p:spPr bwMode="auto">
            <a:xfrm rot="16200000" flipV="1">
              <a:off x="4044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 rot="16200000" flipV="1">
              <a:off x="42726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 rot="16200000" flipV="1">
              <a:off x="4501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16" name="Group 1248"/>
          <p:cNvGrpSpPr/>
          <p:nvPr/>
        </p:nvGrpSpPr>
        <p:grpSpPr>
          <a:xfrm>
            <a:off x="4675716" y="5493814"/>
            <a:ext cx="454781" cy="348191"/>
            <a:chOff x="4876800" y="5943600"/>
            <a:chExt cx="696686" cy="533400"/>
          </a:xfrm>
        </p:grpSpPr>
        <p:grpSp>
          <p:nvGrpSpPr>
            <p:cNvPr id="822" name="Group 188"/>
            <p:cNvGrpSpPr/>
            <p:nvPr/>
          </p:nvGrpSpPr>
          <p:grpSpPr>
            <a:xfrm>
              <a:off x="4960031" y="6019800"/>
              <a:ext cx="533400" cy="381000"/>
              <a:chOff x="2064431" y="6019800"/>
              <a:chExt cx="533400" cy="381000"/>
            </a:xfrm>
          </p:grpSpPr>
          <p:sp>
            <p:nvSpPr>
              <p:cNvPr id="1287" name="Rectangle 128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89" name="Rectangle 128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90" name="Rectangle 128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91" name="Straight Connector 1290"/>
                <p:cNvCxnSpPr>
                  <a:stCxn id="1289" idx="3"/>
                  <a:endCxn id="129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>
                  <a:stCxn id="1290" idx="2"/>
                  <a:endCxn id="128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>
                  <a:stCxn id="1287" idx="0"/>
                  <a:endCxn id="128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4" name="Oval 1283"/>
            <p:cNvSpPr/>
            <p:nvPr/>
          </p:nvSpPr>
          <p:spPr bwMode="auto">
            <a:xfrm rot="16200000" flipV="1">
              <a:off x="4882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 rot="16200000" flipV="1">
              <a:off x="5110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 rot="16200000" flipV="1">
              <a:off x="5339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28" name="Group 1249"/>
          <p:cNvGrpSpPr/>
          <p:nvPr/>
        </p:nvGrpSpPr>
        <p:grpSpPr>
          <a:xfrm>
            <a:off x="5173133" y="5493813"/>
            <a:ext cx="454781" cy="348191"/>
            <a:chOff x="5638800" y="5943600"/>
            <a:chExt cx="696686" cy="533400"/>
          </a:xfrm>
        </p:grpSpPr>
        <p:grpSp>
          <p:nvGrpSpPr>
            <p:cNvPr id="64" name="Group 200"/>
            <p:cNvGrpSpPr/>
            <p:nvPr/>
          </p:nvGrpSpPr>
          <p:grpSpPr>
            <a:xfrm>
              <a:off x="5722031" y="6019800"/>
              <a:ext cx="533400" cy="381000"/>
              <a:chOff x="2064431" y="6019800"/>
              <a:chExt cx="533400" cy="381000"/>
            </a:xfrm>
          </p:grpSpPr>
          <p:sp>
            <p:nvSpPr>
              <p:cNvPr id="1276" name="Rectangle 127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78" name="Rectangle 127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79" name="Rectangle 127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80" name="Straight Connector 1279"/>
                <p:cNvCxnSpPr>
                  <a:stCxn id="1278" idx="3"/>
                  <a:endCxn id="127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>
                  <a:stCxn id="1279" idx="2"/>
                  <a:endCxn id="127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>
                  <a:stCxn id="1276" idx="0"/>
                  <a:endCxn id="127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3" name="Oval 1272"/>
            <p:cNvSpPr/>
            <p:nvPr/>
          </p:nvSpPr>
          <p:spPr bwMode="auto">
            <a:xfrm rot="16200000" flipV="1">
              <a:off x="5644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 rot="16200000" flipV="1">
              <a:off x="5872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 rot="16200000" flipV="1">
              <a:off x="6101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6" name="Group 1250"/>
          <p:cNvGrpSpPr/>
          <p:nvPr/>
        </p:nvGrpSpPr>
        <p:grpSpPr>
          <a:xfrm>
            <a:off x="3581400" y="5493812"/>
            <a:ext cx="454781" cy="348191"/>
            <a:chOff x="3200400" y="5943600"/>
            <a:chExt cx="696686" cy="533400"/>
          </a:xfrm>
        </p:grpSpPr>
        <p:grpSp>
          <p:nvGrpSpPr>
            <p:cNvPr id="67" name="Group 132"/>
            <p:cNvGrpSpPr/>
            <p:nvPr/>
          </p:nvGrpSpPr>
          <p:grpSpPr>
            <a:xfrm>
              <a:off x="3283631" y="6019800"/>
              <a:ext cx="533400" cy="381000"/>
              <a:chOff x="2064431" y="6019800"/>
              <a:chExt cx="533400" cy="381000"/>
            </a:xfrm>
          </p:grpSpPr>
          <p:sp>
            <p:nvSpPr>
              <p:cNvPr id="1265" name="Rectangle 126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67" name="Rectangle 126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68" name="Rectangle 126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69" name="Straight Connector 1268"/>
                <p:cNvCxnSpPr>
                  <a:stCxn id="1267" idx="3"/>
                  <a:endCxn id="126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Straight Connector 1269"/>
                <p:cNvCxnSpPr>
                  <a:stCxn id="1268" idx="2"/>
                  <a:endCxn id="126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Straight Connector 1270"/>
                <p:cNvCxnSpPr>
                  <a:stCxn id="1265" idx="0"/>
                  <a:endCxn id="126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2" name="Oval 1261"/>
            <p:cNvSpPr/>
            <p:nvPr/>
          </p:nvSpPr>
          <p:spPr bwMode="auto">
            <a:xfrm rot="16200000" flipV="1">
              <a:off x="32058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 rot="16200000" flipV="1">
              <a:off x="34344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 rot="16200000" flipV="1">
              <a:off x="3663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9" name="Group 1251"/>
          <p:cNvGrpSpPr/>
          <p:nvPr/>
        </p:nvGrpSpPr>
        <p:grpSpPr>
          <a:xfrm>
            <a:off x="4974166" y="4648200"/>
            <a:ext cx="156331" cy="149225"/>
            <a:chOff x="5334000" y="4648200"/>
            <a:chExt cx="239486" cy="228600"/>
          </a:xfrm>
        </p:grpSpPr>
        <p:sp>
          <p:nvSpPr>
            <p:cNvPr id="1259" name="Rectangle 1258"/>
            <p:cNvSpPr/>
            <p:nvPr/>
          </p:nvSpPr>
          <p:spPr bwMode="auto">
            <a:xfrm>
              <a:off x="54172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 rot="16200000" flipV="1">
              <a:off x="53394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0" name="Group 1252"/>
          <p:cNvGrpSpPr/>
          <p:nvPr/>
        </p:nvGrpSpPr>
        <p:grpSpPr>
          <a:xfrm>
            <a:off x="4133295" y="4648201"/>
            <a:ext cx="156331" cy="149225"/>
            <a:chOff x="4045857" y="4648200"/>
            <a:chExt cx="239486" cy="228600"/>
          </a:xfrm>
        </p:grpSpPr>
        <p:sp>
          <p:nvSpPr>
            <p:cNvPr id="1257" name="Rectangle 1256"/>
            <p:cNvSpPr/>
            <p:nvPr/>
          </p:nvSpPr>
          <p:spPr bwMode="auto">
            <a:xfrm>
              <a:off x="4129088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 rot="16200000" flipV="1">
              <a:off x="4051300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1" name="Group 1253"/>
          <p:cNvGrpSpPr/>
          <p:nvPr/>
        </p:nvGrpSpPr>
        <p:grpSpPr>
          <a:xfrm>
            <a:off x="4526490" y="4648205"/>
            <a:ext cx="156331" cy="149225"/>
            <a:chOff x="4648200" y="4648200"/>
            <a:chExt cx="239486" cy="228600"/>
          </a:xfrm>
        </p:grpSpPr>
        <p:sp>
          <p:nvSpPr>
            <p:cNvPr id="1255" name="Rectangle 1254"/>
            <p:cNvSpPr/>
            <p:nvPr/>
          </p:nvSpPr>
          <p:spPr bwMode="auto">
            <a:xfrm>
              <a:off x="47314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 rot="16200000" flipV="1">
              <a:off x="46536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306" name="Rectangle 1305"/>
          <p:cNvSpPr/>
          <p:nvPr/>
        </p:nvSpPr>
        <p:spPr bwMode="auto">
          <a:xfrm>
            <a:off x="23614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7" name="Rectangle 1306"/>
          <p:cNvSpPr/>
          <p:nvPr/>
        </p:nvSpPr>
        <p:spPr bwMode="auto">
          <a:xfrm>
            <a:off x="15206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8" name="Rectangle 1307"/>
          <p:cNvSpPr/>
          <p:nvPr/>
        </p:nvSpPr>
        <p:spPr bwMode="auto">
          <a:xfrm>
            <a:off x="19138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310" name="Straight Connector 9"/>
          <p:cNvCxnSpPr>
            <a:stCxn id="1306" idx="2"/>
            <a:endCxn id="1355" idx="0"/>
          </p:cNvCxnSpPr>
          <p:nvPr/>
        </p:nvCxnSpPr>
        <p:spPr bwMode="auto">
          <a:xfrm rot="16200000" flipH="1">
            <a:off x="2237133" y="4896924"/>
            <a:ext cx="795897" cy="497427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1" name="Straight Connector 10"/>
          <p:cNvCxnSpPr>
            <a:stCxn id="1306" idx="2"/>
            <a:endCxn id="1368" idx="0"/>
          </p:cNvCxnSpPr>
          <p:nvPr/>
        </p:nvCxnSpPr>
        <p:spPr bwMode="auto">
          <a:xfrm rot="5400000">
            <a:off x="1565620" y="4722838"/>
            <a:ext cx="795897" cy="845600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2" name="Straight Connector 11"/>
          <p:cNvCxnSpPr>
            <a:stCxn id="1362" idx="0"/>
            <a:endCxn id="1306" idx="2"/>
          </p:cNvCxnSpPr>
          <p:nvPr/>
        </p:nvCxnSpPr>
        <p:spPr bwMode="auto">
          <a:xfrm rot="16200000" flipV="1">
            <a:off x="1988425" y="5145634"/>
            <a:ext cx="795897" cy="10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308" idx="2"/>
            <a:endCxn id="1361" idx="0"/>
          </p:cNvCxnSpPr>
          <p:nvPr/>
        </p:nvCxnSpPr>
        <p:spPr bwMode="auto">
          <a:xfrm rot="16200000" flipH="1">
            <a:off x="1615361" y="5071021"/>
            <a:ext cx="795897" cy="149233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>
            <a:stCxn id="1308" idx="2"/>
            <a:endCxn id="1354" idx="0"/>
          </p:cNvCxnSpPr>
          <p:nvPr/>
        </p:nvCxnSpPr>
        <p:spPr bwMode="auto">
          <a:xfrm rot="16200000" flipH="1">
            <a:off x="1864070" y="4822313"/>
            <a:ext cx="795897" cy="64665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stCxn id="1359" idx="0"/>
            <a:endCxn id="1308" idx="2"/>
          </p:cNvCxnSpPr>
          <p:nvPr/>
        </p:nvCxnSpPr>
        <p:spPr bwMode="auto">
          <a:xfrm rot="16200000" flipV="1">
            <a:off x="1590491" y="5095893"/>
            <a:ext cx="994865" cy="298459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6" name="Straight Connector 1315"/>
          <p:cNvCxnSpPr>
            <a:stCxn id="1307" idx="2"/>
            <a:endCxn id="1345" idx="0"/>
          </p:cNvCxnSpPr>
          <p:nvPr/>
        </p:nvCxnSpPr>
        <p:spPr bwMode="auto">
          <a:xfrm rot="5400000">
            <a:off x="846735" y="5043792"/>
            <a:ext cx="994865" cy="402661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7" name="Straight Connector 1316"/>
          <p:cNvCxnSpPr>
            <a:stCxn id="1347" idx="0"/>
            <a:endCxn id="1307" idx="2"/>
          </p:cNvCxnSpPr>
          <p:nvPr/>
        </p:nvCxnSpPr>
        <p:spPr bwMode="auto">
          <a:xfrm rot="5400000" flipH="1" flipV="1">
            <a:off x="871605" y="4869696"/>
            <a:ext cx="795897" cy="551887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8" name="Straight Connector 1317"/>
          <p:cNvCxnSpPr>
            <a:stCxn id="1366" idx="0"/>
            <a:endCxn id="1307" idx="2"/>
          </p:cNvCxnSpPr>
          <p:nvPr/>
        </p:nvCxnSpPr>
        <p:spPr bwMode="auto">
          <a:xfrm rot="16200000" flipV="1">
            <a:off x="1120314" y="5172874"/>
            <a:ext cx="994865" cy="144497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9" name="Straight Connector 11"/>
          <p:cNvCxnSpPr>
            <a:stCxn id="1348" idx="3"/>
            <a:endCxn id="1306" idx="2"/>
          </p:cNvCxnSpPr>
          <p:nvPr/>
        </p:nvCxnSpPr>
        <p:spPr bwMode="auto">
          <a:xfrm flipV="1">
            <a:off x="1316933" y="4747690"/>
            <a:ext cx="1069435" cy="82076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0" name="Straight Connector 1319"/>
          <p:cNvCxnSpPr>
            <a:stCxn id="1308" idx="2"/>
            <a:endCxn id="1348" idx="0"/>
          </p:cNvCxnSpPr>
          <p:nvPr/>
        </p:nvCxnSpPr>
        <p:spPr bwMode="auto">
          <a:xfrm rot="5400000">
            <a:off x="1217430" y="4822323"/>
            <a:ext cx="795897" cy="646631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1" name="Straight Connector 1320"/>
          <p:cNvCxnSpPr>
            <a:stCxn id="1308" idx="2"/>
            <a:endCxn id="1369" idx="0"/>
          </p:cNvCxnSpPr>
          <p:nvPr/>
        </p:nvCxnSpPr>
        <p:spPr bwMode="auto">
          <a:xfrm rot="5400000">
            <a:off x="1491009" y="5095902"/>
            <a:ext cx="795897" cy="99473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7" name="Straight Connector 1326"/>
          <p:cNvCxnSpPr>
            <a:stCxn id="1354" idx="0"/>
            <a:endCxn id="1307" idx="2"/>
          </p:cNvCxnSpPr>
          <p:nvPr/>
        </p:nvCxnSpPr>
        <p:spPr bwMode="auto">
          <a:xfrm rot="16200000" flipV="1">
            <a:off x="1667472" y="4625716"/>
            <a:ext cx="795897" cy="1039846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 453"/>
          <p:cNvGrpSpPr/>
          <p:nvPr/>
        </p:nvGrpSpPr>
        <p:grpSpPr>
          <a:xfrm>
            <a:off x="914400" y="5493813"/>
            <a:ext cx="454781" cy="348191"/>
            <a:chOff x="914400" y="5493813"/>
            <a:chExt cx="454781" cy="348191"/>
          </a:xfrm>
        </p:grpSpPr>
        <p:grpSp>
          <p:nvGrpSpPr>
            <p:cNvPr id="73" name="Group 132"/>
            <p:cNvGrpSpPr/>
            <p:nvPr/>
          </p:nvGrpSpPr>
          <p:grpSpPr>
            <a:xfrm>
              <a:off x="968739" y="5543587"/>
              <a:ext cx="348194" cy="248710"/>
              <a:chOff x="2064431" y="6019800"/>
              <a:chExt cx="533400" cy="381000"/>
            </a:xfrm>
          </p:grpSpPr>
          <p:sp>
            <p:nvSpPr>
              <p:cNvPr id="1345" name="Rectangle 134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4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47" name="Rectangle 134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49" name="Straight Connector 1348"/>
                <p:cNvCxnSpPr>
                  <a:stCxn id="1347" idx="3"/>
                  <a:endCxn id="134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/>
                <p:cNvCxnSpPr>
                  <a:stCxn id="1348" idx="2"/>
                  <a:endCxn id="134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/>
                <p:cNvCxnSpPr>
                  <a:stCxn id="1345" idx="0"/>
                  <a:endCxn id="134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2" name="Oval 1341"/>
            <p:cNvSpPr/>
            <p:nvPr/>
          </p:nvSpPr>
          <p:spPr bwMode="auto">
            <a:xfrm rot="16200000" flipV="1">
              <a:off x="91795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 rot="16200000" flipV="1">
              <a:off x="1067178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 rot="16200000" flipV="1">
              <a:off x="121640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5" name="Group 454"/>
          <p:cNvGrpSpPr/>
          <p:nvPr/>
        </p:nvGrpSpPr>
        <p:grpSpPr>
          <a:xfrm>
            <a:off x="1461558" y="5493813"/>
            <a:ext cx="454781" cy="348191"/>
            <a:chOff x="1461558" y="5493813"/>
            <a:chExt cx="454781" cy="348191"/>
          </a:xfrm>
        </p:grpSpPr>
        <p:grpSp>
          <p:nvGrpSpPr>
            <p:cNvPr id="76" name="Group 176"/>
            <p:cNvGrpSpPr/>
            <p:nvPr/>
          </p:nvGrpSpPr>
          <p:grpSpPr>
            <a:xfrm>
              <a:off x="1515897" y="5543587"/>
              <a:ext cx="348194" cy="248710"/>
              <a:chOff x="2064431" y="6019800"/>
              <a:chExt cx="533400" cy="381000"/>
            </a:xfrm>
          </p:grpSpPr>
          <p:sp>
            <p:nvSpPr>
              <p:cNvPr id="1366" name="Rectangle 136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8" name="Rectangle 136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70" name="Straight Connector 1369"/>
                <p:cNvCxnSpPr>
                  <a:stCxn id="1368" idx="3"/>
                  <a:endCxn id="136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>
                  <a:stCxn id="1369" idx="2"/>
                  <a:endCxn id="136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/>
                <p:cNvCxnSpPr>
                  <a:stCxn id="1366" idx="0"/>
                  <a:endCxn id="136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3" name="Oval 1332"/>
            <p:cNvSpPr/>
            <p:nvPr/>
          </p:nvSpPr>
          <p:spPr bwMode="auto">
            <a:xfrm rot="16200000" flipV="1">
              <a:off x="146511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 rot="16200000" flipV="1">
              <a:off x="1614336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 rot="16200000" flipV="1">
              <a:off x="176356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8" name="Group 455"/>
          <p:cNvGrpSpPr/>
          <p:nvPr/>
        </p:nvGrpSpPr>
        <p:grpSpPr>
          <a:xfrm>
            <a:off x="2008716" y="5493813"/>
            <a:ext cx="454781" cy="348191"/>
            <a:chOff x="2008716" y="5493813"/>
            <a:chExt cx="454781" cy="348191"/>
          </a:xfrm>
        </p:grpSpPr>
        <p:grpSp>
          <p:nvGrpSpPr>
            <p:cNvPr id="79" name="Group 188"/>
            <p:cNvGrpSpPr/>
            <p:nvPr/>
          </p:nvGrpSpPr>
          <p:grpSpPr>
            <a:xfrm>
              <a:off x="2063055" y="5543587"/>
              <a:ext cx="348194" cy="248710"/>
              <a:chOff x="2064431" y="6019800"/>
              <a:chExt cx="533400" cy="381000"/>
            </a:xfrm>
          </p:grpSpPr>
          <p:sp>
            <p:nvSpPr>
              <p:cNvPr id="1359" name="Rectangle 135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0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1" name="Rectangle 136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2" name="Rectangle 136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63" name="Straight Connector 1362"/>
                <p:cNvCxnSpPr>
                  <a:stCxn id="1361" idx="3"/>
                  <a:endCxn id="136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4" name="Straight Connector 1363"/>
                <p:cNvCxnSpPr>
                  <a:stCxn id="1362" idx="2"/>
                  <a:endCxn id="135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>
                  <a:stCxn id="1359" idx="0"/>
                  <a:endCxn id="136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6" name="Oval 1335"/>
            <p:cNvSpPr/>
            <p:nvPr/>
          </p:nvSpPr>
          <p:spPr bwMode="auto">
            <a:xfrm rot="16200000" flipV="1">
              <a:off x="201226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 rot="16200000" flipV="1">
              <a:off x="2161494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 rot="16200000" flipV="1">
              <a:off x="231071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3" name="Group 460"/>
          <p:cNvGrpSpPr/>
          <p:nvPr/>
        </p:nvGrpSpPr>
        <p:grpSpPr>
          <a:xfrm>
            <a:off x="2506133" y="5493813"/>
            <a:ext cx="454781" cy="348191"/>
            <a:chOff x="2506133" y="5493813"/>
            <a:chExt cx="454781" cy="348191"/>
          </a:xfrm>
        </p:grpSpPr>
        <p:grpSp>
          <p:nvGrpSpPr>
            <p:cNvPr id="84" name="Group 200"/>
            <p:cNvGrpSpPr/>
            <p:nvPr/>
          </p:nvGrpSpPr>
          <p:grpSpPr>
            <a:xfrm>
              <a:off x="2560472" y="5543587"/>
              <a:ext cx="348194" cy="248710"/>
              <a:chOff x="2064431" y="6019800"/>
              <a:chExt cx="533400" cy="381000"/>
            </a:xfrm>
          </p:grpSpPr>
          <p:sp>
            <p:nvSpPr>
              <p:cNvPr id="1352" name="Rectangle 1351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54" name="Rectangle 1353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56" name="Straight Connector 1355"/>
                <p:cNvCxnSpPr>
                  <a:stCxn id="1354" idx="3"/>
                  <a:endCxn id="1355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/>
                <p:cNvCxnSpPr>
                  <a:stCxn id="1355" idx="2"/>
                  <a:endCxn id="1352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/>
                <p:cNvCxnSpPr>
                  <a:stCxn id="1352" idx="0"/>
                  <a:endCxn id="1354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9" name="Oval 1338"/>
            <p:cNvSpPr/>
            <p:nvPr/>
          </p:nvSpPr>
          <p:spPr bwMode="auto">
            <a:xfrm rot="16200000" flipV="1">
              <a:off x="250968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 rot="16200000" flipV="1">
              <a:off x="2658911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 rot="16200000" flipV="1">
              <a:off x="280813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24" name="Rectangle 423"/>
          <p:cNvSpPr/>
          <p:nvPr/>
        </p:nvSpPr>
        <p:spPr bwMode="auto">
          <a:xfrm>
            <a:off x="77716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69308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73240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427" name="Straight Connector 9"/>
          <p:cNvCxnSpPr>
            <a:stCxn id="424" idx="2"/>
            <a:endCxn id="448" idx="0"/>
          </p:cNvCxnSpPr>
          <p:nvPr/>
        </p:nvCxnSpPr>
        <p:spPr bwMode="auto">
          <a:xfrm rot="5400000">
            <a:off x="7249399" y="4996417"/>
            <a:ext cx="795897" cy="298442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10"/>
          <p:cNvCxnSpPr>
            <a:stCxn id="424" idx="2"/>
            <a:endCxn id="440" idx="0"/>
          </p:cNvCxnSpPr>
          <p:nvPr/>
        </p:nvCxnSpPr>
        <p:spPr bwMode="auto">
          <a:xfrm rot="5400000">
            <a:off x="6975820" y="4722838"/>
            <a:ext cx="795897" cy="84560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11"/>
          <p:cNvCxnSpPr>
            <a:stCxn id="449" idx="0"/>
            <a:endCxn id="424" idx="2"/>
          </p:cNvCxnSpPr>
          <p:nvPr/>
        </p:nvCxnSpPr>
        <p:spPr bwMode="auto">
          <a:xfrm rot="16200000" flipV="1">
            <a:off x="7398625" y="5145634"/>
            <a:ext cx="795897" cy="1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426" idx="2"/>
            <a:endCxn id="440" idx="0"/>
          </p:cNvCxnSpPr>
          <p:nvPr/>
        </p:nvCxnSpPr>
        <p:spPr bwMode="auto">
          <a:xfrm rot="5400000">
            <a:off x="6751983" y="4946676"/>
            <a:ext cx="795897" cy="397925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446" idx="0"/>
            <a:endCxn id="426" idx="2"/>
          </p:cNvCxnSpPr>
          <p:nvPr/>
        </p:nvCxnSpPr>
        <p:spPr bwMode="auto">
          <a:xfrm rot="16200000" flipV="1">
            <a:off x="7000691" y="5095893"/>
            <a:ext cx="994865" cy="298459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25" idx="2"/>
            <a:endCxn id="454" idx="1"/>
          </p:cNvCxnSpPr>
          <p:nvPr/>
        </p:nvCxnSpPr>
        <p:spPr bwMode="auto">
          <a:xfrm rot="16200000" flipH="1">
            <a:off x="7027929" y="4675457"/>
            <a:ext cx="1019736" cy="1164201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65" idx="0"/>
            <a:endCxn id="425" idx="2"/>
          </p:cNvCxnSpPr>
          <p:nvPr/>
        </p:nvCxnSpPr>
        <p:spPr bwMode="auto">
          <a:xfrm rot="5400000" flipH="1" flipV="1">
            <a:off x="6281805" y="4869696"/>
            <a:ext cx="795897" cy="55188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8" idx="0"/>
            <a:endCxn id="425" idx="2"/>
          </p:cNvCxnSpPr>
          <p:nvPr/>
        </p:nvCxnSpPr>
        <p:spPr bwMode="auto">
          <a:xfrm rot="16200000" flipV="1">
            <a:off x="6530514" y="5172874"/>
            <a:ext cx="994865" cy="14449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11"/>
          <p:cNvCxnSpPr>
            <a:stCxn id="466" idx="3"/>
            <a:endCxn id="424" idx="2"/>
          </p:cNvCxnSpPr>
          <p:nvPr/>
        </p:nvCxnSpPr>
        <p:spPr bwMode="auto">
          <a:xfrm flipV="1">
            <a:off x="6727133" y="4747690"/>
            <a:ext cx="1069435" cy="820768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26" idx="2"/>
            <a:endCxn id="466" idx="0"/>
          </p:cNvCxnSpPr>
          <p:nvPr/>
        </p:nvCxnSpPr>
        <p:spPr bwMode="auto">
          <a:xfrm rot="5400000">
            <a:off x="6627630" y="4822323"/>
            <a:ext cx="795897" cy="646631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176"/>
          <p:cNvGrpSpPr/>
          <p:nvPr/>
        </p:nvGrpSpPr>
        <p:grpSpPr>
          <a:xfrm>
            <a:off x="6926097" y="5543587"/>
            <a:ext cx="348194" cy="248710"/>
            <a:chOff x="2064431" y="6019800"/>
            <a:chExt cx="533400" cy="381000"/>
          </a:xfrm>
        </p:grpSpPr>
        <p:sp>
          <p:nvSpPr>
            <p:cNvPr id="438" name="Rectangle 437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7" name="Group 178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0" name="Rectangle 439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42" name="Straight Connector 441"/>
              <p:cNvCxnSpPr>
                <a:stCxn id="440" idx="3"/>
                <a:endCxn id="441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41" idx="2"/>
                <a:endCxn id="438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38" idx="0"/>
                <a:endCxn id="440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188"/>
          <p:cNvGrpSpPr/>
          <p:nvPr/>
        </p:nvGrpSpPr>
        <p:grpSpPr>
          <a:xfrm>
            <a:off x="7473255" y="5543587"/>
            <a:ext cx="348194" cy="248710"/>
            <a:chOff x="2064431" y="6019800"/>
            <a:chExt cx="533400" cy="381000"/>
          </a:xfrm>
        </p:grpSpPr>
        <p:sp>
          <p:nvSpPr>
            <p:cNvPr id="446" name="Rectangle 445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9" name="Group 190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8" name="Rectangle 447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0" name="Straight Connector 449"/>
              <p:cNvCxnSpPr>
                <a:stCxn id="448" idx="3"/>
                <a:endCxn id="449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49" idx="2"/>
                <a:endCxn id="446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46" idx="0"/>
                <a:endCxn id="448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200"/>
          <p:cNvGrpSpPr/>
          <p:nvPr/>
        </p:nvGrpSpPr>
        <p:grpSpPr>
          <a:xfrm>
            <a:off x="7970672" y="5543587"/>
            <a:ext cx="348194" cy="248710"/>
            <a:chOff x="2064431" y="6019800"/>
            <a:chExt cx="533400" cy="381000"/>
          </a:xfrm>
        </p:grpSpPr>
        <p:sp>
          <p:nvSpPr>
            <p:cNvPr id="454" name="Rectangle 453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1" name="Group 202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56" name="Rectangle 455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8" name="Straight Connector 457"/>
              <p:cNvCxnSpPr>
                <a:stCxn id="456" idx="3"/>
                <a:endCxn id="457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57" idx="2"/>
                <a:endCxn id="454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54" idx="0"/>
                <a:endCxn id="456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132"/>
          <p:cNvGrpSpPr/>
          <p:nvPr/>
        </p:nvGrpSpPr>
        <p:grpSpPr>
          <a:xfrm>
            <a:off x="6378939" y="5543587"/>
            <a:ext cx="348194" cy="248710"/>
            <a:chOff x="2064431" y="6019800"/>
            <a:chExt cx="533400" cy="381000"/>
          </a:xfrm>
        </p:grpSpPr>
        <p:sp>
          <p:nvSpPr>
            <p:cNvPr id="463" name="Rectangle 462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3" name="Group 131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65" name="Rectangle 464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67" name="Straight Connector 466"/>
              <p:cNvCxnSpPr>
                <a:stCxn id="465" idx="3"/>
                <a:endCxn id="466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66" idx="2"/>
                <a:endCxn id="463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63" idx="0"/>
                <a:endCxn id="465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0" name="Straight Connector 469"/>
          <p:cNvCxnSpPr>
            <a:stCxn id="426" idx="2"/>
            <a:endCxn id="457" idx="0"/>
          </p:cNvCxnSpPr>
          <p:nvPr/>
        </p:nvCxnSpPr>
        <p:spPr bwMode="auto">
          <a:xfrm rot="16200000" flipH="1">
            <a:off x="7423507" y="4673076"/>
            <a:ext cx="795865" cy="945092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>
            <a:stCxn id="456" idx="0"/>
            <a:endCxn id="425" idx="2"/>
          </p:cNvCxnSpPr>
          <p:nvPr/>
        </p:nvCxnSpPr>
        <p:spPr bwMode="auto">
          <a:xfrm rot="16200000" flipV="1">
            <a:off x="7077684" y="4625704"/>
            <a:ext cx="795865" cy="1039838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>
            <a:stCxn id="463" idx="0"/>
            <a:endCxn id="425" idx="2"/>
          </p:cNvCxnSpPr>
          <p:nvPr/>
        </p:nvCxnSpPr>
        <p:spPr bwMode="auto">
          <a:xfrm rot="5400000" flipH="1" flipV="1">
            <a:off x="6256947" y="5043771"/>
            <a:ext cx="994831" cy="402670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 bwMode="auto">
          <a:xfrm rot="16200000" flipV="1">
            <a:off x="7720919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4" name="Oval 473"/>
          <p:cNvSpPr/>
          <p:nvPr/>
        </p:nvSpPr>
        <p:spPr bwMode="auto">
          <a:xfrm rot="16200000" flipV="1">
            <a:off x="6880048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5" name="Oval 474"/>
          <p:cNvSpPr/>
          <p:nvPr/>
        </p:nvSpPr>
        <p:spPr bwMode="auto">
          <a:xfrm rot="16200000" flipV="1">
            <a:off x="7273244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6" name="Oval 475"/>
          <p:cNvSpPr/>
          <p:nvPr/>
        </p:nvSpPr>
        <p:spPr bwMode="auto">
          <a:xfrm rot="16200000" flipV="1">
            <a:off x="687531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7" name="Oval 476"/>
          <p:cNvSpPr/>
          <p:nvPr/>
        </p:nvSpPr>
        <p:spPr bwMode="auto">
          <a:xfrm rot="16200000" flipV="1">
            <a:off x="7024536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8" name="Oval 477"/>
          <p:cNvSpPr/>
          <p:nvPr/>
        </p:nvSpPr>
        <p:spPr bwMode="auto">
          <a:xfrm rot="16200000" flipV="1">
            <a:off x="717376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9" name="Oval 478"/>
          <p:cNvSpPr/>
          <p:nvPr/>
        </p:nvSpPr>
        <p:spPr bwMode="auto">
          <a:xfrm rot="16200000" flipV="1">
            <a:off x="742246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0" name="Oval 479"/>
          <p:cNvSpPr/>
          <p:nvPr/>
        </p:nvSpPr>
        <p:spPr bwMode="auto">
          <a:xfrm rot="16200000" flipV="1">
            <a:off x="7571694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1" name="Oval 480"/>
          <p:cNvSpPr/>
          <p:nvPr/>
        </p:nvSpPr>
        <p:spPr bwMode="auto">
          <a:xfrm rot="16200000" flipV="1">
            <a:off x="772091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2" name="Oval 481"/>
          <p:cNvSpPr/>
          <p:nvPr/>
        </p:nvSpPr>
        <p:spPr bwMode="auto">
          <a:xfrm rot="16200000" flipV="1">
            <a:off x="791988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3" name="Oval 482"/>
          <p:cNvSpPr/>
          <p:nvPr/>
        </p:nvSpPr>
        <p:spPr bwMode="auto">
          <a:xfrm rot="16200000" flipV="1">
            <a:off x="8069111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4" name="Oval 483"/>
          <p:cNvSpPr/>
          <p:nvPr/>
        </p:nvSpPr>
        <p:spPr bwMode="auto">
          <a:xfrm rot="16200000" flipV="1">
            <a:off x="821833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5" name="Oval 484"/>
          <p:cNvSpPr/>
          <p:nvPr/>
        </p:nvSpPr>
        <p:spPr bwMode="auto">
          <a:xfrm rot="16200000" flipV="1">
            <a:off x="632815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6" name="Oval 485"/>
          <p:cNvSpPr/>
          <p:nvPr/>
        </p:nvSpPr>
        <p:spPr bwMode="auto">
          <a:xfrm rot="16200000" flipV="1">
            <a:off x="6477378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7" name="Oval 486"/>
          <p:cNvSpPr/>
          <p:nvPr/>
        </p:nvSpPr>
        <p:spPr bwMode="auto">
          <a:xfrm rot="16200000" flipV="1">
            <a:off x="662660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94" name="Group 1328"/>
          <p:cNvGrpSpPr/>
          <p:nvPr/>
        </p:nvGrpSpPr>
        <p:grpSpPr>
          <a:xfrm>
            <a:off x="1466295" y="4648206"/>
            <a:ext cx="997202" cy="149225"/>
            <a:chOff x="1999695" y="4038600"/>
            <a:chExt cx="997202" cy="149225"/>
          </a:xfrm>
        </p:grpSpPr>
        <p:sp>
          <p:nvSpPr>
            <p:cNvPr id="1330" name="Oval 1329"/>
            <p:cNvSpPr/>
            <p:nvPr/>
          </p:nvSpPr>
          <p:spPr bwMode="auto">
            <a:xfrm rot="16200000" flipV="1">
              <a:off x="2844119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 rot="16200000" flipV="1">
              <a:off x="2003248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 rot="16200000" flipV="1">
              <a:off x="2396444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62" name="Rectangle 461"/>
          <p:cNvSpPr/>
          <p:nvPr/>
        </p:nvSpPr>
        <p:spPr bwMode="auto">
          <a:xfrm>
            <a:off x="685800" y="4419600"/>
            <a:ext cx="7724774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533400" y="609600"/>
            <a:ext cx="8077200" cy="37338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3" name="Rectangle 1002"/>
          <p:cNvSpPr/>
          <p:nvPr/>
        </p:nvSpPr>
        <p:spPr bwMode="auto">
          <a:xfrm>
            <a:off x="3429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1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" name="Group 842"/>
          <p:cNvGrpSpPr/>
          <p:nvPr/>
        </p:nvGrpSpPr>
        <p:grpSpPr>
          <a:xfrm>
            <a:off x="3581400" y="990594"/>
            <a:ext cx="2046514" cy="1193805"/>
            <a:chOff x="990600" y="3505192"/>
            <a:chExt cx="3135088" cy="1828811"/>
          </a:xfrm>
        </p:grpSpPr>
        <p:cxnSp>
          <p:nvCxnSpPr>
            <p:cNvPr id="773" name="Straight Connector 772"/>
            <p:cNvCxnSpPr/>
            <p:nvPr/>
          </p:nvCxnSpPr>
          <p:spPr bwMode="auto">
            <a:xfrm>
              <a:off x="1295401" y="4191001"/>
              <a:ext cx="2590801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9"/>
            <p:cNvCxnSpPr/>
            <p:nvPr/>
          </p:nvCxnSpPr>
          <p:spPr bwMode="auto">
            <a:xfrm rot="16200000" flipH="1">
              <a:off x="3016932" y="3886202"/>
              <a:ext cx="1219200" cy="7620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10"/>
            <p:cNvCxnSpPr/>
            <p:nvPr/>
          </p:nvCxnSpPr>
          <p:spPr bwMode="auto">
            <a:xfrm rot="16200000" flipH="1">
              <a:off x="2750232" y="4152901"/>
              <a:ext cx="1524001" cy="5334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6" name="Straight Connector 11"/>
            <p:cNvCxnSpPr/>
            <p:nvPr/>
          </p:nvCxnSpPr>
          <p:spPr bwMode="auto">
            <a:xfrm rot="5400000" flipH="1" flipV="1">
              <a:off x="2635933" y="4267202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 bwMode="auto">
            <a:xfrm rot="16200000" flipH="1">
              <a:off x="2064431" y="4152901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 bwMode="auto">
            <a:xfrm rot="16200000" flipH="1">
              <a:off x="2445433" y="3771901"/>
              <a:ext cx="1219200" cy="990601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 bwMode="auto">
            <a:xfrm rot="16200000" flipV="1">
              <a:off x="2026332" y="4191001"/>
              <a:ext cx="1524001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886961" y="4111173"/>
              <a:ext cx="1524001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 bwMode="auto">
            <a:xfrm rot="5400000" flipH="1" flipV="1">
              <a:off x="925059" y="3844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 bwMode="auto">
            <a:xfrm rot="16200000" flipV="1">
              <a:off x="1306061" y="4308930"/>
              <a:ext cx="1524001" cy="221344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11"/>
            <p:cNvCxnSpPr/>
            <p:nvPr/>
          </p:nvCxnSpPr>
          <p:spPr bwMode="auto">
            <a:xfrm flipV="1">
              <a:off x="1607232" y="3657601"/>
              <a:ext cx="1638302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 bwMode="auto">
            <a:xfrm rot="5400000">
              <a:off x="1645331" y="3962401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 bwMode="auto">
            <a:xfrm rot="5400000">
              <a:off x="1873931" y="4191001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785"/>
            <p:cNvGrpSpPr/>
            <p:nvPr/>
          </p:nvGrpSpPr>
          <p:grpSpPr>
            <a:xfrm>
              <a:off x="1828800" y="4800602"/>
              <a:ext cx="696686" cy="533400"/>
              <a:chOff x="4038600" y="5943600"/>
              <a:chExt cx="696686" cy="533400"/>
            </a:xfrm>
          </p:grpSpPr>
          <p:grpSp>
            <p:nvGrpSpPr>
              <p:cNvPr id="5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91" name="Rectangle 790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93" name="Rectangle 792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95" name="Straight Connector 794"/>
                  <p:cNvCxnSpPr>
                    <a:stCxn id="793" idx="3"/>
                    <a:endCxn id="79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>
                    <a:stCxn id="794" idx="2"/>
                    <a:endCxn id="79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>
                    <a:stCxn id="791" idx="0"/>
                    <a:endCxn id="79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8" name="Oval 787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797"/>
            <p:cNvGrpSpPr/>
            <p:nvPr/>
          </p:nvGrpSpPr>
          <p:grpSpPr>
            <a:xfrm>
              <a:off x="2667000" y="4800603"/>
              <a:ext cx="696686" cy="533400"/>
              <a:chOff x="4876800" y="5943600"/>
              <a:chExt cx="696686" cy="533400"/>
            </a:xfrm>
          </p:grpSpPr>
          <p:grpSp>
            <p:nvGrpSpPr>
              <p:cNvPr id="8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03" name="Rectangle 802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9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05" name="Rectangle 804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07" name="Straight Connector 806"/>
                  <p:cNvCxnSpPr>
                    <a:stCxn id="805" idx="3"/>
                    <a:endCxn id="806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>
                    <a:stCxn id="806" idx="2"/>
                    <a:endCxn id="803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>
                    <a:stCxn id="803" idx="0"/>
                    <a:endCxn id="805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0" name="Oval 799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" name="Group 809"/>
            <p:cNvGrpSpPr/>
            <p:nvPr/>
          </p:nvGrpSpPr>
          <p:grpSpPr>
            <a:xfrm>
              <a:off x="3429002" y="4800602"/>
              <a:ext cx="696686" cy="533400"/>
              <a:chOff x="5638800" y="5943600"/>
              <a:chExt cx="696686" cy="533400"/>
            </a:xfrm>
          </p:grpSpPr>
          <p:grpSp>
            <p:nvGrpSpPr>
              <p:cNvPr id="11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15" name="Rectangle 814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2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19" name="Straight Connector 818"/>
                  <p:cNvCxnSpPr>
                    <a:stCxn id="817" idx="3"/>
                    <a:endCxn id="818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>
                    <a:stCxn id="818" idx="2"/>
                    <a:endCxn id="815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>
                    <a:stCxn id="815" idx="0"/>
                    <a:endCxn id="817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2" name="Oval 811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3" name="Group 821"/>
            <p:cNvGrpSpPr/>
            <p:nvPr/>
          </p:nvGrpSpPr>
          <p:grpSpPr>
            <a:xfrm>
              <a:off x="990600" y="4800600"/>
              <a:ext cx="696686" cy="533400"/>
              <a:chOff x="3200400" y="5943600"/>
              <a:chExt cx="696686" cy="533400"/>
            </a:xfrm>
          </p:grpSpPr>
          <p:grpSp>
            <p:nvGrpSpPr>
              <p:cNvPr id="1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27" name="Rectangle 826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5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31" name="Straight Connector 830"/>
                  <p:cNvCxnSpPr>
                    <a:stCxn id="829" idx="3"/>
                    <a:endCxn id="830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>
                    <a:stCxn id="830" idx="2"/>
                    <a:endCxn id="827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>
                    <a:stCxn id="827" idx="0"/>
                    <a:endCxn id="829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4" name="Oval 823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6" name="Group 833"/>
            <p:cNvGrpSpPr/>
            <p:nvPr/>
          </p:nvGrpSpPr>
          <p:grpSpPr>
            <a:xfrm>
              <a:off x="3124201" y="3505192"/>
              <a:ext cx="239486" cy="228600"/>
              <a:chOff x="5334000" y="4648200"/>
              <a:chExt cx="239486" cy="228600"/>
            </a:xfrm>
          </p:grpSpPr>
          <p:sp>
            <p:nvSpPr>
              <p:cNvPr id="835" name="Rectangle 834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7" name="Group 836"/>
            <p:cNvGrpSpPr/>
            <p:nvPr/>
          </p:nvGrpSpPr>
          <p:grpSpPr>
            <a:xfrm>
              <a:off x="1836057" y="3505194"/>
              <a:ext cx="239486" cy="228600"/>
              <a:chOff x="4045857" y="4648200"/>
              <a:chExt cx="239486" cy="228600"/>
            </a:xfrm>
          </p:grpSpPr>
          <p:sp>
            <p:nvSpPr>
              <p:cNvPr id="838" name="Rectangle 837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8" name="Group 839"/>
            <p:cNvGrpSpPr/>
            <p:nvPr/>
          </p:nvGrpSpPr>
          <p:grpSpPr>
            <a:xfrm>
              <a:off x="2438399" y="3505200"/>
              <a:ext cx="239486" cy="228600"/>
              <a:chOff x="4648200" y="4648200"/>
              <a:chExt cx="239486" cy="228600"/>
            </a:xfrm>
          </p:grpSpPr>
          <p:sp>
            <p:nvSpPr>
              <p:cNvPr id="841" name="Rectangle 8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4" name="Rectangle 1003"/>
          <p:cNvSpPr/>
          <p:nvPr/>
        </p:nvSpPr>
        <p:spPr bwMode="auto">
          <a:xfrm>
            <a:off x="762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5" name="TextBox 1004"/>
          <p:cNvSpPr txBox="1"/>
          <p:nvPr/>
        </p:nvSpPr>
        <p:spPr>
          <a:xfrm>
            <a:off x="914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19" name="Group 993"/>
          <p:cNvGrpSpPr/>
          <p:nvPr/>
        </p:nvGrpSpPr>
        <p:grpSpPr>
          <a:xfrm>
            <a:off x="914400" y="990600"/>
            <a:ext cx="2046514" cy="1193798"/>
            <a:chOff x="5715000" y="4564593"/>
            <a:chExt cx="2046514" cy="1193798"/>
          </a:xfrm>
        </p:grpSpPr>
        <p:sp>
          <p:nvSpPr>
            <p:cNvPr id="931" name="Rectangle 930"/>
            <p:cNvSpPr/>
            <p:nvPr/>
          </p:nvSpPr>
          <p:spPr bwMode="auto">
            <a:xfrm>
              <a:off x="7162097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2" name="Rectangle 931"/>
            <p:cNvSpPr/>
            <p:nvPr/>
          </p:nvSpPr>
          <p:spPr bwMode="auto">
            <a:xfrm>
              <a:off x="6321226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6714422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47" name="Straight Connector 946"/>
            <p:cNvCxnSpPr/>
            <p:nvPr/>
          </p:nvCxnSpPr>
          <p:spPr bwMode="auto">
            <a:xfrm>
              <a:off x="5913967" y="5012267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"/>
            <p:cNvCxnSpPr/>
            <p:nvPr/>
          </p:nvCxnSpPr>
          <p:spPr bwMode="auto">
            <a:xfrm rot="16200000" flipH="1">
              <a:off x="7037744" y="4813301"/>
              <a:ext cx="795865" cy="497417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10"/>
            <p:cNvCxnSpPr/>
            <p:nvPr/>
          </p:nvCxnSpPr>
          <p:spPr bwMode="auto">
            <a:xfrm rot="10800000" flipV="1">
              <a:off x="6341360" y="4664076"/>
              <a:ext cx="845608" cy="79586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11"/>
            <p:cNvCxnSpPr/>
            <p:nvPr/>
          </p:nvCxnSpPr>
          <p:spPr bwMode="auto">
            <a:xfrm rot="5400000" flipH="1" flipV="1">
              <a:off x="6789036" y="5062009"/>
              <a:ext cx="795865" cy="0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/>
            <p:nvPr/>
          </p:nvCxnSpPr>
          <p:spPr bwMode="auto">
            <a:xfrm rot="16200000" flipH="1">
              <a:off x="6415973" y="4987396"/>
              <a:ext cx="795865" cy="149225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/>
            <p:nvPr/>
          </p:nvCxnSpPr>
          <p:spPr bwMode="auto">
            <a:xfrm rot="16200000" flipH="1">
              <a:off x="6664682" y="4738688"/>
              <a:ext cx="795865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/>
            <p:nvPr/>
          </p:nvCxnSpPr>
          <p:spPr bwMode="auto">
            <a:xfrm rot="16200000" flipV="1">
              <a:off x="6391103" y="5012267"/>
              <a:ext cx="994832" cy="298450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/>
            <p:nvPr/>
          </p:nvCxnSpPr>
          <p:spPr bwMode="auto">
            <a:xfrm rot="5400000">
              <a:off x="5647347" y="4960157"/>
              <a:ext cx="994832" cy="402670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/>
            <p:nvPr/>
          </p:nvCxnSpPr>
          <p:spPr bwMode="auto">
            <a:xfrm rot="5400000" flipH="1" flipV="1">
              <a:off x="5672217" y="4786061"/>
              <a:ext cx="795865" cy="551895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 bwMode="auto">
            <a:xfrm rot="16200000" flipV="1">
              <a:off x="5920926" y="5089248"/>
              <a:ext cx="994832" cy="14448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7" name="Straight Connector 11"/>
            <p:cNvCxnSpPr/>
            <p:nvPr/>
          </p:nvCxnSpPr>
          <p:spPr bwMode="auto">
            <a:xfrm flipV="1">
              <a:off x="6117523" y="4664076"/>
              <a:ext cx="1069446" cy="82073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6018040" y="4738688"/>
              <a:ext cx="795866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6291619" y="5012267"/>
              <a:ext cx="795865" cy="99483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76"/>
            <p:cNvGrpSpPr/>
            <p:nvPr/>
          </p:nvGrpSpPr>
          <p:grpSpPr>
            <a:xfrm>
              <a:off x="6316489" y="5459942"/>
              <a:ext cx="348192" cy="248708"/>
              <a:chOff x="2064431" y="6019800"/>
              <a:chExt cx="533400" cy="38100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65" name="Straight Connector 964"/>
                <p:cNvCxnSpPr>
                  <a:stCxn id="963" idx="3"/>
                  <a:endCxn id="964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Connector 965"/>
                <p:cNvCxnSpPr>
                  <a:stCxn id="964" idx="2"/>
                  <a:endCxn id="961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/>
                <p:cNvCxnSpPr>
                  <a:stCxn id="961" idx="0"/>
                  <a:endCxn id="963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88"/>
            <p:cNvGrpSpPr/>
            <p:nvPr/>
          </p:nvGrpSpPr>
          <p:grpSpPr>
            <a:xfrm>
              <a:off x="6863647" y="5459942"/>
              <a:ext cx="348192" cy="248708"/>
              <a:chOff x="2064431" y="6019800"/>
              <a:chExt cx="533400" cy="381000"/>
            </a:xfrm>
          </p:grpSpPr>
          <p:sp>
            <p:nvSpPr>
              <p:cNvPr id="969" name="Rectangle 96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73" name="Straight Connector 972"/>
                <p:cNvCxnSpPr>
                  <a:stCxn id="971" idx="3"/>
                  <a:endCxn id="97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Straight Connector 973"/>
                <p:cNvCxnSpPr>
                  <a:stCxn id="972" idx="2"/>
                  <a:endCxn id="96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5" name="Straight Connector 974"/>
                <p:cNvCxnSpPr>
                  <a:stCxn id="969" idx="0"/>
                  <a:endCxn id="97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00"/>
            <p:cNvGrpSpPr/>
            <p:nvPr/>
          </p:nvGrpSpPr>
          <p:grpSpPr>
            <a:xfrm>
              <a:off x="7361064" y="5459942"/>
              <a:ext cx="348192" cy="248708"/>
              <a:chOff x="2064431" y="6019800"/>
              <a:chExt cx="533400" cy="381000"/>
            </a:xfrm>
          </p:grpSpPr>
          <p:sp>
            <p:nvSpPr>
              <p:cNvPr id="977" name="Rectangle 97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9" name="Rectangle 97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9" idx="3"/>
                  <a:endCxn id="98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>
                  <a:stCxn id="980" idx="2"/>
                  <a:endCxn id="97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>
                  <a:stCxn id="977" idx="0"/>
                  <a:endCxn id="97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132"/>
            <p:cNvGrpSpPr/>
            <p:nvPr/>
          </p:nvGrpSpPr>
          <p:grpSpPr>
            <a:xfrm>
              <a:off x="5769331" y="5459942"/>
              <a:ext cx="348192" cy="248708"/>
              <a:chOff x="2064431" y="6019800"/>
              <a:chExt cx="533400" cy="381000"/>
            </a:xfrm>
          </p:grpSpPr>
          <p:sp>
            <p:nvSpPr>
              <p:cNvPr id="985" name="Rectangle 98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87" name="Rectangle 98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9" name="Straight Connector 988"/>
                <p:cNvCxnSpPr>
                  <a:stCxn id="987" idx="3"/>
                  <a:endCxn id="98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>
                  <a:stCxn id="988" idx="2"/>
                  <a:endCxn id="98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>
                  <a:stCxn id="985" idx="0"/>
                  <a:endCxn id="98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2" name="Straight Connector 991"/>
            <p:cNvCxnSpPr>
              <a:stCxn id="933" idx="2"/>
            </p:cNvCxnSpPr>
            <p:nvPr/>
          </p:nvCxnSpPr>
          <p:spPr bwMode="auto">
            <a:xfrm rot="16200000" flipH="1">
              <a:off x="6639811" y="4763558"/>
              <a:ext cx="994831" cy="795867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>
              <a:endCxn id="932" idx="2"/>
            </p:cNvCxnSpPr>
            <p:nvPr/>
          </p:nvCxnSpPr>
          <p:spPr bwMode="auto">
            <a:xfrm rot="16200000" flipV="1">
              <a:off x="6468084" y="4542091"/>
              <a:ext cx="795865" cy="103983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933"/>
            <p:cNvGrpSpPr/>
            <p:nvPr/>
          </p:nvGrpSpPr>
          <p:grpSpPr>
            <a:xfrm>
              <a:off x="5715000" y="5410200"/>
              <a:ext cx="2046514" cy="348191"/>
              <a:chOff x="1447800" y="4884207"/>
              <a:chExt cx="2046514" cy="348191"/>
            </a:xfrm>
          </p:grpSpPr>
          <p:sp>
            <p:nvSpPr>
              <p:cNvPr id="935" name="Oval 93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6" name="Oval 93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9" name="Oval 938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0" name="Oval 939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1" name="Oval 940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2" name="Oval 941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3" name="Oval 942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4" name="Oval 943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5" name="Oval 944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6" name="Oval 945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30" name="Group 926"/>
            <p:cNvGrpSpPr/>
            <p:nvPr/>
          </p:nvGrpSpPr>
          <p:grpSpPr>
            <a:xfrm>
              <a:off x="6266895" y="4564593"/>
              <a:ext cx="997202" cy="149225"/>
              <a:chOff x="1999695" y="4038600"/>
              <a:chExt cx="997202" cy="149225"/>
            </a:xfrm>
          </p:grpSpPr>
          <p:sp>
            <p:nvSpPr>
              <p:cNvPr id="928" name="Oval 927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9" name="Oval 928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0" name="Oval 929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6" name="Rectangle 1005"/>
          <p:cNvSpPr/>
          <p:nvPr/>
        </p:nvSpPr>
        <p:spPr bwMode="auto">
          <a:xfrm>
            <a:off x="6096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7" name="TextBox 1006"/>
          <p:cNvSpPr txBox="1"/>
          <p:nvPr/>
        </p:nvSpPr>
        <p:spPr>
          <a:xfrm>
            <a:off x="6248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G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1" name="Group 1001"/>
          <p:cNvGrpSpPr/>
          <p:nvPr/>
        </p:nvGrpSpPr>
        <p:grpSpPr>
          <a:xfrm>
            <a:off x="6324600" y="990600"/>
            <a:ext cx="2046514" cy="1193798"/>
            <a:chOff x="1447800" y="4038600"/>
            <a:chExt cx="2046514" cy="1193798"/>
          </a:xfrm>
        </p:grpSpPr>
        <p:sp>
          <p:nvSpPr>
            <p:cNvPr id="869" name="Rectangle 868"/>
            <p:cNvSpPr/>
            <p:nvPr/>
          </p:nvSpPr>
          <p:spPr bwMode="auto">
            <a:xfrm>
              <a:off x="2894897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2054026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5" name="Rectangle 864"/>
            <p:cNvSpPr/>
            <p:nvPr/>
          </p:nvSpPr>
          <p:spPr bwMode="auto">
            <a:xfrm>
              <a:off x="2447222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45" name="Straight Connector 844"/>
            <p:cNvCxnSpPr/>
            <p:nvPr/>
          </p:nvCxnSpPr>
          <p:spPr bwMode="auto">
            <a:xfrm>
              <a:off x="1646767" y="4486274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9"/>
            <p:cNvCxnSpPr>
              <a:endCxn id="899" idx="0"/>
            </p:cNvCxnSpPr>
            <p:nvPr/>
          </p:nvCxnSpPr>
          <p:spPr bwMode="auto">
            <a:xfrm rot="5400000">
              <a:off x="2372611" y="4386791"/>
              <a:ext cx="795865" cy="29845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7" name="Straight Connector 10"/>
            <p:cNvCxnSpPr>
              <a:endCxn id="910" idx="0"/>
            </p:cNvCxnSpPr>
            <p:nvPr/>
          </p:nvCxnSpPr>
          <p:spPr bwMode="auto">
            <a:xfrm rot="10800000" flipV="1">
              <a:off x="2074160" y="4138083"/>
              <a:ext cx="845608" cy="79586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8" name="Straight Connector 11"/>
            <p:cNvCxnSpPr/>
            <p:nvPr/>
          </p:nvCxnSpPr>
          <p:spPr bwMode="auto">
            <a:xfrm rot="5400000" flipH="1" flipV="1">
              <a:off x="2521836" y="4536016"/>
              <a:ext cx="795865" cy="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endCxn id="910" idx="0"/>
            </p:cNvCxnSpPr>
            <p:nvPr/>
          </p:nvCxnSpPr>
          <p:spPr bwMode="auto">
            <a:xfrm rot="5400000">
              <a:off x="1875194" y="4337050"/>
              <a:ext cx="795866" cy="397933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 bwMode="auto">
            <a:xfrm rot="16200000" flipV="1">
              <a:off x="2123903" y="4486274"/>
              <a:ext cx="994832" cy="298450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endCxn id="886" idx="1"/>
            </p:cNvCxnSpPr>
            <p:nvPr/>
          </p:nvCxnSpPr>
          <p:spPr bwMode="auto">
            <a:xfrm>
              <a:off x="2078898" y="4138083"/>
              <a:ext cx="1164191" cy="1019703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 bwMode="auto">
            <a:xfrm rot="5400000" flipH="1" flipV="1">
              <a:off x="1405017" y="4260068"/>
              <a:ext cx="795865" cy="551895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 bwMode="auto">
            <a:xfrm rot="16200000" flipV="1">
              <a:off x="1653726" y="4563255"/>
              <a:ext cx="994832" cy="14448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11"/>
            <p:cNvCxnSpPr/>
            <p:nvPr/>
          </p:nvCxnSpPr>
          <p:spPr bwMode="auto">
            <a:xfrm flipV="1">
              <a:off x="1850323" y="4138083"/>
              <a:ext cx="1069446" cy="82073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endCxn id="878" idx="0"/>
            </p:cNvCxnSpPr>
            <p:nvPr/>
          </p:nvCxnSpPr>
          <p:spPr bwMode="auto">
            <a:xfrm rot="5400000">
              <a:off x="1750840" y="4212695"/>
              <a:ext cx="795866" cy="64664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68" name="Group 176"/>
            <p:cNvGrpSpPr/>
            <p:nvPr/>
          </p:nvGrpSpPr>
          <p:grpSpPr>
            <a:xfrm>
              <a:off x="2049289" y="4933949"/>
              <a:ext cx="348192" cy="248708"/>
              <a:chOff x="2064431" y="6019800"/>
              <a:chExt cx="533400" cy="381000"/>
            </a:xfrm>
          </p:grpSpPr>
          <p:sp>
            <p:nvSpPr>
              <p:cNvPr id="908" name="Rectangle 90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69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10" name="Rectangle 90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12" name="Straight Connector 911"/>
                <p:cNvCxnSpPr>
                  <a:stCxn id="910" idx="3"/>
                  <a:endCxn id="91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>
                  <a:stCxn id="911" idx="2"/>
                  <a:endCxn id="90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>
                  <a:stCxn id="908" idx="0"/>
                  <a:endCxn id="91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0" name="Group 188"/>
            <p:cNvGrpSpPr/>
            <p:nvPr/>
          </p:nvGrpSpPr>
          <p:grpSpPr>
            <a:xfrm>
              <a:off x="2596447" y="4933949"/>
              <a:ext cx="348192" cy="248708"/>
              <a:chOff x="2064431" y="6019800"/>
              <a:chExt cx="533400" cy="381000"/>
            </a:xfrm>
          </p:grpSpPr>
          <p:sp>
            <p:nvSpPr>
              <p:cNvPr id="897" name="Rectangle 89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1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99" name="Rectangle 89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01" name="Straight Connector 900"/>
                <p:cNvCxnSpPr>
                  <a:stCxn id="899" idx="3"/>
                  <a:endCxn id="90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>
                  <a:stCxn id="900" idx="2"/>
                  <a:endCxn id="89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>
                  <a:stCxn id="897" idx="0"/>
                  <a:endCxn id="89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2" name="Group 200"/>
            <p:cNvGrpSpPr/>
            <p:nvPr/>
          </p:nvGrpSpPr>
          <p:grpSpPr>
            <a:xfrm>
              <a:off x="3093864" y="4933949"/>
              <a:ext cx="348192" cy="248708"/>
              <a:chOff x="2064431" y="6019800"/>
              <a:chExt cx="533400" cy="381000"/>
            </a:xfrm>
          </p:grpSpPr>
          <p:sp>
            <p:nvSpPr>
              <p:cNvPr id="886" name="Rectangle 88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8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88" name="Rectangle 88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90" name="Straight Connector 889"/>
                <p:cNvCxnSpPr>
                  <a:stCxn id="888" idx="3"/>
                  <a:endCxn id="88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>
                  <a:stCxn id="889" idx="2"/>
                  <a:endCxn id="88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>
                  <a:stCxn id="886" idx="0"/>
                  <a:endCxn id="88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7" name="Group 132"/>
            <p:cNvGrpSpPr/>
            <p:nvPr/>
          </p:nvGrpSpPr>
          <p:grpSpPr>
            <a:xfrm>
              <a:off x="1502131" y="4933949"/>
              <a:ext cx="348192" cy="248708"/>
              <a:chOff x="2064431" y="6019800"/>
              <a:chExt cx="533400" cy="381000"/>
            </a:xfrm>
          </p:grpSpPr>
          <p:sp>
            <p:nvSpPr>
              <p:cNvPr id="875" name="Rectangle 87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92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77" name="Rectangle 87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79" name="Straight Connector 878"/>
                <p:cNvCxnSpPr>
                  <a:stCxn id="877" idx="3"/>
                  <a:endCxn id="87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>
                  <a:stCxn id="878" idx="2"/>
                  <a:endCxn id="87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>
                  <a:stCxn id="875" idx="0"/>
                  <a:endCxn id="87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0" name="Straight Connector 919"/>
            <p:cNvCxnSpPr>
              <a:stCxn id="865" idx="2"/>
              <a:endCxn id="889" idx="0"/>
            </p:cNvCxnSpPr>
            <p:nvPr/>
          </p:nvCxnSpPr>
          <p:spPr bwMode="auto">
            <a:xfrm rot="16200000" flipH="1">
              <a:off x="2546707" y="4063470"/>
              <a:ext cx="795865" cy="94509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>
              <a:stCxn id="888" idx="0"/>
              <a:endCxn id="867" idx="2"/>
            </p:cNvCxnSpPr>
            <p:nvPr/>
          </p:nvCxnSpPr>
          <p:spPr bwMode="auto">
            <a:xfrm rot="16200000" flipV="1">
              <a:off x="2200884" y="4016098"/>
              <a:ext cx="795865" cy="103983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875" idx="0"/>
              <a:endCxn id="867" idx="2"/>
            </p:cNvCxnSpPr>
            <p:nvPr/>
          </p:nvCxnSpPr>
          <p:spPr bwMode="auto">
            <a:xfrm rot="5400000" flipH="1" flipV="1">
              <a:off x="1380147" y="4434165"/>
              <a:ext cx="994831" cy="402670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8" name="Group 920"/>
            <p:cNvGrpSpPr/>
            <p:nvPr/>
          </p:nvGrpSpPr>
          <p:grpSpPr>
            <a:xfrm>
              <a:off x="1999695" y="4038600"/>
              <a:ext cx="997202" cy="149225"/>
              <a:chOff x="1999695" y="4038600"/>
              <a:chExt cx="997202" cy="149225"/>
            </a:xfrm>
          </p:grpSpPr>
          <p:sp>
            <p:nvSpPr>
              <p:cNvPr id="870" name="Oval 869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99" name="Group 915"/>
            <p:cNvGrpSpPr/>
            <p:nvPr/>
          </p:nvGrpSpPr>
          <p:grpSpPr>
            <a:xfrm>
              <a:off x="1447800" y="4884207"/>
              <a:ext cx="2046514" cy="348191"/>
              <a:chOff x="1447800" y="4884207"/>
              <a:chExt cx="2046514" cy="348191"/>
            </a:xfrm>
          </p:grpSpPr>
          <p:sp>
            <p:nvSpPr>
              <p:cNvPr id="905" name="Oval 90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246" name="TextBox 245"/>
          <p:cNvSpPr txBox="1"/>
          <p:nvPr/>
        </p:nvSpPr>
        <p:spPr>
          <a:xfrm>
            <a:off x="2590800" y="5943600"/>
            <a:ext cx="434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(G*)≤log t + 4?</a:t>
            </a:r>
            <a:endParaRPr lang="en-US" dirty="0">
              <a:latin typeface="+mj-lt"/>
            </a:endParaRPr>
          </a:p>
        </p:txBody>
      </p:sp>
      <p:cxnSp>
        <p:nvCxnSpPr>
          <p:cNvPr id="1009" name="Straight Connector 1008"/>
          <p:cNvCxnSpPr/>
          <p:nvPr/>
        </p:nvCxnSpPr>
        <p:spPr bwMode="auto">
          <a:xfrm>
            <a:off x="960967" y="5095874"/>
            <a:ext cx="7344833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6" name="Straight Connector 9"/>
          <p:cNvCxnSpPr/>
          <p:nvPr/>
        </p:nvCxnSpPr>
        <p:spPr bwMode="auto">
          <a:xfrm rot="16200000" flipH="1">
            <a:off x="4904144" y="4896914"/>
            <a:ext cx="795865" cy="497417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7" name="Straight Connector 10"/>
          <p:cNvCxnSpPr/>
          <p:nvPr/>
        </p:nvCxnSpPr>
        <p:spPr bwMode="auto">
          <a:xfrm rot="16200000" flipH="1">
            <a:off x="4730048" y="5071009"/>
            <a:ext cx="994832" cy="348192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8" name="Straight Connector 11"/>
          <p:cNvCxnSpPr/>
          <p:nvPr/>
        </p:nvCxnSpPr>
        <p:spPr bwMode="auto">
          <a:xfrm rot="5400000" flipH="1" flipV="1">
            <a:off x="4655436" y="5145622"/>
            <a:ext cx="795865" cy="0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9" name="Straight Connector 1238"/>
          <p:cNvCxnSpPr/>
          <p:nvPr/>
        </p:nvCxnSpPr>
        <p:spPr bwMode="auto">
          <a:xfrm rot="16200000" flipH="1">
            <a:off x="4282373" y="5071009"/>
            <a:ext cx="795865" cy="149225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0" name="Straight Connector 1239"/>
          <p:cNvCxnSpPr/>
          <p:nvPr/>
        </p:nvCxnSpPr>
        <p:spPr bwMode="auto">
          <a:xfrm rot="16200000" flipH="1">
            <a:off x="4531082" y="4822301"/>
            <a:ext cx="795865" cy="646642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1" name="Straight Connector 1240"/>
          <p:cNvCxnSpPr/>
          <p:nvPr/>
        </p:nvCxnSpPr>
        <p:spPr bwMode="auto">
          <a:xfrm rot="16200000" flipV="1">
            <a:off x="4257503" y="5095880"/>
            <a:ext cx="994832" cy="2984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2" name="Straight Connector 1241"/>
          <p:cNvCxnSpPr/>
          <p:nvPr/>
        </p:nvCxnSpPr>
        <p:spPr bwMode="auto">
          <a:xfrm rot="5400000">
            <a:off x="3513747" y="5043770"/>
            <a:ext cx="994832" cy="402670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3" name="Straight Connector 1242"/>
          <p:cNvCxnSpPr/>
          <p:nvPr/>
        </p:nvCxnSpPr>
        <p:spPr bwMode="auto">
          <a:xfrm rot="5400000" flipH="1" flipV="1">
            <a:off x="3538617" y="4869674"/>
            <a:ext cx="795865" cy="551895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4" name="Straight Connector 1243"/>
          <p:cNvCxnSpPr/>
          <p:nvPr/>
        </p:nvCxnSpPr>
        <p:spPr bwMode="auto">
          <a:xfrm rot="16200000" flipV="1">
            <a:off x="3787326" y="5172861"/>
            <a:ext cx="994832" cy="144488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5" name="Straight Connector 11"/>
          <p:cNvCxnSpPr/>
          <p:nvPr/>
        </p:nvCxnSpPr>
        <p:spPr bwMode="auto">
          <a:xfrm flipV="1">
            <a:off x="3983923" y="4747689"/>
            <a:ext cx="1069446" cy="820736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6" name="Straight Connector 1245"/>
          <p:cNvCxnSpPr/>
          <p:nvPr/>
        </p:nvCxnSpPr>
        <p:spPr bwMode="auto">
          <a:xfrm rot="5400000">
            <a:off x="4008794" y="4946655"/>
            <a:ext cx="795865" cy="39793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7" name="Straight Connector 1246"/>
          <p:cNvCxnSpPr/>
          <p:nvPr/>
        </p:nvCxnSpPr>
        <p:spPr bwMode="auto">
          <a:xfrm rot="5400000">
            <a:off x="4158019" y="5095880"/>
            <a:ext cx="795865" cy="9948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4" name="Group 1247"/>
          <p:cNvGrpSpPr/>
          <p:nvPr/>
        </p:nvGrpSpPr>
        <p:grpSpPr>
          <a:xfrm>
            <a:off x="4128558" y="5493813"/>
            <a:ext cx="454781" cy="348191"/>
            <a:chOff x="4038600" y="5943600"/>
            <a:chExt cx="696686" cy="533400"/>
          </a:xfrm>
        </p:grpSpPr>
        <p:grpSp>
          <p:nvGrpSpPr>
            <p:cNvPr id="810" name="Group 176"/>
            <p:cNvGrpSpPr/>
            <p:nvPr/>
          </p:nvGrpSpPr>
          <p:grpSpPr>
            <a:xfrm>
              <a:off x="4121831" y="6019800"/>
              <a:ext cx="533400" cy="381000"/>
              <a:chOff x="2064431" y="6019800"/>
              <a:chExt cx="533400" cy="381000"/>
            </a:xfrm>
          </p:grpSpPr>
          <p:sp>
            <p:nvSpPr>
              <p:cNvPr id="1298" name="Rectangle 129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1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00" name="Rectangle 129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01" name="Rectangle 130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02" name="Straight Connector 1301"/>
                <p:cNvCxnSpPr>
                  <a:stCxn id="1300" idx="3"/>
                  <a:endCxn id="130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>
                  <a:stCxn id="1301" idx="2"/>
                  <a:endCxn id="129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>
                  <a:stCxn id="1298" idx="0"/>
                  <a:endCxn id="130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5" name="Oval 1294"/>
            <p:cNvSpPr/>
            <p:nvPr/>
          </p:nvSpPr>
          <p:spPr bwMode="auto">
            <a:xfrm rot="16200000" flipV="1">
              <a:off x="4044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 rot="16200000" flipV="1">
              <a:off x="42726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 rot="16200000" flipV="1">
              <a:off x="4501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16" name="Group 1248"/>
          <p:cNvGrpSpPr/>
          <p:nvPr/>
        </p:nvGrpSpPr>
        <p:grpSpPr>
          <a:xfrm>
            <a:off x="4675716" y="5493814"/>
            <a:ext cx="454781" cy="348191"/>
            <a:chOff x="4876800" y="5943600"/>
            <a:chExt cx="696686" cy="533400"/>
          </a:xfrm>
        </p:grpSpPr>
        <p:grpSp>
          <p:nvGrpSpPr>
            <p:cNvPr id="822" name="Group 188"/>
            <p:cNvGrpSpPr/>
            <p:nvPr/>
          </p:nvGrpSpPr>
          <p:grpSpPr>
            <a:xfrm>
              <a:off x="4960031" y="6019800"/>
              <a:ext cx="533400" cy="381000"/>
              <a:chOff x="2064431" y="6019800"/>
              <a:chExt cx="533400" cy="381000"/>
            </a:xfrm>
          </p:grpSpPr>
          <p:sp>
            <p:nvSpPr>
              <p:cNvPr id="1287" name="Rectangle 128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89" name="Rectangle 128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90" name="Rectangle 128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91" name="Straight Connector 1290"/>
                <p:cNvCxnSpPr>
                  <a:stCxn id="1289" idx="3"/>
                  <a:endCxn id="129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>
                  <a:stCxn id="1290" idx="2"/>
                  <a:endCxn id="128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>
                  <a:stCxn id="1287" idx="0"/>
                  <a:endCxn id="128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4" name="Oval 1283"/>
            <p:cNvSpPr/>
            <p:nvPr/>
          </p:nvSpPr>
          <p:spPr bwMode="auto">
            <a:xfrm rot="16200000" flipV="1">
              <a:off x="4882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 rot="16200000" flipV="1">
              <a:off x="5110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 rot="16200000" flipV="1">
              <a:off x="5339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28" name="Group 1249"/>
          <p:cNvGrpSpPr/>
          <p:nvPr/>
        </p:nvGrpSpPr>
        <p:grpSpPr>
          <a:xfrm>
            <a:off x="5173133" y="5493813"/>
            <a:ext cx="454781" cy="348191"/>
            <a:chOff x="5638800" y="5943600"/>
            <a:chExt cx="696686" cy="533400"/>
          </a:xfrm>
        </p:grpSpPr>
        <p:grpSp>
          <p:nvGrpSpPr>
            <p:cNvPr id="64" name="Group 200"/>
            <p:cNvGrpSpPr/>
            <p:nvPr/>
          </p:nvGrpSpPr>
          <p:grpSpPr>
            <a:xfrm>
              <a:off x="5722031" y="6019800"/>
              <a:ext cx="533400" cy="381000"/>
              <a:chOff x="2064431" y="6019800"/>
              <a:chExt cx="533400" cy="381000"/>
            </a:xfrm>
          </p:grpSpPr>
          <p:sp>
            <p:nvSpPr>
              <p:cNvPr id="1276" name="Rectangle 127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78" name="Rectangle 127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79" name="Rectangle 127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80" name="Straight Connector 1279"/>
                <p:cNvCxnSpPr>
                  <a:stCxn id="1278" idx="3"/>
                  <a:endCxn id="127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>
                  <a:stCxn id="1279" idx="2"/>
                  <a:endCxn id="127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>
                  <a:stCxn id="1276" idx="0"/>
                  <a:endCxn id="127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3" name="Oval 1272"/>
            <p:cNvSpPr/>
            <p:nvPr/>
          </p:nvSpPr>
          <p:spPr bwMode="auto">
            <a:xfrm rot="16200000" flipV="1">
              <a:off x="5644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 rot="16200000" flipV="1">
              <a:off x="5872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 rot="16200000" flipV="1">
              <a:off x="6101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6" name="Group 1250"/>
          <p:cNvGrpSpPr/>
          <p:nvPr/>
        </p:nvGrpSpPr>
        <p:grpSpPr>
          <a:xfrm>
            <a:off x="3581400" y="5493812"/>
            <a:ext cx="454781" cy="348191"/>
            <a:chOff x="3200400" y="5943600"/>
            <a:chExt cx="696686" cy="533400"/>
          </a:xfrm>
        </p:grpSpPr>
        <p:grpSp>
          <p:nvGrpSpPr>
            <p:cNvPr id="67" name="Group 132"/>
            <p:cNvGrpSpPr/>
            <p:nvPr/>
          </p:nvGrpSpPr>
          <p:grpSpPr>
            <a:xfrm>
              <a:off x="3283631" y="6019800"/>
              <a:ext cx="533400" cy="381000"/>
              <a:chOff x="2064431" y="6019800"/>
              <a:chExt cx="533400" cy="381000"/>
            </a:xfrm>
          </p:grpSpPr>
          <p:sp>
            <p:nvSpPr>
              <p:cNvPr id="1265" name="Rectangle 126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67" name="Rectangle 126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68" name="Rectangle 126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69" name="Straight Connector 1268"/>
                <p:cNvCxnSpPr>
                  <a:stCxn id="1267" idx="3"/>
                  <a:endCxn id="126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Straight Connector 1269"/>
                <p:cNvCxnSpPr>
                  <a:stCxn id="1268" idx="2"/>
                  <a:endCxn id="126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Straight Connector 1270"/>
                <p:cNvCxnSpPr>
                  <a:stCxn id="1265" idx="0"/>
                  <a:endCxn id="126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2" name="Oval 1261"/>
            <p:cNvSpPr/>
            <p:nvPr/>
          </p:nvSpPr>
          <p:spPr bwMode="auto">
            <a:xfrm rot="16200000" flipV="1">
              <a:off x="32058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 rot="16200000" flipV="1">
              <a:off x="34344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 rot="16200000" flipV="1">
              <a:off x="3663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9" name="Group 1251"/>
          <p:cNvGrpSpPr/>
          <p:nvPr/>
        </p:nvGrpSpPr>
        <p:grpSpPr>
          <a:xfrm>
            <a:off x="4974166" y="4648200"/>
            <a:ext cx="156331" cy="149225"/>
            <a:chOff x="5334000" y="4648200"/>
            <a:chExt cx="239486" cy="228600"/>
          </a:xfrm>
        </p:grpSpPr>
        <p:sp>
          <p:nvSpPr>
            <p:cNvPr id="1259" name="Rectangle 1258"/>
            <p:cNvSpPr/>
            <p:nvPr/>
          </p:nvSpPr>
          <p:spPr bwMode="auto">
            <a:xfrm>
              <a:off x="54172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 rot="16200000" flipV="1">
              <a:off x="53394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0" name="Group 1252"/>
          <p:cNvGrpSpPr/>
          <p:nvPr/>
        </p:nvGrpSpPr>
        <p:grpSpPr>
          <a:xfrm>
            <a:off x="4133295" y="4648201"/>
            <a:ext cx="156331" cy="149225"/>
            <a:chOff x="4045857" y="4648200"/>
            <a:chExt cx="239486" cy="228600"/>
          </a:xfrm>
        </p:grpSpPr>
        <p:sp>
          <p:nvSpPr>
            <p:cNvPr id="1257" name="Rectangle 1256"/>
            <p:cNvSpPr/>
            <p:nvPr/>
          </p:nvSpPr>
          <p:spPr bwMode="auto">
            <a:xfrm>
              <a:off x="4129088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 rot="16200000" flipV="1">
              <a:off x="4051300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1" name="Group 1253"/>
          <p:cNvGrpSpPr/>
          <p:nvPr/>
        </p:nvGrpSpPr>
        <p:grpSpPr>
          <a:xfrm>
            <a:off x="4526490" y="4648205"/>
            <a:ext cx="156331" cy="149225"/>
            <a:chOff x="4648200" y="4648200"/>
            <a:chExt cx="239486" cy="228600"/>
          </a:xfrm>
        </p:grpSpPr>
        <p:sp>
          <p:nvSpPr>
            <p:cNvPr id="1255" name="Rectangle 1254"/>
            <p:cNvSpPr/>
            <p:nvPr/>
          </p:nvSpPr>
          <p:spPr bwMode="auto">
            <a:xfrm>
              <a:off x="47314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 rot="16200000" flipV="1">
              <a:off x="46536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306" name="Rectangle 1305"/>
          <p:cNvSpPr/>
          <p:nvPr/>
        </p:nvSpPr>
        <p:spPr bwMode="auto">
          <a:xfrm>
            <a:off x="23614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7" name="Rectangle 1306"/>
          <p:cNvSpPr/>
          <p:nvPr/>
        </p:nvSpPr>
        <p:spPr bwMode="auto">
          <a:xfrm>
            <a:off x="15206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8" name="Rectangle 1307"/>
          <p:cNvSpPr/>
          <p:nvPr/>
        </p:nvSpPr>
        <p:spPr bwMode="auto">
          <a:xfrm>
            <a:off x="19138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310" name="Straight Connector 9"/>
          <p:cNvCxnSpPr>
            <a:stCxn id="1306" idx="2"/>
            <a:endCxn id="1355" idx="0"/>
          </p:cNvCxnSpPr>
          <p:nvPr/>
        </p:nvCxnSpPr>
        <p:spPr bwMode="auto">
          <a:xfrm rot="16200000" flipH="1">
            <a:off x="2394976" y="4739081"/>
            <a:ext cx="795897" cy="813113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1" name="Straight Connector 10"/>
          <p:cNvCxnSpPr>
            <a:stCxn id="1306" idx="2"/>
            <a:endCxn id="1368" idx="0"/>
          </p:cNvCxnSpPr>
          <p:nvPr/>
        </p:nvCxnSpPr>
        <p:spPr bwMode="auto">
          <a:xfrm rot="5400000">
            <a:off x="1723463" y="4880681"/>
            <a:ext cx="795897" cy="529914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2" name="Straight Connector 11"/>
          <p:cNvCxnSpPr>
            <a:stCxn id="1362" idx="0"/>
            <a:endCxn id="1306" idx="2"/>
          </p:cNvCxnSpPr>
          <p:nvPr/>
        </p:nvCxnSpPr>
        <p:spPr bwMode="auto">
          <a:xfrm rot="16200000" flipV="1">
            <a:off x="2146268" y="4987791"/>
            <a:ext cx="795897" cy="315696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308" idx="2"/>
            <a:endCxn id="1361" idx="0"/>
          </p:cNvCxnSpPr>
          <p:nvPr/>
        </p:nvCxnSpPr>
        <p:spPr bwMode="auto">
          <a:xfrm rot="16200000" flipH="1">
            <a:off x="1773204" y="4913178"/>
            <a:ext cx="795897" cy="464919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>
            <a:stCxn id="1308" idx="2"/>
            <a:endCxn id="1354" idx="0"/>
          </p:cNvCxnSpPr>
          <p:nvPr/>
        </p:nvCxnSpPr>
        <p:spPr bwMode="auto">
          <a:xfrm rot="16200000" flipH="1">
            <a:off x="2021913" y="4664470"/>
            <a:ext cx="795897" cy="962336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stCxn id="1359" idx="0"/>
            <a:endCxn id="1308" idx="2"/>
          </p:cNvCxnSpPr>
          <p:nvPr/>
        </p:nvCxnSpPr>
        <p:spPr bwMode="auto">
          <a:xfrm rot="16200000" flipV="1">
            <a:off x="1748334" y="4938050"/>
            <a:ext cx="994865" cy="614145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6" name="Straight Connector 1315"/>
          <p:cNvCxnSpPr>
            <a:stCxn id="1307" idx="2"/>
            <a:endCxn id="1345" idx="0"/>
          </p:cNvCxnSpPr>
          <p:nvPr/>
        </p:nvCxnSpPr>
        <p:spPr bwMode="auto">
          <a:xfrm rot="5400000">
            <a:off x="1004578" y="5201635"/>
            <a:ext cx="994865" cy="86975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7" name="Straight Connector 1316"/>
          <p:cNvCxnSpPr>
            <a:stCxn id="1347" idx="0"/>
            <a:endCxn id="1307" idx="2"/>
          </p:cNvCxnSpPr>
          <p:nvPr/>
        </p:nvCxnSpPr>
        <p:spPr bwMode="auto">
          <a:xfrm rot="5400000" flipH="1" flipV="1">
            <a:off x="1029448" y="5027539"/>
            <a:ext cx="795897" cy="236201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8" name="Straight Connector 1317"/>
          <p:cNvCxnSpPr>
            <a:stCxn id="1366" idx="0"/>
            <a:endCxn id="1307" idx="2"/>
          </p:cNvCxnSpPr>
          <p:nvPr/>
        </p:nvCxnSpPr>
        <p:spPr bwMode="auto">
          <a:xfrm rot="16200000" flipV="1">
            <a:off x="1278157" y="5015031"/>
            <a:ext cx="994865" cy="460183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9" name="Straight Connector 11"/>
          <p:cNvCxnSpPr>
            <a:stCxn id="1348" idx="3"/>
            <a:endCxn id="1306" idx="2"/>
          </p:cNvCxnSpPr>
          <p:nvPr/>
        </p:nvCxnSpPr>
        <p:spPr bwMode="auto">
          <a:xfrm flipV="1">
            <a:off x="1632619" y="4747690"/>
            <a:ext cx="753749" cy="82076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0" name="Straight Connector 1319"/>
          <p:cNvCxnSpPr>
            <a:stCxn id="1308" idx="2"/>
            <a:endCxn id="1348" idx="0"/>
          </p:cNvCxnSpPr>
          <p:nvPr/>
        </p:nvCxnSpPr>
        <p:spPr bwMode="auto">
          <a:xfrm rot="5400000">
            <a:off x="1375273" y="4980166"/>
            <a:ext cx="795897" cy="330945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1" name="Straight Connector 1320"/>
          <p:cNvCxnSpPr>
            <a:stCxn id="1308" idx="2"/>
            <a:endCxn id="1369" idx="0"/>
          </p:cNvCxnSpPr>
          <p:nvPr/>
        </p:nvCxnSpPr>
        <p:spPr bwMode="auto">
          <a:xfrm rot="16200000" flipH="1">
            <a:off x="1648851" y="5037531"/>
            <a:ext cx="795897" cy="216213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7" name="Straight Connector 1326"/>
          <p:cNvCxnSpPr>
            <a:stCxn id="1354" idx="0"/>
            <a:endCxn id="1307" idx="2"/>
          </p:cNvCxnSpPr>
          <p:nvPr/>
        </p:nvCxnSpPr>
        <p:spPr bwMode="auto">
          <a:xfrm rot="16200000" flipV="1">
            <a:off x="1825315" y="4467873"/>
            <a:ext cx="795897" cy="1355532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 453"/>
          <p:cNvGrpSpPr/>
          <p:nvPr/>
        </p:nvGrpSpPr>
        <p:grpSpPr>
          <a:xfrm>
            <a:off x="1230086" y="5493813"/>
            <a:ext cx="454781" cy="348191"/>
            <a:chOff x="914400" y="5493813"/>
            <a:chExt cx="454781" cy="348191"/>
          </a:xfrm>
        </p:grpSpPr>
        <p:grpSp>
          <p:nvGrpSpPr>
            <p:cNvPr id="73" name="Group 132"/>
            <p:cNvGrpSpPr/>
            <p:nvPr/>
          </p:nvGrpSpPr>
          <p:grpSpPr>
            <a:xfrm>
              <a:off x="968739" y="5543587"/>
              <a:ext cx="348194" cy="248710"/>
              <a:chOff x="2064431" y="6019800"/>
              <a:chExt cx="533400" cy="381000"/>
            </a:xfrm>
          </p:grpSpPr>
          <p:sp>
            <p:nvSpPr>
              <p:cNvPr id="1345" name="Rectangle 134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4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47" name="Rectangle 134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49" name="Straight Connector 1348"/>
                <p:cNvCxnSpPr>
                  <a:stCxn id="1347" idx="3"/>
                  <a:endCxn id="134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/>
                <p:cNvCxnSpPr>
                  <a:stCxn id="1348" idx="2"/>
                  <a:endCxn id="134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/>
                <p:cNvCxnSpPr>
                  <a:stCxn id="1345" idx="0"/>
                  <a:endCxn id="134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2" name="Oval 1341"/>
            <p:cNvSpPr/>
            <p:nvPr/>
          </p:nvSpPr>
          <p:spPr bwMode="auto">
            <a:xfrm rot="16200000" flipV="1">
              <a:off x="91795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 rot="16200000" flipV="1">
              <a:off x="1067178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 rot="16200000" flipV="1">
              <a:off x="121640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5" name="Group 454"/>
          <p:cNvGrpSpPr/>
          <p:nvPr/>
        </p:nvGrpSpPr>
        <p:grpSpPr>
          <a:xfrm>
            <a:off x="1777244" y="5493813"/>
            <a:ext cx="454781" cy="348191"/>
            <a:chOff x="1461558" y="5493813"/>
            <a:chExt cx="454781" cy="348191"/>
          </a:xfrm>
        </p:grpSpPr>
        <p:grpSp>
          <p:nvGrpSpPr>
            <p:cNvPr id="76" name="Group 176"/>
            <p:cNvGrpSpPr/>
            <p:nvPr/>
          </p:nvGrpSpPr>
          <p:grpSpPr>
            <a:xfrm>
              <a:off x="1515897" y="5543587"/>
              <a:ext cx="348194" cy="248710"/>
              <a:chOff x="2064431" y="6019800"/>
              <a:chExt cx="533400" cy="381000"/>
            </a:xfrm>
          </p:grpSpPr>
          <p:sp>
            <p:nvSpPr>
              <p:cNvPr id="1366" name="Rectangle 136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8" name="Rectangle 136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70" name="Straight Connector 1369"/>
                <p:cNvCxnSpPr>
                  <a:stCxn id="1368" idx="3"/>
                  <a:endCxn id="136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>
                  <a:stCxn id="1369" idx="2"/>
                  <a:endCxn id="136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/>
                <p:cNvCxnSpPr>
                  <a:stCxn id="1366" idx="0"/>
                  <a:endCxn id="136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3" name="Oval 1332"/>
            <p:cNvSpPr/>
            <p:nvPr/>
          </p:nvSpPr>
          <p:spPr bwMode="auto">
            <a:xfrm rot="16200000" flipV="1">
              <a:off x="146511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 rot="16200000" flipV="1">
              <a:off x="1614336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 rot="16200000" flipV="1">
              <a:off x="176356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8" name="Group 455"/>
          <p:cNvGrpSpPr/>
          <p:nvPr/>
        </p:nvGrpSpPr>
        <p:grpSpPr>
          <a:xfrm>
            <a:off x="2324402" y="5493813"/>
            <a:ext cx="454781" cy="348191"/>
            <a:chOff x="2008716" y="5493813"/>
            <a:chExt cx="454781" cy="348191"/>
          </a:xfrm>
        </p:grpSpPr>
        <p:grpSp>
          <p:nvGrpSpPr>
            <p:cNvPr id="79" name="Group 188"/>
            <p:cNvGrpSpPr/>
            <p:nvPr/>
          </p:nvGrpSpPr>
          <p:grpSpPr>
            <a:xfrm>
              <a:off x="2063055" y="5543587"/>
              <a:ext cx="348194" cy="248710"/>
              <a:chOff x="2064431" y="6019800"/>
              <a:chExt cx="533400" cy="381000"/>
            </a:xfrm>
          </p:grpSpPr>
          <p:sp>
            <p:nvSpPr>
              <p:cNvPr id="1359" name="Rectangle 135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0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1" name="Rectangle 136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2" name="Rectangle 136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63" name="Straight Connector 1362"/>
                <p:cNvCxnSpPr>
                  <a:stCxn id="1361" idx="3"/>
                  <a:endCxn id="136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4" name="Straight Connector 1363"/>
                <p:cNvCxnSpPr>
                  <a:stCxn id="1362" idx="2"/>
                  <a:endCxn id="135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>
                  <a:stCxn id="1359" idx="0"/>
                  <a:endCxn id="136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6" name="Oval 1335"/>
            <p:cNvSpPr/>
            <p:nvPr/>
          </p:nvSpPr>
          <p:spPr bwMode="auto">
            <a:xfrm rot="16200000" flipV="1">
              <a:off x="201226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 rot="16200000" flipV="1">
              <a:off x="2161494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 rot="16200000" flipV="1">
              <a:off x="231071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3" name="Group 460"/>
          <p:cNvGrpSpPr/>
          <p:nvPr/>
        </p:nvGrpSpPr>
        <p:grpSpPr>
          <a:xfrm>
            <a:off x="2821819" y="5493813"/>
            <a:ext cx="454781" cy="348191"/>
            <a:chOff x="2506133" y="5493813"/>
            <a:chExt cx="454781" cy="348191"/>
          </a:xfrm>
        </p:grpSpPr>
        <p:grpSp>
          <p:nvGrpSpPr>
            <p:cNvPr id="84" name="Group 200"/>
            <p:cNvGrpSpPr/>
            <p:nvPr/>
          </p:nvGrpSpPr>
          <p:grpSpPr>
            <a:xfrm>
              <a:off x="2560472" y="5543587"/>
              <a:ext cx="348194" cy="248710"/>
              <a:chOff x="2064431" y="6019800"/>
              <a:chExt cx="533400" cy="381000"/>
            </a:xfrm>
          </p:grpSpPr>
          <p:sp>
            <p:nvSpPr>
              <p:cNvPr id="1352" name="Rectangle 1351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54" name="Rectangle 1353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56" name="Straight Connector 1355"/>
                <p:cNvCxnSpPr>
                  <a:stCxn id="1354" idx="3"/>
                  <a:endCxn id="1355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/>
                <p:cNvCxnSpPr>
                  <a:stCxn id="1355" idx="2"/>
                  <a:endCxn id="1352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/>
                <p:cNvCxnSpPr>
                  <a:stCxn id="1352" idx="0"/>
                  <a:endCxn id="1354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9" name="Oval 1338"/>
            <p:cNvSpPr/>
            <p:nvPr/>
          </p:nvSpPr>
          <p:spPr bwMode="auto">
            <a:xfrm rot="16200000" flipV="1">
              <a:off x="250968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 rot="16200000" flipV="1">
              <a:off x="2658911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 rot="16200000" flipV="1">
              <a:off x="280813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24" name="Rectangle 423"/>
          <p:cNvSpPr/>
          <p:nvPr/>
        </p:nvSpPr>
        <p:spPr bwMode="auto">
          <a:xfrm>
            <a:off x="77716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69308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73240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427" name="Straight Connector 9"/>
          <p:cNvCxnSpPr>
            <a:stCxn id="424" idx="2"/>
            <a:endCxn id="448" idx="0"/>
          </p:cNvCxnSpPr>
          <p:nvPr/>
        </p:nvCxnSpPr>
        <p:spPr bwMode="auto">
          <a:xfrm rot="5400000">
            <a:off x="7249399" y="4996417"/>
            <a:ext cx="795897" cy="298442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10"/>
          <p:cNvCxnSpPr>
            <a:stCxn id="424" idx="2"/>
            <a:endCxn id="440" idx="0"/>
          </p:cNvCxnSpPr>
          <p:nvPr/>
        </p:nvCxnSpPr>
        <p:spPr bwMode="auto">
          <a:xfrm rot="5400000">
            <a:off x="6975820" y="4722838"/>
            <a:ext cx="795897" cy="84560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11"/>
          <p:cNvCxnSpPr>
            <a:stCxn id="449" idx="0"/>
            <a:endCxn id="424" idx="2"/>
          </p:cNvCxnSpPr>
          <p:nvPr/>
        </p:nvCxnSpPr>
        <p:spPr bwMode="auto">
          <a:xfrm rot="16200000" flipV="1">
            <a:off x="7398625" y="5145634"/>
            <a:ext cx="795897" cy="1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426" idx="2"/>
            <a:endCxn id="440" idx="0"/>
          </p:cNvCxnSpPr>
          <p:nvPr/>
        </p:nvCxnSpPr>
        <p:spPr bwMode="auto">
          <a:xfrm rot="5400000">
            <a:off x="6751983" y="4946676"/>
            <a:ext cx="795897" cy="397925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446" idx="0"/>
            <a:endCxn id="426" idx="2"/>
          </p:cNvCxnSpPr>
          <p:nvPr/>
        </p:nvCxnSpPr>
        <p:spPr bwMode="auto">
          <a:xfrm rot="16200000" flipV="1">
            <a:off x="7000691" y="5095893"/>
            <a:ext cx="994865" cy="298459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25" idx="2"/>
            <a:endCxn id="454" idx="1"/>
          </p:cNvCxnSpPr>
          <p:nvPr/>
        </p:nvCxnSpPr>
        <p:spPr bwMode="auto">
          <a:xfrm rot="16200000" flipH="1">
            <a:off x="7027929" y="4675457"/>
            <a:ext cx="1019736" cy="1164201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65" idx="0"/>
            <a:endCxn id="425" idx="2"/>
          </p:cNvCxnSpPr>
          <p:nvPr/>
        </p:nvCxnSpPr>
        <p:spPr bwMode="auto">
          <a:xfrm rot="5400000" flipH="1" flipV="1">
            <a:off x="6281805" y="4869696"/>
            <a:ext cx="795897" cy="55188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8" idx="0"/>
            <a:endCxn id="425" idx="2"/>
          </p:cNvCxnSpPr>
          <p:nvPr/>
        </p:nvCxnSpPr>
        <p:spPr bwMode="auto">
          <a:xfrm rot="16200000" flipV="1">
            <a:off x="6530514" y="5172874"/>
            <a:ext cx="994865" cy="14449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11"/>
          <p:cNvCxnSpPr>
            <a:stCxn id="466" idx="3"/>
            <a:endCxn id="424" idx="2"/>
          </p:cNvCxnSpPr>
          <p:nvPr/>
        </p:nvCxnSpPr>
        <p:spPr bwMode="auto">
          <a:xfrm flipV="1">
            <a:off x="6727133" y="4747690"/>
            <a:ext cx="1069435" cy="820768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26" idx="2"/>
            <a:endCxn id="466" idx="0"/>
          </p:cNvCxnSpPr>
          <p:nvPr/>
        </p:nvCxnSpPr>
        <p:spPr bwMode="auto">
          <a:xfrm rot="5400000">
            <a:off x="6627630" y="4822323"/>
            <a:ext cx="795897" cy="646631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176"/>
          <p:cNvGrpSpPr/>
          <p:nvPr/>
        </p:nvGrpSpPr>
        <p:grpSpPr>
          <a:xfrm>
            <a:off x="6926097" y="5543587"/>
            <a:ext cx="348194" cy="248710"/>
            <a:chOff x="2064431" y="6019800"/>
            <a:chExt cx="533400" cy="381000"/>
          </a:xfrm>
        </p:grpSpPr>
        <p:sp>
          <p:nvSpPr>
            <p:cNvPr id="438" name="Rectangle 437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7" name="Group 178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0" name="Rectangle 439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42" name="Straight Connector 441"/>
              <p:cNvCxnSpPr>
                <a:stCxn id="440" idx="3"/>
                <a:endCxn id="441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41" idx="2"/>
                <a:endCxn id="438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38" idx="0"/>
                <a:endCxn id="440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188"/>
          <p:cNvGrpSpPr/>
          <p:nvPr/>
        </p:nvGrpSpPr>
        <p:grpSpPr>
          <a:xfrm>
            <a:off x="7473255" y="5543587"/>
            <a:ext cx="348194" cy="248710"/>
            <a:chOff x="2064431" y="6019800"/>
            <a:chExt cx="533400" cy="381000"/>
          </a:xfrm>
        </p:grpSpPr>
        <p:sp>
          <p:nvSpPr>
            <p:cNvPr id="446" name="Rectangle 445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9" name="Group 190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8" name="Rectangle 447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0" name="Straight Connector 449"/>
              <p:cNvCxnSpPr>
                <a:stCxn id="448" idx="3"/>
                <a:endCxn id="449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49" idx="2"/>
                <a:endCxn id="446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46" idx="0"/>
                <a:endCxn id="448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200"/>
          <p:cNvGrpSpPr/>
          <p:nvPr/>
        </p:nvGrpSpPr>
        <p:grpSpPr>
          <a:xfrm>
            <a:off x="7970672" y="5543587"/>
            <a:ext cx="348194" cy="248710"/>
            <a:chOff x="2064431" y="6019800"/>
            <a:chExt cx="533400" cy="381000"/>
          </a:xfrm>
        </p:grpSpPr>
        <p:sp>
          <p:nvSpPr>
            <p:cNvPr id="454" name="Rectangle 453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1" name="Group 202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56" name="Rectangle 455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8" name="Straight Connector 457"/>
              <p:cNvCxnSpPr>
                <a:stCxn id="456" idx="3"/>
                <a:endCxn id="457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57" idx="2"/>
                <a:endCxn id="454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54" idx="0"/>
                <a:endCxn id="456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132"/>
          <p:cNvGrpSpPr/>
          <p:nvPr/>
        </p:nvGrpSpPr>
        <p:grpSpPr>
          <a:xfrm>
            <a:off x="6378939" y="5543587"/>
            <a:ext cx="348194" cy="248710"/>
            <a:chOff x="2064431" y="6019800"/>
            <a:chExt cx="533400" cy="381000"/>
          </a:xfrm>
        </p:grpSpPr>
        <p:sp>
          <p:nvSpPr>
            <p:cNvPr id="463" name="Rectangle 462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3" name="Group 131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65" name="Rectangle 464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67" name="Straight Connector 466"/>
              <p:cNvCxnSpPr>
                <a:stCxn id="465" idx="3"/>
                <a:endCxn id="466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66" idx="2"/>
                <a:endCxn id="463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63" idx="0"/>
                <a:endCxn id="465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0" name="Straight Connector 469"/>
          <p:cNvCxnSpPr>
            <a:stCxn id="426" idx="2"/>
            <a:endCxn id="457" idx="0"/>
          </p:cNvCxnSpPr>
          <p:nvPr/>
        </p:nvCxnSpPr>
        <p:spPr bwMode="auto">
          <a:xfrm rot="16200000" flipH="1">
            <a:off x="7423507" y="4673076"/>
            <a:ext cx="795865" cy="945092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>
            <a:stCxn id="456" idx="0"/>
            <a:endCxn id="425" idx="2"/>
          </p:cNvCxnSpPr>
          <p:nvPr/>
        </p:nvCxnSpPr>
        <p:spPr bwMode="auto">
          <a:xfrm rot="16200000" flipV="1">
            <a:off x="7077684" y="4625704"/>
            <a:ext cx="795865" cy="1039838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>
            <a:stCxn id="463" idx="0"/>
            <a:endCxn id="425" idx="2"/>
          </p:cNvCxnSpPr>
          <p:nvPr/>
        </p:nvCxnSpPr>
        <p:spPr bwMode="auto">
          <a:xfrm rot="5400000" flipH="1" flipV="1">
            <a:off x="6256947" y="5043771"/>
            <a:ext cx="994831" cy="402670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 bwMode="auto">
          <a:xfrm rot="16200000" flipV="1">
            <a:off x="7720919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4" name="Oval 473"/>
          <p:cNvSpPr/>
          <p:nvPr/>
        </p:nvSpPr>
        <p:spPr bwMode="auto">
          <a:xfrm rot="16200000" flipV="1">
            <a:off x="6880048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5" name="Oval 474"/>
          <p:cNvSpPr/>
          <p:nvPr/>
        </p:nvSpPr>
        <p:spPr bwMode="auto">
          <a:xfrm rot="16200000" flipV="1">
            <a:off x="7273244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6" name="Oval 475"/>
          <p:cNvSpPr/>
          <p:nvPr/>
        </p:nvSpPr>
        <p:spPr bwMode="auto">
          <a:xfrm rot="16200000" flipV="1">
            <a:off x="687531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7" name="Oval 476"/>
          <p:cNvSpPr/>
          <p:nvPr/>
        </p:nvSpPr>
        <p:spPr bwMode="auto">
          <a:xfrm rot="16200000" flipV="1">
            <a:off x="7024536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8" name="Oval 477"/>
          <p:cNvSpPr/>
          <p:nvPr/>
        </p:nvSpPr>
        <p:spPr bwMode="auto">
          <a:xfrm rot="16200000" flipV="1">
            <a:off x="717376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9" name="Oval 478"/>
          <p:cNvSpPr/>
          <p:nvPr/>
        </p:nvSpPr>
        <p:spPr bwMode="auto">
          <a:xfrm rot="16200000" flipV="1">
            <a:off x="742246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0" name="Oval 479"/>
          <p:cNvSpPr/>
          <p:nvPr/>
        </p:nvSpPr>
        <p:spPr bwMode="auto">
          <a:xfrm rot="16200000" flipV="1">
            <a:off x="7571694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1" name="Oval 480"/>
          <p:cNvSpPr/>
          <p:nvPr/>
        </p:nvSpPr>
        <p:spPr bwMode="auto">
          <a:xfrm rot="16200000" flipV="1">
            <a:off x="772091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2" name="Oval 481"/>
          <p:cNvSpPr/>
          <p:nvPr/>
        </p:nvSpPr>
        <p:spPr bwMode="auto">
          <a:xfrm rot="16200000" flipV="1">
            <a:off x="791988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3" name="Oval 482"/>
          <p:cNvSpPr/>
          <p:nvPr/>
        </p:nvSpPr>
        <p:spPr bwMode="auto">
          <a:xfrm rot="16200000" flipV="1">
            <a:off x="8069111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4" name="Oval 483"/>
          <p:cNvSpPr/>
          <p:nvPr/>
        </p:nvSpPr>
        <p:spPr bwMode="auto">
          <a:xfrm rot="16200000" flipV="1">
            <a:off x="821833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5" name="Oval 484"/>
          <p:cNvSpPr/>
          <p:nvPr/>
        </p:nvSpPr>
        <p:spPr bwMode="auto">
          <a:xfrm rot="16200000" flipV="1">
            <a:off x="632815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6" name="Oval 485"/>
          <p:cNvSpPr/>
          <p:nvPr/>
        </p:nvSpPr>
        <p:spPr bwMode="auto">
          <a:xfrm rot="16200000" flipV="1">
            <a:off x="6477378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7" name="Oval 486"/>
          <p:cNvSpPr/>
          <p:nvPr/>
        </p:nvSpPr>
        <p:spPr bwMode="auto">
          <a:xfrm rot="16200000" flipV="1">
            <a:off x="662660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94" name="Group 1328"/>
          <p:cNvGrpSpPr/>
          <p:nvPr/>
        </p:nvGrpSpPr>
        <p:grpSpPr>
          <a:xfrm>
            <a:off x="1466295" y="4648206"/>
            <a:ext cx="997202" cy="149225"/>
            <a:chOff x="1999695" y="4038600"/>
            <a:chExt cx="997202" cy="149225"/>
          </a:xfrm>
        </p:grpSpPr>
        <p:sp>
          <p:nvSpPr>
            <p:cNvPr id="1330" name="Oval 1329"/>
            <p:cNvSpPr/>
            <p:nvPr/>
          </p:nvSpPr>
          <p:spPr bwMode="auto">
            <a:xfrm rot="16200000" flipV="1">
              <a:off x="2844119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 rot="16200000" flipV="1">
              <a:off x="2003248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 rot="16200000" flipV="1">
              <a:off x="2396444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62" name="Rectangle 461"/>
          <p:cNvSpPr/>
          <p:nvPr/>
        </p:nvSpPr>
        <p:spPr bwMode="auto">
          <a:xfrm>
            <a:off x="685800" y="4419600"/>
            <a:ext cx="7724774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533400" y="609600"/>
            <a:ext cx="8077200" cy="37338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3" name="Rectangle 1002"/>
          <p:cNvSpPr/>
          <p:nvPr/>
        </p:nvSpPr>
        <p:spPr bwMode="auto">
          <a:xfrm>
            <a:off x="3429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1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" name="Group 842"/>
          <p:cNvGrpSpPr/>
          <p:nvPr/>
        </p:nvGrpSpPr>
        <p:grpSpPr>
          <a:xfrm>
            <a:off x="3581400" y="990594"/>
            <a:ext cx="2046514" cy="1193805"/>
            <a:chOff x="990600" y="3505192"/>
            <a:chExt cx="3135088" cy="1828811"/>
          </a:xfrm>
        </p:grpSpPr>
        <p:cxnSp>
          <p:nvCxnSpPr>
            <p:cNvPr id="773" name="Straight Connector 772"/>
            <p:cNvCxnSpPr/>
            <p:nvPr/>
          </p:nvCxnSpPr>
          <p:spPr bwMode="auto">
            <a:xfrm>
              <a:off x="1295401" y="4191001"/>
              <a:ext cx="2590801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9"/>
            <p:cNvCxnSpPr/>
            <p:nvPr/>
          </p:nvCxnSpPr>
          <p:spPr bwMode="auto">
            <a:xfrm rot="16200000" flipH="1">
              <a:off x="3016932" y="3886202"/>
              <a:ext cx="1219200" cy="7620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10"/>
            <p:cNvCxnSpPr/>
            <p:nvPr/>
          </p:nvCxnSpPr>
          <p:spPr bwMode="auto">
            <a:xfrm rot="16200000" flipH="1">
              <a:off x="2750232" y="4152901"/>
              <a:ext cx="1524001" cy="5334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6" name="Straight Connector 11"/>
            <p:cNvCxnSpPr/>
            <p:nvPr/>
          </p:nvCxnSpPr>
          <p:spPr bwMode="auto">
            <a:xfrm rot="5400000" flipH="1" flipV="1">
              <a:off x="2635933" y="4267202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 bwMode="auto">
            <a:xfrm rot="16200000" flipH="1">
              <a:off x="2064431" y="4152901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 bwMode="auto">
            <a:xfrm rot="16200000" flipH="1">
              <a:off x="2445433" y="3771901"/>
              <a:ext cx="1219200" cy="990601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 bwMode="auto">
            <a:xfrm rot="16200000" flipV="1">
              <a:off x="2026332" y="4191001"/>
              <a:ext cx="1524001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886961" y="4111173"/>
              <a:ext cx="1524001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 bwMode="auto">
            <a:xfrm rot="5400000" flipH="1" flipV="1">
              <a:off x="925059" y="3844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 bwMode="auto">
            <a:xfrm rot="16200000" flipV="1">
              <a:off x="1306061" y="4308930"/>
              <a:ext cx="1524001" cy="221344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11"/>
            <p:cNvCxnSpPr/>
            <p:nvPr/>
          </p:nvCxnSpPr>
          <p:spPr bwMode="auto">
            <a:xfrm flipV="1">
              <a:off x="1607232" y="3657601"/>
              <a:ext cx="1638302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 bwMode="auto">
            <a:xfrm rot="5400000">
              <a:off x="1645331" y="3962401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 bwMode="auto">
            <a:xfrm rot="5400000">
              <a:off x="1873931" y="4191001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785"/>
            <p:cNvGrpSpPr/>
            <p:nvPr/>
          </p:nvGrpSpPr>
          <p:grpSpPr>
            <a:xfrm>
              <a:off x="1828800" y="4800602"/>
              <a:ext cx="696686" cy="533400"/>
              <a:chOff x="4038600" y="5943600"/>
              <a:chExt cx="696686" cy="533400"/>
            </a:xfrm>
          </p:grpSpPr>
          <p:grpSp>
            <p:nvGrpSpPr>
              <p:cNvPr id="5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91" name="Rectangle 790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93" name="Rectangle 792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95" name="Straight Connector 794"/>
                  <p:cNvCxnSpPr>
                    <a:stCxn id="793" idx="3"/>
                    <a:endCxn id="79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>
                    <a:stCxn id="794" idx="2"/>
                    <a:endCxn id="79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>
                    <a:stCxn id="791" idx="0"/>
                    <a:endCxn id="79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8" name="Oval 787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797"/>
            <p:cNvGrpSpPr/>
            <p:nvPr/>
          </p:nvGrpSpPr>
          <p:grpSpPr>
            <a:xfrm>
              <a:off x="2667000" y="4800603"/>
              <a:ext cx="696686" cy="533400"/>
              <a:chOff x="4876800" y="5943600"/>
              <a:chExt cx="696686" cy="533400"/>
            </a:xfrm>
          </p:grpSpPr>
          <p:grpSp>
            <p:nvGrpSpPr>
              <p:cNvPr id="8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03" name="Rectangle 802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9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05" name="Rectangle 804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07" name="Straight Connector 806"/>
                  <p:cNvCxnSpPr>
                    <a:stCxn id="805" idx="3"/>
                    <a:endCxn id="806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>
                    <a:stCxn id="806" idx="2"/>
                    <a:endCxn id="803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>
                    <a:stCxn id="803" idx="0"/>
                    <a:endCxn id="805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0" name="Oval 799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" name="Group 809"/>
            <p:cNvGrpSpPr/>
            <p:nvPr/>
          </p:nvGrpSpPr>
          <p:grpSpPr>
            <a:xfrm>
              <a:off x="3429002" y="4800602"/>
              <a:ext cx="696686" cy="533400"/>
              <a:chOff x="5638800" y="5943600"/>
              <a:chExt cx="696686" cy="533400"/>
            </a:xfrm>
          </p:grpSpPr>
          <p:grpSp>
            <p:nvGrpSpPr>
              <p:cNvPr id="11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15" name="Rectangle 814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2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19" name="Straight Connector 818"/>
                  <p:cNvCxnSpPr>
                    <a:stCxn id="817" idx="3"/>
                    <a:endCxn id="818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>
                    <a:stCxn id="818" idx="2"/>
                    <a:endCxn id="815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>
                    <a:stCxn id="815" idx="0"/>
                    <a:endCxn id="817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2" name="Oval 811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3" name="Group 821"/>
            <p:cNvGrpSpPr/>
            <p:nvPr/>
          </p:nvGrpSpPr>
          <p:grpSpPr>
            <a:xfrm>
              <a:off x="990600" y="4800600"/>
              <a:ext cx="696686" cy="533400"/>
              <a:chOff x="3200400" y="5943600"/>
              <a:chExt cx="696686" cy="533400"/>
            </a:xfrm>
          </p:grpSpPr>
          <p:grpSp>
            <p:nvGrpSpPr>
              <p:cNvPr id="1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27" name="Rectangle 826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5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31" name="Straight Connector 830"/>
                  <p:cNvCxnSpPr>
                    <a:stCxn id="829" idx="3"/>
                    <a:endCxn id="830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>
                    <a:stCxn id="830" idx="2"/>
                    <a:endCxn id="827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>
                    <a:stCxn id="827" idx="0"/>
                    <a:endCxn id="829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4" name="Oval 823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6" name="Group 833"/>
            <p:cNvGrpSpPr/>
            <p:nvPr/>
          </p:nvGrpSpPr>
          <p:grpSpPr>
            <a:xfrm>
              <a:off x="3124201" y="3505192"/>
              <a:ext cx="239486" cy="228600"/>
              <a:chOff x="5334000" y="4648200"/>
              <a:chExt cx="239486" cy="228600"/>
            </a:xfrm>
          </p:grpSpPr>
          <p:sp>
            <p:nvSpPr>
              <p:cNvPr id="835" name="Rectangle 834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7" name="Group 836"/>
            <p:cNvGrpSpPr/>
            <p:nvPr/>
          </p:nvGrpSpPr>
          <p:grpSpPr>
            <a:xfrm>
              <a:off x="1836057" y="3505194"/>
              <a:ext cx="239486" cy="228600"/>
              <a:chOff x="4045857" y="4648200"/>
              <a:chExt cx="239486" cy="228600"/>
            </a:xfrm>
          </p:grpSpPr>
          <p:sp>
            <p:nvSpPr>
              <p:cNvPr id="838" name="Rectangle 837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8" name="Group 839"/>
            <p:cNvGrpSpPr/>
            <p:nvPr/>
          </p:nvGrpSpPr>
          <p:grpSpPr>
            <a:xfrm>
              <a:off x="2438399" y="3505200"/>
              <a:ext cx="239486" cy="228600"/>
              <a:chOff x="4648200" y="4648200"/>
              <a:chExt cx="239486" cy="228600"/>
            </a:xfrm>
          </p:grpSpPr>
          <p:sp>
            <p:nvSpPr>
              <p:cNvPr id="841" name="Rectangle 8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4" name="Rectangle 1003"/>
          <p:cNvSpPr/>
          <p:nvPr/>
        </p:nvSpPr>
        <p:spPr bwMode="auto">
          <a:xfrm>
            <a:off x="762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5" name="TextBox 1004"/>
          <p:cNvSpPr txBox="1"/>
          <p:nvPr/>
        </p:nvSpPr>
        <p:spPr>
          <a:xfrm>
            <a:off x="914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19" name="Group 993"/>
          <p:cNvGrpSpPr/>
          <p:nvPr/>
        </p:nvGrpSpPr>
        <p:grpSpPr>
          <a:xfrm>
            <a:off x="914400" y="990600"/>
            <a:ext cx="2046514" cy="1193798"/>
            <a:chOff x="5715000" y="4564593"/>
            <a:chExt cx="2046514" cy="1193798"/>
          </a:xfrm>
        </p:grpSpPr>
        <p:sp>
          <p:nvSpPr>
            <p:cNvPr id="931" name="Rectangle 930"/>
            <p:cNvSpPr/>
            <p:nvPr/>
          </p:nvSpPr>
          <p:spPr bwMode="auto">
            <a:xfrm>
              <a:off x="7162097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2" name="Rectangle 931"/>
            <p:cNvSpPr/>
            <p:nvPr/>
          </p:nvSpPr>
          <p:spPr bwMode="auto">
            <a:xfrm>
              <a:off x="6321226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6714422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47" name="Straight Connector 946"/>
            <p:cNvCxnSpPr/>
            <p:nvPr/>
          </p:nvCxnSpPr>
          <p:spPr bwMode="auto">
            <a:xfrm>
              <a:off x="5913967" y="5012267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"/>
            <p:cNvCxnSpPr/>
            <p:nvPr/>
          </p:nvCxnSpPr>
          <p:spPr bwMode="auto">
            <a:xfrm rot="16200000" flipH="1">
              <a:off x="7037744" y="4813301"/>
              <a:ext cx="795865" cy="497417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10"/>
            <p:cNvCxnSpPr/>
            <p:nvPr/>
          </p:nvCxnSpPr>
          <p:spPr bwMode="auto">
            <a:xfrm rot="10800000" flipV="1">
              <a:off x="6341360" y="4664076"/>
              <a:ext cx="845608" cy="79586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11"/>
            <p:cNvCxnSpPr/>
            <p:nvPr/>
          </p:nvCxnSpPr>
          <p:spPr bwMode="auto">
            <a:xfrm rot="5400000" flipH="1" flipV="1">
              <a:off x="6789036" y="5062009"/>
              <a:ext cx="795865" cy="0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/>
            <p:nvPr/>
          </p:nvCxnSpPr>
          <p:spPr bwMode="auto">
            <a:xfrm rot="16200000" flipH="1">
              <a:off x="6415973" y="4987396"/>
              <a:ext cx="795865" cy="149225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/>
            <p:nvPr/>
          </p:nvCxnSpPr>
          <p:spPr bwMode="auto">
            <a:xfrm rot="16200000" flipH="1">
              <a:off x="6664682" y="4738688"/>
              <a:ext cx="795865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/>
            <p:nvPr/>
          </p:nvCxnSpPr>
          <p:spPr bwMode="auto">
            <a:xfrm rot="16200000" flipV="1">
              <a:off x="6391103" y="5012267"/>
              <a:ext cx="994832" cy="298450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/>
            <p:nvPr/>
          </p:nvCxnSpPr>
          <p:spPr bwMode="auto">
            <a:xfrm rot="5400000">
              <a:off x="5647347" y="4960157"/>
              <a:ext cx="994832" cy="402670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/>
            <p:nvPr/>
          </p:nvCxnSpPr>
          <p:spPr bwMode="auto">
            <a:xfrm rot="5400000" flipH="1" flipV="1">
              <a:off x="5672217" y="4786061"/>
              <a:ext cx="795865" cy="551895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 bwMode="auto">
            <a:xfrm rot="16200000" flipV="1">
              <a:off x="5920926" y="5089248"/>
              <a:ext cx="994832" cy="14448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7" name="Straight Connector 11"/>
            <p:cNvCxnSpPr/>
            <p:nvPr/>
          </p:nvCxnSpPr>
          <p:spPr bwMode="auto">
            <a:xfrm flipV="1">
              <a:off x="6117523" y="4664076"/>
              <a:ext cx="1069446" cy="82073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6018040" y="4738688"/>
              <a:ext cx="795866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6291619" y="5012267"/>
              <a:ext cx="795865" cy="99483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76"/>
            <p:cNvGrpSpPr/>
            <p:nvPr/>
          </p:nvGrpSpPr>
          <p:grpSpPr>
            <a:xfrm>
              <a:off x="6316489" y="5459942"/>
              <a:ext cx="348192" cy="248708"/>
              <a:chOff x="2064431" y="6019800"/>
              <a:chExt cx="533400" cy="38100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65" name="Straight Connector 964"/>
                <p:cNvCxnSpPr>
                  <a:stCxn id="963" idx="3"/>
                  <a:endCxn id="964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Connector 965"/>
                <p:cNvCxnSpPr>
                  <a:stCxn id="964" idx="2"/>
                  <a:endCxn id="961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/>
                <p:cNvCxnSpPr>
                  <a:stCxn id="961" idx="0"/>
                  <a:endCxn id="963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88"/>
            <p:cNvGrpSpPr/>
            <p:nvPr/>
          </p:nvGrpSpPr>
          <p:grpSpPr>
            <a:xfrm>
              <a:off x="6863647" y="5459942"/>
              <a:ext cx="348192" cy="248708"/>
              <a:chOff x="2064431" y="6019800"/>
              <a:chExt cx="533400" cy="381000"/>
            </a:xfrm>
          </p:grpSpPr>
          <p:sp>
            <p:nvSpPr>
              <p:cNvPr id="969" name="Rectangle 96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73" name="Straight Connector 972"/>
                <p:cNvCxnSpPr>
                  <a:stCxn id="971" idx="3"/>
                  <a:endCxn id="97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Straight Connector 973"/>
                <p:cNvCxnSpPr>
                  <a:stCxn id="972" idx="2"/>
                  <a:endCxn id="96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5" name="Straight Connector 974"/>
                <p:cNvCxnSpPr>
                  <a:stCxn id="969" idx="0"/>
                  <a:endCxn id="97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00"/>
            <p:cNvGrpSpPr/>
            <p:nvPr/>
          </p:nvGrpSpPr>
          <p:grpSpPr>
            <a:xfrm>
              <a:off x="7361064" y="5459942"/>
              <a:ext cx="348192" cy="248708"/>
              <a:chOff x="2064431" y="6019800"/>
              <a:chExt cx="533400" cy="381000"/>
            </a:xfrm>
          </p:grpSpPr>
          <p:sp>
            <p:nvSpPr>
              <p:cNvPr id="977" name="Rectangle 97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9" name="Rectangle 97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9" idx="3"/>
                  <a:endCxn id="98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>
                  <a:stCxn id="980" idx="2"/>
                  <a:endCxn id="97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>
                  <a:stCxn id="977" idx="0"/>
                  <a:endCxn id="97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132"/>
            <p:cNvGrpSpPr/>
            <p:nvPr/>
          </p:nvGrpSpPr>
          <p:grpSpPr>
            <a:xfrm>
              <a:off x="5769331" y="5459942"/>
              <a:ext cx="348192" cy="248708"/>
              <a:chOff x="2064431" y="6019800"/>
              <a:chExt cx="533400" cy="381000"/>
            </a:xfrm>
          </p:grpSpPr>
          <p:sp>
            <p:nvSpPr>
              <p:cNvPr id="985" name="Rectangle 98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87" name="Rectangle 98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9" name="Straight Connector 988"/>
                <p:cNvCxnSpPr>
                  <a:stCxn id="987" idx="3"/>
                  <a:endCxn id="98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>
                  <a:stCxn id="988" idx="2"/>
                  <a:endCxn id="98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>
                  <a:stCxn id="985" idx="0"/>
                  <a:endCxn id="98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2" name="Straight Connector 991"/>
            <p:cNvCxnSpPr>
              <a:stCxn id="933" idx="2"/>
            </p:cNvCxnSpPr>
            <p:nvPr/>
          </p:nvCxnSpPr>
          <p:spPr bwMode="auto">
            <a:xfrm rot="16200000" flipH="1">
              <a:off x="6639811" y="4763558"/>
              <a:ext cx="994831" cy="795867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>
              <a:endCxn id="932" idx="2"/>
            </p:cNvCxnSpPr>
            <p:nvPr/>
          </p:nvCxnSpPr>
          <p:spPr bwMode="auto">
            <a:xfrm rot="16200000" flipV="1">
              <a:off x="6468084" y="4542091"/>
              <a:ext cx="795865" cy="103983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933"/>
            <p:cNvGrpSpPr/>
            <p:nvPr/>
          </p:nvGrpSpPr>
          <p:grpSpPr>
            <a:xfrm>
              <a:off x="5715000" y="5410200"/>
              <a:ext cx="2046514" cy="348191"/>
              <a:chOff x="1447800" y="4884207"/>
              <a:chExt cx="2046514" cy="348191"/>
            </a:xfrm>
          </p:grpSpPr>
          <p:sp>
            <p:nvSpPr>
              <p:cNvPr id="935" name="Oval 93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6" name="Oval 93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9" name="Oval 938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0" name="Oval 939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1" name="Oval 940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2" name="Oval 941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3" name="Oval 942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4" name="Oval 943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5" name="Oval 944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6" name="Oval 945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30" name="Group 926"/>
            <p:cNvGrpSpPr/>
            <p:nvPr/>
          </p:nvGrpSpPr>
          <p:grpSpPr>
            <a:xfrm>
              <a:off x="6266895" y="4564593"/>
              <a:ext cx="997202" cy="149225"/>
              <a:chOff x="1999695" y="4038600"/>
              <a:chExt cx="997202" cy="149225"/>
            </a:xfrm>
          </p:grpSpPr>
          <p:sp>
            <p:nvSpPr>
              <p:cNvPr id="928" name="Oval 927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9" name="Oval 928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0" name="Oval 929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6" name="Rectangle 1005"/>
          <p:cNvSpPr/>
          <p:nvPr/>
        </p:nvSpPr>
        <p:spPr bwMode="auto">
          <a:xfrm>
            <a:off x="6096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7" name="TextBox 1006"/>
          <p:cNvSpPr txBox="1"/>
          <p:nvPr/>
        </p:nvSpPr>
        <p:spPr>
          <a:xfrm>
            <a:off x="6248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G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1" name="Group 1001"/>
          <p:cNvGrpSpPr/>
          <p:nvPr/>
        </p:nvGrpSpPr>
        <p:grpSpPr>
          <a:xfrm>
            <a:off x="6324600" y="990600"/>
            <a:ext cx="2046514" cy="1193798"/>
            <a:chOff x="1447800" y="4038600"/>
            <a:chExt cx="2046514" cy="1193798"/>
          </a:xfrm>
        </p:grpSpPr>
        <p:sp>
          <p:nvSpPr>
            <p:cNvPr id="869" name="Rectangle 868"/>
            <p:cNvSpPr/>
            <p:nvPr/>
          </p:nvSpPr>
          <p:spPr bwMode="auto">
            <a:xfrm>
              <a:off x="2894897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2054026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5" name="Rectangle 864"/>
            <p:cNvSpPr/>
            <p:nvPr/>
          </p:nvSpPr>
          <p:spPr bwMode="auto">
            <a:xfrm>
              <a:off x="2447222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45" name="Straight Connector 844"/>
            <p:cNvCxnSpPr/>
            <p:nvPr/>
          </p:nvCxnSpPr>
          <p:spPr bwMode="auto">
            <a:xfrm>
              <a:off x="1646767" y="4486274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9"/>
            <p:cNvCxnSpPr>
              <a:endCxn id="899" idx="0"/>
            </p:cNvCxnSpPr>
            <p:nvPr/>
          </p:nvCxnSpPr>
          <p:spPr bwMode="auto">
            <a:xfrm rot="5400000">
              <a:off x="2372611" y="4386791"/>
              <a:ext cx="795865" cy="29845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7" name="Straight Connector 10"/>
            <p:cNvCxnSpPr>
              <a:endCxn id="910" idx="0"/>
            </p:cNvCxnSpPr>
            <p:nvPr/>
          </p:nvCxnSpPr>
          <p:spPr bwMode="auto">
            <a:xfrm rot="10800000" flipV="1">
              <a:off x="2074160" y="4138083"/>
              <a:ext cx="845608" cy="79586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8" name="Straight Connector 11"/>
            <p:cNvCxnSpPr/>
            <p:nvPr/>
          </p:nvCxnSpPr>
          <p:spPr bwMode="auto">
            <a:xfrm rot="5400000" flipH="1" flipV="1">
              <a:off x="2521836" y="4536016"/>
              <a:ext cx="795865" cy="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endCxn id="910" idx="0"/>
            </p:cNvCxnSpPr>
            <p:nvPr/>
          </p:nvCxnSpPr>
          <p:spPr bwMode="auto">
            <a:xfrm rot="5400000">
              <a:off x="1875194" y="4337050"/>
              <a:ext cx="795866" cy="397933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 bwMode="auto">
            <a:xfrm rot="16200000" flipV="1">
              <a:off x="2123903" y="4486274"/>
              <a:ext cx="994832" cy="298450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endCxn id="886" idx="1"/>
            </p:cNvCxnSpPr>
            <p:nvPr/>
          </p:nvCxnSpPr>
          <p:spPr bwMode="auto">
            <a:xfrm>
              <a:off x="2078898" y="4138083"/>
              <a:ext cx="1164191" cy="1019703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 bwMode="auto">
            <a:xfrm rot="5400000" flipH="1" flipV="1">
              <a:off x="1405017" y="4260068"/>
              <a:ext cx="795865" cy="551895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 bwMode="auto">
            <a:xfrm rot="16200000" flipV="1">
              <a:off x="1653726" y="4563255"/>
              <a:ext cx="994832" cy="14448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11"/>
            <p:cNvCxnSpPr/>
            <p:nvPr/>
          </p:nvCxnSpPr>
          <p:spPr bwMode="auto">
            <a:xfrm flipV="1">
              <a:off x="1850323" y="4138083"/>
              <a:ext cx="1069446" cy="82073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endCxn id="878" idx="0"/>
            </p:cNvCxnSpPr>
            <p:nvPr/>
          </p:nvCxnSpPr>
          <p:spPr bwMode="auto">
            <a:xfrm rot="5400000">
              <a:off x="1750840" y="4212695"/>
              <a:ext cx="795866" cy="64664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68" name="Group 176"/>
            <p:cNvGrpSpPr/>
            <p:nvPr/>
          </p:nvGrpSpPr>
          <p:grpSpPr>
            <a:xfrm>
              <a:off x="2049289" y="4933949"/>
              <a:ext cx="348192" cy="248708"/>
              <a:chOff x="2064431" y="6019800"/>
              <a:chExt cx="533400" cy="381000"/>
            </a:xfrm>
          </p:grpSpPr>
          <p:sp>
            <p:nvSpPr>
              <p:cNvPr id="908" name="Rectangle 90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69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10" name="Rectangle 90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12" name="Straight Connector 911"/>
                <p:cNvCxnSpPr>
                  <a:stCxn id="910" idx="3"/>
                  <a:endCxn id="91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>
                  <a:stCxn id="911" idx="2"/>
                  <a:endCxn id="90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>
                  <a:stCxn id="908" idx="0"/>
                  <a:endCxn id="91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0" name="Group 188"/>
            <p:cNvGrpSpPr/>
            <p:nvPr/>
          </p:nvGrpSpPr>
          <p:grpSpPr>
            <a:xfrm>
              <a:off x="2596447" y="4933949"/>
              <a:ext cx="348192" cy="248708"/>
              <a:chOff x="2064431" y="6019800"/>
              <a:chExt cx="533400" cy="381000"/>
            </a:xfrm>
          </p:grpSpPr>
          <p:sp>
            <p:nvSpPr>
              <p:cNvPr id="897" name="Rectangle 89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1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99" name="Rectangle 89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01" name="Straight Connector 900"/>
                <p:cNvCxnSpPr>
                  <a:stCxn id="899" idx="3"/>
                  <a:endCxn id="90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>
                  <a:stCxn id="900" idx="2"/>
                  <a:endCxn id="89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>
                  <a:stCxn id="897" idx="0"/>
                  <a:endCxn id="89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2" name="Group 200"/>
            <p:cNvGrpSpPr/>
            <p:nvPr/>
          </p:nvGrpSpPr>
          <p:grpSpPr>
            <a:xfrm>
              <a:off x="3093864" y="4933949"/>
              <a:ext cx="348192" cy="248708"/>
              <a:chOff x="2064431" y="6019800"/>
              <a:chExt cx="533400" cy="381000"/>
            </a:xfrm>
          </p:grpSpPr>
          <p:sp>
            <p:nvSpPr>
              <p:cNvPr id="886" name="Rectangle 88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8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88" name="Rectangle 88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90" name="Straight Connector 889"/>
                <p:cNvCxnSpPr>
                  <a:stCxn id="888" idx="3"/>
                  <a:endCxn id="88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>
                  <a:stCxn id="889" idx="2"/>
                  <a:endCxn id="88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>
                  <a:stCxn id="886" idx="0"/>
                  <a:endCxn id="88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7" name="Group 132"/>
            <p:cNvGrpSpPr/>
            <p:nvPr/>
          </p:nvGrpSpPr>
          <p:grpSpPr>
            <a:xfrm>
              <a:off x="1502131" y="4933949"/>
              <a:ext cx="348192" cy="248708"/>
              <a:chOff x="2064431" y="6019800"/>
              <a:chExt cx="533400" cy="381000"/>
            </a:xfrm>
          </p:grpSpPr>
          <p:sp>
            <p:nvSpPr>
              <p:cNvPr id="875" name="Rectangle 87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92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77" name="Rectangle 87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79" name="Straight Connector 878"/>
                <p:cNvCxnSpPr>
                  <a:stCxn id="877" idx="3"/>
                  <a:endCxn id="87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>
                  <a:stCxn id="878" idx="2"/>
                  <a:endCxn id="87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>
                  <a:stCxn id="875" idx="0"/>
                  <a:endCxn id="87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0" name="Straight Connector 919"/>
            <p:cNvCxnSpPr>
              <a:stCxn id="865" idx="2"/>
              <a:endCxn id="889" idx="0"/>
            </p:cNvCxnSpPr>
            <p:nvPr/>
          </p:nvCxnSpPr>
          <p:spPr bwMode="auto">
            <a:xfrm rot="16200000" flipH="1">
              <a:off x="2546707" y="4063470"/>
              <a:ext cx="795865" cy="94509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>
              <a:stCxn id="888" idx="0"/>
              <a:endCxn id="867" idx="2"/>
            </p:cNvCxnSpPr>
            <p:nvPr/>
          </p:nvCxnSpPr>
          <p:spPr bwMode="auto">
            <a:xfrm rot="16200000" flipV="1">
              <a:off x="2200884" y="4016098"/>
              <a:ext cx="795865" cy="103983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875" idx="0"/>
              <a:endCxn id="867" idx="2"/>
            </p:cNvCxnSpPr>
            <p:nvPr/>
          </p:nvCxnSpPr>
          <p:spPr bwMode="auto">
            <a:xfrm rot="5400000" flipH="1" flipV="1">
              <a:off x="1380147" y="4434165"/>
              <a:ext cx="994831" cy="402670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8" name="Group 920"/>
            <p:cNvGrpSpPr/>
            <p:nvPr/>
          </p:nvGrpSpPr>
          <p:grpSpPr>
            <a:xfrm>
              <a:off x="1999695" y="4038600"/>
              <a:ext cx="997202" cy="149225"/>
              <a:chOff x="1999695" y="4038600"/>
              <a:chExt cx="997202" cy="149225"/>
            </a:xfrm>
          </p:grpSpPr>
          <p:sp>
            <p:nvSpPr>
              <p:cNvPr id="870" name="Oval 869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99" name="Group 915"/>
            <p:cNvGrpSpPr/>
            <p:nvPr/>
          </p:nvGrpSpPr>
          <p:grpSpPr>
            <a:xfrm>
              <a:off x="1447800" y="4884207"/>
              <a:ext cx="2046514" cy="348191"/>
              <a:chOff x="1447800" y="4884207"/>
              <a:chExt cx="2046514" cy="348191"/>
            </a:xfrm>
          </p:grpSpPr>
          <p:sp>
            <p:nvSpPr>
              <p:cNvPr id="905" name="Oval 90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246" name="TextBox 245"/>
          <p:cNvSpPr txBox="1"/>
          <p:nvPr/>
        </p:nvSpPr>
        <p:spPr>
          <a:xfrm>
            <a:off x="2590800" y="5943600"/>
            <a:ext cx="434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(G*)≤log t + 4?</a:t>
            </a:r>
            <a:endParaRPr lang="en-US" dirty="0">
              <a:latin typeface="+mj-lt"/>
            </a:endParaRPr>
          </a:p>
        </p:txBody>
      </p:sp>
      <p:cxnSp>
        <p:nvCxnSpPr>
          <p:cNvPr id="1009" name="Straight Connector 1008"/>
          <p:cNvCxnSpPr/>
          <p:nvPr/>
        </p:nvCxnSpPr>
        <p:spPr bwMode="auto">
          <a:xfrm>
            <a:off x="960967" y="5095874"/>
            <a:ext cx="7344833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6" name="Straight Connector 9"/>
          <p:cNvCxnSpPr/>
          <p:nvPr/>
        </p:nvCxnSpPr>
        <p:spPr bwMode="auto">
          <a:xfrm rot="16200000" flipH="1">
            <a:off x="4904144" y="4896914"/>
            <a:ext cx="795865" cy="497417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7" name="Straight Connector 10"/>
          <p:cNvCxnSpPr/>
          <p:nvPr/>
        </p:nvCxnSpPr>
        <p:spPr bwMode="auto">
          <a:xfrm rot="16200000" flipH="1">
            <a:off x="4730048" y="5071009"/>
            <a:ext cx="994832" cy="348192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8" name="Straight Connector 11"/>
          <p:cNvCxnSpPr/>
          <p:nvPr/>
        </p:nvCxnSpPr>
        <p:spPr bwMode="auto">
          <a:xfrm rot="5400000" flipH="1" flipV="1">
            <a:off x="4655436" y="5145622"/>
            <a:ext cx="795865" cy="0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9" name="Straight Connector 1238"/>
          <p:cNvCxnSpPr/>
          <p:nvPr/>
        </p:nvCxnSpPr>
        <p:spPr bwMode="auto">
          <a:xfrm rot="16200000" flipH="1">
            <a:off x="4282373" y="5071009"/>
            <a:ext cx="795865" cy="149225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0" name="Straight Connector 1239"/>
          <p:cNvCxnSpPr/>
          <p:nvPr/>
        </p:nvCxnSpPr>
        <p:spPr bwMode="auto">
          <a:xfrm rot="16200000" flipH="1">
            <a:off x="4531082" y="4822301"/>
            <a:ext cx="795865" cy="646642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1" name="Straight Connector 1240"/>
          <p:cNvCxnSpPr/>
          <p:nvPr/>
        </p:nvCxnSpPr>
        <p:spPr bwMode="auto">
          <a:xfrm rot="16200000" flipV="1">
            <a:off x="4257503" y="5095880"/>
            <a:ext cx="994832" cy="2984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2" name="Straight Connector 1241"/>
          <p:cNvCxnSpPr/>
          <p:nvPr/>
        </p:nvCxnSpPr>
        <p:spPr bwMode="auto">
          <a:xfrm rot="5400000">
            <a:off x="3513747" y="5043770"/>
            <a:ext cx="994832" cy="402670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3" name="Straight Connector 1242"/>
          <p:cNvCxnSpPr/>
          <p:nvPr/>
        </p:nvCxnSpPr>
        <p:spPr bwMode="auto">
          <a:xfrm rot="5400000" flipH="1" flipV="1">
            <a:off x="3538617" y="4869674"/>
            <a:ext cx="795865" cy="551895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4" name="Straight Connector 1243"/>
          <p:cNvCxnSpPr/>
          <p:nvPr/>
        </p:nvCxnSpPr>
        <p:spPr bwMode="auto">
          <a:xfrm rot="16200000" flipV="1">
            <a:off x="3787326" y="5172861"/>
            <a:ext cx="994832" cy="144488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5" name="Straight Connector 11"/>
          <p:cNvCxnSpPr/>
          <p:nvPr/>
        </p:nvCxnSpPr>
        <p:spPr bwMode="auto">
          <a:xfrm flipV="1">
            <a:off x="3983923" y="4747689"/>
            <a:ext cx="1069446" cy="820736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6" name="Straight Connector 1245"/>
          <p:cNvCxnSpPr/>
          <p:nvPr/>
        </p:nvCxnSpPr>
        <p:spPr bwMode="auto">
          <a:xfrm rot="5400000">
            <a:off x="4008794" y="4946655"/>
            <a:ext cx="795865" cy="39793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7" name="Straight Connector 1246"/>
          <p:cNvCxnSpPr/>
          <p:nvPr/>
        </p:nvCxnSpPr>
        <p:spPr bwMode="auto">
          <a:xfrm rot="5400000">
            <a:off x="4158019" y="5095880"/>
            <a:ext cx="795865" cy="9948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4" name="Group 1247"/>
          <p:cNvGrpSpPr/>
          <p:nvPr/>
        </p:nvGrpSpPr>
        <p:grpSpPr>
          <a:xfrm>
            <a:off x="4128558" y="5493813"/>
            <a:ext cx="454781" cy="348191"/>
            <a:chOff x="4038600" y="5943600"/>
            <a:chExt cx="696686" cy="533400"/>
          </a:xfrm>
        </p:grpSpPr>
        <p:grpSp>
          <p:nvGrpSpPr>
            <p:cNvPr id="810" name="Group 176"/>
            <p:cNvGrpSpPr/>
            <p:nvPr/>
          </p:nvGrpSpPr>
          <p:grpSpPr>
            <a:xfrm>
              <a:off x="4121831" y="6019800"/>
              <a:ext cx="533400" cy="381000"/>
              <a:chOff x="2064431" y="6019800"/>
              <a:chExt cx="533400" cy="381000"/>
            </a:xfrm>
          </p:grpSpPr>
          <p:sp>
            <p:nvSpPr>
              <p:cNvPr id="1298" name="Rectangle 129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1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00" name="Rectangle 129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01" name="Rectangle 130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02" name="Straight Connector 1301"/>
                <p:cNvCxnSpPr>
                  <a:stCxn id="1300" idx="3"/>
                  <a:endCxn id="130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>
                  <a:stCxn id="1301" idx="2"/>
                  <a:endCxn id="129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>
                  <a:stCxn id="1298" idx="0"/>
                  <a:endCxn id="130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5" name="Oval 1294"/>
            <p:cNvSpPr/>
            <p:nvPr/>
          </p:nvSpPr>
          <p:spPr bwMode="auto">
            <a:xfrm rot="16200000" flipV="1">
              <a:off x="4044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 rot="16200000" flipV="1">
              <a:off x="42726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 rot="16200000" flipV="1">
              <a:off x="4501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16" name="Group 1248"/>
          <p:cNvGrpSpPr/>
          <p:nvPr/>
        </p:nvGrpSpPr>
        <p:grpSpPr>
          <a:xfrm>
            <a:off x="4675716" y="5493814"/>
            <a:ext cx="454781" cy="348191"/>
            <a:chOff x="4876800" y="5943600"/>
            <a:chExt cx="696686" cy="533400"/>
          </a:xfrm>
        </p:grpSpPr>
        <p:grpSp>
          <p:nvGrpSpPr>
            <p:cNvPr id="822" name="Group 188"/>
            <p:cNvGrpSpPr/>
            <p:nvPr/>
          </p:nvGrpSpPr>
          <p:grpSpPr>
            <a:xfrm>
              <a:off x="4960031" y="6019800"/>
              <a:ext cx="533400" cy="381000"/>
              <a:chOff x="2064431" y="6019800"/>
              <a:chExt cx="533400" cy="381000"/>
            </a:xfrm>
          </p:grpSpPr>
          <p:sp>
            <p:nvSpPr>
              <p:cNvPr id="1287" name="Rectangle 128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89" name="Rectangle 128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90" name="Rectangle 128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91" name="Straight Connector 1290"/>
                <p:cNvCxnSpPr>
                  <a:stCxn id="1289" idx="3"/>
                  <a:endCxn id="129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>
                  <a:stCxn id="1290" idx="2"/>
                  <a:endCxn id="128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>
                  <a:stCxn id="1287" idx="0"/>
                  <a:endCxn id="128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4" name="Oval 1283"/>
            <p:cNvSpPr/>
            <p:nvPr/>
          </p:nvSpPr>
          <p:spPr bwMode="auto">
            <a:xfrm rot="16200000" flipV="1">
              <a:off x="4882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 rot="16200000" flipV="1">
              <a:off x="5110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 rot="16200000" flipV="1">
              <a:off x="5339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28" name="Group 1249"/>
          <p:cNvGrpSpPr/>
          <p:nvPr/>
        </p:nvGrpSpPr>
        <p:grpSpPr>
          <a:xfrm>
            <a:off x="5173133" y="5493813"/>
            <a:ext cx="454781" cy="348191"/>
            <a:chOff x="5638800" y="5943600"/>
            <a:chExt cx="696686" cy="533400"/>
          </a:xfrm>
        </p:grpSpPr>
        <p:grpSp>
          <p:nvGrpSpPr>
            <p:cNvPr id="64" name="Group 200"/>
            <p:cNvGrpSpPr/>
            <p:nvPr/>
          </p:nvGrpSpPr>
          <p:grpSpPr>
            <a:xfrm>
              <a:off x="5722031" y="6019800"/>
              <a:ext cx="533400" cy="381000"/>
              <a:chOff x="2064431" y="6019800"/>
              <a:chExt cx="533400" cy="381000"/>
            </a:xfrm>
          </p:grpSpPr>
          <p:sp>
            <p:nvSpPr>
              <p:cNvPr id="1276" name="Rectangle 127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78" name="Rectangle 127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79" name="Rectangle 127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80" name="Straight Connector 1279"/>
                <p:cNvCxnSpPr>
                  <a:stCxn id="1278" idx="3"/>
                  <a:endCxn id="127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>
                  <a:stCxn id="1279" idx="2"/>
                  <a:endCxn id="127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>
                  <a:stCxn id="1276" idx="0"/>
                  <a:endCxn id="127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3" name="Oval 1272"/>
            <p:cNvSpPr/>
            <p:nvPr/>
          </p:nvSpPr>
          <p:spPr bwMode="auto">
            <a:xfrm rot="16200000" flipV="1">
              <a:off x="5644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 rot="16200000" flipV="1">
              <a:off x="5872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 rot="16200000" flipV="1">
              <a:off x="6101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6" name="Group 1250"/>
          <p:cNvGrpSpPr/>
          <p:nvPr/>
        </p:nvGrpSpPr>
        <p:grpSpPr>
          <a:xfrm>
            <a:off x="3581400" y="5493812"/>
            <a:ext cx="454781" cy="348191"/>
            <a:chOff x="3200400" y="5943600"/>
            <a:chExt cx="696686" cy="533400"/>
          </a:xfrm>
        </p:grpSpPr>
        <p:grpSp>
          <p:nvGrpSpPr>
            <p:cNvPr id="67" name="Group 132"/>
            <p:cNvGrpSpPr/>
            <p:nvPr/>
          </p:nvGrpSpPr>
          <p:grpSpPr>
            <a:xfrm>
              <a:off x="3283631" y="6019800"/>
              <a:ext cx="533400" cy="381000"/>
              <a:chOff x="2064431" y="6019800"/>
              <a:chExt cx="533400" cy="381000"/>
            </a:xfrm>
          </p:grpSpPr>
          <p:sp>
            <p:nvSpPr>
              <p:cNvPr id="1265" name="Rectangle 126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67" name="Rectangle 126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68" name="Rectangle 126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69" name="Straight Connector 1268"/>
                <p:cNvCxnSpPr>
                  <a:stCxn id="1267" idx="3"/>
                  <a:endCxn id="126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Straight Connector 1269"/>
                <p:cNvCxnSpPr>
                  <a:stCxn id="1268" idx="2"/>
                  <a:endCxn id="126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Straight Connector 1270"/>
                <p:cNvCxnSpPr>
                  <a:stCxn id="1265" idx="0"/>
                  <a:endCxn id="126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2" name="Oval 1261"/>
            <p:cNvSpPr/>
            <p:nvPr/>
          </p:nvSpPr>
          <p:spPr bwMode="auto">
            <a:xfrm rot="16200000" flipV="1">
              <a:off x="32058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 rot="16200000" flipV="1">
              <a:off x="34344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 rot="16200000" flipV="1">
              <a:off x="3663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9" name="Group 1251"/>
          <p:cNvGrpSpPr/>
          <p:nvPr/>
        </p:nvGrpSpPr>
        <p:grpSpPr>
          <a:xfrm>
            <a:off x="4974166" y="4648200"/>
            <a:ext cx="156331" cy="149225"/>
            <a:chOff x="5334000" y="4648200"/>
            <a:chExt cx="239486" cy="228600"/>
          </a:xfrm>
        </p:grpSpPr>
        <p:sp>
          <p:nvSpPr>
            <p:cNvPr id="1259" name="Rectangle 1258"/>
            <p:cNvSpPr/>
            <p:nvPr/>
          </p:nvSpPr>
          <p:spPr bwMode="auto">
            <a:xfrm>
              <a:off x="54172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 rot="16200000" flipV="1">
              <a:off x="53394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0" name="Group 1252"/>
          <p:cNvGrpSpPr/>
          <p:nvPr/>
        </p:nvGrpSpPr>
        <p:grpSpPr>
          <a:xfrm>
            <a:off x="4133295" y="4648201"/>
            <a:ext cx="156331" cy="149225"/>
            <a:chOff x="4045857" y="4648200"/>
            <a:chExt cx="239486" cy="228600"/>
          </a:xfrm>
        </p:grpSpPr>
        <p:sp>
          <p:nvSpPr>
            <p:cNvPr id="1257" name="Rectangle 1256"/>
            <p:cNvSpPr/>
            <p:nvPr/>
          </p:nvSpPr>
          <p:spPr bwMode="auto">
            <a:xfrm>
              <a:off x="4129088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 rot="16200000" flipV="1">
              <a:off x="4051300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1" name="Group 1253"/>
          <p:cNvGrpSpPr/>
          <p:nvPr/>
        </p:nvGrpSpPr>
        <p:grpSpPr>
          <a:xfrm>
            <a:off x="4526490" y="4648205"/>
            <a:ext cx="156331" cy="149225"/>
            <a:chOff x="4648200" y="4648200"/>
            <a:chExt cx="239486" cy="228600"/>
          </a:xfrm>
        </p:grpSpPr>
        <p:sp>
          <p:nvSpPr>
            <p:cNvPr id="1255" name="Rectangle 1254"/>
            <p:cNvSpPr/>
            <p:nvPr/>
          </p:nvSpPr>
          <p:spPr bwMode="auto">
            <a:xfrm>
              <a:off x="47314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 rot="16200000" flipV="1">
              <a:off x="46536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306" name="Rectangle 1305"/>
          <p:cNvSpPr/>
          <p:nvPr/>
        </p:nvSpPr>
        <p:spPr bwMode="auto">
          <a:xfrm>
            <a:off x="23614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7" name="Rectangle 1306"/>
          <p:cNvSpPr/>
          <p:nvPr/>
        </p:nvSpPr>
        <p:spPr bwMode="auto">
          <a:xfrm>
            <a:off x="15206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8" name="Rectangle 1307"/>
          <p:cNvSpPr/>
          <p:nvPr/>
        </p:nvSpPr>
        <p:spPr bwMode="auto">
          <a:xfrm>
            <a:off x="19138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310" name="Straight Connector 9"/>
          <p:cNvCxnSpPr>
            <a:stCxn id="1306" idx="2"/>
            <a:endCxn id="1355" idx="0"/>
          </p:cNvCxnSpPr>
          <p:nvPr/>
        </p:nvCxnSpPr>
        <p:spPr bwMode="auto">
          <a:xfrm rot="16200000" flipH="1">
            <a:off x="2585476" y="4548581"/>
            <a:ext cx="795897" cy="1194113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1" name="Straight Connector 10"/>
          <p:cNvCxnSpPr>
            <a:stCxn id="1306" idx="2"/>
            <a:endCxn id="1368" idx="0"/>
          </p:cNvCxnSpPr>
          <p:nvPr/>
        </p:nvCxnSpPr>
        <p:spPr bwMode="auto">
          <a:xfrm rot="5400000">
            <a:off x="1913963" y="5071181"/>
            <a:ext cx="795897" cy="148914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2" name="Straight Connector 11"/>
          <p:cNvCxnSpPr>
            <a:stCxn id="1362" idx="0"/>
            <a:endCxn id="1306" idx="2"/>
          </p:cNvCxnSpPr>
          <p:nvPr/>
        </p:nvCxnSpPr>
        <p:spPr bwMode="auto">
          <a:xfrm rot="16200000" flipV="1">
            <a:off x="2336768" y="4797291"/>
            <a:ext cx="795897" cy="696696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308" idx="2"/>
            <a:endCxn id="1361" idx="0"/>
          </p:cNvCxnSpPr>
          <p:nvPr/>
        </p:nvCxnSpPr>
        <p:spPr bwMode="auto">
          <a:xfrm rot="16200000" flipH="1">
            <a:off x="1963704" y="4722678"/>
            <a:ext cx="795897" cy="845919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>
            <a:stCxn id="1308" idx="2"/>
            <a:endCxn id="1354" idx="0"/>
          </p:cNvCxnSpPr>
          <p:nvPr/>
        </p:nvCxnSpPr>
        <p:spPr bwMode="auto">
          <a:xfrm rot="16200000" flipH="1">
            <a:off x="2212413" y="4473970"/>
            <a:ext cx="795897" cy="1343336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stCxn id="1359" idx="0"/>
            <a:endCxn id="1308" idx="2"/>
          </p:cNvCxnSpPr>
          <p:nvPr/>
        </p:nvCxnSpPr>
        <p:spPr bwMode="auto">
          <a:xfrm rot="16200000" flipV="1">
            <a:off x="1938834" y="4747550"/>
            <a:ext cx="994865" cy="995145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6" name="Straight Connector 1315"/>
          <p:cNvCxnSpPr>
            <a:stCxn id="1307" idx="2"/>
            <a:endCxn id="1345" idx="0"/>
          </p:cNvCxnSpPr>
          <p:nvPr/>
        </p:nvCxnSpPr>
        <p:spPr bwMode="auto">
          <a:xfrm rot="16200000" flipH="1">
            <a:off x="1195077" y="5098109"/>
            <a:ext cx="994865" cy="294025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7" name="Straight Connector 1316"/>
          <p:cNvCxnSpPr>
            <a:stCxn id="1347" idx="0"/>
            <a:endCxn id="1307" idx="2"/>
          </p:cNvCxnSpPr>
          <p:nvPr/>
        </p:nvCxnSpPr>
        <p:spPr bwMode="auto">
          <a:xfrm rot="16200000" flipV="1">
            <a:off x="1219949" y="5073239"/>
            <a:ext cx="795897" cy="144799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8" name="Straight Connector 1317"/>
          <p:cNvCxnSpPr>
            <a:stCxn id="1366" idx="0"/>
            <a:endCxn id="1307" idx="2"/>
          </p:cNvCxnSpPr>
          <p:nvPr/>
        </p:nvCxnSpPr>
        <p:spPr bwMode="auto">
          <a:xfrm rot="16200000" flipV="1">
            <a:off x="1468657" y="4824531"/>
            <a:ext cx="994865" cy="841183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9" name="Straight Connector 11"/>
          <p:cNvCxnSpPr>
            <a:stCxn id="1348" idx="3"/>
            <a:endCxn id="1306" idx="2"/>
          </p:cNvCxnSpPr>
          <p:nvPr/>
        </p:nvCxnSpPr>
        <p:spPr bwMode="auto">
          <a:xfrm flipV="1">
            <a:off x="2013619" y="4747690"/>
            <a:ext cx="372749" cy="82076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0" name="Straight Connector 1319"/>
          <p:cNvCxnSpPr>
            <a:stCxn id="1308" idx="2"/>
            <a:endCxn id="1348" idx="0"/>
          </p:cNvCxnSpPr>
          <p:nvPr/>
        </p:nvCxnSpPr>
        <p:spPr bwMode="auto">
          <a:xfrm rot="16200000" flipH="1">
            <a:off x="1565772" y="5120610"/>
            <a:ext cx="795897" cy="50055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1" name="Straight Connector 1320"/>
          <p:cNvCxnSpPr>
            <a:stCxn id="1308" idx="2"/>
            <a:endCxn id="1369" idx="0"/>
          </p:cNvCxnSpPr>
          <p:nvPr/>
        </p:nvCxnSpPr>
        <p:spPr bwMode="auto">
          <a:xfrm rot="16200000" flipH="1">
            <a:off x="1839351" y="4847031"/>
            <a:ext cx="795897" cy="597213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7" name="Straight Connector 1326"/>
          <p:cNvCxnSpPr>
            <a:stCxn id="1354" idx="0"/>
            <a:endCxn id="1307" idx="2"/>
          </p:cNvCxnSpPr>
          <p:nvPr/>
        </p:nvCxnSpPr>
        <p:spPr bwMode="auto">
          <a:xfrm rot="16200000" flipV="1">
            <a:off x="2015815" y="4277373"/>
            <a:ext cx="795897" cy="1736532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 453"/>
          <p:cNvGrpSpPr/>
          <p:nvPr/>
        </p:nvGrpSpPr>
        <p:grpSpPr>
          <a:xfrm>
            <a:off x="1611086" y="5493813"/>
            <a:ext cx="454781" cy="348191"/>
            <a:chOff x="914400" y="5493813"/>
            <a:chExt cx="454781" cy="348191"/>
          </a:xfrm>
        </p:grpSpPr>
        <p:grpSp>
          <p:nvGrpSpPr>
            <p:cNvPr id="73" name="Group 132"/>
            <p:cNvGrpSpPr/>
            <p:nvPr/>
          </p:nvGrpSpPr>
          <p:grpSpPr>
            <a:xfrm>
              <a:off x="968739" y="5543587"/>
              <a:ext cx="348194" cy="248710"/>
              <a:chOff x="2064431" y="6019800"/>
              <a:chExt cx="533400" cy="381000"/>
            </a:xfrm>
          </p:grpSpPr>
          <p:sp>
            <p:nvSpPr>
              <p:cNvPr id="1345" name="Rectangle 134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4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47" name="Rectangle 134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49" name="Straight Connector 1348"/>
                <p:cNvCxnSpPr>
                  <a:stCxn id="1347" idx="3"/>
                  <a:endCxn id="134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/>
                <p:cNvCxnSpPr>
                  <a:stCxn id="1348" idx="2"/>
                  <a:endCxn id="134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/>
                <p:cNvCxnSpPr>
                  <a:stCxn id="1345" idx="0"/>
                  <a:endCxn id="134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2" name="Oval 1341"/>
            <p:cNvSpPr/>
            <p:nvPr/>
          </p:nvSpPr>
          <p:spPr bwMode="auto">
            <a:xfrm rot="16200000" flipV="1">
              <a:off x="91795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 rot="16200000" flipV="1">
              <a:off x="1067178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 rot="16200000" flipV="1">
              <a:off x="121640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5" name="Group 454"/>
          <p:cNvGrpSpPr/>
          <p:nvPr/>
        </p:nvGrpSpPr>
        <p:grpSpPr>
          <a:xfrm>
            <a:off x="2158244" y="5493813"/>
            <a:ext cx="454781" cy="348191"/>
            <a:chOff x="1461558" y="5493813"/>
            <a:chExt cx="454781" cy="348191"/>
          </a:xfrm>
        </p:grpSpPr>
        <p:grpSp>
          <p:nvGrpSpPr>
            <p:cNvPr id="76" name="Group 176"/>
            <p:cNvGrpSpPr/>
            <p:nvPr/>
          </p:nvGrpSpPr>
          <p:grpSpPr>
            <a:xfrm>
              <a:off x="1515897" y="5543587"/>
              <a:ext cx="348194" cy="248710"/>
              <a:chOff x="2064431" y="6019800"/>
              <a:chExt cx="533400" cy="381000"/>
            </a:xfrm>
          </p:grpSpPr>
          <p:sp>
            <p:nvSpPr>
              <p:cNvPr id="1366" name="Rectangle 136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8" name="Rectangle 136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70" name="Straight Connector 1369"/>
                <p:cNvCxnSpPr>
                  <a:stCxn id="1368" idx="3"/>
                  <a:endCxn id="136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>
                  <a:stCxn id="1369" idx="2"/>
                  <a:endCxn id="136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/>
                <p:cNvCxnSpPr>
                  <a:stCxn id="1366" idx="0"/>
                  <a:endCxn id="136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3" name="Oval 1332"/>
            <p:cNvSpPr/>
            <p:nvPr/>
          </p:nvSpPr>
          <p:spPr bwMode="auto">
            <a:xfrm rot="16200000" flipV="1">
              <a:off x="146511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 rot="16200000" flipV="1">
              <a:off x="1614336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 rot="16200000" flipV="1">
              <a:off x="176356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8" name="Group 455"/>
          <p:cNvGrpSpPr/>
          <p:nvPr/>
        </p:nvGrpSpPr>
        <p:grpSpPr>
          <a:xfrm>
            <a:off x="2705402" y="5493813"/>
            <a:ext cx="454781" cy="348191"/>
            <a:chOff x="2008716" y="5493813"/>
            <a:chExt cx="454781" cy="348191"/>
          </a:xfrm>
        </p:grpSpPr>
        <p:grpSp>
          <p:nvGrpSpPr>
            <p:cNvPr id="79" name="Group 188"/>
            <p:cNvGrpSpPr/>
            <p:nvPr/>
          </p:nvGrpSpPr>
          <p:grpSpPr>
            <a:xfrm>
              <a:off x="2063055" y="5543587"/>
              <a:ext cx="348194" cy="248710"/>
              <a:chOff x="2064431" y="6019800"/>
              <a:chExt cx="533400" cy="381000"/>
            </a:xfrm>
          </p:grpSpPr>
          <p:sp>
            <p:nvSpPr>
              <p:cNvPr id="1359" name="Rectangle 135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0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1" name="Rectangle 136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2" name="Rectangle 136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63" name="Straight Connector 1362"/>
                <p:cNvCxnSpPr>
                  <a:stCxn id="1361" idx="3"/>
                  <a:endCxn id="136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4" name="Straight Connector 1363"/>
                <p:cNvCxnSpPr>
                  <a:stCxn id="1362" idx="2"/>
                  <a:endCxn id="135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>
                  <a:stCxn id="1359" idx="0"/>
                  <a:endCxn id="136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6" name="Oval 1335"/>
            <p:cNvSpPr/>
            <p:nvPr/>
          </p:nvSpPr>
          <p:spPr bwMode="auto">
            <a:xfrm rot="16200000" flipV="1">
              <a:off x="201226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 rot="16200000" flipV="1">
              <a:off x="2161494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 rot="16200000" flipV="1">
              <a:off x="231071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3" name="Group 460"/>
          <p:cNvGrpSpPr/>
          <p:nvPr/>
        </p:nvGrpSpPr>
        <p:grpSpPr>
          <a:xfrm>
            <a:off x="3202819" y="5493813"/>
            <a:ext cx="454781" cy="348191"/>
            <a:chOff x="2506133" y="5493813"/>
            <a:chExt cx="454781" cy="348191"/>
          </a:xfrm>
        </p:grpSpPr>
        <p:grpSp>
          <p:nvGrpSpPr>
            <p:cNvPr id="84" name="Group 200"/>
            <p:cNvGrpSpPr/>
            <p:nvPr/>
          </p:nvGrpSpPr>
          <p:grpSpPr>
            <a:xfrm>
              <a:off x="2560472" y="5543587"/>
              <a:ext cx="348194" cy="248710"/>
              <a:chOff x="2064431" y="6019800"/>
              <a:chExt cx="533400" cy="381000"/>
            </a:xfrm>
          </p:grpSpPr>
          <p:sp>
            <p:nvSpPr>
              <p:cNvPr id="1352" name="Rectangle 1351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54" name="Rectangle 1353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56" name="Straight Connector 1355"/>
                <p:cNvCxnSpPr>
                  <a:stCxn id="1354" idx="3"/>
                  <a:endCxn id="1355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/>
                <p:cNvCxnSpPr>
                  <a:stCxn id="1355" idx="2"/>
                  <a:endCxn id="1352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/>
                <p:cNvCxnSpPr>
                  <a:stCxn id="1352" idx="0"/>
                  <a:endCxn id="1354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9" name="Oval 1338"/>
            <p:cNvSpPr/>
            <p:nvPr/>
          </p:nvSpPr>
          <p:spPr bwMode="auto">
            <a:xfrm rot="16200000" flipV="1">
              <a:off x="250968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 rot="16200000" flipV="1">
              <a:off x="2658911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 rot="16200000" flipV="1">
              <a:off x="280813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24" name="Rectangle 423"/>
          <p:cNvSpPr/>
          <p:nvPr/>
        </p:nvSpPr>
        <p:spPr bwMode="auto">
          <a:xfrm>
            <a:off x="77716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69308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73240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427" name="Straight Connector 9"/>
          <p:cNvCxnSpPr>
            <a:stCxn id="424" idx="2"/>
            <a:endCxn id="448" idx="0"/>
          </p:cNvCxnSpPr>
          <p:nvPr/>
        </p:nvCxnSpPr>
        <p:spPr bwMode="auto">
          <a:xfrm rot="5400000">
            <a:off x="7249399" y="4996417"/>
            <a:ext cx="795897" cy="298442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10"/>
          <p:cNvCxnSpPr>
            <a:stCxn id="424" idx="2"/>
            <a:endCxn id="440" idx="0"/>
          </p:cNvCxnSpPr>
          <p:nvPr/>
        </p:nvCxnSpPr>
        <p:spPr bwMode="auto">
          <a:xfrm rot="5400000">
            <a:off x="6975820" y="4722838"/>
            <a:ext cx="795897" cy="84560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11"/>
          <p:cNvCxnSpPr>
            <a:stCxn id="449" idx="0"/>
            <a:endCxn id="424" idx="2"/>
          </p:cNvCxnSpPr>
          <p:nvPr/>
        </p:nvCxnSpPr>
        <p:spPr bwMode="auto">
          <a:xfrm rot="16200000" flipV="1">
            <a:off x="7398625" y="5145634"/>
            <a:ext cx="795897" cy="1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426" idx="2"/>
            <a:endCxn id="440" idx="0"/>
          </p:cNvCxnSpPr>
          <p:nvPr/>
        </p:nvCxnSpPr>
        <p:spPr bwMode="auto">
          <a:xfrm rot="5400000">
            <a:off x="6751983" y="4946676"/>
            <a:ext cx="795897" cy="397925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446" idx="0"/>
            <a:endCxn id="426" idx="2"/>
          </p:cNvCxnSpPr>
          <p:nvPr/>
        </p:nvCxnSpPr>
        <p:spPr bwMode="auto">
          <a:xfrm rot="16200000" flipV="1">
            <a:off x="7000691" y="5095893"/>
            <a:ext cx="994865" cy="298459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25" idx="2"/>
            <a:endCxn id="454" idx="1"/>
          </p:cNvCxnSpPr>
          <p:nvPr/>
        </p:nvCxnSpPr>
        <p:spPr bwMode="auto">
          <a:xfrm rot="16200000" flipH="1">
            <a:off x="7027929" y="4675457"/>
            <a:ext cx="1019736" cy="1164201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65" idx="0"/>
            <a:endCxn id="425" idx="2"/>
          </p:cNvCxnSpPr>
          <p:nvPr/>
        </p:nvCxnSpPr>
        <p:spPr bwMode="auto">
          <a:xfrm rot="5400000" flipH="1" flipV="1">
            <a:off x="6281805" y="4869696"/>
            <a:ext cx="795897" cy="55188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8" idx="0"/>
            <a:endCxn id="425" idx="2"/>
          </p:cNvCxnSpPr>
          <p:nvPr/>
        </p:nvCxnSpPr>
        <p:spPr bwMode="auto">
          <a:xfrm rot="16200000" flipV="1">
            <a:off x="6530514" y="5172874"/>
            <a:ext cx="994865" cy="14449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11"/>
          <p:cNvCxnSpPr>
            <a:stCxn id="466" idx="3"/>
            <a:endCxn id="424" idx="2"/>
          </p:cNvCxnSpPr>
          <p:nvPr/>
        </p:nvCxnSpPr>
        <p:spPr bwMode="auto">
          <a:xfrm flipV="1">
            <a:off x="6727133" y="4747690"/>
            <a:ext cx="1069435" cy="820768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26" idx="2"/>
            <a:endCxn id="466" idx="0"/>
          </p:cNvCxnSpPr>
          <p:nvPr/>
        </p:nvCxnSpPr>
        <p:spPr bwMode="auto">
          <a:xfrm rot="5400000">
            <a:off x="6627630" y="4822323"/>
            <a:ext cx="795897" cy="646631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176"/>
          <p:cNvGrpSpPr/>
          <p:nvPr/>
        </p:nvGrpSpPr>
        <p:grpSpPr>
          <a:xfrm>
            <a:off x="6926097" y="5543587"/>
            <a:ext cx="348194" cy="248710"/>
            <a:chOff x="2064431" y="6019800"/>
            <a:chExt cx="533400" cy="381000"/>
          </a:xfrm>
        </p:grpSpPr>
        <p:sp>
          <p:nvSpPr>
            <p:cNvPr id="438" name="Rectangle 437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7" name="Group 178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0" name="Rectangle 439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42" name="Straight Connector 441"/>
              <p:cNvCxnSpPr>
                <a:stCxn id="440" idx="3"/>
                <a:endCxn id="441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41" idx="2"/>
                <a:endCxn id="438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38" idx="0"/>
                <a:endCxn id="440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188"/>
          <p:cNvGrpSpPr/>
          <p:nvPr/>
        </p:nvGrpSpPr>
        <p:grpSpPr>
          <a:xfrm>
            <a:off x="7473255" y="5543587"/>
            <a:ext cx="348194" cy="248710"/>
            <a:chOff x="2064431" y="6019800"/>
            <a:chExt cx="533400" cy="381000"/>
          </a:xfrm>
        </p:grpSpPr>
        <p:sp>
          <p:nvSpPr>
            <p:cNvPr id="446" name="Rectangle 445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9" name="Group 190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8" name="Rectangle 447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0" name="Straight Connector 449"/>
              <p:cNvCxnSpPr>
                <a:stCxn id="448" idx="3"/>
                <a:endCxn id="449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49" idx="2"/>
                <a:endCxn id="446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46" idx="0"/>
                <a:endCxn id="448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200"/>
          <p:cNvGrpSpPr/>
          <p:nvPr/>
        </p:nvGrpSpPr>
        <p:grpSpPr>
          <a:xfrm>
            <a:off x="7970672" y="5543587"/>
            <a:ext cx="348194" cy="248710"/>
            <a:chOff x="2064431" y="6019800"/>
            <a:chExt cx="533400" cy="381000"/>
          </a:xfrm>
        </p:grpSpPr>
        <p:sp>
          <p:nvSpPr>
            <p:cNvPr id="454" name="Rectangle 453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1" name="Group 202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56" name="Rectangle 455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8" name="Straight Connector 457"/>
              <p:cNvCxnSpPr>
                <a:stCxn id="456" idx="3"/>
                <a:endCxn id="457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57" idx="2"/>
                <a:endCxn id="454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54" idx="0"/>
                <a:endCxn id="456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132"/>
          <p:cNvGrpSpPr/>
          <p:nvPr/>
        </p:nvGrpSpPr>
        <p:grpSpPr>
          <a:xfrm>
            <a:off x="6378939" y="5543587"/>
            <a:ext cx="348194" cy="248710"/>
            <a:chOff x="2064431" y="6019800"/>
            <a:chExt cx="533400" cy="381000"/>
          </a:xfrm>
        </p:grpSpPr>
        <p:sp>
          <p:nvSpPr>
            <p:cNvPr id="463" name="Rectangle 462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3" name="Group 131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65" name="Rectangle 464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67" name="Straight Connector 466"/>
              <p:cNvCxnSpPr>
                <a:stCxn id="465" idx="3"/>
                <a:endCxn id="466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66" idx="2"/>
                <a:endCxn id="463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63" idx="0"/>
                <a:endCxn id="465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0" name="Straight Connector 469"/>
          <p:cNvCxnSpPr>
            <a:stCxn id="426" idx="2"/>
            <a:endCxn id="457" idx="0"/>
          </p:cNvCxnSpPr>
          <p:nvPr/>
        </p:nvCxnSpPr>
        <p:spPr bwMode="auto">
          <a:xfrm rot="16200000" flipH="1">
            <a:off x="7423507" y="4673076"/>
            <a:ext cx="795865" cy="945092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>
            <a:stCxn id="456" idx="0"/>
            <a:endCxn id="425" idx="2"/>
          </p:cNvCxnSpPr>
          <p:nvPr/>
        </p:nvCxnSpPr>
        <p:spPr bwMode="auto">
          <a:xfrm rot="16200000" flipV="1">
            <a:off x="7077684" y="4625704"/>
            <a:ext cx="795865" cy="1039838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>
            <a:stCxn id="463" idx="0"/>
            <a:endCxn id="425" idx="2"/>
          </p:cNvCxnSpPr>
          <p:nvPr/>
        </p:nvCxnSpPr>
        <p:spPr bwMode="auto">
          <a:xfrm rot="5400000" flipH="1" flipV="1">
            <a:off x="6256947" y="5043771"/>
            <a:ext cx="994831" cy="402670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 bwMode="auto">
          <a:xfrm rot="16200000" flipV="1">
            <a:off x="7720919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4" name="Oval 473"/>
          <p:cNvSpPr/>
          <p:nvPr/>
        </p:nvSpPr>
        <p:spPr bwMode="auto">
          <a:xfrm rot="16200000" flipV="1">
            <a:off x="6880048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5" name="Oval 474"/>
          <p:cNvSpPr/>
          <p:nvPr/>
        </p:nvSpPr>
        <p:spPr bwMode="auto">
          <a:xfrm rot="16200000" flipV="1">
            <a:off x="7273244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6" name="Oval 475"/>
          <p:cNvSpPr/>
          <p:nvPr/>
        </p:nvSpPr>
        <p:spPr bwMode="auto">
          <a:xfrm rot="16200000" flipV="1">
            <a:off x="687531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7" name="Oval 476"/>
          <p:cNvSpPr/>
          <p:nvPr/>
        </p:nvSpPr>
        <p:spPr bwMode="auto">
          <a:xfrm rot="16200000" flipV="1">
            <a:off x="7024536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8" name="Oval 477"/>
          <p:cNvSpPr/>
          <p:nvPr/>
        </p:nvSpPr>
        <p:spPr bwMode="auto">
          <a:xfrm rot="16200000" flipV="1">
            <a:off x="717376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9" name="Oval 478"/>
          <p:cNvSpPr/>
          <p:nvPr/>
        </p:nvSpPr>
        <p:spPr bwMode="auto">
          <a:xfrm rot="16200000" flipV="1">
            <a:off x="742246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0" name="Oval 479"/>
          <p:cNvSpPr/>
          <p:nvPr/>
        </p:nvSpPr>
        <p:spPr bwMode="auto">
          <a:xfrm rot="16200000" flipV="1">
            <a:off x="7571694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1" name="Oval 480"/>
          <p:cNvSpPr/>
          <p:nvPr/>
        </p:nvSpPr>
        <p:spPr bwMode="auto">
          <a:xfrm rot="16200000" flipV="1">
            <a:off x="772091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2" name="Oval 481"/>
          <p:cNvSpPr/>
          <p:nvPr/>
        </p:nvSpPr>
        <p:spPr bwMode="auto">
          <a:xfrm rot="16200000" flipV="1">
            <a:off x="791988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3" name="Oval 482"/>
          <p:cNvSpPr/>
          <p:nvPr/>
        </p:nvSpPr>
        <p:spPr bwMode="auto">
          <a:xfrm rot="16200000" flipV="1">
            <a:off x="8069111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4" name="Oval 483"/>
          <p:cNvSpPr/>
          <p:nvPr/>
        </p:nvSpPr>
        <p:spPr bwMode="auto">
          <a:xfrm rot="16200000" flipV="1">
            <a:off x="821833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5" name="Oval 484"/>
          <p:cNvSpPr/>
          <p:nvPr/>
        </p:nvSpPr>
        <p:spPr bwMode="auto">
          <a:xfrm rot="16200000" flipV="1">
            <a:off x="632815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6" name="Oval 485"/>
          <p:cNvSpPr/>
          <p:nvPr/>
        </p:nvSpPr>
        <p:spPr bwMode="auto">
          <a:xfrm rot="16200000" flipV="1">
            <a:off x="6477378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7" name="Oval 486"/>
          <p:cNvSpPr/>
          <p:nvPr/>
        </p:nvSpPr>
        <p:spPr bwMode="auto">
          <a:xfrm rot="16200000" flipV="1">
            <a:off x="662660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94" name="Group 1328"/>
          <p:cNvGrpSpPr/>
          <p:nvPr/>
        </p:nvGrpSpPr>
        <p:grpSpPr>
          <a:xfrm>
            <a:off x="1466295" y="4648206"/>
            <a:ext cx="997202" cy="149225"/>
            <a:chOff x="1999695" y="4038600"/>
            <a:chExt cx="997202" cy="149225"/>
          </a:xfrm>
        </p:grpSpPr>
        <p:sp>
          <p:nvSpPr>
            <p:cNvPr id="1330" name="Oval 1329"/>
            <p:cNvSpPr/>
            <p:nvPr/>
          </p:nvSpPr>
          <p:spPr bwMode="auto">
            <a:xfrm rot="16200000" flipV="1">
              <a:off x="2844119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 rot="16200000" flipV="1">
              <a:off x="2003248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 rot="16200000" flipV="1">
              <a:off x="2396444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62" name="Rectangle 461"/>
          <p:cNvSpPr/>
          <p:nvPr/>
        </p:nvSpPr>
        <p:spPr bwMode="auto">
          <a:xfrm>
            <a:off x="685800" y="4419600"/>
            <a:ext cx="7724774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533400" y="609600"/>
            <a:ext cx="8077200" cy="37338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3" name="Rectangle 1002"/>
          <p:cNvSpPr/>
          <p:nvPr/>
        </p:nvSpPr>
        <p:spPr bwMode="auto">
          <a:xfrm>
            <a:off x="3429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1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" name="Group 842"/>
          <p:cNvGrpSpPr/>
          <p:nvPr/>
        </p:nvGrpSpPr>
        <p:grpSpPr>
          <a:xfrm>
            <a:off x="3581400" y="990594"/>
            <a:ext cx="2046514" cy="1193805"/>
            <a:chOff x="990600" y="3505192"/>
            <a:chExt cx="3135088" cy="1828811"/>
          </a:xfrm>
        </p:grpSpPr>
        <p:cxnSp>
          <p:nvCxnSpPr>
            <p:cNvPr id="773" name="Straight Connector 772"/>
            <p:cNvCxnSpPr/>
            <p:nvPr/>
          </p:nvCxnSpPr>
          <p:spPr bwMode="auto">
            <a:xfrm>
              <a:off x="1295401" y="4191001"/>
              <a:ext cx="2590801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9"/>
            <p:cNvCxnSpPr/>
            <p:nvPr/>
          </p:nvCxnSpPr>
          <p:spPr bwMode="auto">
            <a:xfrm rot="16200000" flipH="1">
              <a:off x="3016932" y="3886202"/>
              <a:ext cx="1219200" cy="7620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10"/>
            <p:cNvCxnSpPr/>
            <p:nvPr/>
          </p:nvCxnSpPr>
          <p:spPr bwMode="auto">
            <a:xfrm rot="16200000" flipH="1">
              <a:off x="2750232" y="4152901"/>
              <a:ext cx="1524001" cy="5334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6" name="Straight Connector 11"/>
            <p:cNvCxnSpPr/>
            <p:nvPr/>
          </p:nvCxnSpPr>
          <p:spPr bwMode="auto">
            <a:xfrm rot="5400000" flipH="1" flipV="1">
              <a:off x="2635933" y="4267202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 bwMode="auto">
            <a:xfrm rot="16200000" flipH="1">
              <a:off x="2064431" y="4152901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 bwMode="auto">
            <a:xfrm rot="16200000" flipH="1">
              <a:off x="2445433" y="3771901"/>
              <a:ext cx="1219200" cy="990601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 bwMode="auto">
            <a:xfrm rot="16200000" flipV="1">
              <a:off x="2026332" y="4191001"/>
              <a:ext cx="1524001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886961" y="4111173"/>
              <a:ext cx="1524001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 bwMode="auto">
            <a:xfrm rot="5400000" flipH="1" flipV="1">
              <a:off x="925059" y="3844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 bwMode="auto">
            <a:xfrm rot="16200000" flipV="1">
              <a:off x="1306061" y="4308930"/>
              <a:ext cx="1524001" cy="221344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11"/>
            <p:cNvCxnSpPr/>
            <p:nvPr/>
          </p:nvCxnSpPr>
          <p:spPr bwMode="auto">
            <a:xfrm flipV="1">
              <a:off x="1607232" y="3657601"/>
              <a:ext cx="1638302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 bwMode="auto">
            <a:xfrm rot="5400000">
              <a:off x="1645331" y="3962401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 bwMode="auto">
            <a:xfrm rot="5400000">
              <a:off x="1873931" y="4191001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785"/>
            <p:cNvGrpSpPr/>
            <p:nvPr/>
          </p:nvGrpSpPr>
          <p:grpSpPr>
            <a:xfrm>
              <a:off x="1828800" y="4800602"/>
              <a:ext cx="696686" cy="533400"/>
              <a:chOff x="4038600" y="5943600"/>
              <a:chExt cx="696686" cy="533400"/>
            </a:xfrm>
          </p:grpSpPr>
          <p:grpSp>
            <p:nvGrpSpPr>
              <p:cNvPr id="5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91" name="Rectangle 790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93" name="Rectangle 792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95" name="Straight Connector 794"/>
                  <p:cNvCxnSpPr>
                    <a:stCxn id="793" idx="3"/>
                    <a:endCxn id="79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>
                    <a:stCxn id="794" idx="2"/>
                    <a:endCxn id="79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>
                    <a:stCxn id="791" idx="0"/>
                    <a:endCxn id="79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8" name="Oval 787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797"/>
            <p:cNvGrpSpPr/>
            <p:nvPr/>
          </p:nvGrpSpPr>
          <p:grpSpPr>
            <a:xfrm>
              <a:off x="2667000" y="4800603"/>
              <a:ext cx="696686" cy="533400"/>
              <a:chOff x="4876800" y="5943600"/>
              <a:chExt cx="696686" cy="533400"/>
            </a:xfrm>
          </p:grpSpPr>
          <p:grpSp>
            <p:nvGrpSpPr>
              <p:cNvPr id="8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03" name="Rectangle 802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9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05" name="Rectangle 804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07" name="Straight Connector 806"/>
                  <p:cNvCxnSpPr>
                    <a:stCxn id="805" idx="3"/>
                    <a:endCxn id="806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>
                    <a:stCxn id="806" idx="2"/>
                    <a:endCxn id="803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>
                    <a:stCxn id="803" idx="0"/>
                    <a:endCxn id="805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0" name="Oval 799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" name="Group 809"/>
            <p:cNvGrpSpPr/>
            <p:nvPr/>
          </p:nvGrpSpPr>
          <p:grpSpPr>
            <a:xfrm>
              <a:off x="3429002" y="4800602"/>
              <a:ext cx="696686" cy="533400"/>
              <a:chOff x="5638800" y="5943600"/>
              <a:chExt cx="696686" cy="533400"/>
            </a:xfrm>
          </p:grpSpPr>
          <p:grpSp>
            <p:nvGrpSpPr>
              <p:cNvPr id="11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15" name="Rectangle 814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2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19" name="Straight Connector 818"/>
                  <p:cNvCxnSpPr>
                    <a:stCxn id="817" idx="3"/>
                    <a:endCxn id="818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>
                    <a:stCxn id="818" idx="2"/>
                    <a:endCxn id="815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>
                    <a:stCxn id="815" idx="0"/>
                    <a:endCxn id="817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2" name="Oval 811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3" name="Group 821"/>
            <p:cNvGrpSpPr/>
            <p:nvPr/>
          </p:nvGrpSpPr>
          <p:grpSpPr>
            <a:xfrm>
              <a:off x="990600" y="4800600"/>
              <a:ext cx="696686" cy="533400"/>
              <a:chOff x="3200400" y="5943600"/>
              <a:chExt cx="696686" cy="533400"/>
            </a:xfrm>
          </p:grpSpPr>
          <p:grpSp>
            <p:nvGrpSpPr>
              <p:cNvPr id="1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27" name="Rectangle 826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5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31" name="Straight Connector 830"/>
                  <p:cNvCxnSpPr>
                    <a:stCxn id="829" idx="3"/>
                    <a:endCxn id="830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>
                    <a:stCxn id="830" idx="2"/>
                    <a:endCxn id="827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>
                    <a:stCxn id="827" idx="0"/>
                    <a:endCxn id="829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4" name="Oval 823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6" name="Group 833"/>
            <p:cNvGrpSpPr/>
            <p:nvPr/>
          </p:nvGrpSpPr>
          <p:grpSpPr>
            <a:xfrm>
              <a:off x="3124201" y="3505192"/>
              <a:ext cx="239486" cy="228600"/>
              <a:chOff x="5334000" y="4648200"/>
              <a:chExt cx="239486" cy="228600"/>
            </a:xfrm>
          </p:grpSpPr>
          <p:sp>
            <p:nvSpPr>
              <p:cNvPr id="835" name="Rectangle 834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7" name="Group 836"/>
            <p:cNvGrpSpPr/>
            <p:nvPr/>
          </p:nvGrpSpPr>
          <p:grpSpPr>
            <a:xfrm>
              <a:off x="1836057" y="3505194"/>
              <a:ext cx="239486" cy="228600"/>
              <a:chOff x="4045857" y="4648200"/>
              <a:chExt cx="239486" cy="228600"/>
            </a:xfrm>
          </p:grpSpPr>
          <p:sp>
            <p:nvSpPr>
              <p:cNvPr id="838" name="Rectangle 837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8" name="Group 839"/>
            <p:cNvGrpSpPr/>
            <p:nvPr/>
          </p:nvGrpSpPr>
          <p:grpSpPr>
            <a:xfrm>
              <a:off x="2438399" y="3505200"/>
              <a:ext cx="239486" cy="228600"/>
              <a:chOff x="4648200" y="4648200"/>
              <a:chExt cx="239486" cy="228600"/>
            </a:xfrm>
          </p:grpSpPr>
          <p:sp>
            <p:nvSpPr>
              <p:cNvPr id="841" name="Rectangle 8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4" name="Rectangle 1003"/>
          <p:cNvSpPr/>
          <p:nvPr/>
        </p:nvSpPr>
        <p:spPr bwMode="auto">
          <a:xfrm>
            <a:off x="762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5" name="TextBox 1004"/>
          <p:cNvSpPr txBox="1"/>
          <p:nvPr/>
        </p:nvSpPr>
        <p:spPr>
          <a:xfrm>
            <a:off x="914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19" name="Group 993"/>
          <p:cNvGrpSpPr/>
          <p:nvPr/>
        </p:nvGrpSpPr>
        <p:grpSpPr>
          <a:xfrm>
            <a:off x="914400" y="990600"/>
            <a:ext cx="2046514" cy="1193798"/>
            <a:chOff x="5715000" y="4564593"/>
            <a:chExt cx="2046514" cy="1193798"/>
          </a:xfrm>
        </p:grpSpPr>
        <p:sp>
          <p:nvSpPr>
            <p:cNvPr id="931" name="Rectangle 930"/>
            <p:cNvSpPr/>
            <p:nvPr/>
          </p:nvSpPr>
          <p:spPr bwMode="auto">
            <a:xfrm>
              <a:off x="7162097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2" name="Rectangle 931"/>
            <p:cNvSpPr/>
            <p:nvPr/>
          </p:nvSpPr>
          <p:spPr bwMode="auto">
            <a:xfrm>
              <a:off x="6321226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6714422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47" name="Straight Connector 946"/>
            <p:cNvCxnSpPr/>
            <p:nvPr/>
          </p:nvCxnSpPr>
          <p:spPr bwMode="auto">
            <a:xfrm>
              <a:off x="5913967" y="5012267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"/>
            <p:cNvCxnSpPr/>
            <p:nvPr/>
          </p:nvCxnSpPr>
          <p:spPr bwMode="auto">
            <a:xfrm rot="16200000" flipH="1">
              <a:off x="7037744" y="4813301"/>
              <a:ext cx="795865" cy="497417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10"/>
            <p:cNvCxnSpPr/>
            <p:nvPr/>
          </p:nvCxnSpPr>
          <p:spPr bwMode="auto">
            <a:xfrm rot="10800000" flipV="1">
              <a:off x="6341360" y="4664076"/>
              <a:ext cx="845608" cy="79586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11"/>
            <p:cNvCxnSpPr/>
            <p:nvPr/>
          </p:nvCxnSpPr>
          <p:spPr bwMode="auto">
            <a:xfrm rot="5400000" flipH="1" flipV="1">
              <a:off x="6789036" y="5062009"/>
              <a:ext cx="795865" cy="0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/>
            <p:nvPr/>
          </p:nvCxnSpPr>
          <p:spPr bwMode="auto">
            <a:xfrm rot="16200000" flipH="1">
              <a:off x="6415973" y="4987396"/>
              <a:ext cx="795865" cy="149225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/>
            <p:nvPr/>
          </p:nvCxnSpPr>
          <p:spPr bwMode="auto">
            <a:xfrm rot="16200000" flipH="1">
              <a:off x="6664682" y="4738688"/>
              <a:ext cx="795865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/>
            <p:nvPr/>
          </p:nvCxnSpPr>
          <p:spPr bwMode="auto">
            <a:xfrm rot="16200000" flipV="1">
              <a:off x="6391103" y="5012267"/>
              <a:ext cx="994832" cy="298450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/>
            <p:nvPr/>
          </p:nvCxnSpPr>
          <p:spPr bwMode="auto">
            <a:xfrm rot="5400000">
              <a:off x="5647347" y="4960157"/>
              <a:ext cx="994832" cy="402670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/>
            <p:nvPr/>
          </p:nvCxnSpPr>
          <p:spPr bwMode="auto">
            <a:xfrm rot="5400000" flipH="1" flipV="1">
              <a:off x="5672217" y="4786061"/>
              <a:ext cx="795865" cy="551895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 bwMode="auto">
            <a:xfrm rot="16200000" flipV="1">
              <a:off x="5920926" y="5089248"/>
              <a:ext cx="994832" cy="14448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7" name="Straight Connector 11"/>
            <p:cNvCxnSpPr/>
            <p:nvPr/>
          </p:nvCxnSpPr>
          <p:spPr bwMode="auto">
            <a:xfrm flipV="1">
              <a:off x="6117523" y="4664076"/>
              <a:ext cx="1069446" cy="82073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6018040" y="4738688"/>
              <a:ext cx="795866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6291619" y="5012267"/>
              <a:ext cx="795865" cy="99483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76"/>
            <p:cNvGrpSpPr/>
            <p:nvPr/>
          </p:nvGrpSpPr>
          <p:grpSpPr>
            <a:xfrm>
              <a:off x="6316489" y="5459942"/>
              <a:ext cx="348192" cy="248708"/>
              <a:chOff x="2064431" y="6019800"/>
              <a:chExt cx="533400" cy="38100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65" name="Straight Connector 964"/>
                <p:cNvCxnSpPr>
                  <a:stCxn id="963" idx="3"/>
                  <a:endCxn id="964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Connector 965"/>
                <p:cNvCxnSpPr>
                  <a:stCxn id="964" idx="2"/>
                  <a:endCxn id="961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/>
                <p:cNvCxnSpPr>
                  <a:stCxn id="961" idx="0"/>
                  <a:endCxn id="963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88"/>
            <p:cNvGrpSpPr/>
            <p:nvPr/>
          </p:nvGrpSpPr>
          <p:grpSpPr>
            <a:xfrm>
              <a:off x="6863647" y="5459942"/>
              <a:ext cx="348192" cy="248708"/>
              <a:chOff x="2064431" y="6019800"/>
              <a:chExt cx="533400" cy="381000"/>
            </a:xfrm>
          </p:grpSpPr>
          <p:sp>
            <p:nvSpPr>
              <p:cNvPr id="969" name="Rectangle 96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73" name="Straight Connector 972"/>
                <p:cNvCxnSpPr>
                  <a:stCxn id="971" idx="3"/>
                  <a:endCxn id="97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Straight Connector 973"/>
                <p:cNvCxnSpPr>
                  <a:stCxn id="972" idx="2"/>
                  <a:endCxn id="96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5" name="Straight Connector 974"/>
                <p:cNvCxnSpPr>
                  <a:stCxn id="969" idx="0"/>
                  <a:endCxn id="97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00"/>
            <p:cNvGrpSpPr/>
            <p:nvPr/>
          </p:nvGrpSpPr>
          <p:grpSpPr>
            <a:xfrm>
              <a:off x="7361064" y="5459942"/>
              <a:ext cx="348192" cy="248708"/>
              <a:chOff x="2064431" y="6019800"/>
              <a:chExt cx="533400" cy="381000"/>
            </a:xfrm>
          </p:grpSpPr>
          <p:sp>
            <p:nvSpPr>
              <p:cNvPr id="977" name="Rectangle 97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9" name="Rectangle 97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9" idx="3"/>
                  <a:endCxn id="98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>
                  <a:stCxn id="980" idx="2"/>
                  <a:endCxn id="97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>
                  <a:stCxn id="977" idx="0"/>
                  <a:endCxn id="97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132"/>
            <p:cNvGrpSpPr/>
            <p:nvPr/>
          </p:nvGrpSpPr>
          <p:grpSpPr>
            <a:xfrm>
              <a:off x="5769331" y="5459942"/>
              <a:ext cx="348192" cy="248708"/>
              <a:chOff x="2064431" y="6019800"/>
              <a:chExt cx="533400" cy="381000"/>
            </a:xfrm>
          </p:grpSpPr>
          <p:sp>
            <p:nvSpPr>
              <p:cNvPr id="985" name="Rectangle 98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87" name="Rectangle 98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9" name="Straight Connector 988"/>
                <p:cNvCxnSpPr>
                  <a:stCxn id="987" idx="3"/>
                  <a:endCxn id="98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>
                  <a:stCxn id="988" idx="2"/>
                  <a:endCxn id="98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>
                  <a:stCxn id="985" idx="0"/>
                  <a:endCxn id="98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2" name="Straight Connector 991"/>
            <p:cNvCxnSpPr>
              <a:stCxn id="933" idx="2"/>
            </p:cNvCxnSpPr>
            <p:nvPr/>
          </p:nvCxnSpPr>
          <p:spPr bwMode="auto">
            <a:xfrm rot="16200000" flipH="1">
              <a:off x="6639811" y="4763558"/>
              <a:ext cx="994831" cy="795867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>
              <a:endCxn id="932" idx="2"/>
            </p:cNvCxnSpPr>
            <p:nvPr/>
          </p:nvCxnSpPr>
          <p:spPr bwMode="auto">
            <a:xfrm rot="16200000" flipV="1">
              <a:off x="6468084" y="4542091"/>
              <a:ext cx="795865" cy="103983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933"/>
            <p:cNvGrpSpPr/>
            <p:nvPr/>
          </p:nvGrpSpPr>
          <p:grpSpPr>
            <a:xfrm>
              <a:off x="5715000" y="5410200"/>
              <a:ext cx="2046514" cy="348191"/>
              <a:chOff x="1447800" y="4884207"/>
              <a:chExt cx="2046514" cy="348191"/>
            </a:xfrm>
          </p:grpSpPr>
          <p:sp>
            <p:nvSpPr>
              <p:cNvPr id="935" name="Oval 93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6" name="Oval 93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9" name="Oval 938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0" name="Oval 939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1" name="Oval 940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2" name="Oval 941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3" name="Oval 942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4" name="Oval 943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5" name="Oval 944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6" name="Oval 945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30" name="Group 926"/>
            <p:cNvGrpSpPr/>
            <p:nvPr/>
          </p:nvGrpSpPr>
          <p:grpSpPr>
            <a:xfrm>
              <a:off x="6266895" y="4564593"/>
              <a:ext cx="997202" cy="149225"/>
              <a:chOff x="1999695" y="4038600"/>
              <a:chExt cx="997202" cy="149225"/>
            </a:xfrm>
          </p:grpSpPr>
          <p:sp>
            <p:nvSpPr>
              <p:cNvPr id="928" name="Oval 927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9" name="Oval 928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0" name="Oval 929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6" name="Rectangle 1005"/>
          <p:cNvSpPr/>
          <p:nvPr/>
        </p:nvSpPr>
        <p:spPr bwMode="auto">
          <a:xfrm>
            <a:off x="6096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7" name="TextBox 1006"/>
          <p:cNvSpPr txBox="1"/>
          <p:nvPr/>
        </p:nvSpPr>
        <p:spPr>
          <a:xfrm>
            <a:off x="6248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G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1" name="Group 1001"/>
          <p:cNvGrpSpPr/>
          <p:nvPr/>
        </p:nvGrpSpPr>
        <p:grpSpPr>
          <a:xfrm>
            <a:off x="6324600" y="990600"/>
            <a:ext cx="2046514" cy="1193798"/>
            <a:chOff x="1447800" y="4038600"/>
            <a:chExt cx="2046514" cy="1193798"/>
          </a:xfrm>
        </p:grpSpPr>
        <p:sp>
          <p:nvSpPr>
            <p:cNvPr id="869" name="Rectangle 868"/>
            <p:cNvSpPr/>
            <p:nvPr/>
          </p:nvSpPr>
          <p:spPr bwMode="auto">
            <a:xfrm>
              <a:off x="2894897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2054026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5" name="Rectangle 864"/>
            <p:cNvSpPr/>
            <p:nvPr/>
          </p:nvSpPr>
          <p:spPr bwMode="auto">
            <a:xfrm>
              <a:off x="2447222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45" name="Straight Connector 844"/>
            <p:cNvCxnSpPr/>
            <p:nvPr/>
          </p:nvCxnSpPr>
          <p:spPr bwMode="auto">
            <a:xfrm>
              <a:off x="1646767" y="4486274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9"/>
            <p:cNvCxnSpPr>
              <a:endCxn id="899" idx="0"/>
            </p:cNvCxnSpPr>
            <p:nvPr/>
          </p:nvCxnSpPr>
          <p:spPr bwMode="auto">
            <a:xfrm rot="5400000">
              <a:off x="2372611" y="4386791"/>
              <a:ext cx="795865" cy="29845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7" name="Straight Connector 10"/>
            <p:cNvCxnSpPr>
              <a:endCxn id="910" idx="0"/>
            </p:cNvCxnSpPr>
            <p:nvPr/>
          </p:nvCxnSpPr>
          <p:spPr bwMode="auto">
            <a:xfrm rot="10800000" flipV="1">
              <a:off x="2074160" y="4138083"/>
              <a:ext cx="845608" cy="79586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8" name="Straight Connector 11"/>
            <p:cNvCxnSpPr/>
            <p:nvPr/>
          </p:nvCxnSpPr>
          <p:spPr bwMode="auto">
            <a:xfrm rot="5400000" flipH="1" flipV="1">
              <a:off x="2521836" y="4536016"/>
              <a:ext cx="795865" cy="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endCxn id="910" idx="0"/>
            </p:cNvCxnSpPr>
            <p:nvPr/>
          </p:nvCxnSpPr>
          <p:spPr bwMode="auto">
            <a:xfrm rot="5400000">
              <a:off x="1875194" y="4337050"/>
              <a:ext cx="795866" cy="397933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 bwMode="auto">
            <a:xfrm rot="16200000" flipV="1">
              <a:off x="2123903" y="4486274"/>
              <a:ext cx="994832" cy="298450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endCxn id="886" idx="1"/>
            </p:cNvCxnSpPr>
            <p:nvPr/>
          </p:nvCxnSpPr>
          <p:spPr bwMode="auto">
            <a:xfrm>
              <a:off x="2078898" y="4138083"/>
              <a:ext cx="1164191" cy="1019703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 bwMode="auto">
            <a:xfrm rot="5400000" flipH="1" flipV="1">
              <a:off x="1405017" y="4260068"/>
              <a:ext cx="795865" cy="551895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 bwMode="auto">
            <a:xfrm rot="16200000" flipV="1">
              <a:off x="1653726" y="4563255"/>
              <a:ext cx="994832" cy="14448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11"/>
            <p:cNvCxnSpPr/>
            <p:nvPr/>
          </p:nvCxnSpPr>
          <p:spPr bwMode="auto">
            <a:xfrm flipV="1">
              <a:off x="1850323" y="4138083"/>
              <a:ext cx="1069446" cy="82073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endCxn id="878" idx="0"/>
            </p:cNvCxnSpPr>
            <p:nvPr/>
          </p:nvCxnSpPr>
          <p:spPr bwMode="auto">
            <a:xfrm rot="5400000">
              <a:off x="1750840" y="4212695"/>
              <a:ext cx="795866" cy="64664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68" name="Group 176"/>
            <p:cNvGrpSpPr/>
            <p:nvPr/>
          </p:nvGrpSpPr>
          <p:grpSpPr>
            <a:xfrm>
              <a:off x="2049289" y="4933949"/>
              <a:ext cx="348192" cy="248708"/>
              <a:chOff x="2064431" y="6019800"/>
              <a:chExt cx="533400" cy="381000"/>
            </a:xfrm>
          </p:grpSpPr>
          <p:sp>
            <p:nvSpPr>
              <p:cNvPr id="908" name="Rectangle 90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69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10" name="Rectangle 90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12" name="Straight Connector 911"/>
                <p:cNvCxnSpPr>
                  <a:stCxn id="910" idx="3"/>
                  <a:endCxn id="91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>
                  <a:stCxn id="911" idx="2"/>
                  <a:endCxn id="90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>
                  <a:stCxn id="908" idx="0"/>
                  <a:endCxn id="91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0" name="Group 188"/>
            <p:cNvGrpSpPr/>
            <p:nvPr/>
          </p:nvGrpSpPr>
          <p:grpSpPr>
            <a:xfrm>
              <a:off x="2596447" y="4933949"/>
              <a:ext cx="348192" cy="248708"/>
              <a:chOff x="2064431" y="6019800"/>
              <a:chExt cx="533400" cy="381000"/>
            </a:xfrm>
          </p:grpSpPr>
          <p:sp>
            <p:nvSpPr>
              <p:cNvPr id="897" name="Rectangle 89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1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99" name="Rectangle 89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01" name="Straight Connector 900"/>
                <p:cNvCxnSpPr>
                  <a:stCxn id="899" idx="3"/>
                  <a:endCxn id="90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>
                  <a:stCxn id="900" idx="2"/>
                  <a:endCxn id="89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>
                  <a:stCxn id="897" idx="0"/>
                  <a:endCxn id="89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2" name="Group 200"/>
            <p:cNvGrpSpPr/>
            <p:nvPr/>
          </p:nvGrpSpPr>
          <p:grpSpPr>
            <a:xfrm>
              <a:off x="3093864" y="4933949"/>
              <a:ext cx="348192" cy="248708"/>
              <a:chOff x="2064431" y="6019800"/>
              <a:chExt cx="533400" cy="381000"/>
            </a:xfrm>
          </p:grpSpPr>
          <p:sp>
            <p:nvSpPr>
              <p:cNvPr id="886" name="Rectangle 88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8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88" name="Rectangle 88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90" name="Straight Connector 889"/>
                <p:cNvCxnSpPr>
                  <a:stCxn id="888" idx="3"/>
                  <a:endCxn id="88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>
                  <a:stCxn id="889" idx="2"/>
                  <a:endCxn id="88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>
                  <a:stCxn id="886" idx="0"/>
                  <a:endCxn id="88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7" name="Group 132"/>
            <p:cNvGrpSpPr/>
            <p:nvPr/>
          </p:nvGrpSpPr>
          <p:grpSpPr>
            <a:xfrm>
              <a:off x="1502131" y="4933949"/>
              <a:ext cx="348192" cy="248708"/>
              <a:chOff x="2064431" y="6019800"/>
              <a:chExt cx="533400" cy="381000"/>
            </a:xfrm>
          </p:grpSpPr>
          <p:sp>
            <p:nvSpPr>
              <p:cNvPr id="875" name="Rectangle 87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92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77" name="Rectangle 87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79" name="Straight Connector 878"/>
                <p:cNvCxnSpPr>
                  <a:stCxn id="877" idx="3"/>
                  <a:endCxn id="87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>
                  <a:stCxn id="878" idx="2"/>
                  <a:endCxn id="87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>
                  <a:stCxn id="875" idx="0"/>
                  <a:endCxn id="87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0" name="Straight Connector 919"/>
            <p:cNvCxnSpPr>
              <a:stCxn id="865" idx="2"/>
              <a:endCxn id="889" idx="0"/>
            </p:cNvCxnSpPr>
            <p:nvPr/>
          </p:nvCxnSpPr>
          <p:spPr bwMode="auto">
            <a:xfrm rot="16200000" flipH="1">
              <a:off x="2546707" y="4063470"/>
              <a:ext cx="795865" cy="94509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>
              <a:stCxn id="888" idx="0"/>
              <a:endCxn id="867" idx="2"/>
            </p:cNvCxnSpPr>
            <p:nvPr/>
          </p:nvCxnSpPr>
          <p:spPr bwMode="auto">
            <a:xfrm rot="16200000" flipV="1">
              <a:off x="2200884" y="4016098"/>
              <a:ext cx="795865" cy="103983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875" idx="0"/>
              <a:endCxn id="867" idx="2"/>
            </p:cNvCxnSpPr>
            <p:nvPr/>
          </p:nvCxnSpPr>
          <p:spPr bwMode="auto">
            <a:xfrm rot="5400000" flipH="1" flipV="1">
              <a:off x="1380147" y="4434165"/>
              <a:ext cx="994831" cy="402670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8" name="Group 920"/>
            <p:cNvGrpSpPr/>
            <p:nvPr/>
          </p:nvGrpSpPr>
          <p:grpSpPr>
            <a:xfrm>
              <a:off x="1999695" y="4038600"/>
              <a:ext cx="997202" cy="149225"/>
              <a:chOff x="1999695" y="4038600"/>
              <a:chExt cx="997202" cy="149225"/>
            </a:xfrm>
          </p:grpSpPr>
          <p:sp>
            <p:nvSpPr>
              <p:cNvPr id="870" name="Oval 869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99" name="Group 915"/>
            <p:cNvGrpSpPr/>
            <p:nvPr/>
          </p:nvGrpSpPr>
          <p:grpSpPr>
            <a:xfrm>
              <a:off x="1447800" y="4884207"/>
              <a:ext cx="2046514" cy="348191"/>
              <a:chOff x="1447800" y="4884207"/>
              <a:chExt cx="2046514" cy="348191"/>
            </a:xfrm>
          </p:grpSpPr>
          <p:sp>
            <p:nvSpPr>
              <p:cNvPr id="905" name="Oval 90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246" name="TextBox 245"/>
          <p:cNvSpPr txBox="1"/>
          <p:nvPr/>
        </p:nvSpPr>
        <p:spPr>
          <a:xfrm>
            <a:off x="2590800" y="5943600"/>
            <a:ext cx="434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(G*)≤log t + 4?</a:t>
            </a:r>
            <a:endParaRPr lang="en-US" dirty="0">
              <a:latin typeface="+mj-lt"/>
            </a:endParaRPr>
          </a:p>
        </p:txBody>
      </p:sp>
      <p:cxnSp>
        <p:nvCxnSpPr>
          <p:cNvPr id="1009" name="Straight Connector 1008"/>
          <p:cNvCxnSpPr/>
          <p:nvPr/>
        </p:nvCxnSpPr>
        <p:spPr bwMode="auto">
          <a:xfrm>
            <a:off x="960967" y="5095874"/>
            <a:ext cx="7344833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6" name="Straight Connector 9"/>
          <p:cNvCxnSpPr/>
          <p:nvPr/>
        </p:nvCxnSpPr>
        <p:spPr bwMode="auto">
          <a:xfrm rot="16200000" flipH="1">
            <a:off x="4904144" y="4896914"/>
            <a:ext cx="795865" cy="497417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7" name="Straight Connector 10"/>
          <p:cNvCxnSpPr/>
          <p:nvPr/>
        </p:nvCxnSpPr>
        <p:spPr bwMode="auto">
          <a:xfrm rot="16200000" flipH="1">
            <a:off x="4730048" y="5071009"/>
            <a:ext cx="994832" cy="348192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8" name="Straight Connector 11"/>
          <p:cNvCxnSpPr/>
          <p:nvPr/>
        </p:nvCxnSpPr>
        <p:spPr bwMode="auto">
          <a:xfrm rot="5400000" flipH="1" flipV="1">
            <a:off x="4655436" y="5145622"/>
            <a:ext cx="795865" cy="0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9" name="Straight Connector 1238"/>
          <p:cNvCxnSpPr/>
          <p:nvPr/>
        </p:nvCxnSpPr>
        <p:spPr bwMode="auto">
          <a:xfrm rot="16200000" flipH="1">
            <a:off x="4282373" y="5071009"/>
            <a:ext cx="795865" cy="149225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0" name="Straight Connector 1239"/>
          <p:cNvCxnSpPr/>
          <p:nvPr/>
        </p:nvCxnSpPr>
        <p:spPr bwMode="auto">
          <a:xfrm rot="16200000" flipH="1">
            <a:off x="4531082" y="4822301"/>
            <a:ext cx="795865" cy="646642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1" name="Straight Connector 1240"/>
          <p:cNvCxnSpPr/>
          <p:nvPr/>
        </p:nvCxnSpPr>
        <p:spPr bwMode="auto">
          <a:xfrm rot="16200000" flipV="1">
            <a:off x="4257503" y="5095880"/>
            <a:ext cx="994832" cy="2984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2" name="Straight Connector 1241"/>
          <p:cNvCxnSpPr/>
          <p:nvPr/>
        </p:nvCxnSpPr>
        <p:spPr bwMode="auto">
          <a:xfrm rot="5400000">
            <a:off x="3513747" y="5043770"/>
            <a:ext cx="994832" cy="402670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3" name="Straight Connector 1242"/>
          <p:cNvCxnSpPr/>
          <p:nvPr/>
        </p:nvCxnSpPr>
        <p:spPr bwMode="auto">
          <a:xfrm rot="5400000" flipH="1" flipV="1">
            <a:off x="3538617" y="4869674"/>
            <a:ext cx="795865" cy="551895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4" name="Straight Connector 1243"/>
          <p:cNvCxnSpPr/>
          <p:nvPr/>
        </p:nvCxnSpPr>
        <p:spPr bwMode="auto">
          <a:xfrm rot="16200000" flipV="1">
            <a:off x="3787326" y="5172861"/>
            <a:ext cx="994832" cy="144488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5" name="Straight Connector 11"/>
          <p:cNvCxnSpPr/>
          <p:nvPr/>
        </p:nvCxnSpPr>
        <p:spPr bwMode="auto">
          <a:xfrm flipV="1">
            <a:off x="3983923" y="4747689"/>
            <a:ext cx="1069446" cy="820736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6" name="Straight Connector 1245"/>
          <p:cNvCxnSpPr/>
          <p:nvPr/>
        </p:nvCxnSpPr>
        <p:spPr bwMode="auto">
          <a:xfrm rot="5400000">
            <a:off x="4008794" y="4946655"/>
            <a:ext cx="795865" cy="39793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7" name="Straight Connector 1246"/>
          <p:cNvCxnSpPr/>
          <p:nvPr/>
        </p:nvCxnSpPr>
        <p:spPr bwMode="auto">
          <a:xfrm rot="5400000">
            <a:off x="4158019" y="5095880"/>
            <a:ext cx="795865" cy="9948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4" name="Group 1247"/>
          <p:cNvGrpSpPr/>
          <p:nvPr/>
        </p:nvGrpSpPr>
        <p:grpSpPr>
          <a:xfrm>
            <a:off x="4128558" y="5493813"/>
            <a:ext cx="454781" cy="348191"/>
            <a:chOff x="4038600" y="5943600"/>
            <a:chExt cx="696686" cy="533400"/>
          </a:xfrm>
        </p:grpSpPr>
        <p:grpSp>
          <p:nvGrpSpPr>
            <p:cNvPr id="810" name="Group 176"/>
            <p:cNvGrpSpPr/>
            <p:nvPr/>
          </p:nvGrpSpPr>
          <p:grpSpPr>
            <a:xfrm>
              <a:off x="4121831" y="6019800"/>
              <a:ext cx="533400" cy="381000"/>
              <a:chOff x="2064431" y="6019800"/>
              <a:chExt cx="533400" cy="381000"/>
            </a:xfrm>
          </p:grpSpPr>
          <p:sp>
            <p:nvSpPr>
              <p:cNvPr id="1298" name="Rectangle 129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1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00" name="Rectangle 129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01" name="Rectangle 130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02" name="Straight Connector 1301"/>
                <p:cNvCxnSpPr>
                  <a:stCxn id="1300" idx="3"/>
                  <a:endCxn id="130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>
                  <a:stCxn id="1301" idx="2"/>
                  <a:endCxn id="129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>
                  <a:stCxn id="1298" idx="0"/>
                  <a:endCxn id="130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5" name="Oval 1294"/>
            <p:cNvSpPr/>
            <p:nvPr/>
          </p:nvSpPr>
          <p:spPr bwMode="auto">
            <a:xfrm rot="16200000" flipV="1">
              <a:off x="4044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 rot="16200000" flipV="1">
              <a:off x="42726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 rot="16200000" flipV="1">
              <a:off x="4501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16" name="Group 1248"/>
          <p:cNvGrpSpPr/>
          <p:nvPr/>
        </p:nvGrpSpPr>
        <p:grpSpPr>
          <a:xfrm>
            <a:off x="4675716" y="5493814"/>
            <a:ext cx="454781" cy="348191"/>
            <a:chOff x="4876800" y="5943600"/>
            <a:chExt cx="696686" cy="533400"/>
          </a:xfrm>
        </p:grpSpPr>
        <p:grpSp>
          <p:nvGrpSpPr>
            <p:cNvPr id="822" name="Group 188"/>
            <p:cNvGrpSpPr/>
            <p:nvPr/>
          </p:nvGrpSpPr>
          <p:grpSpPr>
            <a:xfrm>
              <a:off x="4960031" y="6019800"/>
              <a:ext cx="533400" cy="381000"/>
              <a:chOff x="2064431" y="6019800"/>
              <a:chExt cx="533400" cy="381000"/>
            </a:xfrm>
          </p:grpSpPr>
          <p:sp>
            <p:nvSpPr>
              <p:cNvPr id="1287" name="Rectangle 128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89" name="Rectangle 128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90" name="Rectangle 128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91" name="Straight Connector 1290"/>
                <p:cNvCxnSpPr>
                  <a:stCxn id="1289" idx="3"/>
                  <a:endCxn id="129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>
                  <a:stCxn id="1290" idx="2"/>
                  <a:endCxn id="128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>
                  <a:stCxn id="1287" idx="0"/>
                  <a:endCxn id="128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4" name="Oval 1283"/>
            <p:cNvSpPr/>
            <p:nvPr/>
          </p:nvSpPr>
          <p:spPr bwMode="auto">
            <a:xfrm rot="16200000" flipV="1">
              <a:off x="4882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 rot="16200000" flipV="1">
              <a:off x="5110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 rot="16200000" flipV="1">
              <a:off x="5339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28" name="Group 1249"/>
          <p:cNvGrpSpPr/>
          <p:nvPr/>
        </p:nvGrpSpPr>
        <p:grpSpPr>
          <a:xfrm>
            <a:off x="5173133" y="5493813"/>
            <a:ext cx="454781" cy="348191"/>
            <a:chOff x="5638800" y="5943600"/>
            <a:chExt cx="696686" cy="533400"/>
          </a:xfrm>
        </p:grpSpPr>
        <p:grpSp>
          <p:nvGrpSpPr>
            <p:cNvPr id="64" name="Group 200"/>
            <p:cNvGrpSpPr/>
            <p:nvPr/>
          </p:nvGrpSpPr>
          <p:grpSpPr>
            <a:xfrm>
              <a:off x="5722031" y="6019800"/>
              <a:ext cx="533400" cy="381000"/>
              <a:chOff x="2064431" y="6019800"/>
              <a:chExt cx="533400" cy="381000"/>
            </a:xfrm>
          </p:grpSpPr>
          <p:sp>
            <p:nvSpPr>
              <p:cNvPr id="1276" name="Rectangle 127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78" name="Rectangle 127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79" name="Rectangle 127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80" name="Straight Connector 1279"/>
                <p:cNvCxnSpPr>
                  <a:stCxn id="1278" idx="3"/>
                  <a:endCxn id="127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>
                  <a:stCxn id="1279" idx="2"/>
                  <a:endCxn id="127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>
                  <a:stCxn id="1276" idx="0"/>
                  <a:endCxn id="127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3" name="Oval 1272"/>
            <p:cNvSpPr/>
            <p:nvPr/>
          </p:nvSpPr>
          <p:spPr bwMode="auto">
            <a:xfrm rot="16200000" flipV="1">
              <a:off x="5644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 rot="16200000" flipV="1">
              <a:off x="5872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 rot="16200000" flipV="1">
              <a:off x="6101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6" name="Group 1250"/>
          <p:cNvGrpSpPr/>
          <p:nvPr/>
        </p:nvGrpSpPr>
        <p:grpSpPr>
          <a:xfrm>
            <a:off x="3581400" y="5493812"/>
            <a:ext cx="454781" cy="348191"/>
            <a:chOff x="3200400" y="5943600"/>
            <a:chExt cx="696686" cy="533400"/>
          </a:xfrm>
        </p:grpSpPr>
        <p:grpSp>
          <p:nvGrpSpPr>
            <p:cNvPr id="67" name="Group 132"/>
            <p:cNvGrpSpPr/>
            <p:nvPr/>
          </p:nvGrpSpPr>
          <p:grpSpPr>
            <a:xfrm>
              <a:off x="3283631" y="6019800"/>
              <a:ext cx="533400" cy="381000"/>
              <a:chOff x="2064431" y="6019800"/>
              <a:chExt cx="533400" cy="381000"/>
            </a:xfrm>
          </p:grpSpPr>
          <p:sp>
            <p:nvSpPr>
              <p:cNvPr id="1265" name="Rectangle 126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67" name="Rectangle 126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68" name="Rectangle 126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69" name="Straight Connector 1268"/>
                <p:cNvCxnSpPr>
                  <a:stCxn id="1267" idx="3"/>
                  <a:endCxn id="126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Straight Connector 1269"/>
                <p:cNvCxnSpPr>
                  <a:stCxn id="1268" idx="2"/>
                  <a:endCxn id="126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Straight Connector 1270"/>
                <p:cNvCxnSpPr>
                  <a:stCxn id="1265" idx="0"/>
                  <a:endCxn id="126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2" name="Oval 1261"/>
            <p:cNvSpPr/>
            <p:nvPr/>
          </p:nvSpPr>
          <p:spPr bwMode="auto">
            <a:xfrm rot="16200000" flipV="1">
              <a:off x="32058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 rot="16200000" flipV="1">
              <a:off x="34344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 rot="16200000" flipV="1">
              <a:off x="3663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9" name="Group 1251"/>
          <p:cNvGrpSpPr/>
          <p:nvPr/>
        </p:nvGrpSpPr>
        <p:grpSpPr>
          <a:xfrm>
            <a:off x="4974166" y="4648200"/>
            <a:ext cx="156331" cy="149225"/>
            <a:chOff x="5334000" y="4648200"/>
            <a:chExt cx="239486" cy="228600"/>
          </a:xfrm>
        </p:grpSpPr>
        <p:sp>
          <p:nvSpPr>
            <p:cNvPr id="1259" name="Rectangle 1258"/>
            <p:cNvSpPr/>
            <p:nvPr/>
          </p:nvSpPr>
          <p:spPr bwMode="auto">
            <a:xfrm>
              <a:off x="54172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 rot="16200000" flipV="1">
              <a:off x="53394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0" name="Group 1252"/>
          <p:cNvGrpSpPr/>
          <p:nvPr/>
        </p:nvGrpSpPr>
        <p:grpSpPr>
          <a:xfrm>
            <a:off x="4133295" y="4648201"/>
            <a:ext cx="156331" cy="149225"/>
            <a:chOff x="4045857" y="4648200"/>
            <a:chExt cx="239486" cy="228600"/>
          </a:xfrm>
        </p:grpSpPr>
        <p:sp>
          <p:nvSpPr>
            <p:cNvPr id="1257" name="Rectangle 1256"/>
            <p:cNvSpPr/>
            <p:nvPr/>
          </p:nvSpPr>
          <p:spPr bwMode="auto">
            <a:xfrm>
              <a:off x="4129088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 rot="16200000" flipV="1">
              <a:off x="4051300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1" name="Group 1253"/>
          <p:cNvGrpSpPr/>
          <p:nvPr/>
        </p:nvGrpSpPr>
        <p:grpSpPr>
          <a:xfrm>
            <a:off x="4526490" y="4648205"/>
            <a:ext cx="156331" cy="149225"/>
            <a:chOff x="4648200" y="4648200"/>
            <a:chExt cx="239486" cy="228600"/>
          </a:xfrm>
        </p:grpSpPr>
        <p:sp>
          <p:nvSpPr>
            <p:cNvPr id="1255" name="Rectangle 1254"/>
            <p:cNvSpPr/>
            <p:nvPr/>
          </p:nvSpPr>
          <p:spPr bwMode="auto">
            <a:xfrm>
              <a:off x="47314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 rot="16200000" flipV="1">
              <a:off x="46536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306" name="Rectangle 1305"/>
          <p:cNvSpPr/>
          <p:nvPr/>
        </p:nvSpPr>
        <p:spPr bwMode="auto">
          <a:xfrm>
            <a:off x="23614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7" name="Rectangle 1306"/>
          <p:cNvSpPr/>
          <p:nvPr/>
        </p:nvSpPr>
        <p:spPr bwMode="auto">
          <a:xfrm>
            <a:off x="15206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8" name="Rectangle 1307"/>
          <p:cNvSpPr/>
          <p:nvPr/>
        </p:nvSpPr>
        <p:spPr bwMode="auto">
          <a:xfrm>
            <a:off x="19138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310" name="Straight Connector 9"/>
          <p:cNvCxnSpPr>
            <a:stCxn id="1306" idx="2"/>
            <a:endCxn id="1355" idx="0"/>
          </p:cNvCxnSpPr>
          <p:nvPr/>
        </p:nvCxnSpPr>
        <p:spPr bwMode="auto">
          <a:xfrm rot="16200000" flipH="1">
            <a:off x="3571314" y="3562744"/>
            <a:ext cx="795897" cy="316578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1" name="Straight Connector 10"/>
          <p:cNvCxnSpPr>
            <a:stCxn id="1306" idx="2"/>
            <a:endCxn id="1368" idx="0"/>
          </p:cNvCxnSpPr>
          <p:nvPr/>
        </p:nvCxnSpPr>
        <p:spPr bwMode="auto">
          <a:xfrm rot="16200000" flipH="1">
            <a:off x="2899800" y="4234257"/>
            <a:ext cx="795897" cy="182276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2" name="Straight Connector 11"/>
          <p:cNvCxnSpPr>
            <a:stCxn id="1362" idx="0"/>
            <a:endCxn id="1306" idx="2"/>
          </p:cNvCxnSpPr>
          <p:nvPr/>
        </p:nvCxnSpPr>
        <p:spPr bwMode="auto">
          <a:xfrm rot="16200000" flipV="1">
            <a:off x="3322606" y="3811453"/>
            <a:ext cx="795897" cy="266837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308" idx="2"/>
            <a:endCxn id="1361" idx="0"/>
          </p:cNvCxnSpPr>
          <p:nvPr/>
        </p:nvCxnSpPr>
        <p:spPr bwMode="auto">
          <a:xfrm rot="16200000" flipH="1">
            <a:off x="2949542" y="3736841"/>
            <a:ext cx="795897" cy="2817594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>
            <a:stCxn id="1308" idx="2"/>
            <a:endCxn id="1354" idx="0"/>
          </p:cNvCxnSpPr>
          <p:nvPr/>
        </p:nvCxnSpPr>
        <p:spPr bwMode="auto">
          <a:xfrm rot="16200000" flipH="1">
            <a:off x="3198250" y="3488132"/>
            <a:ext cx="795897" cy="3315011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stCxn id="1359" idx="0"/>
            <a:endCxn id="1308" idx="2"/>
          </p:cNvCxnSpPr>
          <p:nvPr/>
        </p:nvCxnSpPr>
        <p:spPr bwMode="auto">
          <a:xfrm rot="16200000" flipV="1">
            <a:off x="2924671" y="3761713"/>
            <a:ext cx="994865" cy="296682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6" name="Straight Connector 1315"/>
          <p:cNvCxnSpPr>
            <a:stCxn id="1307" idx="2"/>
            <a:endCxn id="1345" idx="0"/>
          </p:cNvCxnSpPr>
          <p:nvPr/>
        </p:nvCxnSpPr>
        <p:spPr bwMode="auto">
          <a:xfrm rot="16200000" flipH="1">
            <a:off x="2180915" y="4112272"/>
            <a:ext cx="994865" cy="2265700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7" name="Straight Connector 1316"/>
          <p:cNvCxnSpPr>
            <a:stCxn id="1347" idx="0"/>
            <a:endCxn id="1307" idx="2"/>
          </p:cNvCxnSpPr>
          <p:nvPr/>
        </p:nvCxnSpPr>
        <p:spPr bwMode="auto">
          <a:xfrm rot="16200000" flipV="1">
            <a:off x="2205786" y="4087402"/>
            <a:ext cx="795897" cy="2116474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8" name="Straight Connector 1317"/>
          <p:cNvCxnSpPr>
            <a:stCxn id="1366" idx="0"/>
            <a:endCxn id="1307" idx="2"/>
          </p:cNvCxnSpPr>
          <p:nvPr/>
        </p:nvCxnSpPr>
        <p:spPr bwMode="auto">
          <a:xfrm rot="16200000" flipV="1">
            <a:off x="2454494" y="3838694"/>
            <a:ext cx="994865" cy="2812858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9" name="Straight Connector 11"/>
          <p:cNvCxnSpPr>
            <a:stCxn id="1348" idx="3"/>
            <a:endCxn id="1306" idx="2"/>
          </p:cNvCxnSpPr>
          <p:nvPr/>
        </p:nvCxnSpPr>
        <p:spPr bwMode="auto">
          <a:xfrm flipH="1" flipV="1">
            <a:off x="2386368" y="4747690"/>
            <a:ext cx="1598926" cy="82076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0" name="Straight Connector 1319"/>
          <p:cNvCxnSpPr>
            <a:stCxn id="1308" idx="2"/>
            <a:endCxn id="1348" idx="0"/>
          </p:cNvCxnSpPr>
          <p:nvPr/>
        </p:nvCxnSpPr>
        <p:spPr bwMode="auto">
          <a:xfrm rot="16200000" flipH="1">
            <a:off x="2551610" y="4134773"/>
            <a:ext cx="795897" cy="202173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1" name="Straight Connector 1320"/>
          <p:cNvCxnSpPr>
            <a:stCxn id="1308" idx="2"/>
            <a:endCxn id="1369" idx="0"/>
          </p:cNvCxnSpPr>
          <p:nvPr/>
        </p:nvCxnSpPr>
        <p:spPr bwMode="auto">
          <a:xfrm rot="16200000" flipH="1">
            <a:off x="2825189" y="3861194"/>
            <a:ext cx="795897" cy="2568888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7" name="Straight Connector 1326"/>
          <p:cNvCxnSpPr>
            <a:stCxn id="1354" idx="0"/>
            <a:endCxn id="1307" idx="2"/>
          </p:cNvCxnSpPr>
          <p:nvPr/>
        </p:nvCxnSpPr>
        <p:spPr bwMode="auto">
          <a:xfrm rot="16200000" flipV="1">
            <a:off x="3001653" y="3291535"/>
            <a:ext cx="795897" cy="3708207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 453"/>
          <p:cNvGrpSpPr/>
          <p:nvPr/>
        </p:nvGrpSpPr>
        <p:grpSpPr>
          <a:xfrm>
            <a:off x="3582761" y="5493813"/>
            <a:ext cx="454781" cy="348191"/>
            <a:chOff x="914400" y="5493813"/>
            <a:chExt cx="454781" cy="348191"/>
          </a:xfrm>
        </p:grpSpPr>
        <p:grpSp>
          <p:nvGrpSpPr>
            <p:cNvPr id="73" name="Group 132"/>
            <p:cNvGrpSpPr/>
            <p:nvPr/>
          </p:nvGrpSpPr>
          <p:grpSpPr>
            <a:xfrm>
              <a:off x="968739" y="5543587"/>
              <a:ext cx="348194" cy="248710"/>
              <a:chOff x="2064431" y="6019800"/>
              <a:chExt cx="533400" cy="381000"/>
            </a:xfrm>
          </p:grpSpPr>
          <p:sp>
            <p:nvSpPr>
              <p:cNvPr id="1345" name="Rectangle 134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4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47" name="Rectangle 134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49" name="Straight Connector 1348"/>
                <p:cNvCxnSpPr>
                  <a:stCxn id="1347" idx="3"/>
                  <a:endCxn id="134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/>
                <p:cNvCxnSpPr>
                  <a:stCxn id="1348" idx="2"/>
                  <a:endCxn id="134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/>
                <p:cNvCxnSpPr>
                  <a:stCxn id="1345" idx="0"/>
                  <a:endCxn id="134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2" name="Oval 1341"/>
            <p:cNvSpPr/>
            <p:nvPr/>
          </p:nvSpPr>
          <p:spPr bwMode="auto">
            <a:xfrm rot="16200000" flipV="1">
              <a:off x="91795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 rot="16200000" flipV="1">
              <a:off x="1067178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 rot="16200000" flipV="1">
              <a:off x="121640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5" name="Group 454"/>
          <p:cNvGrpSpPr/>
          <p:nvPr/>
        </p:nvGrpSpPr>
        <p:grpSpPr>
          <a:xfrm>
            <a:off x="4129919" y="5493813"/>
            <a:ext cx="454781" cy="348191"/>
            <a:chOff x="1461558" y="5493813"/>
            <a:chExt cx="454781" cy="348191"/>
          </a:xfrm>
        </p:grpSpPr>
        <p:grpSp>
          <p:nvGrpSpPr>
            <p:cNvPr id="76" name="Group 176"/>
            <p:cNvGrpSpPr/>
            <p:nvPr/>
          </p:nvGrpSpPr>
          <p:grpSpPr>
            <a:xfrm>
              <a:off x="1515897" y="5543587"/>
              <a:ext cx="348194" cy="248710"/>
              <a:chOff x="2064431" y="6019800"/>
              <a:chExt cx="533400" cy="381000"/>
            </a:xfrm>
          </p:grpSpPr>
          <p:sp>
            <p:nvSpPr>
              <p:cNvPr id="1366" name="Rectangle 136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8" name="Rectangle 136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70" name="Straight Connector 1369"/>
                <p:cNvCxnSpPr>
                  <a:stCxn id="1368" idx="3"/>
                  <a:endCxn id="136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>
                  <a:stCxn id="1369" idx="2"/>
                  <a:endCxn id="136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/>
                <p:cNvCxnSpPr>
                  <a:stCxn id="1366" idx="0"/>
                  <a:endCxn id="136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3" name="Oval 1332"/>
            <p:cNvSpPr/>
            <p:nvPr/>
          </p:nvSpPr>
          <p:spPr bwMode="auto">
            <a:xfrm rot="16200000" flipV="1">
              <a:off x="146511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 rot="16200000" flipV="1">
              <a:off x="1614336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 rot="16200000" flipV="1">
              <a:off x="176356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8" name="Group 455"/>
          <p:cNvGrpSpPr/>
          <p:nvPr/>
        </p:nvGrpSpPr>
        <p:grpSpPr>
          <a:xfrm>
            <a:off x="4677077" y="5493813"/>
            <a:ext cx="454781" cy="348191"/>
            <a:chOff x="2008716" y="5493813"/>
            <a:chExt cx="454781" cy="348191"/>
          </a:xfrm>
        </p:grpSpPr>
        <p:grpSp>
          <p:nvGrpSpPr>
            <p:cNvPr id="79" name="Group 188"/>
            <p:cNvGrpSpPr/>
            <p:nvPr/>
          </p:nvGrpSpPr>
          <p:grpSpPr>
            <a:xfrm>
              <a:off x="2063055" y="5543587"/>
              <a:ext cx="348194" cy="248710"/>
              <a:chOff x="2064431" y="6019800"/>
              <a:chExt cx="533400" cy="381000"/>
            </a:xfrm>
          </p:grpSpPr>
          <p:sp>
            <p:nvSpPr>
              <p:cNvPr id="1359" name="Rectangle 135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0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1" name="Rectangle 136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2" name="Rectangle 136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63" name="Straight Connector 1362"/>
                <p:cNvCxnSpPr>
                  <a:stCxn id="1361" idx="3"/>
                  <a:endCxn id="136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4" name="Straight Connector 1363"/>
                <p:cNvCxnSpPr>
                  <a:stCxn id="1362" idx="2"/>
                  <a:endCxn id="135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>
                  <a:stCxn id="1359" idx="0"/>
                  <a:endCxn id="136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6" name="Oval 1335"/>
            <p:cNvSpPr/>
            <p:nvPr/>
          </p:nvSpPr>
          <p:spPr bwMode="auto">
            <a:xfrm rot="16200000" flipV="1">
              <a:off x="201226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 rot="16200000" flipV="1">
              <a:off x="2161494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 rot="16200000" flipV="1">
              <a:off x="231071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3" name="Group 460"/>
          <p:cNvGrpSpPr/>
          <p:nvPr/>
        </p:nvGrpSpPr>
        <p:grpSpPr>
          <a:xfrm>
            <a:off x="5174494" y="5493813"/>
            <a:ext cx="454781" cy="348191"/>
            <a:chOff x="2506133" y="5493813"/>
            <a:chExt cx="454781" cy="348191"/>
          </a:xfrm>
        </p:grpSpPr>
        <p:grpSp>
          <p:nvGrpSpPr>
            <p:cNvPr id="84" name="Group 200"/>
            <p:cNvGrpSpPr/>
            <p:nvPr/>
          </p:nvGrpSpPr>
          <p:grpSpPr>
            <a:xfrm>
              <a:off x="2560472" y="5543587"/>
              <a:ext cx="348194" cy="248710"/>
              <a:chOff x="2064431" y="6019800"/>
              <a:chExt cx="533400" cy="381000"/>
            </a:xfrm>
          </p:grpSpPr>
          <p:sp>
            <p:nvSpPr>
              <p:cNvPr id="1352" name="Rectangle 1351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54" name="Rectangle 1353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56" name="Straight Connector 1355"/>
                <p:cNvCxnSpPr>
                  <a:stCxn id="1354" idx="3"/>
                  <a:endCxn id="1355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/>
                <p:cNvCxnSpPr>
                  <a:stCxn id="1355" idx="2"/>
                  <a:endCxn id="1352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/>
                <p:cNvCxnSpPr>
                  <a:stCxn id="1352" idx="0"/>
                  <a:endCxn id="1354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9" name="Oval 1338"/>
            <p:cNvSpPr/>
            <p:nvPr/>
          </p:nvSpPr>
          <p:spPr bwMode="auto">
            <a:xfrm rot="16200000" flipV="1">
              <a:off x="250968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 rot="16200000" flipV="1">
              <a:off x="2658911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 rot="16200000" flipV="1">
              <a:off x="280813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24" name="Rectangle 423"/>
          <p:cNvSpPr/>
          <p:nvPr/>
        </p:nvSpPr>
        <p:spPr bwMode="auto">
          <a:xfrm>
            <a:off x="77716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69308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73240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427" name="Straight Connector 9"/>
          <p:cNvCxnSpPr>
            <a:stCxn id="424" idx="2"/>
            <a:endCxn id="448" idx="0"/>
          </p:cNvCxnSpPr>
          <p:nvPr/>
        </p:nvCxnSpPr>
        <p:spPr bwMode="auto">
          <a:xfrm rot="5400000">
            <a:off x="7249399" y="4996417"/>
            <a:ext cx="795897" cy="298442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10"/>
          <p:cNvCxnSpPr>
            <a:stCxn id="424" idx="2"/>
            <a:endCxn id="440" idx="0"/>
          </p:cNvCxnSpPr>
          <p:nvPr/>
        </p:nvCxnSpPr>
        <p:spPr bwMode="auto">
          <a:xfrm rot="5400000">
            <a:off x="6975820" y="4722838"/>
            <a:ext cx="795897" cy="84560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11"/>
          <p:cNvCxnSpPr>
            <a:stCxn id="449" idx="0"/>
            <a:endCxn id="424" idx="2"/>
          </p:cNvCxnSpPr>
          <p:nvPr/>
        </p:nvCxnSpPr>
        <p:spPr bwMode="auto">
          <a:xfrm rot="16200000" flipV="1">
            <a:off x="7398625" y="5145634"/>
            <a:ext cx="795897" cy="1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426" idx="2"/>
            <a:endCxn id="440" idx="0"/>
          </p:cNvCxnSpPr>
          <p:nvPr/>
        </p:nvCxnSpPr>
        <p:spPr bwMode="auto">
          <a:xfrm rot="5400000">
            <a:off x="6751983" y="4946676"/>
            <a:ext cx="795897" cy="397925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446" idx="0"/>
            <a:endCxn id="426" idx="2"/>
          </p:cNvCxnSpPr>
          <p:nvPr/>
        </p:nvCxnSpPr>
        <p:spPr bwMode="auto">
          <a:xfrm rot="16200000" flipV="1">
            <a:off x="7000691" y="5095893"/>
            <a:ext cx="994865" cy="298459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25" idx="2"/>
            <a:endCxn id="454" idx="1"/>
          </p:cNvCxnSpPr>
          <p:nvPr/>
        </p:nvCxnSpPr>
        <p:spPr bwMode="auto">
          <a:xfrm rot="16200000" flipH="1">
            <a:off x="7027929" y="4675457"/>
            <a:ext cx="1019736" cy="1164201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65" idx="0"/>
            <a:endCxn id="425" idx="2"/>
          </p:cNvCxnSpPr>
          <p:nvPr/>
        </p:nvCxnSpPr>
        <p:spPr bwMode="auto">
          <a:xfrm rot="5400000" flipH="1" flipV="1">
            <a:off x="6281805" y="4869696"/>
            <a:ext cx="795897" cy="55188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8" idx="0"/>
            <a:endCxn id="425" idx="2"/>
          </p:cNvCxnSpPr>
          <p:nvPr/>
        </p:nvCxnSpPr>
        <p:spPr bwMode="auto">
          <a:xfrm rot="16200000" flipV="1">
            <a:off x="6530514" y="5172874"/>
            <a:ext cx="994865" cy="14449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11"/>
          <p:cNvCxnSpPr>
            <a:stCxn id="466" idx="3"/>
            <a:endCxn id="424" idx="2"/>
          </p:cNvCxnSpPr>
          <p:nvPr/>
        </p:nvCxnSpPr>
        <p:spPr bwMode="auto">
          <a:xfrm flipV="1">
            <a:off x="6727133" y="4747690"/>
            <a:ext cx="1069435" cy="820768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26" idx="2"/>
            <a:endCxn id="466" idx="0"/>
          </p:cNvCxnSpPr>
          <p:nvPr/>
        </p:nvCxnSpPr>
        <p:spPr bwMode="auto">
          <a:xfrm rot="5400000">
            <a:off x="6627630" y="4822323"/>
            <a:ext cx="795897" cy="646631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176"/>
          <p:cNvGrpSpPr/>
          <p:nvPr/>
        </p:nvGrpSpPr>
        <p:grpSpPr>
          <a:xfrm>
            <a:off x="6926097" y="5543587"/>
            <a:ext cx="348194" cy="248710"/>
            <a:chOff x="2064431" y="6019800"/>
            <a:chExt cx="533400" cy="381000"/>
          </a:xfrm>
        </p:grpSpPr>
        <p:sp>
          <p:nvSpPr>
            <p:cNvPr id="438" name="Rectangle 437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7" name="Group 178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0" name="Rectangle 439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42" name="Straight Connector 441"/>
              <p:cNvCxnSpPr>
                <a:stCxn id="440" idx="3"/>
                <a:endCxn id="441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41" idx="2"/>
                <a:endCxn id="438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38" idx="0"/>
                <a:endCxn id="440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188"/>
          <p:cNvGrpSpPr/>
          <p:nvPr/>
        </p:nvGrpSpPr>
        <p:grpSpPr>
          <a:xfrm>
            <a:off x="7473255" y="5543587"/>
            <a:ext cx="348194" cy="248710"/>
            <a:chOff x="2064431" y="6019800"/>
            <a:chExt cx="533400" cy="381000"/>
          </a:xfrm>
        </p:grpSpPr>
        <p:sp>
          <p:nvSpPr>
            <p:cNvPr id="446" name="Rectangle 445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9" name="Group 190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8" name="Rectangle 447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0" name="Straight Connector 449"/>
              <p:cNvCxnSpPr>
                <a:stCxn id="448" idx="3"/>
                <a:endCxn id="449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49" idx="2"/>
                <a:endCxn id="446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46" idx="0"/>
                <a:endCxn id="448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200"/>
          <p:cNvGrpSpPr/>
          <p:nvPr/>
        </p:nvGrpSpPr>
        <p:grpSpPr>
          <a:xfrm>
            <a:off x="7970672" y="5543587"/>
            <a:ext cx="348194" cy="248710"/>
            <a:chOff x="2064431" y="6019800"/>
            <a:chExt cx="533400" cy="381000"/>
          </a:xfrm>
        </p:grpSpPr>
        <p:sp>
          <p:nvSpPr>
            <p:cNvPr id="454" name="Rectangle 453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1" name="Group 202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56" name="Rectangle 455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8" name="Straight Connector 457"/>
              <p:cNvCxnSpPr>
                <a:stCxn id="456" idx="3"/>
                <a:endCxn id="457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57" idx="2"/>
                <a:endCxn id="454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54" idx="0"/>
                <a:endCxn id="456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132"/>
          <p:cNvGrpSpPr/>
          <p:nvPr/>
        </p:nvGrpSpPr>
        <p:grpSpPr>
          <a:xfrm>
            <a:off x="6378939" y="5543587"/>
            <a:ext cx="348194" cy="248710"/>
            <a:chOff x="2064431" y="6019800"/>
            <a:chExt cx="533400" cy="381000"/>
          </a:xfrm>
        </p:grpSpPr>
        <p:sp>
          <p:nvSpPr>
            <p:cNvPr id="463" name="Rectangle 462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3" name="Group 131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65" name="Rectangle 464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67" name="Straight Connector 466"/>
              <p:cNvCxnSpPr>
                <a:stCxn id="465" idx="3"/>
                <a:endCxn id="466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66" idx="2"/>
                <a:endCxn id="463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63" idx="0"/>
                <a:endCxn id="465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0" name="Straight Connector 469"/>
          <p:cNvCxnSpPr>
            <a:stCxn id="426" idx="2"/>
            <a:endCxn id="457" idx="0"/>
          </p:cNvCxnSpPr>
          <p:nvPr/>
        </p:nvCxnSpPr>
        <p:spPr bwMode="auto">
          <a:xfrm rot="16200000" flipH="1">
            <a:off x="7423507" y="4673076"/>
            <a:ext cx="795865" cy="945092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>
            <a:stCxn id="456" idx="0"/>
            <a:endCxn id="425" idx="2"/>
          </p:cNvCxnSpPr>
          <p:nvPr/>
        </p:nvCxnSpPr>
        <p:spPr bwMode="auto">
          <a:xfrm rot="16200000" flipV="1">
            <a:off x="7077684" y="4625704"/>
            <a:ext cx="795865" cy="1039838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>
            <a:stCxn id="463" idx="0"/>
            <a:endCxn id="425" idx="2"/>
          </p:cNvCxnSpPr>
          <p:nvPr/>
        </p:nvCxnSpPr>
        <p:spPr bwMode="auto">
          <a:xfrm rot="5400000" flipH="1" flipV="1">
            <a:off x="6256947" y="5043771"/>
            <a:ext cx="994831" cy="402670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 bwMode="auto">
          <a:xfrm rot="16200000" flipV="1">
            <a:off x="7720919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4" name="Oval 473"/>
          <p:cNvSpPr/>
          <p:nvPr/>
        </p:nvSpPr>
        <p:spPr bwMode="auto">
          <a:xfrm rot="16200000" flipV="1">
            <a:off x="6880048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5" name="Oval 474"/>
          <p:cNvSpPr/>
          <p:nvPr/>
        </p:nvSpPr>
        <p:spPr bwMode="auto">
          <a:xfrm rot="16200000" flipV="1">
            <a:off x="7273244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6" name="Oval 475"/>
          <p:cNvSpPr/>
          <p:nvPr/>
        </p:nvSpPr>
        <p:spPr bwMode="auto">
          <a:xfrm rot="16200000" flipV="1">
            <a:off x="687531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7" name="Oval 476"/>
          <p:cNvSpPr/>
          <p:nvPr/>
        </p:nvSpPr>
        <p:spPr bwMode="auto">
          <a:xfrm rot="16200000" flipV="1">
            <a:off x="7024536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8" name="Oval 477"/>
          <p:cNvSpPr/>
          <p:nvPr/>
        </p:nvSpPr>
        <p:spPr bwMode="auto">
          <a:xfrm rot="16200000" flipV="1">
            <a:off x="717376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9" name="Oval 478"/>
          <p:cNvSpPr/>
          <p:nvPr/>
        </p:nvSpPr>
        <p:spPr bwMode="auto">
          <a:xfrm rot="16200000" flipV="1">
            <a:off x="742246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0" name="Oval 479"/>
          <p:cNvSpPr/>
          <p:nvPr/>
        </p:nvSpPr>
        <p:spPr bwMode="auto">
          <a:xfrm rot="16200000" flipV="1">
            <a:off x="7571694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1" name="Oval 480"/>
          <p:cNvSpPr/>
          <p:nvPr/>
        </p:nvSpPr>
        <p:spPr bwMode="auto">
          <a:xfrm rot="16200000" flipV="1">
            <a:off x="772091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2" name="Oval 481"/>
          <p:cNvSpPr/>
          <p:nvPr/>
        </p:nvSpPr>
        <p:spPr bwMode="auto">
          <a:xfrm rot="16200000" flipV="1">
            <a:off x="791988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3" name="Oval 482"/>
          <p:cNvSpPr/>
          <p:nvPr/>
        </p:nvSpPr>
        <p:spPr bwMode="auto">
          <a:xfrm rot="16200000" flipV="1">
            <a:off x="8069111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4" name="Oval 483"/>
          <p:cNvSpPr/>
          <p:nvPr/>
        </p:nvSpPr>
        <p:spPr bwMode="auto">
          <a:xfrm rot="16200000" flipV="1">
            <a:off x="821833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5" name="Oval 484"/>
          <p:cNvSpPr/>
          <p:nvPr/>
        </p:nvSpPr>
        <p:spPr bwMode="auto">
          <a:xfrm rot="16200000" flipV="1">
            <a:off x="632815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6" name="Oval 485"/>
          <p:cNvSpPr/>
          <p:nvPr/>
        </p:nvSpPr>
        <p:spPr bwMode="auto">
          <a:xfrm rot="16200000" flipV="1">
            <a:off x="6477378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7" name="Oval 486"/>
          <p:cNvSpPr/>
          <p:nvPr/>
        </p:nvSpPr>
        <p:spPr bwMode="auto">
          <a:xfrm rot="16200000" flipV="1">
            <a:off x="662660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94" name="Group 1328"/>
          <p:cNvGrpSpPr/>
          <p:nvPr/>
        </p:nvGrpSpPr>
        <p:grpSpPr>
          <a:xfrm>
            <a:off x="1466295" y="4648206"/>
            <a:ext cx="997202" cy="149225"/>
            <a:chOff x="1999695" y="4038600"/>
            <a:chExt cx="997202" cy="149225"/>
          </a:xfrm>
        </p:grpSpPr>
        <p:sp>
          <p:nvSpPr>
            <p:cNvPr id="1330" name="Oval 1329"/>
            <p:cNvSpPr/>
            <p:nvPr/>
          </p:nvSpPr>
          <p:spPr bwMode="auto">
            <a:xfrm rot="16200000" flipV="1">
              <a:off x="2844119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 rot="16200000" flipV="1">
              <a:off x="2003248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 rot="16200000" flipV="1">
              <a:off x="2396444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62" name="Rectangle 461"/>
          <p:cNvSpPr/>
          <p:nvPr/>
        </p:nvSpPr>
        <p:spPr bwMode="auto">
          <a:xfrm>
            <a:off x="685800" y="4419600"/>
            <a:ext cx="7724774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533400" y="609600"/>
            <a:ext cx="8077200" cy="37338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3" name="Rectangle 1002"/>
          <p:cNvSpPr/>
          <p:nvPr/>
        </p:nvSpPr>
        <p:spPr bwMode="auto">
          <a:xfrm>
            <a:off x="3429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1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" name="Group 842"/>
          <p:cNvGrpSpPr/>
          <p:nvPr/>
        </p:nvGrpSpPr>
        <p:grpSpPr>
          <a:xfrm>
            <a:off x="3581400" y="990594"/>
            <a:ext cx="2046514" cy="1193805"/>
            <a:chOff x="990600" y="3505192"/>
            <a:chExt cx="3135088" cy="1828811"/>
          </a:xfrm>
        </p:grpSpPr>
        <p:cxnSp>
          <p:nvCxnSpPr>
            <p:cNvPr id="773" name="Straight Connector 772"/>
            <p:cNvCxnSpPr/>
            <p:nvPr/>
          </p:nvCxnSpPr>
          <p:spPr bwMode="auto">
            <a:xfrm>
              <a:off x="1295401" y="4191001"/>
              <a:ext cx="2590801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9"/>
            <p:cNvCxnSpPr/>
            <p:nvPr/>
          </p:nvCxnSpPr>
          <p:spPr bwMode="auto">
            <a:xfrm rot="16200000" flipH="1">
              <a:off x="3016932" y="3886202"/>
              <a:ext cx="1219200" cy="7620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10"/>
            <p:cNvCxnSpPr/>
            <p:nvPr/>
          </p:nvCxnSpPr>
          <p:spPr bwMode="auto">
            <a:xfrm rot="16200000" flipH="1">
              <a:off x="2750232" y="4152901"/>
              <a:ext cx="1524001" cy="5334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6" name="Straight Connector 11"/>
            <p:cNvCxnSpPr/>
            <p:nvPr/>
          </p:nvCxnSpPr>
          <p:spPr bwMode="auto">
            <a:xfrm rot="5400000" flipH="1" flipV="1">
              <a:off x="2635933" y="4267202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 bwMode="auto">
            <a:xfrm rot="16200000" flipH="1">
              <a:off x="2064431" y="4152901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 bwMode="auto">
            <a:xfrm rot="16200000" flipH="1">
              <a:off x="2445433" y="3771901"/>
              <a:ext cx="1219200" cy="990601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 bwMode="auto">
            <a:xfrm rot="16200000" flipV="1">
              <a:off x="2026332" y="4191001"/>
              <a:ext cx="1524001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886961" y="4111173"/>
              <a:ext cx="1524001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 bwMode="auto">
            <a:xfrm rot="5400000" flipH="1" flipV="1">
              <a:off x="925059" y="3844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 bwMode="auto">
            <a:xfrm rot="16200000" flipV="1">
              <a:off x="1306061" y="4308930"/>
              <a:ext cx="1524001" cy="221344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11"/>
            <p:cNvCxnSpPr/>
            <p:nvPr/>
          </p:nvCxnSpPr>
          <p:spPr bwMode="auto">
            <a:xfrm flipV="1">
              <a:off x="1607232" y="3657601"/>
              <a:ext cx="1638302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 bwMode="auto">
            <a:xfrm rot="5400000">
              <a:off x="1645331" y="3962401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 bwMode="auto">
            <a:xfrm rot="5400000">
              <a:off x="1873931" y="4191001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785"/>
            <p:cNvGrpSpPr/>
            <p:nvPr/>
          </p:nvGrpSpPr>
          <p:grpSpPr>
            <a:xfrm>
              <a:off x="1828800" y="4800602"/>
              <a:ext cx="696686" cy="533400"/>
              <a:chOff x="4038600" y="5943600"/>
              <a:chExt cx="696686" cy="533400"/>
            </a:xfrm>
          </p:grpSpPr>
          <p:grpSp>
            <p:nvGrpSpPr>
              <p:cNvPr id="5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91" name="Rectangle 790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93" name="Rectangle 792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95" name="Straight Connector 794"/>
                  <p:cNvCxnSpPr>
                    <a:stCxn id="793" idx="3"/>
                    <a:endCxn id="79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>
                    <a:stCxn id="794" idx="2"/>
                    <a:endCxn id="79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>
                    <a:stCxn id="791" idx="0"/>
                    <a:endCxn id="79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8" name="Oval 787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797"/>
            <p:cNvGrpSpPr/>
            <p:nvPr/>
          </p:nvGrpSpPr>
          <p:grpSpPr>
            <a:xfrm>
              <a:off x="2667000" y="4800603"/>
              <a:ext cx="696686" cy="533400"/>
              <a:chOff x="4876800" y="5943600"/>
              <a:chExt cx="696686" cy="533400"/>
            </a:xfrm>
          </p:grpSpPr>
          <p:grpSp>
            <p:nvGrpSpPr>
              <p:cNvPr id="8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03" name="Rectangle 802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9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05" name="Rectangle 804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07" name="Straight Connector 806"/>
                  <p:cNvCxnSpPr>
                    <a:stCxn id="805" idx="3"/>
                    <a:endCxn id="806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>
                    <a:stCxn id="806" idx="2"/>
                    <a:endCxn id="803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>
                    <a:stCxn id="803" idx="0"/>
                    <a:endCxn id="805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0" name="Oval 799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" name="Group 809"/>
            <p:cNvGrpSpPr/>
            <p:nvPr/>
          </p:nvGrpSpPr>
          <p:grpSpPr>
            <a:xfrm>
              <a:off x="3429002" y="4800602"/>
              <a:ext cx="696686" cy="533400"/>
              <a:chOff x="5638800" y="5943600"/>
              <a:chExt cx="696686" cy="533400"/>
            </a:xfrm>
          </p:grpSpPr>
          <p:grpSp>
            <p:nvGrpSpPr>
              <p:cNvPr id="11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15" name="Rectangle 814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2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19" name="Straight Connector 818"/>
                  <p:cNvCxnSpPr>
                    <a:stCxn id="817" idx="3"/>
                    <a:endCxn id="818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>
                    <a:stCxn id="818" idx="2"/>
                    <a:endCxn id="815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>
                    <a:stCxn id="815" idx="0"/>
                    <a:endCxn id="817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2" name="Oval 811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3" name="Group 821"/>
            <p:cNvGrpSpPr/>
            <p:nvPr/>
          </p:nvGrpSpPr>
          <p:grpSpPr>
            <a:xfrm>
              <a:off x="990600" y="4800600"/>
              <a:ext cx="696686" cy="533400"/>
              <a:chOff x="3200400" y="5943600"/>
              <a:chExt cx="696686" cy="533400"/>
            </a:xfrm>
          </p:grpSpPr>
          <p:grpSp>
            <p:nvGrpSpPr>
              <p:cNvPr id="1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27" name="Rectangle 826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5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31" name="Straight Connector 830"/>
                  <p:cNvCxnSpPr>
                    <a:stCxn id="829" idx="3"/>
                    <a:endCxn id="830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>
                    <a:stCxn id="830" idx="2"/>
                    <a:endCxn id="827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>
                    <a:stCxn id="827" idx="0"/>
                    <a:endCxn id="829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4" name="Oval 823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6" name="Group 833"/>
            <p:cNvGrpSpPr/>
            <p:nvPr/>
          </p:nvGrpSpPr>
          <p:grpSpPr>
            <a:xfrm>
              <a:off x="3124201" y="3505192"/>
              <a:ext cx="239486" cy="228600"/>
              <a:chOff x="5334000" y="4648200"/>
              <a:chExt cx="239486" cy="228600"/>
            </a:xfrm>
          </p:grpSpPr>
          <p:sp>
            <p:nvSpPr>
              <p:cNvPr id="835" name="Rectangle 834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7" name="Group 836"/>
            <p:cNvGrpSpPr/>
            <p:nvPr/>
          </p:nvGrpSpPr>
          <p:grpSpPr>
            <a:xfrm>
              <a:off x="1836057" y="3505194"/>
              <a:ext cx="239486" cy="228600"/>
              <a:chOff x="4045857" y="4648200"/>
              <a:chExt cx="239486" cy="228600"/>
            </a:xfrm>
          </p:grpSpPr>
          <p:sp>
            <p:nvSpPr>
              <p:cNvPr id="838" name="Rectangle 837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8" name="Group 839"/>
            <p:cNvGrpSpPr/>
            <p:nvPr/>
          </p:nvGrpSpPr>
          <p:grpSpPr>
            <a:xfrm>
              <a:off x="2438399" y="3505200"/>
              <a:ext cx="239486" cy="228600"/>
              <a:chOff x="4648200" y="4648200"/>
              <a:chExt cx="239486" cy="228600"/>
            </a:xfrm>
          </p:grpSpPr>
          <p:sp>
            <p:nvSpPr>
              <p:cNvPr id="841" name="Rectangle 8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4" name="Rectangle 1003"/>
          <p:cNvSpPr/>
          <p:nvPr/>
        </p:nvSpPr>
        <p:spPr bwMode="auto">
          <a:xfrm>
            <a:off x="762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5" name="TextBox 1004"/>
          <p:cNvSpPr txBox="1"/>
          <p:nvPr/>
        </p:nvSpPr>
        <p:spPr>
          <a:xfrm>
            <a:off x="914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19" name="Group 993"/>
          <p:cNvGrpSpPr/>
          <p:nvPr/>
        </p:nvGrpSpPr>
        <p:grpSpPr>
          <a:xfrm>
            <a:off x="914400" y="990600"/>
            <a:ext cx="2046514" cy="1193798"/>
            <a:chOff x="5715000" y="4564593"/>
            <a:chExt cx="2046514" cy="1193798"/>
          </a:xfrm>
        </p:grpSpPr>
        <p:sp>
          <p:nvSpPr>
            <p:cNvPr id="931" name="Rectangle 930"/>
            <p:cNvSpPr/>
            <p:nvPr/>
          </p:nvSpPr>
          <p:spPr bwMode="auto">
            <a:xfrm>
              <a:off x="7162097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2" name="Rectangle 931"/>
            <p:cNvSpPr/>
            <p:nvPr/>
          </p:nvSpPr>
          <p:spPr bwMode="auto">
            <a:xfrm>
              <a:off x="6321226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6714422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47" name="Straight Connector 946"/>
            <p:cNvCxnSpPr/>
            <p:nvPr/>
          </p:nvCxnSpPr>
          <p:spPr bwMode="auto">
            <a:xfrm>
              <a:off x="5913967" y="5012267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"/>
            <p:cNvCxnSpPr/>
            <p:nvPr/>
          </p:nvCxnSpPr>
          <p:spPr bwMode="auto">
            <a:xfrm rot="16200000" flipH="1">
              <a:off x="7037744" y="4813301"/>
              <a:ext cx="795865" cy="497417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10"/>
            <p:cNvCxnSpPr/>
            <p:nvPr/>
          </p:nvCxnSpPr>
          <p:spPr bwMode="auto">
            <a:xfrm rot="10800000" flipV="1">
              <a:off x="6341360" y="4664076"/>
              <a:ext cx="845608" cy="79586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11"/>
            <p:cNvCxnSpPr/>
            <p:nvPr/>
          </p:nvCxnSpPr>
          <p:spPr bwMode="auto">
            <a:xfrm rot="5400000" flipH="1" flipV="1">
              <a:off x="6789036" y="5062009"/>
              <a:ext cx="795865" cy="0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/>
            <p:nvPr/>
          </p:nvCxnSpPr>
          <p:spPr bwMode="auto">
            <a:xfrm rot="16200000" flipH="1">
              <a:off x="6415973" y="4987396"/>
              <a:ext cx="795865" cy="149225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/>
            <p:nvPr/>
          </p:nvCxnSpPr>
          <p:spPr bwMode="auto">
            <a:xfrm rot="16200000" flipH="1">
              <a:off x="6664682" y="4738688"/>
              <a:ext cx="795865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/>
            <p:nvPr/>
          </p:nvCxnSpPr>
          <p:spPr bwMode="auto">
            <a:xfrm rot="16200000" flipV="1">
              <a:off x="6391103" y="5012267"/>
              <a:ext cx="994832" cy="298450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/>
            <p:nvPr/>
          </p:nvCxnSpPr>
          <p:spPr bwMode="auto">
            <a:xfrm rot="5400000">
              <a:off x="5647347" y="4960157"/>
              <a:ext cx="994832" cy="402670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/>
            <p:nvPr/>
          </p:nvCxnSpPr>
          <p:spPr bwMode="auto">
            <a:xfrm rot="5400000" flipH="1" flipV="1">
              <a:off x="5672217" y="4786061"/>
              <a:ext cx="795865" cy="551895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 bwMode="auto">
            <a:xfrm rot="16200000" flipV="1">
              <a:off x="5920926" y="5089248"/>
              <a:ext cx="994832" cy="14448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7" name="Straight Connector 11"/>
            <p:cNvCxnSpPr/>
            <p:nvPr/>
          </p:nvCxnSpPr>
          <p:spPr bwMode="auto">
            <a:xfrm flipV="1">
              <a:off x="6117523" y="4664076"/>
              <a:ext cx="1069446" cy="82073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6018040" y="4738688"/>
              <a:ext cx="795866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6291619" y="5012267"/>
              <a:ext cx="795865" cy="99483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76"/>
            <p:cNvGrpSpPr/>
            <p:nvPr/>
          </p:nvGrpSpPr>
          <p:grpSpPr>
            <a:xfrm>
              <a:off x="6316489" y="5459942"/>
              <a:ext cx="348192" cy="248708"/>
              <a:chOff x="2064431" y="6019800"/>
              <a:chExt cx="533400" cy="38100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65" name="Straight Connector 964"/>
                <p:cNvCxnSpPr>
                  <a:stCxn id="963" idx="3"/>
                  <a:endCxn id="964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Connector 965"/>
                <p:cNvCxnSpPr>
                  <a:stCxn id="964" idx="2"/>
                  <a:endCxn id="961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/>
                <p:cNvCxnSpPr>
                  <a:stCxn id="961" idx="0"/>
                  <a:endCxn id="963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88"/>
            <p:cNvGrpSpPr/>
            <p:nvPr/>
          </p:nvGrpSpPr>
          <p:grpSpPr>
            <a:xfrm>
              <a:off x="6863647" y="5459942"/>
              <a:ext cx="348192" cy="248708"/>
              <a:chOff x="2064431" y="6019800"/>
              <a:chExt cx="533400" cy="381000"/>
            </a:xfrm>
          </p:grpSpPr>
          <p:sp>
            <p:nvSpPr>
              <p:cNvPr id="969" name="Rectangle 96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73" name="Straight Connector 972"/>
                <p:cNvCxnSpPr>
                  <a:stCxn id="971" idx="3"/>
                  <a:endCxn id="97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Straight Connector 973"/>
                <p:cNvCxnSpPr>
                  <a:stCxn id="972" idx="2"/>
                  <a:endCxn id="96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5" name="Straight Connector 974"/>
                <p:cNvCxnSpPr>
                  <a:stCxn id="969" idx="0"/>
                  <a:endCxn id="97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00"/>
            <p:cNvGrpSpPr/>
            <p:nvPr/>
          </p:nvGrpSpPr>
          <p:grpSpPr>
            <a:xfrm>
              <a:off x="7361064" y="5459942"/>
              <a:ext cx="348192" cy="248708"/>
              <a:chOff x="2064431" y="6019800"/>
              <a:chExt cx="533400" cy="381000"/>
            </a:xfrm>
          </p:grpSpPr>
          <p:sp>
            <p:nvSpPr>
              <p:cNvPr id="977" name="Rectangle 97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9" name="Rectangle 97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9" idx="3"/>
                  <a:endCxn id="98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>
                  <a:stCxn id="980" idx="2"/>
                  <a:endCxn id="97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>
                  <a:stCxn id="977" idx="0"/>
                  <a:endCxn id="97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132"/>
            <p:cNvGrpSpPr/>
            <p:nvPr/>
          </p:nvGrpSpPr>
          <p:grpSpPr>
            <a:xfrm>
              <a:off x="5769331" y="5459942"/>
              <a:ext cx="348192" cy="248708"/>
              <a:chOff x="2064431" y="6019800"/>
              <a:chExt cx="533400" cy="381000"/>
            </a:xfrm>
          </p:grpSpPr>
          <p:sp>
            <p:nvSpPr>
              <p:cNvPr id="985" name="Rectangle 98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87" name="Rectangle 98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9" name="Straight Connector 988"/>
                <p:cNvCxnSpPr>
                  <a:stCxn id="987" idx="3"/>
                  <a:endCxn id="98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>
                  <a:stCxn id="988" idx="2"/>
                  <a:endCxn id="98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>
                  <a:stCxn id="985" idx="0"/>
                  <a:endCxn id="98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2" name="Straight Connector 991"/>
            <p:cNvCxnSpPr>
              <a:stCxn id="933" idx="2"/>
            </p:cNvCxnSpPr>
            <p:nvPr/>
          </p:nvCxnSpPr>
          <p:spPr bwMode="auto">
            <a:xfrm rot="16200000" flipH="1">
              <a:off x="6639811" y="4763558"/>
              <a:ext cx="994831" cy="795867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>
              <a:endCxn id="932" idx="2"/>
            </p:cNvCxnSpPr>
            <p:nvPr/>
          </p:nvCxnSpPr>
          <p:spPr bwMode="auto">
            <a:xfrm rot="16200000" flipV="1">
              <a:off x="6468084" y="4542091"/>
              <a:ext cx="795865" cy="103983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933"/>
            <p:cNvGrpSpPr/>
            <p:nvPr/>
          </p:nvGrpSpPr>
          <p:grpSpPr>
            <a:xfrm>
              <a:off x="5715000" y="5410200"/>
              <a:ext cx="2046514" cy="348191"/>
              <a:chOff x="1447800" y="4884207"/>
              <a:chExt cx="2046514" cy="348191"/>
            </a:xfrm>
          </p:grpSpPr>
          <p:sp>
            <p:nvSpPr>
              <p:cNvPr id="935" name="Oval 93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6" name="Oval 93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9" name="Oval 938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0" name="Oval 939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1" name="Oval 940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2" name="Oval 941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3" name="Oval 942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4" name="Oval 943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5" name="Oval 944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6" name="Oval 945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30" name="Group 926"/>
            <p:cNvGrpSpPr/>
            <p:nvPr/>
          </p:nvGrpSpPr>
          <p:grpSpPr>
            <a:xfrm>
              <a:off x="6266895" y="4564593"/>
              <a:ext cx="997202" cy="149225"/>
              <a:chOff x="1999695" y="4038600"/>
              <a:chExt cx="997202" cy="149225"/>
            </a:xfrm>
          </p:grpSpPr>
          <p:sp>
            <p:nvSpPr>
              <p:cNvPr id="928" name="Oval 927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9" name="Oval 928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0" name="Oval 929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6" name="Rectangle 1005"/>
          <p:cNvSpPr/>
          <p:nvPr/>
        </p:nvSpPr>
        <p:spPr bwMode="auto">
          <a:xfrm>
            <a:off x="6096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7" name="TextBox 1006"/>
          <p:cNvSpPr txBox="1"/>
          <p:nvPr/>
        </p:nvSpPr>
        <p:spPr>
          <a:xfrm>
            <a:off x="6248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G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1" name="Group 1001"/>
          <p:cNvGrpSpPr/>
          <p:nvPr/>
        </p:nvGrpSpPr>
        <p:grpSpPr>
          <a:xfrm>
            <a:off x="6324600" y="990600"/>
            <a:ext cx="2046514" cy="1193798"/>
            <a:chOff x="1447800" y="4038600"/>
            <a:chExt cx="2046514" cy="1193798"/>
          </a:xfrm>
        </p:grpSpPr>
        <p:sp>
          <p:nvSpPr>
            <p:cNvPr id="869" name="Rectangle 868"/>
            <p:cNvSpPr/>
            <p:nvPr/>
          </p:nvSpPr>
          <p:spPr bwMode="auto">
            <a:xfrm>
              <a:off x="2894897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2054026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5" name="Rectangle 864"/>
            <p:cNvSpPr/>
            <p:nvPr/>
          </p:nvSpPr>
          <p:spPr bwMode="auto">
            <a:xfrm>
              <a:off x="2447222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45" name="Straight Connector 844"/>
            <p:cNvCxnSpPr/>
            <p:nvPr/>
          </p:nvCxnSpPr>
          <p:spPr bwMode="auto">
            <a:xfrm>
              <a:off x="1646767" y="4486274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9"/>
            <p:cNvCxnSpPr>
              <a:endCxn id="899" idx="0"/>
            </p:cNvCxnSpPr>
            <p:nvPr/>
          </p:nvCxnSpPr>
          <p:spPr bwMode="auto">
            <a:xfrm rot="5400000">
              <a:off x="2372611" y="4386791"/>
              <a:ext cx="795865" cy="29845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7" name="Straight Connector 10"/>
            <p:cNvCxnSpPr>
              <a:endCxn id="910" idx="0"/>
            </p:cNvCxnSpPr>
            <p:nvPr/>
          </p:nvCxnSpPr>
          <p:spPr bwMode="auto">
            <a:xfrm rot="10800000" flipV="1">
              <a:off x="2074160" y="4138083"/>
              <a:ext cx="845608" cy="79586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8" name="Straight Connector 11"/>
            <p:cNvCxnSpPr/>
            <p:nvPr/>
          </p:nvCxnSpPr>
          <p:spPr bwMode="auto">
            <a:xfrm rot="5400000" flipH="1" flipV="1">
              <a:off x="2521836" y="4536016"/>
              <a:ext cx="795865" cy="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endCxn id="910" idx="0"/>
            </p:cNvCxnSpPr>
            <p:nvPr/>
          </p:nvCxnSpPr>
          <p:spPr bwMode="auto">
            <a:xfrm rot="5400000">
              <a:off x="1875194" y="4337050"/>
              <a:ext cx="795866" cy="397933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 bwMode="auto">
            <a:xfrm rot="16200000" flipV="1">
              <a:off x="2123903" y="4486274"/>
              <a:ext cx="994832" cy="298450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endCxn id="886" idx="1"/>
            </p:cNvCxnSpPr>
            <p:nvPr/>
          </p:nvCxnSpPr>
          <p:spPr bwMode="auto">
            <a:xfrm>
              <a:off x="2078898" y="4138083"/>
              <a:ext cx="1164191" cy="1019703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 bwMode="auto">
            <a:xfrm rot="5400000" flipH="1" flipV="1">
              <a:off x="1405017" y="4260068"/>
              <a:ext cx="795865" cy="551895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 bwMode="auto">
            <a:xfrm rot="16200000" flipV="1">
              <a:off x="1653726" y="4563255"/>
              <a:ext cx="994832" cy="14448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11"/>
            <p:cNvCxnSpPr/>
            <p:nvPr/>
          </p:nvCxnSpPr>
          <p:spPr bwMode="auto">
            <a:xfrm flipV="1">
              <a:off x="1850323" y="4138083"/>
              <a:ext cx="1069446" cy="82073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endCxn id="878" idx="0"/>
            </p:cNvCxnSpPr>
            <p:nvPr/>
          </p:nvCxnSpPr>
          <p:spPr bwMode="auto">
            <a:xfrm rot="5400000">
              <a:off x="1750840" y="4212695"/>
              <a:ext cx="795866" cy="64664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68" name="Group 176"/>
            <p:cNvGrpSpPr/>
            <p:nvPr/>
          </p:nvGrpSpPr>
          <p:grpSpPr>
            <a:xfrm>
              <a:off x="2049289" y="4933949"/>
              <a:ext cx="348192" cy="248708"/>
              <a:chOff x="2064431" y="6019800"/>
              <a:chExt cx="533400" cy="381000"/>
            </a:xfrm>
          </p:grpSpPr>
          <p:sp>
            <p:nvSpPr>
              <p:cNvPr id="908" name="Rectangle 90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69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10" name="Rectangle 90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12" name="Straight Connector 911"/>
                <p:cNvCxnSpPr>
                  <a:stCxn id="910" idx="3"/>
                  <a:endCxn id="91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>
                  <a:stCxn id="911" idx="2"/>
                  <a:endCxn id="90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>
                  <a:stCxn id="908" idx="0"/>
                  <a:endCxn id="91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0" name="Group 188"/>
            <p:cNvGrpSpPr/>
            <p:nvPr/>
          </p:nvGrpSpPr>
          <p:grpSpPr>
            <a:xfrm>
              <a:off x="2596447" y="4933949"/>
              <a:ext cx="348192" cy="248708"/>
              <a:chOff x="2064431" y="6019800"/>
              <a:chExt cx="533400" cy="381000"/>
            </a:xfrm>
          </p:grpSpPr>
          <p:sp>
            <p:nvSpPr>
              <p:cNvPr id="897" name="Rectangle 89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1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99" name="Rectangle 89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01" name="Straight Connector 900"/>
                <p:cNvCxnSpPr>
                  <a:stCxn id="899" idx="3"/>
                  <a:endCxn id="90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>
                  <a:stCxn id="900" idx="2"/>
                  <a:endCxn id="89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>
                  <a:stCxn id="897" idx="0"/>
                  <a:endCxn id="89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2" name="Group 200"/>
            <p:cNvGrpSpPr/>
            <p:nvPr/>
          </p:nvGrpSpPr>
          <p:grpSpPr>
            <a:xfrm>
              <a:off x="3093864" y="4933949"/>
              <a:ext cx="348192" cy="248708"/>
              <a:chOff x="2064431" y="6019800"/>
              <a:chExt cx="533400" cy="381000"/>
            </a:xfrm>
          </p:grpSpPr>
          <p:sp>
            <p:nvSpPr>
              <p:cNvPr id="886" name="Rectangle 88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8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88" name="Rectangle 88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90" name="Straight Connector 889"/>
                <p:cNvCxnSpPr>
                  <a:stCxn id="888" idx="3"/>
                  <a:endCxn id="88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>
                  <a:stCxn id="889" idx="2"/>
                  <a:endCxn id="88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>
                  <a:stCxn id="886" idx="0"/>
                  <a:endCxn id="88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7" name="Group 132"/>
            <p:cNvGrpSpPr/>
            <p:nvPr/>
          </p:nvGrpSpPr>
          <p:grpSpPr>
            <a:xfrm>
              <a:off x="1502131" y="4933949"/>
              <a:ext cx="348192" cy="248708"/>
              <a:chOff x="2064431" y="6019800"/>
              <a:chExt cx="533400" cy="381000"/>
            </a:xfrm>
          </p:grpSpPr>
          <p:sp>
            <p:nvSpPr>
              <p:cNvPr id="875" name="Rectangle 87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92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77" name="Rectangle 87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79" name="Straight Connector 878"/>
                <p:cNvCxnSpPr>
                  <a:stCxn id="877" idx="3"/>
                  <a:endCxn id="87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>
                  <a:stCxn id="878" idx="2"/>
                  <a:endCxn id="87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>
                  <a:stCxn id="875" idx="0"/>
                  <a:endCxn id="87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0" name="Straight Connector 919"/>
            <p:cNvCxnSpPr>
              <a:stCxn id="865" idx="2"/>
              <a:endCxn id="889" idx="0"/>
            </p:cNvCxnSpPr>
            <p:nvPr/>
          </p:nvCxnSpPr>
          <p:spPr bwMode="auto">
            <a:xfrm rot="16200000" flipH="1">
              <a:off x="2546707" y="4063470"/>
              <a:ext cx="795865" cy="94509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>
              <a:stCxn id="888" idx="0"/>
              <a:endCxn id="867" idx="2"/>
            </p:cNvCxnSpPr>
            <p:nvPr/>
          </p:nvCxnSpPr>
          <p:spPr bwMode="auto">
            <a:xfrm rot="16200000" flipV="1">
              <a:off x="2200884" y="4016098"/>
              <a:ext cx="795865" cy="103983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875" idx="0"/>
              <a:endCxn id="867" idx="2"/>
            </p:cNvCxnSpPr>
            <p:nvPr/>
          </p:nvCxnSpPr>
          <p:spPr bwMode="auto">
            <a:xfrm rot="5400000" flipH="1" flipV="1">
              <a:off x="1380147" y="4434165"/>
              <a:ext cx="994831" cy="402670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8" name="Group 920"/>
            <p:cNvGrpSpPr/>
            <p:nvPr/>
          </p:nvGrpSpPr>
          <p:grpSpPr>
            <a:xfrm>
              <a:off x="1999695" y="4038600"/>
              <a:ext cx="997202" cy="149225"/>
              <a:chOff x="1999695" y="4038600"/>
              <a:chExt cx="997202" cy="149225"/>
            </a:xfrm>
          </p:grpSpPr>
          <p:sp>
            <p:nvSpPr>
              <p:cNvPr id="870" name="Oval 869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99" name="Group 915"/>
            <p:cNvGrpSpPr/>
            <p:nvPr/>
          </p:nvGrpSpPr>
          <p:grpSpPr>
            <a:xfrm>
              <a:off x="1447800" y="4884207"/>
              <a:ext cx="2046514" cy="348191"/>
              <a:chOff x="1447800" y="4884207"/>
              <a:chExt cx="2046514" cy="348191"/>
            </a:xfrm>
          </p:grpSpPr>
          <p:sp>
            <p:nvSpPr>
              <p:cNvPr id="905" name="Oval 90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246" name="TextBox 245"/>
          <p:cNvSpPr txBox="1"/>
          <p:nvPr/>
        </p:nvSpPr>
        <p:spPr>
          <a:xfrm>
            <a:off x="2590800" y="5943600"/>
            <a:ext cx="434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(G*)≤log t + 4?</a:t>
            </a:r>
            <a:endParaRPr lang="en-US" dirty="0">
              <a:latin typeface="+mj-lt"/>
            </a:endParaRPr>
          </a:p>
        </p:txBody>
      </p:sp>
      <p:cxnSp>
        <p:nvCxnSpPr>
          <p:cNvPr id="1009" name="Straight Connector 1008"/>
          <p:cNvCxnSpPr/>
          <p:nvPr/>
        </p:nvCxnSpPr>
        <p:spPr bwMode="auto">
          <a:xfrm>
            <a:off x="960967" y="5095874"/>
            <a:ext cx="7344833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6" name="Straight Connector 9"/>
          <p:cNvCxnSpPr/>
          <p:nvPr/>
        </p:nvCxnSpPr>
        <p:spPr bwMode="auto">
          <a:xfrm rot="16200000" flipH="1">
            <a:off x="4904144" y="4896914"/>
            <a:ext cx="795865" cy="497417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7" name="Straight Connector 10"/>
          <p:cNvCxnSpPr/>
          <p:nvPr/>
        </p:nvCxnSpPr>
        <p:spPr bwMode="auto">
          <a:xfrm rot="16200000" flipH="1">
            <a:off x="4730048" y="5071009"/>
            <a:ext cx="994832" cy="348192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8" name="Straight Connector 11"/>
          <p:cNvCxnSpPr/>
          <p:nvPr/>
        </p:nvCxnSpPr>
        <p:spPr bwMode="auto">
          <a:xfrm rot="5400000" flipH="1" flipV="1">
            <a:off x="4655436" y="5145622"/>
            <a:ext cx="795865" cy="0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9" name="Straight Connector 1238"/>
          <p:cNvCxnSpPr/>
          <p:nvPr/>
        </p:nvCxnSpPr>
        <p:spPr bwMode="auto">
          <a:xfrm rot="16200000" flipH="1">
            <a:off x="4282373" y="5071009"/>
            <a:ext cx="795865" cy="149225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0" name="Straight Connector 1239"/>
          <p:cNvCxnSpPr/>
          <p:nvPr/>
        </p:nvCxnSpPr>
        <p:spPr bwMode="auto">
          <a:xfrm rot="16200000" flipH="1">
            <a:off x="4531082" y="4822301"/>
            <a:ext cx="795865" cy="646642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1" name="Straight Connector 1240"/>
          <p:cNvCxnSpPr/>
          <p:nvPr/>
        </p:nvCxnSpPr>
        <p:spPr bwMode="auto">
          <a:xfrm rot="16200000" flipV="1">
            <a:off x="4257503" y="5095880"/>
            <a:ext cx="994832" cy="2984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2" name="Straight Connector 1241"/>
          <p:cNvCxnSpPr/>
          <p:nvPr/>
        </p:nvCxnSpPr>
        <p:spPr bwMode="auto">
          <a:xfrm rot="5400000">
            <a:off x="3513747" y="5043770"/>
            <a:ext cx="994832" cy="402670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3" name="Straight Connector 1242"/>
          <p:cNvCxnSpPr/>
          <p:nvPr/>
        </p:nvCxnSpPr>
        <p:spPr bwMode="auto">
          <a:xfrm rot="5400000" flipH="1" flipV="1">
            <a:off x="3538617" y="4869674"/>
            <a:ext cx="795865" cy="551895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4" name="Straight Connector 1243"/>
          <p:cNvCxnSpPr/>
          <p:nvPr/>
        </p:nvCxnSpPr>
        <p:spPr bwMode="auto">
          <a:xfrm rot="16200000" flipV="1">
            <a:off x="3787326" y="5172861"/>
            <a:ext cx="994832" cy="144488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5" name="Straight Connector 11"/>
          <p:cNvCxnSpPr/>
          <p:nvPr/>
        </p:nvCxnSpPr>
        <p:spPr bwMode="auto">
          <a:xfrm flipV="1">
            <a:off x="3983923" y="4747689"/>
            <a:ext cx="1069446" cy="820736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6" name="Straight Connector 1245"/>
          <p:cNvCxnSpPr/>
          <p:nvPr/>
        </p:nvCxnSpPr>
        <p:spPr bwMode="auto">
          <a:xfrm rot="5400000">
            <a:off x="4008794" y="4946655"/>
            <a:ext cx="795865" cy="39793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7" name="Straight Connector 1246"/>
          <p:cNvCxnSpPr/>
          <p:nvPr/>
        </p:nvCxnSpPr>
        <p:spPr bwMode="auto">
          <a:xfrm rot="5400000">
            <a:off x="4158019" y="5095880"/>
            <a:ext cx="795865" cy="9948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4" name="Group 1247"/>
          <p:cNvGrpSpPr/>
          <p:nvPr/>
        </p:nvGrpSpPr>
        <p:grpSpPr>
          <a:xfrm>
            <a:off x="4128558" y="5493813"/>
            <a:ext cx="454781" cy="348191"/>
            <a:chOff x="4038600" y="5943600"/>
            <a:chExt cx="696686" cy="533400"/>
          </a:xfrm>
        </p:grpSpPr>
        <p:grpSp>
          <p:nvGrpSpPr>
            <p:cNvPr id="810" name="Group 176"/>
            <p:cNvGrpSpPr/>
            <p:nvPr/>
          </p:nvGrpSpPr>
          <p:grpSpPr>
            <a:xfrm>
              <a:off x="4121831" y="6019800"/>
              <a:ext cx="533400" cy="381000"/>
              <a:chOff x="2064431" y="6019800"/>
              <a:chExt cx="533400" cy="381000"/>
            </a:xfrm>
          </p:grpSpPr>
          <p:sp>
            <p:nvSpPr>
              <p:cNvPr id="1298" name="Rectangle 129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1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00" name="Rectangle 129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01" name="Rectangle 130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02" name="Straight Connector 1301"/>
                <p:cNvCxnSpPr>
                  <a:stCxn id="1300" idx="3"/>
                  <a:endCxn id="130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>
                  <a:stCxn id="1301" idx="2"/>
                  <a:endCxn id="129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>
                  <a:stCxn id="1298" idx="0"/>
                  <a:endCxn id="130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5" name="Oval 1294"/>
            <p:cNvSpPr/>
            <p:nvPr/>
          </p:nvSpPr>
          <p:spPr bwMode="auto">
            <a:xfrm rot="16200000" flipV="1">
              <a:off x="4044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 rot="16200000" flipV="1">
              <a:off x="42726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 rot="16200000" flipV="1">
              <a:off x="4501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16" name="Group 1248"/>
          <p:cNvGrpSpPr/>
          <p:nvPr/>
        </p:nvGrpSpPr>
        <p:grpSpPr>
          <a:xfrm>
            <a:off x="4675716" y="5493814"/>
            <a:ext cx="454781" cy="348191"/>
            <a:chOff x="4876800" y="5943600"/>
            <a:chExt cx="696686" cy="533400"/>
          </a:xfrm>
        </p:grpSpPr>
        <p:grpSp>
          <p:nvGrpSpPr>
            <p:cNvPr id="822" name="Group 188"/>
            <p:cNvGrpSpPr/>
            <p:nvPr/>
          </p:nvGrpSpPr>
          <p:grpSpPr>
            <a:xfrm>
              <a:off x="4960031" y="6019800"/>
              <a:ext cx="533400" cy="381000"/>
              <a:chOff x="2064431" y="6019800"/>
              <a:chExt cx="533400" cy="381000"/>
            </a:xfrm>
          </p:grpSpPr>
          <p:sp>
            <p:nvSpPr>
              <p:cNvPr id="1287" name="Rectangle 128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89" name="Rectangle 128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90" name="Rectangle 128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91" name="Straight Connector 1290"/>
                <p:cNvCxnSpPr>
                  <a:stCxn id="1289" idx="3"/>
                  <a:endCxn id="129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>
                  <a:stCxn id="1290" idx="2"/>
                  <a:endCxn id="128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>
                  <a:stCxn id="1287" idx="0"/>
                  <a:endCxn id="128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4" name="Oval 1283"/>
            <p:cNvSpPr/>
            <p:nvPr/>
          </p:nvSpPr>
          <p:spPr bwMode="auto">
            <a:xfrm rot="16200000" flipV="1">
              <a:off x="4882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 rot="16200000" flipV="1">
              <a:off x="5110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 rot="16200000" flipV="1">
              <a:off x="5339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28" name="Group 1249"/>
          <p:cNvGrpSpPr/>
          <p:nvPr/>
        </p:nvGrpSpPr>
        <p:grpSpPr>
          <a:xfrm>
            <a:off x="5173133" y="5493813"/>
            <a:ext cx="454781" cy="348191"/>
            <a:chOff x="5638800" y="5943600"/>
            <a:chExt cx="696686" cy="533400"/>
          </a:xfrm>
        </p:grpSpPr>
        <p:grpSp>
          <p:nvGrpSpPr>
            <p:cNvPr id="64" name="Group 200"/>
            <p:cNvGrpSpPr/>
            <p:nvPr/>
          </p:nvGrpSpPr>
          <p:grpSpPr>
            <a:xfrm>
              <a:off x="5722031" y="6019800"/>
              <a:ext cx="533400" cy="381000"/>
              <a:chOff x="2064431" y="6019800"/>
              <a:chExt cx="533400" cy="381000"/>
            </a:xfrm>
          </p:grpSpPr>
          <p:sp>
            <p:nvSpPr>
              <p:cNvPr id="1276" name="Rectangle 127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78" name="Rectangle 127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79" name="Rectangle 127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80" name="Straight Connector 1279"/>
                <p:cNvCxnSpPr>
                  <a:stCxn id="1278" idx="3"/>
                  <a:endCxn id="127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>
                  <a:stCxn id="1279" idx="2"/>
                  <a:endCxn id="127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>
                  <a:stCxn id="1276" idx="0"/>
                  <a:endCxn id="127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3" name="Oval 1272"/>
            <p:cNvSpPr/>
            <p:nvPr/>
          </p:nvSpPr>
          <p:spPr bwMode="auto">
            <a:xfrm rot="16200000" flipV="1">
              <a:off x="5644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 rot="16200000" flipV="1">
              <a:off x="5872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 rot="16200000" flipV="1">
              <a:off x="6101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6" name="Group 1250"/>
          <p:cNvGrpSpPr/>
          <p:nvPr/>
        </p:nvGrpSpPr>
        <p:grpSpPr>
          <a:xfrm>
            <a:off x="3581400" y="5493812"/>
            <a:ext cx="454781" cy="348191"/>
            <a:chOff x="3200400" y="5943600"/>
            <a:chExt cx="696686" cy="533400"/>
          </a:xfrm>
        </p:grpSpPr>
        <p:grpSp>
          <p:nvGrpSpPr>
            <p:cNvPr id="67" name="Group 132"/>
            <p:cNvGrpSpPr/>
            <p:nvPr/>
          </p:nvGrpSpPr>
          <p:grpSpPr>
            <a:xfrm>
              <a:off x="3283631" y="6019800"/>
              <a:ext cx="533400" cy="381000"/>
              <a:chOff x="2064431" y="6019800"/>
              <a:chExt cx="533400" cy="381000"/>
            </a:xfrm>
          </p:grpSpPr>
          <p:sp>
            <p:nvSpPr>
              <p:cNvPr id="1265" name="Rectangle 126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67" name="Rectangle 126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68" name="Rectangle 126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69" name="Straight Connector 1268"/>
                <p:cNvCxnSpPr>
                  <a:stCxn id="1267" idx="3"/>
                  <a:endCxn id="126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Straight Connector 1269"/>
                <p:cNvCxnSpPr>
                  <a:stCxn id="1268" idx="2"/>
                  <a:endCxn id="126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Straight Connector 1270"/>
                <p:cNvCxnSpPr>
                  <a:stCxn id="1265" idx="0"/>
                  <a:endCxn id="126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2" name="Oval 1261"/>
            <p:cNvSpPr/>
            <p:nvPr/>
          </p:nvSpPr>
          <p:spPr bwMode="auto">
            <a:xfrm rot="16200000" flipV="1">
              <a:off x="32058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 rot="16200000" flipV="1">
              <a:off x="34344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 rot="16200000" flipV="1">
              <a:off x="3663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9" name="Group 1251"/>
          <p:cNvGrpSpPr/>
          <p:nvPr/>
        </p:nvGrpSpPr>
        <p:grpSpPr>
          <a:xfrm>
            <a:off x="4974166" y="4648200"/>
            <a:ext cx="156331" cy="149225"/>
            <a:chOff x="5334000" y="4648200"/>
            <a:chExt cx="239486" cy="228600"/>
          </a:xfrm>
        </p:grpSpPr>
        <p:sp>
          <p:nvSpPr>
            <p:cNvPr id="1259" name="Rectangle 1258"/>
            <p:cNvSpPr/>
            <p:nvPr/>
          </p:nvSpPr>
          <p:spPr bwMode="auto">
            <a:xfrm>
              <a:off x="54172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 rot="16200000" flipV="1">
              <a:off x="53394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0" name="Group 1252"/>
          <p:cNvGrpSpPr/>
          <p:nvPr/>
        </p:nvGrpSpPr>
        <p:grpSpPr>
          <a:xfrm>
            <a:off x="4133295" y="4648201"/>
            <a:ext cx="156331" cy="149225"/>
            <a:chOff x="4045857" y="4648200"/>
            <a:chExt cx="239486" cy="228600"/>
          </a:xfrm>
        </p:grpSpPr>
        <p:sp>
          <p:nvSpPr>
            <p:cNvPr id="1257" name="Rectangle 1256"/>
            <p:cNvSpPr/>
            <p:nvPr/>
          </p:nvSpPr>
          <p:spPr bwMode="auto">
            <a:xfrm>
              <a:off x="4129088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 rot="16200000" flipV="1">
              <a:off x="4051300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1" name="Group 1253"/>
          <p:cNvGrpSpPr/>
          <p:nvPr/>
        </p:nvGrpSpPr>
        <p:grpSpPr>
          <a:xfrm>
            <a:off x="4526490" y="4648205"/>
            <a:ext cx="156331" cy="149225"/>
            <a:chOff x="4648200" y="4648200"/>
            <a:chExt cx="239486" cy="228600"/>
          </a:xfrm>
        </p:grpSpPr>
        <p:sp>
          <p:nvSpPr>
            <p:cNvPr id="1255" name="Rectangle 1254"/>
            <p:cNvSpPr/>
            <p:nvPr/>
          </p:nvSpPr>
          <p:spPr bwMode="auto">
            <a:xfrm>
              <a:off x="47314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 rot="16200000" flipV="1">
              <a:off x="46536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306" name="Rectangle 1305"/>
          <p:cNvSpPr/>
          <p:nvPr/>
        </p:nvSpPr>
        <p:spPr bwMode="auto">
          <a:xfrm>
            <a:off x="23614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7" name="Rectangle 1306"/>
          <p:cNvSpPr/>
          <p:nvPr/>
        </p:nvSpPr>
        <p:spPr bwMode="auto">
          <a:xfrm>
            <a:off x="15206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8" name="Rectangle 1307"/>
          <p:cNvSpPr/>
          <p:nvPr/>
        </p:nvSpPr>
        <p:spPr bwMode="auto">
          <a:xfrm>
            <a:off x="19138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310" name="Straight Connector 9"/>
          <p:cNvCxnSpPr>
            <a:stCxn id="1306" idx="2"/>
            <a:endCxn id="1355" idx="0"/>
          </p:cNvCxnSpPr>
          <p:nvPr/>
        </p:nvCxnSpPr>
        <p:spPr bwMode="auto">
          <a:xfrm rot="16200000" flipH="1">
            <a:off x="3571314" y="3562744"/>
            <a:ext cx="795897" cy="316578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1" name="Straight Connector 10"/>
          <p:cNvCxnSpPr>
            <a:stCxn id="1306" idx="2"/>
            <a:endCxn id="1368" idx="0"/>
          </p:cNvCxnSpPr>
          <p:nvPr/>
        </p:nvCxnSpPr>
        <p:spPr bwMode="auto">
          <a:xfrm rot="16200000" flipH="1">
            <a:off x="2899800" y="4234257"/>
            <a:ext cx="795897" cy="182276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2" name="Straight Connector 11"/>
          <p:cNvCxnSpPr>
            <a:stCxn id="1362" idx="0"/>
            <a:endCxn id="1306" idx="2"/>
          </p:cNvCxnSpPr>
          <p:nvPr/>
        </p:nvCxnSpPr>
        <p:spPr bwMode="auto">
          <a:xfrm rot="16200000" flipV="1">
            <a:off x="3322606" y="3811453"/>
            <a:ext cx="795897" cy="266837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308" idx="2"/>
            <a:endCxn id="1361" idx="0"/>
          </p:cNvCxnSpPr>
          <p:nvPr/>
        </p:nvCxnSpPr>
        <p:spPr bwMode="auto">
          <a:xfrm rot="16200000" flipH="1">
            <a:off x="2949542" y="3736841"/>
            <a:ext cx="795897" cy="2817594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>
            <a:stCxn id="1308" idx="2"/>
            <a:endCxn id="1354" idx="0"/>
          </p:cNvCxnSpPr>
          <p:nvPr/>
        </p:nvCxnSpPr>
        <p:spPr bwMode="auto">
          <a:xfrm rot="16200000" flipH="1">
            <a:off x="3198250" y="3488132"/>
            <a:ext cx="795897" cy="3315011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stCxn id="1359" idx="0"/>
            <a:endCxn id="1308" idx="2"/>
          </p:cNvCxnSpPr>
          <p:nvPr/>
        </p:nvCxnSpPr>
        <p:spPr bwMode="auto">
          <a:xfrm rot="16200000" flipV="1">
            <a:off x="2924671" y="3761713"/>
            <a:ext cx="994865" cy="296682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6" name="Straight Connector 1315"/>
          <p:cNvCxnSpPr>
            <a:stCxn id="1307" idx="2"/>
            <a:endCxn id="1345" idx="0"/>
          </p:cNvCxnSpPr>
          <p:nvPr/>
        </p:nvCxnSpPr>
        <p:spPr bwMode="auto">
          <a:xfrm rot="16200000" flipH="1">
            <a:off x="2180915" y="4112272"/>
            <a:ext cx="994865" cy="2265700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7" name="Straight Connector 1316"/>
          <p:cNvCxnSpPr>
            <a:stCxn id="1347" idx="0"/>
            <a:endCxn id="1307" idx="2"/>
          </p:cNvCxnSpPr>
          <p:nvPr/>
        </p:nvCxnSpPr>
        <p:spPr bwMode="auto">
          <a:xfrm rot="16200000" flipV="1">
            <a:off x="2205786" y="4087402"/>
            <a:ext cx="795897" cy="2116474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8" name="Straight Connector 1317"/>
          <p:cNvCxnSpPr>
            <a:stCxn id="1366" idx="0"/>
            <a:endCxn id="1307" idx="2"/>
          </p:cNvCxnSpPr>
          <p:nvPr/>
        </p:nvCxnSpPr>
        <p:spPr bwMode="auto">
          <a:xfrm rot="16200000" flipV="1">
            <a:off x="2454494" y="3838694"/>
            <a:ext cx="994865" cy="2812858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9" name="Straight Connector 11"/>
          <p:cNvCxnSpPr>
            <a:stCxn id="1348" idx="3"/>
            <a:endCxn id="1306" idx="2"/>
          </p:cNvCxnSpPr>
          <p:nvPr/>
        </p:nvCxnSpPr>
        <p:spPr bwMode="auto">
          <a:xfrm flipH="1" flipV="1">
            <a:off x="2386368" y="4747690"/>
            <a:ext cx="1598926" cy="82076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0" name="Straight Connector 1319"/>
          <p:cNvCxnSpPr>
            <a:stCxn id="1308" idx="2"/>
            <a:endCxn id="1348" idx="0"/>
          </p:cNvCxnSpPr>
          <p:nvPr/>
        </p:nvCxnSpPr>
        <p:spPr bwMode="auto">
          <a:xfrm rot="16200000" flipH="1">
            <a:off x="2551610" y="4134773"/>
            <a:ext cx="795897" cy="202173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1" name="Straight Connector 1320"/>
          <p:cNvCxnSpPr>
            <a:stCxn id="1308" idx="2"/>
            <a:endCxn id="1369" idx="0"/>
          </p:cNvCxnSpPr>
          <p:nvPr/>
        </p:nvCxnSpPr>
        <p:spPr bwMode="auto">
          <a:xfrm rot="16200000" flipH="1">
            <a:off x="2825189" y="3861194"/>
            <a:ext cx="795897" cy="2568888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7" name="Straight Connector 1326"/>
          <p:cNvCxnSpPr>
            <a:stCxn id="1354" idx="0"/>
            <a:endCxn id="1307" idx="2"/>
          </p:cNvCxnSpPr>
          <p:nvPr/>
        </p:nvCxnSpPr>
        <p:spPr bwMode="auto">
          <a:xfrm rot="16200000" flipV="1">
            <a:off x="3001653" y="3291535"/>
            <a:ext cx="795897" cy="3708207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 453"/>
          <p:cNvGrpSpPr/>
          <p:nvPr/>
        </p:nvGrpSpPr>
        <p:grpSpPr>
          <a:xfrm>
            <a:off x="3582761" y="5493813"/>
            <a:ext cx="454781" cy="348191"/>
            <a:chOff x="914400" y="5493813"/>
            <a:chExt cx="454781" cy="348191"/>
          </a:xfrm>
        </p:grpSpPr>
        <p:grpSp>
          <p:nvGrpSpPr>
            <p:cNvPr id="73" name="Group 132"/>
            <p:cNvGrpSpPr/>
            <p:nvPr/>
          </p:nvGrpSpPr>
          <p:grpSpPr>
            <a:xfrm>
              <a:off x="968739" y="5543587"/>
              <a:ext cx="348194" cy="248710"/>
              <a:chOff x="2064431" y="6019800"/>
              <a:chExt cx="533400" cy="381000"/>
            </a:xfrm>
          </p:grpSpPr>
          <p:sp>
            <p:nvSpPr>
              <p:cNvPr id="1345" name="Rectangle 134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4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47" name="Rectangle 134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49" name="Straight Connector 1348"/>
                <p:cNvCxnSpPr>
                  <a:stCxn id="1347" idx="3"/>
                  <a:endCxn id="134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/>
                <p:cNvCxnSpPr>
                  <a:stCxn id="1348" idx="2"/>
                  <a:endCxn id="134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/>
                <p:cNvCxnSpPr>
                  <a:stCxn id="1345" idx="0"/>
                  <a:endCxn id="134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2" name="Oval 1341"/>
            <p:cNvSpPr/>
            <p:nvPr/>
          </p:nvSpPr>
          <p:spPr bwMode="auto">
            <a:xfrm rot="16200000" flipV="1">
              <a:off x="91795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 rot="16200000" flipV="1">
              <a:off x="1067178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 rot="16200000" flipV="1">
              <a:off x="121640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5" name="Group 454"/>
          <p:cNvGrpSpPr/>
          <p:nvPr/>
        </p:nvGrpSpPr>
        <p:grpSpPr>
          <a:xfrm>
            <a:off x="4129919" y="5493813"/>
            <a:ext cx="454781" cy="348191"/>
            <a:chOff x="1461558" y="5493813"/>
            <a:chExt cx="454781" cy="348191"/>
          </a:xfrm>
        </p:grpSpPr>
        <p:grpSp>
          <p:nvGrpSpPr>
            <p:cNvPr id="76" name="Group 176"/>
            <p:cNvGrpSpPr/>
            <p:nvPr/>
          </p:nvGrpSpPr>
          <p:grpSpPr>
            <a:xfrm>
              <a:off x="1515897" y="5543587"/>
              <a:ext cx="348194" cy="248710"/>
              <a:chOff x="2064431" y="6019800"/>
              <a:chExt cx="533400" cy="381000"/>
            </a:xfrm>
          </p:grpSpPr>
          <p:sp>
            <p:nvSpPr>
              <p:cNvPr id="1366" name="Rectangle 136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8" name="Rectangle 136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70" name="Straight Connector 1369"/>
                <p:cNvCxnSpPr>
                  <a:stCxn id="1368" idx="3"/>
                  <a:endCxn id="136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>
                  <a:stCxn id="1369" idx="2"/>
                  <a:endCxn id="136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/>
                <p:cNvCxnSpPr>
                  <a:stCxn id="1366" idx="0"/>
                  <a:endCxn id="136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3" name="Oval 1332"/>
            <p:cNvSpPr/>
            <p:nvPr/>
          </p:nvSpPr>
          <p:spPr bwMode="auto">
            <a:xfrm rot="16200000" flipV="1">
              <a:off x="146511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 rot="16200000" flipV="1">
              <a:off x="1614336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 rot="16200000" flipV="1">
              <a:off x="176356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8" name="Group 455"/>
          <p:cNvGrpSpPr/>
          <p:nvPr/>
        </p:nvGrpSpPr>
        <p:grpSpPr>
          <a:xfrm>
            <a:off x="4677077" y="5493813"/>
            <a:ext cx="454781" cy="348191"/>
            <a:chOff x="2008716" y="5493813"/>
            <a:chExt cx="454781" cy="348191"/>
          </a:xfrm>
        </p:grpSpPr>
        <p:grpSp>
          <p:nvGrpSpPr>
            <p:cNvPr id="79" name="Group 188"/>
            <p:cNvGrpSpPr/>
            <p:nvPr/>
          </p:nvGrpSpPr>
          <p:grpSpPr>
            <a:xfrm>
              <a:off x="2063055" y="5543587"/>
              <a:ext cx="348194" cy="248710"/>
              <a:chOff x="2064431" y="6019800"/>
              <a:chExt cx="533400" cy="381000"/>
            </a:xfrm>
          </p:grpSpPr>
          <p:sp>
            <p:nvSpPr>
              <p:cNvPr id="1359" name="Rectangle 135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0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1" name="Rectangle 136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2" name="Rectangle 136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63" name="Straight Connector 1362"/>
                <p:cNvCxnSpPr>
                  <a:stCxn id="1361" idx="3"/>
                  <a:endCxn id="136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4" name="Straight Connector 1363"/>
                <p:cNvCxnSpPr>
                  <a:stCxn id="1362" idx="2"/>
                  <a:endCxn id="135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>
                  <a:stCxn id="1359" idx="0"/>
                  <a:endCxn id="136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6" name="Oval 1335"/>
            <p:cNvSpPr/>
            <p:nvPr/>
          </p:nvSpPr>
          <p:spPr bwMode="auto">
            <a:xfrm rot="16200000" flipV="1">
              <a:off x="201226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 rot="16200000" flipV="1">
              <a:off x="2161494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 rot="16200000" flipV="1">
              <a:off x="231071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3" name="Group 460"/>
          <p:cNvGrpSpPr/>
          <p:nvPr/>
        </p:nvGrpSpPr>
        <p:grpSpPr>
          <a:xfrm>
            <a:off x="5174494" y="5493813"/>
            <a:ext cx="454781" cy="348191"/>
            <a:chOff x="2506133" y="5493813"/>
            <a:chExt cx="454781" cy="348191"/>
          </a:xfrm>
        </p:grpSpPr>
        <p:grpSp>
          <p:nvGrpSpPr>
            <p:cNvPr id="84" name="Group 200"/>
            <p:cNvGrpSpPr/>
            <p:nvPr/>
          </p:nvGrpSpPr>
          <p:grpSpPr>
            <a:xfrm>
              <a:off x="2560472" y="5543587"/>
              <a:ext cx="348194" cy="248710"/>
              <a:chOff x="2064431" y="6019800"/>
              <a:chExt cx="533400" cy="381000"/>
            </a:xfrm>
          </p:grpSpPr>
          <p:sp>
            <p:nvSpPr>
              <p:cNvPr id="1352" name="Rectangle 1351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54" name="Rectangle 1353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56" name="Straight Connector 1355"/>
                <p:cNvCxnSpPr>
                  <a:stCxn id="1354" idx="3"/>
                  <a:endCxn id="1355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/>
                <p:cNvCxnSpPr>
                  <a:stCxn id="1355" idx="2"/>
                  <a:endCxn id="1352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/>
                <p:cNvCxnSpPr>
                  <a:stCxn id="1352" idx="0"/>
                  <a:endCxn id="1354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9" name="Oval 1338"/>
            <p:cNvSpPr/>
            <p:nvPr/>
          </p:nvSpPr>
          <p:spPr bwMode="auto">
            <a:xfrm rot="16200000" flipV="1">
              <a:off x="250968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 rot="16200000" flipV="1">
              <a:off x="2658911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 rot="16200000" flipV="1">
              <a:off x="280813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24" name="Rectangle 423"/>
          <p:cNvSpPr/>
          <p:nvPr/>
        </p:nvSpPr>
        <p:spPr bwMode="auto">
          <a:xfrm>
            <a:off x="77716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69308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73240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427" name="Straight Connector 9"/>
          <p:cNvCxnSpPr>
            <a:stCxn id="424" idx="2"/>
            <a:endCxn id="448" idx="0"/>
          </p:cNvCxnSpPr>
          <p:nvPr/>
        </p:nvCxnSpPr>
        <p:spPr bwMode="auto">
          <a:xfrm rot="5400000">
            <a:off x="7058899" y="4805917"/>
            <a:ext cx="795897" cy="679442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10"/>
          <p:cNvCxnSpPr>
            <a:stCxn id="424" idx="2"/>
            <a:endCxn id="440" idx="0"/>
          </p:cNvCxnSpPr>
          <p:nvPr/>
        </p:nvCxnSpPr>
        <p:spPr bwMode="auto">
          <a:xfrm rot="5400000">
            <a:off x="6785320" y="4532338"/>
            <a:ext cx="795897" cy="122660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11"/>
          <p:cNvCxnSpPr>
            <a:stCxn id="449" idx="0"/>
            <a:endCxn id="424" idx="2"/>
          </p:cNvCxnSpPr>
          <p:nvPr/>
        </p:nvCxnSpPr>
        <p:spPr bwMode="auto">
          <a:xfrm rot="5400000" flipH="1" flipV="1">
            <a:off x="7208125" y="4955144"/>
            <a:ext cx="795897" cy="38099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426" idx="2"/>
            <a:endCxn id="440" idx="0"/>
          </p:cNvCxnSpPr>
          <p:nvPr/>
        </p:nvCxnSpPr>
        <p:spPr bwMode="auto">
          <a:xfrm rot="5400000">
            <a:off x="6561483" y="4756176"/>
            <a:ext cx="795897" cy="778925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446" idx="0"/>
            <a:endCxn id="426" idx="2"/>
          </p:cNvCxnSpPr>
          <p:nvPr/>
        </p:nvCxnSpPr>
        <p:spPr bwMode="auto">
          <a:xfrm rot="5400000" flipH="1" flipV="1">
            <a:off x="6810190" y="5203853"/>
            <a:ext cx="994865" cy="82541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25" idx="2"/>
            <a:endCxn id="454" idx="1"/>
          </p:cNvCxnSpPr>
          <p:nvPr/>
        </p:nvCxnSpPr>
        <p:spPr bwMode="auto">
          <a:xfrm rot="16200000" flipH="1">
            <a:off x="6837429" y="4865957"/>
            <a:ext cx="1019736" cy="783201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65" idx="0"/>
            <a:endCxn id="425" idx="2"/>
          </p:cNvCxnSpPr>
          <p:nvPr/>
        </p:nvCxnSpPr>
        <p:spPr bwMode="auto">
          <a:xfrm rot="5400000" flipH="1" flipV="1">
            <a:off x="6091305" y="4679196"/>
            <a:ext cx="795897" cy="93288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8" idx="0"/>
            <a:endCxn id="425" idx="2"/>
          </p:cNvCxnSpPr>
          <p:nvPr/>
        </p:nvCxnSpPr>
        <p:spPr bwMode="auto">
          <a:xfrm rot="5400000" flipH="1" flipV="1">
            <a:off x="6340013" y="5126872"/>
            <a:ext cx="994865" cy="236503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11"/>
          <p:cNvCxnSpPr>
            <a:stCxn id="466" idx="3"/>
            <a:endCxn id="424" idx="2"/>
          </p:cNvCxnSpPr>
          <p:nvPr/>
        </p:nvCxnSpPr>
        <p:spPr bwMode="auto">
          <a:xfrm flipV="1">
            <a:off x="6346133" y="4747690"/>
            <a:ext cx="1450435" cy="820768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26" idx="2"/>
            <a:endCxn id="466" idx="0"/>
          </p:cNvCxnSpPr>
          <p:nvPr/>
        </p:nvCxnSpPr>
        <p:spPr bwMode="auto">
          <a:xfrm rot="5400000">
            <a:off x="6437130" y="4631823"/>
            <a:ext cx="795897" cy="1027631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176"/>
          <p:cNvGrpSpPr/>
          <p:nvPr/>
        </p:nvGrpSpPr>
        <p:grpSpPr>
          <a:xfrm>
            <a:off x="6545097" y="5543587"/>
            <a:ext cx="348194" cy="248710"/>
            <a:chOff x="2064431" y="6019800"/>
            <a:chExt cx="533400" cy="381000"/>
          </a:xfrm>
        </p:grpSpPr>
        <p:sp>
          <p:nvSpPr>
            <p:cNvPr id="438" name="Rectangle 437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7" name="Group 178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0" name="Rectangle 439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42" name="Straight Connector 441"/>
              <p:cNvCxnSpPr>
                <a:stCxn id="440" idx="3"/>
                <a:endCxn id="441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41" idx="2"/>
                <a:endCxn id="438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38" idx="0"/>
                <a:endCxn id="440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188"/>
          <p:cNvGrpSpPr/>
          <p:nvPr/>
        </p:nvGrpSpPr>
        <p:grpSpPr>
          <a:xfrm>
            <a:off x="7092255" y="5543587"/>
            <a:ext cx="348194" cy="248710"/>
            <a:chOff x="2064431" y="6019800"/>
            <a:chExt cx="533400" cy="381000"/>
          </a:xfrm>
        </p:grpSpPr>
        <p:sp>
          <p:nvSpPr>
            <p:cNvPr id="446" name="Rectangle 445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9" name="Group 190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8" name="Rectangle 447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0" name="Straight Connector 449"/>
              <p:cNvCxnSpPr>
                <a:stCxn id="448" idx="3"/>
                <a:endCxn id="449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49" idx="2"/>
                <a:endCxn id="446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46" idx="0"/>
                <a:endCxn id="448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200"/>
          <p:cNvGrpSpPr/>
          <p:nvPr/>
        </p:nvGrpSpPr>
        <p:grpSpPr>
          <a:xfrm>
            <a:off x="7589672" y="5543587"/>
            <a:ext cx="348194" cy="248710"/>
            <a:chOff x="2064431" y="6019800"/>
            <a:chExt cx="533400" cy="381000"/>
          </a:xfrm>
        </p:grpSpPr>
        <p:sp>
          <p:nvSpPr>
            <p:cNvPr id="454" name="Rectangle 453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1" name="Group 202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56" name="Rectangle 455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8" name="Straight Connector 457"/>
              <p:cNvCxnSpPr>
                <a:stCxn id="456" idx="3"/>
                <a:endCxn id="457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57" idx="2"/>
                <a:endCxn id="454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54" idx="0"/>
                <a:endCxn id="456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132"/>
          <p:cNvGrpSpPr/>
          <p:nvPr/>
        </p:nvGrpSpPr>
        <p:grpSpPr>
          <a:xfrm>
            <a:off x="5997939" y="5543587"/>
            <a:ext cx="348194" cy="248710"/>
            <a:chOff x="2064431" y="6019800"/>
            <a:chExt cx="533400" cy="381000"/>
          </a:xfrm>
        </p:grpSpPr>
        <p:sp>
          <p:nvSpPr>
            <p:cNvPr id="463" name="Rectangle 462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3" name="Group 131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65" name="Rectangle 464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67" name="Straight Connector 466"/>
              <p:cNvCxnSpPr>
                <a:stCxn id="465" idx="3"/>
                <a:endCxn id="466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66" idx="2"/>
                <a:endCxn id="463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63" idx="0"/>
                <a:endCxn id="465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0" name="Straight Connector 469"/>
          <p:cNvCxnSpPr>
            <a:stCxn id="426" idx="2"/>
            <a:endCxn id="457" idx="0"/>
          </p:cNvCxnSpPr>
          <p:nvPr/>
        </p:nvCxnSpPr>
        <p:spPr bwMode="auto">
          <a:xfrm rot="16200000" flipH="1">
            <a:off x="7232996" y="4863587"/>
            <a:ext cx="795897" cy="564102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>
            <a:stCxn id="456" idx="0"/>
            <a:endCxn id="425" idx="2"/>
          </p:cNvCxnSpPr>
          <p:nvPr/>
        </p:nvCxnSpPr>
        <p:spPr bwMode="auto">
          <a:xfrm rot="16200000" flipV="1">
            <a:off x="6887172" y="4816216"/>
            <a:ext cx="795897" cy="658846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>
            <a:stCxn id="463" idx="0"/>
            <a:endCxn id="425" idx="2"/>
          </p:cNvCxnSpPr>
          <p:nvPr/>
        </p:nvCxnSpPr>
        <p:spPr bwMode="auto">
          <a:xfrm rot="5400000" flipH="1" flipV="1">
            <a:off x="6066434" y="4853293"/>
            <a:ext cx="994865" cy="783661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 bwMode="auto">
          <a:xfrm rot="16200000" flipV="1">
            <a:off x="7720919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4" name="Oval 473"/>
          <p:cNvSpPr/>
          <p:nvPr/>
        </p:nvSpPr>
        <p:spPr bwMode="auto">
          <a:xfrm rot="16200000" flipV="1">
            <a:off x="6880048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5" name="Oval 474"/>
          <p:cNvSpPr/>
          <p:nvPr/>
        </p:nvSpPr>
        <p:spPr bwMode="auto">
          <a:xfrm rot="16200000" flipV="1">
            <a:off x="7273244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6" name="Oval 475"/>
          <p:cNvSpPr/>
          <p:nvPr/>
        </p:nvSpPr>
        <p:spPr bwMode="auto">
          <a:xfrm rot="16200000" flipV="1">
            <a:off x="649431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7" name="Oval 476"/>
          <p:cNvSpPr/>
          <p:nvPr/>
        </p:nvSpPr>
        <p:spPr bwMode="auto">
          <a:xfrm rot="16200000" flipV="1">
            <a:off x="6643536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8" name="Oval 477"/>
          <p:cNvSpPr/>
          <p:nvPr/>
        </p:nvSpPr>
        <p:spPr bwMode="auto">
          <a:xfrm rot="16200000" flipV="1">
            <a:off x="679276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9" name="Oval 478"/>
          <p:cNvSpPr/>
          <p:nvPr/>
        </p:nvSpPr>
        <p:spPr bwMode="auto">
          <a:xfrm rot="16200000" flipV="1">
            <a:off x="704146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0" name="Oval 479"/>
          <p:cNvSpPr/>
          <p:nvPr/>
        </p:nvSpPr>
        <p:spPr bwMode="auto">
          <a:xfrm rot="16200000" flipV="1">
            <a:off x="7190694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1" name="Oval 480"/>
          <p:cNvSpPr/>
          <p:nvPr/>
        </p:nvSpPr>
        <p:spPr bwMode="auto">
          <a:xfrm rot="16200000" flipV="1">
            <a:off x="733991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2" name="Oval 481"/>
          <p:cNvSpPr/>
          <p:nvPr/>
        </p:nvSpPr>
        <p:spPr bwMode="auto">
          <a:xfrm rot="16200000" flipV="1">
            <a:off x="753888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3" name="Oval 482"/>
          <p:cNvSpPr/>
          <p:nvPr/>
        </p:nvSpPr>
        <p:spPr bwMode="auto">
          <a:xfrm rot="16200000" flipV="1">
            <a:off x="7688111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4" name="Oval 483"/>
          <p:cNvSpPr/>
          <p:nvPr/>
        </p:nvSpPr>
        <p:spPr bwMode="auto">
          <a:xfrm rot="16200000" flipV="1">
            <a:off x="783733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5" name="Oval 484"/>
          <p:cNvSpPr/>
          <p:nvPr/>
        </p:nvSpPr>
        <p:spPr bwMode="auto">
          <a:xfrm rot="16200000" flipV="1">
            <a:off x="594715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6" name="Oval 485"/>
          <p:cNvSpPr/>
          <p:nvPr/>
        </p:nvSpPr>
        <p:spPr bwMode="auto">
          <a:xfrm rot="16200000" flipV="1">
            <a:off x="6096378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7" name="Oval 486"/>
          <p:cNvSpPr/>
          <p:nvPr/>
        </p:nvSpPr>
        <p:spPr bwMode="auto">
          <a:xfrm rot="16200000" flipV="1">
            <a:off x="624560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94" name="Group 1328"/>
          <p:cNvGrpSpPr/>
          <p:nvPr/>
        </p:nvGrpSpPr>
        <p:grpSpPr>
          <a:xfrm>
            <a:off x="1466295" y="4648206"/>
            <a:ext cx="997202" cy="149225"/>
            <a:chOff x="1999695" y="4038600"/>
            <a:chExt cx="997202" cy="149225"/>
          </a:xfrm>
        </p:grpSpPr>
        <p:sp>
          <p:nvSpPr>
            <p:cNvPr id="1330" name="Oval 1329"/>
            <p:cNvSpPr/>
            <p:nvPr/>
          </p:nvSpPr>
          <p:spPr bwMode="auto">
            <a:xfrm rot="16200000" flipV="1">
              <a:off x="2844119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 rot="16200000" flipV="1">
              <a:off x="2003248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 rot="16200000" flipV="1">
              <a:off x="2396444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62" name="Rectangle 461"/>
          <p:cNvSpPr/>
          <p:nvPr/>
        </p:nvSpPr>
        <p:spPr bwMode="auto">
          <a:xfrm>
            <a:off x="685800" y="4419600"/>
            <a:ext cx="7724774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533400" y="609600"/>
            <a:ext cx="8077200" cy="37338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3" name="Rectangle 1002"/>
          <p:cNvSpPr/>
          <p:nvPr/>
        </p:nvSpPr>
        <p:spPr bwMode="auto">
          <a:xfrm>
            <a:off x="3429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1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" name="Group 842"/>
          <p:cNvGrpSpPr/>
          <p:nvPr/>
        </p:nvGrpSpPr>
        <p:grpSpPr>
          <a:xfrm>
            <a:off x="3581400" y="990594"/>
            <a:ext cx="2046514" cy="1193805"/>
            <a:chOff x="990600" y="3505192"/>
            <a:chExt cx="3135088" cy="1828811"/>
          </a:xfrm>
        </p:grpSpPr>
        <p:cxnSp>
          <p:nvCxnSpPr>
            <p:cNvPr id="773" name="Straight Connector 772"/>
            <p:cNvCxnSpPr/>
            <p:nvPr/>
          </p:nvCxnSpPr>
          <p:spPr bwMode="auto">
            <a:xfrm>
              <a:off x="1295401" y="4191001"/>
              <a:ext cx="2590801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9"/>
            <p:cNvCxnSpPr/>
            <p:nvPr/>
          </p:nvCxnSpPr>
          <p:spPr bwMode="auto">
            <a:xfrm rot="16200000" flipH="1">
              <a:off x="3016932" y="3886202"/>
              <a:ext cx="1219200" cy="7620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10"/>
            <p:cNvCxnSpPr/>
            <p:nvPr/>
          </p:nvCxnSpPr>
          <p:spPr bwMode="auto">
            <a:xfrm rot="16200000" flipH="1">
              <a:off x="2750232" y="4152901"/>
              <a:ext cx="1524001" cy="5334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6" name="Straight Connector 11"/>
            <p:cNvCxnSpPr/>
            <p:nvPr/>
          </p:nvCxnSpPr>
          <p:spPr bwMode="auto">
            <a:xfrm rot="5400000" flipH="1" flipV="1">
              <a:off x="2635933" y="4267202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 bwMode="auto">
            <a:xfrm rot="16200000" flipH="1">
              <a:off x="2064431" y="4152901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 bwMode="auto">
            <a:xfrm rot="16200000" flipH="1">
              <a:off x="2445433" y="3771901"/>
              <a:ext cx="1219200" cy="990601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 bwMode="auto">
            <a:xfrm rot="16200000" flipV="1">
              <a:off x="2026332" y="4191001"/>
              <a:ext cx="1524001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886961" y="4111173"/>
              <a:ext cx="1524001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 bwMode="auto">
            <a:xfrm rot="5400000" flipH="1" flipV="1">
              <a:off x="925059" y="3844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 bwMode="auto">
            <a:xfrm rot="16200000" flipV="1">
              <a:off x="1306061" y="4308930"/>
              <a:ext cx="1524001" cy="221344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11"/>
            <p:cNvCxnSpPr/>
            <p:nvPr/>
          </p:nvCxnSpPr>
          <p:spPr bwMode="auto">
            <a:xfrm flipV="1">
              <a:off x="1607232" y="3657601"/>
              <a:ext cx="1638302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 bwMode="auto">
            <a:xfrm rot="5400000">
              <a:off x="1645331" y="3962401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 bwMode="auto">
            <a:xfrm rot="5400000">
              <a:off x="1873931" y="4191001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785"/>
            <p:cNvGrpSpPr/>
            <p:nvPr/>
          </p:nvGrpSpPr>
          <p:grpSpPr>
            <a:xfrm>
              <a:off x="1828800" y="4800602"/>
              <a:ext cx="696686" cy="533400"/>
              <a:chOff x="4038600" y="5943600"/>
              <a:chExt cx="696686" cy="533400"/>
            </a:xfrm>
          </p:grpSpPr>
          <p:grpSp>
            <p:nvGrpSpPr>
              <p:cNvPr id="5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91" name="Rectangle 790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93" name="Rectangle 792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95" name="Straight Connector 794"/>
                  <p:cNvCxnSpPr>
                    <a:stCxn id="793" idx="3"/>
                    <a:endCxn id="79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>
                    <a:stCxn id="794" idx="2"/>
                    <a:endCxn id="79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>
                    <a:stCxn id="791" idx="0"/>
                    <a:endCxn id="79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8" name="Oval 787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797"/>
            <p:cNvGrpSpPr/>
            <p:nvPr/>
          </p:nvGrpSpPr>
          <p:grpSpPr>
            <a:xfrm>
              <a:off x="2667000" y="4800603"/>
              <a:ext cx="696686" cy="533400"/>
              <a:chOff x="4876800" y="5943600"/>
              <a:chExt cx="696686" cy="533400"/>
            </a:xfrm>
          </p:grpSpPr>
          <p:grpSp>
            <p:nvGrpSpPr>
              <p:cNvPr id="8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03" name="Rectangle 802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9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05" name="Rectangle 804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07" name="Straight Connector 806"/>
                  <p:cNvCxnSpPr>
                    <a:stCxn id="805" idx="3"/>
                    <a:endCxn id="806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>
                    <a:stCxn id="806" idx="2"/>
                    <a:endCxn id="803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>
                    <a:stCxn id="803" idx="0"/>
                    <a:endCxn id="805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0" name="Oval 799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" name="Group 809"/>
            <p:cNvGrpSpPr/>
            <p:nvPr/>
          </p:nvGrpSpPr>
          <p:grpSpPr>
            <a:xfrm>
              <a:off x="3429002" y="4800602"/>
              <a:ext cx="696686" cy="533400"/>
              <a:chOff x="5638800" y="5943600"/>
              <a:chExt cx="696686" cy="533400"/>
            </a:xfrm>
          </p:grpSpPr>
          <p:grpSp>
            <p:nvGrpSpPr>
              <p:cNvPr id="11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15" name="Rectangle 814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2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19" name="Straight Connector 818"/>
                  <p:cNvCxnSpPr>
                    <a:stCxn id="817" idx="3"/>
                    <a:endCxn id="818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>
                    <a:stCxn id="818" idx="2"/>
                    <a:endCxn id="815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>
                    <a:stCxn id="815" idx="0"/>
                    <a:endCxn id="817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2" name="Oval 811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3" name="Group 821"/>
            <p:cNvGrpSpPr/>
            <p:nvPr/>
          </p:nvGrpSpPr>
          <p:grpSpPr>
            <a:xfrm>
              <a:off x="990600" y="4800600"/>
              <a:ext cx="696686" cy="533400"/>
              <a:chOff x="3200400" y="5943600"/>
              <a:chExt cx="696686" cy="533400"/>
            </a:xfrm>
          </p:grpSpPr>
          <p:grpSp>
            <p:nvGrpSpPr>
              <p:cNvPr id="1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27" name="Rectangle 826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5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31" name="Straight Connector 830"/>
                  <p:cNvCxnSpPr>
                    <a:stCxn id="829" idx="3"/>
                    <a:endCxn id="830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>
                    <a:stCxn id="830" idx="2"/>
                    <a:endCxn id="827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>
                    <a:stCxn id="827" idx="0"/>
                    <a:endCxn id="829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4" name="Oval 823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6" name="Group 833"/>
            <p:cNvGrpSpPr/>
            <p:nvPr/>
          </p:nvGrpSpPr>
          <p:grpSpPr>
            <a:xfrm>
              <a:off x="3124201" y="3505192"/>
              <a:ext cx="239486" cy="228600"/>
              <a:chOff x="5334000" y="4648200"/>
              <a:chExt cx="239486" cy="228600"/>
            </a:xfrm>
          </p:grpSpPr>
          <p:sp>
            <p:nvSpPr>
              <p:cNvPr id="835" name="Rectangle 834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7" name="Group 836"/>
            <p:cNvGrpSpPr/>
            <p:nvPr/>
          </p:nvGrpSpPr>
          <p:grpSpPr>
            <a:xfrm>
              <a:off x="1836057" y="3505194"/>
              <a:ext cx="239486" cy="228600"/>
              <a:chOff x="4045857" y="4648200"/>
              <a:chExt cx="239486" cy="228600"/>
            </a:xfrm>
          </p:grpSpPr>
          <p:sp>
            <p:nvSpPr>
              <p:cNvPr id="838" name="Rectangle 837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8" name="Group 839"/>
            <p:cNvGrpSpPr/>
            <p:nvPr/>
          </p:nvGrpSpPr>
          <p:grpSpPr>
            <a:xfrm>
              <a:off x="2438399" y="3505200"/>
              <a:ext cx="239486" cy="228600"/>
              <a:chOff x="4648200" y="4648200"/>
              <a:chExt cx="239486" cy="228600"/>
            </a:xfrm>
          </p:grpSpPr>
          <p:sp>
            <p:nvSpPr>
              <p:cNvPr id="841" name="Rectangle 8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4" name="Rectangle 1003"/>
          <p:cNvSpPr/>
          <p:nvPr/>
        </p:nvSpPr>
        <p:spPr bwMode="auto">
          <a:xfrm>
            <a:off x="762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5" name="TextBox 1004"/>
          <p:cNvSpPr txBox="1"/>
          <p:nvPr/>
        </p:nvSpPr>
        <p:spPr>
          <a:xfrm>
            <a:off x="914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19" name="Group 993"/>
          <p:cNvGrpSpPr/>
          <p:nvPr/>
        </p:nvGrpSpPr>
        <p:grpSpPr>
          <a:xfrm>
            <a:off x="914400" y="990600"/>
            <a:ext cx="2046514" cy="1193798"/>
            <a:chOff x="5715000" y="4564593"/>
            <a:chExt cx="2046514" cy="1193798"/>
          </a:xfrm>
        </p:grpSpPr>
        <p:sp>
          <p:nvSpPr>
            <p:cNvPr id="931" name="Rectangle 930"/>
            <p:cNvSpPr/>
            <p:nvPr/>
          </p:nvSpPr>
          <p:spPr bwMode="auto">
            <a:xfrm>
              <a:off x="7162097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2" name="Rectangle 931"/>
            <p:cNvSpPr/>
            <p:nvPr/>
          </p:nvSpPr>
          <p:spPr bwMode="auto">
            <a:xfrm>
              <a:off x="6321226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6714422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47" name="Straight Connector 946"/>
            <p:cNvCxnSpPr/>
            <p:nvPr/>
          </p:nvCxnSpPr>
          <p:spPr bwMode="auto">
            <a:xfrm>
              <a:off x="5913967" y="5012267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"/>
            <p:cNvCxnSpPr/>
            <p:nvPr/>
          </p:nvCxnSpPr>
          <p:spPr bwMode="auto">
            <a:xfrm rot="16200000" flipH="1">
              <a:off x="7037744" y="4813301"/>
              <a:ext cx="795865" cy="497417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10"/>
            <p:cNvCxnSpPr/>
            <p:nvPr/>
          </p:nvCxnSpPr>
          <p:spPr bwMode="auto">
            <a:xfrm rot="10800000" flipV="1">
              <a:off x="6341360" y="4664076"/>
              <a:ext cx="845608" cy="79586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11"/>
            <p:cNvCxnSpPr/>
            <p:nvPr/>
          </p:nvCxnSpPr>
          <p:spPr bwMode="auto">
            <a:xfrm rot="5400000" flipH="1" flipV="1">
              <a:off x="6789036" y="5062009"/>
              <a:ext cx="795865" cy="0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/>
            <p:nvPr/>
          </p:nvCxnSpPr>
          <p:spPr bwMode="auto">
            <a:xfrm rot="16200000" flipH="1">
              <a:off x="6415973" y="4987396"/>
              <a:ext cx="795865" cy="149225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/>
            <p:nvPr/>
          </p:nvCxnSpPr>
          <p:spPr bwMode="auto">
            <a:xfrm rot="16200000" flipH="1">
              <a:off x="6664682" y="4738688"/>
              <a:ext cx="795865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/>
            <p:nvPr/>
          </p:nvCxnSpPr>
          <p:spPr bwMode="auto">
            <a:xfrm rot="16200000" flipV="1">
              <a:off x="6391103" y="5012267"/>
              <a:ext cx="994832" cy="298450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/>
            <p:nvPr/>
          </p:nvCxnSpPr>
          <p:spPr bwMode="auto">
            <a:xfrm rot="5400000">
              <a:off x="5647347" y="4960157"/>
              <a:ext cx="994832" cy="402670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/>
            <p:nvPr/>
          </p:nvCxnSpPr>
          <p:spPr bwMode="auto">
            <a:xfrm rot="5400000" flipH="1" flipV="1">
              <a:off x="5672217" y="4786061"/>
              <a:ext cx="795865" cy="551895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 bwMode="auto">
            <a:xfrm rot="16200000" flipV="1">
              <a:off x="5920926" y="5089248"/>
              <a:ext cx="994832" cy="14448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7" name="Straight Connector 11"/>
            <p:cNvCxnSpPr/>
            <p:nvPr/>
          </p:nvCxnSpPr>
          <p:spPr bwMode="auto">
            <a:xfrm flipV="1">
              <a:off x="6117523" y="4664076"/>
              <a:ext cx="1069446" cy="82073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6018040" y="4738688"/>
              <a:ext cx="795866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6291619" y="5012267"/>
              <a:ext cx="795865" cy="99483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76"/>
            <p:cNvGrpSpPr/>
            <p:nvPr/>
          </p:nvGrpSpPr>
          <p:grpSpPr>
            <a:xfrm>
              <a:off x="6316489" y="5459942"/>
              <a:ext cx="348192" cy="248708"/>
              <a:chOff x="2064431" y="6019800"/>
              <a:chExt cx="533400" cy="38100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65" name="Straight Connector 964"/>
                <p:cNvCxnSpPr>
                  <a:stCxn id="963" idx="3"/>
                  <a:endCxn id="964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Connector 965"/>
                <p:cNvCxnSpPr>
                  <a:stCxn id="964" idx="2"/>
                  <a:endCxn id="961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/>
                <p:cNvCxnSpPr>
                  <a:stCxn id="961" idx="0"/>
                  <a:endCxn id="963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88"/>
            <p:cNvGrpSpPr/>
            <p:nvPr/>
          </p:nvGrpSpPr>
          <p:grpSpPr>
            <a:xfrm>
              <a:off x="6863647" y="5459942"/>
              <a:ext cx="348192" cy="248708"/>
              <a:chOff x="2064431" y="6019800"/>
              <a:chExt cx="533400" cy="381000"/>
            </a:xfrm>
          </p:grpSpPr>
          <p:sp>
            <p:nvSpPr>
              <p:cNvPr id="969" name="Rectangle 96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73" name="Straight Connector 972"/>
                <p:cNvCxnSpPr>
                  <a:stCxn id="971" idx="3"/>
                  <a:endCxn id="97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Straight Connector 973"/>
                <p:cNvCxnSpPr>
                  <a:stCxn id="972" idx="2"/>
                  <a:endCxn id="96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5" name="Straight Connector 974"/>
                <p:cNvCxnSpPr>
                  <a:stCxn id="969" idx="0"/>
                  <a:endCxn id="97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00"/>
            <p:cNvGrpSpPr/>
            <p:nvPr/>
          </p:nvGrpSpPr>
          <p:grpSpPr>
            <a:xfrm>
              <a:off x="7361064" y="5459942"/>
              <a:ext cx="348192" cy="248708"/>
              <a:chOff x="2064431" y="6019800"/>
              <a:chExt cx="533400" cy="381000"/>
            </a:xfrm>
          </p:grpSpPr>
          <p:sp>
            <p:nvSpPr>
              <p:cNvPr id="977" name="Rectangle 97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9" name="Rectangle 97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9" idx="3"/>
                  <a:endCxn id="98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>
                  <a:stCxn id="980" idx="2"/>
                  <a:endCxn id="97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>
                  <a:stCxn id="977" idx="0"/>
                  <a:endCxn id="97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132"/>
            <p:cNvGrpSpPr/>
            <p:nvPr/>
          </p:nvGrpSpPr>
          <p:grpSpPr>
            <a:xfrm>
              <a:off x="5769331" y="5459942"/>
              <a:ext cx="348192" cy="248708"/>
              <a:chOff x="2064431" y="6019800"/>
              <a:chExt cx="533400" cy="381000"/>
            </a:xfrm>
          </p:grpSpPr>
          <p:sp>
            <p:nvSpPr>
              <p:cNvPr id="985" name="Rectangle 98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87" name="Rectangle 98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9" name="Straight Connector 988"/>
                <p:cNvCxnSpPr>
                  <a:stCxn id="987" idx="3"/>
                  <a:endCxn id="98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>
                  <a:stCxn id="988" idx="2"/>
                  <a:endCxn id="98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>
                  <a:stCxn id="985" idx="0"/>
                  <a:endCxn id="98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2" name="Straight Connector 991"/>
            <p:cNvCxnSpPr>
              <a:stCxn id="933" idx="2"/>
            </p:cNvCxnSpPr>
            <p:nvPr/>
          </p:nvCxnSpPr>
          <p:spPr bwMode="auto">
            <a:xfrm rot="16200000" flipH="1">
              <a:off x="6639811" y="4763558"/>
              <a:ext cx="994831" cy="795867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>
              <a:endCxn id="932" idx="2"/>
            </p:cNvCxnSpPr>
            <p:nvPr/>
          </p:nvCxnSpPr>
          <p:spPr bwMode="auto">
            <a:xfrm rot="16200000" flipV="1">
              <a:off x="6468084" y="4542091"/>
              <a:ext cx="795865" cy="103983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933"/>
            <p:cNvGrpSpPr/>
            <p:nvPr/>
          </p:nvGrpSpPr>
          <p:grpSpPr>
            <a:xfrm>
              <a:off x="5715000" y="5410200"/>
              <a:ext cx="2046514" cy="348191"/>
              <a:chOff x="1447800" y="4884207"/>
              <a:chExt cx="2046514" cy="348191"/>
            </a:xfrm>
          </p:grpSpPr>
          <p:sp>
            <p:nvSpPr>
              <p:cNvPr id="935" name="Oval 93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6" name="Oval 93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9" name="Oval 938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0" name="Oval 939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1" name="Oval 940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2" name="Oval 941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3" name="Oval 942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4" name="Oval 943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5" name="Oval 944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6" name="Oval 945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30" name="Group 926"/>
            <p:cNvGrpSpPr/>
            <p:nvPr/>
          </p:nvGrpSpPr>
          <p:grpSpPr>
            <a:xfrm>
              <a:off x="6266895" y="4564593"/>
              <a:ext cx="997202" cy="149225"/>
              <a:chOff x="1999695" y="4038600"/>
              <a:chExt cx="997202" cy="149225"/>
            </a:xfrm>
          </p:grpSpPr>
          <p:sp>
            <p:nvSpPr>
              <p:cNvPr id="928" name="Oval 927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9" name="Oval 928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0" name="Oval 929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6" name="Rectangle 1005"/>
          <p:cNvSpPr/>
          <p:nvPr/>
        </p:nvSpPr>
        <p:spPr bwMode="auto">
          <a:xfrm>
            <a:off x="6096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7" name="TextBox 1006"/>
          <p:cNvSpPr txBox="1"/>
          <p:nvPr/>
        </p:nvSpPr>
        <p:spPr>
          <a:xfrm>
            <a:off x="6248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G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1" name="Group 1001"/>
          <p:cNvGrpSpPr/>
          <p:nvPr/>
        </p:nvGrpSpPr>
        <p:grpSpPr>
          <a:xfrm>
            <a:off x="6324600" y="990600"/>
            <a:ext cx="2046514" cy="1193798"/>
            <a:chOff x="1447800" y="4038600"/>
            <a:chExt cx="2046514" cy="1193798"/>
          </a:xfrm>
        </p:grpSpPr>
        <p:sp>
          <p:nvSpPr>
            <p:cNvPr id="869" name="Rectangle 868"/>
            <p:cNvSpPr/>
            <p:nvPr/>
          </p:nvSpPr>
          <p:spPr bwMode="auto">
            <a:xfrm>
              <a:off x="2894897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2054026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5" name="Rectangle 864"/>
            <p:cNvSpPr/>
            <p:nvPr/>
          </p:nvSpPr>
          <p:spPr bwMode="auto">
            <a:xfrm>
              <a:off x="2447222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45" name="Straight Connector 844"/>
            <p:cNvCxnSpPr/>
            <p:nvPr/>
          </p:nvCxnSpPr>
          <p:spPr bwMode="auto">
            <a:xfrm>
              <a:off x="1646767" y="4486274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9"/>
            <p:cNvCxnSpPr>
              <a:endCxn id="899" idx="0"/>
            </p:cNvCxnSpPr>
            <p:nvPr/>
          </p:nvCxnSpPr>
          <p:spPr bwMode="auto">
            <a:xfrm rot="5400000">
              <a:off x="2372611" y="4386791"/>
              <a:ext cx="795865" cy="29845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7" name="Straight Connector 10"/>
            <p:cNvCxnSpPr>
              <a:endCxn id="910" idx="0"/>
            </p:cNvCxnSpPr>
            <p:nvPr/>
          </p:nvCxnSpPr>
          <p:spPr bwMode="auto">
            <a:xfrm rot="10800000" flipV="1">
              <a:off x="2074160" y="4138083"/>
              <a:ext cx="845608" cy="79586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8" name="Straight Connector 11"/>
            <p:cNvCxnSpPr/>
            <p:nvPr/>
          </p:nvCxnSpPr>
          <p:spPr bwMode="auto">
            <a:xfrm rot="5400000" flipH="1" flipV="1">
              <a:off x="2521836" y="4536016"/>
              <a:ext cx="795865" cy="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endCxn id="910" idx="0"/>
            </p:cNvCxnSpPr>
            <p:nvPr/>
          </p:nvCxnSpPr>
          <p:spPr bwMode="auto">
            <a:xfrm rot="5400000">
              <a:off x="1875194" y="4337050"/>
              <a:ext cx="795866" cy="397933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 bwMode="auto">
            <a:xfrm rot="16200000" flipV="1">
              <a:off x="2123903" y="4486274"/>
              <a:ext cx="994832" cy="298450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endCxn id="886" idx="1"/>
            </p:cNvCxnSpPr>
            <p:nvPr/>
          </p:nvCxnSpPr>
          <p:spPr bwMode="auto">
            <a:xfrm>
              <a:off x="2078898" y="4138083"/>
              <a:ext cx="1164191" cy="1019703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 bwMode="auto">
            <a:xfrm rot="5400000" flipH="1" flipV="1">
              <a:off x="1405017" y="4260068"/>
              <a:ext cx="795865" cy="551895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 bwMode="auto">
            <a:xfrm rot="16200000" flipV="1">
              <a:off x="1653726" y="4563255"/>
              <a:ext cx="994832" cy="14448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11"/>
            <p:cNvCxnSpPr/>
            <p:nvPr/>
          </p:nvCxnSpPr>
          <p:spPr bwMode="auto">
            <a:xfrm flipV="1">
              <a:off x="1850323" y="4138083"/>
              <a:ext cx="1069446" cy="82073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endCxn id="878" idx="0"/>
            </p:cNvCxnSpPr>
            <p:nvPr/>
          </p:nvCxnSpPr>
          <p:spPr bwMode="auto">
            <a:xfrm rot="5400000">
              <a:off x="1750840" y="4212695"/>
              <a:ext cx="795866" cy="64664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68" name="Group 176"/>
            <p:cNvGrpSpPr/>
            <p:nvPr/>
          </p:nvGrpSpPr>
          <p:grpSpPr>
            <a:xfrm>
              <a:off x="2049289" y="4933949"/>
              <a:ext cx="348192" cy="248708"/>
              <a:chOff x="2064431" y="6019800"/>
              <a:chExt cx="533400" cy="381000"/>
            </a:xfrm>
          </p:grpSpPr>
          <p:sp>
            <p:nvSpPr>
              <p:cNvPr id="908" name="Rectangle 90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69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10" name="Rectangle 90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12" name="Straight Connector 911"/>
                <p:cNvCxnSpPr>
                  <a:stCxn id="910" idx="3"/>
                  <a:endCxn id="91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>
                  <a:stCxn id="911" idx="2"/>
                  <a:endCxn id="90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>
                  <a:stCxn id="908" idx="0"/>
                  <a:endCxn id="91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0" name="Group 188"/>
            <p:cNvGrpSpPr/>
            <p:nvPr/>
          </p:nvGrpSpPr>
          <p:grpSpPr>
            <a:xfrm>
              <a:off x="2596447" y="4933949"/>
              <a:ext cx="348192" cy="248708"/>
              <a:chOff x="2064431" y="6019800"/>
              <a:chExt cx="533400" cy="381000"/>
            </a:xfrm>
          </p:grpSpPr>
          <p:sp>
            <p:nvSpPr>
              <p:cNvPr id="897" name="Rectangle 89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1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99" name="Rectangle 89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01" name="Straight Connector 900"/>
                <p:cNvCxnSpPr>
                  <a:stCxn id="899" idx="3"/>
                  <a:endCxn id="90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>
                  <a:stCxn id="900" idx="2"/>
                  <a:endCxn id="89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>
                  <a:stCxn id="897" idx="0"/>
                  <a:endCxn id="89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2" name="Group 200"/>
            <p:cNvGrpSpPr/>
            <p:nvPr/>
          </p:nvGrpSpPr>
          <p:grpSpPr>
            <a:xfrm>
              <a:off x="3093864" y="4933949"/>
              <a:ext cx="348192" cy="248708"/>
              <a:chOff x="2064431" y="6019800"/>
              <a:chExt cx="533400" cy="381000"/>
            </a:xfrm>
          </p:grpSpPr>
          <p:sp>
            <p:nvSpPr>
              <p:cNvPr id="886" name="Rectangle 88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8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88" name="Rectangle 88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90" name="Straight Connector 889"/>
                <p:cNvCxnSpPr>
                  <a:stCxn id="888" idx="3"/>
                  <a:endCxn id="88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>
                  <a:stCxn id="889" idx="2"/>
                  <a:endCxn id="88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>
                  <a:stCxn id="886" idx="0"/>
                  <a:endCxn id="88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7" name="Group 132"/>
            <p:cNvGrpSpPr/>
            <p:nvPr/>
          </p:nvGrpSpPr>
          <p:grpSpPr>
            <a:xfrm>
              <a:off x="1502131" y="4933949"/>
              <a:ext cx="348192" cy="248708"/>
              <a:chOff x="2064431" y="6019800"/>
              <a:chExt cx="533400" cy="381000"/>
            </a:xfrm>
          </p:grpSpPr>
          <p:sp>
            <p:nvSpPr>
              <p:cNvPr id="875" name="Rectangle 87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92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77" name="Rectangle 87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79" name="Straight Connector 878"/>
                <p:cNvCxnSpPr>
                  <a:stCxn id="877" idx="3"/>
                  <a:endCxn id="87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>
                  <a:stCxn id="878" idx="2"/>
                  <a:endCxn id="87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>
                  <a:stCxn id="875" idx="0"/>
                  <a:endCxn id="87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0" name="Straight Connector 919"/>
            <p:cNvCxnSpPr>
              <a:stCxn id="865" idx="2"/>
              <a:endCxn id="889" idx="0"/>
            </p:cNvCxnSpPr>
            <p:nvPr/>
          </p:nvCxnSpPr>
          <p:spPr bwMode="auto">
            <a:xfrm rot="16200000" flipH="1">
              <a:off x="2546707" y="4063470"/>
              <a:ext cx="795865" cy="94509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>
              <a:stCxn id="888" idx="0"/>
              <a:endCxn id="867" idx="2"/>
            </p:cNvCxnSpPr>
            <p:nvPr/>
          </p:nvCxnSpPr>
          <p:spPr bwMode="auto">
            <a:xfrm rot="16200000" flipV="1">
              <a:off x="2200884" y="4016098"/>
              <a:ext cx="795865" cy="103983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875" idx="0"/>
              <a:endCxn id="867" idx="2"/>
            </p:cNvCxnSpPr>
            <p:nvPr/>
          </p:nvCxnSpPr>
          <p:spPr bwMode="auto">
            <a:xfrm rot="5400000" flipH="1" flipV="1">
              <a:off x="1380147" y="4434165"/>
              <a:ext cx="994831" cy="402670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8" name="Group 920"/>
            <p:cNvGrpSpPr/>
            <p:nvPr/>
          </p:nvGrpSpPr>
          <p:grpSpPr>
            <a:xfrm>
              <a:off x="1999695" y="4038600"/>
              <a:ext cx="997202" cy="149225"/>
              <a:chOff x="1999695" y="4038600"/>
              <a:chExt cx="997202" cy="149225"/>
            </a:xfrm>
          </p:grpSpPr>
          <p:sp>
            <p:nvSpPr>
              <p:cNvPr id="870" name="Oval 869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99" name="Group 915"/>
            <p:cNvGrpSpPr/>
            <p:nvPr/>
          </p:nvGrpSpPr>
          <p:grpSpPr>
            <a:xfrm>
              <a:off x="1447800" y="4884207"/>
              <a:ext cx="2046514" cy="348191"/>
              <a:chOff x="1447800" y="4884207"/>
              <a:chExt cx="2046514" cy="348191"/>
            </a:xfrm>
          </p:grpSpPr>
          <p:sp>
            <p:nvSpPr>
              <p:cNvPr id="905" name="Oval 90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246" name="TextBox 245"/>
          <p:cNvSpPr txBox="1"/>
          <p:nvPr/>
        </p:nvSpPr>
        <p:spPr>
          <a:xfrm>
            <a:off x="2590800" y="5943600"/>
            <a:ext cx="434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(G*)≤log t + 4?</a:t>
            </a:r>
            <a:endParaRPr lang="en-US" dirty="0">
              <a:latin typeface="+mj-lt"/>
            </a:endParaRPr>
          </a:p>
        </p:txBody>
      </p:sp>
      <p:cxnSp>
        <p:nvCxnSpPr>
          <p:cNvPr id="1009" name="Straight Connector 1008"/>
          <p:cNvCxnSpPr/>
          <p:nvPr/>
        </p:nvCxnSpPr>
        <p:spPr bwMode="auto">
          <a:xfrm>
            <a:off x="960967" y="5095874"/>
            <a:ext cx="7344833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6" name="Straight Connector 9"/>
          <p:cNvCxnSpPr/>
          <p:nvPr/>
        </p:nvCxnSpPr>
        <p:spPr bwMode="auto">
          <a:xfrm rot="16200000" flipH="1">
            <a:off x="4904144" y="4896914"/>
            <a:ext cx="795865" cy="497417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7" name="Straight Connector 10"/>
          <p:cNvCxnSpPr/>
          <p:nvPr/>
        </p:nvCxnSpPr>
        <p:spPr bwMode="auto">
          <a:xfrm rot="16200000" flipH="1">
            <a:off x="4730048" y="5071009"/>
            <a:ext cx="994832" cy="348192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8" name="Straight Connector 11"/>
          <p:cNvCxnSpPr/>
          <p:nvPr/>
        </p:nvCxnSpPr>
        <p:spPr bwMode="auto">
          <a:xfrm rot="5400000" flipH="1" flipV="1">
            <a:off x="4655436" y="5145622"/>
            <a:ext cx="795865" cy="0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9" name="Straight Connector 1238"/>
          <p:cNvCxnSpPr/>
          <p:nvPr/>
        </p:nvCxnSpPr>
        <p:spPr bwMode="auto">
          <a:xfrm rot="16200000" flipH="1">
            <a:off x="4282373" y="5071009"/>
            <a:ext cx="795865" cy="149225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0" name="Straight Connector 1239"/>
          <p:cNvCxnSpPr/>
          <p:nvPr/>
        </p:nvCxnSpPr>
        <p:spPr bwMode="auto">
          <a:xfrm rot="16200000" flipH="1">
            <a:off x="4531082" y="4822301"/>
            <a:ext cx="795865" cy="646642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1" name="Straight Connector 1240"/>
          <p:cNvCxnSpPr/>
          <p:nvPr/>
        </p:nvCxnSpPr>
        <p:spPr bwMode="auto">
          <a:xfrm rot="16200000" flipV="1">
            <a:off x="4257503" y="5095880"/>
            <a:ext cx="994832" cy="2984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2" name="Straight Connector 1241"/>
          <p:cNvCxnSpPr/>
          <p:nvPr/>
        </p:nvCxnSpPr>
        <p:spPr bwMode="auto">
          <a:xfrm rot="5400000">
            <a:off x="3513747" y="5043770"/>
            <a:ext cx="994832" cy="402670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3" name="Straight Connector 1242"/>
          <p:cNvCxnSpPr/>
          <p:nvPr/>
        </p:nvCxnSpPr>
        <p:spPr bwMode="auto">
          <a:xfrm rot="5400000" flipH="1" flipV="1">
            <a:off x="3538617" y="4869674"/>
            <a:ext cx="795865" cy="551895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4" name="Straight Connector 1243"/>
          <p:cNvCxnSpPr/>
          <p:nvPr/>
        </p:nvCxnSpPr>
        <p:spPr bwMode="auto">
          <a:xfrm rot="16200000" flipV="1">
            <a:off x="3787326" y="5172861"/>
            <a:ext cx="994832" cy="144488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5" name="Straight Connector 11"/>
          <p:cNvCxnSpPr/>
          <p:nvPr/>
        </p:nvCxnSpPr>
        <p:spPr bwMode="auto">
          <a:xfrm flipV="1">
            <a:off x="3983923" y="4747689"/>
            <a:ext cx="1069446" cy="820736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6" name="Straight Connector 1245"/>
          <p:cNvCxnSpPr/>
          <p:nvPr/>
        </p:nvCxnSpPr>
        <p:spPr bwMode="auto">
          <a:xfrm rot="5400000">
            <a:off x="4008794" y="4946655"/>
            <a:ext cx="795865" cy="39793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7" name="Straight Connector 1246"/>
          <p:cNvCxnSpPr/>
          <p:nvPr/>
        </p:nvCxnSpPr>
        <p:spPr bwMode="auto">
          <a:xfrm rot="5400000">
            <a:off x="4158019" y="5095880"/>
            <a:ext cx="795865" cy="9948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4" name="Group 1247"/>
          <p:cNvGrpSpPr/>
          <p:nvPr/>
        </p:nvGrpSpPr>
        <p:grpSpPr>
          <a:xfrm>
            <a:off x="4128558" y="5493813"/>
            <a:ext cx="454781" cy="348191"/>
            <a:chOff x="4038600" y="5943600"/>
            <a:chExt cx="696686" cy="533400"/>
          </a:xfrm>
        </p:grpSpPr>
        <p:grpSp>
          <p:nvGrpSpPr>
            <p:cNvPr id="810" name="Group 176"/>
            <p:cNvGrpSpPr/>
            <p:nvPr/>
          </p:nvGrpSpPr>
          <p:grpSpPr>
            <a:xfrm>
              <a:off x="4121831" y="6019800"/>
              <a:ext cx="533400" cy="381000"/>
              <a:chOff x="2064431" y="6019800"/>
              <a:chExt cx="533400" cy="381000"/>
            </a:xfrm>
          </p:grpSpPr>
          <p:sp>
            <p:nvSpPr>
              <p:cNvPr id="1298" name="Rectangle 129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1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00" name="Rectangle 129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01" name="Rectangle 130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02" name="Straight Connector 1301"/>
                <p:cNvCxnSpPr>
                  <a:stCxn id="1300" idx="3"/>
                  <a:endCxn id="130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>
                  <a:stCxn id="1301" idx="2"/>
                  <a:endCxn id="129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>
                  <a:stCxn id="1298" idx="0"/>
                  <a:endCxn id="130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5" name="Oval 1294"/>
            <p:cNvSpPr/>
            <p:nvPr/>
          </p:nvSpPr>
          <p:spPr bwMode="auto">
            <a:xfrm rot="16200000" flipV="1">
              <a:off x="4044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 rot="16200000" flipV="1">
              <a:off x="42726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 rot="16200000" flipV="1">
              <a:off x="4501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16" name="Group 1248"/>
          <p:cNvGrpSpPr/>
          <p:nvPr/>
        </p:nvGrpSpPr>
        <p:grpSpPr>
          <a:xfrm>
            <a:off x="4675716" y="5493814"/>
            <a:ext cx="454781" cy="348191"/>
            <a:chOff x="4876800" y="5943600"/>
            <a:chExt cx="696686" cy="533400"/>
          </a:xfrm>
        </p:grpSpPr>
        <p:grpSp>
          <p:nvGrpSpPr>
            <p:cNvPr id="822" name="Group 188"/>
            <p:cNvGrpSpPr/>
            <p:nvPr/>
          </p:nvGrpSpPr>
          <p:grpSpPr>
            <a:xfrm>
              <a:off x="4960031" y="6019800"/>
              <a:ext cx="533400" cy="381000"/>
              <a:chOff x="2064431" y="6019800"/>
              <a:chExt cx="533400" cy="381000"/>
            </a:xfrm>
          </p:grpSpPr>
          <p:sp>
            <p:nvSpPr>
              <p:cNvPr id="1287" name="Rectangle 128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89" name="Rectangle 128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90" name="Rectangle 128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91" name="Straight Connector 1290"/>
                <p:cNvCxnSpPr>
                  <a:stCxn id="1289" idx="3"/>
                  <a:endCxn id="129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>
                  <a:stCxn id="1290" idx="2"/>
                  <a:endCxn id="128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>
                  <a:stCxn id="1287" idx="0"/>
                  <a:endCxn id="128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4" name="Oval 1283"/>
            <p:cNvSpPr/>
            <p:nvPr/>
          </p:nvSpPr>
          <p:spPr bwMode="auto">
            <a:xfrm rot="16200000" flipV="1">
              <a:off x="4882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 rot="16200000" flipV="1">
              <a:off x="5110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 rot="16200000" flipV="1">
              <a:off x="5339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28" name="Group 1249"/>
          <p:cNvGrpSpPr/>
          <p:nvPr/>
        </p:nvGrpSpPr>
        <p:grpSpPr>
          <a:xfrm>
            <a:off x="5173133" y="5493813"/>
            <a:ext cx="454781" cy="348191"/>
            <a:chOff x="5638800" y="5943600"/>
            <a:chExt cx="696686" cy="533400"/>
          </a:xfrm>
        </p:grpSpPr>
        <p:grpSp>
          <p:nvGrpSpPr>
            <p:cNvPr id="64" name="Group 200"/>
            <p:cNvGrpSpPr/>
            <p:nvPr/>
          </p:nvGrpSpPr>
          <p:grpSpPr>
            <a:xfrm>
              <a:off x="5722031" y="6019800"/>
              <a:ext cx="533400" cy="381000"/>
              <a:chOff x="2064431" y="6019800"/>
              <a:chExt cx="533400" cy="381000"/>
            </a:xfrm>
          </p:grpSpPr>
          <p:sp>
            <p:nvSpPr>
              <p:cNvPr id="1276" name="Rectangle 127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78" name="Rectangle 127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79" name="Rectangle 127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80" name="Straight Connector 1279"/>
                <p:cNvCxnSpPr>
                  <a:stCxn id="1278" idx="3"/>
                  <a:endCxn id="127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>
                  <a:stCxn id="1279" idx="2"/>
                  <a:endCxn id="127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>
                  <a:stCxn id="1276" idx="0"/>
                  <a:endCxn id="127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3" name="Oval 1272"/>
            <p:cNvSpPr/>
            <p:nvPr/>
          </p:nvSpPr>
          <p:spPr bwMode="auto">
            <a:xfrm rot="16200000" flipV="1">
              <a:off x="5644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 rot="16200000" flipV="1">
              <a:off x="5872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 rot="16200000" flipV="1">
              <a:off x="6101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6" name="Group 1250"/>
          <p:cNvGrpSpPr/>
          <p:nvPr/>
        </p:nvGrpSpPr>
        <p:grpSpPr>
          <a:xfrm>
            <a:off x="3581400" y="5493812"/>
            <a:ext cx="454781" cy="348191"/>
            <a:chOff x="3200400" y="5943600"/>
            <a:chExt cx="696686" cy="533400"/>
          </a:xfrm>
        </p:grpSpPr>
        <p:grpSp>
          <p:nvGrpSpPr>
            <p:cNvPr id="67" name="Group 132"/>
            <p:cNvGrpSpPr/>
            <p:nvPr/>
          </p:nvGrpSpPr>
          <p:grpSpPr>
            <a:xfrm>
              <a:off x="3283631" y="6019800"/>
              <a:ext cx="533400" cy="381000"/>
              <a:chOff x="2064431" y="6019800"/>
              <a:chExt cx="533400" cy="381000"/>
            </a:xfrm>
          </p:grpSpPr>
          <p:sp>
            <p:nvSpPr>
              <p:cNvPr id="1265" name="Rectangle 126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67" name="Rectangle 126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68" name="Rectangle 126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69" name="Straight Connector 1268"/>
                <p:cNvCxnSpPr>
                  <a:stCxn id="1267" idx="3"/>
                  <a:endCxn id="126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Straight Connector 1269"/>
                <p:cNvCxnSpPr>
                  <a:stCxn id="1268" idx="2"/>
                  <a:endCxn id="126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Straight Connector 1270"/>
                <p:cNvCxnSpPr>
                  <a:stCxn id="1265" idx="0"/>
                  <a:endCxn id="126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2" name="Oval 1261"/>
            <p:cNvSpPr/>
            <p:nvPr/>
          </p:nvSpPr>
          <p:spPr bwMode="auto">
            <a:xfrm rot="16200000" flipV="1">
              <a:off x="32058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 rot="16200000" flipV="1">
              <a:off x="34344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 rot="16200000" flipV="1">
              <a:off x="3663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9" name="Group 1251"/>
          <p:cNvGrpSpPr/>
          <p:nvPr/>
        </p:nvGrpSpPr>
        <p:grpSpPr>
          <a:xfrm>
            <a:off x="4974166" y="4648200"/>
            <a:ext cx="156331" cy="149225"/>
            <a:chOff x="5334000" y="4648200"/>
            <a:chExt cx="239486" cy="228600"/>
          </a:xfrm>
        </p:grpSpPr>
        <p:sp>
          <p:nvSpPr>
            <p:cNvPr id="1259" name="Rectangle 1258"/>
            <p:cNvSpPr/>
            <p:nvPr/>
          </p:nvSpPr>
          <p:spPr bwMode="auto">
            <a:xfrm>
              <a:off x="54172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 rot="16200000" flipV="1">
              <a:off x="53394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0" name="Group 1252"/>
          <p:cNvGrpSpPr/>
          <p:nvPr/>
        </p:nvGrpSpPr>
        <p:grpSpPr>
          <a:xfrm>
            <a:off x="4133295" y="4648201"/>
            <a:ext cx="156331" cy="149225"/>
            <a:chOff x="4045857" y="4648200"/>
            <a:chExt cx="239486" cy="228600"/>
          </a:xfrm>
        </p:grpSpPr>
        <p:sp>
          <p:nvSpPr>
            <p:cNvPr id="1257" name="Rectangle 1256"/>
            <p:cNvSpPr/>
            <p:nvPr/>
          </p:nvSpPr>
          <p:spPr bwMode="auto">
            <a:xfrm>
              <a:off x="4129088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 rot="16200000" flipV="1">
              <a:off x="4051300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1" name="Group 1253"/>
          <p:cNvGrpSpPr/>
          <p:nvPr/>
        </p:nvGrpSpPr>
        <p:grpSpPr>
          <a:xfrm>
            <a:off x="4526490" y="4648205"/>
            <a:ext cx="156331" cy="149225"/>
            <a:chOff x="4648200" y="4648200"/>
            <a:chExt cx="239486" cy="228600"/>
          </a:xfrm>
        </p:grpSpPr>
        <p:sp>
          <p:nvSpPr>
            <p:cNvPr id="1255" name="Rectangle 1254"/>
            <p:cNvSpPr/>
            <p:nvPr/>
          </p:nvSpPr>
          <p:spPr bwMode="auto">
            <a:xfrm>
              <a:off x="47314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 rot="16200000" flipV="1">
              <a:off x="46536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306" name="Rectangle 1305"/>
          <p:cNvSpPr/>
          <p:nvPr/>
        </p:nvSpPr>
        <p:spPr bwMode="auto">
          <a:xfrm>
            <a:off x="23614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7" name="Rectangle 1306"/>
          <p:cNvSpPr/>
          <p:nvPr/>
        </p:nvSpPr>
        <p:spPr bwMode="auto">
          <a:xfrm>
            <a:off x="15206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8" name="Rectangle 1307"/>
          <p:cNvSpPr/>
          <p:nvPr/>
        </p:nvSpPr>
        <p:spPr bwMode="auto">
          <a:xfrm>
            <a:off x="19138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310" name="Straight Connector 9"/>
          <p:cNvCxnSpPr>
            <a:stCxn id="1306" idx="2"/>
            <a:endCxn id="1355" idx="0"/>
          </p:cNvCxnSpPr>
          <p:nvPr/>
        </p:nvCxnSpPr>
        <p:spPr bwMode="auto">
          <a:xfrm rot="16200000" flipH="1">
            <a:off x="3571314" y="3562744"/>
            <a:ext cx="795897" cy="316578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1" name="Straight Connector 10"/>
          <p:cNvCxnSpPr>
            <a:stCxn id="1306" idx="2"/>
            <a:endCxn id="1368" idx="0"/>
          </p:cNvCxnSpPr>
          <p:nvPr/>
        </p:nvCxnSpPr>
        <p:spPr bwMode="auto">
          <a:xfrm rot="16200000" flipH="1">
            <a:off x="2899800" y="4234257"/>
            <a:ext cx="795897" cy="182276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2" name="Straight Connector 11"/>
          <p:cNvCxnSpPr>
            <a:stCxn id="1362" idx="0"/>
            <a:endCxn id="1306" idx="2"/>
          </p:cNvCxnSpPr>
          <p:nvPr/>
        </p:nvCxnSpPr>
        <p:spPr bwMode="auto">
          <a:xfrm rot="16200000" flipV="1">
            <a:off x="3322606" y="3811453"/>
            <a:ext cx="795897" cy="266837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308" idx="2"/>
            <a:endCxn id="1361" idx="0"/>
          </p:cNvCxnSpPr>
          <p:nvPr/>
        </p:nvCxnSpPr>
        <p:spPr bwMode="auto">
          <a:xfrm rot="16200000" flipH="1">
            <a:off x="2949542" y="3736841"/>
            <a:ext cx="795897" cy="2817594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>
            <a:stCxn id="1308" idx="2"/>
            <a:endCxn id="1354" idx="0"/>
          </p:cNvCxnSpPr>
          <p:nvPr/>
        </p:nvCxnSpPr>
        <p:spPr bwMode="auto">
          <a:xfrm rot="16200000" flipH="1">
            <a:off x="3198250" y="3488132"/>
            <a:ext cx="795897" cy="3315011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stCxn id="1359" idx="0"/>
            <a:endCxn id="1308" idx="2"/>
          </p:cNvCxnSpPr>
          <p:nvPr/>
        </p:nvCxnSpPr>
        <p:spPr bwMode="auto">
          <a:xfrm rot="16200000" flipV="1">
            <a:off x="2924671" y="3761713"/>
            <a:ext cx="994865" cy="296682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6" name="Straight Connector 1315"/>
          <p:cNvCxnSpPr>
            <a:stCxn id="1307" idx="2"/>
            <a:endCxn id="1345" idx="0"/>
          </p:cNvCxnSpPr>
          <p:nvPr/>
        </p:nvCxnSpPr>
        <p:spPr bwMode="auto">
          <a:xfrm rot="16200000" flipH="1">
            <a:off x="2180915" y="4112272"/>
            <a:ext cx="994865" cy="2265700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7" name="Straight Connector 1316"/>
          <p:cNvCxnSpPr>
            <a:stCxn id="1347" idx="0"/>
            <a:endCxn id="1307" idx="2"/>
          </p:cNvCxnSpPr>
          <p:nvPr/>
        </p:nvCxnSpPr>
        <p:spPr bwMode="auto">
          <a:xfrm rot="16200000" flipV="1">
            <a:off x="2205786" y="4087402"/>
            <a:ext cx="795897" cy="2116474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8" name="Straight Connector 1317"/>
          <p:cNvCxnSpPr>
            <a:stCxn id="1366" idx="0"/>
            <a:endCxn id="1307" idx="2"/>
          </p:cNvCxnSpPr>
          <p:nvPr/>
        </p:nvCxnSpPr>
        <p:spPr bwMode="auto">
          <a:xfrm rot="16200000" flipV="1">
            <a:off x="2454494" y="3838694"/>
            <a:ext cx="994865" cy="2812858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9" name="Straight Connector 11"/>
          <p:cNvCxnSpPr>
            <a:stCxn id="1348" idx="3"/>
            <a:endCxn id="1306" idx="2"/>
          </p:cNvCxnSpPr>
          <p:nvPr/>
        </p:nvCxnSpPr>
        <p:spPr bwMode="auto">
          <a:xfrm flipH="1" flipV="1">
            <a:off x="2386368" y="4747690"/>
            <a:ext cx="1598926" cy="82076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0" name="Straight Connector 1319"/>
          <p:cNvCxnSpPr>
            <a:stCxn id="1308" idx="2"/>
            <a:endCxn id="1348" idx="0"/>
          </p:cNvCxnSpPr>
          <p:nvPr/>
        </p:nvCxnSpPr>
        <p:spPr bwMode="auto">
          <a:xfrm rot="16200000" flipH="1">
            <a:off x="2551610" y="4134773"/>
            <a:ext cx="795897" cy="202173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1" name="Straight Connector 1320"/>
          <p:cNvCxnSpPr>
            <a:stCxn id="1308" idx="2"/>
            <a:endCxn id="1369" idx="0"/>
          </p:cNvCxnSpPr>
          <p:nvPr/>
        </p:nvCxnSpPr>
        <p:spPr bwMode="auto">
          <a:xfrm rot="16200000" flipH="1">
            <a:off x="2825189" y="3861194"/>
            <a:ext cx="795897" cy="2568888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7" name="Straight Connector 1326"/>
          <p:cNvCxnSpPr>
            <a:stCxn id="1354" idx="0"/>
            <a:endCxn id="1307" idx="2"/>
          </p:cNvCxnSpPr>
          <p:nvPr/>
        </p:nvCxnSpPr>
        <p:spPr bwMode="auto">
          <a:xfrm rot="16200000" flipV="1">
            <a:off x="3001653" y="3291535"/>
            <a:ext cx="795897" cy="3708207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 453"/>
          <p:cNvGrpSpPr/>
          <p:nvPr/>
        </p:nvGrpSpPr>
        <p:grpSpPr>
          <a:xfrm>
            <a:off x="3582761" y="5493813"/>
            <a:ext cx="454781" cy="348191"/>
            <a:chOff x="914400" y="5493813"/>
            <a:chExt cx="454781" cy="348191"/>
          </a:xfrm>
        </p:grpSpPr>
        <p:grpSp>
          <p:nvGrpSpPr>
            <p:cNvPr id="73" name="Group 132"/>
            <p:cNvGrpSpPr/>
            <p:nvPr/>
          </p:nvGrpSpPr>
          <p:grpSpPr>
            <a:xfrm>
              <a:off x="968739" y="5543587"/>
              <a:ext cx="348194" cy="248710"/>
              <a:chOff x="2064431" y="6019800"/>
              <a:chExt cx="533400" cy="381000"/>
            </a:xfrm>
          </p:grpSpPr>
          <p:sp>
            <p:nvSpPr>
              <p:cNvPr id="1345" name="Rectangle 134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4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47" name="Rectangle 134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49" name="Straight Connector 1348"/>
                <p:cNvCxnSpPr>
                  <a:stCxn id="1347" idx="3"/>
                  <a:endCxn id="134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/>
                <p:cNvCxnSpPr>
                  <a:stCxn id="1348" idx="2"/>
                  <a:endCxn id="134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/>
                <p:cNvCxnSpPr>
                  <a:stCxn id="1345" idx="0"/>
                  <a:endCxn id="134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2" name="Oval 1341"/>
            <p:cNvSpPr/>
            <p:nvPr/>
          </p:nvSpPr>
          <p:spPr bwMode="auto">
            <a:xfrm rot="16200000" flipV="1">
              <a:off x="91795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 rot="16200000" flipV="1">
              <a:off x="1067178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 rot="16200000" flipV="1">
              <a:off x="121640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5" name="Group 454"/>
          <p:cNvGrpSpPr/>
          <p:nvPr/>
        </p:nvGrpSpPr>
        <p:grpSpPr>
          <a:xfrm>
            <a:off x="4129919" y="5493813"/>
            <a:ext cx="454781" cy="348191"/>
            <a:chOff x="1461558" y="5493813"/>
            <a:chExt cx="454781" cy="348191"/>
          </a:xfrm>
        </p:grpSpPr>
        <p:grpSp>
          <p:nvGrpSpPr>
            <p:cNvPr id="76" name="Group 176"/>
            <p:cNvGrpSpPr/>
            <p:nvPr/>
          </p:nvGrpSpPr>
          <p:grpSpPr>
            <a:xfrm>
              <a:off x="1515897" y="5543587"/>
              <a:ext cx="348194" cy="248710"/>
              <a:chOff x="2064431" y="6019800"/>
              <a:chExt cx="533400" cy="381000"/>
            </a:xfrm>
          </p:grpSpPr>
          <p:sp>
            <p:nvSpPr>
              <p:cNvPr id="1366" name="Rectangle 136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8" name="Rectangle 136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70" name="Straight Connector 1369"/>
                <p:cNvCxnSpPr>
                  <a:stCxn id="1368" idx="3"/>
                  <a:endCxn id="136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>
                  <a:stCxn id="1369" idx="2"/>
                  <a:endCxn id="136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/>
                <p:cNvCxnSpPr>
                  <a:stCxn id="1366" idx="0"/>
                  <a:endCxn id="136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3" name="Oval 1332"/>
            <p:cNvSpPr/>
            <p:nvPr/>
          </p:nvSpPr>
          <p:spPr bwMode="auto">
            <a:xfrm rot="16200000" flipV="1">
              <a:off x="146511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 rot="16200000" flipV="1">
              <a:off x="1614336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 rot="16200000" flipV="1">
              <a:off x="176356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8" name="Group 455"/>
          <p:cNvGrpSpPr/>
          <p:nvPr/>
        </p:nvGrpSpPr>
        <p:grpSpPr>
          <a:xfrm>
            <a:off x="4677077" y="5493813"/>
            <a:ext cx="454781" cy="348191"/>
            <a:chOff x="2008716" y="5493813"/>
            <a:chExt cx="454781" cy="348191"/>
          </a:xfrm>
        </p:grpSpPr>
        <p:grpSp>
          <p:nvGrpSpPr>
            <p:cNvPr id="79" name="Group 188"/>
            <p:cNvGrpSpPr/>
            <p:nvPr/>
          </p:nvGrpSpPr>
          <p:grpSpPr>
            <a:xfrm>
              <a:off x="2063055" y="5543587"/>
              <a:ext cx="348194" cy="248710"/>
              <a:chOff x="2064431" y="6019800"/>
              <a:chExt cx="533400" cy="381000"/>
            </a:xfrm>
          </p:grpSpPr>
          <p:sp>
            <p:nvSpPr>
              <p:cNvPr id="1359" name="Rectangle 135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0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1" name="Rectangle 136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2" name="Rectangle 136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63" name="Straight Connector 1362"/>
                <p:cNvCxnSpPr>
                  <a:stCxn id="1361" idx="3"/>
                  <a:endCxn id="136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4" name="Straight Connector 1363"/>
                <p:cNvCxnSpPr>
                  <a:stCxn id="1362" idx="2"/>
                  <a:endCxn id="135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>
                  <a:stCxn id="1359" idx="0"/>
                  <a:endCxn id="136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6" name="Oval 1335"/>
            <p:cNvSpPr/>
            <p:nvPr/>
          </p:nvSpPr>
          <p:spPr bwMode="auto">
            <a:xfrm rot="16200000" flipV="1">
              <a:off x="201226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 rot="16200000" flipV="1">
              <a:off x="2161494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 rot="16200000" flipV="1">
              <a:off x="231071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3" name="Group 460"/>
          <p:cNvGrpSpPr/>
          <p:nvPr/>
        </p:nvGrpSpPr>
        <p:grpSpPr>
          <a:xfrm>
            <a:off x="5174494" y="5493813"/>
            <a:ext cx="454781" cy="348191"/>
            <a:chOff x="2506133" y="5493813"/>
            <a:chExt cx="454781" cy="348191"/>
          </a:xfrm>
        </p:grpSpPr>
        <p:grpSp>
          <p:nvGrpSpPr>
            <p:cNvPr id="84" name="Group 200"/>
            <p:cNvGrpSpPr/>
            <p:nvPr/>
          </p:nvGrpSpPr>
          <p:grpSpPr>
            <a:xfrm>
              <a:off x="2560472" y="5543587"/>
              <a:ext cx="348194" cy="248710"/>
              <a:chOff x="2064431" y="6019800"/>
              <a:chExt cx="533400" cy="381000"/>
            </a:xfrm>
          </p:grpSpPr>
          <p:sp>
            <p:nvSpPr>
              <p:cNvPr id="1352" name="Rectangle 1351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54" name="Rectangle 1353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56" name="Straight Connector 1355"/>
                <p:cNvCxnSpPr>
                  <a:stCxn id="1354" idx="3"/>
                  <a:endCxn id="1355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/>
                <p:cNvCxnSpPr>
                  <a:stCxn id="1355" idx="2"/>
                  <a:endCxn id="1352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/>
                <p:cNvCxnSpPr>
                  <a:stCxn id="1352" idx="0"/>
                  <a:endCxn id="1354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9" name="Oval 1338"/>
            <p:cNvSpPr/>
            <p:nvPr/>
          </p:nvSpPr>
          <p:spPr bwMode="auto">
            <a:xfrm rot="16200000" flipV="1">
              <a:off x="250968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 rot="16200000" flipV="1">
              <a:off x="2658911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 rot="16200000" flipV="1">
              <a:off x="280813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24" name="Rectangle 423"/>
          <p:cNvSpPr/>
          <p:nvPr/>
        </p:nvSpPr>
        <p:spPr bwMode="auto">
          <a:xfrm>
            <a:off x="77716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69308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73240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427" name="Straight Connector 9"/>
          <p:cNvCxnSpPr>
            <a:stCxn id="424" idx="2"/>
            <a:endCxn id="448" idx="0"/>
          </p:cNvCxnSpPr>
          <p:nvPr/>
        </p:nvCxnSpPr>
        <p:spPr bwMode="auto">
          <a:xfrm rot="5400000">
            <a:off x="6868399" y="4615417"/>
            <a:ext cx="795897" cy="1060442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10"/>
          <p:cNvCxnSpPr>
            <a:stCxn id="424" idx="2"/>
            <a:endCxn id="440" idx="0"/>
          </p:cNvCxnSpPr>
          <p:nvPr/>
        </p:nvCxnSpPr>
        <p:spPr bwMode="auto">
          <a:xfrm rot="5400000">
            <a:off x="6594820" y="4341838"/>
            <a:ext cx="795897" cy="160760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11"/>
          <p:cNvCxnSpPr>
            <a:stCxn id="449" idx="0"/>
            <a:endCxn id="424" idx="2"/>
          </p:cNvCxnSpPr>
          <p:nvPr/>
        </p:nvCxnSpPr>
        <p:spPr bwMode="auto">
          <a:xfrm rot="5400000" flipH="1" flipV="1">
            <a:off x="7017625" y="4764644"/>
            <a:ext cx="795897" cy="761990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426" idx="2"/>
            <a:endCxn id="440" idx="0"/>
          </p:cNvCxnSpPr>
          <p:nvPr/>
        </p:nvCxnSpPr>
        <p:spPr bwMode="auto">
          <a:xfrm rot="5400000">
            <a:off x="6370983" y="4565676"/>
            <a:ext cx="795897" cy="1159925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446" idx="0"/>
            <a:endCxn id="426" idx="2"/>
          </p:cNvCxnSpPr>
          <p:nvPr/>
        </p:nvCxnSpPr>
        <p:spPr bwMode="auto">
          <a:xfrm rot="5400000" flipH="1" flipV="1">
            <a:off x="6619690" y="5013353"/>
            <a:ext cx="994865" cy="463541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25" idx="2"/>
            <a:endCxn id="454" idx="1"/>
          </p:cNvCxnSpPr>
          <p:nvPr/>
        </p:nvCxnSpPr>
        <p:spPr bwMode="auto">
          <a:xfrm rot="16200000" flipH="1">
            <a:off x="6646929" y="5056457"/>
            <a:ext cx="1019736" cy="402201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65" idx="0"/>
            <a:endCxn id="425" idx="2"/>
          </p:cNvCxnSpPr>
          <p:nvPr/>
        </p:nvCxnSpPr>
        <p:spPr bwMode="auto">
          <a:xfrm rot="5400000" flipH="1" flipV="1">
            <a:off x="5900805" y="4488696"/>
            <a:ext cx="795897" cy="1313887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8" idx="0"/>
            <a:endCxn id="425" idx="2"/>
          </p:cNvCxnSpPr>
          <p:nvPr/>
        </p:nvCxnSpPr>
        <p:spPr bwMode="auto">
          <a:xfrm rot="5400000" flipH="1" flipV="1">
            <a:off x="6149513" y="4936372"/>
            <a:ext cx="994865" cy="617503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11"/>
          <p:cNvCxnSpPr>
            <a:stCxn id="466" idx="3"/>
            <a:endCxn id="424" idx="2"/>
          </p:cNvCxnSpPr>
          <p:nvPr/>
        </p:nvCxnSpPr>
        <p:spPr bwMode="auto">
          <a:xfrm flipV="1">
            <a:off x="5965133" y="4747690"/>
            <a:ext cx="1831435" cy="820768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26" idx="2"/>
            <a:endCxn id="466" idx="0"/>
          </p:cNvCxnSpPr>
          <p:nvPr/>
        </p:nvCxnSpPr>
        <p:spPr bwMode="auto">
          <a:xfrm rot="5400000">
            <a:off x="6246630" y="4441323"/>
            <a:ext cx="795897" cy="1408631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176"/>
          <p:cNvGrpSpPr/>
          <p:nvPr/>
        </p:nvGrpSpPr>
        <p:grpSpPr>
          <a:xfrm>
            <a:off x="6164097" y="5543587"/>
            <a:ext cx="348194" cy="248710"/>
            <a:chOff x="2064431" y="6019800"/>
            <a:chExt cx="533400" cy="381000"/>
          </a:xfrm>
        </p:grpSpPr>
        <p:sp>
          <p:nvSpPr>
            <p:cNvPr id="438" name="Rectangle 437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7" name="Group 178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0" name="Rectangle 439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42" name="Straight Connector 441"/>
              <p:cNvCxnSpPr>
                <a:stCxn id="440" idx="3"/>
                <a:endCxn id="441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41" idx="2"/>
                <a:endCxn id="438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38" idx="0"/>
                <a:endCxn id="440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188"/>
          <p:cNvGrpSpPr/>
          <p:nvPr/>
        </p:nvGrpSpPr>
        <p:grpSpPr>
          <a:xfrm>
            <a:off x="6711255" y="5543587"/>
            <a:ext cx="348194" cy="248710"/>
            <a:chOff x="2064431" y="6019800"/>
            <a:chExt cx="533400" cy="381000"/>
          </a:xfrm>
        </p:grpSpPr>
        <p:sp>
          <p:nvSpPr>
            <p:cNvPr id="446" name="Rectangle 445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9" name="Group 190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8" name="Rectangle 447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0" name="Straight Connector 449"/>
              <p:cNvCxnSpPr>
                <a:stCxn id="448" idx="3"/>
                <a:endCxn id="449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49" idx="2"/>
                <a:endCxn id="446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46" idx="0"/>
                <a:endCxn id="448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200"/>
          <p:cNvGrpSpPr/>
          <p:nvPr/>
        </p:nvGrpSpPr>
        <p:grpSpPr>
          <a:xfrm>
            <a:off x="7208672" y="5543587"/>
            <a:ext cx="348194" cy="248710"/>
            <a:chOff x="2064431" y="6019800"/>
            <a:chExt cx="533400" cy="381000"/>
          </a:xfrm>
        </p:grpSpPr>
        <p:sp>
          <p:nvSpPr>
            <p:cNvPr id="454" name="Rectangle 453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1" name="Group 202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56" name="Rectangle 455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8" name="Straight Connector 457"/>
              <p:cNvCxnSpPr>
                <a:stCxn id="456" idx="3"/>
                <a:endCxn id="457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57" idx="2"/>
                <a:endCxn id="454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54" idx="0"/>
                <a:endCxn id="456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132"/>
          <p:cNvGrpSpPr/>
          <p:nvPr/>
        </p:nvGrpSpPr>
        <p:grpSpPr>
          <a:xfrm>
            <a:off x="5616939" y="5543587"/>
            <a:ext cx="348194" cy="248710"/>
            <a:chOff x="2064431" y="6019800"/>
            <a:chExt cx="533400" cy="381000"/>
          </a:xfrm>
        </p:grpSpPr>
        <p:sp>
          <p:nvSpPr>
            <p:cNvPr id="463" name="Rectangle 462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3" name="Group 131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65" name="Rectangle 464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67" name="Straight Connector 466"/>
              <p:cNvCxnSpPr>
                <a:stCxn id="465" idx="3"/>
                <a:endCxn id="466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66" idx="2"/>
                <a:endCxn id="463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63" idx="0"/>
                <a:endCxn id="465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0" name="Straight Connector 469"/>
          <p:cNvCxnSpPr>
            <a:stCxn id="426" idx="2"/>
            <a:endCxn id="457" idx="0"/>
          </p:cNvCxnSpPr>
          <p:nvPr/>
        </p:nvCxnSpPr>
        <p:spPr bwMode="auto">
          <a:xfrm rot="16200000" flipH="1">
            <a:off x="7042496" y="5054087"/>
            <a:ext cx="795897" cy="183102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>
            <a:stCxn id="456" idx="0"/>
            <a:endCxn id="425" idx="2"/>
          </p:cNvCxnSpPr>
          <p:nvPr/>
        </p:nvCxnSpPr>
        <p:spPr bwMode="auto">
          <a:xfrm rot="16200000" flipV="1">
            <a:off x="6696672" y="5006716"/>
            <a:ext cx="795897" cy="277846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>
            <a:stCxn id="463" idx="0"/>
            <a:endCxn id="425" idx="2"/>
          </p:cNvCxnSpPr>
          <p:nvPr/>
        </p:nvCxnSpPr>
        <p:spPr bwMode="auto">
          <a:xfrm rot="5400000" flipH="1" flipV="1">
            <a:off x="5875934" y="4662793"/>
            <a:ext cx="994865" cy="1164661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 bwMode="auto">
          <a:xfrm rot="16200000" flipV="1">
            <a:off x="7720919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4" name="Oval 473"/>
          <p:cNvSpPr/>
          <p:nvPr/>
        </p:nvSpPr>
        <p:spPr bwMode="auto">
          <a:xfrm rot="16200000" flipV="1">
            <a:off x="6880048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5" name="Oval 474"/>
          <p:cNvSpPr/>
          <p:nvPr/>
        </p:nvSpPr>
        <p:spPr bwMode="auto">
          <a:xfrm rot="16200000" flipV="1">
            <a:off x="7273244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6" name="Oval 475"/>
          <p:cNvSpPr/>
          <p:nvPr/>
        </p:nvSpPr>
        <p:spPr bwMode="auto">
          <a:xfrm rot="16200000" flipV="1">
            <a:off x="611331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7" name="Oval 476"/>
          <p:cNvSpPr/>
          <p:nvPr/>
        </p:nvSpPr>
        <p:spPr bwMode="auto">
          <a:xfrm rot="16200000" flipV="1">
            <a:off x="6262536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8" name="Oval 477"/>
          <p:cNvSpPr/>
          <p:nvPr/>
        </p:nvSpPr>
        <p:spPr bwMode="auto">
          <a:xfrm rot="16200000" flipV="1">
            <a:off x="641176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9" name="Oval 478"/>
          <p:cNvSpPr/>
          <p:nvPr/>
        </p:nvSpPr>
        <p:spPr bwMode="auto">
          <a:xfrm rot="16200000" flipV="1">
            <a:off x="666046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0" name="Oval 479"/>
          <p:cNvSpPr/>
          <p:nvPr/>
        </p:nvSpPr>
        <p:spPr bwMode="auto">
          <a:xfrm rot="16200000" flipV="1">
            <a:off x="6809694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1" name="Oval 480"/>
          <p:cNvSpPr/>
          <p:nvPr/>
        </p:nvSpPr>
        <p:spPr bwMode="auto">
          <a:xfrm rot="16200000" flipV="1">
            <a:off x="6958919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2" name="Oval 481"/>
          <p:cNvSpPr/>
          <p:nvPr/>
        </p:nvSpPr>
        <p:spPr bwMode="auto">
          <a:xfrm rot="16200000" flipV="1">
            <a:off x="715788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3" name="Oval 482"/>
          <p:cNvSpPr/>
          <p:nvPr/>
        </p:nvSpPr>
        <p:spPr bwMode="auto">
          <a:xfrm rot="16200000" flipV="1">
            <a:off x="7307111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4" name="Oval 483"/>
          <p:cNvSpPr/>
          <p:nvPr/>
        </p:nvSpPr>
        <p:spPr bwMode="auto">
          <a:xfrm rot="16200000" flipV="1">
            <a:off x="745633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5" name="Oval 484"/>
          <p:cNvSpPr/>
          <p:nvPr/>
        </p:nvSpPr>
        <p:spPr bwMode="auto">
          <a:xfrm rot="16200000" flipV="1">
            <a:off x="556615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6" name="Oval 485"/>
          <p:cNvSpPr/>
          <p:nvPr/>
        </p:nvSpPr>
        <p:spPr bwMode="auto">
          <a:xfrm rot="16200000" flipV="1">
            <a:off x="5715378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7" name="Oval 486"/>
          <p:cNvSpPr/>
          <p:nvPr/>
        </p:nvSpPr>
        <p:spPr bwMode="auto">
          <a:xfrm rot="16200000" flipV="1">
            <a:off x="5864603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94" name="Group 1328"/>
          <p:cNvGrpSpPr/>
          <p:nvPr/>
        </p:nvGrpSpPr>
        <p:grpSpPr>
          <a:xfrm>
            <a:off x="1466295" y="4648206"/>
            <a:ext cx="997202" cy="149225"/>
            <a:chOff x="1999695" y="4038600"/>
            <a:chExt cx="997202" cy="149225"/>
          </a:xfrm>
        </p:grpSpPr>
        <p:sp>
          <p:nvSpPr>
            <p:cNvPr id="1330" name="Oval 1329"/>
            <p:cNvSpPr/>
            <p:nvPr/>
          </p:nvSpPr>
          <p:spPr bwMode="auto">
            <a:xfrm rot="16200000" flipV="1">
              <a:off x="2844119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 rot="16200000" flipV="1">
              <a:off x="2003248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 rot="16200000" flipV="1">
              <a:off x="2396444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62" name="Rectangle 461"/>
          <p:cNvSpPr/>
          <p:nvPr/>
        </p:nvSpPr>
        <p:spPr bwMode="auto">
          <a:xfrm>
            <a:off x="685800" y="4419600"/>
            <a:ext cx="7724774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533400" y="609600"/>
            <a:ext cx="8077200" cy="37338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3" name="Rectangle 1002"/>
          <p:cNvSpPr/>
          <p:nvPr/>
        </p:nvSpPr>
        <p:spPr bwMode="auto">
          <a:xfrm>
            <a:off x="3429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1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" name="Group 842"/>
          <p:cNvGrpSpPr/>
          <p:nvPr/>
        </p:nvGrpSpPr>
        <p:grpSpPr>
          <a:xfrm>
            <a:off x="3581400" y="990594"/>
            <a:ext cx="2046514" cy="1193805"/>
            <a:chOff x="990600" y="3505192"/>
            <a:chExt cx="3135088" cy="1828811"/>
          </a:xfrm>
        </p:grpSpPr>
        <p:cxnSp>
          <p:nvCxnSpPr>
            <p:cNvPr id="773" name="Straight Connector 772"/>
            <p:cNvCxnSpPr/>
            <p:nvPr/>
          </p:nvCxnSpPr>
          <p:spPr bwMode="auto">
            <a:xfrm>
              <a:off x="1295401" y="4191001"/>
              <a:ext cx="2590801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9"/>
            <p:cNvCxnSpPr/>
            <p:nvPr/>
          </p:nvCxnSpPr>
          <p:spPr bwMode="auto">
            <a:xfrm rot="16200000" flipH="1">
              <a:off x="3016932" y="3886202"/>
              <a:ext cx="1219200" cy="7620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10"/>
            <p:cNvCxnSpPr/>
            <p:nvPr/>
          </p:nvCxnSpPr>
          <p:spPr bwMode="auto">
            <a:xfrm rot="16200000" flipH="1">
              <a:off x="2750232" y="4152901"/>
              <a:ext cx="1524001" cy="5334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6" name="Straight Connector 11"/>
            <p:cNvCxnSpPr/>
            <p:nvPr/>
          </p:nvCxnSpPr>
          <p:spPr bwMode="auto">
            <a:xfrm rot="5400000" flipH="1" flipV="1">
              <a:off x="2635933" y="4267202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 bwMode="auto">
            <a:xfrm rot="16200000" flipH="1">
              <a:off x="2064431" y="4152901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 bwMode="auto">
            <a:xfrm rot="16200000" flipH="1">
              <a:off x="2445433" y="3771901"/>
              <a:ext cx="1219200" cy="990601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 bwMode="auto">
            <a:xfrm rot="16200000" flipV="1">
              <a:off x="2026332" y="4191001"/>
              <a:ext cx="1524001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886961" y="4111173"/>
              <a:ext cx="1524001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 bwMode="auto">
            <a:xfrm rot="5400000" flipH="1" flipV="1">
              <a:off x="925059" y="3844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 bwMode="auto">
            <a:xfrm rot="16200000" flipV="1">
              <a:off x="1306061" y="4308930"/>
              <a:ext cx="1524001" cy="221344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11"/>
            <p:cNvCxnSpPr/>
            <p:nvPr/>
          </p:nvCxnSpPr>
          <p:spPr bwMode="auto">
            <a:xfrm flipV="1">
              <a:off x="1607232" y="3657601"/>
              <a:ext cx="1638302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 bwMode="auto">
            <a:xfrm rot="5400000">
              <a:off x="1645331" y="3962401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 bwMode="auto">
            <a:xfrm rot="5400000">
              <a:off x="1873931" y="4191001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785"/>
            <p:cNvGrpSpPr/>
            <p:nvPr/>
          </p:nvGrpSpPr>
          <p:grpSpPr>
            <a:xfrm>
              <a:off x="1828800" y="4800602"/>
              <a:ext cx="696686" cy="533400"/>
              <a:chOff x="4038600" y="5943600"/>
              <a:chExt cx="696686" cy="533400"/>
            </a:xfrm>
          </p:grpSpPr>
          <p:grpSp>
            <p:nvGrpSpPr>
              <p:cNvPr id="5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91" name="Rectangle 790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93" name="Rectangle 792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95" name="Straight Connector 794"/>
                  <p:cNvCxnSpPr>
                    <a:stCxn id="793" idx="3"/>
                    <a:endCxn id="79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>
                    <a:stCxn id="794" idx="2"/>
                    <a:endCxn id="79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>
                    <a:stCxn id="791" idx="0"/>
                    <a:endCxn id="79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8" name="Oval 787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797"/>
            <p:cNvGrpSpPr/>
            <p:nvPr/>
          </p:nvGrpSpPr>
          <p:grpSpPr>
            <a:xfrm>
              <a:off x="2667000" y="4800603"/>
              <a:ext cx="696686" cy="533400"/>
              <a:chOff x="4876800" y="5943600"/>
              <a:chExt cx="696686" cy="533400"/>
            </a:xfrm>
          </p:grpSpPr>
          <p:grpSp>
            <p:nvGrpSpPr>
              <p:cNvPr id="8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03" name="Rectangle 802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9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05" name="Rectangle 804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07" name="Straight Connector 806"/>
                  <p:cNvCxnSpPr>
                    <a:stCxn id="805" idx="3"/>
                    <a:endCxn id="806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>
                    <a:stCxn id="806" idx="2"/>
                    <a:endCxn id="803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>
                    <a:stCxn id="803" idx="0"/>
                    <a:endCxn id="805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0" name="Oval 799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" name="Group 809"/>
            <p:cNvGrpSpPr/>
            <p:nvPr/>
          </p:nvGrpSpPr>
          <p:grpSpPr>
            <a:xfrm>
              <a:off x="3429002" y="4800602"/>
              <a:ext cx="696686" cy="533400"/>
              <a:chOff x="5638800" y="5943600"/>
              <a:chExt cx="696686" cy="533400"/>
            </a:xfrm>
          </p:grpSpPr>
          <p:grpSp>
            <p:nvGrpSpPr>
              <p:cNvPr id="11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15" name="Rectangle 814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2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19" name="Straight Connector 818"/>
                  <p:cNvCxnSpPr>
                    <a:stCxn id="817" idx="3"/>
                    <a:endCxn id="818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>
                    <a:stCxn id="818" idx="2"/>
                    <a:endCxn id="815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>
                    <a:stCxn id="815" idx="0"/>
                    <a:endCxn id="817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2" name="Oval 811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3" name="Group 821"/>
            <p:cNvGrpSpPr/>
            <p:nvPr/>
          </p:nvGrpSpPr>
          <p:grpSpPr>
            <a:xfrm>
              <a:off x="990600" y="4800600"/>
              <a:ext cx="696686" cy="533400"/>
              <a:chOff x="3200400" y="5943600"/>
              <a:chExt cx="696686" cy="533400"/>
            </a:xfrm>
          </p:grpSpPr>
          <p:grpSp>
            <p:nvGrpSpPr>
              <p:cNvPr id="1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27" name="Rectangle 826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5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31" name="Straight Connector 830"/>
                  <p:cNvCxnSpPr>
                    <a:stCxn id="829" idx="3"/>
                    <a:endCxn id="830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>
                    <a:stCxn id="830" idx="2"/>
                    <a:endCxn id="827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>
                    <a:stCxn id="827" idx="0"/>
                    <a:endCxn id="829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4" name="Oval 823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6" name="Group 833"/>
            <p:cNvGrpSpPr/>
            <p:nvPr/>
          </p:nvGrpSpPr>
          <p:grpSpPr>
            <a:xfrm>
              <a:off x="3124201" y="3505192"/>
              <a:ext cx="239486" cy="228600"/>
              <a:chOff x="5334000" y="4648200"/>
              <a:chExt cx="239486" cy="228600"/>
            </a:xfrm>
          </p:grpSpPr>
          <p:sp>
            <p:nvSpPr>
              <p:cNvPr id="835" name="Rectangle 834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7" name="Group 836"/>
            <p:cNvGrpSpPr/>
            <p:nvPr/>
          </p:nvGrpSpPr>
          <p:grpSpPr>
            <a:xfrm>
              <a:off x="1836057" y="3505194"/>
              <a:ext cx="239486" cy="228600"/>
              <a:chOff x="4045857" y="4648200"/>
              <a:chExt cx="239486" cy="228600"/>
            </a:xfrm>
          </p:grpSpPr>
          <p:sp>
            <p:nvSpPr>
              <p:cNvPr id="838" name="Rectangle 837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8" name="Group 839"/>
            <p:cNvGrpSpPr/>
            <p:nvPr/>
          </p:nvGrpSpPr>
          <p:grpSpPr>
            <a:xfrm>
              <a:off x="2438399" y="3505200"/>
              <a:ext cx="239486" cy="228600"/>
              <a:chOff x="4648200" y="4648200"/>
              <a:chExt cx="239486" cy="228600"/>
            </a:xfrm>
          </p:grpSpPr>
          <p:sp>
            <p:nvSpPr>
              <p:cNvPr id="841" name="Rectangle 8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4" name="Rectangle 1003"/>
          <p:cNvSpPr/>
          <p:nvPr/>
        </p:nvSpPr>
        <p:spPr bwMode="auto">
          <a:xfrm>
            <a:off x="762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5" name="TextBox 1004"/>
          <p:cNvSpPr txBox="1"/>
          <p:nvPr/>
        </p:nvSpPr>
        <p:spPr>
          <a:xfrm>
            <a:off x="914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19" name="Group 993"/>
          <p:cNvGrpSpPr/>
          <p:nvPr/>
        </p:nvGrpSpPr>
        <p:grpSpPr>
          <a:xfrm>
            <a:off x="914400" y="990600"/>
            <a:ext cx="2046514" cy="1193798"/>
            <a:chOff x="5715000" y="4564593"/>
            <a:chExt cx="2046514" cy="1193798"/>
          </a:xfrm>
        </p:grpSpPr>
        <p:sp>
          <p:nvSpPr>
            <p:cNvPr id="931" name="Rectangle 930"/>
            <p:cNvSpPr/>
            <p:nvPr/>
          </p:nvSpPr>
          <p:spPr bwMode="auto">
            <a:xfrm>
              <a:off x="7162097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2" name="Rectangle 931"/>
            <p:cNvSpPr/>
            <p:nvPr/>
          </p:nvSpPr>
          <p:spPr bwMode="auto">
            <a:xfrm>
              <a:off x="6321226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6714422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47" name="Straight Connector 946"/>
            <p:cNvCxnSpPr/>
            <p:nvPr/>
          </p:nvCxnSpPr>
          <p:spPr bwMode="auto">
            <a:xfrm>
              <a:off x="5913967" y="5012267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"/>
            <p:cNvCxnSpPr/>
            <p:nvPr/>
          </p:nvCxnSpPr>
          <p:spPr bwMode="auto">
            <a:xfrm rot="16200000" flipH="1">
              <a:off x="7037744" y="4813301"/>
              <a:ext cx="795865" cy="497417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10"/>
            <p:cNvCxnSpPr/>
            <p:nvPr/>
          </p:nvCxnSpPr>
          <p:spPr bwMode="auto">
            <a:xfrm rot="10800000" flipV="1">
              <a:off x="6341360" y="4664076"/>
              <a:ext cx="845608" cy="79586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11"/>
            <p:cNvCxnSpPr/>
            <p:nvPr/>
          </p:nvCxnSpPr>
          <p:spPr bwMode="auto">
            <a:xfrm rot="5400000" flipH="1" flipV="1">
              <a:off x="6789036" y="5062009"/>
              <a:ext cx="795865" cy="0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/>
            <p:nvPr/>
          </p:nvCxnSpPr>
          <p:spPr bwMode="auto">
            <a:xfrm rot="16200000" flipH="1">
              <a:off x="6415973" y="4987396"/>
              <a:ext cx="795865" cy="149225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/>
            <p:nvPr/>
          </p:nvCxnSpPr>
          <p:spPr bwMode="auto">
            <a:xfrm rot="16200000" flipH="1">
              <a:off x="6664682" y="4738688"/>
              <a:ext cx="795865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/>
            <p:nvPr/>
          </p:nvCxnSpPr>
          <p:spPr bwMode="auto">
            <a:xfrm rot="16200000" flipV="1">
              <a:off x="6391103" y="5012267"/>
              <a:ext cx="994832" cy="298450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/>
            <p:nvPr/>
          </p:nvCxnSpPr>
          <p:spPr bwMode="auto">
            <a:xfrm rot="5400000">
              <a:off x="5647347" y="4960157"/>
              <a:ext cx="994832" cy="402670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/>
            <p:nvPr/>
          </p:nvCxnSpPr>
          <p:spPr bwMode="auto">
            <a:xfrm rot="5400000" flipH="1" flipV="1">
              <a:off x="5672217" y="4786061"/>
              <a:ext cx="795865" cy="551895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 bwMode="auto">
            <a:xfrm rot="16200000" flipV="1">
              <a:off x="5920926" y="5089248"/>
              <a:ext cx="994832" cy="14448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7" name="Straight Connector 11"/>
            <p:cNvCxnSpPr/>
            <p:nvPr/>
          </p:nvCxnSpPr>
          <p:spPr bwMode="auto">
            <a:xfrm flipV="1">
              <a:off x="6117523" y="4664076"/>
              <a:ext cx="1069446" cy="82073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6018040" y="4738688"/>
              <a:ext cx="795866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6291619" y="5012267"/>
              <a:ext cx="795865" cy="99483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76"/>
            <p:cNvGrpSpPr/>
            <p:nvPr/>
          </p:nvGrpSpPr>
          <p:grpSpPr>
            <a:xfrm>
              <a:off x="6316489" y="5459942"/>
              <a:ext cx="348192" cy="248708"/>
              <a:chOff x="2064431" y="6019800"/>
              <a:chExt cx="533400" cy="38100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65" name="Straight Connector 964"/>
                <p:cNvCxnSpPr>
                  <a:stCxn id="963" idx="3"/>
                  <a:endCxn id="964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Connector 965"/>
                <p:cNvCxnSpPr>
                  <a:stCxn id="964" idx="2"/>
                  <a:endCxn id="961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/>
                <p:cNvCxnSpPr>
                  <a:stCxn id="961" idx="0"/>
                  <a:endCxn id="963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88"/>
            <p:cNvGrpSpPr/>
            <p:nvPr/>
          </p:nvGrpSpPr>
          <p:grpSpPr>
            <a:xfrm>
              <a:off x="6863647" y="5459942"/>
              <a:ext cx="348192" cy="248708"/>
              <a:chOff x="2064431" y="6019800"/>
              <a:chExt cx="533400" cy="381000"/>
            </a:xfrm>
          </p:grpSpPr>
          <p:sp>
            <p:nvSpPr>
              <p:cNvPr id="969" name="Rectangle 96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73" name="Straight Connector 972"/>
                <p:cNvCxnSpPr>
                  <a:stCxn id="971" idx="3"/>
                  <a:endCxn id="97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Straight Connector 973"/>
                <p:cNvCxnSpPr>
                  <a:stCxn id="972" idx="2"/>
                  <a:endCxn id="96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5" name="Straight Connector 974"/>
                <p:cNvCxnSpPr>
                  <a:stCxn id="969" idx="0"/>
                  <a:endCxn id="97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00"/>
            <p:cNvGrpSpPr/>
            <p:nvPr/>
          </p:nvGrpSpPr>
          <p:grpSpPr>
            <a:xfrm>
              <a:off x="7361064" y="5459942"/>
              <a:ext cx="348192" cy="248708"/>
              <a:chOff x="2064431" y="6019800"/>
              <a:chExt cx="533400" cy="381000"/>
            </a:xfrm>
          </p:grpSpPr>
          <p:sp>
            <p:nvSpPr>
              <p:cNvPr id="977" name="Rectangle 97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9" name="Rectangle 97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9" idx="3"/>
                  <a:endCxn id="98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>
                  <a:stCxn id="980" idx="2"/>
                  <a:endCxn id="97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>
                  <a:stCxn id="977" idx="0"/>
                  <a:endCxn id="97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132"/>
            <p:cNvGrpSpPr/>
            <p:nvPr/>
          </p:nvGrpSpPr>
          <p:grpSpPr>
            <a:xfrm>
              <a:off x="5769331" y="5459942"/>
              <a:ext cx="348192" cy="248708"/>
              <a:chOff x="2064431" y="6019800"/>
              <a:chExt cx="533400" cy="381000"/>
            </a:xfrm>
          </p:grpSpPr>
          <p:sp>
            <p:nvSpPr>
              <p:cNvPr id="985" name="Rectangle 98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87" name="Rectangle 98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9" name="Straight Connector 988"/>
                <p:cNvCxnSpPr>
                  <a:stCxn id="987" idx="3"/>
                  <a:endCxn id="98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>
                  <a:stCxn id="988" idx="2"/>
                  <a:endCxn id="98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>
                  <a:stCxn id="985" idx="0"/>
                  <a:endCxn id="98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2" name="Straight Connector 991"/>
            <p:cNvCxnSpPr>
              <a:stCxn id="933" idx="2"/>
            </p:cNvCxnSpPr>
            <p:nvPr/>
          </p:nvCxnSpPr>
          <p:spPr bwMode="auto">
            <a:xfrm rot="16200000" flipH="1">
              <a:off x="6639811" y="4763558"/>
              <a:ext cx="994831" cy="795867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>
              <a:endCxn id="932" idx="2"/>
            </p:cNvCxnSpPr>
            <p:nvPr/>
          </p:nvCxnSpPr>
          <p:spPr bwMode="auto">
            <a:xfrm rot="16200000" flipV="1">
              <a:off x="6468084" y="4542091"/>
              <a:ext cx="795865" cy="103983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933"/>
            <p:cNvGrpSpPr/>
            <p:nvPr/>
          </p:nvGrpSpPr>
          <p:grpSpPr>
            <a:xfrm>
              <a:off x="5715000" y="5410200"/>
              <a:ext cx="2046514" cy="348191"/>
              <a:chOff x="1447800" y="4884207"/>
              <a:chExt cx="2046514" cy="348191"/>
            </a:xfrm>
          </p:grpSpPr>
          <p:sp>
            <p:nvSpPr>
              <p:cNvPr id="935" name="Oval 93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6" name="Oval 93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9" name="Oval 938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0" name="Oval 939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1" name="Oval 940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2" name="Oval 941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3" name="Oval 942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4" name="Oval 943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5" name="Oval 944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6" name="Oval 945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30" name="Group 926"/>
            <p:cNvGrpSpPr/>
            <p:nvPr/>
          </p:nvGrpSpPr>
          <p:grpSpPr>
            <a:xfrm>
              <a:off x="6266895" y="4564593"/>
              <a:ext cx="997202" cy="149225"/>
              <a:chOff x="1999695" y="4038600"/>
              <a:chExt cx="997202" cy="149225"/>
            </a:xfrm>
          </p:grpSpPr>
          <p:sp>
            <p:nvSpPr>
              <p:cNvPr id="928" name="Oval 927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9" name="Oval 928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0" name="Oval 929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6" name="Rectangle 1005"/>
          <p:cNvSpPr/>
          <p:nvPr/>
        </p:nvSpPr>
        <p:spPr bwMode="auto">
          <a:xfrm>
            <a:off x="6096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7" name="TextBox 1006"/>
          <p:cNvSpPr txBox="1"/>
          <p:nvPr/>
        </p:nvSpPr>
        <p:spPr>
          <a:xfrm>
            <a:off x="6248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G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1" name="Group 1001"/>
          <p:cNvGrpSpPr/>
          <p:nvPr/>
        </p:nvGrpSpPr>
        <p:grpSpPr>
          <a:xfrm>
            <a:off x="6324600" y="990600"/>
            <a:ext cx="2046514" cy="1193798"/>
            <a:chOff x="1447800" y="4038600"/>
            <a:chExt cx="2046514" cy="1193798"/>
          </a:xfrm>
        </p:grpSpPr>
        <p:sp>
          <p:nvSpPr>
            <p:cNvPr id="869" name="Rectangle 868"/>
            <p:cNvSpPr/>
            <p:nvPr/>
          </p:nvSpPr>
          <p:spPr bwMode="auto">
            <a:xfrm>
              <a:off x="2894897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2054026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5" name="Rectangle 864"/>
            <p:cNvSpPr/>
            <p:nvPr/>
          </p:nvSpPr>
          <p:spPr bwMode="auto">
            <a:xfrm>
              <a:off x="2447222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45" name="Straight Connector 844"/>
            <p:cNvCxnSpPr/>
            <p:nvPr/>
          </p:nvCxnSpPr>
          <p:spPr bwMode="auto">
            <a:xfrm>
              <a:off x="1646767" y="4486274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9"/>
            <p:cNvCxnSpPr>
              <a:endCxn id="899" idx="0"/>
            </p:cNvCxnSpPr>
            <p:nvPr/>
          </p:nvCxnSpPr>
          <p:spPr bwMode="auto">
            <a:xfrm rot="5400000">
              <a:off x="2372611" y="4386791"/>
              <a:ext cx="795865" cy="29845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7" name="Straight Connector 10"/>
            <p:cNvCxnSpPr>
              <a:endCxn id="910" idx="0"/>
            </p:cNvCxnSpPr>
            <p:nvPr/>
          </p:nvCxnSpPr>
          <p:spPr bwMode="auto">
            <a:xfrm rot="10800000" flipV="1">
              <a:off x="2074160" y="4138083"/>
              <a:ext cx="845608" cy="79586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8" name="Straight Connector 11"/>
            <p:cNvCxnSpPr/>
            <p:nvPr/>
          </p:nvCxnSpPr>
          <p:spPr bwMode="auto">
            <a:xfrm rot="5400000" flipH="1" flipV="1">
              <a:off x="2521836" y="4536016"/>
              <a:ext cx="795865" cy="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endCxn id="910" idx="0"/>
            </p:cNvCxnSpPr>
            <p:nvPr/>
          </p:nvCxnSpPr>
          <p:spPr bwMode="auto">
            <a:xfrm rot="5400000">
              <a:off x="1875194" y="4337050"/>
              <a:ext cx="795866" cy="397933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 bwMode="auto">
            <a:xfrm rot="16200000" flipV="1">
              <a:off x="2123903" y="4486274"/>
              <a:ext cx="994832" cy="298450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endCxn id="886" idx="1"/>
            </p:cNvCxnSpPr>
            <p:nvPr/>
          </p:nvCxnSpPr>
          <p:spPr bwMode="auto">
            <a:xfrm>
              <a:off x="2078898" y="4138083"/>
              <a:ext cx="1164191" cy="1019703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 bwMode="auto">
            <a:xfrm rot="5400000" flipH="1" flipV="1">
              <a:off x="1405017" y="4260068"/>
              <a:ext cx="795865" cy="551895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 bwMode="auto">
            <a:xfrm rot="16200000" flipV="1">
              <a:off x="1653726" y="4563255"/>
              <a:ext cx="994832" cy="14448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11"/>
            <p:cNvCxnSpPr/>
            <p:nvPr/>
          </p:nvCxnSpPr>
          <p:spPr bwMode="auto">
            <a:xfrm flipV="1">
              <a:off x="1850323" y="4138083"/>
              <a:ext cx="1069446" cy="82073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endCxn id="878" idx="0"/>
            </p:cNvCxnSpPr>
            <p:nvPr/>
          </p:nvCxnSpPr>
          <p:spPr bwMode="auto">
            <a:xfrm rot="5400000">
              <a:off x="1750840" y="4212695"/>
              <a:ext cx="795866" cy="64664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68" name="Group 176"/>
            <p:cNvGrpSpPr/>
            <p:nvPr/>
          </p:nvGrpSpPr>
          <p:grpSpPr>
            <a:xfrm>
              <a:off x="2049289" y="4933949"/>
              <a:ext cx="348192" cy="248708"/>
              <a:chOff x="2064431" y="6019800"/>
              <a:chExt cx="533400" cy="381000"/>
            </a:xfrm>
          </p:grpSpPr>
          <p:sp>
            <p:nvSpPr>
              <p:cNvPr id="908" name="Rectangle 90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69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10" name="Rectangle 90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12" name="Straight Connector 911"/>
                <p:cNvCxnSpPr>
                  <a:stCxn id="910" idx="3"/>
                  <a:endCxn id="91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>
                  <a:stCxn id="911" idx="2"/>
                  <a:endCxn id="90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>
                  <a:stCxn id="908" idx="0"/>
                  <a:endCxn id="91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0" name="Group 188"/>
            <p:cNvGrpSpPr/>
            <p:nvPr/>
          </p:nvGrpSpPr>
          <p:grpSpPr>
            <a:xfrm>
              <a:off x="2596447" y="4933949"/>
              <a:ext cx="348192" cy="248708"/>
              <a:chOff x="2064431" y="6019800"/>
              <a:chExt cx="533400" cy="381000"/>
            </a:xfrm>
          </p:grpSpPr>
          <p:sp>
            <p:nvSpPr>
              <p:cNvPr id="897" name="Rectangle 89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1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99" name="Rectangle 89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01" name="Straight Connector 900"/>
                <p:cNvCxnSpPr>
                  <a:stCxn id="899" idx="3"/>
                  <a:endCxn id="90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>
                  <a:stCxn id="900" idx="2"/>
                  <a:endCxn id="89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>
                  <a:stCxn id="897" idx="0"/>
                  <a:endCxn id="89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2" name="Group 200"/>
            <p:cNvGrpSpPr/>
            <p:nvPr/>
          </p:nvGrpSpPr>
          <p:grpSpPr>
            <a:xfrm>
              <a:off x="3093864" y="4933949"/>
              <a:ext cx="348192" cy="248708"/>
              <a:chOff x="2064431" y="6019800"/>
              <a:chExt cx="533400" cy="381000"/>
            </a:xfrm>
          </p:grpSpPr>
          <p:sp>
            <p:nvSpPr>
              <p:cNvPr id="886" name="Rectangle 88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8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88" name="Rectangle 88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90" name="Straight Connector 889"/>
                <p:cNvCxnSpPr>
                  <a:stCxn id="888" idx="3"/>
                  <a:endCxn id="88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>
                  <a:stCxn id="889" idx="2"/>
                  <a:endCxn id="88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>
                  <a:stCxn id="886" idx="0"/>
                  <a:endCxn id="88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7" name="Group 132"/>
            <p:cNvGrpSpPr/>
            <p:nvPr/>
          </p:nvGrpSpPr>
          <p:grpSpPr>
            <a:xfrm>
              <a:off x="1502131" y="4933949"/>
              <a:ext cx="348192" cy="248708"/>
              <a:chOff x="2064431" y="6019800"/>
              <a:chExt cx="533400" cy="381000"/>
            </a:xfrm>
          </p:grpSpPr>
          <p:sp>
            <p:nvSpPr>
              <p:cNvPr id="875" name="Rectangle 87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92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77" name="Rectangle 87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79" name="Straight Connector 878"/>
                <p:cNvCxnSpPr>
                  <a:stCxn id="877" idx="3"/>
                  <a:endCxn id="87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>
                  <a:stCxn id="878" idx="2"/>
                  <a:endCxn id="87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>
                  <a:stCxn id="875" idx="0"/>
                  <a:endCxn id="87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0" name="Straight Connector 919"/>
            <p:cNvCxnSpPr>
              <a:stCxn id="865" idx="2"/>
              <a:endCxn id="889" idx="0"/>
            </p:cNvCxnSpPr>
            <p:nvPr/>
          </p:nvCxnSpPr>
          <p:spPr bwMode="auto">
            <a:xfrm rot="16200000" flipH="1">
              <a:off x="2546707" y="4063470"/>
              <a:ext cx="795865" cy="94509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>
              <a:stCxn id="888" idx="0"/>
              <a:endCxn id="867" idx="2"/>
            </p:cNvCxnSpPr>
            <p:nvPr/>
          </p:nvCxnSpPr>
          <p:spPr bwMode="auto">
            <a:xfrm rot="16200000" flipV="1">
              <a:off x="2200884" y="4016098"/>
              <a:ext cx="795865" cy="103983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875" idx="0"/>
              <a:endCxn id="867" idx="2"/>
            </p:cNvCxnSpPr>
            <p:nvPr/>
          </p:nvCxnSpPr>
          <p:spPr bwMode="auto">
            <a:xfrm rot="5400000" flipH="1" flipV="1">
              <a:off x="1380147" y="4434165"/>
              <a:ext cx="994831" cy="402670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8" name="Group 920"/>
            <p:cNvGrpSpPr/>
            <p:nvPr/>
          </p:nvGrpSpPr>
          <p:grpSpPr>
            <a:xfrm>
              <a:off x="1999695" y="4038600"/>
              <a:ext cx="997202" cy="149225"/>
              <a:chOff x="1999695" y="4038600"/>
              <a:chExt cx="997202" cy="149225"/>
            </a:xfrm>
          </p:grpSpPr>
          <p:sp>
            <p:nvSpPr>
              <p:cNvPr id="870" name="Oval 869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99" name="Group 915"/>
            <p:cNvGrpSpPr/>
            <p:nvPr/>
          </p:nvGrpSpPr>
          <p:grpSpPr>
            <a:xfrm>
              <a:off x="1447800" y="4884207"/>
              <a:ext cx="2046514" cy="348191"/>
              <a:chOff x="1447800" y="4884207"/>
              <a:chExt cx="2046514" cy="348191"/>
            </a:xfrm>
          </p:grpSpPr>
          <p:sp>
            <p:nvSpPr>
              <p:cNvPr id="905" name="Oval 90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246" name="TextBox 245"/>
          <p:cNvSpPr txBox="1"/>
          <p:nvPr/>
        </p:nvSpPr>
        <p:spPr>
          <a:xfrm>
            <a:off x="2590800" y="5943600"/>
            <a:ext cx="434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(G*)≤log t + 4?</a:t>
            </a:r>
            <a:endParaRPr lang="en-US" dirty="0">
              <a:latin typeface="+mj-lt"/>
            </a:endParaRPr>
          </a:p>
        </p:txBody>
      </p:sp>
      <p:cxnSp>
        <p:nvCxnSpPr>
          <p:cNvPr id="1009" name="Straight Connector 1008"/>
          <p:cNvCxnSpPr/>
          <p:nvPr/>
        </p:nvCxnSpPr>
        <p:spPr bwMode="auto">
          <a:xfrm>
            <a:off x="960967" y="5095874"/>
            <a:ext cx="7344833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6" name="Straight Connector 9"/>
          <p:cNvCxnSpPr/>
          <p:nvPr/>
        </p:nvCxnSpPr>
        <p:spPr bwMode="auto">
          <a:xfrm rot="16200000" flipH="1">
            <a:off x="4904144" y="4896914"/>
            <a:ext cx="795865" cy="497417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7" name="Straight Connector 10"/>
          <p:cNvCxnSpPr/>
          <p:nvPr/>
        </p:nvCxnSpPr>
        <p:spPr bwMode="auto">
          <a:xfrm rot="16200000" flipH="1">
            <a:off x="4730048" y="5071009"/>
            <a:ext cx="994832" cy="348192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8" name="Straight Connector 11"/>
          <p:cNvCxnSpPr/>
          <p:nvPr/>
        </p:nvCxnSpPr>
        <p:spPr bwMode="auto">
          <a:xfrm rot="5400000" flipH="1" flipV="1">
            <a:off x="4655436" y="5145622"/>
            <a:ext cx="795865" cy="0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9" name="Straight Connector 1238"/>
          <p:cNvCxnSpPr/>
          <p:nvPr/>
        </p:nvCxnSpPr>
        <p:spPr bwMode="auto">
          <a:xfrm rot="16200000" flipH="1">
            <a:off x="4282373" y="5071009"/>
            <a:ext cx="795865" cy="149225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0" name="Straight Connector 1239"/>
          <p:cNvCxnSpPr/>
          <p:nvPr/>
        </p:nvCxnSpPr>
        <p:spPr bwMode="auto">
          <a:xfrm rot="16200000" flipH="1">
            <a:off x="4531082" y="4822301"/>
            <a:ext cx="795865" cy="646642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1" name="Straight Connector 1240"/>
          <p:cNvCxnSpPr/>
          <p:nvPr/>
        </p:nvCxnSpPr>
        <p:spPr bwMode="auto">
          <a:xfrm rot="16200000" flipV="1">
            <a:off x="4257503" y="5095880"/>
            <a:ext cx="994832" cy="2984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2" name="Straight Connector 1241"/>
          <p:cNvCxnSpPr/>
          <p:nvPr/>
        </p:nvCxnSpPr>
        <p:spPr bwMode="auto">
          <a:xfrm rot="5400000">
            <a:off x="3513747" y="5043770"/>
            <a:ext cx="994832" cy="402670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3" name="Straight Connector 1242"/>
          <p:cNvCxnSpPr/>
          <p:nvPr/>
        </p:nvCxnSpPr>
        <p:spPr bwMode="auto">
          <a:xfrm rot="5400000" flipH="1" flipV="1">
            <a:off x="3538617" y="4869674"/>
            <a:ext cx="795865" cy="551895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4" name="Straight Connector 1243"/>
          <p:cNvCxnSpPr/>
          <p:nvPr/>
        </p:nvCxnSpPr>
        <p:spPr bwMode="auto">
          <a:xfrm rot="16200000" flipV="1">
            <a:off x="3787326" y="5172861"/>
            <a:ext cx="994832" cy="144488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5" name="Straight Connector 11"/>
          <p:cNvCxnSpPr/>
          <p:nvPr/>
        </p:nvCxnSpPr>
        <p:spPr bwMode="auto">
          <a:xfrm flipV="1">
            <a:off x="3983923" y="4747689"/>
            <a:ext cx="1069446" cy="820736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6" name="Straight Connector 1245"/>
          <p:cNvCxnSpPr/>
          <p:nvPr/>
        </p:nvCxnSpPr>
        <p:spPr bwMode="auto">
          <a:xfrm rot="5400000">
            <a:off x="4008794" y="4946655"/>
            <a:ext cx="795865" cy="39793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7" name="Straight Connector 1246"/>
          <p:cNvCxnSpPr/>
          <p:nvPr/>
        </p:nvCxnSpPr>
        <p:spPr bwMode="auto">
          <a:xfrm rot="5400000">
            <a:off x="4158019" y="5095880"/>
            <a:ext cx="795865" cy="9948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4" name="Group 1247"/>
          <p:cNvGrpSpPr/>
          <p:nvPr/>
        </p:nvGrpSpPr>
        <p:grpSpPr>
          <a:xfrm>
            <a:off x="4128558" y="5493813"/>
            <a:ext cx="454781" cy="348191"/>
            <a:chOff x="4038600" y="5943600"/>
            <a:chExt cx="696686" cy="533400"/>
          </a:xfrm>
        </p:grpSpPr>
        <p:grpSp>
          <p:nvGrpSpPr>
            <p:cNvPr id="810" name="Group 176"/>
            <p:cNvGrpSpPr/>
            <p:nvPr/>
          </p:nvGrpSpPr>
          <p:grpSpPr>
            <a:xfrm>
              <a:off x="4121831" y="6019800"/>
              <a:ext cx="533400" cy="381000"/>
              <a:chOff x="2064431" y="6019800"/>
              <a:chExt cx="533400" cy="381000"/>
            </a:xfrm>
          </p:grpSpPr>
          <p:sp>
            <p:nvSpPr>
              <p:cNvPr id="1298" name="Rectangle 129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1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00" name="Rectangle 129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01" name="Rectangle 130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02" name="Straight Connector 1301"/>
                <p:cNvCxnSpPr>
                  <a:stCxn id="1300" idx="3"/>
                  <a:endCxn id="130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>
                  <a:stCxn id="1301" idx="2"/>
                  <a:endCxn id="129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>
                  <a:stCxn id="1298" idx="0"/>
                  <a:endCxn id="130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5" name="Oval 1294"/>
            <p:cNvSpPr/>
            <p:nvPr/>
          </p:nvSpPr>
          <p:spPr bwMode="auto">
            <a:xfrm rot="16200000" flipV="1">
              <a:off x="4044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 rot="16200000" flipV="1">
              <a:off x="42726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 rot="16200000" flipV="1">
              <a:off x="4501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16" name="Group 1248"/>
          <p:cNvGrpSpPr/>
          <p:nvPr/>
        </p:nvGrpSpPr>
        <p:grpSpPr>
          <a:xfrm>
            <a:off x="4675716" y="5493814"/>
            <a:ext cx="454781" cy="348191"/>
            <a:chOff x="4876800" y="5943600"/>
            <a:chExt cx="696686" cy="533400"/>
          </a:xfrm>
        </p:grpSpPr>
        <p:grpSp>
          <p:nvGrpSpPr>
            <p:cNvPr id="822" name="Group 188"/>
            <p:cNvGrpSpPr/>
            <p:nvPr/>
          </p:nvGrpSpPr>
          <p:grpSpPr>
            <a:xfrm>
              <a:off x="4960031" y="6019800"/>
              <a:ext cx="533400" cy="381000"/>
              <a:chOff x="2064431" y="6019800"/>
              <a:chExt cx="533400" cy="381000"/>
            </a:xfrm>
          </p:grpSpPr>
          <p:sp>
            <p:nvSpPr>
              <p:cNvPr id="1287" name="Rectangle 128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89" name="Rectangle 128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90" name="Rectangle 128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91" name="Straight Connector 1290"/>
                <p:cNvCxnSpPr>
                  <a:stCxn id="1289" idx="3"/>
                  <a:endCxn id="129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>
                  <a:stCxn id="1290" idx="2"/>
                  <a:endCxn id="128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>
                  <a:stCxn id="1287" idx="0"/>
                  <a:endCxn id="128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4" name="Oval 1283"/>
            <p:cNvSpPr/>
            <p:nvPr/>
          </p:nvSpPr>
          <p:spPr bwMode="auto">
            <a:xfrm rot="16200000" flipV="1">
              <a:off x="4882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 rot="16200000" flipV="1">
              <a:off x="5110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 rot="16200000" flipV="1">
              <a:off x="5339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28" name="Group 1249"/>
          <p:cNvGrpSpPr/>
          <p:nvPr/>
        </p:nvGrpSpPr>
        <p:grpSpPr>
          <a:xfrm>
            <a:off x="5173133" y="5493813"/>
            <a:ext cx="454781" cy="348191"/>
            <a:chOff x="5638800" y="5943600"/>
            <a:chExt cx="696686" cy="533400"/>
          </a:xfrm>
        </p:grpSpPr>
        <p:grpSp>
          <p:nvGrpSpPr>
            <p:cNvPr id="64" name="Group 200"/>
            <p:cNvGrpSpPr/>
            <p:nvPr/>
          </p:nvGrpSpPr>
          <p:grpSpPr>
            <a:xfrm>
              <a:off x="5722031" y="6019800"/>
              <a:ext cx="533400" cy="381000"/>
              <a:chOff x="2064431" y="6019800"/>
              <a:chExt cx="533400" cy="381000"/>
            </a:xfrm>
          </p:grpSpPr>
          <p:sp>
            <p:nvSpPr>
              <p:cNvPr id="1276" name="Rectangle 127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78" name="Rectangle 127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79" name="Rectangle 127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80" name="Straight Connector 1279"/>
                <p:cNvCxnSpPr>
                  <a:stCxn id="1278" idx="3"/>
                  <a:endCxn id="127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>
                  <a:stCxn id="1279" idx="2"/>
                  <a:endCxn id="127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>
                  <a:stCxn id="1276" idx="0"/>
                  <a:endCxn id="127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3" name="Oval 1272"/>
            <p:cNvSpPr/>
            <p:nvPr/>
          </p:nvSpPr>
          <p:spPr bwMode="auto">
            <a:xfrm rot="16200000" flipV="1">
              <a:off x="5644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 rot="16200000" flipV="1">
              <a:off x="5872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 rot="16200000" flipV="1">
              <a:off x="6101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6" name="Group 1250"/>
          <p:cNvGrpSpPr/>
          <p:nvPr/>
        </p:nvGrpSpPr>
        <p:grpSpPr>
          <a:xfrm>
            <a:off x="3581400" y="5493812"/>
            <a:ext cx="454781" cy="348191"/>
            <a:chOff x="3200400" y="5943600"/>
            <a:chExt cx="696686" cy="533400"/>
          </a:xfrm>
        </p:grpSpPr>
        <p:grpSp>
          <p:nvGrpSpPr>
            <p:cNvPr id="67" name="Group 132"/>
            <p:cNvGrpSpPr/>
            <p:nvPr/>
          </p:nvGrpSpPr>
          <p:grpSpPr>
            <a:xfrm>
              <a:off x="3283631" y="6019800"/>
              <a:ext cx="533400" cy="381000"/>
              <a:chOff x="2064431" y="6019800"/>
              <a:chExt cx="533400" cy="381000"/>
            </a:xfrm>
          </p:grpSpPr>
          <p:sp>
            <p:nvSpPr>
              <p:cNvPr id="1265" name="Rectangle 126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67" name="Rectangle 126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68" name="Rectangle 126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69" name="Straight Connector 1268"/>
                <p:cNvCxnSpPr>
                  <a:stCxn id="1267" idx="3"/>
                  <a:endCxn id="126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Straight Connector 1269"/>
                <p:cNvCxnSpPr>
                  <a:stCxn id="1268" idx="2"/>
                  <a:endCxn id="126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Straight Connector 1270"/>
                <p:cNvCxnSpPr>
                  <a:stCxn id="1265" idx="0"/>
                  <a:endCxn id="126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2" name="Oval 1261"/>
            <p:cNvSpPr/>
            <p:nvPr/>
          </p:nvSpPr>
          <p:spPr bwMode="auto">
            <a:xfrm rot="16200000" flipV="1">
              <a:off x="32058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 rot="16200000" flipV="1">
              <a:off x="34344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 rot="16200000" flipV="1">
              <a:off x="3663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9" name="Group 1251"/>
          <p:cNvGrpSpPr/>
          <p:nvPr/>
        </p:nvGrpSpPr>
        <p:grpSpPr>
          <a:xfrm>
            <a:off x="4974166" y="4648200"/>
            <a:ext cx="156331" cy="149225"/>
            <a:chOff x="5334000" y="4648200"/>
            <a:chExt cx="239486" cy="228600"/>
          </a:xfrm>
        </p:grpSpPr>
        <p:sp>
          <p:nvSpPr>
            <p:cNvPr id="1259" name="Rectangle 1258"/>
            <p:cNvSpPr/>
            <p:nvPr/>
          </p:nvSpPr>
          <p:spPr bwMode="auto">
            <a:xfrm>
              <a:off x="54172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 rot="16200000" flipV="1">
              <a:off x="53394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0" name="Group 1252"/>
          <p:cNvGrpSpPr/>
          <p:nvPr/>
        </p:nvGrpSpPr>
        <p:grpSpPr>
          <a:xfrm>
            <a:off x="4133295" y="4648201"/>
            <a:ext cx="156331" cy="149225"/>
            <a:chOff x="4045857" y="4648200"/>
            <a:chExt cx="239486" cy="228600"/>
          </a:xfrm>
        </p:grpSpPr>
        <p:sp>
          <p:nvSpPr>
            <p:cNvPr id="1257" name="Rectangle 1256"/>
            <p:cNvSpPr/>
            <p:nvPr/>
          </p:nvSpPr>
          <p:spPr bwMode="auto">
            <a:xfrm>
              <a:off x="4129088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 rot="16200000" flipV="1">
              <a:off x="4051300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1" name="Group 1253"/>
          <p:cNvGrpSpPr/>
          <p:nvPr/>
        </p:nvGrpSpPr>
        <p:grpSpPr>
          <a:xfrm>
            <a:off x="4526490" y="4648205"/>
            <a:ext cx="156331" cy="149225"/>
            <a:chOff x="4648200" y="4648200"/>
            <a:chExt cx="239486" cy="228600"/>
          </a:xfrm>
        </p:grpSpPr>
        <p:sp>
          <p:nvSpPr>
            <p:cNvPr id="1255" name="Rectangle 1254"/>
            <p:cNvSpPr/>
            <p:nvPr/>
          </p:nvSpPr>
          <p:spPr bwMode="auto">
            <a:xfrm>
              <a:off x="47314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 rot="16200000" flipV="1">
              <a:off x="46536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306" name="Rectangle 1305"/>
          <p:cNvSpPr/>
          <p:nvPr/>
        </p:nvSpPr>
        <p:spPr bwMode="auto">
          <a:xfrm>
            <a:off x="23614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7" name="Rectangle 1306"/>
          <p:cNvSpPr/>
          <p:nvPr/>
        </p:nvSpPr>
        <p:spPr bwMode="auto">
          <a:xfrm>
            <a:off x="15206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8" name="Rectangle 1307"/>
          <p:cNvSpPr/>
          <p:nvPr/>
        </p:nvSpPr>
        <p:spPr bwMode="auto">
          <a:xfrm>
            <a:off x="19138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310" name="Straight Connector 9"/>
          <p:cNvCxnSpPr>
            <a:stCxn id="1306" idx="2"/>
            <a:endCxn id="1355" idx="0"/>
          </p:cNvCxnSpPr>
          <p:nvPr/>
        </p:nvCxnSpPr>
        <p:spPr bwMode="auto">
          <a:xfrm rot="16200000" flipH="1">
            <a:off x="3571314" y="3562744"/>
            <a:ext cx="795897" cy="316578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1" name="Straight Connector 10"/>
          <p:cNvCxnSpPr>
            <a:stCxn id="1306" idx="2"/>
            <a:endCxn id="1368" idx="0"/>
          </p:cNvCxnSpPr>
          <p:nvPr/>
        </p:nvCxnSpPr>
        <p:spPr bwMode="auto">
          <a:xfrm rot="16200000" flipH="1">
            <a:off x="2899800" y="4234257"/>
            <a:ext cx="795897" cy="182276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2" name="Straight Connector 11"/>
          <p:cNvCxnSpPr>
            <a:stCxn id="1362" idx="0"/>
            <a:endCxn id="1306" idx="2"/>
          </p:cNvCxnSpPr>
          <p:nvPr/>
        </p:nvCxnSpPr>
        <p:spPr bwMode="auto">
          <a:xfrm rot="16200000" flipV="1">
            <a:off x="3322606" y="3811453"/>
            <a:ext cx="795897" cy="266837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308" idx="2"/>
            <a:endCxn id="1361" idx="0"/>
          </p:cNvCxnSpPr>
          <p:nvPr/>
        </p:nvCxnSpPr>
        <p:spPr bwMode="auto">
          <a:xfrm rot="16200000" flipH="1">
            <a:off x="2949542" y="3736841"/>
            <a:ext cx="795897" cy="2817594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>
            <a:stCxn id="1308" idx="2"/>
            <a:endCxn id="1354" idx="0"/>
          </p:cNvCxnSpPr>
          <p:nvPr/>
        </p:nvCxnSpPr>
        <p:spPr bwMode="auto">
          <a:xfrm rot="16200000" flipH="1">
            <a:off x="3198250" y="3488132"/>
            <a:ext cx="795897" cy="3315011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stCxn id="1359" idx="0"/>
            <a:endCxn id="1308" idx="2"/>
          </p:cNvCxnSpPr>
          <p:nvPr/>
        </p:nvCxnSpPr>
        <p:spPr bwMode="auto">
          <a:xfrm rot="16200000" flipV="1">
            <a:off x="2924671" y="3761713"/>
            <a:ext cx="994865" cy="296682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6" name="Straight Connector 1315"/>
          <p:cNvCxnSpPr>
            <a:stCxn id="1307" idx="2"/>
            <a:endCxn id="1345" idx="0"/>
          </p:cNvCxnSpPr>
          <p:nvPr/>
        </p:nvCxnSpPr>
        <p:spPr bwMode="auto">
          <a:xfrm rot="16200000" flipH="1">
            <a:off x="2180915" y="4112272"/>
            <a:ext cx="994865" cy="2265700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7" name="Straight Connector 1316"/>
          <p:cNvCxnSpPr>
            <a:stCxn id="1347" idx="0"/>
            <a:endCxn id="1307" idx="2"/>
          </p:cNvCxnSpPr>
          <p:nvPr/>
        </p:nvCxnSpPr>
        <p:spPr bwMode="auto">
          <a:xfrm rot="16200000" flipV="1">
            <a:off x="2205786" y="4087402"/>
            <a:ext cx="795897" cy="2116474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8" name="Straight Connector 1317"/>
          <p:cNvCxnSpPr>
            <a:stCxn id="1366" idx="0"/>
            <a:endCxn id="1307" idx="2"/>
          </p:cNvCxnSpPr>
          <p:nvPr/>
        </p:nvCxnSpPr>
        <p:spPr bwMode="auto">
          <a:xfrm rot="16200000" flipV="1">
            <a:off x="2454494" y="3838694"/>
            <a:ext cx="994865" cy="2812858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9" name="Straight Connector 11"/>
          <p:cNvCxnSpPr>
            <a:stCxn id="1348" idx="3"/>
            <a:endCxn id="1306" idx="2"/>
          </p:cNvCxnSpPr>
          <p:nvPr/>
        </p:nvCxnSpPr>
        <p:spPr bwMode="auto">
          <a:xfrm flipH="1" flipV="1">
            <a:off x="2386368" y="4747690"/>
            <a:ext cx="1598926" cy="82076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0" name="Straight Connector 1319"/>
          <p:cNvCxnSpPr>
            <a:stCxn id="1308" idx="2"/>
            <a:endCxn id="1348" idx="0"/>
          </p:cNvCxnSpPr>
          <p:nvPr/>
        </p:nvCxnSpPr>
        <p:spPr bwMode="auto">
          <a:xfrm rot="16200000" flipH="1">
            <a:off x="2551610" y="4134773"/>
            <a:ext cx="795897" cy="202173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1" name="Straight Connector 1320"/>
          <p:cNvCxnSpPr>
            <a:stCxn id="1308" idx="2"/>
            <a:endCxn id="1369" idx="0"/>
          </p:cNvCxnSpPr>
          <p:nvPr/>
        </p:nvCxnSpPr>
        <p:spPr bwMode="auto">
          <a:xfrm rot="16200000" flipH="1">
            <a:off x="2825189" y="3861194"/>
            <a:ext cx="795897" cy="2568888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7" name="Straight Connector 1326"/>
          <p:cNvCxnSpPr>
            <a:stCxn id="1354" idx="0"/>
            <a:endCxn id="1307" idx="2"/>
          </p:cNvCxnSpPr>
          <p:nvPr/>
        </p:nvCxnSpPr>
        <p:spPr bwMode="auto">
          <a:xfrm rot="16200000" flipV="1">
            <a:off x="3001653" y="3291535"/>
            <a:ext cx="795897" cy="3708207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 453"/>
          <p:cNvGrpSpPr/>
          <p:nvPr/>
        </p:nvGrpSpPr>
        <p:grpSpPr>
          <a:xfrm>
            <a:off x="3582761" y="5493813"/>
            <a:ext cx="454781" cy="348191"/>
            <a:chOff x="914400" y="5493813"/>
            <a:chExt cx="454781" cy="348191"/>
          </a:xfrm>
        </p:grpSpPr>
        <p:grpSp>
          <p:nvGrpSpPr>
            <p:cNvPr id="73" name="Group 132"/>
            <p:cNvGrpSpPr/>
            <p:nvPr/>
          </p:nvGrpSpPr>
          <p:grpSpPr>
            <a:xfrm>
              <a:off x="968739" y="5543587"/>
              <a:ext cx="348194" cy="248710"/>
              <a:chOff x="2064431" y="6019800"/>
              <a:chExt cx="533400" cy="381000"/>
            </a:xfrm>
          </p:grpSpPr>
          <p:sp>
            <p:nvSpPr>
              <p:cNvPr id="1345" name="Rectangle 134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4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47" name="Rectangle 134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49" name="Straight Connector 1348"/>
                <p:cNvCxnSpPr>
                  <a:stCxn id="1347" idx="3"/>
                  <a:endCxn id="134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/>
                <p:cNvCxnSpPr>
                  <a:stCxn id="1348" idx="2"/>
                  <a:endCxn id="134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/>
                <p:cNvCxnSpPr>
                  <a:stCxn id="1345" idx="0"/>
                  <a:endCxn id="134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2" name="Oval 1341"/>
            <p:cNvSpPr/>
            <p:nvPr/>
          </p:nvSpPr>
          <p:spPr bwMode="auto">
            <a:xfrm rot="16200000" flipV="1">
              <a:off x="91795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 rot="16200000" flipV="1">
              <a:off x="1067178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 rot="16200000" flipV="1">
              <a:off x="121640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5" name="Group 454"/>
          <p:cNvGrpSpPr/>
          <p:nvPr/>
        </p:nvGrpSpPr>
        <p:grpSpPr>
          <a:xfrm>
            <a:off x="4129919" y="5493813"/>
            <a:ext cx="454781" cy="348191"/>
            <a:chOff x="1461558" y="5493813"/>
            <a:chExt cx="454781" cy="348191"/>
          </a:xfrm>
        </p:grpSpPr>
        <p:grpSp>
          <p:nvGrpSpPr>
            <p:cNvPr id="76" name="Group 176"/>
            <p:cNvGrpSpPr/>
            <p:nvPr/>
          </p:nvGrpSpPr>
          <p:grpSpPr>
            <a:xfrm>
              <a:off x="1515897" y="5543587"/>
              <a:ext cx="348194" cy="248710"/>
              <a:chOff x="2064431" y="6019800"/>
              <a:chExt cx="533400" cy="381000"/>
            </a:xfrm>
          </p:grpSpPr>
          <p:sp>
            <p:nvSpPr>
              <p:cNvPr id="1366" name="Rectangle 136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8" name="Rectangle 136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70" name="Straight Connector 1369"/>
                <p:cNvCxnSpPr>
                  <a:stCxn id="1368" idx="3"/>
                  <a:endCxn id="136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>
                  <a:stCxn id="1369" idx="2"/>
                  <a:endCxn id="136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/>
                <p:cNvCxnSpPr>
                  <a:stCxn id="1366" idx="0"/>
                  <a:endCxn id="136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3" name="Oval 1332"/>
            <p:cNvSpPr/>
            <p:nvPr/>
          </p:nvSpPr>
          <p:spPr bwMode="auto">
            <a:xfrm rot="16200000" flipV="1">
              <a:off x="146511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 rot="16200000" flipV="1">
              <a:off x="1614336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 rot="16200000" flipV="1">
              <a:off x="176356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8" name="Group 455"/>
          <p:cNvGrpSpPr/>
          <p:nvPr/>
        </p:nvGrpSpPr>
        <p:grpSpPr>
          <a:xfrm>
            <a:off x="4677077" y="5493813"/>
            <a:ext cx="454781" cy="348191"/>
            <a:chOff x="2008716" y="5493813"/>
            <a:chExt cx="454781" cy="348191"/>
          </a:xfrm>
        </p:grpSpPr>
        <p:grpSp>
          <p:nvGrpSpPr>
            <p:cNvPr id="79" name="Group 188"/>
            <p:cNvGrpSpPr/>
            <p:nvPr/>
          </p:nvGrpSpPr>
          <p:grpSpPr>
            <a:xfrm>
              <a:off x="2063055" y="5543587"/>
              <a:ext cx="348194" cy="248710"/>
              <a:chOff x="2064431" y="6019800"/>
              <a:chExt cx="533400" cy="381000"/>
            </a:xfrm>
          </p:grpSpPr>
          <p:sp>
            <p:nvSpPr>
              <p:cNvPr id="1359" name="Rectangle 135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0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1" name="Rectangle 136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2" name="Rectangle 136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63" name="Straight Connector 1362"/>
                <p:cNvCxnSpPr>
                  <a:stCxn id="1361" idx="3"/>
                  <a:endCxn id="136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4" name="Straight Connector 1363"/>
                <p:cNvCxnSpPr>
                  <a:stCxn id="1362" idx="2"/>
                  <a:endCxn id="135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>
                  <a:stCxn id="1359" idx="0"/>
                  <a:endCxn id="136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6" name="Oval 1335"/>
            <p:cNvSpPr/>
            <p:nvPr/>
          </p:nvSpPr>
          <p:spPr bwMode="auto">
            <a:xfrm rot="16200000" flipV="1">
              <a:off x="201226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 rot="16200000" flipV="1">
              <a:off x="2161494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 rot="16200000" flipV="1">
              <a:off x="231071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3" name="Group 460"/>
          <p:cNvGrpSpPr/>
          <p:nvPr/>
        </p:nvGrpSpPr>
        <p:grpSpPr>
          <a:xfrm>
            <a:off x="5174494" y="5493813"/>
            <a:ext cx="454781" cy="348191"/>
            <a:chOff x="2506133" y="5493813"/>
            <a:chExt cx="454781" cy="348191"/>
          </a:xfrm>
        </p:grpSpPr>
        <p:grpSp>
          <p:nvGrpSpPr>
            <p:cNvPr id="84" name="Group 200"/>
            <p:cNvGrpSpPr/>
            <p:nvPr/>
          </p:nvGrpSpPr>
          <p:grpSpPr>
            <a:xfrm>
              <a:off x="2560472" y="5543587"/>
              <a:ext cx="348194" cy="248710"/>
              <a:chOff x="2064431" y="6019800"/>
              <a:chExt cx="533400" cy="381000"/>
            </a:xfrm>
          </p:grpSpPr>
          <p:sp>
            <p:nvSpPr>
              <p:cNvPr id="1352" name="Rectangle 1351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54" name="Rectangle 1353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56" name="Straight Connector 1355"/>
                <p:cNvCxnSpPr>
                  <a:stCxn id="1354" idx="3"/>
                  <a:endCxn id="1355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/>
                <p:cNvCxnSpPr>
                  <a:stCxn id="1355" idx="2"/>
                  <a:endCxn id="1352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/>
                <p:cNvCxnSpPr>
                  <a:stCxn id="1352" idx="0"/>
                  <a:endCxn id="1354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9" name="Oval 1338"/>
            <p:cNvSpPr/>
            <p:nvPr/>
          </p:nvSpPr>
          <p:spPr bwMode="auto">
            <a:xfrm rot="16200000" flipV="1">
              <a:off x="250968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 rot="16200000" flipV="1">
              <a:off x="2658911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 rot="16200000" flipV="1">
              <a:off x="280813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24" name="Rectangle 423"/>
          <p:cNvSpPr/>
          <p:nvPr/>
        </p:nvSpPr>
        <p:spPr bwMode="auto">
          <a:xfrm>
            <a:off x="77716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69308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73240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427" name="Straight Connector 9"/>
          <p:cNvCxnSpPr>
            <a:stCxn id="424" idx="2"/>
            <a:endCxn id="448" idx="0"/>
          </p:cNvCxnSpPr>
          <p:nvPr/>
        </p:nvCxnSpPr>
        <p:spPr bwMode="auto">
          <a:xfrm rot="5400000">
            <a:off x="5879387" y="3626405"/>
            <a:ext cx="795897" cy="3038467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10"/>
          <p:cNvCxnSpPr>
            <a:stCxn id="424" idx="2"/>
            <a:endCxn id="440" idx="0"/>
          </p:cNvCxnSpPr>
          <p:nvPr/>
        </p:nvCxnSpPr>
        <p:spPr bwMode="auto">
          <a:xfrm rot="5400000">
            <a:off x="5605808" y="3352826"/>
            <a:ext cx="795897" cy="3585625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11"/>
          <p:cNvCxnSpPr>
            <a:stCxn id="449" idx="0"/>
            <a:endCxn id="424" idx="2"/>
          </p:cNvCxnSpPr>
          <p:nvPr/>
        </p:nvCxnSpPr>
        <p:spPr bwMode="auto">
          <a:xfrm rot="5400000" flipH="1" flipV="1">
            <a:off x="6028612" y="3775632"/>
            <a:ext cx="795897" cy="2740015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426" idx="2"/>
            <a:endCxn id="440" idx="0"/>
          </p:cNvCxnSpPr>
          <p:nvPr/>
        </p:nvCxnSpPr>
        <p:spPr bwMode="auto">
          <a:xfrm rot="5400000">
            <a:off x="5381970" y="3576663"/>
            <a:ext cx="795897" cy="3137950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446" idx="0"/>
            <a:endCxn id="426" idx="2"/>
          </p:cNvCxnSpPr>
          <p:nvPr/>
        </p:nvCxnSpPr>
        <p:spPr bwMode="auto">
          <a:xfrm rot="5400000" flipH="1" flipV="1">
            <a:off x="5630678" y="4024340"/>
            <a:ext cx="994865" cy="2441566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25" idx="2"/>
            <a:endCxn id="454" idx="1"/>
          </p:cNvCxnSpPr>
          <p:nvPr/>
        </p:nvCxnSpPr>
        <p:spPr bwMode="auto">
          <a:xfrm rot="5400000">
            <a:off x="5657917" y="4469646"/>
            <a:ext cx="1019736" cy="1575824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65" idx="0"/>
            <a:endCxn id="425" idx="2"/>
          </p:cNvCxnSpPr>
          <p:nvPr/>
        </p:nvCxnSpPr>
        <p:spPr bwMode="auto">
          <a:xfrm rot="5400000" flipH="1" flipV="1">
            <a:off x="4911793" y="3499683"/>
            <a:ext cx="795897" cy="3291912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8" idx="0"/>
            <a:endCxn id="425" idx="2"/>
          </p:cNvCxnSpPr>
          <p:nvPr/>
        </p:nvCxnSpPr>
        <p:spPr bwMode="auto">
          <a:xfrm rot="5400000" flipH="1" flipV="1">
            <a:off x="5160501" y="3947359"/>
            <a:ext cx="994865" cy="2595528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11"/>
          <p:cNvCxnSpPr>
            <a:stCxn id="466" idx="3"/>
            <a:endCxn id="424" idx="2"/>
          </p:cNvCxnSpPr>
          <p:nvPr/>
        </p:nvCxnSpPr>
        <p:spPr bwMode="auto">
          <a:xfrm flipV="1">
            <a:off x="3987108" y="4747690"/>
            <a:ext cx="3809460" cy="820768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26" idx="2"/>
            <a:endCxn id="466" idx="0"/>
          </p:cNvCxnSpPr>
          <p:nvPr/>
        </p:nvCxnSpPr>
        <p:spPr bwMode="auto">
          <a:xfrm rot="5400000">
            <a:off x="5257617" y="3452310"/>
            <a:ext cx="795897" cy="3386656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176"/>
          <p:cNvGrpSpPr/>
          <p:nvPr/>
        </p:nvGrpSpPr>
        <p:grpSpPr>
          <a:xfrm>
            <a:off x="4186072" y="5543587"/>
            <a:ext cx="348194" cy="248710"/>
            <a:chOff x="2064431" y="6019800"/>
            <a:chExt cx="533400" cy="381000"/>
          </a:xfrm>
        </p:grpSpPr>
        <p:sp>
          <p:nvSpPr>
            <p:cNvPr id="438" name="Rectangle 437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7" name="Group 178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0" name="Rectangle 439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42" name="Straight Connector 441"/>
              <p:cNvCxnSpPr>
                <a:stCxn id="440" idx="3"/>
                <a:endCxn id="441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41" idx="2"/>
                <a:endCxn id="438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38" idx="0"/>
                <a:endCxn id="440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188"/>
          <p:cNvGrpSpPr/>
          <p:nvPr/>
        </p:nvGrpSpPr>
        <p:grpSpPr>
          <a:xfrm>
            <a:off x="4733230" y="5543587"/>
            <a:ext cx="348194" cy="248710"/>
            <a:chOff x="2064431" y="6019800"/>
            <a:chExt cx="533400" cy="381000"/>
          </a:xfrm>
        </p:grpSpPr>
        <p:sp>
          <p:nvSpPr>
            <p:cNvPr id="446" name="Rectangle 445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9" name="Group 190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8" name="Rectangle 447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0" name="Straight Connector 449"/>
              <p:cNvCxnSpPr>
                <a:stCxn id="448" idx="3"/>
                <a:endCxn id="449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49" idx="2"/>
                <a:endCxn id="446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46" idx="0"/>
                <a:endCxn id="448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200"/>
          <p:cNvGrpSpPr/>
          <p:nvPr/>
        </p:nvGrpSpPr>
        <p:grpSpPr>
          <a:xfrm>
            <a:off x="5230647" y="5543587"/>
            <a:ext cx="348194" cy="248710"/>
            <a:chOff x="2064431" y="6019800"/>
            <a:chExt cx="533400" cy="381000"/>
          </a:xfrm>
        </p:grpSpPr>
        <p:sp>
          <p:nvSpPr>
            <p:cNvPr id="454" name="Rectangle 453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1" name="Group 202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56" name="Rectangle 455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8" name="Straight Connector 457"/>
              <p:cNvCxnSpPr>
                <a:stCxn id="456" idx="3"/>
                <a:endCxn id="457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57" idx="2"/>
                <a:endCxn id="454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54" idx="0"/>
                <a:endCxn id="456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132"/>
          <p:cNvGrpSpPr/>
          <p:nvPr/>
        </p:nvGrpSpPr>
        <p:grpSpPr>
          <a:xfrm>
            <a:off x="3638914" y="5543587"/>
            <a:ext cx="348194" cy="248710"/>
            <a:chOff x="2064431" y="6019800"/>
            <a:chExt cx="533400" cy="381000"/>
          </a:xfrm>
        </p:grpSpPr>
        <p:sp>
          <p:nvSpPr>
            <p:cNvPr id="463" name="Rectangle 462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3" name="Group 131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65" name="Rectangle 464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67" name="Straight Connector 466"/>
              <p:cNvCxnSpPr>
                <a:stCxn id="465" idx="3"/>
                <a:endCxn id="466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66" idx="2"/>
                <a:endCxn id="463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63" idx="0"/>
                <a:endCxn id="465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0" name="Straight Connector 469"/>
          <p:cNvCxnSpPr>
            <a:stCxn id="426" idx="2"/>
            <a:endCxn id="457" idx="0"/>
          </p:cNvCxnSpPr>
          <p:nvPr/>
        </p:nvCxnSpPr>
        <p:spPr bwMode="auto">
          <a:xfrm rot="5400000">
            <a:off x="6053484" y="4248177"/>
            <a:ext cx="795897" cy="1794923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>
            <a:stCxn id="456" idx="0"/>
            <a:endCxn id="425" idx="2"/>
          </p:cNvCxnSpPr>
          <p:nvPr/>
        </p:nvCxnSpPr>
        <p:spPr bwMode="auto">
          <a:xfrm rot="5400000" flipH="1" flipV="1">
            <a:off x="5707659" y="4295550"/>
            <a:ext cx="795897" cy="1700179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>
            <a:stCxn id="463" idx="0"/>
            <a:endCxn id="425" idx="2"/>
          </p:cNvCxnSpPr>
          <p:nvPr/>
        </p:nvCxnSpPr>
        <p:spPr bwMode="auto">
          <a:xfrm rot="5400000" flipH="1" flipV="1">
            <a:off x="4886922" y="3673780"/>
            <a:ext cx="994865" cy="3142686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 bwMode="auto">
          <a:xfrm rot="16200000" flipV="1">
            <a:off x="7720919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4" name="Oval 473"/>
          <p:cNvSpPr/>
          <p:nvPr/>
        </p:nvSpPr>
        <p:spPr bwMode="auto">
          <a:xfrm rot="16200000" flipV="1">
            <a:off x="6880048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5" name="Oval 474"/>
          <p:cNvSpPr/>
          <p:nvPr/>
        </p:nvSpPr>
        <p:spPr bwMode="auto">
          <a:xfrm rot="16200000" flipV="1">
            <a:off x="7273244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6" name="Oval 475"/>
          <p:cNvSpPr/>
          <p:nvPr/>
        </p:nvSpPr>
        <p:spPr bwMode="auto">
          <a:xfrm rot="16200000" flipV="1">
            <a:off x="413528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7" name="Oval 476"/>
          <p:cNvSpPr/>
          <p:nvPr/>
        </p:nvSpPr>
        <p:spPr bwMode="auto">
          <a:xfrm rot="16200000" flipV="1">
            <a:off x="4284511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8" name="Oval 477"/>
          <p:cNvSpPr/>
          <p:nvPr/>
        </p:nvSpPr>
        <p:spPr bwMode="auto">
          <a:xfrm rot="16200000" flipV="1">
            <a:off x="443373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9" name="Oval 478"/>
          <p:cNvSpPr/>
          <p:nvPr/>
        </p:nvSpPr>
        <p:spPr bwMode="auto">
          <a:xfrm rot="16200000" flipV="1">
            <a:off x="4682444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0" name="Oval 479"/>
          <p:cNvSpPr/>
          <p:nvPr/>
        </p:nvSpPr>
        <p:spPr bwMode="auto">
          <a:xfrm rot="16200000" flipV="1">
            <a:off x="4831669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1" name="Oval 480"/>
          <p:cNvSpPr/>
          <p:nvPr/>
        </p:nvSpPr>
        <p:spPr bwMode="auto">
          <a:xfrm rot="16200000" flipV="1">
            <a:off x="4980894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2" name="Oval 481"/>
          <p:cNvSpPr/>
          <p:nvPr/>
        </p:nvSpPr>
        <p:spPr bwMode="auto">
          <a:xfrm rot="16200000" flipV="1">
            <a:off x="517986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3" name="Oval 482"/>
          <p:cNvSpPr/>
          <p:nvPr/>
        </p:nvSpPr>
        <p:spPr bwMode="auto">
          <a:xfrm rot="16200000" flipV="1">
            <a:off x="5329086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4" name="Oval 483"/>
          <p:cNvSpPr/>
          <p:nvPr/>
        </p:nvSpPr>
        <p:spPr bwMode="auto">
          <a:xfrm rot="16200000" flipV="1">
            <a:off x="547831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5" name="Oval 484"/>
          <p:cNvSpPr/>
          <p:nvPr/>
        </p:nvSpPr>
        <p:spPr bwMode="auto">
          <a:xfrm rot="16200000" flipV="1">
            <a:off x="3588128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6" name="Oval 485"/>
          <p:cNvSpPr/>
          <p:nvPr/>
        </p:nvSpPr>
        <p:spPr bwMode="auto">
          <a:xfrm rot="16200000" flipV="1">
            <a:off x="3737353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7" name="Oval 486"/>
          <p:cNvSpPr/>
          <p:nvPr/>
        </p:nvSpPr>
        <p:spPr bwMode="auto">
          <a:xfrm rot="16200000" flipV="1">
            <a:off x="3886578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94" name="Group 1328"/>
          <p:cNvGrpSpPr/>
          <p:nvPr/>
        </p:nvGrpSpPr>
        <p:grpSpPr>
          <a:xfrm>
            <a:off x="1466295" y="4648206"/>
            <a:ext cx="997202" cy="149225"/>
            <a:chOff x="1999695" y="4038600"/>
            <a:chExt cx="997202" cy="149225"/>
          </a:xfrm>
        </p:grpSpPr>
        <p:sp>
          <p:nvSpPr>
            <p:cNvPr id="1330" name="Oval 1329"/>
            <p:cNvSpPr/>
            <p:nvPr/>
          </p:nvSpPr>
          <p:spPr bwMode="auto">
            <a:xfrm rot="16200000" flipV="1">
              <a:off x="2844119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 rot="16200000" flipV="1">
              <a:off x="2003248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 rot="16200000" flipV="1">
              <a:off x="2396444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62" name="Rectangle 461"/>
          <p:cNvSpPr/>
          <p:nvPr/>
        </p:nvSpPr>
        <p:spPr bwMode="auto">
          <a:xfrm>
            <a:off x="685800" y="4419600"/>
            <a:ext cx="7724774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533400" y="609600"/>
            <a:ext cx="8077200" cy="37338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3" name="Rectangle 1002"/>
          <p:cNvSpPr/>
          <p:nvPr/>
        </p:nvSpPr>
        <p:spPr bwMode="auto">
          <a:xfrm>
            <a:off x="3429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81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" name="Group 842"/>
          <p:cNvGrpSpPr/>
          <p:nvPr/>
        </p:nvGrpSpPr>
        <p:grpSpPr>
          <a:xfrm>
            <a:off x="3581400" y="990594"/>
            <a:ext cx="2046514" cy="1193805"/>
            <a:chOff x="990600" y="3505192"/>
            <a:chExt cx="3135088" cy="1828811"/>
          </a:xfrm>
        </p:grpSpPr>
        <p:cxnSp>
          <p:nvCxnSpPr>
            <p:cNvPr id="773" name="Straight Connector 772"/>
            <p:cNvCxnSpPr/>
            <p:nvPr/>
          </p:nvCxnSpPr>
          <p:spPr bwMode="auto">
            <a:xfrm>
              <a:off x="1295401" y="4191001"/>
              <a:ext cx="2590801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9"/>
            <p:cNvCxnSpPr/>
            <p:nvPr/>
          </p:nvCxnSpPr>
          <p:spPr bwMode="auto">
            <a:xfrm rot="16200000" flipH="1">
              <a:off x="3016932" y="3886202"/>
              <a:ext cx="1219200" cy="7620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10"/>
            <p:cNvCxnSpPr/>
            <p:nvPr/>
          </p:nvCxnSpPr>
          <p:spPr bwMode="auto">
            <a:xfrm rot="16200000" flipH="1">
              <a:off x="2750232" y="4152901"/>
              <a:ext cx="1524001" cy="533401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6" name="Straight Connector 11"/>
            <p:cNvCxnSpPr/>
            <p:nvPr/>
          </p:nvCxnSpPr>
          <p:spPr bwMode="auto">
            <a:xfrm rot="5400000" flipH="1" flipV="1">
              <a:off x="2635933" y="4267202"/>
              <a:ext cx="1219200" cy="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 bwMode="auto">
            <a:xfrm rot="16200000" flipH="1">
              <a:off x="2064431" y="4152901"/>
              <a:ext cx="1219200" cy="228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 bwMode="auto">
            <a:xfrm rot="16200000" flipH="1">
              <a:off x="2445433" y="3771901"/>
              <a:ext cx="1219200" cy="990601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 bwMode="auto">
            <a:xfrm rot="16200000" flipV="1">
              <a:off x="2026332" y="4191001"/>
              <a:ext cx="1524001" cy="4572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886961" y="4111173"/>
              <a:ext cx="1524001" cy="6168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 bwMode="auto">
            <a:xfrm rot="5400000" flipH="1" flipV="1">
              <a:off x="925059" y="3844472"/>
              <a:ext cx="1219200" cy="845457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 bwMode="auto">
            <a:xfrm rot="16200000" flipV="1">
              <a:off x="1306061" y="4308930"/>
              <a:ext cx="1524001" cy="221344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11"/>
            <p:cNvCxnSpPr/>
            <p:nvPr/>
          </p:nvCxnSpPr>
          <p:spPr bwMode="auto">
            <a:xfrm flipV="1">
              <a:off x="1607232" y="3657601"/>
              <a:ext cx="1638302" cy="12573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 bwMode="auto">
            <a:xfrm rot="5400000">
              <a:off x="1645331" y="3962401"/>
              <a:ext cx="1219200" cy="6096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 bwMode="auto">
            <a:xfrm rot="5400000">
              <a:off x="1873931" y="4191001"/>
              <a:ext cx="1219200" cy="1524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785"/>
            <p:cNvGrpSpPr/>
            <p:nvPr/>
          </p:nvGrpSpPr>
          <p:grpSpPr>
            <a:xfrm>
              <a:off x="1828800" y="4800602"/>
              <a:ext cx="696686" cy="533400"/>
              <a:chOff x="4038600" y="5943600"/>
              <a:chExt cx="696686" cy="533400"/>
            </a:xfrm>
          </p:grpSpPr>
          <p:grpSp>
            <p:nvGrpSpPr>
              <p:cNvPr id="5" name="Group 176"/>
              <p:cNvGrpSpPr/>
              <p:nvPr/>
            </p:nvGrpSpPr>
            <p:grpSpPr>
              <a:xfrm>
                <a:off x="41218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791" name="Rectangle 790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6" name="Group 178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793" name="Rectangle 792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795" name="Straight Connector 794"/>
                  <p:cNvCxnSpPr>
                    <a:stCxn id="793" idx="3"/>
                    <a:endCxn id="794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>
                    <a:stCxn id="794" idx="2"/>
                    <a:endCxn id="791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>
                    <a:stCxn id="791" idx="0"/>
                    <a:endCxn id="793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8" name="Oval 787"/>
              <p:cNvSpPr/>
              <p:nvPr/>
            </p:nvSpPr>
            <p:spPr bwMode="auto">
              <a:xfrm rot="16200000" flipV="1">
                <a:off x="4044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 flipV="1">
                <a:off x="42726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 rot="16200000" flipV="1">
                <a:off x="4501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797"/>
            <p:cNvGrpSpPr/>
            <p:nvPr/>
          </p:nvGrpSpPr>
          <p:grpSpPr>
            <a:xfrm>
              <a:off x="2667000" y="4800603"/>
              <a:ext cx="696686" cy="533400"/>
              <a:chOff x="4876800" y="5943600"/>
              <a:chExt cx="696686" cy="533400"/>
            </a:xfrm>
          </p:grpSpPr>
          <p:grpSp>
            <p:nvGrpSpPr>
              <p:cNvPr id="8" name="Group 188"/>
              <p:cNvGrpSpPr/>
              <p:nvPr/>
            </p:nvGrpSpPr>
            <p:grpSpPr>
              <a:xfrm>
                <a:off x="4960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03" name="Rectangle 802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9" name="Group 190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05" name="Rectangle 804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07" name="Straight Connector 806"/>
                  <p:cNvCxnSpPr>
                    <a:stCxn id="805" idx="3"/>
                    <a:endCxn id="806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>
                    <a:stCxn id="806" idx="2"/>
                    <a:endCxn id="803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>
                    <a:stCxn id="803" idx="0"/>
                    <a:endCxn id="805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0" name="Oval 799"/>
              <p:cNvSpPr/>
              <p:nvPr/>
            </p:nvSpPr>
            <p:spPr bwMode="auto">
              <a:xfrm rot="16200000" flipV="1">
                <a:off x="4882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 rot="16200000" flipV="1">
                <a:off x="5110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 rot="16200000" flipV="1">
                <a:off x="5339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" name="Group 809"/>
            <p:cNvGrpSpPr/>
            <p:nvPr/>
          </p:nvGrpSpPr>
          <p:grpSpPr>
            <a:xfrm>
              <a:off x="3429002" y="4800602"/>
              <a:ext cx="696686" cy="533400"/>
              <a:chOff x="5638800" y="5943600"/>
              <a:chExt cx="696686" cy="533400"/>
            </a:xfrm>
          </p:grpSpPr>
          <p:grpSp>
            <p:nvGrpSpPr>
              <p:cNvPr id="11" name="Group 200"/>
              <p:cNvGrpSpPr/>
              <p:nvPr/>
            </p:nvGrpSpPr>
            <p:grpSpPr>
              <a:xfrm>
                <a:off x="57220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15" name="Rectangle 814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2" name="Group 202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19" name="Straight Connector 818"/>
                  <p:cNvCxnSpPr>
                    <a:stCxn id="817" idx="3"/>
                    <a:endCxn id="818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>
                    <a:stCxn id="818" idx="2"/>
                    <a:endCxn id="815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>
                    <a:stCxn id="815" idx="0"/>
                    <a:endCxn id="817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2" name="Oval 811"/>
              <p:cNvSpPr/>
              <p:nvPr/>
            </p:nvSpPr>
            <p:spPr bwMode="auto">
              <a:xfrm rot="16200000" flipV="1">
                <a:off x="56442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 flipV="1">
                <a:off x="58728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 flipV="1">
                <a:off x="61014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3" name="Group 821"/>
            <p:cNvGrpSpPr/>
            <p:nvPr/>
          </p:nvGrpSpPr>
          <p:grpSpPr>
            <a:xfrm>
              <a:off x="990600" y="4800600"/>
              <a:ext cx="696686" cy="533400"/>
              <a:chOff x="3200400" y="5943600"/>
              <a:chExt cx="696686" cy="533400"/>
            </a:xfrm>
          </p:grpSpPr>
          <p:grpSp>
            <p:nvGrpSpPr>
              <p:cNvPr id="14" name="Group 132"/>
              <p:cNvGrpSpPr/>
              <p:nvPr/>
            </p:nvGrpSpPr>
            <p:grpSpPr>
              <a:xfrm>
                <a:off x="3283631" y="6019800"/>
                <a:ext cx="533400" cy="381000"/>
                <a:chOff x="2064431" y="6019800"/>
                <a:chExt cx="533400" cy="381000"/>
              </a:xfrm>
            </p:grpSpPr>
            <p:sp>
              <p:nvSpPr>
                <p:cNvPr id="827" name="Rectangle 826"/>
                <p:cNvSpPr/>
                <p:nvPr/>
              </p:nvSpPr>
              <p:spPr bwMode="auto">
                <a:xfrm>
                  <a:off x="2293031" y="63246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grpSp>
              <p:nvGrpSpPr>
                <p:cNvPr id="15" name="Group 131"/>
                <p:cNvGrpSpPr/>
                <p:nvPr/>
              </p:nvGrpSpPr>
              <p:grpSpPr>
                <a:xfrm>
                  <a:off x="2064431" y="6019800"/>
                  <a:ext cx="533400" cy="304800"/>
                  <a:chOff x="2064431" y="6019800"/>
                  <a:chExt cx="533400" cy="304800"/>
                </a:xfrm>
              </p:grpSpPr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20644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2521631" y="6019800"/>
                    <a:ext cx="76200" cy="76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cxnSp>
                <p:nvCxnSpPr>
                  <p:cNvPr id="831" name="Straight Connector 830"/>
                  <p:cNvCxnSpPr>
                    <a:stCxn id="829" idx="3"/>
                    <a:endCxn id="830" idx="1"/>
                  </p:cNvCxnSpPr>
                  <p:nvPr/>
                </p:nvCxnSpPr>
                <p:spPr bwMode="auto">
                  <a:xfrm>
                    <a:off x="2140631" y="6057900"/>
                    <a:ext cx="381000" cy="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>
                    <a:stCxn id="830" idx="2"/>
                    <a:endCxn id="827" idx="0"/>
                  </p:cNvCxnSpPr>
                  <p:nvPr/>
                </p:nvCxnSpPr>
                <p:spPr bwMode="auto">
                  <a:xfrm rot="5400000">
                    <a:off x="23311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>
                    <a:stCxn id="827" idx="0"/>
                    <a:endCxn id="829" idx="2"/>
                  </p:cNvCxnSpPr>
                  <p:nvPr/>
                </p:nvCxnSpPr>
                <p:spPr bwMode="auto">
                  <a:xfrm rot="16200000" flipV="1">
                    <a:off x="2102531" y="6096000"/>
                    <a:ext cx="228600" cy="228600"/>
                  </a:xfrm>
                  <a:prstGeom prst="line">
                    <a:avLst/>
                  </a:prstGeom>
                  <a:ln cap="rnd"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4" name="Oval 823"/>
              <p:cNvSpPr/>
              <p:nvPr/>
            </p:nvSpPr>
            <p:spPr bwMode="auto">
              <a:xfrm rot="16200000" flipV="1">
                <a:off x="32058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 rot="16200000" flipV="1">
                <a:off x="3434443" y="62429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 flipV="1">
                <a:off x="3663043" y="59381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6" name="Group 833"/>
            <p:cNvGrpSpPr/>
            <p:nvPr/>
          </p:nvGrpSpPr>
          <p:grpSpPr>
            <a:xfrm>
              <a:off x="3124201" y="3505192"/>
              <a:ext cx="239486" cy="228600"/>
              <a:chOff x="5334000" y="4648200"/>
              <a:chExt cx="239486" cy="228600"/>
            </a:xfrm>
          </p:grpSpPr>
          <p:sp>
            <p:nvSpPr>
              <p:cNvPr id="835" name="Rectangle 834"/>
              <p:cNvSpPr/>
              <p:nvPr/>
            </p:nvSpPr>
            <p:spPr bwMode="auto">
              <a:xfrm>
                <a:off x="54172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 rot="16200000" flipV="1">
                <a:off x="53394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7" name="Group 836"/>
            <p:cNvGrpSpPr/>
            <p:nvPr/>
          </p:nvGrpSpPr>
          <p:grpSpPr>
            <a:xfrm>
              <a:off x="1836057" y="3505194"/>
              <a:ext cx="239486" cy="228600"/>
              <a:chOff x="4045857" y="4648200"/>
              <a:chExt cx="239486" cy="228600"/>
            </a:xfrm>
          </p:grpSpPr>
          <p:sp>
            <p:nvSpPr>
              <p:cNvPr id="838" name="Rectangle 837"/>
              <p:cNvSpPr/>
              <p:nvPr/>
            </p:nvSpPr>
            <p:spPr bwMode="auto">
              <a:xfrm>
                <a:off x="4129088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 flipV="1">
                <a:off x="4051300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8" name="Group 839"/>
            <p:cNvGrpSpPr/>
            <p:nvPr/>
          </p:nvGrpSpPr>
          <p:grpSpPr>
            <a:xfrm>
              <a:off x="2438399" y="3505200"/>
              <a:ext cx="239486" cy="228600"/>
              <a:chOff x="4648200" y="4648200"/>
              <a:chExt cx="239486" cy="228600"/>
            </a:xfrm>
          </p:grpSpPr>
          <p:sp>
            <p:nvSpPr>
              <p:cNvPr id="841" name="Rectangle 840"/>
              <p:cNvSpPr/>
              <p:nvPr/>
            </p:nvSpPr>
            <p:spPr bwMode="auto">
              <a:xfrm>
                <a:off x="4731431" y="47244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rot="16200000" flipV="1">
                <a:off x="4653643" y="4642757"/>
                <a:ext cx="228600" cy="239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4" name="Rectangle 1003"/>
          <p:cNvSpPr/>
          <p:nvPr/>
        </p:nvSpPr>
        <p:spPr bwMode="auto">
          <a:xfrm>
            <a:off x="762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5" name="TextBox 1004"/>
          <p:cNvSpPr txBox="1"/>
          <p:nvPr/>
        </p:nvSpPr>
        <p:spPr>
          <a:xfrm>
            <a:off x="914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19" name="Group 993"/>
          <p:cNvGrpSpPr/>
          <p:nvPr/>
        </p:nvGrpSpPr>
        <p:grpSpPr>
          <a:xfrm>
            <a:off x="914400" y="990600"/>
            <a:ext cx="2046514" cy="1193798"/>
            <a:chOff x="5715000" y="4564593"/>
            <a:chExt cx="2046514" cy="1193798"/>
          </a:xfrm>
        </p:grpSpPr>
        <p:sp>
          <p:nvSpPr>
            <p:cNvPr id="931" name="Rectangle 930"/>
            <p:cNvSpPr/>
            <p:nvPr/>
          </p:nvSpPr>
          <p:spPr bwMode="auto">
            <a:xfrm>
              <a:off x="7162097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2" name="Rectangle 931"/>
            <p:cNvSpPr/>
            <p:nvPr/>
          </p:nvSpPr>
          <p:spPr bwMode="auto">
            <a:xfrm>
              <a:off x="6321226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6714422" y="4614335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947" name="Straight Connector 946"/>
            <p:cNvCxnSpPr/>
            <p:nvPr/>
          </p:nvCxnSpPr>
          <p:spPr bwMode="auto">
            <a:xfrm>
              <a:off x="5913967" y="5012267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"/>
            <p:cNvCxnSpPr/>
            <p:nvPr/>
          </p:nvCxnSpPr>
          <p:spPr bwMode="auto">
            <a:xfrm rot="16200000" flipH="1">
              <a:off x="7037744" y="4813301"/>
              <a:ext cx="795865" cy="497417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10"/>
            <p:cNvCxnSpPr/>
            <p:nvPr/>
          </p:nvCxnSpPr>
          <p:spPr bwMode="auto">
            <a:xfrm rot="10800000" flipV="1">
              <a:off x="6341360" y="4664076"/>
              <a:ext cx="845608" cy="79586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11"/>
            <p:cNvCxnSpPr/>
            <p:nvPr/>
          </p:nvCxnSpPr>
          <p:spPr bwMode="auto">
            <a:xfrm rot="5400000" flipH="1" flipV="1">
              <a:off x="6789036" y="5062009"/>
              <a:ext cx="795865" cy="0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/>
            <p:nvPr/>
          </p:nvCxnSpPr>
          <p:spPr bwMode="auto">
            <a:xfrm rot="16200000" flipH="1">
              <a:off x="6415973" y="4987396"/>
              <a:ext cx="795865" cy="149225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/>
            <p:nvPr/>
          </p:nvCxnSpPr>
          <p:spPr bwMode="auto">
            <a:xfrm rot="16200000" flipH="1">
              <a:off x="6664682" y="4738688"/>
              <a:ext cx="795865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/>
            <p:nvPr/>
          </p:nvCxnSpPr>
          <p:spPr bwMode="auto">
            <a:xfrm rot="16200000" flipV="1">
              <a:off x="6391103" y="5012267"/>
              <a:ext cx="994832" cy="298450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/>
            <p:nvPr/>
          </p:nvCxnSpPr>
          <p:spPr bwMode="auto">
            <a:xfrm rot="5400000">
              <a:off x="5647347" y="4960157"/>
              <a:ext cx="994832" cy="402670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/>
            <p:nvPr/>
          </p:nvCxnSpPr>
          <p:spPr bwMode="auto">
            <a:xfrm rot="5400000" flipH="1" flipV="1">
              <a:off x="5672217" y="4786061"/>
              <a:ext cx="795865" cy="551895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 bwMode="auto">
            <a:xfrm rot="16200000" flipV="1">
              <a:off x="5920926" y="5089248"/>
              <a:ext cx="994832" cy="14448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7" name="Straight Connector 11"/>
            <p:cNvCxnSpPr/>
            <p:nvPr/>
          </p:nvCxnSpPr>
          <p:spPr bwMode="auto">
            <a:xfrm flipV="1">
              <a:off x="6117523" y="4664076"/>
              <a:ext cx="1069446" cy="820736"/>
            </a:xfrm>
            <a:prstGeom prst="line">
              <a:avLst/>
            </a:prstGeom>
            <a:ln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 bwMode="auto">
            <a:xfrm rot="5400000">
              <a:off x="6018040" y="4738688"/>
              <a:ext cx="795866" cy="646642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 bwMode="auto">
            <a:xfrm rot="5400000">
              <a:off x="6291619" y="5012267"/>
              <a:ext cx="795865" cy="99483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76"/>
            <p:cNvGrpSpPr/>
            <p:nvPr/>
          </p:nvGrpSpPr>
          <p:grpSpPr>
            <a:xfrm>
              <a:off x="6316489" y="5459942"/>
              <a:ext cx="348192" cy="248708"/>
              <a:chOff x="2064431" y="6019800"/>
              <a:chExt cx="533400" cy="38100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65" name="Straight Connector 964"/>
                <p:cNvCxnSpPr>
                  <a:stCxn id="963" idx="3"/>
                  <a:endCxn id="964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Connector 965"/>
                <p:cNvCxnSpPr>
                  <a:stCxn id="964" idx="2"/>
                  <a:endCxn id="961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/>
                <p:cNvCxnSpPr>
                  <a:stCxn id="961" idx="0"/>
                  <a:endCxn id="963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88"/>
            <p:cNvGrpSpPr/>
            <p:nvPr/>
          </p:nvGrpSpPr>
          <p:grpSpPr>
            <a:xfrm>
              <a:off x="6863647" y="5459942"/>
              <a:ext cx="348192" cy="248708"/>
              <a:chOff x="2064431" y="6019800"/>
              <a:chExt cx="533400" cy="381000"/>
            </a:xfrm>
          </p:grpSpPr>
          <p:sp>
            <p:nvSpPr>
              <p:cNvPr id="969" name="Rectangle 96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73" name="Straight Connector 972"/>
                <p:cNvCxnSpPr>
                  <a:stCxn id="971" idx="3"/>
                  <a:endCxn id="97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4" name="Straight Connector 973"/>
                <p:cNvCxnSpPr>
                  <a:stCxn id="972" idx="2"/>
                  <a:endCxn id="96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5" name="Straight Connector 974"/>
                <p:cNvCxnSpPr>
                  <a:stCxn id="969" idx="0"/>
                  <a:endCxn id="97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00"/>
            <p:cNvGrpSpPr/>
            <p:nvPr/>
          </p:nvGrpSpPr>
          <p:grpSpPr>
            <a:xfrm>
              <a:off x="7361064" y="5459942"/>
              <a:ext cx="348192" cy="248708"/>
              <a:chOff x="2064431" y="6019800"/>
              <a:chExt cx="533400" cy="381000"/>
            </a:xfrm>
          </p:grpSpPr>
          <p:sp>
            <p:nvSpPr>
              <p:cNvPr id="977" name="Rectangle 97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79" name="Rectangle 97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0" name="Rectangle 97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1" name="Straight Connector 980"/>
                <p:cNvCxnSpPr>
                  <a:stCxn id="979" idx="3"/>
                  <a:endCxn id="98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/>
                <p:cNvCxnSpPr>
                  <a:stCxn id="980" idx="2"/>
                  <a:endCxn id="97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>
                  <a:stCxn id="977" idx="0"/>
                  <a:endCxn id="97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132"/>
            <p:cNvGrpSpPr/>
            <p:nvPr/>
          </p:nvGrpSpPr>
          <p:grpSpPr>
            <a:xfrm>
              <a:off x="5769331" y="5459942"/>
              <a:ext cx="348192" cy="248708"/>
              <a:chOff x="2064431" y="6019800"/>
              <a:chExt cx="533400" cy="381000"/>
            </a:xfrm>
          </p:grpSpPr>
          <p:sp>
            <p:nvSpPr>
              <p:cNvPr id="985" name="Rectangle 98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87" name="Rectangle 98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88" name="Rectangle 98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89" name="Straight Connector 988"/>
                <p:cNvCxnSpPr>
                  <a:stCxn id="987" idx="3"/>
                  <a:endCxn id="98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Connector 989"/>
                <p:cNvCxnSpPr>
                  <a:stCxn id="988" idx="2"/>
                  <a:endCxn id="98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>
                  <a:stCxn id="985" idx="0"/>
                  <a:endCxn id="98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2" name="Straight Connector 991"/>
            <p:cNvCxnSpPr>
              <a:stCxn id="933" idx="2"/>
            </p:cNvCxnSpPr>
            <p:nvPr/>
          </p:nvCxnSpPr>
          <p:spPr bwMode="auto">
            <a:xfrm rot="16200000" flipH="1">
              <a:off x="6639811" y="4763558"/>
              <a:ext cx="994831" cy="795867"/>
            </a:xfrm>
            <a:prstGeom prst="line">
              <a:avLst/>
            </a:prstGeom>
            <a:ln cap="rnd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>
              <a:endCxn id="932" idx="2"/>
            </p:cNvCxnSpPr>
            <p:nvPr/>
          </p:nvCxnSpPr>
          <p:spPr bwMode="auto">
            <a:xfrm rot="16200000" flipV="1">
              <a:off x="6468084" y="4542091"/>
              <a:ext cx="795865" cy="1039838"/>
            </a:xfrm>
            <a:prstGeom prst="line">
              <a:avLst/>
            </a:prstGeom>
            <a:ln cap="rnd">
              <a:solidFill>
                <a:srgbClr val="0B4499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933"/>
            <p:cNvGrpSpPr/>
            <p:nvPr/>
          </p:nvGrpSpPr>
          <p:grpSpPr>
            <a:xfrm>
              <a:off x="5715000" y="5410200"/>
              <a:ext cx="2046514" cy="348191"/>
              <a:chOff x="1447800" y="4884207"/>
              <a:chExt cx="2046514" cy="348191"/>
            </a:xfrm>
          </p:grpSpPr>
          <p:sp>
            <p:nvSpPr>
              <p:cNvPr id="935" name="Oval 93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6" name="Oval 93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9" name="Oval 938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0" name="Oval 939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1" name="Oval 940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2" name="Oval 941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3" name="Oval 942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4" name="Oval 943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5" name="Oval 944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6" name="Oval 945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30" name="Group 926"/>
            <p:cNvGrpSpPr/>
            <p:nvPr/>
          </p:nvGrpSpPr>
          <p:grpSpPr>
            <a:xfrm>
              <a:off x="6266895" y="4564593"/>
              <a:ext cx="997202" cy="149225"/>
              <a:chOff x="1999695" y="4038600"/>
              <a:chExt cx="997202" cy="149225"/>
            </a:xfrm>
          </p:grpSpPr>
          <p:sp>
            <p:nvSpPr>
              <p:cNvPr id="928" name="Oval 927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9" name="Oval 928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30" name="Oval 929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1006" name="Rectangle 1005"/>
          <p:cNvSpPr/>
          <p:nvPr/>
        </p:nvSpPr>
        <p:spPr bwMode="auto">
          <a:xfrm>
            <a:off x="6096000" y="762000"/>
            <a:ext cx="23622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07" name="TextBox 1006"/>
          <p:cNvSpPr txBox="1"/>
          <p:nvPr/>
        </p:nvSpPr>
        <p:spPr>
          <a:xfrm>
            <a:off x="6248400" y="2362200"/>
            <a:ext cx="2057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G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)≤3?</a:t>
            </a:r>
            <a:endParaRPr lang="en-US" dirty="0">
              <a:latin typeface="+mj-lt"/>
            </a:endParaRPr>
          </a:p>
        </p:txBody>
      </p:sp>
      <p:grpSp>
        <p:nvGrpSpPr>
          <p:cNvPr id="31" name="Group 1001"/>
          <p:cNvGrpSpPr/>
          <p:nvPr/>
        </p:nvGrpSpPr>
        <p:grpSpPr>
          <a:xfrm>
            <a:off x="6324600" y="990600"/>
            <a:ext cx="2046514" cy="1193798"/>
            <a:chOff x="1447800" y="4038600"/>
            <a:chExt cx="2046514" cy="1193798"/>
          </a:xfrm>
        </p:grpSpPr>
        <p:sp>
          <p:nvSpPr>
            <p:cNvPr id="869" name="Rectangle 868"/>
            <p:cNvSpPr/>
            <p:nvPr/>
          </p:nvSpPr>
          <p:spPr bwMode="auto">
            <a:xfrm>
              <a:off x="2894897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2054026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5" name="Rectangle 864"/>
            <p:cNvSpPr/>
            <p:nvPr/>
          </p:nvSpPr>
          <p:spPr bwMode="auto">
            <a:xfrm>
              <a:off x="2447222" y="4088342"/>
              <a:ext cx="49742" cy="497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45" name="Straight Connector 844"/>
            <p:cNvCxnSpPr/>
            <p:nvPr/>
          </p:nvCxnSpPr>
          <p:spPr bwMode="auto">
            <a:xfrm>
              <a:off x="1646767" y="4486274"/>
              <a:ext cx="1691216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9"/>
            <p:cNvCxnSpPr>
              <a:endCxn id="899" idx="0"/>
            </p:cNvCxnSpPr>
            <p:nvPr/>
          </p:nvCxnSpPr>
          <p:spPr bwMode="auto">
            <a:xfrm rot="5400000">
              <a:off x="2372611" y="4386791"/>
              <a:ext cx="795865" cy="29845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7" name="Straight Connector 10"/>
            <p:cNvCxnSpPr>
              <a:endCxn id="910" idx="0"/>
            </p:cNvCxnSpPr>
            <p:nvPr/>
          </p:nvCxnSpPr>
          <p:spPr bwMode="auto">
            <a:xfrm rot="10800000" flipV="1">
              <a:off x="2074160" y="4138083"/>
              <a:ext cx="845608" cy="79586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8" name="Straight Connector 11"/>
            <p:cNvCxnSpPr/>
            <p:nvPr/>
          </p:nvCxnSpPr>
          <p:spPr bwMode="auto">
            <a:xfrm rot="5400000" flipH="1" flipV="1">
              <a:off x="2521836" y="4536016"/>
              <a:ext cx="795865" cy="0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>
              <a:endCxn id="910" idx="0"/>
            </p:cNvCxnSpPr>
            <p:nvPr/>
          </p:nvCxnSpPr>
          <p:spPr bwMode="auto">
            <a:xfrm rot="5400000">
              <a:off x="1875194" y="4337050"/>
              <a:ext cx="795866" cy="397933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 bwMode="auto">
            <a:xfrm rot="16200000" flipV="1">
              <a:off x="2123903" y="4486274"/>
              <a:ext cx="994832" cy="298450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endCxn id="886" idx="1"/>
            </p:cNvCxnSpPr>
            <p:nvPr/>
          </p:nvCxnSpPr>
          <p:spPr bwMode="auto">
            <a:xfrm>
              <a:off x="2078898" y="4138083"/>
              <a:ext cx="1164191" cy="1019703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 bwMode="auto">
            <a:xfrm rot="5400000" flipH="1" flipV="1">
              <a:off x="1405017" y="4260068"/>
              <a:ext cx="795865" cy="551895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 bwMode="auto">
            <a:xfrm rot="16200000" flipV="1">
              <a:off x="1653726" y="4563255"/>
              <a:ext cx="994832" cy="14448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11"/>
            <p:cNvCxnSpPr/>
            <p:nvPr/>
          </p:nvCxnSpPr>
          <p:spPr bwMode="auto">
            <a:xfrm flipV="1">
              <a:off x="1850323" y="4138083"/>
              <a:ext cx="1069446" cy="820736"/>
            </a:xfrm>
            <a:prstGeom prst="line">
              <a:avLst/>
            </a:prstGeom>
            <a:ln cap="rnd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>
              <a:endCxn id="878" idx="0"/>
            </p:cNvCxnSpPr>
            <p:nvPr/>
          </p:nvCxnSpPr>
          <p:spPr bwMode="auto">
            <a:xfrm rot="5400000">
              <a:off x="1750840" y="4212695"/>
              <a:ext cx="795866" cy="64664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68" name="Group 176"/>
            <p:cNvGrpSpPr/>
            <p:nvPr/>
          </p:nvGrpSpPr>
          <p:grpSpPr>
            <a:xfrm>
              <a:off x="2049289" y="4933949"/>
              <a:ext cx="348192" cy="248708"/>
              <a:chOff x="2064431" y="6019800"/>
              <a:chExt cx="533400" cy="381000"/>
            </a:xfrm>
          </p:grpSpPr>
          <p:sp>
            <p:nvSpPr>
              <p:cNvPr id="908" name="Rectangle 90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69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910" name="Rectangle 90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11" name="Rectangle 91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12" name="Straight Connector 911"/>
                <p:cNvCxnSpPr>
                  <a:stCxn id="910" idx="3"/>
                  <a:endCxn id="91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>
                  <a:stCxn id="911" idx="2"/>
                  <a:endCxn id="90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>
                  <a:stCxn id="908" idx="0"/>
                  <a:endCxn id="91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0" name="Group 188"/>
            <p:cNvGrpSpPr/>
            <p:nvPr/>
          </p:nvGrpSpPr>
          <p:grpSpPr>
            <a:xfrm>
              <a:off x="2596447" y="4933949"/>
              <a:ext cx="348192" cy="248708"/>
              <a:chOff x="2064431" y="6019800"/>
              <a:chExt cx="533400" cy="381000"/>
            </a:xfrm>
          </p:grpSpPr>
          <p:sp>
            <p:nvSpPr>
              <p:cNvPr id="897" name="Rectangle 89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1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99" name="Rectangle 89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00" name="Rectangle 89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901" name="Straight Connector 900"/>
                <p:cNvCxnSpPr>
                  <a:stCxn id="899" idx="3"/>
                  <a:endCxn id="90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>
                  <a:stCxn id="900" idx="2"/>
                  <a:endCxn id="89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>
                  <a:stCxn id="897" idx="0"/>
                  <a:endCxn id="89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2" name="Group 200"/>
            <p:cNvGrpSpPr/>
            <p:nvPr/>
          </p:nvGrpSpPr>
          <p:grpSpPr>
            <a:xfrm>
              <a:off x="3093864" y="4933949"/>
              <a:ext cx="348192" cy="248708"/>
              <a:chOff x="2064431" y="6019800"/>
              <a:chExt cx="533400" cy="381000"/>
            </a:xfrm>
          </p:grpSpPr>
          <p:sp>
            <p:nvSpPr>
              <p:cNvPr id="886" name="Rectangle 88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86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88" name="Rectangle 88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90" name="Straight Connector 889"/>
                <p:cNvCxnSpPr>
                  <a:stCxn id="888" idx="3"/>
                  <a:endCxn id="88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>
                  <a:stCxn id="889" idx="2"/>
                  <a:endCxn id="88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>
                  <a:stCxn id="886" idx="0"/>
                  <a:endCxn id="88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7" name="Group 132"/>
            <p:cNvGrpSpPr/>
            <p:nvPr/>
          </p:nvGrpSpPr>
          <p:grpSpPr>
            <a:xfrm>
              <a:off x="1502131" y="4933949"/>
              <a:ext cx="348192" cy="248708"/>
              <a:chOff x="2064431" y="6019800"/>
              <a:chExt cx="533400" cy="381000"/>
            </a:xfrm>
          </p:grpSpPr>
          <p:sp>
            <p:nvSpPr>
              <p:cNvPr id="875" name="Rectangle 87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92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877" name="Rectangle 87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878" name="Rectangle 87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79" name="Straight Connector 878"/>
                <p:cNvCxnSpPr>
                  <a:stCxn id="877" idx="3"/>
                  <a:endCxn id="87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>
                  <a:stCxn id="878" idx="2"/>
                  <a:endCxn id="87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>
                  <a:stCxn id="875" idx="0"/>
                  <a:endCxn id="87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0" name="Straight Connector 919"/>
            <p:cNvCxnSpPr>
              <a:stCxn id="865" idx="2"/>
              <a:endCxn id="889" idx="0"/>
            </p:cNvCxnSpPr>
            <p:nvPr/>
          </p:nvCxnSpPr>
          <p:spPr bwMode="auto">
            <a:xfrm rot="16200000" flipH="1">
              <a:off x="2546707" y="4063470"/>
              <a:ext cx="795865" cy="945092"/>
            </a:xfrm>
            <a:prstGeom prst="line">
              <a:avLst/>
            </a:prstGeom>
            <a:ln cap="rnd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>
              <a:stCxn id="888" idx="0"/>
              <a:endCxn id="867" idx="2"/>
            </p:cNvCxnSpPr>
            <p:nvPr/>
          </p:nvCxnSpPr>
          <p:spPr bwMode="auto">
            <a:xfrm rot="16200000" flipV="1">
              <a:off x="2200884" y="4016098"/>
              <a:ext cx="795865" cy="1039838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875" idx="0"/>
              <a:endCxn id="867" idx="2"/>
            </p:cNvCxnSpPr>
            <p:nvPr/>
          </p:nvCxnSpPr>
          <p:spPr bwMode="auto">
            <a:xfrm rot="5400000" flipH="1" flipV="1">
              <a:off x="1380147" y="4434165"/>
              <a:ext cx="994831" cy="402670"/>
            </a:xfrm>
            <a:prstGeom prst="line">
              <a:avLst/>
            </a:prstGeom>
            <a:ln cap="rnd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98" name="Group 920"/>
            <p:cNvGrpSpPr/>
            <p:nvPr/>
          </p:nvGrpSpPr>
          <p:grpSpPr>
            <a:xfrm>
              <a:off x="1999695" y="4038600"/>
              <a:ext cx="997202" cy="149225"/>
              <a:chOff x="1999695" y="4038600"/>
              <a:chExt cx="997202" cy="149225"/>
            </a:xfrm>
          </p:grpSpPr>
          <p:sp>
            <p:nvSpPr>
              <p:cNvPr id="870" name="Oval 869"/>
              <p:cNvSpPr/>
              <p:nvPr/>
            </p:nvSpPr>
            <p:spPr bwMode="auto">
              <a:xfrm rot="16200000" flipV="1">
                <a:off x="2844119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 flipV="1">
                <a:off x="2003248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 flipV="1">
                <a:off x="2396444" y="4035047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99" name="Group 915"/>
            <p:cNvGrpSpPr/>
            <p:nvPr/>
          </p:nvGrpSpPr>
          <p:grpSpPr>
            <a:xfrm>
              <a:off x="1447800" y="4884207"/>
              <a:ext cx="2046514" cy="348191"/>
              <a:chOff x="1447800" y="4884207"/>
              <a:chExt cx="2046514" cy="348191"/>
            </a:xfrm>
          </p:grpSpPr>
          <p:sp>
            <p:nvSpPr>
              <p:cNvPr id="905" name="Oval 904"/>
              <p:cNvSpPr/>
              <p:nvPr/>
            </p:nvSpPr>
            <p:spPr bwMode="auto">
              <a:xfrm rot="16200000" flipV="1">
                <a:off x="199851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 rot="16200000" flipV="1">
                <a:off x="2147736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 rot="16200000" flipV="1">
                <a:off x="2296961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 flipV="1">
                <a:off x="254566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 rot="16200000" flipV="1">
                <a:off x="2694894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 rot="16200000" flipV="1">
                <a:off x="2844119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 flipV="1">
                <a:off x="304308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 flipV="1">
                <a:off x="3192311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 flipV="1">
                <a:off x="3341536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 rot="16200000" flipV="1">
                <a:off x="145135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 rot="16200000" flipV="1">
                <a:off x="1600578" y="5079620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 flipV="1">
                <a:off x="1749803" y="4880654"/>
                <a:ext cx="149225" cy="15633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sp>
        <p:nvSpPr>
          <p:cNvPr id="246" name="TextBox 245"/>
          <p:cNvSpPr txBox="1"/>
          <p:nvPr/>
        </p:nvSpPr>
        <p:spPr>
          <a:xfrm>
            <a:off x="2590800" y="5943600"/>
            <a:ext cx="4343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(G*)≤log t + 4?</a:t>
            </a:r>
            <a:endParaRPr lang="en-US" dirty="0">
              <a:latin typeface="+mj-lt"/>
            </a:endParaRPr>
          </a:p>
        </p:txBody>
      </p:sp>
      <p:cxnSp>
        <p:nvCxnSpPr>
          <p:cNvPr id="1009" name="Straight Connector 1008"/>
          <p:cNvCxnSpPr/>
          <p:nvPr/>
        </p:nvCxnSpPr>
        <p:spPr bwMode="auto">
          <a:xfrm>
            <a:off x="960967" y="5095874"/>
            <a:ext cx="7344833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6" name="Straight Connector 9"/>
          <p:cNvCxnSpPr/>
          <p:nvPr/>
        </p:nvCxnSpPr>
        <p:spPr bwMode="auto">
          <a:xfrm rot="16200000" flipH="1">
            <a:off x="4904144" y="4896914"/>
            <a:ext cx="795865" cy="497417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7" name="Straight Connector 10"/>
          <p:cNvCxnSpPr/>
          <p:nvPr/>
        </p:nvCxnSpPr>
        <p:spPr bwMode="auto">
          <a:xfrm rot="16200000" flipH="1">
            <a:off x="4730048" y="5071009"/>
            <a:ext cx="994832" cy="348192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8" name="Straight Connector 11"/>
          <p:cNvCxnSpPr/>
          <p:nvPr/>
        </p:nvCxnSpPr>
        <p:spPr bwMode="auto">
          <a:xfrm rot="5400000" flipH="1" flipV="1">
            <a:off x="4655436" y="5145622"/>
            <a:ext cx="795865" cy="0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9" name="Straight Connector 1238"/>
          <p:cNvCxnSpPr/>
          <p:nvPr/>
        </p:nvCxnSpPr>
        <p:spPr bwMode="auto">
          <a:xfrm rot="16200000" flipH="1">
            <a:off x="4282373" y="5071009"/>
            <a:ext cx="795865" cy="149225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0" name="Straight Connector 1239"/>
          <p:cNvCxnSpPr/>
          <p:nvPr/>
        </p:nvCxnSpPr>
        <p:spPr bwMode="auto">
          <a:xfrm rot="16200000" flipH="1">
            <a:off x="4531082" y="4822301"/>
            <a:ext cx="795865" cy="646642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1" name="Straight Connector 1240"/>
          <p:cNvCxnSpPr/>
          <p:nvPr/>
        </p:nvCxnSpPr>
        <p:spPr bwMode="auto">
          <a:xfrm rot="16200000" flipV="1">
            <a:off x="4257503" y="5095880"/>
            <a:ext cx="994832" cy="2984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2" name="Straight Connector 1241"/>
          <p:cNvCxnSpPr/>
          <p:nvPr/>
        </p:nvCxnSpPr>
        <p:spPr bwMode="auto">
          <a:xfrm rot="5400000">
            <a:off x="3513747" y="5043770"/>
            <a:ext cx="994832" cy="402670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3" name="Straight Connector 1242"/>
          <p:cNvCxnSpPr/>
          <p:nvPr/>
        </p:nvCxnSpPr>
        <p:spPr bwMode="auto">
          <a:xfrm rot="5400000" flipH="1" flipV="1">
            <a:off x="3538617" y="4869674"/>
            <a:ext cx="795865" cy="551895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4" name="Straight Connector 1243"/>
          <p:cNvCxnSpPr/>
          <p:nvPr/>
        </p:nvCxnSpPr>
        <p:spPr bwMode="auto">
          <a:xfrm rot="16200000" flipV="1">
            <a:off x="3787326" y="5172861"/>
            <a:ext cx="994832" cy="144488"/>
          </a:xfrm>
          <a:prstGeom prst="line">
            <a:avLst/>
          </a:prstGeom>
          <a:ln cap="rnd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5" name="Straight Connector 11"/>
          <p:cNvCxnSpPr/>
          <p:nvPr/>
        </p:nvCxnSpPr>
        <p:spPr bwMode="auto">
          <a:xfrm flipV="1">
            <a:off x="3983923" y="4747689"/>
            <a:ext cx="1069446" cy="820736"/>
          </a:xfrm>
          <a:prstGeom prst="line">
            <a:avLst/>
          </a:prstGeom>
          <a:ln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6" name="Straight Connector 1245"/>
          <p:cNvCxnSpPr/>
          <p:nvPr/>
        </p:nvCxnSpPr>
        <p:spPr bwMode="auto">
          <a:xfrm rot="5400000">
            <a:off x="4008794" y="4946655"/>
            <a:ext cx="795865" cy="39793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7" name="Straight Connector 1246"/>
          <p:cNvCxnSpPr/>
          <p:nvPr/>
        </p:nvCxnSpPr>
        <p:spPr bwMode="auto">
          <a:xfrm rot="5400000">
            <a:off x="4158019" y="5095880"/>
            <a:ext cx="795865" cy="99483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4" name="Group 1247"/>
          <p:cNvGrpSpPr/>
          <p:nvPr/>
        </p:nvGrpSpPr>
        <p:grpSpPr>
          <a:xfrm>
            <a:off x="4128558" y="5493813"/>
            <a:ext cx="454781" cy="348191"/>
            <a:chOff x="4038600" y="5943600"/>
            <a:chExt cx="696686" cy="533400"/>
          </a:xfrm>
        </p:grpSpPr>
        <p:grpSp>
          <p:nvGrpSpPr>
            <p:cNvPr id="810" name="Group 176"/>
            <p:cNvGrpSpPr/>
            <p:nvPr/>
          </p:nvGrpSpPr>
          <p:grpSpPr>
            <a:xfrm>
              <a:off x="4121831" y="6019800"/>
              <a:ext cx="533400" cy="381000"/>
              <a:chOff x="2064431" y="6019800"/>
              <a:chExt cx="533400" cy="381000"/>
            </a:xfrm>
          </p:grpSpPr>
          <p:sp>
            <p:nvSpPr>
              <p:cNvPr id="1298" name="Rectangle 1297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11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00" name="Rectangle 1299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01" name="Rectangle 1300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02" name="Straight Connector 1301"/>
                <p:cNvCxnSpPr>
                  <a:stCxn id="1300" idx="3"/>
                  <a:endCxn id="1301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>
                  <a:stCxn id="1301" idx="2"/>
                  <a:endCxn id="1298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>
                  <a:stCxn id="1298" idx="0"/>
                  <a:endCxn id="1300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5" name="Oval 1294"/>
            <p:cNvSpPr/>
            <p:nvPr/>
          </p:nvSpPr>
          <p:spPr bwMode="auto">
            <a:xfrm rot="16200000" flipV="1">
              <a:off x="4044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6" name="Oval 1295"/>
            <p:cNvSpPr/>
            <p:nvPr/>
          </p:nvSpPr>
          <p:spPr bwMode="auto">
            <a:xfrm rot="16200000" flipV="1">
              <a:off x="42726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97" name="Oval 1296"/>
            <p:cNvSpPr/>
            <p:nvPr/>
          </p:nvSpPr>
          <p:spPr bwMode="auto">
            <a:xfrm rot="16200000" flipV="1">
              <a:off x="4501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16" name="Group 1248"/>
          <p:cNvGrpSpPr/>
          <p:nvPr/>
        </p:nvGrpSpPr>
        <p:grpSpPr>
          <a:xfrm>
            <a:off x="4675716" y="5493814"/>
            <a:ext cx="454781" cy="348191"/>
            <a:chOff x="4876800" y="5943600"/>
            <a:chExt cx="696686" cy="533400"/>
          </a:xfrm>
        </p:grpSpPr>
        <p:grpSp>
          <p:nvGrpSpPr>
            <p:cNvPr id="822" name="Group 188"/>
            <p:cNvGrpSpPr/>
            <p:nvPr/>
          </p:nvGrpSpPr>
          <p:grpSpPr>
            <a:xfrm>
              <a:off x="4960031" y="6019800"/>
              <a:ext cx="533400" cy="381000"/>
              <a:chOff x="2064431" y="6019800"/>
              <a:chExt cx="533400" cy="381000"/>
            </a:xfrm>
          </p:grpSpPr>
          <p:sp>
            <p:nvSpPr>
              <p:cNvPr id="1287" name="Rectangle 1286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23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89" name="Rectangle 1288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90" name="Rectangle 1289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91" name="Straight Connector 1290"/>
                <p:cNvCxnSpPr>
                  <a:stCxn id="1289" idx="3"/>
                  <a:endCxn id="1290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>
                  <a:stCxn id="1290" idx="2"/>
                  <a:endCxn id="1287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>
                  <a:stCxn id="1287" idx="0"/>
                  <a:endCxn id="1289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4" name="Oval 1283"/>
            <p:cNvSpPr/>
            <p:nvPr/>
          </p:nvSpPr>
          <p:spPr bwMode="auto">
            <a:xfrm rot="16200000" flipV="1">
              <a:off x="4882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5" name="Oval 1284"/>
            <p:cNvSpPr/>
            <p:nvPr/>
          </p:nvSpPr>
          <p:spPr bwMode="auto">
            <a:xfrm rot="16200000" flipV="1">
              <a:off x="5110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86" name="Oval 1285"/>
            <p:cNvSpPr/>
            <p:nvPr/>
          </p:nvSpPr>
          <p:spPr bwMode="auto">
            <a:xfrm rot="16200000" flipV="1">
              <a:off x="5339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28" name="Group 1249"/>
          <p:cNvGrpSpPr/>
          <p:nvPr/>
        </p:nvGrpSpPr>
        <p:grpSpPr>
          <a:xfrm>
            <a:off x="5173133" y="5493813"/>
            <a:ext cx="454781" cy="348191"/>
            <a:chOff x="5638800" y="5943600"/>
            <a:chExt cx="696686" cy="533400"/>
          </a:xfrm>
        </p:grpSpPr>
        <p:grpSp>
          <p:nvGrpSpPr>
            <p:cNvPr id="64" name="Group 200"/>
            <p:cNvGrpSpPr/>
            <p:nvPr/>
          </p:nvGrpSpPr>
          <p:grpSpPr>
            <a:xfrm>
              <a:off x="5722031" y="6019800"/>
              <a:ext cx="533400" cy="381000"/>
              <a:chOff x="2064431" y="6019800"/>
              <a:chExt cx="533400" cy="381000"/>
            </a:xfrm>
          </p:grpSpPr>
          <p:sp>
            <p:nvSpPr>
              <p:cNvPr id="1276" name="Rectangle 127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78" name="Rectangle 127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79" name="Rectangle 127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80" name="Straight Connector 1279"/>
                <p:cNvCxnSpPr>
                  <a:stCxn id="1278" idx="3"/>
                  <a:endCxn id="127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>
                  <a:stCxn id="1279" idx="2"/>
                  <a:endCxn id="127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>
                  <a:stCxn id="1276" idx="0"/>
                  <a:endCxn id="127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3" name="Oval 1272"/>
            <p:cNvSpPr/>
            <p:nvPr/>
          </p:nvSpPr>
          <p:spPr bwMode="auto">
            <a:xfrm rot="16200000" flipV="1">
              <a:off x="56442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4" name="Oval 1273"/>
            <p:cNvSpPr/>
            <p:nvPr/>
          </p:nvSpPr>
          <p:spPr bwMode="auto">
            <a:xfrm rot="16200000" flipV="1">
              <a:off x="58728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75" name="Oval 1274"/>
            <p:cNvSpPr/>
            <p:nvPr/>
          </p:nvSpPr>
          <p:spPr bwMode="auto">
            <a:xfrm rot="16200000" flipV="1">
              <a:off x="61014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6" name="Group 1250"/>
          <p:cNvGrpSpPr/>
          <p:nvPr/>
        </p:nvGrpSpPr>
        <p:grpSpPr>
          <a:xfrm>
            <a:off x="3581400" y="5493812"/>
            <a:ext cx="454781" cy="348191"/>
            <a:chOff x="3200400" y="5943600"/>
            <a:chExt cx="696686" cy="533400"/>
          </a:xfrm>
        </p:grpSpPr>
        <p:grpSp>
          <p:nvGrpSpPr>
            <p:cNvPr id="67" name="Group 132"/>
            <p:cNvGrpSpPr/>
            <p:nvPr/>
          </p:nvGrpSpPr>
          <p:grpSpPr>
            <a:xfrm>
              <a:off x="3283631" y="6019800"/>
              <a:ext cx="533400" cy="381000"/>
              <a:chOff x="2064431" y="6019800"/>
              <a:chExt cx="533400" cy="381000"/>
            </a:xfrm>
          </p:grpSpPr>
          <p:sp>
            <p:nvSpPr>
              <p:cNvPr id="1265" name="Rectangle 126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68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267" name="Rectangle 126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68" name="Rectangle 126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269" name="Straight Connector 1268"/>
                <p:cNvCxnSpPr>
                  <a:stCxn id="1267" idx="3"/>
                  <a:endCxn id="126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Straight Connector 1269"/>
                <p:cNvCxnSpPr>
                  <a:stCxn id="1268" idx="2"/>
                  <a:endCxn id="126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Straight Connector 1270"/>
                <p:cNvCxnSpPr>
                  <a:stCxn id="1265" idx="0"/>
                  <a:endCxn id="126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2" name="Oval 1261"/>
            <p:cNvSpPr/>
            <p:nvPr/>
          </p:nvSpPr>
          <p:spPr bwMode="auto">
            <a:xfrm rot="16200000" flipV="1">
              <a:off x="32058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3" name="Oval 1262"/>
            <p:cNvSpPr/>
            <p:nvPr/>
          </p:nvSpPr>
          <p:spPr bwMode="auto">
            <a:xfrm rot="16200000" flipV="1">
              <a:off x="3434443" y="62429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4" name="Oval 1263"/>
            <p:cNvSpPr/>
            <p:nvPr/>
          </p:nvSpPr>
          <p:spPr bwMode="auto">
            <a:xfrm rot="16200000" flipV="1">
              <a:off x="3663043" y="59381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9" name="Group 1251"/>
          <p:cNvGrpSpPr/>
          <p:nvPr/>
        </p:nvGrpSpPr>
        <p:grpSpPr>
          <a:xfrm>
            <a:off x="4974166" y="4648200"/>
            <a:ext cx="156331" cy="149225"/>
            <a:chOff x="5334000" y="4648200"/>
            <a:chExt cx="239486" cy="228600"/>
          </a:xfrm>
        </p:grpSpPr>
        <p:sp>
          <p:nvSpPr>
            <p:cNvPr id="1259" name="Rectangle 1258"/>
            <p:cNvSpPr/>
            <p:nvPr/>
          </p:nvSpPr>
          <p:spPr bwMode="auto">
            <a:xfrm>
              <a:off x="54172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60" name="Oval 1259"/>
            <p:cNvSpPr/>
            <p:nvPr/>
          </p:nvSpPr>
          <p:spPr bwMode="auto">
            <a:xfrm rot="16200000" flipV="1">
              <a:off x="53394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0" name="Group 1252"/>
          <p:cNvGrpSpPr/>
          <p:nvPr/>
        </p:nvGrpSpPr>
        <p:grpSpPr>
          <a:xfrm>
            <a:off x="4133295" y="4648201"/>
            <a:ext cx="156331" cy="149225"/>
            <a:chOff x="4045857" y="4648200"/>
            <a:chExt cx="239486" cy="228600"/>
          </a:xfrm>
        </p:grpSpPr>
        <p:sp>
          <p:nvSpPr>
            <p:cNvPr id="1257" name="Rectangle 1256"/>
            <p:cNvSpPr/>
            <p:nvPr/>
          </p:nvSpPr>
          <p:spPr bwMode="auto">
            <a:xfrm>
              <a:off x="4129088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8" name="Oval 1257"/>
            <p:cNvSpPr/>
            <p:nvPr/>
          </p:nvSpPr>
          <p:spPr bwMode="auto">
            <a:xfrm rot="16200000" flipV="1">
              <a:off x="4051300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1" name="Group 1253"/>
          <p:cNvGrpSpPr/>
          <p:nvPr/>
        </p:nvGrpSpPr>
        <p:grpSpPr>
          <a:xfrm>
            <a:off x="4526490" y="4648205"/>
            <a:ext cx="156331" cy="149225"/>
            <a:chOff x="4648200" y="4648200"/>
            <a:chExt cx="239486" cy="228600"/>
          </a:xfrm>
        </p:grpSpPr>
        <p:sp>
          <p:nvSpPr>
            <p:cNvPr id="1255" name="Rectangle 1254"/>
            <p:cNvSpPr/>
            <p:nvPr/>
          </p:nvSpPr>
          <p:spPr bwMode="auto">
            <a:xfrm>
              <a:off x="4731431" y="47244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6" name="Oval 1255"/>
            <p:cNvSpPr/>
            <p:nvPr/>
          </p:nvSpPr>
          <p:spPr bwMode="auto">
            <a:xfrm rot="16200000" flipV="1">
              <a:off x="4653643" y="4642757"/>
              <a:ext cx="228600" cy="23948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306" name="Rectangle 1305"/>
          <p:cNvSpPr/>
          <p:nvPr/>
        </p:nvSpPr>
        <p:spPr bwMode="auto">
          <a:xfrm>
            <a:off x="23614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7" name="Rectangle 1306"/>
          <p:cNvSpPr/>
          <p:nvPr/>
        </p:nvSpPr>
        <p:spPr bwMode="auto">
          <a:xfrm>
            <a:off x="15206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8" name="Rectangle 1307"/>
          <p:cNvSpPr/>
          <p:nvPr/>
        </p:nvSpPr>
        <p:spPr bwMode="auto">
          <a:xfrm>
            <a:off x="19138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310" name="Straight Connector 9"/>
          <p:cNvCxnSpPr>
            <a:stCxn id="1306" idx="2"/>
            <a:endCxn id="1355" idx="0"/>
          </p:cNvCxnSpPr>
          <p:nvPr/>
        </p:nvCxnSpPr>
        <p:spPr bwMode="auto">
          <a:xfrm rot="16200000" flipH="1">
            <a:off x="3571314" y="3562744"/>
            <a:ext cx="795897" cy="316578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1" name="Straight Connector 10"/>
          <p:cNvCxnSpPr>
            <a:stCxn id="1306" idx="2"/>
            <a:endCxn id="1368" idx="0"/>
          </p:cNvCxnSpPr>
          <p:nvPr/>
        </p:nvCxnSpPr>
        <p:spPr bwMode="auto">
          <a:xfrm rot="16200000" flipH="1">
            <a:off x="2899800" y="4234257"/>
            <a:ext cx="795897" cy="182276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2" name="Straight Connector 11"/>
          <p:cNvCxnSpPr>
            <a:stCxn id="1362" idx="0"/>
            <a:endCxn id="1306" idx="2"/>
          </p:cNvCxnSpPr>
          <p:nvPr/>
        </p:nvCxnSpPr>
        <p:spPr bwMode="auto">
          <a:xfrm rot="16200000" flipV="1">
            <a:off x="3322606" y="3811453"/>
            <a:ext cx="795897" cy="2668371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308" idx="2"/>
            <a:endCxn id="1361" idx="0"/>
          </p:cNvCxnSpPr>
          <p:nvPr/>
        </p:nvCxnSpPr>
        <p:spPr bwMode="auto">
          <a:xfrm rot="16200000" flipH="1">
            <a:off x="2949542" y="3736841"/>
            <a:ext cx="795897" cy="2817594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>
            <a:stCxn id="1308" idx="2"/>
            <a:endCxn id="1354" idx="0"/>
          </p:cNvCxnSpPr>
          <p:nvPr/>
        </p:nvCxnSpPr>
        <p:spPr bwMode="auto">
          <a:xfrm rot="16200000" flipH="1">
            <a:off x="3198250" y="3488132"/>
            <a:ext cx="795897" cy="3315011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stCxn id="1359" idx="0"/>
            <a:endCxn id="1308" idx="2"/>
          </p:cNvCxnSpPr>
          <p:nvPr/>
        </p:nvCxnSpPr>
        <p:spPr bwMode="auto">
          <a:xfrm rot="16200000" flipV="1">
            <a:off x="2924671" y="3761713"/>
            <a:ext cx="994865" cy="296682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6" name="Straight Connector 1315"/>
          <p:cNvCxnSpPr>
            <a:stCxn id="1307" idx="2"/>
            <a:endCxn id="1345" idx="0"/>
          </p:cNvCxnSpPr>
          <p:nvPr/>
        </p:nvCxnSpPr>
        <p:spPr bwMode="auto">
          <a:xfrm rot="16200000" flipH="1">
            <a:off x="2180915" y="4112272"/>
            <a:ext cx="994865" cy="2265700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7" name="Straight Connector 1316"/>
          <p:cNvCxnSpPr>
            <a:stCxn id="1347" idx="0"/>
            <a:endCxn id="1307" idx="2"/>
          </p:cNvCxnSpPr>
          <p:nvPr/>
        </p:nvCxnSpPr>
        <p:spPr bwMode="auto">
          <a:xfrm rot="16200000" flipV="1">
            <a:off x="2205786" y="4087402"/>
            <a:ext cx="795897" cy="2116474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8" name="Straight Connector 1317"/>
          <p:cNvCxnSpPr>
            <a:stCxn id="1366" idx="0"/>
            <a:endCxn id="1307" idx="2"/>
          </p:cNvCxnSpPr>
          <p:nvPr/>
        </p:nvCxnSpPr>
        <p:spPr bwMode="auto">
          <a:xfrm rot="16200000" flipV="1">
            <a:off x="2454494" y="3838694"/>
            <a:ext cx="994865" cy="2812858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9" name="Straight Connector 11"/>
          <p:cNvCxnSpPr>
            <a:stCxn id="1348" idx="3"/>
            <a:endCxn id="1306" idx="2"/>
          </p:cNvCxnSpPr>
          <p:nvPr/>
        </p:nvCxnSpPr>
        <p:spPr bwMode="auto">
          <a:xfrm flipH="1" flipV="1">
            <a:off x="2386368" y="4747690"/>
            <a:ext cx="1598926" cy="820768"/>
          </a:xfrm>
          <a:prstGeom prst="line">
            <a:avLst/>
          </a:prstGeom>
          <a:ln cap="rnd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0" name="Straight Connector 1319"/>
          <p:cNvCxnSpPr>
            <a:stCxn id="1308" idx="2"/>
            <a:endCxn id="1348" idx="0"/>
          </p:cNvCxnSpPr>
          <p:nvPr/>
        </p:nvCxnSpPr>
        <p:spPr bwMode="auto">
          <a:xfrm rot="16200000" flipH="1">
            <a:off x="2551610" y="4134773"/>
            <a:ext cx="795897" cy="2021730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1" name="Straight Connector 1320"/>
          <p:cNvCxnSpPr>
            <a:stCxn id="1308" idx="2"/>
            <a:endCxn id="1369" idx="0"/>
          </p:cNvCxnSpPr>
          <p:nvPr/>
        </p:nvCxnSpPr>
        <p:spPr bwMode="auto">
          <a:xfrm rot="16200000" flipH="1">
            <a:off x="2825189" y="3861194"/>
            <a:ext cx="795897" cy="2568888"/>
          </a:xfrm>
          <a:prstGeom prst="line">
            <a:avLst/>
          </a:prstGeom>
          <a:ln cap="rnd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7" name="Straight Connector 1326"/>
          <p:cNvCxnSpPr>
            <a:stCxn id="1354" idx="0"/>
            <a:endCxn id="1307" idx="2"/>
          </p:cNvCxnSpPr>
          <p:nvPr/>
        </p:nvCxnSpPr>
        <p:spPr bwMode="auto">
          <a:xfrm rot="16200000" flipV="1">
            <a:off x="3001653" y="3291535"/>
            <a:ext cx="795897" cy="3708207"/>
          </a:xfrm>
          <a:prstGeom prst="line">
            <a:avLst/>
          </a:prstGeom>
          <a:ln cap="rnd">
            <a:solidFill>
              <a:srgbClr val="0B44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 453"/>
          <p:cNvGrpSpPr/>
          <p:nvPr/>
        </p:nvGrpSpPr>
        <p:grpSpPr>
          <a:xfrm>
            <a:off x="3582761" y="5493813"/>
            <a:ext cx="454781" cy="348191"/>
            <a:chOff x="914400" y="5493813"/>
            <a:chExt cx="454781" cy="348191"/>
          </a:xfrm>
        </p:grpSpPr>
        <p:grpSp>
          <p:nvGrpSpPr>
            <p:cNvPr id="73" name="Group 132"/>
            <p:cNvGrpSpPr/>
            <p:nvPr/>
          </p:nvGrpSpPr>
          <p:grpSpPr>
            <a:xfrm>
              <a:off x="968739" y="5543587"/>
              <a:ext cx="348194" cy="248710"/>
              <a:chOff x="2064431" y="6019800"/>
              <a:chExt cx="533400" cy="381000"/>
            </a:xfrm>
          </p:grpSpPr>
          <p:sp>
            <p:nvSpPr>
              <p:cNvPr id="1345" name="Rectangle 1344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4" name="Group 131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47" name="Rectangle 1346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49" name="Straight Connector 1348"/>
                <p:cNvCxnSpPr>
                  <a:stCxn id="1347" idx="3"/>
                  <a:endCxn id="1348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/>
                <p:cNvCxnSpPr>
                  <a:stCxn id="1348" idx="2"/>
                  <a:endCxn id="1345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/>
                <p:cNvCxnSpPr>
                  <a:stCxn id="1345" idx="0"/>
                  <a:endCxn id="1347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2" name="Oval 1341"/>
            <p:cNvSpPr/>
            <p:nvPr/>
          </p:nvSpPr>
          <p:spPr bwMode="auto">
            <a:xfrm rot="16200000" flipV="1">
              <a:off x="91795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3" name="Oval 1342"/>
            <p:cNvSpPr/>
            <p:nvPr/>
          </p:nvSpPr>
          <p:spPr bwMode="auto">
            <a:xfrm rot="16200000" flipV="1">
              <a:off x="1067178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4" name="Oval 1343"/>
            <p:cNvSpPr/>
            <p:nvPr/>
          </p:nvSpPr>
          <p:spPr bwMode="auto">
            <a:xfrm rot="16200000" flipV="1">
              <a:off x="1216403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5" name="Group 454"/>
          <p:cNvGrpSpPr/>
          <p:nvPr/>
        </p:nvGrpSpPr>
        <p:grpSpPr>
          <a:xfrm>
            <a:off x="4129919" y="5493813"/>
            <a:ext cx="454781" cy="348191"/>
            <a:chOff x="1461558" y="5493813"/>
            <a:chExt cx="454781" cy="348191"/>
          </a:xfrm>
        </p:grpSpPr>
        <p:grpSp>
          <p:nvGrpSpPr>
            <p:cNvPr id="76" name="Group 176"/>
            <p:cNvGrpSpPr/>
            <p:nvPr/>
          </p:nvGrpSpPr>
          <p:grpSpPr>
            <a:xfrm>
              <a:off x="1515897" y="5543587"/>
              <a:ext cx="348194" cy="248710"/>
              <a:chOff x="2064431" y="6019800"/>
              <a:chExt cx="533400" cy="381000"/>
            </a:xfrm>
          </p:grpSpPr>
          <p:sp>
            <p:nvSpPr>
              <p:cNvPr id="1366" name="Rectangle 1365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77" name="Group 178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8" name="Rectangle 1367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70" name="Straight Connector 1369"/>
                <p:cNvCxnSpPr>
                  <a:stCxn id="1368" idx="3"/>
                  <a:endCxn id="1369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>
                  <a:stCxn id="1369" idx="2"/>
                  <a:endCxn id="1366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/>
                <p:cNvCxnSpPr>
                  <a:stCxn id="1366" idx="0"/>
                  <a:endCxn id="1368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3" name="Oval 1332"/>
            <p:cNvSpPr/>
            <p:nvPr/>
          </p:nvSpPr>
          <p:spPr bwMode="auto">
            <a:xfrm rot="16200000" flipV="1">
              <a:off x="146511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4" name="Oval 1333"/>
            <p:cNvSpPr/>
            <p:nvPr/>
          </p:nvSpPr>
          <p:spPr bwMode="auto">
            <a:xfrm rot="16200000" flipV="1">
              <a:off x="1614336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5" name="Oval 1334"/>
            <p:cNvSpPr/>
            <p:nvPr/>
          </p:nvSpPr>
          <p:spPr bwMode="auto">
            <a:xfrm rot="16200000" flipV="1">
              <a:off x="1763561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8" name="Group 455"/>
          <p:cNvGrpSpPr/>
          <p:nvPr/>
        </p:nvGrpSpPr>
        <p:grpSpPr>
          <a:xfrm>
            <a:off x="4677077" y="5493813"/>
            <a:ext cx="454781" cy="348191"/>
            <a:chOff x="2008716" y="5493813"/>
            <a:chExt cx="454781" cy="348191"/>
          </a:xfrm>
        </p:grpSpPr>
        <p:grpSp>
          <p:nvGrpSpPr>
            <p:cNvPr id="79" name="Group 188"/>
            <p:cNvGrpSpPr/>
            <p:nvPr/>
          </p:nvGrpSpPr>
          <p:grpSpPr>
            <a:xfrm>
              <a:off x="2063055" y="5543587"/>
              <a:ext cx="348194" cy="248710"/>
              <a:chOff x="2064431" y="6019800"/>
              <a:chExt cx="533400" cy="381000"/>
            </a:xfrm>
          </p:grpSpPr>
          <p:sp>
            <p:nvSpPr>
              <p:cNvPr id="1359" name="Rectangle 1358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0" name="Group 190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61" name="Rectangle 1360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62" name="Rectangle 1361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63" name="Straight Connector 1362"/>
                <p:cNvCxnSpPr>
                  <a:stCxn id="1361" idx="3"/>
                  <a:endCxn id="1362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4" name="Straight Connector 1363"/>
                <p:cNvCxnSpPr>
                  <a:stCxn id="1362" idx="2"/>
                  <a:endCxn id="1359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>
                  <a:stCxn id="1359" idx="0"/>
                  <a:endCxn id="1361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6" name="Oval 1335"/>
            <p:cNvSpPr/>
            <p:nvPr/>
          </p:nvSpPr>
          <p:spPr bwMode="auto">
            <a:xfrm rot="16200000" flipV="1">
              <a:off x="201226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7" name="Oval 1336"/>
            <p:cNvSpPr/>
            <p:nvPr/>
          </p:nvSpPr>
          <p:spPr bwMode="auto">
            <a:xfrm rot="16200000" flipV="1">
              <a:off x="2161494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8" name="Oval 1337"/>
            <p:cNvSpPr/>
            <p:nvPr/>
          </p:nvSpPr>
          <p:spPr bwMode="auto">
            <a:xfrm rot="16200000" flipV="1">
              <a:off x="2310719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3" name="Group 460"/>
          <p:cNvGrpSpPr/>
          <p:nvPr/>
        </p:nvGrpSpPr>
        <p:grpSpPr>
          <a:xfrm>
            <a:off x="5174494" y="5493813"/>
            <a:ext cx="454781" cy="348191"/>
            <a:chOff x="2506133" y="5493813"/>
            <a:chExt cx="454781" cy="348191"/>
          </a:xfrm>
        </p:grpSpPr>
        <p:grpSp>
          <p:nvGrpSpPr>
            <p:cNvPr id="84" name="Group 200"/>
            <p:cNvGrpSpPr/>
            <p:nvPr/>
          </p:nvGrpSpPr>
          <p:grpSpPr>
            <a:xfrm>
              <a:off x="2560472" y="5543587"/>
              <a:ext cx="348194" cy="248710"/>
              <a:chOff x="2064431" y="6019800"/>
              <a:chExt cx="533400" cy="381000"/>
            </a:xfrm>
          </p:grpSpPr>
          <p:sp>
            <p:nvSpPr>
              <p:cNvPr id="1352" name="Rectangle 1351"/>
              <p:cNvSpPr/>
              <p:nvPr/>
            </p:nvSpPr>
            <p:spPr bwMode="auto">
              <a:xfrm>
                <a:off x="2293031" y="63246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85" name="Group 202"/>
              <p:cNvGrpSpPr/>
              <p:nvPr/>
            </p:nvGrpSpPr>
            <p:grpSpPr>
              <a:xfrm>
                <a:off x="2064431" y="6019800"/>
                <a:ext cx="533400" cy="304800"/>
                <a:chOff x="2064431" y="6019800"/>
                <a:chExt cx="533400" cy="304800"/>
              </a:xfrm>
            </p:grpSpPr>
            <p:sp>
              <p:nvSpPr>
                <p:cNvPr id="1354" name="Rectangle 1353"/>
                <p:cNvSpPr/>
                <p:nvPr/>
              </p:nvSpPr>
              <p:spPr bwMode="auto">
                <a:xfrm>
                  <a:off x="20644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 bwMode="auto">
                <a:xfrm>
                  <a:off x="2521631" y="6019800"/>
                  <a:ext cx="76200" cy="76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56" name="Straight Connector 1355"/>
                <p:cNvCxnSpPr>
                  <a:stCxn id="1354" idx="3"/>
                  <a:endCxn id="1355" idx="1"/>
                </p:cNvCxnSpPr>
                <p:nvPr/>
              </p:nvCxnSpPr>
              <p:spPr bwMode="auto">
                <a:xfrm>
                  <a:off x="2140631" y="6057900"/>
                  <a:ext cx="381000" cy="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/>
                <p:cNvCxnSpPr>
                  <a:stCxn id="1355" idx="2"/>
                  <a:endCxn id="1352" idx="0"/>
                </p:cNvCxnSpPr>
                <p:nvPr/>
              </p:nvCxnSpPr>
              <p:spPr bwMode="auto">
                <a:xfrm rot="5400000">
                  <a:off x="23311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/>
                <p:cNvCxnSpPr>
                  <a:stCxn id="1352" idx="0"/>
                  <a:endCxn id="1354" idx="2"/>
                </p:cNvCxnSpPr>
                <p:nvPr/>
              </p:nvCxnSpPr>
              <p:spPr bwMode="auto">
                <a:xfrm rot="16200000" flipV="1">
                  <a:off x="2102531" y="6096000"/>
                  <a:ext cx="228600" cy="228600"/>
                </a:xfrm>
                <a:prstGeom prst="line">
                  <a:avLst/>
                </a:prstGeom>
                <a:ln cap="rnd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9" name="Oval 1338"/>
            <p:cNvSpPr/>
            <p:nvPr/>
          </p:nvSpPr>
          <p:spPr bwMode="auto">
            <a:xfrm rot="16200000" flipV="1">
              <a:off x="250968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0" name="Oval 1339"/>
            <p:cNvSpPr/>
            <p:nvPr/>
          </p:nvSpPr>
          <p:spPr bwMode="auto">
            <a:xfrm rot="16200000" flipV="1">
              <a:off x="2658911" y="5689226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41" name="Oval 1340"/>
            <p:cNvSpPr/>
            <p:nvPr/>
          </p:nvSpPr>
          <p:spPr bwMode="auto">
            <a:xfrm rot="16200000" flipV="1">
              <a:off x="2808136" y="5490260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24" name="Rectangle 423"/>
          <p:cNvSpPr/>
          <p:nvPr/>
        </p:nvSpPr>
        <p:spPr bwMode="auto">
          <a:xfrm>
            <a:off x="7771697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6930826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7324022" y="4697948"/>
            <a:ext cx="49742" cy="497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427" name="Straight Connector 9"/>
          <p:cNvCxnSpPr>
            <a:stCxn id="424" idx="2"/>
            <a:endCxn id="448" idx="0"/>
          </p:cNvCxnSpPr>
          <p:nvPr/>
        </p:nvCxnSpPr>
        <p:spPr bwMode="auto">
          <a:xfrm rot="5400000">
            <a:off x="5879387" y="3626405"/>
            <a:ext cx="795897" cy="3038467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10"/>
          <p:cNvCxnSpPr>
            <a:stCxn id="424" idx="2"/>
            <a:endCxn id="440" idx="0"/>
          </p:cNvCxnSpPr>
          <p:nvPr/>
        </p:nvCxnSpPr>
        <p:spPr bwMode="auto">
          <a:xfrm rot="5400000">
            <a:off x="5605808" y="3352826"/>
            <a:ext cx="795897" cy="3585625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11"/>
          <p:cNvCxnSpPr>
            <a:stCxn id="449" idx="0"/>
            <a:endCxn id="424" idx="2"/>
          </p:cNvCxnSpPr>
          <p:nvPr/>
        </p:nvCxnSpPr>
        <p:spPr bwMode="auto">
          <a:xfrm rot="5400000" flipH="1" flipV="1">
            <a:off x="6028612" y="3775632"/>
            <a:ext cx="795897" cy="2740015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426" idx="2"/>
            <a:endCxn id="440" idx="0"/>
          </p:cNvCxnSpPr>
          <p:nvPr/>
        </p:nvCxnSpPr>
        <p:spPr bwMode="auto">
          <a:xfrm rot="5400000">
            <a:off x="5381970" y="3576663"/>
            <a:ext cx="795897" cy="3137950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446" idx="0"/>
            <a:endCxn id="426" idx="2"/>
          </p:cNvCxnSpPr>
          <p:nvPr/>
        </p:nvCxnSpPr>
        <p:spPr bwMode="auto">
          <a:xfrm rot="5400000" flipH="1" flipV="1">
            <a:off x="5630678" y="4024340"/>
            <a:ext cx="994865" cy="2441566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25" idx="2"/>
            <a:endCxn id="454" idx="1"/>
          </p:cNvCxnSpPr>
          <p:nvPr/>
        </p:nvCxnSpPr>
        <p:spPr bwMode="auto">
          <a:xfrm rot="5400000">
            <a:off x="5657917" y="4469646"/>
            <a:ext cx="1019736" cy="1575824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65" idx="0"/>
            <a:endCxn id="425" idx="2"/>
          </p:cNvCxnSpPr>
          <p:nvPr/>
        </p:nvCxnSpPr>
        <p:spPr bwMode="auto">
          <a:xfrm rot="5400000" flipH="1" flipV="1">
            <a:off x="4911793" y="3499683"/>
            <a:ext cx="795897" cy="3291912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8" idx="0"/>
            <a:endCxn id="425" idx="2"/>
          </p:cNvCxnSpPr>
          <p:nvPr/>
        </p:nvCxnSpPr>
        <p:spPr bwMode="auto">
          <a:xfrm rot="5400000" flipH="1" flipV="1">
            <a:off x="5160501" y="3947359"/>
            <a:ext cx="994865" cy="2595528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11"/>
          <p:cNvCxnSpPr>
            <a:stCxn id="466" idx="3"/>
            <a:endCxn id="424" idx="2"/>
          </p:cNvCxnSpPr>
          <p:nvPr/>
        </p:nvCxnSpPr>
        <p:spPr bwMode="auto">
          <a:xfrm flipV="1">
            <a:off x="3987108" y="4747690"/>
            <a:ext cx="3809460" cy="820768"/>
          </a:xfrm>
          <a:prstGeom prst="line">
            <a:avLst/>
          </a:prstGeom>
          <a:ln cap="rnd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26" idx="2"/>
            <a:endCxn id="466" idx="0"/>
          </p:cNvCxnSpPr>
          <p:nvPr/>
        </p:nvCxnSpPr>
        <p:spPr bwMode="auto">
          <a:xfrm rot="5400000">
            <a:off x="5257617" y="3452310"/>
            <a:ext cx="795897" cy="3386656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176"/>
          <p:cNvGrpSpPr/>
          <p:nvPr/>
        </p:nvGrpSpPr>
        <p:grpSpPr>
          <a:xfrm>
            <a:off x="4186072" y="5543587"/>
            <a:ext cx="348194" cy="248710"/>
            <a:chOff x="2064431" y="6019800"/>
            <a:chExt cx="533400" cy="381000"/>
          </a:xfrm>
        </p:grpSpPr>
        <p:sp>
          <p:nvSpPr>
            <p:cNvPr id="438" name="Rectangle 437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7" name="Group 178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0" name="Rectangle 439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42" name="Straight Connector 441"/>
              <p:cNvCxnSpPr>
                <a:stCxn id="440" idx="3"/>
                <a:endCxn id="441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41" idx="2"/>
                <a:endCxn id="438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38" idx="0"/>
                <a:endCxn id="440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188"/>
          <p:cNvGrpSpPr/>
          <p:nvPr/>
        </p:nvGrpSpPr>
        <p:grpSpPr>
          <a:xfrm>
            <a:off x="4733230" y="5543587"/>
            <a:ext cx="348194" cy="248710"/>
            <a:chOff x="2064431" y="6019800"/>
            <a:chExt cx="533400" cy="381000"/>
          </a:xfrm>
        </p:grpSpPr>
        <p:sp>
          <p:nvSpPr>
            <p:cNvPr id="446" name="Rectangle 445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89" name="Group 190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48" name="Rectangle 447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0" name="Straight Connector 449"/>
              <p:cNvCxnSpPr>
                <a:stCxn id="448" idx="3"/>
                <a:endCxn id="449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49" idx="2"/>
                <a:endCxn id="446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46" idx="0"/>
                <a:endCxn id="448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200"/>
          <p:cNvGrpSpPr/>
          <p:nvPr/>
        </p:nvGrpSpPr>
        <p:grpSpPr>
          <a:xfrm>
            <a:off x="5230647" y="5543587"/>
            <a:ext cx="348194" cy="248710"/>
            <a:chOff x="2064431" y="6019800"/>
            <a:chExt cx="533400" cy="381000"/>
          </a:xfrm>
        </p:grpSpPr>
        <p:sp>
          <p:nvSpPr>
            <p:cNvPr id="454" name="Rectangle 453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1" name="Group 202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56" name="Rectangle 455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58" name="Straight Connector 457"/>
              <p:cNvCxnSpPr>
                <a:stCxn id="456" idx="3"/>
                <a:endCxn id="457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57" idx="2"/>
                <a:endCxn id="454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54" idx="0"/>
                <a:endCxn id="456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132"/>
          <p:cNvGrpSpPr/>
          <p:nvPr/>
        </p:nvGrpSpPr>
        <p:grpSpPr>
          <a:xfrm>
            <a:off x="3638914" y="5543587"/>
            <a:ext cx="348194" cy="248710"/>
            <a:chOff x="2064431" y="6019800"/>
            <a:chExt cx="533400" cy="381000"/>
          </a:xfrm>
        </p:grpSpPr>
        <p:sp>
          <p:nvSpPr>
            <p:cNvPr id="463" name="Rectangle 462"/>
            <p:cNvSpPr/>
            <p:nvPr/>
          </p:nvSpPr>
          <p:spPr bwMode="auto">
            <a:xfrm>
              <a:off x="2293031" y="6324600"/>
              <a:ext cx="762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93" name="Group 131"/>
            <p:cNvGrpSpPr/>
            <p:nvPr/>
          </p:nvGrpSpPr>
          <p:grpSpPr>
            <a:xfrm>
              <a:off x="2064431" y="6019800"/>
              <a:ext cx="533400" cy="304800"/>
              <a:chOff x="2064431" y="6019800"/>
              <a:chExt cx="533400" cy="304800"/>
            </a:xfrm>
          </p:grpSpPr>
          <p:sp>
            <p:nvSpPr>
              <p:cNvPr id="465" name="Rectangle 464"/>
              <p:cNvSpPr/>
              <p:nvPr/>
            </p:nvSpPr>
            <p:spPr bwMode="auto">
              <a:xfrm>
                <a:off x="20644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2521631" y="6019800"/>
                <a:ext cx="76200" cy="76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67" name="Straight Connector 466"/>
              <p:cNvCxnSpPr>
                <a:stCxn id="465" idx="3"/>
                <a:endCxn id="466" idx="1"/>
              </p:cNvCxnSpPr>
              <p:nvPr/>
            </p:nvCxnSpPr>
            <p:spPr bwMode="auto">
              <a:xfrm>
                <a:off x="2140631" y="6057900"/>
                <a:ext cx="381000" cy="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66" idx="2"/>
                <a:endCxn id="463" idx="0"/>
              </p:cNvCxnSpPr>
              <p:nvPr/>
            </p:nvCxnSpPr>
            <p:spPr bwMode="auto">
              <a:xfrm rot="5400000">
                <a:off x="23311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63" idx="0"/>
                <a:endCxn id="465" idx="2"/>
              </p:cNvCxnSpPr>
              <p:nvPr/>
            </p:nvCxnSpPr>
            <p:spPr bwMode="auto">
              <a:xfrm rot="16200000" flipV="1">
                <a:off x="2102531" y="6096000"/>
                <a:ext cx="228600" cy="2286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0" name="Straight Connector 469"/>
          <p:cNvCxnSpPr>
            <a:stCxn id="426" idx="2"/>
            <a:endCxn id="457" idx="0"/>
          </p:cNvCxnSpPr>
          <p:nvPr/>
        </p:nvCxnSpPr>
        <p:spPr bwMode="auto">
          <a:xfrm rot="5400000">
            <a:off x="6053484" y="4248177"/>
            <a:ext cx="795897" cy="1794923"/>
          </a:xfrm>
          <a:prstGeom prst="line">
            <a:avLst/>
          </a:prstGeom>
          <a:ln cap="rnd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>
            <a:stCxn id="456" idx="0"/>
            <a:endCxn id="425" idx="2"/>
          </p:cNvCxnSpPr>
          <p:nvPr/>
        </p:nvCxnSpPr>
        <p:spPr bwMode="auto">
          <a:xfrm rot="5400000" flipH="1" flipV="1">
            <a:off x="5707659" y="4295550"/>
            <a:ext cx="795897" cy="1700179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>
            <a:stCxn id="463" idx="0"/>
            <a:endCxn id="425" idx="2"/>
          </p:cNvCxnSpPr>
          <p:nvPr/>
        </p:nvCxnSpPr>
        <p:spPr bwMode="auto">
          <a:xfrm rot="5400000" flipH="1" flipV="1">
            <a:off x="4886922" y="3673780"/>
            <a:ext cx="994865" cy="3142686"/>
          </a:xfrm>
          <a:prstGeom prst="line">
            <a:avLst/>
          </a:prstGeom>
          <a:ln cap="rnd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3" name="Oval 472"/>
          <p:cNvSpPr/>
          <p:nvPr/>
        </p:nvSpPr>
        <p:spPr bwMode="auto">
          <a:xfrm rot="16200000" flipV="1">
            <a:off x="7720919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4" name="Oval 473"/>
          <p:cNvSpPr/>
          <p:nvPr/>
        </p:nvSpPr>
        <p:spPr bwMode="auto">
          <a:xfrm rot="16200000" flipV="1">
            <a:off x="6880048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5" name="Oval 474"/>
          <p:cNvSpPr/>
          <p:nvPr/>
        </p:nvSpPr>
        <p:spPr bwMode="auto">
          <a:xfrm rot="16200000" flipV="1">
            <a:off x="7273244" y="4644653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6" name="Oval 475"/>
          <p:cNvSpPr/>
          <p:nvPr/>
        </p:nvSpPr>
        <p:spPr bwMode="auto">
          <a:xfrm rot="16200000" flipV="1">
            <a:off x="413528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7" name="Oval 476"/>
          <p:cNvSpPr/>
          <p:nvPr/>
        </p:nvSpPr>
        <p:spPr bwMode="auto">
          <a:xfrm rot="16200000" flipV="1">
            <a:off x="4284511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8" name="Oval 477"/>
          <p:cNvSpPr/>
          <p:nvPr/>
        </p:nvSpPr>
        <p:spPr bwMode="auto">
          <a:xfrm rot="16200000" flipV="1">
            <a:off x="4433736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9" name="Oval 478"/>
          <p:cNvSpPr/>
          <p:nvPr/>
        </p:nvSpPr>
        <p:spPr bwMode="auto">
          <a:xfrm rot="16200000" flipV="1">
            <a:off x="4682444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0" name="Oval 479"/>
          <p:cNvSpPr/>
          <p:nvPr/>
        </p:nvSpPr>
        <p:spPr bwMode="auto">
          <a:xfrm rot="16200000" flipV="1">
            <a:off x="4831669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1" name="Oval 480"/>
          <p:cNvSpPr/>
          <p:nvPr/>
        </p:nvSpPr>
        <p:spPr bwMode="auto">
          <a:xfrm rot="16200000" flipV="1">
            <a:off x="4980894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2" name="Oval 481"/>
          <p:cNvSpPr/>
          <p:nvPr/>
        </p:nvSpPr>
        <p:spPr bwMode="auto">
          <a:xfrm rot="16200000" flipV="1">
            <a:off x="517986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3" name="Oval 482"/>
          <p:cNvSpPr/>
          <p:nvPr/>
        </p:nvSpPr>
        <p:spPr bwMode="auto">
          <a:xfrm rot="16200000" flipV="1">
            <a:off x="5329086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4" name="Oval 483"/>
          <p:cNvSpPr/>
          <p:nvPr/>
        </p:nvSpPr>
        <p:spPr bwMode="auto">
          <a:xfrm rot="16200000" flipV="1">
            <a:off x="5478311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5" name="Oval 484"/>
          <p:cNvSpPr/>
          <p:nvPr/>
        </p:nvSpPr>
        <p:spPr bwMode="auto">
          <a:xfrm rot="16200000" flipV="1">
            <a:off x="3588128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6" name="Oval 485"/>
          <p:cNvSpPr/>
          <p:nvPr/>
        </p:nvSpPr>
        <p:spPr bwMode="auto">
          <a:xfrm rot="16200000" flipV="1">
            <a:off x="3737353" y="5689226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7" name="Oval 486"/>
          <p:cNvSpPr/>
          <p:nvPr/>
        </p:nvSpPr>
        <p:spPr bwMode="auto">
          <a:xfrm rot="16200000" flipV="1">
            <a:off x="3886578" y="5490260"/>
            <a:ext cx="149225" cy="1563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94" name="Group 1328"/>
          <p:cNvGrpSpPr/>
          <p:nvPr/>
        </p:nvGrpSpPr>
        <p:grpSpPr>
          <a:xfrm>
            <a:off x="1466295" y="4648206"/>
            <a:ext cx="997202" cy="149225"/>
            <a:chOff x="1999695" y="4038600"/>
            <a:chExt cx="997202" cy="149225"/>
          </a:xfrm>
        </p:grpSpPr>
        <p:sp>
          <p:nvSpPr>
            <p:cNvPr id="1330" name="Oval 1329"/>
            <p:cNvSpPr/>
            <p:nvPr/>
          </p:nvSpPr>
          <p:spPr bwMode="auto">
            <a:xfrm rot="16200000" flipV="1">
              <a:off x="2844119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1" name="Oval 1330"/>
            <p:cNvSpPr/>
            <p:nvPr/>
          </p:nvSpPr>
          <p:spPr bwMode="auto">
            <a:xfrm rot="16200000" flipV="1">
              <a:off x="2003248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32" name="Oval 1331"/>
            <p:cNvSpPr/>
            <p:nvPr/>
          </p:nvSpPr>
          <p:spPr bwMode="auto">
            <a:xfrm rot="16200000" flipV="1">
              <a:off x="2396444" y="4035047"/>
              <a:ext cx="149225" cy="15633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21" name="Oval 420"/>
          <p:cNvSpPr/>
          <p:nvPr/>
        </p:nvSpPr>
        <p:spPr bwMode="auto">
          <a:xfrm>
            <a:off x="6629400" y="5181600"/>
            <a:ext cx="1295400" cy="1295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</a:t>
            </a:r>
            <a:r>
              <a:rPr kumimoji="0" lang="en-US" sz="1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log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t+4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352800"/>
            <a:ext cx="73914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For any fixed q, the q-Coloring problem parameterized by Vertex Cover </a:t>
            </a:r>
            <a:r>
              <a:rPr lang="en-US" b="1" dirty="0" smtClean="0"/>
              <a:t>does</a:t>
            </a:r>
            <a:r>
              <a:rPr lang="en-US" dirty="0" smtClean="0"/>
              <a:t> admit a polynomial kernel [BJK??]</a:t>
            </a:r>
          </a:p>
          <a:p>
            <a:endParaRPr lang="en-US" dirty="0" smtClean="0"/>
          </a:p>
          <a:p>
            <a:r>
              <a:rPr lang="en-US" dirty="0" smtClean="0"/>
              <a:t>Compare: 3-coloring parameterized by </a:t>
            </a:r>
            <a:r>
              <a:rPr lang="en-US" dirty="0" err="1" smtClean="0"/>
              <a:t>treewidth</a:t>
            </a:r>
            <a:r>
              <a:rPr lang="en-US" dirty="0" smtClean="0"/>
              <a:t> does not have a polynomial kernel (unless …) [BDFH ’08]</a:t>
            </a:r>
          </a:p>
        </p:txBody>
      </p:sp>
      <p:sp>
        <p:nvSpPr>
          <p:cNvPr id="4" name="Up Ribbon 3"/>
          <p:cNvSpPr/>
          <p:nvPr/>
        </p:nvSpPr>
        <p:spPr bwMode="auto">
          <a:xfrm>
            <a:off x="1447800" y="1600200"/>
            <a:ext cx="6304280" cy="1295400"/>
          </a:xfrm>
          <a:prstGeom prst="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Chromatic Number par.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by Vertex Cover does not admit a polynomial kernel unless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/poly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Clique parameterized by vertex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Cross-composition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39"/>
          <p:cNvGrpSpPr/>
          <p:nvPr/>
        </p:nvGrpSpPr>
        <p:grpSpPr>
          <a:xfrm>
            <a:off x="3517900" y="4381500"/>
            <a:ext cx="1873250" cy="520700"/>
            <a:chOff x="3517900" y="4381500"/>
            <a:chExt cx="1873250" cy="520700"/>
          </a:xfrm>
        </p:grpSpPr>
        <p:cxnSp>
          <p:nvCxnSpPr>
            <p:cNvPr id="199" name="Straight Connector 198"/>
            <p:cNvCxnSpPr/>
            <p:nvPr/>
          </p:nvCxnSpPr>
          <p:spPr bwMode="auto">
            <a:xfrm rot="10800000">
              <a:off x="4210050" y="4387850"/>
              <a:ext cx="1162050" cy="127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 bwMode="auto">
            <a:xfrm rot="10800000" flipV="1">
              <a:off x="3517900" y="4400550"/>
              <a:ext cx="1854200" cy="13335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 bwMode="auto">
            <a:xfrm flipV="1">
              <a:off x="3765550" y="4381500"/>
              <a:ext cx="1619250" cy="52070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 bwMode="auto">
            <a:xfrm flipV="1">
              <a:off x="4140200" y="4394200"/>
              <a:ext cx="1250950" cy="450850"/>
            </a:xfrm>
            <a:prstGeom prst="line">
              <a:avLst/>
            </a:prstGeom>
            <a:ln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238"/>
          <p:cNvGrpSpPr/>
          <p:nvPr/>
        </p:nvGrpSpPr>
        <p:grpSpPr>
          <a:xfrm>
            <a:off x="3905250" y="4851400"/>
            <a:ext cx="1485900" cy="749300"/>
            <a:chOff x="3905250" y="4851400"/>
            <a:chExt cx="1485900" cy="749300"/>
          </a:xfrm>
        </p:grpSpPr>
        <p:cxnSp>
          <p:nvCxnSpPr>
            <p:cNvPr id="201" name="Straight Connector 200"/>
            <p:cNvCxnSpPr/>
            <p:nvPr/>
          </p:nvCxnSpPr>
          <p:spPr bwMode="auto">
            <a:xfrm rot="10800000" flipV="1">
              <a:off x="4216400" y="5003800"/>
              <a:ext cx="1162050" cy="59690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 bwMode="auto">
            <a:xfrm rot="10800000">
              <a:off x="4146550" y="4851400"/>
              <a:ext cx="1231900" cy="15875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 bwMode="auto">
            <a:xfrm flipV="1">
              <a:off x="3905250" y="4997450"/>
              <a:ext cx="1485900" cy="298450"/>
            </a:xfrm>
            <a:prstGeom prst="line">
              <a:avLst/>
            </a:prstGeom>
            <a:ln cap="rnd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237"/>
          <p:cNvGrpSpPr/>
          <p:nvPr/>
        </p:nvGrpSpPr>
        <p:grpSpPr>
          <a:xfrm>
            <a:off x="3784600" y="4908550"/>
            <a:ext cx="1593850" cy="704850"/>
            <a:chOff x="3784600" y="4908550"/>
            <a:chExt cx="1593850" cy="704850"/>
          </a:xfrm>
        </p:grpSpPr>
        <p:cxnSp>
          <p:nvCxnSpPr>
            <p:cNvPr id="221" name="Straight Connector 220"/>
            <p:cNvCxnSpPr/>
            <p:nvPr/>
          </p:nvCxnSpPr>
          <p:spPr bwMode="auto">
            <a:xfrm rot="10800000">
              <a:off x="3898900" y="5276850"/>
              <a:ext cx="1473200" cy="323850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 bwMode="auto">
            <a:xfrm>
              <a:off x="4216400" y="5600700"/>
              <a:ext cx="1162050" cy="12700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>
              <a:off x="3784600" y="4908550"/>
              <a:ext cx="1574800" cy="698500"/>
            </a:xfrm>
            <a:prstGeom prst="line">
              <a:avLst/>
            </a:prstGeom>
            <a:ln cap="rnd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96"/>
          <p:cNvGrpSpPr/>
          <p:nvPr/>
        </p:nvGrpSpPr>
        <p:grpSpPr>
          <a:xfrm>
            <a:off x="3529012" y="4371979"/>
            <a:ext cx="709613" cy="1395409"/>
            <a:chOff x="3529012" y="4371979"/>
            <a:chExt cx="709613" cy="1395409"/>
          </a:xfrm>
        </p:grpSpPr>
        <p:cxnSp>
          <p:nvCxnSpPr>
            <p:cNvPr id="154" name="Straight Connector 153"/>
            <p:cNvCxnSpPr/>
            <p:nvPr/>
          </p:nvCxnSpPr>
          <p:spPr bwMode="auto">
            <a:xfrm rot="10800000" flipV="1">
              <a:off x="3538538" y="4376737"/>
              <a:ext cx="685800" cy="166687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 bwMode="auto">
            <a:xfrm rot="16200000" flipH="1">
              <a:off x="3457575" y="4619624"/>
              <a:ext cx="361953" cy="219079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 bwMode="auto">
            <a:xfrm rot="5400000">
              <a:off x="3719516" y="4400552"/>
              <a:ext cx="533396" cy="476249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 bwMode="auto">
            <a:xfrm rot="16200000" flipH="1">
              <a:off x="3643313" y="5019675"/>
              <a:ext cx="390525" cy="171450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 bwMode="auto">
            <a:xfrm rot="5400000">
              <a:off x="3569496" y="5403058"/>
              <a:ext cx="466723" cy="233362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3686175" y="5600700"/>
              <a:ext cx="542925" cy="166688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>
              <a:off x="3919538" y="5286375"/>
              <a:ext cx="319087" cy="314325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3748088" y="4838700"/>
              <a:ext cx="400050" cy="76200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auto">
            <a:xfrm rot="5400000">
              <a:off x="3950496" y="4569620"/>
              <a:ext cx="466725" cy="80961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auto">
            <a:xfrm>
              <a:off x="3533775" y="4538663"/>
              <a:ext cx="609600" cy="300037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79" idx="4"/>
            </p:cNvCxnSpPr>
            <p:nvPr/>
          </p:nvCxnSpPr>
          <p:spPr bwMode="auto">
            <a:xfrm rot="16200000" flipH="1">
              <a:off x="3871912" y="5233987"/>
              <a:ext cx="642938" cy="80963"/>
            </a:xfrm>
            <a:prstGeom prst="lin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Clique parameterized by Vertex Cover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Clique parameterized by Vertex Cover</a:t>
            </a:r>
          </a:p>
          <a:p>
            <a:pPr lvl="1"/>
            <a:r>
              <a:rPr lang="en-US" dirty="0" smtClean="0"/>
              <a:t>Input: Graph G, vertex cover Z of G, integer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Parameter: k := |Z|.</a:t>
            </a:r>
          </a:p>
          <a:p>
            <a:pPr lvl="1"/>
            <a:r>
              <a:rPr lang="en-US" dirty="0" smtClean="0"/>
              <a:t>Question: Does G have a clique of size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?</a:t>
            </a:r>
          </a:p>
          <a:p>
            <a:endParaRPr lang="en-US" i="1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rot="5400000">
            <a:off x="3505200" y="5105400"/>
            <a:ext cx="2590800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 bwMode="auto">
          <a:xfrm rot="5400000">
            <a:off x="4277518" y="3723482"/>
            <a:ext cx="360364" cy="3810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5400000">
            <a:off x="4305300" y="6134100"/>
            <a:ext cx="304800" cy="3810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276600"/>
            <a:ext cx="152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Z</a:t>
            </a:r>
            <a:endParaRPr lang="en-US" sz="20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69" name="Oval 68"/>
          <p:cNvSpPr/>
          <p:nvPr/>
        </p:nvSpPr>
        <p:spPr bwMode="auto">
          <a:xfrm>
            <a:off x="3429000" y="44196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114800" y="42672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3657600" y="48006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038600" y="47244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3810000" y="51816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581400" y="56388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4114800" y="54864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5257800" y="42672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257800" y="48768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257800" y="54864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15" name="Group 240"/>
          <p:cNvGrpSpPr/>
          <p:nvPr/>
        </p:nvGrpSpPr>
        <p:grpSpPr>
          <a:xfrm>
            <a:off x="6324600" y="2743200"/>
            <a:ext cx="2819400" cy="800100"/>
            <a:chOff x="1752600" y="5295900"/>
            <a:chExt cx="1524000" cy="1524000"/>
          </a:xfrm>
        </p:grpSpPr>
        <p:sp>
          <p:nvSpPr>
            <p:cNvPr id="242" name="Rectangular Callout 241"/>
            <p:cNvSpPr/>
            <p:nvPr/>
          </p:nvSpPr>
          <p:spPr bwMode="auto">
            <a:xfrm rot="5400000">
              <a:off x="1752600" y="5562600"/>
              <a:ext cx="1524000" cy="990600"/>
            </a:xfrm>
            <a:prstGeom prst="wedge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1752600" y="5857845"/>
              <a:ext cx="1524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YES for </a:t>
              </a:r>
              <a:r>
                <a:rPr lang="en-US" sz="2000" dirty="0" smtClean="0">
                  <a:latin typeface="Mistral" pitchFamily="66" charset="0"/>
                </a:rPr>
                <a:t>l </a:t>
              </a:r>
              <a:r>
                <a:rPr lang="en-US" sz="2000" dirty="0" smtClean="0">
                  <a:latin typeface="+mj-lt"/>
                </a:rPr>
                <a:t>= 5 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Distillation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Clique parameterized by Vertex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Problem is trivially FPT</a:t>
            </a:r>
          </a:p>
          <a:p>
            <a:r>
              <a:rPr lang="en-US" dirty="0" smtClean="0"/>
              <a:t>Simple exponential-size kernel</a:t>
            </a:r>
          </a:p>
          <a:p>
            <a:r>
              <a:rPr lang="en-US" dirty="0" smtClean="0"/>
              <a:t>Turing kernel: O(n) instances of |Z| + 1 vertices each</a:t>
            </a:r>
          </a:p>
          <a:p>
            <a:r>
              <a:rPr lang="en-US" dirty="0" smtClean="0"/>
              <a:t>No polynomial kernel unless </a:t>
            </a:r>
            <a:br>
              <a:rPr lang="en-US" dirty="0" smtClean="0"/>
            </a:br>
            <a:r>
              <a:rPr lang="en-US" dirty="0" smtClean="0"/>
              <a:t>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</a:p>
        </p:txBody>
      </p:sp>
      <p:grpSp>
        <p:nvGrpSpPr>
          <p:cNvPr id="4" name="Group 160"/>
          <p:cNvGrpSpPr/>
          <p:nvPr/>
        </p:nvGrpSpPr>
        <p:grpSpPr>
          <a:xfrm>
            <a:off x="5791200" y="2133600"/>
            <a:ext cx="2362200" cy="3200400"/>
            <a:chOff x="3124200" y="3276600"/>
            <a:chExt cx="2362200" cy="3200400"/>
          </a:xfrm>
        </p:grpSpPr>
        <p:grpSp>
          <p:nvGrpSpPr>
            <p:cNvPr id="5" name="Group 121"/>
            <p:cNvGrpSpPr/>
            <p:nvPr/>
          </p:nvGrpSpPr>
          <p:grpSpPr>
            <a:xfrm>
              <a:off x="3517900" y="4381500"/>
              <a:ext cx="1873250" cy="520700"/>
              <a:chOff x="3517900" y="4381500"/>
              <a:chExt cx="1873250" cy="520700"/>
            </a:xfrm>
          </p:grpSpPr>
          <p:cxnSp>
            <p:nvCxnSpPr>
              <p:cNvPr id="123" name="Straight Connector 122"/>
              <p:cNvCxnSpPr/>
              <p:nvPr/>
            </p:nvCxnSpPr>
            <p:spPr bwMode="auto">
              <a:xfrm rot="10800000">
                <a:off x="4210050" y="4387850"/>
                <a:ext cx="1162050" cy="12700"/>
              </a:xfrm>
              <a:prstGeom prst="line">
                <a:avLst/>
              </a:prstGeom>
              <a:ln cap="rnd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rot="10800000" flipV="1">
                <a:off x="3517900" y="4400550"/>
                <a:ext cx="1854200" cy="133350"/>
              </a:xfrm>
              <a:prstGeom prst="line">
                <a:avLst/>
              </a:prstGeom>
              <a:ln cap="rnd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auto">
              <a:xfrm flipV="1">
                <a:off x="3765550" y="4381500"/>
                <a:ext cx="1619250" cy="520700"/>
              </a:xfrm>
              <a:prstGeom prst="line">
                <a:avLst/>
              </a:prstGeom>
              <a:ln cap="rnd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auto">
              <a:xfrm flipV="1">
                <a:off x="4140200" y="4394200"/>
                <a:ext cx="1250950" cy="450850"/>
              </a:xfrm>
              <a:prstGeom prst="line">
                <a:avLst/>
              </a:prstGeom>
              <a:ln cap="rnd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26"/>
            <p:cNvGrpSpPr/>
            <p:nvPr/>
          </p:nvGrpSpPr>
          <p:grpSpPr>
            <a:xfrm>
              <a:off x="3905250" y="4851400"/>
              <a:ext cx="1485900" cy="749300"/>
              <a:chOff x="3905250" y="4851400"/>
              <a:chExt cx="1485900" cy="749300"/>
            </a:xfrm>
          </p:grpSpPr>
          <p:cxnSp>
            <p:nvCxnSpPr>
              <p:cNvPr id="128" name="Straight Connector 127"/>
              <p:cNvCxnSpPr/>
              <p:nvPr/>
            </p:nvCxnSpPr>
            <p:spPr bwMode="auto">
              <a:xfrm rot="10800000" flipV="1">
                <a:off x="4216400" y="5003800"/>
                <a:ext cx="1162050" cy="596900"/>
              </a:xfrm>
              <a:prstGeom prst="line">
                <a:avLst/>
              </a:prstGeom>
              <a:ln cap="rnd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auto">
              <a:xfrm rot="10800000">
                <a:off x="4146550" y="4851400"/>
                <a:ext cx="1231900" cy="158750"/>
              </a:xfrm>
              <a:prstGeom prst="line">
                <a:avLst/>
              </a:prstGeom>
              <a:ln cap="rnd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auto">
              <a:xfrm flipV="1">
                <a:off x="3905250" y="4997450"/>
                <a:ext cx="1485900" cy="298450"/>
              </a:xfrm>
              <a:prstGeom prst="line">
                <a:avLst/>
              </a:prstGeom>
              <a:ln cap="rnd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0"/>
            <p:cNvGrpSpPr/>
            <p:nvPr/>
          </p:nvGrpSpPr>
          <p:grpSpPr>
            <a:xfrm>
              <a:off x="3784600" y="4908550"/>
              <a:ext cx="1593850" cy="704850"/>
              <a:chOff x="3784600" y="4908550"/>
              <a:chExt cx="1593850" cy="704850"/>
            </a:xfrm>
          </p:grpSpPr>
          <p:cxnSp>
            <p:nvCxnSpPr>
              <p:cNvPr id="132" name="Straight Connector 131"/>
              <p:cNvCxnSpPr/>
              <p:nvPr/>
            </p:nvCxnSpPr>
            <p:spPr bwMode="auto">
              <a:xfrm rot="10800000">
                <a:off x="3898900" y="5276850"/>
                <a:ext cx="1473200" cy="323850"/>
              </a:xfrm>
              <a:prstGeom prst="line">
                <a:avLst/>
              </a:prstGeom>
              <a:ln cap="rnd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auto">
              <a:xfrm>
                <a:off x="4216400" y="5600700"/>
                <a:ext cx="1162050" cy="12700"/>
              </a:xfrm>
              <a:prstGeom prst="line">
                <a:avLst/>
              </a:prstGeom>
              <a:ln cap="rnd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3784600" y="4908550"/>
                <a:ext cx="1574800" cy="698500"/>
              </a:xfrm>
              <a:prstGeom prst="line">
                <a:avLst/>
              </a:prstGeom>
              <a:ln cap="rnd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4"/>
            <p:cNvGrpSpPr/>
            <p:nvPr/>
          </p:nvGrpSpPr>
          <p:grpSpPr>
            <a:xfrm>
              <a:off x="3529012" y="4371979"/>
              <a:ext cx="709613" cy="1395409"/>
              <a:chOff x="3529012" y="4371979"/>
              <a:chExt cx="709613" cy="1395409"/>
            </a:xfrm>
          </p:grpSpPr>
          <p:cxnSp>
            <p:nvCxnSpPr>
              <p:cNvPr id="136" name="Straight Connector 135"/>
              <p:cNvCxnSpPr/>
              <p:nvPr/>
            </p:nvCxnSpPr>
            <p:spPr bwMode="auto">
              <a:xfrm rot="10800000" flipV="1">
                <a:off x="3538538" y="4376737"/>
                <a:ext cx="685800" cy="166687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auto">
              <a:xfrm rot="16200000" flipH="1">
                <a:off x="3457575" y="4619624"/>
                <a:ext cx="361953" cy="219079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rot="5400000">
                <a:off x="3719516" y="4400552"/>
                <a:ext cx="533396" cy="476249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auto">
              <a:xfrm rot="16200000" flipH="1">
                <a:off x="3643313" y="5019675"/>
                <a:ext cx="390525" cy="17145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auto">
              <a:xfrm rot="5400000">
                <a:off x="3569496" y="5403058"/>
                <a:ext cx="466723" cy="233362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auto">
              <a:xfrm flipV="1">
                <a:off x="3686175" y="5600700"/>
                <a:ext cx="542925" cy="166688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3919538" y="5286375"/>
                <a:ext cx="319087" cy="314325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auto">
              <a:xfrm flipV="1">
                <a:off x="3748088" y="4838700"/>
                <a:ext cx="400050" cy="76200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auto">
              <a:xfrm rot="5400000">
                <a:off x="3950496" y="4569620"/>
                <a:ext cx="466725" cy="80961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3533775" y="4538663"/>
                <a:ext cx="609600" cy="300037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54" idx="4"/>
              </p:cNvCxnSpPr>
              <p:nvPr/>
            </p:nvCxnSpPr>
            <p:spPr bwMode="auto">
              <a:xfrm rot="16200000" flipH="1">
                <a:off x="3871912" y="5233987"/>
                <a:ext cx="642938" cy="80963"/>
              </a:xfrm>
              <a:prstGeom prst="line">
                <a:avLst/>
              </a:prstGeom>
              <a:ln cap="rnd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Connector 146"/>
            <p:cNvCxnSpPr/>
            <p:nvPr/>
          </p:nvCxnSpPr>
          <p:spPr bwMode="auto">
            <a:xfrm rot="5400000">
              <a:off x="3505200" y="5105400"/>
              <a:ext cx="2590800" cy="0"/>
            </a:xfrm>
            <a:prstGeom prst="line">
              <a:avLst/>
            </a:prstGeom>
            <a:ln w="47625" cap="rnd" cmpd="sng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Down Arrow 147"/>
            <p:cNvSpPr/>
            <p:nvPr/>
          </p:nvSpPr>
          <p:spPr bwMode="auto">
            <a:xfrm rot="5400000">
              <a:off x="4277518" y="3723482"/>
              <a:ext cx="360364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9" name="Down Arrow 148"/>
            <p:cNvSpPr/>
            <p:nvPr/>
          </p:nvSpPr>
          <p:spPr bwMode="auto">
            <a:xfrm rot="5400000">
              <a:off x="4305300" y="6134100"/>
              <a:ext cx="304800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24200" y="3276600"/>
              <a:ext cx="1524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Z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429000" y="4419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4114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3657600" y="4800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4038600" y="4724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810000" y="5181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3581400" y="5638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4114800" y="5486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5257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5257800" y="4876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5257800" y="5486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Cross-composing Clique into Clique parameterized by Vertex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t instances 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) of </a:t>
            </a:r>
            <a:r>
              <a:rPr lang="en-US" b="1" dirty="0" err="1" smtClean="0"/>
              <a:t>unparameterized</a:t>
            </a:r>
            <a:r>
              <a:rPr lang="en-US" dirty="0" smtClean="0"/>
              <a:t> Clique, each looking for an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-clique in a graph on n vertices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One instance (G’,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’, Z’) of Clique parameterized by Vertex Cover, such that</a:t>
            </a:r>
          </a:p>
          <a:p>
            <a:pPr lvl="2"/>
            <a:r>
              <a:rPr lang="en-US" dirty="0" smtClean="0"/>
              <a:t>G’ has an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’-clique </a:t>
            </a:r>
            <a:r>
              <a:rPr lang="en-US" dirty="0" smtClean="0">
                <a:sym typeface="Wingdings" pitchFamily="2" charset="2"/>
              </a:rPr>
              <a:t> some </a:t>
            </a:r>
            <a:r>
              <a:rPr lang="en-US" dirty="0" err="1" smtClean="0">
                <a:sym typeface="Wingdings" pitchFamily="2" charset="2"/>
              </a:rPr>
              <a:t>G</a:t>
            </a:r>
            <a:r>
              <a:rPr lang="en-US" baseline="-25000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has an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-clique</a:t>
            </a:r>
          </a:p>
          <a:p>
            <a:pPr lvl="2"/>
            <a:r>
              <a:rPr lang="en-US" dirty="0" smtClean="0"/>
              <a:t>k’ = |Z’| is polynomial in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sets of G’</a:t>
            </a:r>
            <a:endParaRPr lang="en-US" dirty="0"/>
          </a:p>
        </p:txBody>
      </p:sp>
      <p:grpSp>
        <p:nvGrpSpPr>
          <p:cNvPr id="3" name="Group 60"/>
          <p:cNvGrpSpPr/>
          <p:nvPr/>
        </p:nvGrpSpPr>
        <p:grpSpPr>
          <a:xfrm>
            <a:off x="2895600" y="3352800"/>
            <a:ext cx="2667000" cy="1447800"/>
            <a:chOff x="2057400" y="3352800"/>
            <a:chExt cx="2667000" cy="1447800"/>
          </a:xfrm>
        </p:grpSpPr>
        <p:sp>
          <p:nvSpPr>
            <p:cNvPr id="4" name="Oval 3"/>
            <p:cNvSpPr/>
            <p:nvPr/>
          </p:nvSpPr>
          <p:spPr bwMode="auto">
            <a:xfrm>
              <a:off x="20574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3622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6670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9718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766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5814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862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1910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4958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0574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3622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6670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9718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766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5814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862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1910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4958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0574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3622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6670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9718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2766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5814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8862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1910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4958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0574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3622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6670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971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2766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5814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8862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1910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495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0574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3622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670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9718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2766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5814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8862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1910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4958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121"/>
          <p:cNvGrpSpPr/>
          <p:nvPr/>
        </p:nvGrpSpPr>
        <p:grpSpPr>
          <a:xfrm>
            <a:off x="2895600" y="5029200"/>
            <a:ext cx="2667000" cy="842665"/>
            <a:chOff x="2895600" y="5029200"/>
            <a:chExt cx="2667000" cy="842665"/>
          </a:xfrm>
        </p:grpSpPr>
        <p:sp>
          <p:nvSpPr>
            <p:cNvPr id="64" name="Left Brace 63"/>
            <p:cNvSpPr/>
            <p:nvPr/>
          </p:nvSpPr>
          <p:spPr bwMode="auto">
            <a:xfrm rot="16200000">
              <a:off x="4038600" y="3886200"/>
              <a:ext cx="381000" cy="2667000"/>
            </a:xfrm>
            <a:prstGeom prst="leftBrac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38600" y="5410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n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1" name="Group 120"/>
          <p:cNvGrpSpPr/>
          <p:nvPr/>
        </p:nvGrpSpPr>
        <p:grpSpPr>
          <a:xfrm>
            <a:off x="1981200" y="3276600"/>
            <a:ext cx="762000" cy="1676400"/>
            <a:chOff x="1981200" y="3276600"/>
            <a:chExt cx="762000" cy="1676400"/>
          </a:xfrm>
        </p:grpSpPr>
        <p:sp>
          <p:nvSpPr>
            <p:cNvPr id="63" name="Left Brace 62"/>
            <p:cNvSpPr/>
            <p:nvPr/>
          </p:nvSpPr>
          <p:spPr bwMode="auto">
            <a:xfrm>
              <a:off x="2362200" y="3276600"/>
              <a:ext cx="381000" cy="1676400"/>
            </a:xfrm>
            <a:prstGeom prst="leftBrac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81200" y="3886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Mistral" pitchFamily="66" charset="0"/>
                </a:rPr>
                <a:t>l</a:t>
              </a:r>
              <a:endParaRPr lang="en-US" dirty="0"/>
            </a:p>
          </p:txBody>
        </p:sp>
      </p:grpSp>
      <p:grpSp>
        <p:nvGrpSpPr>
          <p:cNvPr id="12" name="Group 66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2" name="Group 115"/>
          <p:cNvGrpSpPr/>
          <p:nvPr/>
        </p:nvGrpSpPr>
        <p:grpSpPr>
          <a:xfrm>
            <a:off x="2133600" y="2286000"/>
            <a:ext cx="4191000" cy="228600"/>
            <a:chOff x="2133600" y="2286000"/>
            <a:chExt cx="4191000" cy="228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2133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438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743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3048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33528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657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3962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267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572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768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181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5486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791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096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3" name="Group 117"/>
          <p:cNvGrpSpPr/>
          <p:nvPr/>
        </p:nvGrpSpPr>
        <p:grpSpPr>
          <a:xfrm>
            <a:off x="2057400" y="1515122"/>
            <a:ext cx="4343400" cy="770878"/>
            <a:chOff x="2057400" y="1515122"/>
            <a:chExt cx="4343400" cy="770878"/>
          </a:xfrm>
        </p:grpSpPr>
        <p:sp>
          <p:nvSpPr>
            <p:cNvPr id="114" name="Left Brace 113"/>
            <p:cNvSpPr/>
            <p:nvPr/>
          </p:nvSpPr>
          <p:spPr bwMode="auto">
            <a:xfrm rot="5400000">
              <a:off x="4038600" y="-76200"/>
              <a:ext cx="381000" cy="4343400"/>
            </a:xfrm>
            <a:prstGeom prst="leftBrace">
              <a:avLst/>
            </a:prstGeom>
            <a:ln cap="rnd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079288" y="1515122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t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17" name="Rectangular Callout 116"/>
          <p:cNvSpPr/>
          <p:nvPr/>
        </p:nvSpPr>
        <p:spPr bwMode="auto">
          <a:xfrm>
            <a:off x="5867400" y="1143000"/>
            <a:ext cx="1447800" cy="762000"/>
          </a:xfrm>
          <a:prstGeom prst="wedgeRect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Instance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selectors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pSp>
        <p:nvGrpSpPr>
          <p:cNvPr id="54" name="Group 125"/>
          <p:cNvGrpSpPr/>
          <p:nvPr/>
        </p:nvGrpSpPr>
        <p:grpSpPr>
          <a:xfrm>
            <a:off x="1752600" y="5562600"/>
            <a:ext cx="1524000" cy="990600"/>
            <a:chOff x="1752600" y="5562600"/>
            <a:chExt cx="1524000" cy="990600"/>
          </a:xfrm>
        </p:grpSpPr>
        <p:sp>
          <p:nvSpPr>
            <p:cNvPr id="119" name="Rectangular Callout 118"/>
            <p:cNvSpPr/>
            <p:nvPr/>
          </p:nvSpPr>
          <p:spPr bwMode="auto">
            <a:xfrm rot="10800000">
              <a:off x="1752600" y="5562600"/>
              <a:ext cx="1524000" cy="990600"/>
            </a:xfrm>
            <a:prstGeom prst="wedge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752600" y="5703957"/>
              <a:ext cx="15240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Vertex selectors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123" name="Content Placeholder 1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sets of G’</a:t>
            </a:r>
            <a:endParaRPr lang="en-US" dirty="0"/>
          </a:p>
        </p:txBody>
      </p:sp>
      <p:grpSp>
        <p:nvGrpSpPr>
          <p:cNvPr id="3" name="Group 60"/>
          <p:cNvGrpSpPr/>
          <p:nvPr/>
        </p:nvGrpSpPr>
        <p:grpSpPr>
          <a:xfrm>
            <a:off x="2895600" y="3352800"/>
            <a:ext cx="2667000" cy="1447800"/>
            <a:chOff x="2057400" y="3352800"/>
            <a:chExt cx="2667000" cy="1447800"/>
          </a:xfrm>
        </p:grpSpPr>
        <p:sp>
          <p:nvSpPr>
            <p:cNvPr id="4" name="Oval 3"/>
            <p:cNvSpPr/>
            <p:nvPr/>
          </p:nvSpPr>
          <p:spPr bwMode="auto">
            <a:xfrm>
              <a:off x="20574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3622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6670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9718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766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5814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862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1910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4958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0574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3622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6670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9718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766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5814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862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1910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4958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0574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3622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6670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9718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2766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5814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8862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1910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4958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0574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3622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6670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971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2766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5814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8862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1910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495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0574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3622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670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9718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2766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5814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8862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1910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4958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63" name="Left Brace 62"/>
          <p:cNvSpPr/>
          <p:nvPr/>
        </p:nvSpPr>
        <p:spPr bwMode="auto">
          <a:xfrm>
            <a:off x="2362200" y="3276600"/>
            <a:ext cx="381000" cy="16764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4038600" y="3886200"/>
            <a:ext cx="381000" cy="26670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038600" y="5410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</a:t>
            </a:r>
            <a:endParaRPr lang="en-US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81200" y="3886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stral" pitchFamily="66" charset="0"/>
              </a:rPr>
              <a:t>l</a:t>
            </a:r>
            <a:endParaRPr lang="en-US" dirty="0"/>
          </a:p>
        </p:txBody>
      </p:sp>
      <p:grpSp>
        <p:nvGrpSpPr>
          <p:cNvPr id="5" name="Group 66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1" name="Group 97"/>
          <p:cNvGrpSpPr/>
          <p:nvPr/>
        </p:nvGrpSpPr>
        <p:grpSpPr>
          <a:xfrm>
            <a:off x="6934200" y="3124200"/>
            <a:ext cx="838200" cy="2057400"/>
            <a:chOff x="6934200" y="3124200"/>
            <a:chExt cx="838200" cy="2057400"/>
          </a:xfrm>
        </p:grpSpPr>
        <p:sp>
          <p:nvSpPr>
            <p:cNvPr id="70" name="Oval 69"/>
            <p:cNvSpPr/>
            <p:nvPr/>
          </p:nvSpPr>
          <p:spPr bwMode="auto">
            <a:xfrm>
              <a:off x="6934200" y="3124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7239000" y="3124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543800" y="3124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6934200" y="3429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239000" y="3429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543800" y="3429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934200" y="3733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239000" y="3733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543800" y="3733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934200" y="4038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239000" y="4038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543800" y="4038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934200" y="4343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239000" y="4343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543800" y="4343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934200" y="4648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239000" y="4648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543800" y="4648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934200" y="4953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239000" y="4953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543800" y="4953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94" name="Left Brace 93"/>
          <p:cNvSpPr/>
          <p:nvPr/>
        </p:nvSpPr>
        <p:spPr bwMode="auto">
          <a:xfrm rot="10800000">
            <a:off x="7848600" y="3048000"/>
            <a:ext cx="381000" cy="22860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6" name="Content Placeholder 95"/>
          <p:cNvGraphicFramePr>
            <a:graphicFrameLocks noChangeAspect="1"/>
          </p:cNvGraphicFramePr>
          <p:nvPr>
            <p:ph idx="1"/>
          </p:nvPr>
        </p:nvGraphicFramePr>
        <p:xfrm>
          <a:off x="8293100" y="3657600"/>
          <a:ext cx="622300" cy="1066800"/>
        </p:xfrm>
        <a:graphic>
          <a:graphicData uri="http://schemas.openxmlformats.org/presentationml/2006/ole">
            <p:oleObj spid="_x0000_s224258" name="Equation" r:id="rId3" imgW="266400" imgH="457200" progId="Equation.3">
              <p:embed/>
            </p:oleObj>
          </a:graphicData>
        </a:graphic>
      </p:graphicFrame>
      <p:grpSp>
        <p:nvGrpSpPr>
          <p:cNvPr id="12" name="Group 115"/>
          <p:cNvGrpSpPr/>
          <p:nvPr/>
        </p:nvGrpSpPr>
        <p:grpSpPr>
          <a:xfrm>
            <a:off x="2133600" y="2286000"/>
            <a:ext cx="4191000" cy="228600"/>
            <a:chOff x="2133600" y="2286000"/>
            <a:chExt cx="4191000" cy="228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2133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438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743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3048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33528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657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3962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267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572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768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181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5486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791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096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14" name="Left Brace 113"/>
          <p:cNvSpPr/>
          <p:nvPr/>
        </p:nvSpPr>
        <p:spPr bwMode="auto">
          <a:xfrm rot="5400000">
            <a:off x="4038600" y="-76200"/>
            <a:ext cx="381000" cy="43434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079288" y="151512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</a:t>
            </a:r>
            <a:endParaRPr lang="en-US" dirty="0">
              <a:latin typeface="+mj-lt"/>
            </a:endParaRPr>
          </a:p>
        </p:txBody>
      </p:sp>
      <p:sp>
        <p:nvSpPr>
          <p:cNvPr id="117" name="Rectangular Callout 116"/>
          <p:cNvSpPr/>
          <p:nvPr/>
        </p:nvSpPr>
        <p:spPr bwMode="auto">
          <a:xfrm>
            <a:off x="5867400" y="1143000"/>
            <a:ext cx="1447800" cy="762000"/>
          </a:xfrm>
          <a:prstGeom prst="wedgeRect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Instance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selectors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pSp>
        <p:nvGrpSpPr>
          <p:cNvPr id="52" name="Group 125"/>
          <p:cNvGrpSpPr/>
          <p:nvPr/>
        </p:nvGrpSpPr>
        <p:grpSpPr>
          <a:xfrm>
            <a:off x="1752600" y="5562600"/>
            <a:ext cx="1524000" cy="990600"/>
            <a:chOff x="1752600" y="5562600"/>
            <a:chExt cx="1524000" cy="990600"/>
          </a:xfrm>
        </p:grpSpPr>
        <p:sp>
          <p:nvSpPr>
            <p:cNvPr id="119" name="Rectangular Callout 118"/>
            <p:cNvSpPr/>
            <p:nvPr/>
          </p:nvSpPr>
          <p:spPr bwMode="auto">
            <a:xfrm rot="10800000">
              <a:off x="1752600" y="5562600"/>
              <a:ext cx="1524000" cy="990600"/>
            </a:xfrm>
            <a:prstGeom prst="wedge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752600" y="5703957"/>
              <a:ext cx="15240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Vertex selectors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sets of G’</a:t>
            </a:r>
            <a:endParaRPr lang="en-US" dirty="0"/>
          </a:p>
        </p:txBody>
      </p:sp>
      <p:grpSp>
        <p:nvGrpSpPr>
          <p:cNvPr id="3" name="Group 60"/>
          <p:cNvGrpSpPr/>
          <p:nvPr/>
        </p:nvGrpSpPr>
        <p:grpSpPr>
          <a:xfrm>
            <a:off x="2895600" y="3352800"/>
            <a:ext cx="2667000" cy="1447800"/>
            <a:chOff x="2057400" y="3352800"/>
            <a:chExt cx="2667000" cy="1447800"/>
          </a:xfrm>
        </p:grpSpPr>
        <p:sp>
          <p:nvSpPr>
            <p:cNvPr id="4" name="Oval 3"/>
            <p:cNvSpPr/>
            <p:nvPr/>
          </p:nvSpPr>
          <p:spPr bwMode="auto">
            <a:xfrm>
              <a:off x="20574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3622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6670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9718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766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5814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862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1910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4958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0574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3622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6670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9718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766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5814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862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1910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4958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0574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3622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6670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9718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2766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5814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8862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1910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4958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0574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3622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6670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971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2766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5814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8862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1910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495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0574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3622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670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9718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2766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5814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8862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1910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4958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63" name="Left Brace 62"/>
          <p:cNvSpPr/>
          <p:nvPr/>
        </p:nvSpPr>
        <p:spPr bwMode="auto">
          <a:xfrm>
            <a:off x="2362200" y="3276600"/>
            <a:ext cx="381000" cy="16764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4038600" y="3886200"/>
            <a:ext cx="381000" cy="26670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038600" y="5410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</a:t>
            </a:r>
            <a:endParaRPr lang="en-US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81200" y="3886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stral" pitchFamily="66" charset="0"/>
              </a:rPr>
              <a:t>l</a:t>
            </a:r>
            <a:endParaRPr lang="en-US" dirty="0"/>
          </a:p>
        </p:txBody>
      </p:sp>
      <p:grpSp>
        <p:nvGrpSpPr>
          <p:cNvPr id="5" name="Group 66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1" name="Group 97"/>
          <p:cNvGrpSpPr/>
          <p:nvPr/>
        </p:nvGrpSpPr>
        <p:grpSpPr>
          <a:xfrm>
            <a:off x="6934200" y="3124200"/>
            <a:ext cx="838200" cy="2057400"/>
            <a:chOff x="6934200" y="3124200"/>
            <a:chExt cx="838200" cy="2057400"/>
          </a:xfrm>
        </p:grpSpPr>
        <p:sp>
          <p:nvSpPr>
            <p:cNvPr id="70" name="Oval 69"/>
            <p:cNvSpPr/>
            <p:nvPr/>
          </p:nvSpPr>
          <p:spPr bwMode="auto">
            <a:xfrm>
              <a:off x="6934200" y="3124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7239000" y="3124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543800" y="3124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6934200" y="3429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239000" y="3429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543800" y="3429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934200" y="3733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239000" y="3733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543800" y="3733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934200" y="4038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239000" y="4038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543800" y="4038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934200" y="4343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239000" y="4343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543800" y="4343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934200" y="4648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239000" y="4648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543800" y="4648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934200" y="4953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239000" y="4953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543800" y="4953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94" name="Left Brace 93"/>
          <p:cNvSpPr/>
          <p:nvPr/>
        </p:nvSpPr>
        <p:spPr bwMode="auto">
          <a:xfrm rot="10800000">
            <a:off x="7848600" y="3048000"/>
            <a:ext cx="381000" cy="22860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6" name="Content Placeholder 95"/>
          <p:cNvGraphicFramePr>
            <a:graphicFrameLocks noChangeAspect="1"/>
          </p:cNvGraphicFramePr>
          <p:nvPr>
            <p:ph idx="1"/>
          </p:nvPr>
        </p:nvGraphicFramePr>
        <p:xfrm>
          <a:off x="8293100" y="3657600"/>
          <a:ext cx="622300" cy="1066800"/>
        </p:xfrm>
        <a:graphic>
          <a:graphicData uri="http://schemas.openxmlformats.org/presentationml/2006/ole">
            <p:oleObj spid="_x0000_s225282" name="Equation" r:id="rId3" imgW="266400" imgH="457200" progId="Equation.3">
              <p:embed/>
            </p:oleObj>
          </a:graphicData>
        </a:graphic>
      </p:graphicFrame>
      <p:grpSp>
        <p:nvGrpSpPr>
          <p:cNvPr id="12" name="Group 115"/>
          <p:cNvGrpSpPr/>
          <p:nvPr/>
        </p:nvGrpSpPr>
        <p:grpSpPr>
          <a:xfrm>
            <a:off x="2133600" y="2286000"/>
            <a:ext cx="4191000" cy="228600"/>
            <a:chOff x="2133600" y="2286000"/>
            <a:chExt cx="4191000" cy="228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2133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438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743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3048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33528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657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3962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267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572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768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181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5486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791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096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14" name="Left Brace 113"/>
          <p:cNvSpPr/>
          <p:nvPr/>
        </p:nvSpPr>
        <p:spPr bwMode="auto">
          <a:xfrm rot="5400000">
            <a:off x="4038600" y="-76200"/>
            <a:ext cx="381000" cy="43434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079288" y="151512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</a:t>
            </a:r>
            <a:endParaRPr lang="en-US" dirty="0">
              <a:latin typeface="+mj-lt"/>
            </a:endParaRPr>
          </a:p>
        </p:txBody>
      </p:sp>
      <p:sp>
        <p:nvSpPr>
          <p:cNvPr id="117" name="Rectangular Callout 116"/>
          <p:cNvSpPr/>
          <p:nvPr/>
        </p:nvSpPr>
        <p:spPr bwMode="auto">
          <a:xfrm>
            <a:off x="5867400" y="1143000"/>
            <a:ext cx="1447800" cy="762000"/>
          </a:xfrm>
          <a:prstGeom prst="wedgeRect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Instance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selectors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pSp>
        <p:nvGrpSpPr>
          <p:cNvPr id="52" name="Group 125"/>
          <p:cNvGrpSpPr/>
          <p:nvPr/>
        </p:nvGrpSpPr>
        <p:grpSpPr>
          <a:xfrm>
            <a:off x="1752600" y="5562600"/>
            <a:ext cx="1524000" cy="990600"/>
            <a:chOff x="1752600" y="5562600"/>
            <a:chExt cx="1524000" cy="990600"/>
          </a:xfrm>
        </p:grpSpPr>
        <p:sp>
          <p:nvSpPr>
            <p:cNvPr id="119" name="Rectangular Callout 118"/>
            <p:cNvSpPr/>
            <p:nvPr/>
          </p:nvSpPr>
          <p:spPr bwMode="auto">
            <a:xfrm rot="10800000">
              <a:off x="1752600" y="5562600"/>
              <a:ext cx="1524000" cy="990600"/>
            </a:xfrm>
            <a:prstGeom prst="wedge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752600" y="5703957"/>
              <a:ext cx="15240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Vertex selectors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53" name="Group 126"/>
          <p:cNvGrpSpPr/>
          <p:nvPr/>
        </p:nvGrpSpPr>
        <p:grpSpPr>
          <a:xfrm>
            <a:off x="6553200" y="5562600"/>
            <a:ext cx="1524000" cy="990600"/>
            <a:chOff x="6553200" y="5562600"/>
            <a:chExt cx="1524000" cy="990600"/>
          </a:xfrm>
        </p:grpSpPr>
        <p:sp>
          <p:nvSpPr>
            <p:cNvPr id="124" name="Rectangular Callout 123"/>
            <p:cNvSpPr/>
            <p:nvPr/>
          </p:nvSpPr>
          <p:spPr bwMode="auto">
            <a:xfrm rot="10800000">
              <a:off x="6553200" y="5562600"/>
              <a:ext cx="1524000" cy="990600"/>
            </a:xfrm>
            <a:prstGeom prst="wedge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53200" y="5703957"/>
              <a:ext cx="15240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Edge checkers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vertex cover</a:t>
            </a:r>
            <a:endParaRPr lang="en-US" dirty="0"/>
          </a:p>
        </p:txBody>
      </p:sp>
      <p:grpSp>
        <p:nvGrpSpPr>
          <p:cNvPr id="3" name="Group 60"/>
          <p:cNvGrpSpPr/>
          <p:nvPr/>
        </p:nvGrpSpPr>
        <p:grpSpPr>
          <a:xfrm>
            <a:off x="2895600" y="3352800"/>
            <a:ext cx="2667000" cy="1447800"/>
            <a:chOff x="2057400" y="3352800"/>
            <a:chExt cx="2667000" cy="1447800"/>
          </a:xfrm>
        </p:grpSpPr>
        <p:sp>
          <p:nvSpPr>
            <p:cNvPr id="4" name="Oval 3"/>
            <p:cNvSpPr/>
            <p:nvPr/>
          </p:nvSpPr>
          <p:spPr bwMode="auto">
            <a:xfrm>
              <a:off x="20574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3622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6670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9718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766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5814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862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1910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495800" y="3352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0574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3622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6670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9718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766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5814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862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1910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495800" y="3657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0574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3622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6670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9718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2766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5814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8862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1910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495800" y="3962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0574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3622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6670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971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2766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5814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8862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1910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495800" y="4267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0574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3622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670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9718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2766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5814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8862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1910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495800" y="4572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63" name="Left Brace 62"/>
          <p:cNvSpPr/>
          <p:nvPr/>
        </p:nvSpPr>
        <p:spPr bwMode="auto">
          <a:xfrm>
            <a:off x="2362200" y="3276600"/>
            <a:ext cx="381000" cy="16764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4038600" y="3886200"/>
            <a:ext cx="381000" cy="26670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038600" y="5410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</a:t>
            </a:r>
            <a:endParaRPr lang="en-US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81200" y="3886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stral" pitchFamily="66" charset="0"/>
              </a:rPr>
              <a:t>l</a:t>
            </a:r>
            <a:endParaRPr lang="en-US" dirty="0"/>
          </a:p>
        </p:txBody>
      </p:sp>
      <p:grpSp>
        <p:nvGrpSpPr>
          <p:cNvPr id="5" name="Group 66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1" name="Group 97"/>
          <p:cNvGrpSpPr/>
          <p:nvPr/>
        </p:nvGrpSpPr>
        <p:grpSpPr>
          <a:xfrm>
            <a:off x="6934200" y="3124200"/>
            <a:ext cx="838200" cy="2057400"/>
            <a:chOff x="6934200" y="3124200"/>
            <a:chExt cx="838200" cy="2057400"/>
          </a:xfrm>
        </p:grpSpPr>
        <p:sp>
          <p:nvSpPr>
            <p:cNvPr id="70" name="Oval 69"/>
            <p:cNvSpPr/>
            <p:nvPr/>
          </p:nvSpPr>
          <p:spPr bwMode="auto">
            <a:xfrm>
              <a:off x="6934200" y="3124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7239000" y="3124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543800" y="3124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6934200" y="3429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239000" y="3429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543800" y="3429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934200" y="3733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239000" y="3733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543800" y="37338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934200" y="4038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239000" y="4038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543800" y="40386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934200" y="4343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239000" y="4343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543800" y="43434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934200" y="4648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239000" y="4648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543800" y="46482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934200" y="4953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239000" y="4953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543800" y="4953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94" name="Left Brace 93"/>
          <p:cNvSpPr/>
          <p:nvPr/>
        </p:nvSpPr>
        <p:spPr bwMode="auto">
          <a:xfrm rot="10800000">
            <a:off x="7848600" y="3048000"/>
            <a:ext cx="381000" cy="22860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6" name="Content Placeholder 95"/>
          <p:cNvGraphicFramePr>
            <a:graphicFrameLocks noChangeAspect="1"/>
          </p:cNvGraphicFramePr>
          <p:nvPr>
            <p:ph idx="1"/>
          </p:nvPr>
        </p:nvGraphicFramePr>
        <p:xfrm>
          <a:off x="8293100" y="3657600"/>
          <a:ext cx="622300" cy="1066800"/>
        </p:xfrm>
        <a:graphic>
          <a:graphicData uri="http://schemas.openxmlformats.org/presentationml/2006/ole">
            <p:oleObj spid="_x0000_s226306" name="Equation" r:id="rId3" imgW="266400" imgH="457200" progId="Equation.3">
              <p:embed/>
            </p:oleObj>
          </a:graphicData>
        </a:graphic>
      </p:graphicFrame>
      <p:grpSp>
        <p:nvGrpSpPr>
          <p:cNvPr id="12" name="Group 115"/>
          <p:cNvGrpSpPr/>
          <p:nvPr/>
        </p:nvGrpSpPr>
        <p:grpSpPr>
          <a:xfrm>
            <a:off x="2133600" y="2286000"/>
            <a:ext cx="4191000" cy="228600"/>
            <a:chOff x="2133600" y="2286000"/>
            <a:chExt cx="4191000" cy="228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2133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438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743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3048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33528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657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3962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267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572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768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1816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54864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7912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096000" y="2286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14" name="Left Brace 113"/>
          <p:cNvSpPr/>
          <p:nvPr/>
        </p:nvSpPr>
        <p:spPr bwMode="auto">
          <a:xfrm rot="5400000">
            <a:off x="4038600" y="-76200"/>
            <a:ext cx="381000" cy="4343400"/>
          </a:xfrm>
          <a:prstGeom prst="leftBrace">
            <a:avLst/>
          </a:prstGeom>
          <a:ln cap="rnd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079288" y="151512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</a:t>
            </a:r>
            <a:endParaRPr lang="en-US" dirty="0">
              <a:latin typeface="+mj-lt"/>
            </a:endParaRPr>
          </a:p>
        </p:txBody>
      </p:sp>
      <p:sp>
        <p:nvSpPr>
          <p:cNvPr id="117" name="Rectangular Callout 116"/>
          <p:cNvSpPr/>
          <p:nvPr/>
        </p:nvSpPr>
        <p:spPr bwMode="auto">
          <a:xfrm>
            <a:off x="5867400" y="1143000"/>
            <a:ext cx="1447800" cy="762000"/>
          </a:xfrm>
          <a:prstGeom prst="wedgeRect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Instance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selectors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pSp>
        <p:nvGrpSpPr>
          <p:cNvPr id="52" name="Group 125"/>
          <p:cNvGrpSpPr/>
          <p:nvPr/>
        </p:nvGrpSpPr>
        <p:grpSpPr>
          <a:xfrm>
            <a:off x="1752600" y="5562600"/>
            <a:ext cx="1524000" cy="990600"/>
            <a:chOff x="1752600" y="5562600"/>
            <a:chExt cx="1524000" cy="990600"/>
          </a:xfrm>
        </p:grpSpPr>
        <p:sp>
          <p:nvSpPr>
            <p:cNvPr id="119" name="Rectangular Callout 118"/>
            <p:cNvSpPr/>
            <p:nvPr/>
          </p:nvSpPr>
          <p:spPr bwMode="auto">
            <a:xfrm rot="10800000">
              <a:off x="1752600" y="5562600"/>
              <a:ext cx="1524000" cy="990600"/>
            </a:xfrm>
            <a:prstGeom prst="wedge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752600" y="5703957"/>
              <a:ext cx="15240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Vertex selectors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53" name="Group 126"/>
          <p:cNvGrpSpPr/>
          <p:nvPr/>
        </p:nvGrpSpPr>
        <p:grpSpPr>
          <a:xfrm>
            <a:off x="6553200" y="5562600"/>
            <a:ext cx="1524000" cy="990600"/>
            <a:chOff x="6553200" y="5562600"/>
            <a:chExt cx="1524000" cy="990600"/>
          </a:xfrm>
        </p:grpSpPr>
        <p:sp>
          <p:nvSpPr>
            <p:cNvPr id="124" name="Rectangular Callout 123"/>
            <p:cNvSpPr/>
            <p:nvPr/>
          </p:nvSpPr>
          <p:spPr bwMode="auto">
            <a:xfrm rot="10800000">
              <a:off x="6553200" y="5562600"/>
              <a:ext cx="1524000" cy="990600"/>
            </a:xfrm>
            <a:prstGeom prst="wedge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53200" y="5703957"/>
              <a:ext cx="15240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Edge checkers</a:t>
              </a:r>
              <a:endParaRPr lang="en-US" sz="2000" dirty="0">
                <a:latin typeface="+mj-lt"/>
              </a:endParaRPr>
            </a:p>
          </p:txBody>
        </p:sp>
      </p:grpSp>
      <p:cxnSp>
        <p:nvCxnSpPr>
          <p:cNvPr id="118" name="Straight Connector 117"/>
          <p:cNvCxnSpPr/>
          <p:nvPr/>
        </p:nvCxnSpPr>
        <p:spPr bwMode="auto">
          <a:xfrm>
            <a:off x="457200" y="2819400"/>
            <a:ext cx="8229600" cy="0"/>
          </a:xfrm>
          <a:prstGeom prst="line">
            <a:avLst/>
          </a:prstGeom>
          <a:ln w="47625" cap="rnd" cmpd="sng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" name="Down Arrow 121"/>
          <p:cNvSpPr/>
          <p:nvPr/>
        </p:nvSpPr>
        <p:spPr bwMode="auto">
          <a:xfrm>
            <a:off x="381000" y="2971800"/>
            <a:ext cx="360364" cy="3810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3" name="Down Arrow 122"/>
          <p:cNvSpPr/>
          <p:nvPr/>
        </p:nvSpPr>
        <p:spPr bwMode="auto">
          <a:xfrm>
            <a:off x="8382000" y="2971800"/>
            <a:ext cx="304800" cy="3810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85800" y="2876490"/>
            <a:ext cx="1905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Vertex cover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352800"/>
            <a:ext cx="73914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Strengthens result of [BDFH ‘08] that Clique parameterized by </a:t>
            </a:r>
            <a:r>
              <a:rPr lang="en-US" dirty="0" err="1" smtClean="0"/>
              <a:t>Treewidth</a:t>
            </a:r>
            <a:r>
              <a:rPr lang="en-US" dirty="0" smtClean="0"/>
              <a:t> does not have a polynomial kernel</a:t>
            </a:r>
          </a:p>
        </p:txBody>
      </p:sp>
      <p:sp>
        <p:nvSpPr>
          <p:cNvPr id="4" name="Up Ribbon 3"/>
          <p:cNvSpPr/>
          <p:nvPr/>
        </p:nvSpPr>
        <p:spPr bwMode="auto">
          <a:xfrm>
            <a:off x="1447800" y="1600200"/>
            <a:ext cx="6304280" cy="1295400"/>
          </a:xfrm>
          <a:prstGeom prst="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Clique par.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by Vertex Cover does not admit a polynomial kernel unless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NP⊆coNP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/poly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bigger picture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Cross-composition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cross-composition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371600" y="2100809"/>
            <a:ext cx="7391400" cy="595350"/>
          </a:xfrm>
          <a:custGeom>
            <a:avLst/>
            <a:gdLst>
              <a:gd name="connsiteX0" fmla="*/ 0 w 7391400"/>
              <a:gd name="connsiteY0" fmla="*/ 0 h 595350"/>
              <a:gd name="connsiteX1" fmla="*/ 7391400 w 7391400"/>
              <a:gd name="connsiteY1" fmla="*/ 0 h 595350"/>
              <a:gd name="connsiteX2" fmla="*/ 7391400 w 7391400"/>
              <a:gd name="connsiteY2" fmla="*/ 595350 h 595350"/>
              <a:gd name="connsiteX3" fmla="*/ 0 w 7391400"/>
              <a:gd name="connsiteY3" fmla="*/ 595350 h 595350"/>
              <a:gd name="connsiteX4" fmla="*/ 0 w 7391400"/>
              <a:gd name="connsiteY4" fmla="*/ 0 h 5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400" h="595350">
                <a:moveTo>
                  <a:pt x="0" y="0"/>
                </a:moveTo>
                <a:lnTo>
                  <a:pt x="7391400" y="0"/>
                </a:lnTo>
                <a:lnTo>
                  <a:pt x="7391400" y="595350"/>
                </a:lnTo>
                <a:lnTo>
                  <a:pt x="0" y="595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3655" tIns="291592" rIns="573655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No need for problem-specific padding arguments</a:t>
            </a:r>
            <a:endParaRPr lang="en-US" sz="1400" kern="1200" dirty="0"/>
          </a:p>
        </p:txBody>
      </p:sp>
      <p:sp>
        <p:nvSpPr>
          <p:cNvPr id="9" name="Freeform 8"/>
          <p:cNvSpPr/>
          <p:nvPr/>
        </p:nvSpPr>
        <p:spPr>
          <a:xfrm>
            <a:off x="1741170" y="1894169"/>
            <a:ext cx="5173980" cy="413280"/>
          </a:xfrm>
          <a:custGeom>
            <a:avLst/>
            <a:gdLst>
              <a:gd name="connsiteX0" fmla="*/ 0 w 5173980"/>
              <a:gd name="connsiteY0" fmla="*/ 68881 h 413280"/>
              <a:gd name="connsiteX1" fmla="*/ 20175 w 5173980"/>
              <a:gd name="connsiteY1" fmla="*/ 20175 h 413280"/>
              <a:gd name="connsiteX2" fmla="*/ 68881 w 5173980"/>
              <a:gd name="connsiteY2" fmla="*/ 0 h 413280"/>
              <a:gd name="connsiteX3" fmla="*/ 5105099 w 5173980"/>
              <a:gd name="connsiteY3" fmla="*/ 0 h 413280"/>
              <a:gd name="connsiteX4" fmla="*/ 5153805 w 5173980"/>
              <a:gd name="connsiteY4" fmla="*/ 20175 h 413280"/>
              <a:gd name="connsiteX5" fmla="*/ 5173980 w 5173980"/>
              <a:gd name="connsiteY5" fmla="*/ 68881 h 413280"/>
              <a:gd name="connsiteX6" fmla="*/ 5173980 w 5173980"/>
              <a:gd name="connsiteY6" fmla="*/ 344399 h 413280"/>
              <a:gd name="connsiteX7" fmla="*/ 5153805 w 5173980"/>
              <a:gd name="connsiteY7" fmla="*/ 393105 h 413280"/>
              <a:gd name="connsiteX8" fmla="*/ 5105099 w 5173980"/>
              <a:gd name="connsiteY8" fmla="*/ 413280 h 413280"/>
              <a:gd name="connsiteX9" fmla="*/ 68881 w 5173980"/>
              <a:gd name="connsiteY9" fmla="*/ 413280 h 413280"/>
              <a:gd name="connsiteX10" fmla="*/ 20175 w 5173980"/>
              <a:gd name="connsiteY10" fmla="*/ 393105 h 413280"/>
              <a:gd name="connsiteX11" fmla="*/ 0 w 5173980"/>
              <a:gd name="connsiteY11" fmla="*/ 344399 h 413280"/>
              <a:gd name="connsiteX12" fmla="*/ 0 w 5173980"/>
              <a:gd name="connsiteY12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3980" h="413280">
                <a:moveTo>
                  <a:pt x="0" y="68881"/>
                </a:moveTo>
                <a:cubicBezTo>
                  <a:pt x="0" y="50613"/>
                  <a:pt x="7257" y="33092"/>
                  <a:pt x="20175" y="20175"/>
                </a:cubicBezTo>
                <a:cubicBezTo>
                  <a:pt x="33093" y="7257"/>
                  <a:pt x="50613" y="0"/>
                  <a:pt x="68881" y="0"/>
                </a:cubicBezTo>
                <a:lnTo>
                  <a:pt x="5105099" y="0"/>
                </a:lnTo>
                <a:cubicBezTo>
                  <a:pt x="5123367" y="0"/>
                  <a:pt x="5140888" y="7257"/>
                  <a:pt x="5153805" y="20175"/>
                </a:cubicBezTo>
                <a:cubicBezTo>
                  <a:pt x="5166723" y="33093"/>
                  <a:pt x="5173980" y="50613"/>
                  <a:pt x="5173980" y="68881"/>
                </a:cubicBezTo>
                <a:lnTo>
                  <a:pt x="5173980" y="344399"/>
                </a:lnTo>
                <a:cubicBezTo>
                  <a:pt x="5173980" y="362667"/>
                  <a:pt x="5166723" y="380188"/>
                  <a:pt x="5153805" y="393105"/>
                </a:cubicBezTo>
                <a:cubicBezTo>
                  <a:pt x="5140887" y="406023"/>
                  <a:pt x="5123367" y="413280"/>
                  <a:pt x="5105099" y="413280"/>
                </a:cubicBezTo>
                <a:lnTo>
                  <a:pt x="68881" y="413280"/>
                </a:lnTo>
                <a:cubicBezTo>
                  <a:pt x="50613" y="413280"/>
                  <a:pt x="33092" y="406023"/>
                  <a:pt x="20175" y="393105"/>
                </a:cubicBezTo>
                <a:cubicBezTo>
                  <a:pt x="7257" y="380187"/>
                  <a:pt x="0" y="362667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5739" tIns="20175" rIns="215739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Polynomial equivalence relationship</a:t>
            </a:r>
            <a:endParaRPr lang="en-US" sz="1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371600" y="2978399"/>
            <a:ext cx="7391400" cy="595350"/>
          </a:xfrm>
          <a:custGeom>
            <a:avLst/>
            <a:gdLst>
              <a:gd name="connsiteX0" fmla="*/ 0 w 7391400"/>
              <a:gd name="connsiteY0" fmla="*/ 0 h 595350"/>
              <a:gd name="connsiteX1" fmla="*/ 7391400 w 7391400"/>
              <a:gd name="connsiteY1" fmla="*/ 0 h 595350"/>
              <a:gd name="connsiteX2" fmla="*/ 7391400 w 7391400"/>
              <a:gd name="connsiteY2" fmla="*/ 595350 h 595350"/>
              <a:gd name="connsiteX3" fmla="*/ 0 w 7391400"/>
              <a:gd name="connsiteY3" fmla="*/ 595350 h 595350"/>
              <a:gd name="connsiteX4" fmla="*/ 0 w 7391400"/>
              <a:gd name="connsiteY4" fmla="*/ 0 h 5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400" h="595350">
                <a:moveTo>
                  <a:pt x="0" y="0"/>
                </a:moveTo>
                <a:lnTo>
                  <a:pt x="7391400" y="0"/>
                </a:lnTo>
                <a:lnTo>
                  <a:pt x="7391400" y="595350"/>
                </a:lnTo>
                <a:lnTo>
                  <a:pt x="0" y="595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3655" tIns="291592" rIns="573655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No need for single-exponential FPT algorithm</a:t>
            </a:r>
            <a:endParaRPr lang="en-US" sz="1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741170" y="2771760"/>
            <a:ext cx="5173980" cy="413280"/>
          </a:xfrm>
          <a:custGeom>
            <a:avLst/>
            <a:gdLst>
              <a:gd name="connsiteX0" fmla="*/ 0 w 5173980"/>
              <a:gd name="connsiteY0" fmla="*/ 68881 h 413280"/>
              <a:gd name="connsiteX1" fmla="*/ 20175 w 5173980"/>
              <a:gd name="connsiteY1" fmla="*/ 20175 h 413280"/>
              <a:gd name="connsiteX2" fmla="*/ 68881 w 5173980"/>
              <a:gd name="connsiteY2" fmla="*/ 0 h 413280"/>
              <a:gd name="connsiteX3" fmla="*/ 5105099 w 5173980"/>
              <a:gd name="connsiteY3" fmla="*/ 0 h 413280"/>
              <a:gd name="connsiteX4" fmla="*/ 5153805 w 5173980"/>
              <a:gd name="connsiteY4" fmla="*/ 20175 h 413280"/>
              <a:gd name="connsiteX5" fmla="*/ 5173980 w 5173980"/>
              <a:gd name="connsiteY5" fmla="*/ 68881 h 413280"/>
              <a:gd name="connsiteX6" fmla="*/ 5173980 w 5173980"/>
              <a:gd name="connsiteY6" fmla="*/ 344399 h 413280"/>
              <a:gd name="connsiteX7" fmla="*/ 5153805 w 5173980"/>
              <a:gd name="connsiteY7" fmla="*/ 393105 h 413280"/>
              <a:gd name="connsiteX8" fmla="*/ 5105099 w 5173980"/>
              <a:gd name="connsiteY8" fmla="*/ 413280 h 413280"/>
              <a:gd name="connsiteX9" fmla="*/ 68881 w 5173980"/>
              <a:gd name="connsiteY9" fmla="*/ 413280 h 413280"/>
              <a:gd name="connsiteX10" fmla="*/ 20175 w 5173980"/>
              <a:gd name="connsiteY10" fmla="*/ 393105 h 413280"/>
              <a:gd name="connsiteX11" fmla="*/ 0 w 5173980"/>
              <a:gd name="connsiteY11" fmla="*/ 344399 h 413280"/>
              <a:gd name="connsiteX12" fmla="*/ 0 w 5173980"/>
              <a:gd name="connsiteY12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3980" h="413280">
                <a:moveTo>
                  <a:pt x="0" y="68881"/>
                </a:moveTo>
                <a:cubicBezTo>
                  <a:pt x="0" y="50613"/>
                  <a:pt x="7257" y="33092"/>
                  <a:pt x="20175" y="20175"/>
                </a:cubicBezTo>
                <a:cubicBezTo>
                  <a:pt x="33093" y="7257"/>
                  <a:pt x="50613" y="0"/>
                  <a:pt x="68881" y="0"/>
                </a:cubicBezTo>
                <a:lnTo>
                  <a:pt x="5105099" y="0"/>
                </a:lnTo>
                <a:cubicBezTo>
                  <a:pt x="5123367" y="0"/>
                  <a:pt x="5140888" y="7257"/>
                  <a:pt x="5153805" y="20175"/>
                </a:cubicBezTo>
                <a:cubicBezTo>
                  <a:pt x="5166723" y="33093"/>
                  <a:pt x="5173980" y="50613"/>
                  <a:pt x="5173980" y="68881"/>
                </a:cubicBezTo>
                <a:lnTo>
                  <a:pt x="5173980" y="344399"/>
                </a:lnTo>
                <a:cubicBezTo>
                  <a:pt x="5173980" y="362667"/>
                  <a:pt x="5166723" y="380188"/>
                  <a:pt x="5153805" y="393105"/>
                </a:cubicBezTo>
                <a:cubicBezTo>
                  <a:pt x="5140887" y="406023"/>
                  <a:pt x="5123367" y="413280"/>
                  <a:pt x="5105099" y="413280"/>
                </a:cubicBezTo>
                <a:lnTo>
                  <a:pt x="68881" y="413280"/>
                </a:lnTo>
                <a:cubicBezTo>
                  <a:pt x="50613" y="413280"/>
                  <a:pt x="33092" y="406023"/>
                  <a:pt x="20175" y="393105"/>
                </a:cubicBezTo>
                <a:cubicBezTo>
                  <a:pt x="7257" y="380187"/>
                  <a:pt x="0" y="362667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5739" tIns="20175" rIns="215739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Output parameter may depend on log t</a:t>
            </a:r>
            <a:endParaRPr lang="en-US" sz="1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1371600" y="3855989"/>
            <a:ext cx="7391400" cy="793800"/>
          </a:xfrm>
          <a:custGeom>
            <a:avLst/>
            <a:gdLst>
              <a:gd name="connsiteX0" fmla="*/ 0 w 7391400"/>
              <a:gd name="connsiteY0" fmla="*/ 0 h 793800"/>
              <a:gd name="connsiteX1" fmla="*/ 7391400 w 7391400"/>
              <a:gd name="connsiteY1" fmla="*/ 0 h 793800"/>
              <a:gd name="connsiteX2" fmla="*/ 7391400 w 7391400"/>
              <a:gd name="connsiteY2" fmla="*/ 793800 h 793800"/>
              <a:gd name="connsiteX3" fmla="*/ 0 w 7391400"/>
              <a:gd name="connsiteY3" fmla="*/ 793800 h 793800"/>
              <a:gd name="connsiteX4" fmla="*/ 0 w 7391400"/>
              <a:gd name="connsiteY4" fmla="*/ 0 h 7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400" h="793800">
                <a:moveTo>
                  <a:pt x="0" y="0"/>
                </a:moveTo>
                <a:lnTo>
                  <a:pt x="7391400" y="0"/>
                </a:lnTo>
                <a:lnTo>
                  <a:pt x="7391400" y="793800"/>
                </a:lnTo>
                <a:lnTo>
                  <a:pt x="0" y="793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3655" tIns="291592" rIns="573655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Facilitates the encoding of input instances at bounded parameter cost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741170" y="3649350"/>
            <a:ext cx="5173980" cy="413280"/>
          </a:xfrm>
          <a:custGeom>
            <a:avLst/>
            <a:gdLst>
              <a:gd name="connsiteX0" fmla="*/ 0 w 5173980"/>
              <a:gd name="connsiteY0" fmla="*/ 68881 h 413280"/>
              <a:gd name="connsiteX1" fmla="*/ 20175 w 5173980"/>
              <a:gd name="connsiteY1" fmla="*/ 20175 h 413280"/>
              <a:gd name="connsiteX2" fmla="*/ 68881 w 5173980"/>
              <a:gd name="connsiteY2" fmla="*/ 0 h 413280"/>
              <a:gd name="connsiteX3" fmla="*/ 5105099 w 5173980"/>
              <a:gd name="connsiteY3" fmla="*/ 0 h 413280"/>
              <a:gd name="connsiteX4" fmla="*/ 5153805 w 5173980"/>
              <a:gd name="connsiteY4" fmla="*/ 20175 h 413280"/>
              <a:gd name="connsiteX5" fmla="*/ 5173980 w 5173980"/>
              <a:gd name="connsiteY5" fmla="*/ 68881 h 413280"/>
              <a:gd name="connsiteX6" fmla="*/ 5173980 w 5173980"/>
              <a:gd name="connsiteY6" fmla="*/ 344399 h 413280"/>
              <a:gd name="connsiteX7" fmla="*/ 5153805 w 5173980"/>
              <a:gd name="connsiteY7" fmla="*/ 393105 h 413280"/>
              <a:gd name="connsiteX8" fmla="*/ 5105099 w 5173980"/>
              <a:gd name="connsiteY8" fmla="*/ 413280 h 413280"/>
              <a:gd name="connsiteX9" fmla="*/ 68881 w 5173980"/>
              <a:gd name="connsiteY9" fmla="*/ 413280 h 413280"/>
              <a:gd name="connsiteX10" fmla="*/ 20175 w 5173980"/>
              <a:gd name="connsiteY10" fmla="*/ 393105 h 413280"/>
              <a:gd name="connsiteX11" fmla="*/ 0 w 5173980"/>
              <a:gd name="connsiteY11" fmla="*/ 344399 h 413280"/>
              <a:gd name="connsiteX12" fmla="*/ 0 w 5173980"/>
              <a:gd name="connsiteY12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3980" h="413280">
                <a:moveTo>
                  <a:pt x="0" y="68881"/>
                </a:moveTo>
                <a:cubicBezTo>
                  <a:pt x="0" y="50613"/>
                  <a:pt x="7257" y="33092"/>
                  <a:pt x="20175" y="20175"/>
                </a:cubicBezTo>
                <a:cubicBezTo>
                  <a:pt x="33093" y="7257"/>
                  <a:pt x="50613" y="0"/>
                  <a:pt x="68881" y="0"/>
                </a:cubicBezTo>
                <a:lnTo>
                  <a:pt x="5105099" y="0"/>
                </a:lnTo>
                <a:cubicBezTo>
                  <a:pt x="5123367" y="0"/>
                  <a:pt x="5140888" y="7257"/>
                  <a:pt x="5153805" y="20175"/>
                </a:cubicBezTo>
                <a:cubicBezTo>
                  <a:pt x="5166723" y="33093"/>
                  <a:pt x="5173980" y="50613"/>
                  <a:pt x="5173980" y="68881"/>
                </a:cubicBezTo>
                <a:lnTo>
                  <a:pt x="5173980" y="344399"/>
                </a:lnTo>
                <a:cubicBezTo>
                  <a:pt x="5173980" y="362667"/>
                  <a:pt x="5166723" y="380188"/>
                  <a:pt x="5153805" y="393105"/>
                </a:cubicBezTo>
                <a:cubicBezTo>
                  <a:pt x="5140887" y="406023"/>
                  <a:pt x="5123367" y="413280"/>
                  <a:pt x="5105099" y="413280"/>
                </a:cubicBezTo>
                <a:lnTo>
                  <a:pt x="68881" y="413280"/>
                </a:lnTo>
                <a:cubicBezTo>
                  <a:pt x="50613" y="413280"/>
                  <a:pt x="33092" y="406023"/>
                  <a:pt x="20175" y="393105"/>
                </a:cubicBezTo>
                <a:cubicBezTo>
                  <a:pt x="7257" y="380187"/>
                  <a:pt x="0" y="362667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5739" tIns="20175" rIns="215739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Output parameter may depend on max</a:t>
            </a:r>
            <a:r>
              <a:rPr lang="en-US" sz="1400" kern="1200" baseline="-25000" dirty="0" smtClean="0"/>
              <a:t>i</a:t>
            </a:r>
            <a:r>
              <a:rPr lang="en-US" sz="1400" kern="1200" dirty="0" smtClean="0"/>
              <a:t> |x</a:t>
            </a:r>
            <a:r>
              <a:rPr lang="en-US" sz="1400" kern="1200" baseline="-25000" dirty="0" smtClean="0"/>
              <a:t>i</a:t>
            </a:r>
            <a:r>
              <a:rPr lang="en-US" sz="1400" kern="1200" dirty="0" smtClean="0"/>
              <a:t>|</a:t>
            </a:r>
            <a:endParaRPr lang="en-US" sz="1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1371600" y="4932030"/>
            <a:ext cx="7391400" cy="793800"/>
          </a:xfrm>
          <a:custGeom>
            <a:avLst/>
            <a:gdLst>
              <a:gd name="connsiteX0" fmla="*/ 0 w 7391400"/>
              <a:gd name="connsiteY0" fmla="*/ 0 h 793800"/>
              <a:gd name="connsiteX1" fmla="*/ 7391400 w 7391400"/>
              <a:gd name="connsiteY1" fmla="*/ 0 h 793800"/>
              <a:gd name="connsiteX2" fmla="*/ 7391400 w 7391400"/>
              <a:gd name="connsiteY2" fmla="*/ 793800 h 793800"/>
              <a:gd name="connsiteX3" fmla="*/ 0 w 7391400"/>
              <a:gd name="connsiteY3" fmla="*/ 793800 h 793800"/>
              <a:gd name="connsiteX4" fmla="*/ 0 w 7391400"/>
              <a:gd name="connsiteY4" fmla="*/ 0 h 7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400" h="793800">
                <a:moveTo>
                  <a:pt x="0" y="0"/>
                </a:moveTo>
                <a:lnTo>
                  <a:pt x="7391400" y="0"/>
                </a:lnTo>
                <a:lnTo>
                  <a:pt x="7391400" y="793800"/>
                </a:lnTo>
                <a:lnTo>
                  <a:pt x="0" y="793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3655" tIns="291592" rIns="573655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Starting from a restricted version of the problem makes the input instances well-behaved</a:t>
            </a:r>
            <a:endParaRPr lang="en-US" sz="1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741170" y="4725389"/>
            <a:ext cx="5173980" cy="413280"/>
          </a:xfrm>
          <a:custGeom>
            <a:avLst/>
            <a:gdLst>
              <a:gd name="connsiteX0" fmla="*/ 0 w 5173980"/>
              <a:gd name="connsiteY0" fmla="*/ 68881 h 413280"/>
              <a:gd name="connsiteX1" fmla="*/ 20175 w 5173980"/>
              <a:gd name="connsiteY1" fmla="*/ 20175 h 413280"/>
              <a:gd name="connsiteX2" fmla="*/ 68881 w 5173980"/>
              <a:gd name="connsiteY2" fmla="*/ 0 h 413280"/>
              <a:gd name="connsiteX3" fmla="*/ 5105099 w 5173980"/>
              <a:gd name="connsiteY3" fmla="*/ 0 h 413280"/>
              <a:gd name="connsiteX4" fmla="*/ 5153805 w 5173980"/>
              <a:gd name="connsiteY4" fmla="*/ 20175 h 413280"/>
              <a:gd name="connsiteX5" fmla="*/ 5173980 w 5173980"/>
              <a:gd name="connsiteY5" fmla="*/ 68881 h 413280"/>
              <a:gd name="connsiteX6" fmla="*/ 5173980 w 5173980"/>
              <a:gd name="connsiteY6" fmla="*/ 344399 h 413280"/>
              <a:gd name="connsiteX7" fmla="*/ 5153805 w 5173980"/>
              <a:gd name="connsiteY7" fmla="*/ 393105 h 413280"/>
              <a:gd name="connsiteX8" fmla="*/ 5105099 w 5173980"/>
              <a:gd name="connsiteY8" fmla="*/ 413280 h 413280"/>
              <a:gd name="connsiteX9" fmla="*/ 68881 w 5173980"/>
              <a:gd name="connsiteY9" fmla="*/ 413280 h 413280"/>
              <a:gd name="connsiteX10" fmla="*/ 20175 w 5173980"/>
              <a:gd name="connsiteY10" fmla="*/ 393105 h 413280"/>
              <a:gd name="connsiteX11" fmla="*/ 0 w 5173980"/>
              <a:gd name="connsiteY11" fmla="*/ 344399 h 413280"/>
              <a:gd name="connsiteX12" fmla="*/ 0 w 5173980"/>
              <a:gd name="connsiteY12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3980" h="413280">
                <a:moveTo>
                  <a:pt x="0" y="68881"/>
                </a:moveTo>
                <a:cubicBezTo>
                  <a:pt x="0" y="50613"/>
                  <a:pt x="7257" y="33092"/>
                  <a:pt x="20175" y="20175"/>
                </a:cubicBezTo>
                <a:cubicBezTo>
                  <a:pt x="33093" y="7257"/>
                  <a:pt x="50613" y="0"/>
                  <a:pt x="68881" y="0"/>
                </a:cubicBezTo>
                <a:lnTo>
                  <a:pt x="5105099" y="0"/>
                </a:lnTo>
                <a:cubicBezTo>
                  <a:pt x="5123367" y="0"/>
                  <a:pt x="5140888" y="7257"/>
                  <a:pt x="5153805" y="20175"/>
                </a:cubicBezTo>
                <a:cubicBezTo>
                  <a:pt x="5166723" y="33093"/>
                  <a:pt x="5173980" y="50613"/>
                  <a:pt x="5173980" y="68881"/>
                </a:cubicBezTo>
                <a:lnTo>
                  <a:pt x="5173980" y="344399"/>
                </a:lnTo>
                <a:cubicBezTo>
                  <a:pt x="5173980" y="362667"/>
                  <a:pt x="5166723" y="380188"/>
                  <a:pt x="5153805" y="393105"/>
                </a:cubicBezTo>
                <a:cubicBezTo>
                  <a:pt x="5140887" y="406023"/>
                  <a:pt x="5123367" y="413280"/>
                  <a:pt x="5105099" y="413280"/>
                </a:cubicBezTo>
                <a:lnTo>
                  <a:pt x="68881" y="413280"/>
                </a:lnTo>
                <a:cubicBezTo>
                  <a:pt x="50613" y="413280"/>
                  <a:pt x="33092" y="406023"/>
                  <a:pt x="20175" y="393105"/>
                </a:cubicBezTo>
                <a:cubicBezTo>
                  <a:pt x="7257" y="380187"/>
                  <a:pt x="0" y="362667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5739" tIns="20175" rIns="215739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Start from any NP-hard problem</a:t>
            </a:r>
            <a:endParaRPr lang="en-US" sz="14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Cross-composition unifies existing techniques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OR-composition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63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OR-composition of Q</a:t>
            </a:r>
          </a:p>
          <a:p>
            <a:r>
              <a:rPr lang="en-US" sz="2000" dirty="0" err="1" smtClean="0"/>
              <a:t>Unparameterized</a:t>
            </a:r>
            <a:r>
              <a:rPr lang="en-US" sz="2000" dirty="0" smtClean="0"/>
              <a:t> variant </a:t>
            </a:r>
            <a:r>
              <a:rPr lang="en-US" sz="2000" b="1" i="1" dirty="0" smtClean="0"/>
              <a:t>Q</a:t>
            </a:r>
            <a:r>
              <a:rPr lang="en-US" sz="2000" dirty="0" smtClean="0"/>
              <a:t> cross-composes into Q</a:t>
            </a:r>
            <a:endParaRPr lang="en-US" sz="2000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Poly-</a:t>
            </a:r>
            <a:r>
              <a:rPr lang="en-US" dirty="0" err="1" smtClean="0"/>
              <a:t>param</a:t>
            </a:r>
            <a:r>
              <a:rPr lang="en-US" dirty="0" smtClean="0"/>
              <a:t>. transforms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637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OR-composition of P and polynomial-parameter transformation P </a:t>
            </a:r>
            <a:r>
              <a:rPr lang="en-US" sz="2000" dirty="0" smtClean="0">
                <a:sym typeface="Wingdings" pitchFamily="2" charset="2"/>
              </a:rPr>
              <a:t> Q</a:t>
            </a:r>
          </a:p>
          <a:p>
            <a:r>
              <a:rPr lang="en-US" sz="2000" dirty="0" err="1" smtClean="0">
                <a:sym typeface="Wingdings" pitchFamily="2" charset="2"/>
              </a:rPr>
              <a:t>Unparameterized</a:t>
            </a:r>
            <a:r>
              <a:rPr lang="en-US" sz="2000" dirty="0" smtClean="0">
                <a:sym typeface="Wingdings" pitchFamily="2" charset="2"/>
              </a:rPr>
              <a:t> variant </a:t>
            </a:r>
            <a:r>
              <a:rPr lang="en-US" sz="2000" b="1" i="1" dirty="0" smtClean="0">
                <a:sym typeface="Wingdings" pitchFamily="2" charset="2"/>
              </a:rPr>
              <a:t>P</a:t>
            </a:r>
            <a:r>
              <a:rPr lang="en-US" sz="2000" dirty="0" smtClean="0">
                <a:sym typeface="Wingdings" pitchFamily="2" charset="2"/>
              </a:rPr>
              <a:t> cross-composes into Q</a:t>
            </a:r>
            <a:endParaRPr lang="en-US" sz="2000" dirty="0"/>
          </a:p>
        </p:txBody>
      </p:sp>
      <p:sp>
        <p:nvSpPr>
          <p:cNvPr id="45" name="Content Placeholder 5"/>
          <p:cNvSpPr txBox="1">
            <a:spLocks/>
          </p:cNvSpPr>
          <p:nvPr/>
        </p:nvSpPr>
        <p:spPr bwMode="auto">
          <a:xfrm>
            <a:off x="457200" y="41148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existing techniques for kernel lower bounds actually </a:t>
            </a:r>
            <a:r>
              <a:rPr kumimoji="0" lang="en-US" sz="20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</a:t>
            </a:r>
            <a:r>
              <a:rPr lang="en-US" sz="2000" i="1" kern="0" dirty="0" smtClean="0">
                <a:latin typeface="+mn-lt"/>
              </a:rPr>
              <a:t>e that there is a cross-composition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SzPct val="100000"/>
              <a:buFont typeface="Wingdings" pitchFamily="2" charset="2"/>
              <a:buChar char="§"/>
            </a:pPr>
            <a:r>
              <a:rPr lang="en-US" sz="2000" b="1" kern="0" dirty="0" smtClean="0">
                <a:latin typeface="+mn-lt"/>
              </a:rPr>
              <a:t>Intuition</a:t>
            </a:r>
            <a:r>
              <a:rPr lang="en-US" sz="2000" kern="0" dirty="0" smtClean="0">
                <a:latin typeface="+mn-lt"/>
              </a:rPr>
              <a:t>: parameterized problem Q does not admit a polynomial kernel if it can express the OR of some NP-hard problem at small parameter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distillation algorithms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A,B ⊆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dirty="0" smtClean="0"/>
              <a:t>* be sets. A </a:t>
            </a:r>
            <a:r>
              <a:rPr lang="en-US" b="1" dirty="0" smtClean="0"/>
              <a:t>weak distillation</a:t>
            </a:r>
            <a:r>
              <a:rPr lang="en-US" dirty="0" smtClean="0"/>
              <a:t> of A into B is an algorithm</a:t>
            </a:r>
          </a:p>
          <a:p>
            <a:pPr lvl="1"/>
            <a:r>
              <a:rPr lang="en-US" dirty="0" smtClean="0"/>
              <a:t>which takes as input a sequence (x</a:t>
            </a:r>
            <a:r>
              <a:rPr lang="en-US" baseline="-25000" dirty="0" smtClean="0"/>
              <a:t>1</a:t>
            </a:r>
            <a:r>
              <a:rPr lang="en-US" dirty="0" smtClean="0"/>
              <a:t>, … 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) of instances of A</a:t>
            </a:r>
          </a:p>
          <a:p>
            <a:pPr lvl="1"/>
            <a:r>
              <a:rPr lang="en-US" dirty="0" smtClean="0"/>
              <a:t>uses time polynomial in ∑</a:t>
            </a:r>
            <a:r>
              <a:rPr lang="en-US" baseline="-25000" dirty="0" err="1" smtClean="0"/>
              <a:t>i</a:t>
            </a:r>
            <a:r>
              <a:rPr lang="en-US" dirty="0" smtClean="0"/>
              <a:t> |x</a:t>
            </a:r>
            <a:r>
              <a:rPr lang="en-US" baseline="-25000" dirty="0" smtClean="0"/>
              <a:t>i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/>
              <a:t>outputs x* with</a:t>
            </a:r>
          </a:p>
          <a:p>
            <a:pPr lvl="2"/>
            <a:r>
              <a:rPr lang="en-US" dirty="0" smtClean="0"/>
              <a:t>x* ∈ B </a:t>
            </a:r>
            <a:r>
              <a:rPr lang="en-US" dirty="0" smtClean="0">
                <a:sym typeface="Wingdings" pitchFamily="2" charset="2"/>
              </a:rPr>
              <a:t> some x</a:t>
            </a:r>
            <a:r>
              <a:rPr lang="en-US" baseline="-25000" dirty="0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∈</a:t>
            </a:r>
            <a:r>
              <a:rPr lang="en-US" dirty="0" smtClean="0">
                <a:sym typeface="Wingdings" pitchFamily="2" charset="2"/>
              </a:rPr>
              <a:t> 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|x*| is polynomial in max</a:t>
            </a:r>
            <a:r>
              <a:rPr lang="en-US" baseline="-25000" dirty="0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|x</a:t>
            </a:r>
            <a:r>
              <a:rPr lang="en-US" baseline="-25000" dirty="0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|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If A = B then this is the notion of </a:t>
            </a:r>
            <a:r>
              <a:rPr lang="en-US" b="1" dirty="0" smtClean="0">
                <a:sym typeface="Wingdings" pitchFamily="2" charset="2"/>
              </a:rPr>
              <a:t>strong distillation</a:t>
            </a:r>
            <a:r>
              <a:rPr lang="en-US" dirty="0" smtClean="0">
                <a:sym typeface="Wingdings" pitchFamily="2" charset="2"/>
              </a:rPr>
              <a:t> (OR-distillation)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Techniques for proving conditional kernel lower-bounds:</a:t>
            </a:r>
          </a:p>
          <a:p>
            <a:pPr lvl="1"/>
            <a:r>
              <a:rPr lang="en-US" dirty="0" smtClean="0"/>
              <a:t>show that polynomial kernel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weak distillation</a:t>
            </a:r>
          </a:p>
          <a:p>
            <a:r>
              <a:rPr lang="en-US" dirty="0" smtClean="0"/>
              <a:t>AND-composition</a:t>
            </a:r>
          </a:p>
          <a:p>
            <a:pPr lvl="1"/>
            <a:r>
              <a:rPr lang="en-US" dirty="0" smtClean="0"/>
              <a:t>Prove kernel lower bounds based on a conjecture; no interesting consequences known if this conjecture fails</a:t>
            </a:r>
          </a:p>
          <a:p>
            <a:pPr lvl="1"/>
            <a:r>
              <a:rPr lang="en-US" dirty="0" err="1" smtClean="0"/>
              <a:t>Treewidth</a:t>
            </a:r>
            <a:r>
              <a:rPr lang="en-US" dirty="0" smtClean="0"/>
              <a:t>, </a:t>
            </a:r>
            <a:r>
              <a:rPr lang="en-US" dirty="0" err="1" smtClean="0"/>
              <a:t>Cliquewidth</a:t>
            </a:r>
            <a:r>
              <a:rPr lang="en-US" dirty="0" smtClean="0"/>
              <a:t>, (…)-width do not have polynomial kernels unless this conjecture fails</a:t>
            </a:r>
          </a:p>
          <a:p>
            <a:r>
              <a:rPr lang="en-US" dirty="0" smtClean="0"/>
              <a:t>Cross-composition relaxes the requirements and hence simplifies the proofs of lower bounds</a:t>
            </a:r>
          </a:p>
          <a:p>
            <a:r>
              <a:rPr lang="en-US" dirty="0" smtClean="0"/>
              <a:t>Clique and Chromatic Number parameterized by the size of a Vertex Cover do not admit polynomial kernels unless </a:t>
            </a:r>
            <a:br>
              <a:rPr lang="en-US" dirty="0" smtClean="0"/>
            </a:br>
            <a:r>
              <a:rPr lang="en-US" dirty="0" smtClean="0"/>
              <a:t>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</a:p>
          <a:p>
            <a:r>
              <a:rPr lang="en-US" dirty="0" smtClean="0"/>
              <a:t>Future work: prove kernel lower bounds for more problems!</a:t>
            </a:r>
          </a:p>
          <a:p>
            <a:pPr lvl="1"/>
            <a:r>
              <a:rPr lang="en-US" dirty="0" smtClean="0"/>
              <a:t>Edge Clique Cover</a:t>
            </a:r>
          </a:p>
          <a:p>
            <a:pPr lvl="1"/>
            <a:r>
              <a:rPr lang="en-US" dirty="0" smtClean="0"/>
              <a:t>H-Minor-free Deletion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9"/>
          <p:cNvGrpSpPr/>
          <p:nvPr/>
        </p:nvGrpSpPr>
        <p:grpSpPr>
          <a:xfrm>
            <a:off x="1524000" y="5867400"/>
            <a:ext cx="7620000" cy="838200"/>
            <a:chOff x="1524000" y="5867400"/>
            <a:chExt cx="7620000" cy="838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6324600" y="5867400"/>
              <a:ext cx="28194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524000" y="5943600"/>
              <a:ext cx="1447800" cy="762000"/>
            </a:xfrm>
            <a:prstGeom prst="rect">
              <a:avLst/>
            </a:prstGeom>
            <a:solidFill>
              <a:srgbClr val="ECEDE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List of FPT problems without polynomial kernels unless </a:t>
            </a:r>
            <a:r>
              <a:rPr lang="en-US" dirty="0" smtClean="0"/>
              <a:t>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HN06+FS08</a:t>
            </a:r>
            <a:r>
              <a:rPr lang="nb-NO" dirty="0" smtClean="0">
                <a:solidFill>
                  <a:srgbClr val="002060"/>
                </a:solidFill>
              </a:rPr>
              <a:t>]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-Variable CNF-SAT 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BDFH08</a:t>
            </a:r>
            <a:r>
              <a:rPr lang="nb-NO" dirty="0" smtClean="0">
                <a:solidFill>
                  <a:srgbClr val="002060"/>
                </a:solidFill>
              </a:rPr>
              <a:t>] </a:t>
            </a:r>
            <a:r>
              <a:rPr lang="nb-NO" dirty="0" smtClean="0"/>
              <a:t>Longest Path, Longest Cycle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BTY09</a:t>
            </a:r>
            <a:r>
              <a:rPr lang="nb-NO" dirty="0" smtClean="0">
                <a:solidFill>
                  <a:srgbClr val="002060"/>
                </a:solidFill>
              </a:rPr>
              <a:t>] </a:t>
            </a:r>
            <a:r>
              <a:rPr lang="nb-NO" dirty="0" smtClean="0"/>
              <a:t>Vertex Disjoint Paths, Cycles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DLS09</a:t>
            </a:r>
            <a:r>
              <a:rPr lang="nb-NO" dirty="0" smtClean="0">
                <a:solidFill>
                  <a:srgbClr val="002060"/>
                </a:solidFill>
              </a:rPr>
              <a:t>] </a:t>
            </a:r>
            <a:r>
              <a:rPr lang="nb-NO" dirty="0" smtClean="0"/>
              <a:t>Bounded Universe Hitting Set, Bounded Universe Set Cover, Connected Vertex Cover, Steiner Tree, Capacitated Vertex Cover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KW09</a:t>
            </a:r>
            <a:r>
              <a:rPr lang="nb-NO" dirty="0" smtClean="0">
                <a:solidFill>
                  <a:srgbClr val="002060"/>
                </a:solidFill>
              </a:rPr>
              <a:t>] </a:t>
            </a:r>
            <a:r>
              <a:rPr lang="nb-NO" dirty="0" smtClean="0"/>
              <a:t>Windmill-free Edge-Deletion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KW09’</a:t>
            </a:r>
            <a:r>
              <a:rPr lang="nb-NO" dirty="0" smtClean="0">
                <a:solidFill>
                  <a:srgbClr val="002060"/>
                </a:solidFill>
              </a:rPr>
              <a:t>] </a:t>
            </a:r>
            <a:r>
              <a:rPr lang="nb-NO" dirty="0" smtClean="0"/>
              <a:t>Cases of MinOnesSat 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FJLRS10</a:t>
            </a:r>
            <a:r>
              <a:rPr lang="nb-NO" dirty="0" smtClean="0">
                <a:solidFill>
                  <a:srgbClr val="002060"/>
                </a:solidFill>
              </a:rPr>
              <a:t>] </a:t>
            </a:r>
            <a:r>
              <a:rPr lang="nb-NO" dirty="0" smtClean="0"/>
              <a:t>Dogson Score</a:t>
            </a:r>
          </a:p>
          <a:p>
            <a:r>
              <a:rPr lang="nb-NO" dirty="0" smtClean="0"/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CPPW10</a:t>
            </a:r>
            <a:r>
              <a:rPr lang="nb-NO" dirty="0" smtClean="0"/>
              <a:t>] Connectivity problems in d-degenerate graphs: Connected Feedback Vertex Set, Connected Dominating Set, Connected Odd Cycle Transversal</a:t>
            </a:r>
          </a:p>
          <a:p>
            <a:r>
              <a:rPr lang="nb-NO" dirty="0" smtClean="0"/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KMW10</a:t>
            </a:r>
            <a:r>
              <a:rPr lang="nb-NO" dirty="0" smtClean="0"/>
              <a:t>] MaxOnesSat and ExactOnesSat</a:t>
            </a:r>
          </a:p>
          <a:p>
            <a:r>
              <a:rPr lang="nb-NO" dirty="0" smtClean="0"/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BJ??</a:t>
            </a:r>
            <a:r>
              <a:rPr lang="nb-NO" dirty="0" smtClean="0"/>
              <a:t>] Weighted Vertex Cover parameterized by P</a:t>
            </a:r>
            <a:r>
              <a:rPr lang="nb-NO" baseline="-25000" dirty="0" smtClean="0"/>
              <a:t>2</a:t>
            </a:r>
            <a:r>
              <a:rPr lang="nb-NO" dirty="0" smtClean="0"/>
              <a:t>-deletion distance</a:t>
            </a:r>
          </a:p>
          <a:p>
            <a:r>
              <a:rPr lang="nb-NO" dirty="0" smtClean="0"/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BJK??</a:t>
            </a:r>
            <a:r>
              <a:rPr lang="nb-NO" dirty="0" smtClean="0"/>
              <a:t>] Clique parameterized by Vertex Cover, Chromatic Number parameterized by Vertex Cover, non-standard parameterizations of Feedback Vertex Set</a:t>
            </a:r>
          </a:p>
          <a:p>
            <a:r>
              <a:rPr lang="nb-NO" dirty="0" smtClean="0"/>
              <a:t>[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FFPS11</a:t>
            </a:r>
            <a:r>
              <a:rPr lang="nb-NO" dirty="0" smtClean="0"/>
              <a:t>] Total Vertex (Edge) Cover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8018" y="5638800"/>
            <a:ext cx="450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Thank you!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Part I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Distillation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OR-composition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Poly-parameter transformations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Part II</a:t>
            </a:r>
            <a:endParaRPr lang="en-US" dirty="0" smtClean="0"/>
          </a:p>
          <a:p>
            <a:pPr lvl="1"/>
            <a:r>
              <a:rPr lang="en-US" dirty="0" smtClean="0">
                <a:hlinkClick r:id="rId7" action="ppaction://hlinksldjump"/>
              </a:rPr>
              <a:t>Cross-composition</a:t>
            </a:r>
            <a:endParaRPr lang="en-US" dirty="0" smtClean="0"/>
          </a:p>
          <a:p>
            <a:pPr lvl="1"/>
            <a:r>
              <a:rPr lang="en-US" dirty="0" smtClean="0">
                <a:hlinkClick r:id="rId8" action="ppaction://hlinksldjump"/>
              </a:rPr>
              <a:t>Chromatic Number</a:t>
            </a:r>
            <a:endParaRPr lang="en-US" dirty="0" smtClean="0"/>
          </a:p>
          <a:p>
            <a:pPr lvl="1"/>
            <a:r>
              <a:rPr lang="en-US" dirty="0" smtClean="0">
                <a:hlinkClick r:id="rId9" action="ppaction://hlinksldjump"/>
              </a:rPr>
              <a:t>Clique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Callout 23"/>
          <p:cNvSpPr/>
          <p:nvPr/>
        </p:nvSpPr>
        <p:spPr bwMode="auto">
          <a:xfrm>
            <a:off x="1752600" y="1524000"/>
            <a:ext cx="7010400" cy="274320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poly(t*n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 time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distillation of A into 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81200" y="1881187"/>
            <a:ext cx="7620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r>
              <a:rPr kumimoji="0" lang="en-US" sz="240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1881187"/>
            <a:ext cx="7620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r>
              <a:rPr kumimoji="0" lang="en-US" sz="240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657600" y="1881187"/>
            <a:ext cx="7620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r>
              <a:rPr kumimoji="0" lang="en-US" sz="240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95800" y="1881187"/>
            <a:ext cx="7620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r>
              <a:rPr kumimoji="0" lang="en-US" sz="240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34000" y="1881187"/>
            <a:ext cx="7620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r>
              <a:rPr kumimoji="0" lang="en-US" sz="240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72200" y="1881187"/>
            <a:ext cx="7620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r>
              <a:rPr kumimoji="0" lang="en-US" sz="240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010400" y="1881187"/>
            <a:ext cx="7620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r>
              <a:rPr kumimoji="0" lang="en-US" sz="240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848600" y="1881187"/>
            <a:ext cx="7620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r>
              <a:rPr kumimoji="0" lang="en-US" sz="240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</a:t>
            </a:r>
            <a:endParaRPr kumimoji="0" lang="en-US" sz="240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1752600"/>
            <a:ext cx="12192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instances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48200" y="4419600"/>
            <a:ext cx="1219200" cy="428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r>
              <a:rPr kumimoji="0" lang="en-US" sz="240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*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4191000"/>
            <a:ext cx="12192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B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instance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981200" y="2438400"/>
            <a:ext cx="762000" cy="461665"/>
            <a:chOff x="1981200" y="2438400"/>
            <a:chExt cx="762000" cy="461665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1981200" y="2438400"/>
              <a:ext cx="762000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15844" y="2438400"/>
              <a:ext cx="5334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n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12688" y="5029200"/>
            <a:ext cx="1330912" cy="461665"/>
            <a:chOff x="1717088" y="2438400"/>
            <a:chExt cx="1330912" cy="461665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1752600" y="2439194"/>
              <a:ext cx="1219200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17088" y="2438400"/>
              <a:ext cx="13309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poly(n)</a:t>
              </a:r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weak distillation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Fortnow</a:t>
            </a:r>
            <a:r>
              <a:rPr lang="en-US" dirty="0" smtClean="0"/>
              <a:t> and </a:t>
            </a:r>
            <a:r>
              <a:rPr lang="en-US" dirty="0" err="1" smtClean="0"/>
              <a:t>Santhanam</a:t>
            </a:r>
            <a:r>
              <a:rPr lang="en-US" dirty="0" smtClean="0"/>
              <a:t> [STOC 2008]</a:t>
            </a:r>
          </a:p>
          <a:p>
            <a:pPr lvl="1"/>
            <a:r>
              <a:rPr lang="en-US" dirty="0" smtClean="0"/>
              <a:t>If set A is NP-hard under Karp reductions and there is a weak distillation of A into </a:t>
            </a:r>
            <a:r>
              <a:rPr lang="en-US" b="1" dirty="0" smtClean="0"/>
              <a:t>any</a:t>
            </a:r>
            <a:r>
              <a:rPr lang="en-US" dirty="0" smtClean="0"/>
              <a:t> set B, then 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</a:p>
          <a:p>
            <a:r>
              <a:rPr lang="en-US" dirty="0" smtClean="0"/>
              <a:t>Yap’s theorem [</a:t>
            </a:r>
            <a:r>
              <a:rPr lang="en-US" dirty="0" err="1" smtClean="0"/>
              <a:t>Theor</a:t>
            </a:r>
            <a:r>
              <a:rPr lang="en-US" dirty="0" smtClean="0"/>
              <a:t>. Comp. Sc. 1983]:</a:t>
            </a:r>
          </a:p>
          <a:p>
            <a:pPr lvl="1"/>
            <a:r>
              <a:rPr lang="en-US" dirty="0" smtClean="0"/>
              <a:t>If NP ⊆ </a:t>
            </a:r>
            <a:r>
              <a:rPr lang="en-US" dirty="0" err="1" smtClean="0"/>
              <a:t>coNP</a:t>
            </a:r>
            <a:r>
              <a:rPr lang="en-US" dirty="0" smtClean="0"/>
              <a:t>/poly then the polynomial hierarchy collapses to the third level</a:t>
            </a:r>
          </a:p>
          <a:p>
            <a:r>
              <a:rPr lang="en-US" dirty="0" smtClean="0"/>
              <a:t>Further collapses (</a:t>
            </a:r>
            <a:r>
              <a:rPr lang="en-US" dirty="0" err="1" smtClean="0"/>
              <a:t>Cai</a:t>
            </a:r>
            <a:r>
              <a:rPr lang="en-US" dirty="0" smtClean="0"/>
              <a:t> et al. [STACS 2003])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Intuitively: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1 small instance of set B can express the logical OR of many instances of the hard set A, then </a:t>
            </a:r>
            <a:r>
              <a:rPr lang="en-US" dirty="0" smtClean="0"/>
              <a:t>NP ⊆ </a:t>
            </a:r>
            <a:r>
              <a:rPr lang="en-US" dirty="0" err="1" smtClean="0"/>
              <a:t>coNP</a:t>
            </a:r>
            <a:r>
              <a:rPr lang="en-US" dirty="0" smtClean="0"/>
              <a:t>/poly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small instance: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polynomial in size of </a:t>
            </a:r>
            <a:r>
              <a:rPr lang="en-US" b="1" dirty="0" smtClean="0">
                <a:sym typeface="Wingdings" pitchFamily="2" charset="2"/>
              </a:rPr>
              <a:t>largest</a:t>
            </a:r>
            <a:r>
              <a:rPr lang="en-US" dirty="0" smtClean="0">
                <a:sym typeface="Wingdings" pitchFamily="2" charset="2"/>
              </a:rPr>
              <a:t> input instance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size independent of </a:t>
            </a:r>
            <a:r>
              <a:rPr lang="en-US" b="1" dirty="0" smtClean="0">
                <a:sym typeface="Wingdings" pitchFamily="2" charset="2"/>
              </a:rPr>
              <a:t>number</a:t>
            </a:r>
            <a:r>
              <a:rPr lang="en-US" dirty="0" smtClean="0">
                <a:sym typeface="Wingdings" pitchFamily="2" charset="2"/>
              </a:rPr>
              <a:t> of instances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or-composition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on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9014C"/>
      </a:lt2>
      <a:accent1>
        <a:srgbClr val="008AA3"/>
      </a:accent1>
      <a:accent2>
        <a:srgbClr val="008C6B"/>
      </a:accent2>
      <a:accent3>
        <a:srgbClr val="FFFFFF"/>
      </a:accent3>
      <a:accent4>
        <a:srgbClr val="000000"/>
      </a:accent4>
      <a:accent5>
        <a:srgbClr val="AAC4CE"/>
      </a:accent5>
      <a:accent6>
        <a:srgbClr val="007E60"/>
      </a:accent6>
      <a:hlink>
        <a:srgbClr val="AA1328"/>
      </a:hlink>
      <a:folHlink>
        <a:srgbClr val="7F7F7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ln cap="rnd">
          <a:headEnd type="none" w="med" len="med"/>
          <a:tailEnd type="none" w="med" len="med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InformationENG</Template>
  <TotalTime>5621</TotalTime>
  <Words>3067</Words>
  <Application>Microsoft Office PowerPoint</Application>
  <PresentationFormat>On-screen Show (4:3)</PresentationFormat>
  <Paragraphs>531</Paragraphs>
  <Slides>62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Verdana</vt:lpstr>
      <vt:lpstr>Webdings</vt:lpstr>
      <vt:lpstr>Wingdings</vt:lpstr>
      <vt:lpstr>Symbol</vt:lpstr>
      <vt:lpstr>Times</vt:lpstr>
      <vt:lpstr>Mathematica1</vt:lpstr>
      <vt:lpstr>Mistral</vt:lpstr>
      <vt:lpstr>InformationENG</vt:lpstr>
      <vt:lpstr>Equation</vt:lpstr>
      <vt:lpstr>Bart M. P. Jansen Kernelization Lower Bounds</vt:lpstr>
      <vt:lpstr>Polynomial and Exponential Size Kernels</vt:lpstr>
      <vt:lpstr>Outline</vt:lpstr>
      <vt:lpstr>part I</vt:lpstr>
      <vt:lpstr>Distillation</vt:lpstr>
      <vt:lpstr>Weak distillation algorithms</vt:lpstr>
      <vt:lpstr>Weak distillation of A into B</vt:lpstr>
      <vt:lpstr>Consequences of weak distillation</vt:lpstr>
      <vt:lpstr>or-composition</vt:lpstr>
      <vt:lpstr>Preliminaries</vt:lpstr>
      <vt:lpstr>OR-Composition</vt:lpstr>
      <vt:lpstr>OR-composition of Q</vt:lpstr>
      <vt:lpstr>Polynomial kernels for OR-compositional problems imply NP ⊆ coNP/poly</vt:lpstr>
      <vt:lpstr>OR-composition + polynomial kernel  Weak distillation of Q into OR(Q)</vt:lpstr>
      <vt:lpstr>Application: OR-Composition for k-Path</vt:lpstr>
      <vt:lpstr>polynomial-parameter transformations</vt:lpstr>
      <vt:lpstr>Polynomial-parameter transformations</vt:lpstr>
      <vt:lpstr>Consequences of polynomial-parameter transformations</vt:lpstr>
      <vt:lpstr>Application of Polynomial-Parameter Transformations: Disjoint Cycles</vt:lpstr>
      <vt:lpstr>Proving a lower bound for Disjoint Cycles</vt:lpstr>
      <vt:lpstr>A) Introducing Disjoint Factors</vt:lpstr>
      <vt:lpstr>B) Polynomial-parameter transformation</vt:lpstr>
      <vt:lpstr>Results through polynomial-parameter transformations</vt:lpstr>
      <vt:lpstr>part II</vt:lpstr>
      <vt:lpstr>the main idea</vt:lpstr>
      <vt:lpstr>Polynomial equivalence relationship</vt:lpstr>
      <vt:lpstr>Definition of cross-composition</vt:lpstr>
      <vt:lpstr>Comparison</vt:lpstr>
      <vt:lpstr>Polynomial kernels for cross-compositional problems imply NP ⊆ coNP/poly </vt:lpstr>
      <vt:lpstr>Cross-composition + Polynomial kernel  Weak distillation of A into OR(Q)</vt:lpstr>
      <vt:lpstr>Cross-composition + Polynomial kernel  Weak distillation of A into OR(Q)</vt:lpstr>
      <vt:lpstr>An application</vt:lpstr>
      <vt:lpstr>Chromatic Number parameterized by  Vertex Cover</vt:lpstr>
      <vt:lpstr>Chromatic Number parameterized by Vertex Cover</vt:lpstr>
      <vt:lpstr>Overview of the proof</vt:lpstr>
      <vt:lpstr>A) Triangle split graphs</vt:lpstr>
      <vt:lpstr>B) Polynomial equivalence relationship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Conclusion of proof</vt:lpstr>
      <vt:lpstr>Clique parameterized by vertex cover</vt:lpstr>
      <vt:lpstr>Clique parameterized by Vertex Cover</vt:lpstr>
      <vt:lpstr>Clique parameterized by Vertex Cover</vt:lpstr>
      <vt:lpstr>Cross-composing Clique into Clique parameterized by Vertex Cover</vt:lpstr>
      <vt:lpstr>Vertex sets of G’</vt:lpstr>
      <vt:lpstr>Vertex sets of G’</vt:lpstr>
      <vt:lpstr>Vertex sets of G’</vt:lpstr>
      <vt:lpstr>The vertex cover</vt:lpstr>
      <vt:lpstr>Conclusion of proof</vt:lpstr>
      <vt:lpstr>The bigger picture </vt:lpstr>
      <vt:lpstr>Advantages of cross-composition</vt:lpstr>
      <vt:lpstr>Cross-composition unifies existing techniques</vt:lpstr>
      <vt:lpstr>Conclusions and discussion</vt:lpstr>
      <vt:lpstr>List of FPT problems without polynomial kernels unless NP ⊆ coNP/poly</vt:lpstr>
      <vt:lpstr>Slide 62</vt:lpstr>
    </vt:vector>
  </TitlesOfParts>
  <Company>UU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Information and Computing Sciences</dc:title>
  <dc:creator>Bart Jansen</dc:creator>
  <cp:lastModifiedBy>lc</cp:lastModifiedBy>
  <cp:revision>600</cp:revision>
  <dcterms:created xsi:type="dcterms:W3CDTF">2010-04-13T14:04:56Z</dcterms:created>
  <dcterms:modified xsi:type="dcterms:W3CDTF">2010-11-10T07:46:00Z</dcterms:modified>
</cp:coreProperties>
</file>