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2" r:id="rId2"/>
    <p:sldId id="643" r:id="rId3"/>
    <p:sldId id="647" r:id="rId4"/>
    <p:sldId id="648" r:id="rId5"/>
    <p:sldId id="646" r:id="rId6"/>
    <p:sldId id="644" r:id="rId7"/>
    <p:sldId id="663" r:id="rId8"/>
    <p:sldId id="664" r:id="rId9"/>
    <p:sldId id="666" r:id="rId10"/>
    <p:sldId id="665" r:id="rId11"/>
    <p:sldId id="652" r:id="rId12"/>
    <p:sldId id="654" r:id="rId13"/>
    <p:sldId id="660" r:id="rId14"/>
    <p:sldId id="659" r:id="rId15"/>
    <p:sldId id="661" r:id="rId16"/>
    <p:sldId id="662" r:id="rId17"/>
    <p:sldId id="667" r:id="rId18"/>
    <p:sldId id="668" r:id="rId19"/>
    <p:sldId id="669" r:id="rId20"/>
    <p:sldId id="670" r:id="rId21"/>
    <p:sldId id="672" r:id="rId22"/>
    <p:sldId id="675" r:id="rId23"/>
    <p:sldId id="678" r:id="rId24"/>
    <p:sldId id="681" r:id="rId25"/>
    <p:sldId id="671" r:id="rId26"/>
    <p:sldId id="688" r:id="rId27"/>
    <p:sldId id="674" r:id="rId28"/>
    <p:sldId id="673" r:id="rId29"/>
    <p:sldId id="686" r:id="rId30"/>
    <p:sldId id="687" r:id="rId31"/>
    <p:sldId id="684" r:id="rId32"/>
    <p:sldId id="691" r:id="rId33"/>
    <p:sldId id="689" r:id="rId34"/>
    <p:sldId id="685" r:id="rId35"/>
    <p:sldId id="692" r:id="rId36"/>
    <p:sldId id="642" r:id="rId37"/>
    <p:sldId id="641" r:id="rId38"/>
  </p:sldIdLst>
  <p:sldSz cx="9144000" cy="6858000" type="screen4x3"/>
  <p:notesSz cx="7099300" cy="10234613"/>
  <p:embeddedFontLs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Arial Narrow" panose="020B0606020202030204" pitchFamily="34" charset="0"/>
      <p:regular r:id="rId45"/>
      <p:bold r:id="rId46"/>
      <p:italic r:id="rId47"/>
      <p:boldItalic r:id="rId48"/>
    </p:embeddedFont>
    <p:embeddedFont>
      <p:font typeface="Bradley Hand ITC" panose="03070402050302030203" pitchFamily="66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MS PGothic" panose="020B0600070205080204" pitchFamily="34" charset="-128"/>
      <p:regular r:id="rId55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3EBFA"/>
    <a:srgbClr val="038CC0"/>
    <a:srgbClr val="CC3300"/>
    <a:srgbClr val="008000"/>
    <a:srgbClr val="0F94C4"/>
    <a:srgbClr val="3366FF"/>
    <a:srgbClr val="0066FF"/>
    <a:srgbClr val="003399"/>
    <a:srgbClr val="039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42" autoAdjust="0"/>
  </p:normalViewPr>
  <p:slideViewPr>
    <p:cSldViewPr>
      <p:cViewPr varScale="1">
        <p:scale>
          <a:sx n="117" d="100"/>
          <a:sy n="117" d="100"/>
        </p:scale>
        <p:origin x="7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\Dropbox\Talks\MikeFellows65\Hist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'Bergen 65th'!$A$16:$A$29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'Bergen 65th'!$D$16:$D$29</c:f>
              <c:numCache>
                <c:formatCode>General</c:formatCode>
                <c:ptCount val="14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8</c:v>
                </c:pt>
                <c:pt idx="6">
                  <c:v>14</c:v>
                </c:pt>
                <c:pt idx="7">
                  <c:v>9</c:v>
                </c:pt>
                <c:pt idx="8">
                  <c:v>14</c:v>
                </c:pt>
                <c:pt idx="9">
                  <c:v>15</c:v>
                </c:pt>
                <c:pt idx="10">
                  <c:v>9</c:v>
                </c:pt>
                <c:pt idx="11">
                  <c:v>5</c:v>
                </c:pt>
                <c:pt idx="12">
                  <c:v>7</c:v>
                </c:pt>
                <c:pt idx="13">
                  <c:v>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91166784"/>
        <c:axId val="291167176"/>
      </c:lineChart>
      <c:catAx>
        <c:axId val="29116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67176"/>
        <c:crosses val="autoZero"/>
        <c:auto val="1"/>
        <c:lblAlgn val="ctr"/>
        <c:lblOffset val="100"/>
        <c:noMultiLvlLbl val="0"/>
      </c:catAx>
      <c:valAx>
        <c:axId val="291167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116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image" Target="../media/image16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image" Target="../media/image320.png"/><Relationship Id="rId5" Type="http://schemas.openxmlformats.org/officeDocument/2006/relationships/image" Target="../media/image430.png"/><Relationship Id="rId4" Type="http://schemas.openxmlformats.org/officeDocument/2006/relationships/image" Target="../media/image3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8B51A-85F4-45FF-A5B5-0C352236A8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E5B3-1FB7-4A37-B852-1910EA4A7555}">
      <dgm:prSet phldrT="[Text]"/>
      <dgm:spPr/>
      <dgm:t>
        <a:bodyPr/>
        <a:lstStyle/>
        <a:p>
          <a:r>
            <a:rPr lang="en-US" dirty="0" smtClean="0"/>
            <a:t>Vertex Cover</a:t>
          </a:r>
          <a:endParaRPr lang="en-US" dirty="0"/>
        </a:p>
      </dgm:t>
    </dgm:pt>
    <dgm:pt modelId="{48D50425-A667-43D6-B86F-FB62CD4865E2}" type="parTrans" cxnId="{44744F53-E227-4462-84D4-8FB068B2DA64}">
      <dgm:prSet/>
      <dgm:spPr/>
      <dgm:t>
        <a:bodyPr/>
        <a:lstStyle/>
        <a:p>
          <a:endParaRPr lang="en-US"/>
        </a:p>
      </dgm:t>
    </dgm:pt>
    <dgm:pt modelId="{F0EFB850-3236-400A-B251-0749118ABCC2}" type="sibTrans" cxnId="{44744F53-E227-4462-84D4-8FB068B2DA6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2102DDA-D1BA-4CF4-91A9-4D0E66E6D24D}">
          <dgm:prSet phldrT="[Text]"/>
          <dgm:spPr/>
          <dgm:t>
            <a:bodyPr/>
            <a:lstStyle/>
            <a:p>
              <a:r>
                <a:rPr lang="en-US" dirty="0" smtClean="0"/>
                <a:t>Saving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 Colors</a:t>
              </a:r>
              <a:endParaRPr lang="en-US" dirty="0"/>
            </a:p>
          </dgm:t>
        </dgm:pt>
      </mc:Choice>
      <mc:Fallback xmlns="">
        <dgm:pt modelId="{52102DDA-D1BA-4CF4-91A9-4D0E66E6D24D}">
          <dgm:prSet phldrT="[Text]"/>
          <dgm:spPr/>
          <dgm:t>
            <a:bodyPr/>
            <a:lstStyle/>
            <a:p>
              <a:r>
                <a:rPr lang="en-US" dirty="0" smtClean="0"/>
                <a:t>Saving </a:t>
              </a: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 Colors</a:t>
              </a:r>
              <a:endParaRPr lang="en-US" dirty="0"/>
            </a:p>
          </dgm:t>
        </dgm:pt>
      </mc:Fallback>
    </mc:AlternateContent>
    <dgm:pt modelId="{08653FF8-2ABD-4299-BBFB-843F6144D0F8}" type="parTrans" cxnId="{E2A00C04-1A30-49C3-A106-6A1267F757A0}">
      <dgm:prSet/>
      <dgm:spPr/>
      <dgm:t>
        <a:bodyPr/>
        <a:lstStyle/>
        <a:p>
          <a:endParaRPr lang="en-US"/>
        </a:p>
      </dgm:t>
    </dgm:pt>
    <dgm:pt modelId="{20E74340-DBA6-4466-9FDE-E3369D14B3CD}" type="sibTrans" cxnId="{E2A00C04-1A30-49C3-A106-6A1267F757A0}">
      <dgm:prSet/>
      <dgm:spPr/>
      <dgm:t>
        <a:bodyPr/>
        <a:lstStyle/>
        <a:p>
          <a:endParaRPr lang="en-US"/>
        </a:p>
      </dgm:t>
    </dgm:pt>
    <dgm:pt modelId="{E1FA3701-C6C8-49A8-8C89-314754A3712F}">
      <dgm:prSet phldrT="[Text]"/>
      <dgm:spPr/>
      <dgm:t>
        <a:bodyPr/>
        <a:lstStyle/>
        <a:p>
          <a:r>
            <a:rPr lang="en-US" dirty="0" smtClean="0"/>
            <a:t>Max CNF-SAT</a:t>
          </a:r>
          <a:endParaRPr lang="en-US" dirty="0"/>
        </a:p>
      </dgm:t>
    </dgm:pt>
    <dgm:pt modelId="{91F1FA96-3D84-4DD4-8234-5CF59CD68520}" type="parTrans" cxnId="{75D78034-CDDD-4F9D-85E4-01DA9D28513F}">
      <dgm:prSet/>
      <dgm:spPr/>
      <dgm:t>
        <a:bodyPr/>
        <a:lstStyle/>
        <a:p>
          <a:endParaRPr lang="en-US"/>
        </a:p>
      </dgm:t>
    </dgm:pt>
    <dgm:pt modelId="{084CC6F1-E4E1-4916-94C2-1E431024F497}" type="sibTrans" cxnId="{75D78034-CDDD-4F9D-85E4-01DA9D28513F}">
      <dgm:prSet/>
      <dgm:spPr/>
      <dgm:t>
        <a:bodyPr/>
        <a:lstStyle/>
        <a:p>
          <a:endParaRPr lang="en-US"/>
        </a:p>
      </dgm:t>
    </dgm:pt>
    <dgm:pt modelId="{36082B89-FECC-46A3-8C91-F7BE424A0C5A}">
      <dgm:prSet phldrT="[Text]"/>
      <dgm:spPr/>
      <dgm:t>
        <a:bodyPr/>
        <a:lstStyle/>
        <a:p>
          <a:r>
            <a:rPr lang="en-US" dirty="0" smtClean="0"/>
            <a:t>Longest Cycle/Path</a:t>
          </a:r>
        </a:p>
      </dgm:t>
    </dgm:pt>
    <dgm:pt modelId="{0A43F07E-BB14-44DA-9DC5-9FB320F518A1}" type="parTrans" cxnId="{8E82911F-26F3-4DF5-B5DA-EE393E91B21B}">
      <dgm:prSet/>
      <dgm:spPr/>
      <dgm:t>
        <a:bodyPr/>
        <a:lstStyle/>
        <a:p>
          <a:endParaRPr lang="en-US"/>
        </a:p>
      </dgm:t>
    </dgm:pt>
    <dgm:pt modelId="{FAB027C4-23B8-4C27-98F8-BD16E7A3987B}" type="sibTrans" cxnId="{8E82911F-26F3-4DF5-B5DA-EE393E91B21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4FC7005-0FF4-472E-B0F4-18B32AB346D6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dirty="0" smtClean="0"/>
                <a:t>-Packing</a:t>
              </a:r>
              <a:endParaRPr lang="en-US" dirty="0"/>
            </a:p>
          </dgm:t>
        </dgm:pt>
      </mc:Choice>
      <mc:Fallback xmlns="">
        <dgm:pt modelId="{24FC7005-0FF4-472E-B0F4-18B32AB346D6}">
          <dgm:prSet phldrT="[Text]"/>
          <dgm:spPr/>
          <dgm:t>
            <a:bodyPr/>
            <a:lstStyle/>
            <a:p>
              <a:r>
                <a:rPr lang="en-US" i="0" smtClean="0">
                  <a:latin typeface="Cambria Math" panose="02040503050406030204" pitchFamily="18" charset="0"/>
                </a:rPr>
                <a:t>𝑃</a:t>
              </a:r>
              <a:r>
                <a:rPr lang="en-US" b="0" i="0" smtClean="0">
                  <a:latin typeface="Cambria Math" panose="02040503050406030204" pitchFamily="18" charset="0"/>
                </a:rPr>
                <a:t>_</a:t>
              </a:r>
              <a:r>
                <a:rPr lang="en-US" i="0" smtClean="0">
                  <a:latin typeface="Cambria Math" panose="02040503050406030204" pitchFamily="18" charset="0"/>
                </a:rPr>
                <a:t>2</a:t>
              </a:r>
              <a:r>
                <a:rPr lang="en-US" dirty="0" smtClean="0"/>
                <a:t>-Packing</a:t>
              </a:r>
              <a:endParaRPr lang="en-US" dirty="0"/>
            </a:p>
          </dgm:t>
        </dgm:pt>
      </mc:Fallback>
    </mc:AlternateContent>
    <dgm:pt modelId="{8E3439FA-E3E7-4071-BF43-44A2435142E1}" type="parTrans" cxnId="{B6E06C74-CACD-4874-9A72-6298375174F2}">
      <dgm:prSet/>
      <dgm:spPr/>
      <dgm:t>
        <a:bodyPr/>
        <a:lstStyle/>
        <a:p>
          <a:endParaRPr lang="en-US"/>
        </a:p>
      </dgm:t>
    </dgm:pt>
    <dgm:pt modelId="{0BDBA2BB-74C5-44E6-9B8B-6AEA4B9F2558}" type="sibTrans" cxnId="{B6E06C74-CACD-4874-9A72-6298375174F2}">
      <dgm:prSet/>
      <dgm:spPr/>
      <dgm:t>
        <a:bodyPr/>
        <a:lstStyle/>
        <a:p>
          <a:endParaRPr lang="en-US"/>
        </a:p>
      </dgm:t>
    </dgm:pt>
    <dgm:pt modelId="{E5B269A0-6A8B-458E-9E55-E7319B05F172}">
      <dgm:prSet phldrT="[Text]"/>
      <dgm:spPr/>
      <dgm:t>
        <a:bodyPr/>
        <a:lstStyle/>
        <a:p>
          <a:r>
            <a:rPr lang="en-US" dirty="0" smtClean="0"/>
            <a:t>Hitting Set</a:t>
          </a:r>
        </a:p>
      </dgm:t>
    </dgm:pt>
    <dgm:pt modelId="{F55EB1B4-61CA-4779-AA07-E3C26D7103B1}" type="parTrans" cxnId="{B5777AE6-6D97-4AF5-8920-49E3B418A474}">
      <dgm:prSet/>
      <dgm:spPr/>
      <dgm:t>
        <a:bodyPr/>
        <a:lstStyle/>
        <a:p>
          <a:endParaRPr lang="en-US"/>
        </a:p>
      </dgm:t>
    </dgm:pt>
    <dgm:pt modelId="{6F8301AD-3407-4835-984E-9BF7D723C192}" type="sibTrans" cxnId="{B5777AE6-6D97-4AF5-8920-49E3B418A47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DC9681A-03C9-470C-BF5A-3986554054DB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-Internal spanning tree</a:t>
              </a:r>
            </a:p>
          </dgm:t>
        </dgm:pt>
      </mc:Choice>
      <mc:Fallback xmlns="">
        <dgm:pt modelId="{CDC9681A-03C9-470C-BF5A-3986554054DB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-Internal spanning </a:t>
              </a:r>
              <a:r>
                <a:rPr lang="en-US" dirty="0" smtClean="0"/>
                <a:t>tree</a:t>
              </a:r>
              <a:endParaRPr lang="en-US" dirty="0" smtClean="0"/>
            </a:p>
          </dgm:t>
        </dgm:pt>
      </mc:Fallback>
    </mc:AlternateContent>
    <dgm:pt modelId="{AED27BB7-A279-4BFB-8F02-7D1E1B0C4E80}" type="parTrans" cxnId="{A08DC2A7-39F8-4746-AF63-91BE8C1D84D5}">
      <dgm:prSet/>
      <dgm:spPr/>
      <dgm:t>
        <a:bodyPr/>
        <a:lstStyle/>
        <a:p>
          <a:endParaRPr lang="en-US"/>
        </a:p>
      </dgm:t>
    </dgm:pt>
    <dgm:pt modelId="{0B6B3DD3-A222-44AD-B646-E4FD08AB29BC}" type="sibTrans" cxnId="{A08DC2A7-39F8-4746-AF63-91BE8C1D84D5}">
      <dgm:prSet/>
      <dgm:spPr/>
      <dgm:t>
        <a:bodyPr/>
        <a:lstStyle/>
        <a:p>
          <a:endParaRPr lang="en-US"/>
        </a:p>
      </dgm:t>
    </dgm:pt>
    <dgm:pt modelId="{4934F0A4-31A9-4E9F-96A4-21053274559F}">
      <dgm:prSet phldrT="[Text]"/>
      <dgm:spPr/>
      <dgm:t>
        <a:bodyPr/>
        <a:lstStyle/>
        <a:p>
          <a:r>
            <a:rPr lang="en-US" dirty="0" smtClean="0"/>
            <a:t>Treewidth</a:t>
          </a:r>
        </a:p>
      </dgm:t>
    </dgm:pt>
    <dgm:pt modelId="{BE8F51B6-373B-44BD-B6A4-0224EED2B093}" type="parTrans" cxnId="{AB633C4F-11A3-485A-9AAD-B3FD883512AD}">
      <dgm:prSet/>
      <dgm:spPr/>
      <dgm:t>
        <a:bodyPr/>
        <a:lstStyle/>
        <a:p>
          <a:endParaRPr lang="en-US"/>
        </a:p>
      </dgm:t>
    </dgm:pt>
    <dgm:pt modelId="{00C0CEED-DF72-460F-B04F-8C42FC64D1D0}" type="sibTrans" cxnId="{AB633C4F-11A3-485A-9AAD-B3FD883512AD}">
      <dgm:prSet/>
      <dgm:spPr/>
      <dgm:t>
        <a:bodyPr/>
        <a:lstStyle/>
        <a:p>
          <a:endParaRPr lang="en-US"/>
        </a:p>
      </dgm:t>
    </dgm:pt>
    <dgm:pt modelId="{63EDA62C-3376-4085-BF2F-8E9DCD2A5AC1}">
      <dgm:prSet phldrT="[Text]"/>
      <dgm:spPr/>
      <dgm:t>
        <a:bodyPr/>
        <a:lstStyle/>
        <a:p>
          <a:r>
            <a:rPr lang="en-US" dirty="0" smtClean="0"/>
            <a:t>Set Packing</a:t>
          </a:r>
        </a:p>
      </dgm:t>
    </dgm:pt>
    <dgm:pt modelId="{E8C60C92-5FB5-4981-9C5A-87E78094261C}" type="parTrans" cxnId="{751BA909-5E56-483C-9F0F-209F88B5021A}">
      <dgm:prSet/>
      <dgm:spPr/>
      <dgm:t>
        <a:bodyPr/>
        <a:lstStyle/>
        <a:p>
          <a:endParaRPr lang="en-US"/>
        </a:p>
      </dgm:t>
    </dgm:pt>
    <dgm:pt modelId="{093020D9-EF8F-4712-8AF4-FC9B523992D4}" type="sibTrans" cxnId="{751BA909-5E56-483C-9F0F-209F88B5021A}">
      <dgm:prSet/>
      <dgm:spPr/>
      <dgm:t>
        <a:bodyPr/>
        <a:lstStyle/>
        <a:p>
          <a:endParaRPr lang="en-US"/>
        </a:p>
      </dgm:t>
    </dgm:pt>
    <dgm:pt modelId="{90219C50-CF6C-49C2-8975-9F7C926764DD}">
      <dgm:prSet phldrT="[Text]"/>
      <dgm:spPr/>
      <dgm:t>
        <a:bodyPr/>
        <a:lstStyle/>
        <a:p>
          <a:r>
            <a:rPr lang="en-US" dirty="0" smtClean="0"/>
            <a:t>Star packing</a:t>
          </a:r>
        </a:p>
      </dgm:t>
    </dgm:pt>
    <dgm:pt modelId="{B49BCB81-F59B-4FA6-BBC4-BCA3A8CA53C6}" type="parTrans" cxnId="{B3BBC8DE-6347-4629-80AF-962831284C61}">
      <dgm:prSet/>
      <dgm:spPr/>
      <dgm:t>
        <a:bodyPr/>
        <a:lstStyle/>
        <a:p>
          <a:endParaRPr lang="en-US"/>
        </a:p>
      </dgm:t>
    </dgm:pt>
    <dgm:pt modelId="{7B9BE23E-149A-47A9-9B4D-82C423F929D9}" type="sibTrans" cxnId="{B3BBC8DE-6347-4629-80AF-962831284C61}">
      <dgm:prSet/>
      <dgm:spPr/>
      <dgm:t>
        <a:bodyPr/>
        <a:lstStyle/>
        <a:p>
          <a:endParaRPr lang="en-US"/>
        </a:p>
      </dgm:t>
    </dgm:pt>
    <dgm:pt modelId="{A08988E6-5A1B-4866-BEA1-089E135FFD8E}">
      <dgm:prSet phldrT="[Text]"/>
      <dgm:spPr/>
      <dgm:t>
        <a:bodyPr/>
        <a:lstStyle/>
        <a:p>
          <a:r>
            <a:rPr lang="en-US" dirty="0" smtClean="0"/>
            <a:t>Triangle packing</a:t>
          </a:r>
        </a:p>
      </dgm:t>
    </dgm:pt>
    <dgm:pt modelId="{5FACD685-BB39-49C4-97DE-C6121992E720}" type="parTrans" cxnId="{16F1E0C3-3014-4190-9E02-67A7A7764978}">
      <dgm:prSet/>
      <dgm:spPr/>
      <dgm:t>
        <a:bodyPr/>
        <a:lstStyle/>
        <a:p>
          <a:endParaRPr lang="en-US"/>
        </a:p>
      </dgm:t>
    </dgm:pt>
    <dgm:pt modelId="{BE83931A-440A-42AC-A953-E024209BF56E}" type="sibTrans" cxnId="{16F1E0C3-3014-4190-9E02-67A7A7764978}">
      <dgm:prSet/>
      <dgm:spPr/>
      <dgm:t>
        <a:bodyPr/>
        <a:lstStyle/>
        <a:p>
          <a:endParaRPr lang="en-US"/>
        </a:p>
      </dgm:t>
    </dgm:pt>
    <dgm:pt modelId="{773E30EE-CE3E-4F8E-8E7E-69BBD5FDADB1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0CA76106-3367-469C-B11F-3790DBEC35C2}" type="parTrans" cxnId="{F14AF50D-B88E-4CBF-B358-8A02A237C320}">
      <dgm:prSet/>
      <dgm:spPr/>
      <dgm:t>
        <a:bodyPr/>
        <a:lstStyle/>
        <a:p>
          <a:endParaRPr lang="en-US"/>
        </a:p>
      </dgm:t>
    </dgm:pt>
    <dgm:pt modelId="{8DA8052F-5FFA-4A68-865E-A746174109E8}" type="sibTrans" cxnId="{F14AF50D-B88E-4CBF-B358-8A02A237C320}">
      <dgm:prSet/>
      <dgm:spPr/>
      <dgm:t>
        <a:bodyPr/>
        <a:lstStyle/>
        <a:p>
          <a:endParaRPr lang="en-US"/>
        </a:p>
      </dgm:t>
    </dgm:pt>
    <dgm:pt modelId="{73585159-7138-4966-BA5E-1136A66E859B}" type="pres">
      <dgm:prSet presAssocID="{8A18B51A-85F4-45FF-A5B5-0C352236A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6799B-CFF0-4B11-B2DB-FFD7D793656E}" type="pres">
      <dgm:prSet presAssocID="{1C70E5B3-1FB7-4A37-B852-1910EA4A75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596D-9B02-43A6-92B9-506555332086}" type="pres">
      <dgm:prSet presAssocID="{F0EFB850-3236-400A-B251-0749118ABCC2}" presName="sibTrans" presStyleCnt="0"/>
      <dgm:spPr/>
    </dgm:pt>
    <dgm:pt modelId="{860E73A9-4CDC-4FBC-8F07-1C1157A714E1}" type="pres">
      <dgm:prSet presAssocID="{52102DDA-D1BA-4CF4-91A9-4D0E66E6D24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5532-C2D9-4F2C-BBB0-8AA7B64E13D7}" type="pres">
      <dgm:prSet presAssocID="{20E74340-DBA6-4466-9FDE-E3369D14B3CD}" presName="sibTrans" presStyleCnt="0"/>
      <dgm:spPr/>
    </dgm:pt>
    <dgm:pt modelId="{94282580-6950-49DF-B18C-8E7727F6E59D}" type="pres">
      <dgm:prSet presAssocID="{E1FA3701-C6C8-49A8-8C89-314754A3712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1FD2-BD0C-4E09-89CE-6D27ADA5B034}" type="pres">
      <dgm:prSet presAssocID="{084CC6F1-E4E1-4916-94C2-1E431024F497}" presName="sibTrans" presStyleCnt="0"/>
      <dgm:spPr/>
    </dgm:pt>
    <dgm:pt modelId="{815A08D2-F746-44F0-9935-73DB16ED9575}" type="pres">
      <dgm:prSet presAssocID="{36082B89-FECC-46A3-8C91-F7BE424A0C5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B8009-D9DB-414D-81B4-94905C0F0B5F}" type="pres">
      <dgm:prSet presAssocID="{FAB027C4-23B8-4C27-98F8-BD16E7A3987B}" presName="sibTrans" presStyleCnt="0"/>
      <dgm:spPr/>
    </dgm:pt>
    <dgm:pt modelId="{F6D7D3B0-7C9E-454A-A959-F6ABEFAFB516}" type="pres">
      <dgm:prSet presAssocID="{773E30EE-CE3E-4F8E-8E7E-69BBD5FDAD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896F-EE1C-4B12-A259-B5143C816F2F}" type="pres">
      <dgm:prSet presAssocID="{8DA8052F-5FFA-4A68-865E-A746174109E8}" presName="sibTrans" presStyleCnt="0"/>
      <dgm:spPr/>
    </dgm:pt>
    <dgm:pt modelId="{7922FEB6-AA20-4AED-86C8-9E393EDEAF32}" type="pres">
      <dgm:prSet presAssocID="{E5B269A0-6A8B-458E-9E55-E7319B05F1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9B8B-4CB5-410A-8A84-E2294494B4E0}" type="pres">
      <dgm:prSet presAssocID="{6F8301AD-3407-4835-984E-9BF7D723C192}" presName="sibTrans" presStyleCnt="0"/>
      <dgm:spPr/>
    </dgm:pt>
    <dgm:pt modelId="{C1F1ED0D-F46F-4311-BB99-6F4538CB8DAA}" type="pres">
      <dgm:prSet presAssocID="{CDC9681A-03C9-470C-BF5A-3986554054D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5C4-65F1-446F-9ADB-CD3D896B720A}" type="pres">
      <dgm:prSet presAssocID="{0B6B3DD3-A222-44AD-B646-E4FD08AB29BC}" presName="sibTrans" presStyleCnt="0"/>
      <dgm:spPr/>
    </dgm:pt>
    <dgm:pt modelId="{B834967B-D384-4C19-B1D5-49484E1648A2}" type="pres">
      <dgm:prSet presAssocID="{4934F0A4-31A9-4E9F-96A4-2105327455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331D-8089-41B2-91D7-4C3FB539016B}" type="pres">
      <dgm:prSet presAssocID="{00C0CEED-DF72-460F-B04F-8C42FC64D1D0}" presName="sibTrans" presStyleCnt="0"/>
      <dgm:spPr/>
    </dgm:pt>
    <dgm:pt modelId="{AD718B0E-07FF-4FD8-A66D-C06C0FFCA2B8}" type="pres">
      <dgm:prSet presAssocID="{90219C50-CF6C-49C2-8975-9F7C926764D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AD46-9D45-4C8D-8D5F-18AF682DA961}" type="pres">
      <dgm:prSet presAssocID="{7B9BE23E-149A-47A9-9B4D-82C423F929D9}" presName="sibTrans" presStyleCnt="0"/>
      <dgm:spPr/>
    </dgm:pt>
    <dgm:pt modelId="{85237620-9243-4C80-B5C1-EE452189D387}" type="pres">
      <dgm:prSet presAssocID="{A08988E6-5A1B-4866-BEA1-089E135FFD8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057F-E012-4C79-BFA9-DBCAF368837E}" type="pres">
      <dgm:prSet presAssocID="{BE83931A-440A-42AC-A953-E024209BF56E}" presName="sibTrans" presStyleCnt="0"/>
      <dgm:spPr/>
    </dgm:pt>
    <dgm:pt modelId="{715FE89D-44E3-4378-9A88-969B4702428A}" type="pres">
      <dgm:prSet presAssocID="{63EDA62C-3376-4085-BF2F-8E9DCD2A5AC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F1AD-1CEB-44F1-B967-31E2601DC72A}" type="pres">
      <dgm:prSet presAssocID="{093020D9-EF8F-4712-8AF4-FC9B523992D4}" presName="sibTrans" presStyleCnt="0"/>
      <dgm:spPr/>
    </dgm:pt>
    <dgm:pt modelId="{040A8256-ED95-4D8F-80BB-49D12A715FFC}" type="pres">
      <dgm:prSet presAssocID="{24FC7005-0FF4-472E-B0F4-18B32AB346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7AE6-6D97-4AF5-8920-49E3B418A474}" srcId="{8A18B51A-85F4-45FF-A5B5-0C352236A8B1}" destId="{E5B269A0-6A8B-458E-9E55-E7319B05F172}" srcOrd="5" destOrd="0" parTransId="{F55EB1B4-61CA-4779-AA07-E3C26D7103B1}" sibTransId="{6F8301AD-3407-4835-984E-9BF7D723C192}"/>
    <dgm:cxn modelId="{0F63F78E-67FC-4E78-B23C-FBD3B737A111}" type="presOf" srcId="{A08988E6-5A1B-4866-BEA1-089E135FFD8E}" destId="{85237620-9243-4C80-B5C1-EE452189D387}" srcOrd="0" destOrd="0" presId="urn:microsoft.com/office/officeart/2005/8/layout/default"/>
    <dgm:cxn modelId="{2C816713-3EDE-4DDB-AD43-5A8ABABEB69D}" type="presOf" srcId="{8A18B51A-85F4-45FF-A5B5-0C352236A8B1}" destId="{73585159-7138-4966-BA5E-1136A66E859B}" srcOrd="0" destOrd="0" presId="urn:microsoft.com/office/officeart/2005/8/layout/default"/>
    <dgm:cxn modelId="{B6E06C74-CACD-4874-9A72-6298375174F2}" srcId="{8A18B51A-85F4-45FF-A5B5-0C352236A8B1}" destId="{24FC7005-0FF4-472E-B0F4-18B32AB346D6}" srcOrd="11" destOrd="0" parTransId="{8E3439FA-E3E7-4071-BF43-44A2435142E1}" sibTransId="{0BDBA2BB-74C5-44E6-9B8B-6AEA4B9F2558}"/>
    <dgm:cxn modelId="{751BA909-5E56-483C-9F0F-209F88B5021A}" srcId="{8A18B51A-85F4-45FF-A5B5-0C352236A8B1}" destId="{63EDA62C-3376-4085-BF2F-8E9DCD2A5AC1}" srcOrd="10" destOrd="0" parTransId="{E8C60C92-5FB5-4981-9C5A-87E78094261C}" sibTransId="{093020D9-EF8F-4712-8AF4-FC9B523992D4}"/>
    <dgm:cxn modelId="{97C69BBA-896B-4102-8EC8-27FC99642B89}" type="presOf" srcId="{90219C50-CF6C-49C2-8975-9F7C926764DD}" destId="{AD718B0E-07FF-4FD8-A66D-C06C0FFCA2B8}" srcOrd="0" destOrd="0" presId="urn:microsoft.com/office/officeart/2005/8/layout/default"/>
    <dgm:cxn modelId="{AB633C4F-11A3-485A-9AAD-B3FD883512AD}" srcId="{8A18B51A-85F4-45FF-A5B5-0C352236A8B1}" destId="{4934F0A4-31A9-4E9F-96A4-21053274559F}" srcOrd="7" destOrd="0" parTransId="{BE8F51B6-373B-44BD-B6A4-0224EED2B093}" sibTransId="{00C0CEED-DF72-460F-B04F-8C42FC64D1D0}"/>
    <dgm:cxn modelId="{D7B9BFE5-3BCC-4D1B-A3E8-6FAC80C982A8}" type="presOf" srcId="{E1FA3701-C6C8-49A8-8C89-314754A3712F}" destId="{94282580-6950-49DF-B18C-8E7727F6E59D}" srcOrd="0" destOrd="0" presId="urn:microsoft.com/office/officeart/2005/8/layout/default"/>
    <dgm:cxn modelId="{B3BBC8DE-6347-4629-80AF-962831284C61}" srcId="{8A18B51A-85F4-45FF-A5B5-0C352236A8B1}" destId="{90219C50-CF6C-49C2-8975-9F7C926764DD}" srcOrd="8" destOrd="0" parTransId="{B49BCB81-F59B-4FA6-BBC4-BCA3A8CA53C6}" sibTransId="{7B9BE23E-149A-47A9-9B4D-82C423F929D9}"/>
    <dgm:cxn modelId="{44744F53-E227-4462-84D4-8FB068B2DA64}" srcId="{8A18B51A-85F4-45FF-A5B5-0C352236A8B1}" destId="{1C70E5B3-1FB7-4A37-B852-1910EA4A7555}" srcOrd="0" destOrd="0" parTransId="{48D50425-A667-43D6-B86F-FB62CD4865E2}" sibTransId="{F0EFB850-3236-400A-B251-0749118ABCC2}"/>
    <dgm:cxn modelId="{A08DC2A7-39F8-4746-AF63-91BE8C1D84D5}" srcId="{8A18B51A-85F4-45FF-A5B5-0C352236A8B1}" destId="{CDC9681A-03C9-470C-BF5A-3986554054DB}" srcOrd="6" destOrd="0" parTransId="{AED27BB7-A279-4BFB-8F02-7D1E1B0C4E80}" sibTransId="{0B6B3DD3-A222-44AD-B646-E4FD08AB29BC}"/>
    <dgm:cxn modelId="{37D5CC90-DEAD-4828-97C7-F2F024DCCFDA}" type="presOf" srcId="{CDC9681A-03C9-470C-BF5A-3986554054DB}" destId="{C1F1ED0D-F46F-4311-BB99-6F4538CB8DAA}" srcOrd="0" destOrd="0" presId="urn:microsoft.com/office/officeart/2005/8/layout/default"/>
    <dgm:cxn modelId="{16F1E0C3-3014-4190-9E02-67A7A7764978}" srcId="{8A18B51A-85F4-45FF-A5B5-0C352236A8B1}" destId="{A08988E6-5A1B-4866-BEA1-089E135FFD8E}" srcOrd="9" destOrd="0" parTransId="{5FACD685-BB39-49C4-97DE-C6121992E720}" sibTransId="{BE83931A-440A-42AC-A953-E024209BF56E}"/>
    <dgm:cxn modelId="{F14AF50D-B88E-4CBF-B358-8A02A237C320}" srcId="{8A18B51A-85F4-45FF-A5B5-0C352236A8B1}" destId="{773E30EE-CE3E-4F8E-8E7E-69BBD5FDADB1}" srcOrd="4" destOrd="0" parTransId="{0CA76106-3367-469C-B11F-3790DBEC35C2}" sibTransId="{8DA8052F-5FFA-4A68-865E-A746174109E8}"/>
    <dgm:cxn modelId="{1226FB11-4358-487C-B79D-0760B02CCAF1}" type="presOf" srcId="{1C70E5B3-1FB7-4A37-B852-1910EA4A7555}" destId="{17E6799B-CFF0-4B11-B2DB-FFD7D793656E}" srcOrd="0" destOrd="0" presId="urn:microsoft.com/office/officeart/2005/8/layout/default"/>
    <dgm:cxn modelId="{D1D05D7B-AA01-46AE-BC93-A9320A99C32B}" type="presOf" srcId="{36082B89-FECC-46A3-8C91-F7BE424A0C5A}" destId="{815A08D2-F746-44F0-9935-73DB16ED9575}" srcOrd="0" destOrd="0" presId="urn:microsoft.com/office/officeart/2005/8/layout/default"/>
    <dgm:cxn modelId="{F98955D0-B058-4EB2-B320-D6650FD6ACAF}" type="presOf" srcId="{E5B269A0-6A8B-458E-9E55-E7319B05F172}" destId="{7922FEB6-AA20-4AED-86C8-9E393EDEAF32}" srcOrd="0" destOrd="0" presId="urn:microsoft.com/office/officeart/2005/8/layout/default"/>
    <dgm:cxn modelId="{15A9E956-7DEF-44C5-B367-3227A2D26EE1}" type="presOf" srcId="{63EDA62C-3376-4085-BF2F-8E9DCD2A5AC1}" destId="{715FE89D-44E3-4378-9A88-969B4702428A}" srcOrd="0" destOrd="0" presId="urn:microsoft.com/office/officeart/2005/8/layout/default"/>
    <dgm:cxn modelId="{39B54383-6F35-4A6A-A73B-D4722EEFED7A}" type="presOf" srcId="{52102DDA-D1BA-4CF4-91A9-4D0E66E6D24D}" destId="{860E73A9-4CDC-4FBC-8F07-1C1157A714E1}" srcOrd="0" destOrd="0" presId="urn:microsoft.com/office/officeart/2005/8/layout/default"/>
    <dgm:cxn modelId="{EDE9B9E2-7752-4874-A69D-341D0A5714E3}" type="presOf" srcId="{773E30EE-CE3E-4F8E-8E7E-69BBD5FDADB1}" destId="{F6D7D3B0-7C9E-454A-A959-F6ABEFAFB516}" srcOrd="0" destOrd="0" presId="urn:microsoft.com/office/officeart/2005/8/layout/default"/>
    <dgm:cxn modelId="{E2A00C04-1A30-49C3-A106-6A1267F757A0}" srcId="{8A18B51A-85F4-45FF-A5B5-0C352236A8B1}" destId="{52102DDA-D1BA-4CF4-91A9-4D0E66E6D24D}" srcOrd="1" destOrd="0" parTransId="{08653FF8-2ABD-4299-BBFB-843F6144D0F8}" sibTransId="{20E74340-DBA6-4466-9FDE-E3369D14B3CD}"/>
    <dgm:cxn modelId="{8E82911F-26F3-4DF5-B5DA-EE393E91B21B}" srcId="{8A18B51A-85F4-45FF-A5B5-0C352236A8B1}" destId="{36082B89-FECC-46A3-8C91-F7BE424A0C5A}" srcOrd="3" destOrd="0" parTransId="{0A43F07E-BB14-44DA-9DC5-9FB320F518A1}" sibTransId="{FAB027C4-23B8-4C27-98F8-BD16E7A3987B}"/>
    <dgm:cxn modelId="{A78A0AF6-86E8-4F87-B267-1935885CA37A}" type="presOf" srcId="{4934F0A4-31A9-4E9F-96A4-21053274559F}" destId="{B834967B-D384-4C19-B1D5-49484E1648A2}" srcOrd="0" destOrd="0" presId="urn:microsoft.com/office/officeart/2005/8/layout/default"/>
    <dgm:cxn modelId="{75D78034-CDDD-4F9D-85E4-01DA9D28513F}" srcId="{8A18B51A-85F4-45FF-A5B5-0C352236A8B1}" destId="{E1FA3701-C6C8-49A8-8C89-314754A3712F}" srcOrd="2" destOrd="0" parTransId="{91F1FA96-3D84-4DD4-8234-5CF59CD68520}" sibTransId="{084CC6F1-E4E1-4916-94C2-1E431024F497}"/>
    <dgm:cxn modelId="{EAC8A51C-1CF9-43B1-921F-3B60802800EC}" type="presOf" srcId="{24FC7005-0FF4-472E-B0F4-18B32AB346D6}" destId="{040A8256-ED95-4D8F-80BB-49D12A715FFC}" srcOrd="0" destOrd="0" presId="urn:microsoft.com/office/officeart/2005/8/layout/default"/>
    <dgm:cxn modelId="{AAB270EB-FE74-4464-B178-6FC42E84F699}" type="presParOf" srcId="{73585159-7138-4966-BA5E-1136A66E859B}" destId="{17E6799B-CFF0-4B11-B2DB-FFD7D793656E}" srcOrd="0" destOrd="0" presId="urn:microsoft.com/office/officeart/2005/8/layout/default"/>
    <dgm:cxn modelId="{0374B887-7A40-41C1-8132-3C71D524CC92}" type="presParOf" srcId="{73585159-7138-4966-BA5E-1136A66E859B}" destId="{1010596D-9B02-43A6-92B9-506555332086}" srcOrd="1" destOrd="0" presId="urn:microsoft.com/office/officeart/2005/8/layout/default"/>
    <dgm:cxn modelId="{4EBBB39D-1307-43E3-A38F-267724957F65}" type="presParOf" srcId="{73585159-7138-4966-BA5E-1136A66E859B}" destId="{860E73A9-4CDC-4FBC-8F07-1C1157A714E1}" srcOrd="2" destOrd="0" presId="urn:microsoft.com/office/officeart/2005/8/layout/default"/>
    <dgm:cxn modelId="{3D97C940-113F-480C-8BF6-C43B13D5A101}" type="presParOf" srcId="{73585159-7138-4966-BA5E-1136A66E859B}" destId="{95245532-C2D9-4F2C-BBB0-8AA7B64E13D7}" srcOrd="3" destOrd="0" presId="urn:microsoft.com/office/officeart/2005/8/layout/default"/>
    <dgm:cxn modelId="{B31DFF28-EB39-4D5C-A248-B7E46BF6E041}" type="presParOf" srcId="{73585159-7138-4966-BA5E-1136A66E859B}" destId="{94282580-6950-49DF-B18C-8E7727F6E59D}" srcOrd="4" destOrd="0" presId="urn:microsoft.com/office/officeart/2005/8/layout/default"/>
    <dgm:cxn modelId="{309DDF53-ECFD-4058-8F91-930E34300654}" type="presParOf" srcId="{73585159-7138-4966-BA5E-1136A66E859B}" destId="{0F761FD2-BD0C-4E09-89CE-6D27ADA5B034}" srcOrd="5" destOrd="0" presId="urn:microsoft.com/office/officeart/2005/8/layout/default"/>
    <dgm:cxn modelId="{4D987944-F6EA-4485-9488-88357C1C4572}" type="presParOf" srcId="{73585159-7138-4966-BA5E-1136A66E859B}" destId="{815A08D2-F746-44F0-9935-73DB16ED9575}" srcOrd="6" destOrd="0" presId="urn:microsoft.com/office/officeart/2005/8/layout/default"/>
    <dgm:cxn modelId="{2FFE2851-A768-436C-9EBF-CD17420681D3}" type="presParOf" srcId="{73585159-7138-4966-BA5E-1136A66E859B}" destId="{583B8009-D9DB-414D-81B4-94905C0F0B5F}" srcOrd="7" destOrd="0" presId="urn:microsoft.com/office/officeart/2005/8/layout/default"/>
    <dgm:cxn modelId="{91495975-FD01-45E5-9B7C-4B32516EB0DE}" type="presParOf" srcId="{73585159-7138-4966-BA5E-1136A66E859B}" destId="{F6D7D3B0-7C9E-454A-A959-F6ABEFAFB516}" srcOrd="8" destOrd="0" presId="urn:microsoft.com/office/officeart/2005/8/layout/default"/>
    <dgm:cxn modelId="{6A71AE9A-85B7-4E76-B706-CF72AC799C41}" type="presParOf" srcId="{73585159-7138-4966-BA5E-1136A66E859B}" destId="{DA8E896F-EE1C-4B12-A259-B5143C816F2F}" srcOrd="9" destOrd="0" presId="urn:microsoft.com/office/officeart/2005/8/layout/default"/>
    <dgm:cxn modelId="{D6A1C635-8A21-4A7C-A7D7-DB191491F8A1}" type="presParOf" srcId="{73585159-7138-4966-BA5E-1136A66E859B}" destId="{7922FEB6-AA20-4AED-86C8-9E393EDEAF32}" srcOrd="10" destOrd="0" presId="urn:microsoft.com/office/officeart/2005/8/layout/default"/>
    <dgm:cxn modelId="{0497AC9E-DBDE-4A39-AC3C-664C599B68BB}" type="presParOf" srcId="{73585159-7138-4966-BA5E-1136A66E859B}" destId="{6AC29B8B-4CB5-410A-8A84-E2294494B4E0}" srcOrd="11" destOrd="0" presId="urn:microsoft.com/office/officeart/2005/8/layout/default"/>
    <dgm:cxn modelId="{FB7FFEEA-ACB2-470B-89A4-ECE51430BFAE}" type="presParOf" srcId="{73585159-7138-4966-BA5E-1136A66E859B}" destId="{C1F1ED0D-F46F-4311-BB99-6F4538CB8DAA}" srcOrd="12" destOrd="0" presId="urn:microsoft.com/office/officeart/2005/8/layout/default"/>
    <dgm:cxn modelId="{E42C3A06-74F0-40A0-A0B5-8980F83B754A}" type="presParOf" srcId="{73585159-7138-4966-BA5E-1136A66E859B}" destId="{1D7AA5C4-65F1-446F-9ADB-CD3D896B720A}" srcOrd="13" destOrd="0" presId="urn:microsoft.com/office/officeart/2005/8/layout/default"/>
    <dgm:cxn modelId="{CCDB3E55-B197-42D1-9ACF-8A616E2B8B04}" type="presParOf" srcId="{73585159-7138-4966-BA5E-1136A66E859B}" destId="{B834967B-D384-4C19-B1D5-49484E1648A2}" srcOrd="14" destOrd="0" presId="urn:microsoft.com/office/officeart/2005/8/layout/default"/>
    <dgm:cxn modelId="{903D7866-5C8D-4900-8D18-C4DA0B942196}" type="presParOf" srcId="{73585159-7138-4966-BA5E-1136A66E859B}" destId="{B387331D-8089-41B2-91D7-4C3FB539016B}" srcOrd="15" destOrd="0" presId="urn:microsoft.com/office/officeart/2005/8/layout/default"/>
    <dgm:cxn modelId="{B8D7BF57-14E9-408B-831E-FE8A19C7588A}" type="presParOf" srcId="{73585159-7138-4966-BA5E-1136A66E859B}" destId="{AD718B0E-07FF-4FD8-A66D-C06C0FFCA2B8}" srcOrd="16" destOrd="0" presId="urn:microsoft.com/office/officeart/2005/8/layout/default"/>
    <dgm:cxn modelId="{7B904981-94DC-4796-A2E7-D8A23723874C}" type="presParOf" srcId="{73585159-7138-4966-BA5E-1136A66E859B}" destId="{7D32AD46-9D45-4C8D-8D5F-18AF682DA961}" srcOrd="17" destOrd="0" presId="urn:microsoft.com/office/officeart/2005/8/layout/default"/>
    <dgm:cxn modelId="{EB752B3D-F4CC-4BFA-A5A8-7FA74BF66AC5}" type="presParOf" srcId="{73585159-7138-4966-BA5E-1136A66E859B}" destId="{85237620-9243-4C80-B5C1-EE452189D387}" srcOrd="18" destOrd="0" presId="urn:microsoft.com/office/officeart/2005/8/layout/default"/>
    <dgm:cxn modelId="{D8D6F481-F6F8-4A5B-BA52-B4D207872C2C}" type="presParOf" srcId="{73585159-7138-4966-BA5E-1136A66E859B}" destId="{8EB0057F-E012-4C79-BFA9-DBCAF368837E}" srcOrd="19" destOrd="0" presId="urn:microsoft.com/office/officeart/2005/8/layout/default"/>
    <dgm:cxn modelId="{8F2CC08B-CD5F-4DBC-9431-41AB75B03245}" type="presParOf" srcId="{73585159-7138-4966-BA5E-1136A66E859B}" destId="{715FE89D-44E3-4378-9A88-969B4702428A}" srcOrd="20" destOrd="0" presId="urn:microsoft.com/office/officeart/2005/8/layout/default"/>
    <dgm:cxn modelId="{EC378C30-B05B-4780-AA01-3409CD2880D4}" type="presParOf" srcId="{73585159-7138-4966-BA5E-1136A66E859B}" destId="{188CF1AD-1CEB-44F1-B967-31E2601DC72A}" srcOrd="21" destOrd="0" presId="urn:microsoft.com/office/officeart/2005/8/layout/default"/>
    <dgm:cxn modelId="{08B2C209-2770-49E0-80D3-91C4F9E83055}" type="presParOf" srcId="{73585159-7138-4966-BA5E-1136A66E859B}" destId="{040A8256-ED95-4D8F-80BB-49D12A715FF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8B51A-85F4-45FF-A5B5-0C352236A8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E5B3-1FB7-4A37-B852-1910EA4A7555}">
      <dgm:prSet phldrT="[Text]"/>
      <dgm:spPr/>
      <dgm:t>
        <a:bodyPr/>
        <a:lstStyle/>
        <a:p>
          <a:r>
            <a:rPr lang="en-US" dirty="0" smtClean="0"/>
            <a:t>Vertex Cover</a:t>
          </a:r>
          <a:endParaRPr lang="en-US" dirty="0"/>
        </a:p>
      </dgm:t>
    </dgm:pt>
    <dgm:pt modelId="{48D50425-A667-43D6-B86F-FB62CD4865E2}" type="parTrans" cxnId="{44744F53-E227-4462-84D4-8FB068B2DA64}">
      <dgm:prSet/>
      <dgm:spPr/>
      <dgm:t>
        <a:bodyPr/>
        <a:lstStyle/>
        <a:p>
          <a:endParaRPr lang="en-US"/>
        </a:p>
      </dgm:t>
    </dgm:pt>
    <dgm:pt modelId="{F0EFB850-3236-400A-B251-0749118ABCC2}" type="sibTrans" cxnId="{44744F53-E227-4462-84D4-8FB068B2DA64}">
      <dgm:prSet/>
      <dgm:spPr/>
      <dgm:t>
        <a:bodyPr/>
        <a:lstStyle/>
        <a:p>
          <a:endParaRPr lang="en-US"/>
        </a:p>
      </dgm:t>
    </dgm:pt>
    <dgm:pt modelId="{52102DDA-D1BA-4CF4-91A9-4D0E66E6D24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8653FF8-2ABD-4299-BBFB-843F6144D0F8}" type="parTrans" cxnId="{E2A00C04-1A30-49C3-A106-6A1267F757A0}">
      <dgm:prSet/>
      <dgm:spPr/>
      <dgm:t>
        <a:bodyPr/>
        <a:lstStyle/>
        <a:p>
          <a:endParaRPr lang="en-US"/>
        </a:p>
      </dgm:t>
    </dgm:pt>
    <dgm:pt modelId="{20E74340-DBA6-4466-9FDE-E3369D14B3CD}" type="sibTrans" cxnId="{E2A00C04-1A30-49C3-A106-6A1267F757A0}">
      <dgm:prSet/>
      <dgm:spPr/>
      <dgm:t>
        <a:bodyPr/>
        <a:lstStyle/>
        <a:p>
          <a:endParaRPr lang="en-US"/>
        </a:p>
      </dgm:t>
    </dgm:pt>
    <dgm:pt modelId="{E1FA3701-C6C8-49A8-8C89-314754A3712F}">
      <dgm:prSet phldrT="[Text]"/>
      <dgm:spPr/>
      <dgm:t>
        <a:bodyPr/>
        <a:lstStyle/>
        <a:p>
          <a:r>
            <a:rPr lang="en-US" dirty="0" smtClean="0"/>
            <a:t>Max CNF-SAT</a:t>
          </a:r>
          <a:endParaRPr lang="en-US" dirty="0"/>
        </a:p>
      </dgm:t>
    </dgm:pt>
    <dgm:pt modelId="{91F1FA96-3D84-4DD4-8234-5CF59CD68520}" type="parTrans" cxnId="{75D78034-CDDD-4F9D-85E4-01DA9D28513F}">
      <dgm:prSet/>
      <dgm:spPr/>
      <dgm:t>
        <a:bodyPr/>
        <a:lstStyle/>
        <a:p>
          <a:endParaRPr lang="en-US"/>
        </a:p>
      </dgm:t>
    </dgm:pt>
    <dgm:pt modelId="{084CC6F1-E4E1-4916-94C2-1E431024F497}" type="sibTrans" cxnId="{75D78034-CDDD-4F9D-85E4-01DA9D28513F}">
      <dgm:prSet/>
      <dgm:spPr/>
      <dgm:t>
        <a:bodyPr/>
        <a:lstStyle/>
        <a:p>
          <a:endParaRPr lang="en-US"/>
        </a:p>
      </dgm:t>
    </dgm:pt>
    <dgm:pt modelId="{36082B89-FECC-46A3-8C91-F7BE424A0C5A}">
      <dgm:prSet phldrT="[Text]"/>
      <dgm:spPr/>
      <dgm:t>
        <a:bodyPr/>
        <a:lstStyle/>
        <a:p>
          <a:r>
            <a:rPr lang="en-US" dirty="0" smtClean="0"/>
            <a:t>Longest Cycle/Path</a:t>
          </a:r>
        </a:p>
      </dgm:t>
    </dgm:pt>
    <dgm:pt modelId="{0A43F07E-BB14-44DA-9DC5-9FB320F518A1}" type="parTrans" cxnId="{8E82911F-26F3-4DF5-B5DA-EE393E91B21B}">
      <dgm:prSet/>
      <dgm:spPr/>
      <dgm:t>
        <a:bodyPr/>
        <a:lstStyle/>
        <a:p>
          <a:endParaRPr lang="en-US"/>
        </a:p>
      </dgm:t>
    </dgm:pt>
    <dgm:pt modelId="{FAB027C4-23B8-4C27-98F8-BD16E7A3987B}" type="sibTrans" cxnId="{8E82911F-26F3-4DF5-B5DA-EE393E91B21B}">
      <dgm:prSet/>
      <dgm:spPr/>
      <dgm:t>
        <a:bodyPr/>
        <a:lstStyle/>
        <a:p>
          <a:endParaRPr lang="en-US"/>
        </a:p>
      </dgm:t>
    </dgm:pt>
    <dgm:pt modelId="{24FC7005-0FF4-472E-B0F4-18B32AB346D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E3439FA-E3E7-4071-BF43-44A2435142E1}" type="parTrans" cxnId="{B6E06C74-CACD-4874-9A72-6298375174F2}">
      <dgm:prSet/>
      <dgm:spPr/>
      <dgm:t>
        <a:bodyPr/>
        <a:lstStyle/>
        <a:p>
          <a:endParaRPr lang="en-US"/>
        </a:p>
      </dgm:t>
    </dgm:pt>
    <dgm:pt modelId="{0BDBA2BB-74C5-44E6-9B8B-6AEA4B9F2558}" type="sibTrans" cxnId="{B6E06C74-CACD-4874-9A72-6298375174F2}">
      <dgm:prSet/>
      <dgm:spPr/>
      <dgm:t>
        <a:bodyPr/>
        <a:lstStyle/>
        <a:p>
          <a:endParaRPr lang="en-US"/>
        </a:p>
      </dgm:t>
    </dgm:pt>
    <dgm:pt modelId="{E5B269A0-6A8B-458E-9E55-E7319B05F172}">
      <dgm:prSet phldrT="[Text]"/>
      <dgm:spPr/>
      <dgm:t>
        <a:bodyPr/>
        <a:lstStyle/>
        <a:p>
          <a:r>
            <a:rPr lang="en-US" dirty="0" smtClean="0"/>
            <a:t>Hitting Set</a:t>
          </a:r>
        </a:p>
      </dgm:t>
    </dgm:pt>
    <dgm:pt modelId="{F55EB1B4-61CA-4779-AA07-E3C26D7103B1}" type="parTrans" cxnId="{B5777AE6-6D97-4AF5-8920-49E3B418A474}">
      <dgm:prSet/>
      <dgm:spPr/>
      <dgm:t>
        <a:bodyPr/>
        <a:lstStyle/>
        <a:p>
          <a:endParaRPr lang="en-US"/>
        </a:p>
      </dgm:t>
    </dgm:pt>
    <dgm:pt modelId="{6F8301AD-3407-4835-984E-9BF7D723C192}" type="sibTrans" cxnId="{B5777AE6-6D97-4AF5-8920-49E3B418A474}">
      <dgm:prSet/>
      <dgm:spPr/>
      <dgm:t>
        <a:bodyPr/>
        <a:lstStyle/>
        <a:p>
          <a:endParaRPr lang="en-US"/>
        </a:p>
      </dgm:t>
    </dgm:pt>
    <dgm:pt modelId="{CDC9681A-03C9-470C-BF5A-3986554054D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ED27BB7-A279-4BFB-8F02-7D1E1B0C4E80}" type="parTrans" cxnId="{A08DC2A7-39F8-4746-AF63-91BE8C1D84D5}">
      <dgm:prSet/>
      <dgm:spPr/>
      <dgm:t>
        <a:bodyPr/>
        <a:lstStyle/>
        <a:p>
          <a:endParaRPr lang="en-US"/>
        </a:p>
      </dgm:t>
    </dgm:pt>
    <dgm:pt modelId="{0B6B3DD3-A222-44AD-B646-E4FD08AB29BC}" type="sibTrans" cxnId="{A08DC2A7-39F8-4746-AF63-91BE8C1D84D5}">
      <dgm:prSet/>
      <dgm:spPr/>
      <dgm:t>
        <a:bodyPr/>
        <a:lstStyle/>
        <a:p>
          <a:endParaRPr lang="en-US"/>
        </a:p>
      </dgm:t>
    </dgm:pt>
    <dgm:pt modelId="{4934F0A4-31A9-4E9F-96A4-21053274559F}">
      <dgm:prSet phldrT="[Text]"/>
      <dgm:spPr/>
      <dgm:t>
        <a:bodyPr/>
        <a:lstStyle/>
        <a:p>
          <a:r>
            <a:rPr lang="en-US" dirty="0" smtClean="0"/>
            <a:t>Treewidth</a:t>
          </a:r>
          <a:endParaRPr lang="en-US" dirty="0" smtClean="0"/>
        </a:p>
      </dgm:t>
    </dgm:pt>
    <dgm:pt modelId="{BE8F51B6-373B-44BD-B6A4-0224EED2B093}" type="parTrans" cxnId="{AB633C4F-11A3-485A-9AAD-B3FD883512AD}">
      <dgm:prSet/>
      <dgm:spPr/>
      <dgm:t>
        <a:bodyPr/>
        <a:lstStyle/>
        <a:p>
          <a:endParaRPr lang="en-US"/>
        </a:p>
      </dgm:t>
    </dgm:pt>
    <dgm:pt modelId="{00C0CEED-DF72-460F-B04F-8C42FC64D1D0}" type="sibTrans" cxnId="{AB633C4F-11A3-485A-9AAD-B3FD883512AD}">
      <dgm:prSet/>
      <dgm:spPr/>
      <dgm:t>
        <a:bodyPr/>
        <a:lstStyle/>
        <a:p>
          <a:endParaRPr lang="en-US"/>
        </a:p>
      </dgm:t>
    </dgm:pt>
    <dgm:pt modelId="{63EDA62C-3376-4085-BF2F-8E9DCD2A5AC1}">
      <dgm:prSet phldrT="[Text]"/>
      <dgm:spPr/>
      <dgm:t>
        <a:bodyPr/>
        <a:lstStyle/>
        <a:p>
          <a:r>
            <a:rPr lang="en-US" dirty="0" smtClean="0"/>
            <a:t>Set Packing</a:t>
          </a:r>
          <a:endParaRPr lang="en-US" dirty="0" smtClean="0"/>
        </a:p>
      </dgm:t>
    </dgm:pt>
    <dgm:pt modelId="{E8C60C92-5FB5-4981-9C5A-87E78094261C}" type="parTrans" cxnId="{751BA909-5E56-483C-9F0F-209F88B5021A}">
      <dgm:prSet/>
      <dgm:spPr/>
      <dgm:t>
        <a:bodyPr/>
        <a:lstStyle/>
        <a:p>
          <a:endParaRPr lang="en-US"/>
        </a:p>
      </dgm:t>
    </dgm:pt>
    <dgm:pt modelId="{093020D9-EF8F-4712-8AF4-FC9B523992D4}" type="sibTrans" cxnId="{751BA909-5E56-483C-9F0F-209F88B5021A}">
      <dgm:prSet/>
      <dgm:spPr/>
      <dgm:t>
        <a:bodyPr/>
        <a:lstStyle/>
        <a:p>
          <a:endParaRPr lang="en-US"/>
        </a:p>
      </dgm:t>
    </dgm:pt>
    <dgm:pt modelId="{90219C50-CF6C-49C2-8975-9F7C926764DD}">
      <dgm:prSet phldrT="[Text]"/>
      <dgm:spPr/>
      <dgm:t>
        <a:bodyPr/>
        <a:lstStyle/>
        <a:p>
          <a:r>
            <a:rPr lang="en-US" dirty="0" smtClean="0"/>
            <a:t>Star packing</a:t>
          </a:r>
        </a:p>
      </dgm:t>
    </dgm:pt>
    <dgm:pt modelId="{B49BCB81-F59B-4FA6-BBC4-BCA3A8CA53C6}" type="parTrans" cxnId="{B3BBC8DE-6347-4629-80AF-962831284C61}">
      <dgm:prSet/>
      <dgm:spPr/>
      <dgm:t>
        <a:bodyPr/>
        <a:lstStyle/>
        <a:p>
          <a:endParaRPr lang="en-US"/>
        </a:p>
      </dgm:t>
    </dgm:pt>
    <dgm:pt modelId="{7B9BE23E-149A-47A9-9B4D-82C423F929D9}" type="sibTrans" cxnId="{B3BBC8DE-6347-4629-80AF-962831284C61}">
      <dgm:prSet/>
      <dgm:spPr/>
      <dgm:t>
        <a:bodyPr/>
        <a:lstStyle/>
        <a:p>
          <a:endParaRPr lang="en-US"/>
        </a:p>
      </dgm:t>
    </dgm:pt>
    <dgm:pt modelId="{A08988E6-5A1B-4866-BEA1-089E135FFD8E}">
      <dgm:prSet phldrT="[Text]"/>
      <dgm:spPr/>
      <dgm:t>
        <a:bodyPr/>
        <a:lstStyle/>
        <a:p>
          <a:r>
            <a:rPr lang="en-US" dirty="0" smtClean="0"/>
            <a:t>Triangle packing</a:t>
          </a:r>
        </a:p>
      </dgm:t>
    </dgm:pt>
    <dgm:pt modelId="{5FACD685-BB39-49C4-97DE-C6121992E720}" type="parTrans" cxnId="{16F1E0C3-3014-4190-9E02-67A7A7764978}">
      <dgm:prSet/>
      <dgm:spPr/>
      <dgm:t>
        <a:bodyPr/>
        <a:lstStyle/>
        <a:p>
          <a:endParaRPr lang="en-US"/>
        </a:p>
      </dgm:t>
    </dgm:pt>
    <dgm:pt modelId="{BE83931A-440A-42AC-A953-E024209BF56E}" type="sibTrans" cxnId="{16F1E0C3-3014-4190-9E02-67A7A7764978}">
      <dgm:prSet/>
      <dgm:spPr/>
      <dgm:t>
        <a:bodyPr/>
        <a:lstStyle/>
        <a:p>
          <a:endParaRPr lang="en-US"/>
        </a:p>
      </dgm:t>
    </dgm:pt>
    <dgm:pt modelId="{773E30EE-CE3E-4F8E-8E7E-69BBD5FDADB1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0CA76106-3367-469C-B11F-3790DBEC35C2}" type="parTrans" cxnId="{F14AF50D-B88E-4CBF-B358-8A02A237C320}">
      <dgm:prSet/>
      <dgm:spPr/>
      <dgm:t>
        <a:bodyPr/>
        <a:lstStyle/>
        <a:p>
          <a:endParaRPr lang="en-US"/>
        </a:p>
      </dgm:t>
    </dgm:pt>
    <dgm:pt modelId="{8DA8052F-5FFA-4A68-865E-A746174109E8}" type="sibTrans" cxnId="{F14AF50D-B88E-4CBF-B358-8A02A237C320}">
      <dgm:prSet/>
      <dgm:spPr/>
      <dgm:t>
        <a:bodyPr/>
        <a:lstStyle/>
        <a:p>
          <a:endParaRPr lang="en-US"/>
        </a:p>
      </dgm:t>
    </dgm:pt>
    <dgm:pt modelId="{73585159-7138-4966-BA5E-1136A66E859B}" type="pres">
      <dgm:prSet presAssocID="{8A18B51A-85F4-45FF-A5B5-0C352236A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6799B-CFF0-4B11-B2DB-FFD7D793656E}" type="pres">
      <dgm:prSet presAssocID="{1C70E5B3-1FB7-4A37-B852-1910EA4A75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596D-9B02-43A6-92B9-506555332086}" type="pres">
      <dgm:prSet presAssocID="{F0EFB850-3236-400A-B251-0749118ABCC2}" presName="sibTrans" presStyleCnt="0"/>
      <dgm:spPr/>
    </dgm:pt>
    <dgm:pt modelId="{860E73A9-4CDC-4FBC-8F07-1C1157A714E1}" type="pres">
      <dgm:prSet presAssocID="{52102DDA-D1BA-4CF4-91A9-4D0E66E6D24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5532-C2D9-4F2C-BBB0-8AA7B64E13D7}" type="pres">
      <dgm:prSet presAssocID="{20E74340-DBA6-4466-9FDE-E3369D14B3CD}" presName="sibTrans" presStyleCnt="0"/>
      <dgm:spPr/>
    </dgm:pt>
    <dgm:pt modelId="{94282580-6950-49DF-B18C-8E7727F6E59D}" type="pres">
      <dgm:prSet presAssocID="{E1FA3701-C6C8-49A8-8C89-314754A3712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1FD2-BD0C-4E09-89CE-6D27ADA5B034}" type="pres">
      <dgm:prSet presAssocID="{084CC6F1-E4E1-4916-94C2-1E431024F497}" presName="sibTrans" presStyleCnt="0"/>
      <dgm:spPr/>
    </dgm:pt>
    <dgm:pt modelId="{815A08D2-F746-44F0-9935-73DB16ED9575}" type="pres">
      <dgm:prSet presAssocID="{36082B89-FECC-46A3-8C91-F7BE424A0C5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B8009-D9DB-414D-81B4-94905C0F0B5F}" type="pres">
      <dgm:prSet presAssocID="{FAB027C4-23B8-4C27-98F8-BD16E7A3987B}" presName="sibTrans" presStyleCnt="0"/>
      <dgm:spPr/>
    </dgm:pt>
    <dgm:pt modelId="{F6D7D3B0-7C9E-454A-A959-F6ABEFAFB516}" type="pres">
      <dgm:prSet presAssocID="{773E30EE-CE3E-4F8E-8E7E-69BBD5FDAD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896F-EE1C-4B12-A259-B5143C816F2F}" type="pres">
      <dgm:prSet presAssocID="{8DA8052F-5FFA-4A68-865E-A746174109E8}" presName="sibTrans" presStyleCnt="0"/>
      <dgm:spPr/>
    </dgm:pt>
    <dgm:pt modelId="{7922FEB6-AA20-4AED-86C8-9E393EDEAF32}" type="pres">
      <dgm:prSet presAssocID="{E5B269A0-6A8B-458E-9E55-E7319B05F1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9B8B-4CB5-410A-8A84-E2294494B4E0}" type="pres">
      <dgm:prSet presAssocID="{6F8301AD-3407-4835-984E-9BF7D723C192}" presName="sibTrans" presStyleCnt="0"/>
      <dgm:spPr/>
    </dgm:pt>
    <dgm:pt modelId="{C1F1ED0D-F46F-4311-BB99-6F4538CB8DAA}" type="pres">
      <dgm:prSet presAssocID="{CDC9681A-03C9-470C-BF5A-3986554054D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5C4-65F1-446F-9ADB-CD3D896B720A}" type="pres">
      <dgm:prSet presAssocID="{0B6B3DD3-A222-44AD-B646-E4FD08AB29BC}" presName="sibTrans" presStyleCnt="0"/>
      <dgm:spPr/>
    </dgm:pt>
    <dgm:pt modelId="{B834967B-D384-4C19-B1D5-49484E1648A2}" type="pres">
      <dgm:prSet presAssocID="{4934F0A4-31A9-4E9F-96A4-2105327455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331D-8089-41B2-91D7-4C3FB539016B}" type="pres">
      <dgm:prSet presAssocID="{00C0CEED-DF72-460F-B04F-8C42FC64D1D0}" presName="sibTrans" presStyleCnt="0"/>
      <dgm:spPr/>
    </dgm:pt>
    <dgm:pt modelId="{AD718B0E-07FF-4FD8-A66D-C06C0FFCA2B8}" type="pres">
      <dgm:prSet presAssocID="{90219C50-CF6C-49C2-8975-9F7C926764D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AD46-9D45-4C8D-8D5F-18AF682DA961}" type="pres">
      <dgm:prSet presAssocID="{7B9BE23E-149A-47A9-9B4D-82C423F929D9}" presName="sibTrans" presStyleCnt="0"/>
      <dgm:spPr/>
    </dgm:pt>
    <dgm:pt modelId="{85237620-9243-4C80-B5C1-EE452189D387}" type="pres">
      <dgm:prSet presAssocID="{A08988E6-5A1B-4866-BEA1-089E135FFD8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057F-E012-4C79-BFA9-DBCAF368837E}" type="pres">
      <dgm:prSet presAssocID="{BE83931A-440A-42AC-A953-E024209BF56E}" presName="sibTrans" presStyleCnt="0"/>
      <dgm:spPr/>
    </dgm:pt>
    <dgm:pt modelId="{715FE89D-44E3-4378-9A88-969B4702428A}" type="pres">
      <dgm:prSet presAssocID="{63EDA62C-3376-4085-BF2F-8E9DCD2A5AC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F1AD-1CEB-44F1-B967-31E2601DC72A}" type="pres">
      <dgm:prSet presAssocID="{093020D9-EF8F-4712-8AF4-FC9B523992D4}" presName="sibTrans" presStyleCnt="0"/>
      <dgm:spPr/>
    </dgm:pt>
    <dgm:pt modelId="{040A8256-ED95-4D8F-80BB-49D12A715FFC}" type="pres">
      <dgm:prSet presAssocID="{24FC7005-0FF4-472E-B0F4-18B32AB346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7AE6-6D97-4AF5-8920-49E3B418A474}" srcId="{8A18B51A-85F4-45FF-A5B5-0C352236A8B1}" destId="{E5B269A0-6A8B-458E-9E55-E7319B05F172}" srcOrd="5" destOrd="0" parTransId="{F55EB1B4-61CA-4779-AA07-E3C26D7103B1}" sibTransId="{6F8301AD-3407-4835-984E-9BF7D723C192}"/>
    <dgm:cxn modelId="{0F63F78E-67FC-4E78-B23C-FBD3B737A111}" type="presOf" srcId="{A08988E6-5A1B-4866-BEA1-089E135FFD8E}" destId="{85237620-9243-4C80-B5C1-EE452189D387}" srcOrd="0" destOrd="0" presId="urn:microsoft.com/office/officeart/2005/8/layout/default"/>
    <dgm:cxn modelId="{2C816713-3EDE-4DDB-AD43-5A8ABABEB69D}" type="presOf" srcId="{8A18B51A-85F4-45FF-A5B5-0C352236A8B1}" destId="{73585159-7138-4966-BA5E-1136A66E859B}" srcOrd="0" destOrd="0" presId="urn:microsoft.com/office/officeart/2005/8/layout/default"/>
    <dgm:cxn modelId="{B6E06C74-CACD-4874-9A72-6298375174F2}" srcId="{8A18B51A-85F4-45FF-A5B5-0C352236A8B1}" destId="{24FC7005-0FF4-472E-B0F4-18B32AB346D6}" srcOrd="11" destOrd="0" parTransId="{8E3439FA-E3E7-4071-BF43-44A2435142E1}" sibTransId="{0BDBA2BB-74C5-44E6-9B8B-6AEA4B9F2558}"/>
    <dgm:cxn modelId="{751BA909-5E56-483C-9F0F-209F88B5021A}" srcId="{8A18B51A-85F4-45FF-A5B5-0C352236A8B1}" destId="{63EDA62C-3376-4085-BF2F-8E9DCD2A5AC1}" srcOrd="10" destOrd="0" parTransId="{E8C60C92-5FB5-4981-9C5A-87E78094261C}" sibTransId="{093020D9-EF8F-4712-8AF4-FC9B523992D4}"/>
    <dgm:cxn modelId="{97C69BBA-896B-4102-8EC8-27FC99642B89}" type="presOf" srcId="{90219C50-CF6C-49C2-8975-9F7C926764DD}" destId="{AD718B0E-07FF-4FD8-A66D-C06C0FFCA2B8}" srcOrd="0" destOrd="0" presId="urn:microsoft.com/office/officeart/2005/8/layout/default"/>
    <dgm:cxn modelId="{AB633C4F-11A3-485A-9AAD-B3FD883512AD}" srcId="{8A18B51A-85F4-45FF-A5B5-0C352236A8B1}" destId="{4934F0A4-31A9-4E9F-96A4-21053274559F}" srcOrd="7" destOrd="0" parTransId="{BE8F51B6-373B-44BD-B6A4-0224EED2B093}" sibTransId="{00C0CEED-DF72-460F-B04F-8C42FC64D1D0}"/>
    <dgm:cxn modelId="{D7B9BFE5-3BCC-4D1B-A3E8-6FAC80C982A8}" type="presOf" srcId="{E1FA3701-C6C8-49A8-8C89-314754A3712F}" destId="{94282580-6950-49DF-B18C-8E7727F6E59D}" srcOrd="0" destOrd="0" presId="urn:microsoft.com/office/officeart/2005/8/layout/default"/>
    <dgm:cxn modelId="{B3BBC8DE-6347-4629-80AF-962831284C61}" srcId="{8A18B51A-85F4-45FF-A5B5-0C352236A8B1}" destId="{90219C50-CF6C-49C2-8975-9F7C926764DD}" srcOrd="8" destOrd="0" parTransId="{B49BCB81-F59B-4FA6-BBC4-BCA3A8CA53C6}" sibTransId="{7B9BE23E-149A-47A9-9B4D-82C423F929D9}"/>
    <dgm:cxn modelId="{44744F53-E227-4462-84D4-8FB068B2DA64}" srcId="{8A18B51A-85F4-45FF-A5B5-0C352236A8B1}" destId="{1C70E5B3-1FB7-4A37-B852-1910EA4A7555}" srcOrd="0" destOrd="0" parTransId="{48D50425-A667-43D6-B86F-FB62CD4865E2}" sibTransId="{F0EFB850-3236-400A-B251-0749118ABCC2}"/>
    <dgm:cxn modelId="{A08DC2A7-39F8-4746-AF63-91BE8C1D84D5}" srcId="{8A18B51A-85F4-45FF-A5B5-0C352236A8B1}" destId="{CDC9681A-03C9-470C-BF5A-3986554054DB}" srcOrd="6" destOrd="0" parTransId="{AED27BB7-A279-4BFB-8F02-7D1E1B0C4E80}" sibTransId="{0B6B3DD3-A222-44AD-B646-E4FD08AB29BC}"/>
    <dgm:cxn modelId="{37D5CC90-DEAD-4828-97C7-F2F024DCCFDA}" type="presOf" srcId="{CDC9681A-03C9-470C-BF5A-3986554054DB}" destId="{C1F1ED0D-F46F-4311-BB99-6F4538CB8DAA}" srcOrd="0" destOrd="0" presId="urn:microsoft.com/office/officeart/2005/8/layout/default"/>
    <dgm:cxn modelId="{16F1E0C3-3014-4190-9E02-67A7A7764978}" srcId="{8A18B51A-85F4-45FF-A5B5-0C352236A8B1}" destId="{A08988E6-5A1B-4866-BEA1-089E135FFD8E}" srcOrd="9" destOrd="0" parTransId="{5FACD685-BB39-49C4-97DE-C6121992E720}" sibTransId="{BE83931A-440A-42AC-A953-E024209BF56E}"/>
    <dgm:cxn modelId="{F14AF50D-B88E-4CBF-B358-8A02A237C320}" srcId="{8A18B51A-85F4-45FF-A5B5-0C352236A8B1}" destId="{773E30EE-CE3E-4F8E-8E7E-69BBD5FDADB1}" srcOrd="4" destOrd="0" parTransId="{0CA76106-3367-469C-B11F-3790DBEC35C2}" sibTransId="{8DA8052F-5FFA-4A68-865E-A746174109E8}"/>
    <dgm:cxn modelId="{1226FB11-4358-487C-B79D-0760B02CCAF1}" type="presOf" srcId="{1C70E5B3-1FB7-4A37-B852-1910EA4A7555}" destId="{17E6799B-CFF0-4B11-B2DB-FFD7D793656E}" srcOrd="0" destOrd="0" presId="urn:microsoft.com/office/officeart/2005/8/layout/default"/>
    <dgm:cxn modelId="{D1D05D7B-AA01-46AE-BC93-A9320A99C32B}" type="presOf" srcId="{36082B89-FECC-46A3-8C91-F7BE424A0C5A}" destId="{815A08D2-F746-44F0-9935-73DB16ED9575}" srcOrd="0" destOrd="0" presId="urn:microsoft.com/office/officeart/2005/8/layout/default"/>
    <dgm:cxn modelId="{F98955D0-B058-4EB2-B320-D6650FD6ACAF}" type="presOf" srcId="{E5B269A0-6A8B-458E-9E55-E7319B05F172}" destId="{7922FEB6-AA20-4AED-86C8-9E393EDEAF32}" srcOrd="0" destOrd="0" presId="urn:microsoft.com/office/officeart/2005/8/layout/default"/>
    <dgm:cxn modelId="{15A9E956-7DEF-44C5-B367-3227A2D26EE1}" type="presOf" srcId="{63EDA62C-3376-4085-BF2F-8E9DCD2A5AC1}" destId="{715FE89D-44E3-4378-9A88-969B4702428A}" srcOrd="0" destOrd="0" presId="urn:microsoft.com/office/officeart/2005/8/layout/default"/>
    <dgm:cxn modelId="{39B54383-6F35-4A6A-A73B-D4722EEFED7A}" type="presOf" srcId="{52102DDA-D1BA-4CF4-91A9-4D0E66E6D24D}" destId="{860E73A9-4CDC-4FBC-8F07-1C1157A714E1}" srcOrd="0" destOrd="0" presId="urn:microsoft.com/office/officeart/2005/8/layout/default"/>
    <dgm:cxn modelId="{EDE9B9E2-7752-4874-A69D-341D0A5714E3}" type="presOf" srcId="{773E30EE-CE3E-4F8E-8E7E-69BBD5FDADB1}" destId="{F6D7D3B0-7C9E-454A-A959-F6ABEFAFB516}" srcOrd="0" destOrd="0" presId="urn:microsoft.com/office/officeart/2005/8/layout/default"/>
    <dgm:cxn modelId="{E2A00C04-1A30-49C3-A106-6A1267F757A0}" srcId="{8A18B51A-85F4-45FF-A5B5-0C352236A8B1}" destId="{52102DDA-D1BA-4CF4-91A9-4D0E66E6D24D}" srcOrd="1" destOrd="0" parTransId="{08653FF8-2ABD-4299-BBFB-843F6144D0F8}" sibTransId="{20E74340-DBA6-4466-9FDE-E3369D14B3CD}"/>
    <dgm:cxn modelId="{8E82911F-26F3-4DF5-B5DA-EE393E91B21B}" srcId="{8A18B51A-85F4-45FF-A5B5-0C352236A8B1}" destId="{36082B89-FECC-46A3-8C91-F7BE424A0C5A}" srcOrd="3" destOrd="0" parTransId="{0A43F07E-BB14-44DA-9DC5-9FB320F518A1}" sibTransId="{FAB027C4-23B8-4C27-98F8-BD16E7A3987B}"/>
    <dgm:cxn modelId="{A78A0AF6-86E8-4F87-B267-1935885CA37A}" type="presOf" srcId="{4934F0A4-31A9-4E9F-96A4-21053274559F}" destId="{B834967B-D384-4C19-B1D5-49484E1648A2}" srcOrd="0" destOrd="0" presId="urn:microsoft.com/office/officeart/2005/8/layout/default"/>
    <dgm:cxn modelId="{75D78034-CDDD-4F9D-85E4-01DA9D28513F}" srcId="{8A18B51A-85F4-45FF-A5B5-0C352236A8B1}" destId="{E1FA3701-C6C8-49A8-8C89-314754A3712F}" srcOrd="2" destOrd="0" parTransId="{91F1FA96-3D84-4DD4-8234-5CF59CD68520}" sibTransId="{084CC6F1-E4E1-4916-94C2-1E431024F497}"/>
    <dgm:cxn modelId="{EAC8A51C-1CF9-43B1-921F-3B60802800EC}" type="presOf" srcId="{24FC7005-0FF4-472E-B0F4-18B32AB346D6}" destId="{040A8256-ED95-4D8F-80BB-49D12A715FFC}" srcOrd="0" destOrd="0" presId="urn:microsoft.com/office/officeart/2005/8/layout/default"/>
    <dgm:cxn modelId="{AAB270EB-FE74-4464-B178-6FC42E84F699}" type="presParOf" srcId="{73585159-7138-4966-BA5E-1136A66E859B}" destId="{17E6799B-CFF0-4B11-B2DB-FFD7D793656E}" srcOrd="0" destOrd="0" presId="urn:microsoft.com/office/officeart/2005/8/layout/default"/>
    <dgm:cxn modelId="{0374B887-7A40-41C1-8132-3C71D524CC92}" type="presParOf" srcId="{73585159-7138-4966-BA5E-1136A66E859B}" destId="{1010596D-9B02-43A6-92B9-506555332086}" srcOrd="1" destOrd="0" presId="urn:microsoft.com/office/officeart/2005/8/layout/default"/>
    <dgm:cxn modelId="{4EBBB39D-1307-43E3-A38F-267724957F65}" type="presParOf" srcId="{73585159-7138-4966-BA5E-1136A66E859B}" destId="{860E73A9-4CDC-4FBC-8F07-1C1157A714E1}" srcOrd="2" destOrd="0" presId="urn:microsoft.com/office/officeart/2005/8/layout/default"/>
    <dgm:cxn modelId="{3D97C940-113F-480C-8BF6-C43B13D5A101}" type="presParOf" srcId="{73585159-7138-4966-BA5E-1136A66E859B}" destId="{95245532-C2D9-4F2C-BBB0-8AA7B64E13D7}" srcOrd="3" destOrd="0" presId="urn:microsoft.com/office/officeart/2005/8/layout/default"/>
    <dgm:cxn modelId="{B31DFF28-EB39-4D5C-A248-B7E46BF6E041}" type="presParOf" srcId="{73585159-7138-4966-BA5E-1136A66E859B}" destId="{94282580-6950-49DF-B18C-8E7727F6E59D}" srcOrd="4" destOrd="0" presId="urn:microsoft.com/office/officeart/2005/8/layout/default"/>
    <dgm:cxn modelId="{309DDF53-ECFD-4058-8F91-930E34300654}" type="presParOf" srcId="{73585159-7138-4966-BA5E-1136A66E859B}" destId="{0F761FD2-BD0C-4E09-89CE-6D27ADA5B034}" srcOrd="5" destOrd="0" presId="urn:microsoft.com/office/officeart/2005/8/layout/default"/>
    <dgm:cxn modelId="{4D987944-F6EA-4485-9488-88357C1C4572}" type="presParOf" srcId="{73585159-7138-4966-BA5E-1136A66E859B}" destId="{815A08D2-F746-44F0-9935-73DB16ED9575}" srcOrd="6" destOrd="0" presId="urn:microsoft.com/office/officeart/2005/8/layout/default"/>
    <dgm:cxn modelId="{2FFE2851-A768-436C-9EBF-CD17420681D3}" type="presParOf" srcId="{73585159-7138-4966-BA5E-1136A66E859B}" destId="{583B8009-D9DB-414D-81B4-94905C0F0B5F}" srcOrd="7" destOrd="0" presId="urn:microsoft.com/office/officeart/2005/8/layout/default"/>
    <dgm:cxn modelId="{91495975-FD01-45E5-9B7C-4B32516EB0DE}" type="presParOf" srcId="{73585159-7138-4966-BA5E-1136A66E859B}" destId="{F6D7D3B0-7C9E-454A-A959-F6ABEFAFB516}" srcOrd="8" destOrd="0" presId="urn:microsoft.com/office/officeart/2005/8/layout/default"/>
    <dgm:cxn modelId="{6A71AE9A-85B7-4E76-B706-CF72AC799C41}" type="presParOf" srcId="{73585159-7138-4966-BA5E-1136A66E859B}" destId="{DA8E896F-EE1C-4B12-A259-B5143C816F2F}" srcOrd="9" destOrd="0" presId="urn:microsoft.com/office/officeart/2005/8/layout/default"/>
    <dgm:cxn modelId="{D6A1C635-8A21-4A7C-A7D7-DB191491F8A1}" type="presParOf" srcId="{73585159-7138-4966-BA5E-1136A66E859B}" destId="{7922FEB6-AA20-4AED-86C8-9E393EDEAF32}" srcOrd="10" destOrd="0" presId="urn:microsoft.com/office/officeart/2005/8/layout/default"/>
    <dgm:cxn modelId="{0497AC9E-DBDE-4A39-AC3C-664C599B68BB}" type="presParOf" srcId="{73585159-7138-4966-BA5E-1136A66E859B}" destId="{6AC29B8B-4CB5-410A-8A84-E2294494B4E0}" srcOrd="11" destOrd="0" presId="urn:microsoft.com/office/officeart/2005/8/layout/default"/>
    <dgm:cxn modelId="{FB7FFEEA-ACB2-470B-89A4-ECE51430BFAE}" type="presParOf" srcId="{73585159-7138-4966-BA5E-1136A66E859B}" destId="{C1F1ED0D-F46F-4311-BB99-6F4538CB8DAA}" srcOrd="12" destOrd="0" presId="urn:microsoft.com/office/officeart/2005/8/layout/default"/>
    <dgm:cxn modelId="{E42C3A06-74F0-40A0-A0B5-8980F83B754A}" type="presParOf" srcId="{73585159-7138-4966-BA5E-1136A66E859B}" destId="{1D7AA5C4-65F1-446F-9ADB-CD3D896B720A}" srcOrd="13" destOrd="0" presId="urn:microsoft.com/office/officeart/2005/8/layout/default"/>
    <dgm:cxn modelId="{CCDB3E55-B197-42D1-9ACF-8A616E2B8B04}" type="presParOf" srcId="{73585159-7138-4966-BA5E-1136A66E859B}" destId="{B834967B-D384-4C19-B1D5-49484E1648A2}" srcOrd="14" destOrd="0" presId="urn:microsoft.com/office/officeart/2005/8/layout/default"/>
    <dgm:cxn modelId="{903D7866-5C8D-4900-8D18-C4DA0B942196}" type="presParOf" srcId="{73585159-7138-4966-BA5E-1136A66E859B}" destId="{B387331D-8089-41B2-91D7-4C3FB539016B}" srcOrd="15" destOrd="0" presId="urn:microsoft.com/office/officeart/2005/8/layout/default"/>
    <dgm:cxn modelId="{B8D7BF57-14E9-408B-831E-FE8A19C7588A}" type="presParOf" srcId="{73585159-7138-4966-BA5E-1136A66E859B}" destId="{AD718B0E-07FF-4FD8-A66D-C06C0FFCA2B8}" srcOrd="16" destOrd="0" presId="urn:microsoft.com/office/officeart/2005/8/layout/default"/>
    <dgm:cxn modelId="{7B904981-94DC-4796-A2E7-D8A23723874C}" type="presParOf" srcId="{73585159-7138-4966-BA5E-1136A66E859B}" destId="{7D32AD46-9D45-4C8D-8D5F-18AF682DA961}" srcOrd="17" destOrd="0" presId="urn:microsoft.com/office/officeart/2005/8/layout/default"/>
    <dgm:cxn modelId="{EB752B3D-F4CC-4BFA-A5A8-7FA74BF66AC5}" type="presParOf" srcId="{73585159-7138-4966-BA5E-1136A66E859B}" destId="{85237620-9243-4C80-B5C1-EE452189D387}" srcOrd="18" destOrd="0" presId="urn:microsoft.com/office/officeart/2005/8/layout/default"/>
    <dgm:cxn modelId="{D8D6F481-F6F8-4A5B-BA52-B4D207872C2C}" type="presParOf" srcId="{73585159-7138-4966-BA5E-1136A66E859B}" destId="{8EB0057F-E012-4C79-BFA9-DBCAF368837E}" srcOrd="19" destOrd="0" presId="urn:microsoft.com/office/officeart/2005/8/layout/default"/>
    <dgm:cxn modelId="{8F2CC08B-CD5F-4DBC-9431-41AB75B03245}" type="presParOf" srcId="{73585159-7138-4966-BA5E-1136A66E859B}" destId="{715FE89D-44E3-4378-9A88-969B4702428A}" srcOrd="20" destOrd="0" presId="urn:microsoft.com/office/officeart/2005/8/layout/default"/>
    <dgm:cxn modelId="{EC378C30-B05B-4780-AA01-3409CD2880D4}" type="presParOf" srcId="{73585159-7138-4966-BA5E-1136A66E859B}" destId="{188CF1AD-1CEB-44F1-B967-31E2601DC72A}" srcOrd="21" destOrd="0" presId="urn:microsoft.com/office/officeart/2005/8/layout/default"/>
    <dgm:cxn modelId="{08B2C209-2770-49E0-80D3-91C4F9E83055}" type="presParOf" srcId="{73585159-7138-4966-BA5E-1136A66E859B}" destId="{040A8256-ED95-4D8F-80BB-49D12A715FF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0FA003-EC16-4DDF-8581-C89D7F2378E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8095C46-0239-407D-99FD-5D2A43E0708B}">
          <dgm:prSet phldrT="[Text]"/>
          <dgm:spPr/>
          <dgm:t>
            <a:bodyPr/>
            <a:lstStyle/>
            <a:p>
              <a:r>
                <a:rPr lang="nl-NL" dirty="0" err="1" smtClean="0"/>
                <a:t>cycle</a:t>
              </a:r>
              <a:r>
                <a:rPr lang="nl-NL" dirty="0" smtClean="0"/>
                <a:t> </a:t>
              </a:r>
              <a:r>
                <a:rPr lang="nl-NL" dirty="0" err="1" smtClean="0"/>
                <a:t>length</a:t>
              </a:r>
              <a:r>
                <a:rPr lang="nl-NL" dirty="0" smtClean="0"/>
                <a:t> </a:t>
              </a:r>
              <a14:m>
                <m:oMath xmlns:m="http://schemas.openxmlformats.org/officeDocument/2006/math">
                  <m:r>
                    <a:rPr lang="nl-NL" b="0" i="1" smtClean="0">
                      <a:latin typeface="Cambria Math" panose="02040503050406030204" pitchFamily="18" charset="0"/>
                    </a:rPr>
                    <m:t>≥</m:t>
                  </m:r>
                  <m:r>
                    <a:rPr lang="nl-NL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nl-NL" dirty="0" smtClean="0"/>
                <a:t> </a:t>
              </a:r>
              <a:br>
                <a:rPr lang="nl-NL" dirty="0" smtClean="0"/>
              </a:br>
              <a:r>
                <a:rPr lang="nl-NL" dirty="0" smtClean="0"/>
                <a:t>/</a:t>
              </a:r>
              <a:br>
                <a:rPr lang="nl-NL" dirty="0" smtClean="0"/>
              </a:br>
              <a:r>
                <a:rPr lang="nl-NL" dirty="0" err="1" smtClean="0"/>
                <a:t>treewidth</a:t>
              </a:r>
              <a:r>
                <a:rPr lang="nl-NL" dirty="0" smtClean="0"/>
                <a:t> </a:t>
              </a:r>
              <a14:m>
                <m:oMath xmlns:m="http://schemas.openxmlformats.org/officeDocument/2006/math">
                  <m:r>
                    <a:rPr lang="nl-NL" b="0" i="1" smtClean="0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en-US" dirty="0" smtClean="0"/>
                <a:t> k</a:t>
              </a:r>
              <a:endParaRPr lang="en-US" dirty="0"/>
            </a:p>
          </dgm:t>
        </dgm:pt>
      </mc:Choice>
      <mc:Fallback xmlns="">
        <dgm:pt modelId="{78095C46-0239-407D-99FD-5D2A43E0708B}">
          <dgm:prSet phldrT="[Text]"/>
          <dgm:spPr/>
          <dgm:t>
            <a:bodyPr/>
            <a:lstStyle/>
            <a:p>
              <a:r>
                <a:rPr lang="nl-NL" dirty="0" err="1" smtClean="0"/>
                <a:t>cycle</a:t>
              </a:r>
              <a:r>
                <a:rPr lang="nl-NL" dirty="0" smtClean="0"/>
                <a:t> </a:t>
              </a:r>
              <a:r>
                <a:rPr lang="nl-NL" dirty="0" err="1" smtClean="0"/>
                <a:t>length</a:t>
              </a:r>
              <a:r>
                <a:rPr lang="nl-NL" dirty="0" smtClean="0"/>
                <a:t> </a:t>
              </a:r>
              <a:r>
                <a:rPr lang="nl-NL" b="0" i="0" smtClean="0">
                  <a:latin typeface="Cambria Math" panose="02040503050406030204" pitchFamily="18" charset="0"/>
                </a:rPr>
                <a:t>≥𝑘</a:t>
              </a:r>
              <a:r>
                <a:rPr lang="nl-NL" dirty="0" smtClean="0"/>
                <a:t> </a:t>
              </a:r>
              <a:br>
                <a:rPr lang="nl-NL" dirty="0" smtClean="0"/>
              </a:br>
              <a:r>
                <a:rPr lang="nl-NL" dirty="0" smtClean="0"/>
                <a:t>/</a:t>
              </a:r>
              <a:br>
                <a:rPr lang="nl-NL" dirty="0" smtClean="0"/>
              </a:br>
              <a:r>
                <a:rPr lang="nl-NL" dirty="0" err="1" smtClean="0"/>
                <a:t>treewidth</a:t>
              </a:r>
              <a:r>
                <a:rPr lang="nl-NL" dirty="0" smtClean="0"/>
                <a:t> </a:t>
              </a:r>
              <a:r>
                <a:rPr lang="nl-NL" b="0" i="0" smtClean="0">
                  <a:latin typeface="Cambria Math" panose="02040503050406030204" pitchFamily="18" charset="0"/>
                </a:rPr>
                <a:t>≤</a:t>
              </a:r>
              <a:r>
                <a:rPr lang="en-US" dirty="0" smtClean="0"/>
                <a:t> k</a:t>
              </a:r>
              <a:endParaRPr lang="en-US" dirty="0"/>
            </a:p>
          </dgm:t>
        </dgm:pt>
      </mc:Fallback>
    </mc:AlternateContent>
    <dgm:pt modelId="{4F8C70A1-AEC9-4176-9446-9E48CD6C2F8B}" type="parTrans" cxnId="{7AB56FE2-2397-46AC-B2DC-0F5003878F81}">
      <dgm:prSet/>
      <dgm:spPr/>
      <dgm:t>
        <a:bodyPr/>
        <a:lstStyle/>
        <a:p>
          <a:endParaRPr lang="en-US"/>
        </a:p>
      </dgm:t>
    </dgm:pt>
    <dgm:pt modelId="{61DBDAD7-8538-4E76-88D8-1B21C9D3C190}" type="sibTrans" cxnId="{7AB56FE2-2397-46AC-B2DC-0F5003878F8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8B09FA6-E6AC-4DE6-B407-01DCAE90E79C}">
          <dgm:prSet phldrT="[Text]"/>
          <dgm:spPr/>
          <dgm:t>
            <a:bodyPr/>
            <a:lstStyle/>
            <a:p>
              <a:r>
                <a:rPr lang="nl-NL" dirty="0" smtClean="0"/>
                <a:t>vertex cover </a:t>
              </a:r>
              <a14:m>
                <m:oMath xmlns:m="http://schemas.openxmlformats.org/officeDocument/2006/math">
                  <m:r>
                    <a:rPr lang="nl-NL" b="0" i="1" smtClean="0">
                      <a:latin typeface="Cambria Math" panose="02040503050406030204" pitchFamily="18" charset="0"/>
                    </a:rPr>
                    <m:t>≤</m:t>
                  </m:r>
                  <m:r>
                    <a:rPr lang="nl-NL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smtClean="0"/>
                <a:t>/</a:t>
              </a:r>
              <a:br>
                <a:rPr lang="en-US" dirty="0" smtClean="0"/>
              </a:b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-internal spanning tree</a:t>
              </a:r>
              <a:endParaRPr lang="en-US" dirty="0"/>
            </a:p>
          </dgm:t>
        </dgm:pt>
      </mc:Choice>
      <mc:Fallback xmlns="">
        <dgm:pt modelId="{88B09FA6-E6AC-4DE6-B407-01DCAE90E79C}">
          <dgm:prSet phldrT="[Text]"/>
          <dgm:spPr/>
          <dgm:t>
            <a:bodyPr/>
            <a:lstStyle/>
            <a:p>
              <a:r>
                <a:rPr lang="nl-NL" dirty="0" smtClean="0"/>
                <a:t>vertex cover </a:t>
              </a:r>
              <a:r>
                <a:rPr lang="nl-NL" b="0" i="0" smtClean="0">
                  <a:latin typeface="Cambria Math" panose="02040503050406030204" pitchFamily="18" charset="0"/>
                </a:rPr>
                <a:t>≤𝑘</a:t>
              </a:r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smtClean="0"/>
                <a:t>/</a:t>
              </a:r>
              <a:br>
                <a:rPr lang="en-US" dirty="0" smtClean="0"/>
              </a:br>
              <a:r>
                <a:rPr lang="en-US" i="0" dirty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-internal spanning tree</a:t>
              </a:r>
              <a:endParaRPr lang="en-US" dirty="0"/>
            </a:p>
          </dgm:t>
        </dgm:pt>
      </mc:Fallback>
    </mc:AlternateContent>
    <dgm:pt modelId="{FA2968A5-B96F-41CE-A5D8-5C461220377C}" type="parTrans" cxnId="{5A87FBF0-513E-4781-B3E6-3AAF60A4B226}">
      <dgm:prSet/>
      <dgm:spPr/>
      <dgm:t>
        <a:bodyPr/>
        <a:lstStyle/>
        <a:p>
          <a:endParaRPr lang="en-US"/>
        </a:p>
      </dgm:t>
    </dgm:pt>
    <dgm:pt modelId="{3FC12994-0E3A-437F-ADA0-F2A4C19D1284}" type="sibTrans" cxnId="{5A87FBF0-513E-4781-B3E6-3AAF60A4B22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8FE032C-0DD2-475F-8A45-5623B05BD944}">
          <dgm:prSet phldrT="[Text]"/>
          <dgm:spPr/>
          <dgm:t>
            <a:bodyPr/>
            <a:lstStyle/>
            <a:p>
              <a:r>
                <a:rPr lang="nl-NL" dirty="0" smtClean="0"/>
                <a:t>vertex cover </a:t>
              </a:r>
              <a14:m>
                <m:oMath xmlns:m="http://schemas.openxmlformats.org/officeDocument/2006/math">
                  <m:r>
                    <a:rPr lang="nl-NL" b="0" i="1" smtClean="0">
                      <a:latin typeface="Cambria Math" panose="02040503050406030204" pitchFamily="18" charset="0"/>
                    </a:rPr>
                    <m:t>≤</m:t>
                  </m:r>
                  <m:r>
                    <a:rPr lang="nl-NL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smtClean="0"/>
                <a:t>/</a:t>
              </a:r>
              <a:br>
                <a:rPr lang="en-US" dirty="0" smtClean="0"/>
              </a:br>
              <a:r>
                <a:rPr lang="en-US" dirty="0" err="1" smtClean="0"/>
                <a:t>nonblocker</a:t>
              </a:r>
              <a:r>
                <a:rPr lang="en-US" dirty="0" smtClean="0"/>
                <a:t> </a:t>
              </a:r>
              <a14:m>
                <m:oMath xmlns:m="http://schemas.openxmlformats.org/officeDocument/2006/math">
                  <m:r>
                    <a:rPr lang="nl-NL" b="0" i="1" smtClean="0">
                      <a:latin typeface="Cambria Math" panose="02040503050406030204" pitchFamily="18" charset="0"/>
                    </a:rPr>
                    <m:t>≤</m:t>
                  </m:r>
                </m:oMath>
              </a14:m>
              <a:r>
                <a:rPr lang="en-US" dirty="0" smtClean="0"/>
                <a:t> k</a:t>
              </a:r>
              <a:endParaRPr lang="en-US" dirty="0"/>
            </a:p>
          </dgm:t>
        </dgm:pt>
      </mc:Choice>
      <mc:Fallback xmlns="">
        <dgm:pt modelId="{A8FE032C-0DD2-475F-8A45-5623B05BD944}">
          <dgm:prSet phldrT="[Text]"/>
          <dgm:spPr/>
          <dgm:t>
            <a:bodyPr/>
            <a:lstStyle/>
            <a:p>
              <a:r>
                <a:rPr lang="nl-NL" dirty="0" smtClean="0"/>
                <a:t>vertex cover </a:t>
              </a:r>
              <a:r>
                <a:rPr lang="nl-NL" b="0" i="0" smtClean="0">
                  <a:latin typeface="Cambria Math" panose="02040503050406030204" pitchFamily="18" charset="0"/>
                </a:rPr>
                <a:t>≤𝑘</a:t>
              </a:r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smtClean="0"/>
                <a:t>/</a:t>
              </a:r>
              <a:br>
                <a:rPr lang="en-US" dirty="0" smtClean="0"/>
              </a:br>
              <a:r>
                <a:rPr lang="en-US" dirty="0" err="1" smtClean="0"/>
                <a:t>nonblocker</a:t>
              </a:r>
              <a:r>
                <a:rPr lang="en-US" dirty="0" smtClean="0"/>
                <a:t> </a:t>
              </a:r>
              <a:r>
                <a:rPr lang="nl-NL" b="0" i="0" smtClean="0">
                  <a:latin typeface="Cambria Math" panose="02040503050406030204" pitchFamily="18" charset="0"/>
                </a:rPr>
                <a:t>≤</a:t>
              </a:r>
              <a:r>
                <a:rPr lang="en-US" dirty="0" smtClean="0"/>
                <a:t> k</a:t>
              </a:r>
              <a:endParaRPr lang="en-US" dirty="0"/>
            </a:p>
          </dgm:t>
        </dgm:pt>
      </mc:Fallback>
    </mc:AlternateContent>
    <dgm:pt modelId="{E7860988-B382-43F2-B126-1FC4E0BF18EF}" type="parTrans" cxnId="{D482F763-7046-4B86-B84F-9781B7045618}">
      <dgm:prSet/>
      <dgm:spPr/>
      <dgm:t>
        <a:bodyPr/>
        <a:lstStyle/>
        <a:p>
          <a:endParaRPr lang="en-US"/>
        </a:p>
      </dgm:t>
    </dgm:pt>
    <dgm:pt modelId="{2DEF39CB-4064-4275-8C0D-84265ACAC6B5}" type="sibTrans" cxnId="{D482F763-7046-4B86-B84F-9781B704561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A4AE046-DD67-4E6D-A180-3D8711BE87E4}">
          <dgm:prSet phldrT="[Text]"/>
          <dgm:spPr/>
          <dgm:t>
            <a:bodyPr/>
            <a:lstStyle/>
            <a:p>
              <a:r>
                <a:rPr lang="nl-NL" dirty="0" smtClean="0"/>
                <a:t>treewidth </a:t>
              </a:r>
              <a14:m>
                <m:oMath xmlns:m="http://schemas.openxmlformats.org/officeDocument/2006/math">
                  <m:r>
                    <a:rPr lang="nl-NL" b="0" i="1" smtClean="0">
                      <a:latin typeface="Cambria Math" panose="02040503050406030204" pitchFamily="18" charset="0"/>
                    </a:rPr>
                    <m:t>≤</m:t>
                  </m:r>
                  <m:r>
                    <a:rPr lang="nl-NL" b="0" i="1" smtClean="0">
                      <a:latin typeface="Cambria Math" panose="02040503050406030204" pitchFamily="18" charset="0"/>
                    </a:rPr>
                    <m:t>𝑂</m:t>
                  </m:r>
                  <m:r>
                    <a:rPr lang="nl-NL" b="0" i="1" smtClean="0">
                      <a:latin typeface="Cambria Math" panose="02040503050406030204" pitchFamily="18" charset="0"/>
                    </a:rPr>
                    <m:t>(</m:t>
                  </m:r>
                  <m:sSup>
                    <m:sSupPr>
                      <m:ctrlPr>
                        <a:rPr lang="nl-NL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p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e>
                    <m: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lang="nl-NL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nl-NL" dirty="0" smtClean="0"/>
                <a:t/>
              </a:r>
              <a:br>
                <a:rPr lang="nl-NL" dirty="0" smtClean="0"/>
              </a:br>
              <a:r>
                <a:rPr lang="nl-NL" dirty="0" smtClean="0"/>
                <a:t>/</a:t>
              </a:r>
            </a:p>
            <a:p>
              <a:r>
                <a:rPr lang="nl-NL" dirty="0" smtClean="0"/>
                <a:t>Irrelevant vertex </a:t>
              </a:r>
              <a:r>
                <a:rPr lang="nl-NL" dirty="0" err="1" smtClean="0"/>
                <a:t>for</a:t>
              </a:r>
              <a:r>
                <a:rPr lang="nl-NL" dirty="0" smtClean="0"/>
                <a:t> </a:t>
              </a:r>
              <a:r>
                <a:rPr lang="nl-NL" cap="small" baseline="0" dirty="0" smtClean="0"/>
                <a:t>Disjoint </a:t>
              </a:r>
              <a:r>
                <a:rPr lang="nl-NL" cap="small" baseline="0" dirty="0" err="1" smtClean="0"/>
                <a:t>Paths</a:t>
              </a:r>
              <a:endParaRPr lang="en-US" dirty="0"/>
            </a:p>
          </dgm:t>
        </dgm:pt>
      </mc:Choice>
      <mc:Fallback xmlns="">
        <dgm:pt modelId="{7A4AE046-DD67-4E6D-A180-3D8711BE87E4}">
          <dgm:prSet phldrT="[Text]"/>
          <dgm:spPr/>
          <dgm:t>
            <a:bodyPr/>
            <a:lstStyle/>
            <a:p>
              <a:r>
                <a:rPr lang="nl-NL" dirty="0" smtClean="0"/>
                <a:t>treewidth </a:t>
              </a:r>
              <a:r>
                <a:rPr lang="nl-NL" b="0" i="0" smtClean="0">
                  <a:latin typeface="Cambria Math" panose="02040503050406030204" pitchFamily="18" charset="0"/>
                </a:rPr>
                <a:t>≤𝑂(2^𝑘</a:t>
              </a:r>
              <a:r>
                <a:rPr lang="en-US" b="0" i="0" smtClean="0">
                  <a:latin typeface="Cambria Math" panose="02040503050406030204" pitchFamily="18" charset="0"/>
                </a:rPr>
                <a:t> 𝑘^(3/2)</a:t>
              </a:r>
              <a:r>
                <a:rPr lang="nl-NL" b="0" i="0" smtClean="0">
                  <a:latin typeface="Cambria Math" panose="02040503050406030204" pitchFamily="18" charset="0"/>
                </a:rPr>
                <a:t>)</a:t>
              </a:r>
              <a:r>
                <a:rPr lang="nl-NL" dirty="0" smtClean="0"/>
                <a:t/>
              </a:r>
              <a:br>
                <a:rPr lang="nl-NL" dirty="0" smtClean="0"/>
              </a:br>
              <a:r>
                <a:rPr lang="nl-NL" dirty="0" smtClean="0"/>
                <a:t>/</a:t>
              </a:r>
            </a:p>
            <a:p>
              <a:r>
                <a:rPr lang="nl-NL" dirty="0" smtClean="0"/>
                <a:t>Irrelevant vertex </a:t>
              </a:r>
              <a:r>
                <a:rPr lang="nl-NL" dirty="0" err="1" smtClean="0"/>
                <a:t>for</a:t>
              </a:r>
              <a:r>
                <a:rPr lang="nl-NL" dirty="0" smtClean="0"/>
                <a:t> </a:t>
              </a:r>
              <a:r>
                <a:rPr lang="nl-NL" cap="small" baseline="0" dirty="0" smtClean="0"/>
                <a:t>Disjoint </a:t>
              </a:r>
              <a:r>
                <a:rPr lang="nl-NL" cap="small" baseline="0" dirty="0" err="1" smtClean="0"/>
                <a:t>Paths</a:t>
              </a:r>
              <a:endParaRPr lang="en-US" dirty="0"/>
            </a:p>
          </dgm:t>
        </dgm:pt>
      </mc:Fallback>
    </mc:AlternateContent>
    <dgm:pt modelId="{A3437728-0A13-4038-8D54-5B7F10C5BAD5}" type="parTrans" cxnId="{0DAB5050-59F4-41D9-BDF4-7B3EA98B4BD5}">
      <dgm:prSet/>
      <dgm:spPr/>
      <dgm:t>
        <a:bodyPr/>
        <a:lstStyle/>
        <a:p>
          <a:endParaRPr lang="en-US"/>
        </a:p>
      </dgm:t>
    </dgm:pt>
    <dgm:pt modelId="{68AF95EB-D605-4DDE-B574-D32AEB4114C5}" type="sibTrans" cxnId="{0DAB5050-59F4-41D9-BDF4-7B3EA98B4BD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016ECCC-5296-4077-8169-A42AC9DF245E}">
          <dgm:prSet phldrT="[Text]"/>
          <dgm:spPr/>
          <dgm:t>
            <a:bodyPr/>
            <a:lstStyle/>
            <a:p>
              <a:r>
                <a:rPr lang="nl-NL" dirty="0" smtClean="0"/>
                <a:t>cycle </a:t>
              </a:r>
              <a:r>
                <a:rPr lang="nl-NL" dirty="0" err="1" smtClean="0"/>
                <a:t>length</a:t>
              </a:r>
              <a:r>
                <a:rPr lang="nl-NL" dirty="0" smtClean="0"/>
                <a:t> </a:t>
              </a:r>
              <a14:m>
                <m:oMath xmlns:m="http://schemas.openxmlformats.org/officeDocument/2006/math">
                  <m:r>
                    <a:rPr lang="nl-NL" b="0" i="1" smtClean="0">
                      <a:latin typeface="Cambria Math" panose="02040503050406030204" pitchFamily="18" charset="0"/>
                    </a:rPr>
                    <m:t>≥</m:t>
                  </m:r>
                </m:oMath>
              </a14:m>
              <a:r>
                <a:rPr lang="en-US" dirty="0" smtClean="0"/>
                <a:t> k</a:t>
              </a:r>
              <a:br>
                <a:rPr lang="en-US" dirty="0" smtClean="0"/>
              </a:br>
              <a:r>
                <a:rPr lang="en-US" dirty="0" smtClean="0"/>
                <a:t>/</a:t>
              </a:r>
              <a:br>
                <a:rPr lang="en-US" dirty="0" smtClean="0"/>
              </a:br>
              <a:r>
                <a:rPr lang="en-US" dirty="0" smtClean="0"/>
                <a:t>Irrelevant vertex for </a:t>
              </a:r>
              <a:br>
                <a:rPr lang="en-US" dirty="0" smtClean="0"/>
              </a:b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Cycle</a:t>
              </a:r>
              <a:endParaRPr lang="en-US" cap="small" baseline="0" dirty="0"/>
            </a:p>
          </dgm:t>
        </dgm:pt>
      </mc:Choice>
      <mc:Fallback xmlns="">
        <dgm:pt modelId="{3016ECCC-5296-4077-8169-A42AC9DF245E}">
          <dgm:prSet phldrT="[Text]"/>
          <dgm:spPr/>
          <dgm:t>
            <a:bodyPr/>
            <a:lstStyle/>
            <a:p>
              <a:pPr/>
              <a:r>
                <a:rPr lang="nl-NL" dirty="0" smtClean="0"/>
                <a:t>cycle </a:t>
              </a:r>
              <a:r>
                <a:rPr lang="nl-NL" dirty="0" err="1" smtClean="0"/>
                <a:t>length</a:t>
              </a:r>
              <a:r>
                <a:rPr lang="nl-NL" dirty="0" smtClean="0"/>
                <a:t> </a:t>
              </a:r>
              <a:r>
                <a:rPr lang="nl-NL" b="0" i="0" smtClean="0">
                  <a:latin typeface="Cambria Math" panose="02040503050406030204" pitchFamily="18" charset="0"/>
                </a:rPr>
                <a:t>≥</a:t>
              </a:r>
              <a:r>
                <a:rPr lang="en-US" dirty="0" smtClean="0"/>
                <a:t> k</a:t>
              </a:r>
              <a:br>
                <a:rPr lang="en-US" dirty="0" smtClean="0"/>
              </a:br>
              <a:r>
                <a:rPr lang="en-US" dirty="0" smtClean="0"/>
                <a:t>/</a:t>
              </a:r>
              <a:br>
                <a:rPr lang="en-US" dirty="0" smtClean="0"/>
              </a:br>
              <a:r>
                <a:rPr lang="en-US" dirty="0" smtClean="0"/>
                <a:t>Irrelevant vertex for </a:t>
              </a:r>
              <a:br>
                <a:rPr lang="en-US" dirty="0" smtClean="0"/>
              </a:b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Cycle</a:t>
              </a:r>
              <a:endParaRPr lang="en-US" cap="small" baseline="0" dirty="0"/>
            </a:p>
          </dgm:t>
        </dgm:pt>
      </mc:Fallback>
    </mc:AlternateContent>
    <dgm:pt modelId="{D61B8217-8DE2-460E-80B5-99A506222E71}" type="parTrans" cxnId="{567CFA5A-51CD-4E04-8BE4-F8F498E19440}">
      <dgm:prSet/>
      <dgm:spPr/>
      <dgm:t>
        <a:bodyPr/>
        <a:lstStyle/>
        <a:p>
          <a:endParaRPr lang="en-US"/>
        </a:p>
      </dgm:t>
    </dgm:pt>
    <dgm:pt modelId="{98CD4807-E5A7-469B-ABFA-CFD6B62C700B}" type="sibTrans" cxnId="{567CFA5A-51CD-4E04-8BE4-F8F498E19440}">
      <dgm:prSet/>
      <dgm:spPr/>
      <dgm:t>
        <a:bodyPr/>
        <a:lstStyle/>
        <a:p>
          <a:endParaRPr lang="en-US"/>
        </a:p>
      </dgm:t>
    </dgm:pt>
    <dgm:pt modelId="{B14FC973-FAC9-4270-B302-01A93795ED81}" type="pres">
      <dgm:prSet presAssocID="{060FA003-EC16-4DDF-8581-C89D7F2378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7CB8F1-B00B-431A-AAFD-E43BE340A0CD}" type="pres">
      <dgm:prSet presAssocID="{78095C46-0239-407D-99FD-5D2A43E070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E5A0A-3BC6-49F1-8351-2FE1B4447241}" type="pres">
      <dgm:prSet presAssocID="{61DBDAD7-8538-4E76-88D8-1B21C9D3C190}" presName="sibTrans" presStyleCnt="0"/>
      <dgm:spPr/>
    </dgm:pt>
    <dgm:pt modelId="{9E90E27E-1B4D-4F78-AA83-8854B777F928}" type="pres">
      <dgm:prSet presAssocID="{88B09FA6-E6AC-4DE6-B407-01DCAE90E7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47CD6-3B89-41C9-8270-C262C5A4E8EE}" type="pres">
      <dgm:prSet presAssocID="{3FC12994-0E3A-437F-ADA0-F2A4C19D1284}" presName="sibTrans" presStyleCnt="0"/>
      <dgm:spPr/>
    </dgm:pt>
    <dgm:pt modelId="{62FBD51D-8579-4FBD-BA99-9A624BC09F33}" type="pres">
      <dgm:prSet presAssocID="{A8FE032C-0DD2-475F-8A45-5623B05BD9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3E332-5FBE-4AF8-8FA5-833ECF25183C}" type="pres">
      <dgm:prSet presAssocID="{2DEF39CB-4064-4275-8C0D-84265ACAC6B5}" presName="sibTrans" presStyleCnt="0"/>
      <dgm:spPr/>
    </dgm:pt>
    <dgm:pt modelId="{0A3D5343-8383-43A6-963F-27244C833DCE}" type="pres">
      <dgm:prSet presAssocID="{7A4AE046-DD67-4E6D-A180-3D8711BE87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D5418-FF37-4815-8BB2-1FA5B21F623B}" type="pres">
      <dgm:prSet presAssocID="{68AF95EB-D605-4DDE-B574-D32AEB4114C5}" presName="sibTrans" presStyleCnt="0"/>
      <dgm:spPr/>
    </dgm:pt>
    <dgm:pt modelId="{49F9F4F6-01E2-46BE-BB26-2C3DB6095F4D}" type="pres">
      <dgm:prSet presAssocID="{3016ECCC-5296-4077-8169-A42AC9DF24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CFA5A-51CD-4E04-8BE4-F8F498E19440}" srcId="{060FA003-EC16-4DDF-8581-C89D7F2378E4}" destId="{3016ECCC-5296-4077-8169-A42AC9DF245E}" srcOrd="4" destOrd="0" parTransId="{D61B8217-8DE2-460E-80B5-99A506222E71}" sibTransId="{98CD4807-E5A7-469B-ABFA-CFD6B62C700B}"/>
    <dgm:cxn modelId="{AA965573-DFCF-40C3-9DCD-267E6F405483}" type="presOf" srcId="{7A4AE046-DD67-4E6D-A180-3D8711BE87E4}" destId="{0A3D5343-8383-43A6-963F-27244C833DCE}" srcOrd="0" destOrd="0" presId="urn:microsoft.com/office/officeart/2005/8/layout/default"/>
    <dgm:cxn modelId="{39D2E8D8-1BA1-46CD-B95B-924698BAE343}" type="presOf" srcId="{3016ECCC-5296-4077-8169-A42AC9DF245E}" destId="{49F9F4F6-01E2-46BE-BB26-2C3DB6095F4D}" srcOrd="0" destOrd="0" presId="urn:microsoft.com/office/officeart/2005/8/layout/default"/>
    <dgm:cxn modelId="{7AB56FE2-2397-46AC-B2DC-0F5003878F81}" srcId="{060FA003-EC16-4DDF-8581-C89D7F2378E4}" destId="{78095C46-0239-407D-99FD-5D2A43E0708B}" srcOrd="0" destOrd="0" parTransId="{4F8C70A1-AEC9-4176-9446-9E48CD6C2F8B}" sibTransId="{61DBDAD7-8538-4E76-88D8-1B21C9D3C190}"/>
    <dgm:cxn modelId="{708C7778-4E7D-4CF2-8143-9B5E9648E815}" type="presOf" srcId="{A8FE032C-0DD2-475F-8A45-5623B05BD944}" destId="{62FBD51D-8579-4FBD-BA99-9A624BC09F33}" srcOrd="0" destOrd="0" presId="urn:microsoft.com/office/officeart/2005/8/layout/default"/>
    <dgm:cxn modelId="{D482F763-7046-4B86-B84F-9781B7045618}" srcId="{060FA003-EC16-4DDF-8581-C89D7F2378E4}" destId="{A8FE032C-0DD2-475F-8A45-5623B05BD944}" srcOrd="2" destOrd="0" parTransId="{E7860988-B382-43F2-B126-1FC4E0BF18EF}" sibTransId="{2DEF39CB-4064-4275-8C0D-84265ACAC6B5}"/>
    <dgm:cxn modelId="{AAA2B1BB-E03D-4C15-8B0A-F5013C4D00E4}" type="presOf" srcId="{88B09FA6-E6AC-4DE6-B407-01DCAE90E79C}" destId="{9E90E27E-1B4D-4F78-AA83-8854B777F928}" srcOrd="0" destOrd="0" presId="urn:microsoft.com/office/officeart/2005/8/layout/default"/>
    <dgm:cxn modelId="{0DAB5050-59F4-41D9-BDF4-7B3EA98B4BD5}" srcId="{060FA003-EC16-4DDF-8581-C89D7F2378E4}" destId="{7A4AE046-DD67-4E6D-A180-3D8711BE87E4}" srcOrd="3" destOrd="0" parTransId="{A3437728-0A13-4038-8D54-5B7F10C5BAD5}" sibTransId="{68AF95EB-D605-4DDE-B574-D32AEB4114C5}"/>
    <dgm:cxn modelId="{D1C6E1C5-AC9B-4DBD-A73C-F94A4FDBAF78}" type="presOf" srcId="{060FA003-EC16-4DDF-8581-C89D7F2378E4}" destId="{B14FC973-FAC9-4270-B302-01A93795ED81}" srcOrd="0" destOrd="0" presId="urn:microsoft.com/office/officeart/2005/8/layout/default"/>
    <dgm:cxn modelId="{5A87FBF0-513E-4781-B3E6-3AAF60A4B226}" srcId="{060FA003-EC16-4DDF-8581-C89D7F2378E4}" destId="{88B09FA6-E6AC-4DE6-B407-01DCAE90E79C}" srcOrd="1" destOrd="0" parTransId="{FA2968A5-B96F-41CE-A5D8-5C461220377C}" sibTransId="{3FC12994-0E3A-437F-ADA0-F2A4C19D1284}"/>
    <dgm:cxn modelId="{98200A72-E93F-4520-8B89-1E0F91CA564C}" type="presOf" srcId="{78095C46-0239-407D-99FD-5D2A43E0708B}" destId="{857CB8F1-B00B-431A-AAFD-E43BE340A0CD}" srcOrd="0" destOrd="0" presId="urn:microsoft.com/office/officeart/2005/8/layout/default"/>
    <dgm:cxn modelId="{457C10FA-C8E7-48EB-AE35-7E5211C1C792}" type="presParOf" srcId="{B14FC973-FAC9-4270-B302-01A93795ED81}" destId="{857CB8F1-B00B-431A-AAFD-E43BE340A0CD}" srcOrd="0" destOrd="0" presId="urn:microsoft.com/office/officeart/2005/8/layout/default"/>
    <dgm:cxn modelId="{573AE8FC-083E-46B2-AED1-6C20935F48C8}" type="presParOf" srcId="{B14FC973-FAC9-4270-B302-01A93795ED81}" destId="{1C6E5A0A-3BC6-49F1-8351-2FE1B4447241}" srcOrd="1" destOrd="0" presId="urn:microsoft.com/office/officeart/2005/8/layout/default"/>
    <dgm:cxn modelId="{1B109016-9A27-4C85-A927-3697AFE389CD}" type="presParOf" srcId="{B14FC973-FAC9-4270-B302-01A93795ED81}" destId="{9E90E27E-1B4D-4F78-AA83-8854B777F928}" srcOrd="2" destOrd="0" presId="urn:microsoft.com/office/officeart/2005/8/layout/default"/>
    <dgm:cxn modelId="{24024C49-F8D7-4CC8-BB2B-BADB5C859280}" type="presParOf" srcId="{B14FC973-FAC9-4270-B302-01A93795ED81}" destId="{0EB47CD6-3B89-41C9-8270-C262C5A4E8EE}" srcOrd="3" destOrd="0" presId="urn:microsoft.com/office/officeart/2005/8/layout/default"/>
    <dgm:cxn modelId="{C04A894C-D9C9-4EA6-BBA5-5BF67DFCB750}" type="presParOf" srcId="{B14FC973-FAC9-4270-B302-01A93795ED81}" destId="{62FBD51D-8579-4FBD-BA99-9A624BC09F33}" srcOrd="4" destOrd="0" presId="urn:microsoft.com/office/officeart/2005/8/layout/default"/>
    <dgm:cxn modelId="{7F8F406B-368C-468F-B0CB-9AFA7F4B5EA3}" type="presParOf" srcId="{B14FC973-FAC9-4270-B302-01A93795ED81}" destId="{4D33E332-5FBE-4AF8-8FA5-833ECF25183C}" srcOrd="5" destOrd="0" presId="urn:microsoft.com/office/officeart/2005/8/layout/default"/>
    <dgm:cxn modelId="{A2E2D731-E03D-4322-8890-F68937C42C7E}" type="presParOf" srcId="{B14FC973-FAC9-4270-B302-01A93795ED81}" destId="{0A3D5343-8383-43A6-963F-27244C833DCE}" srcOrd="6" destOrd="0" presId="urn:microsoft.com/office/officeart/2005/8/layout/default"/>
    <dgm:cxn modelId="{0C04D98B-C49E-4373-8F38-1E9C83D7F18A}" type="presParOf" srcId="{B14FC973-FAC9-4270-B302-01A93795ED81}" destId="{99BD5418-FF37-4815-8BB2-1FA5B21F623B}" srcOrd="7" destOrd="0" presId="urn:microsoft.com/office/officeart/2005/8/layout/default"/>
    <dgm:cxn modelId="{5E894408-3CB5-4521-9BFD-D4D481732C26}" type="presParOf" srcId="{B14FC973-FAC9-4270-B302-01A93795ED81}" destId="{49F9F4F6-01E2-46BE-BB26-2C3DB6095F4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0FA003-EC16-4DDF-8581-C89D7F2378E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95C46-0239-407D-99FD-5D2A43E0708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F8C70A1-AEC9-4176-9446-9E48CD6C2F8B}" type="parTrans" cxnId="{7AB56FE2-2397-46AC-B2DC-0F5003878F81}">
      <dgm:prSet/>
      <dgm:spPr/>
      <dgm:t>
        <a:bodyPr/>
        <a:lstStyle/>
        <a:p>
          <a:endParaRPr lang="en-US"/>
        </a:p>
      </dgm:t>
    </dgm:pt>
    <dgm:pt modelId="{61DBDAD7-8538-4E76-88D8-1B21C9D3C190}" type="sibTrans" cxnId="{7AB56FE2-2397-46AC-B2DC-0F5003878F81}">
      <dgm:prSet/>
      <dgm:spPr/>
      <dgm:t>
        <a:bodyPr/>
        <a:lstStyle/>
        <a:p>
          <a:endParaRPr lang="en-US"/>
        </a:p>
      </dgm:t>
    </dgm:pt>
    <dgm:pt modelId="{88B09FA6-E6AC-4DE6-B407-01DCAE90E79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A2968A5-B96F-41CE-A5D8-5C461220377C}" type="parTrans" cxnId="{5A87FBF0-513E-4781-B3E6-3AAF60A4B226}">
      <dgm:prSet/>
      <dgm:spPr/>
      <dgm:t>
        <a:bodyPr/>
        <a:lstStyle/>
        <a:p>
          <a:endParaRPr lang="en-US"/>
        </a:p>
      </dgm:t>
    </dgm:pt>
    <dgm:pt modelId="{3FC12994-0E3A-437F-ADA0-F2A4C19D1284}" type="sibTrans" cxnId="{5A87FBF0-513E-4781-B3E6-3AAF60A4B226}">
      <dgm:prSet/>
      <dgm:spPr/>
      <dgm:t>
        <a:bodyPr/>
        <a:lstStyle/>
        <a:p>
          <a:endParaRPr lang="en-US"/>
        </a:p>
      </dgm:t>
    </dgm:pt>
    <dgm:pt modelId="{A8FE032C-0DD2-475F-8A45-5623B05BD94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7860988-B382-43F2-B126-1FC4E0BF18EF}" type="parTrans" cxnId="{D482F763-7046-4B86-B84F-9781B7045618}">
      <dgm:prSet/>
      <dgm:spPr/>
      <dgm:t>
        <a:bodyPr/>
        <a:lstStyle/>
        <a:p>
          <a:endParaRPr lang="en-US"/>
        </a:p>
      </dgm:t>
    </dgm:pt>
    <dgm:pt modelId="{2DEF39CB-4064-4275-8C0D-84265ACAC6B5}" type="sibTrans" cxnId="{D482F763-7046-4B86-B84F-9781B7045618}">
      <dgm:prSet/>
      <dgm:spPr/>
      <dgm:t>
        <a:bodyPr/>
        <a:lstStyle/>
        <a:p>
          <a:endParaRPr lang="en-US"/>
        </a:p>
      </dgm:t>
    </dgm:pt>
    <dgm:pt modelId="{7A4AE046-DD67-4E6D-A180-3D8711BE87E4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3437728-0A13-4038-8D54-5B7F10C5BAD5}" type="parTrans" cxnId="{0DAB5050-59F4-41D9-BDF4-7B3EA98B4BD5}">
      <dgm:prSet/>
      <dgm:spPr/>
      <dgm:t>
        <a:bodyPr/>
        <a:lstStyle/>
        <a:p>
          <a:endParaRPr lang="en-US"/>
        </a:p>
      </dgm:t>
    </dgm:pt>
    <dgm:pt modelId="{68AF95EB-D605-4DDE-B574-D32AEB4114C5}" type="sibTrans" cxnId="{0DAB5050-59F4-41D9-BDF4-7B3EA98B4BD5}">
      <dgm:prSet/>
      <dgm:spPr/>
      <dgm:t>
        <a:bodyPr/>
        <a:lstStyle/>
        <a:p>
          <a:endParaRPr lang="en-US"/>
        </a:p>
      </dgm:t>
    </dgm:pt>
    <dgm:pt modelId="{3016ECCC-5296-4077-8169-A42AC9DF245E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61B8217-8DE2-460E-80B5-99A506222E71}" type="parTrans" cxnId="{567CFA5A-51CD-4E04-8BE4-F8F498E19440}">
      <dgm:prSet/>
      <dgm:spPr/>
      <dgm:t>
        <a:bodyPr/>
        <a:lstStyle/>
        <a:p>
          <a:endParaRPr lang="en-US"/>
        </a:p>
      </dgm:t>
    </dgm:pt>
    <dgm:pt modelId="{98CD4807-E5A7-469B-ABFA-CFD6B62C700B}" type="sibTrans" cxnId="{567CFA5A-51CD-4E04-8BE4-F8F498E19440}">
      <dgm:prSet/>
      <dgm:spPr/>
      <dgm:t>
        <a:bodyPr/>
        <a:lstStyle/>
        <a:p>
          <a:endParaRPr lang="en-US"/>
        </a:p>
      </dgm:t>
    </dgm:pt>
    <dgm:pt modelId="{B14FC973-FAC9-4270-B302-01A93795ED81}" type="pres">
      <dgm:prSet presAssocID="{060FA003-EC16-4DDF-8581-C89D7F2378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7CB8F1-B00B-431A-AAFD-E43BE340A0CD}" type="pres">
      <dgm:prSet presAssocID="{78095C46-0239-407D-99FD-5D2A43E070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E5A0A-3BC6-49F1-8351-2FE1B4447241}" type="pres">
      <dgm:prSet presAssocID="{61DBDAD7-8538-4E76-88D8-1B21C9D3C190}" presName="sibTrans" presStyleCnt="0"/>
      <dgm:spPr/>
    </dgm:pt>
    <dgm:pt modelId="{9E90E27E-1B4D-4F78-AA83-8854B777F928}" type="pres">
      <dgm:prSet presAssocID="{88B09FA6-E6AC-4DE6-B407-01DCAE90E7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47CD6-3B89-41C9-8270-C262C5A4E8EE}" type="pres">
      <dgm:prSet presAssocID="{3FC12994-0E3A-437F-ADA0-F2A4C19D1284}" presName="sibTrans" presStyleCnt="0"/>
      <dgm:spPr/>
    </dgm:pt>
    <dgm:pt modelId="{62FBD51D-8579-4FBD-BA99-9A624BC09F33}" type="pres">
      <dgm:prSet presAssocID="{A8FE032C-0DD2-475F-8A45-5623B05BD9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3E332-5FBE-4AF8-8FA5-833ECF25183C}" type="pres">
      <dgm:prSet presAssocID="{2DEF39CB-4064-4275-8C0D-84265ACAC6B5}" presName="sibTrans" presStyleCnt="0"/>
      <dgm:spPr/>
    </dgm:pt>
    <dgm:pt modelId="{0A3D5343-8383-43A6-963F-27244C833DCE}" type="pres">
      <dgm:prSet presAssocID="{7A4AE046-DD67-4E6D-A180-3D8711BE87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D5418-FF37-4815-8BB2-1FA5B21F623B}" type="pres">
      <dgm:prSet presAssocID="{68AF95EB-D605-4DDE-B574-D32AEB4114C5}" presName="sibTrans" presStyleCnt="0"/>
      <dgm:spPr/>
    </dgm:pt>
    <dgm:pt modelId="{49F9F4F6-01E2-46BE-BB26-2C3DB6095F4D}" type="pres">
      <dgm:prSet presAssocID="{3016ECCC-5296-4077-8169-A42AC9DF24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8C7778-4E7D-4CF2-8143-9B5E9648E815}" type="presOf" srcId="{A8FE032C-0DD2-475F-8A45-5623B05BD944}" destId="{62FBD51D-8579-4FBD-BA99-9A624BC09F33}" srcOrd="0" destOrd="0" presId="urn:microsoft.com/office/officeart/2005/8/layout/default"/>
    <dgm:cxn modelId="{567CFA5A-51CD-4E04-8BE4-F8F498E19440}" srcId="{060FA003-EC16-4DDF-8581-C89D7F2378E4}" destId="{3016ECCC-5296-4077-8169-A42AC9DF245E}" srcOrd="4" destOrd="0" parTransId="{D61B8217-8DE2-460E-80B5-99A506222E71}" sibTransId="{98CD4807-E5A7-469B-ABFA-CFD6B62C700B}"/>
    <dgm:cxn modelId="{0DAB5050-59F4-41D9-BDF4-7B3EA98B4BD5}" srcId="{060FA003-EC16-4DDF-8581-C89D7F2378E4}" destId="{7A4AE046-DD67-4E6D-A180-3D8711BE87E4}" srcOrd="3" destOrd="0" parTransId="{A3437728-0A13-4038-8D54-5B7F10C5BAD5}" sibTransId="{68AF95EB-D605-4DDE-B574-D32AEB4114C5}"/>
    <dgm:cxn modelId="{AAA2B1BB-E03D-4C15-8B0A-F5013C4D00E4}" type="presOf" srcId="{88B09FA6-E6AC-4DE6-B407-01DCAE90E79C}" destId="{9E90E27E-1B4D-4F78-AA83-8854B777F928}" srcOrd="0" destOrd="0" presId="urn:microsoft.com/office/officeart/2005/8/layout/default"/>
    <dgm:cxn modelId="{98200A72-E93F-4520-8B89-1E0F91CA564C}" type="presOf" srcId="{78095C46-0239-407D-99FD-5D2A43E0708B}" destId="{857CB8F1-B00B-431A-AAFD-E43BE340A0CD}" srcOrd="0" destOrd="0" presId="urn:microsoft.com/office/officeart/2005/8/layout/default"/>
    <dgm:cxn modelId="{D482F763-7046-4B86-B84F-9781B7045618}" srcId="{060FA003-EC16-4DDF-8581-C89D7F2378E4}" destId="{A8FE032C-0DD2-475F-8A45-5623B05BD944}" srcOrd="2" destOrd="0" parTransId="{E7860988-B382-43F2-B126-1FC4E0BF18EF}" sibTransId="{2DEF39CB-4064-4275-8C0D-84265ACAC6B5}"/>
    <dgm:cxn modelId="{AA965573-DFCF-40C3-9DCD-267E6F405483}" type="presOf" srcId="{7A4AE046-DD67-4E6D-A180-3D8711BE87E4}" destId="{0A3D5343-8383-43A6-963F-27244C833DCE}" srcOrd="0" destOrd="0" presId="urn:microsoft.com/office/officeart/2005/8/layout/default"/>
    <dgm:cxn modelId="{7AB56FE2-2397-46AC-B2DC-0F5003878F81}" srcId="{060FA003-EC16-4DDF-8581-C89D7F2378E4}" destId="{78095C46-0239-407D-99FD-5D2A43E0708B}" srcOrd="0" destOrd="0" parTransId="{4F8C70A1-AEC9-4176-9446-9E48CD6C2F8B}" sibTransId="{61DBDAD7-8538-4E76-88D8-1B21C9D3C190}"/>
    <dgm:cxn modelId="{5A87FBF0-513E-4781-B3E6-3AAF60A4B226}" srcId="{060FA003-EC16-4DDF-8581-C89D7F2378E4}" destId="{88B09FA6-E6AC-4DE6-B407-01DCAE90E79C}" srcOrd="1" destOrd="0" parTransId="{FA2968A5-B96F-41CE-A5D8-5C461220377C}" sibTransId="{3FC12994-0E3A-437F-ADA0-F2A4C19D1284}"/>
    <dgm:cxn modelId="{D1C6E1C5-AC9B-4DBD-A73C-F94A4FDBAF78}" type="presOf" srcId="{060FA003-EC16-4DDF-8581-C89D7F2378E4}" destId="{B14FC973-FAC9-4270-B302-01A93795ED81}" srcOrd="0" destOrd="0" presId="urn:microsoft.com/office/officeart/2005/8/layout/default"/>
    <dgm:cxn modelId="{39D2E8D8-1BA1-46CD-B95B-924698BAE343}" type="presOf" srcId="{3016ECCC-5296-4077-8169-A42AC9DF245E}" destId="{49F9F4F6-01E2-46BE-BB26-2C3DB6095F4D}" srcOrd="0" destOrd="0" presId="urn:microsoft.com/office/officeart/2005/8/layout/default"/>
    <dgm:cxn modelId="{457C10FA-C8E7-48EB-AE35-7E5211C1C792}" type="presParOf" srcId="{B14FC973-FAC9-4270-B302-01A93795ED81}" destId="{857CB8F1-B00B-431A-AAFD-E43BE340A0CD}" srcOrd="0" destOrd="0" presId="urn:microsoft.com/office/officeart/2005/8/layout/default"/>
    <dgm:cxn modelId="{573AE8FC-083E-46B2-AED1-6C20935F48C8}" type="presParOf" srcId="{B14FC973-FAC9-4270-B302-01A93795ED81}" destId="{1C6E5A0A-3BC6-49F1-8351-2FE1B4447241}" srcOrd="1" destOrd="0" presId="urn:microsoft.com/office/officeart/2005/8/layout/default"/>
    <dgm:cxn modelId="{1B109016-9A27-4C85-A927-3697AFE389CD}" type="presParOf" srcId="{B14FC973-FAC9-4270-B302-01A93795ED81}" destId="{9E90E27E-1B4D-4F78-AA83-8854B777F928}" srcOrd="2" destOrd="0" presId="urn:microsoft.com/office/officeart/2005/8/layout/default"/>
    <dgm:cxn modelId="{24024C49-F8D7-4CC8-BB2B-BADB5C859280}" type="presParOf" srcId="{B14FC973-FAC9-4270-B302-01A93795ED81}" destId="{0EB47CD6-3B89-41C9-8270-C262C5A4E8EE}" srcOrd="3" destOrd="0" presId="urn:microsoft.com/office/officeart/2005/8/layout/default"/>
    <dgm:cxn modelId="{C04A894C-D9C9-4EA6-BBA5-5BF67DFCB750}" type="presParOf" srcId="{B14FC973-FAC9-4270-B302-01A93795ED81}" destId="{62FBD51D-8579-4FBD-BA99-9A624BC09F33}" srcOrd="4" destOrd="0" presId="urn:microsoft.com/office/officeart/2005/8/layout/default"/>
    <dgm:cxn modelId="{7F8F406B-368C-468F-B0CB-9AFA7F4B5EA3}" type="presParOf" srcId="{B14FC973-FAC9-4270-B302-01A93795ED81}" destId="{4D33E332-5FBE-4AF8-8FA5-833ECF25183C}" srcOrd="5" destOrd="0" presId="urn:microsoft.com/office/officeart/2005/8/layout/default"/>
    <dgm:cxn modelId="{A2E2D731-E03D-4322-8890-F68937C42C7E}" type="presParOf" srcId="{B14FC973-FAC9-4270-B302-01A93795ED81}" destId="{0A3D5343-8383-43A6-963F-27244C833DCE}" srcOrd="6" destOrd="0" presId="urn:microsoft.com/office/officeart/2005/8/layout/default"/>
    <dgm:cxn modelId="{0C04D98B-C49E-4373-8F38-1E9C83D7F18A}" type="presParOf" srcId="{B14FC973-FAC9-4270-B302-01A93795ED81}" destId="{99BD5418-FF37-4815-8BB2-1FA5B21F623B}" srcOrd="7" destOrd="0" presId="urn:microsoft.com/office/officeart/2005/8/layout/default"/>
    <dgm:cxn modelId="{5E894408-3CB5-4521-9BFD-D4D481732C26}" type="presParOf" srcId="{B14FC973-FAC9-4270-B302-01A93795ED81}" destId="{49F9F4F6-01E2-46BE-BB26-2C3DB6095F4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6799B-CFF0-4B11-B2DB-FFD7D793656E}">
      <dsp:nvSpPr>
        <dsp:cNvPr id="0" name=""/>
        <dsp:cNvSpPr/>
      </dsp:nvSpPr>
      <dsp:spPr>
        <a:xfrm>
          <a:off x="1785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Vertex Cover</a:t>
          </a:r>
          <a:endParaRPr lang="en-US" sz="1800" kern="1200" dirty="0"/>
        </a:p>
      </dsp:txBody>
      <dsp:txXfrm>
        <a:off x="1785" y="175220"/>
        <a:ext cx="1416843" cy="850106"/>
      </dsp:txXfrm>
    </dsp:sp>
    <dsp:sp modelId="{860E73A9-4CDC-4FBC-8F07-1C1157A714E1}">
      <dsp:nvSpPr>
        <dsp:cNvPr id="0" name=""/>
        <dsp:cNvSpPr/>
      </dsp:nvSpPr>
      <dsp:spPr>
        <a:xfrm>
          <a:off x="1560314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Saving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 smtClean="0"/>
            <a:t> Colors</a:t>
          </a:r>
          <a:endParaRPr lang="en-US" sz="1800" kern="1200" dirty="0"/>
        </a:p>
      </dsp:txBody>
      <dsp:txXfrm>
        <a:off x="1560314" y="175220"/>
        <a:ext cx="1416843" cy="850106"/>
      </dsp:txXfrm>
    </dsp:sp>
    <dsp:sp modelId="{94282580-6950-49DF-B18C-8E7727F6E59D}">
      <dsp:nvSpPr>
        <dsp:cNvPr id="0" name=""/>
        <dsp:cNvSpPr/>
      </dsp:nvSpPr>
      <dsp:spPr>
        <a:xfrm>
          <a:off x="3118842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 CNF-SAT</a:t>
          </a:r>
          <a:endParaRPr lang="en-US" sz="1800" kern="1200" dirty="0"/>
        </a:p>
      </dsp:txBody>
      <dsp:txXfrm>
        <a:off x="3118842" y="175220"/>
        <a:ext cx="1416843" cy="850106"/>
      </dsp:txXfrm>
    </dsp:sp>
    <dsp:sp modelId="{815A08D2-F746-44F0-9935-73DB16ED9575}">
      <dsp:nvSpPr>
        <dsp:cNvPr id="0" name=""/>
        <dsp:cNvSpPr/>
      </dsp:nvSpPr>
      <dsp:spPr>
        <a:xfrm>
          <a:off x="4677370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Longest Cycle/Path</a:t>
          </a:r>
        </a:p>
      </dsp:txBody>
      <dsp:txXfrm>
        <a:off x="4677370" y="175220"/>
        <a:ext cx="1416843" cy="850106"/>
      </dsp:txXfrm>
    </dsp:sp>
    <dsp:sp modelId="{F6D7D3B0-7C9E-454A-A959-F6ABEFAFB516}">
      <dsp:nvSpPr>
        <dsp:cNvPr id="0" name=""/>
        <dsp:cNvSpPr/>
      </dsp:nvSpPr>
      <dsp:spPr>
        <a:xfrm>
          <a:off x="1785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Disjoint Cycles</a:t>
          </a:r>
        </a:p>
      </dsp:txBody>
      <dsp:txXfrm>
        <a:off x="1785" y="1167010"/>
        <a:ext cx="1416843" cy="850106"/>
      </dsp:txXfrm>
    </dsp:sp>
    <dsp:sp modelId="{7922FEB6-AA20-4AED-86C8-9E393EDEAF32}">
      <dsp:nvSpPr>
        <dsp:cNvPr id="0" name=""/>
        <dsp:cNvSpPr/>
      </dsp:nvSpPr>
      <dsp:spPr>
        <a:xfrm>
          <a:off x="1560314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Hitting Set</a:t>
          </a:r>
        </a:p>
      </dsp:txBody>
      <dsp:txXfrm>
        <a:off x="1560314" y="1167010"/>
        <a:ext cx="1416843" cy="850106"/>
      </dsp:txXfrm>
    </dsp:sp>
    <dsp:sp modelId="{C1F1ED0D-F46F-4311-BB99-6F4538CB8DAA}">
      <dsp:nvSpPr>
        <dsp:cNvPr id="0" name=""/>
        <dsp:cNvSpPr/>
      </dsp:nvSpPr>
      <dsp:spPr>
        <a:xfrm>
          <a:off x="3118842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 smtClean="0"/>
            <a:t>-Internal spanning tree</a:t>
          </a:r>
        </a:p>
      </dsp:txBody>
      <dsp:txXfrm>
        <a:off x="3118842" y="1167010"/>
        <a:ext cx="1416843" cy="850106"/>
      </dsp:txXfrm>
    </dsp:sp>
    <dsp:sp modelId="{B834967B-D384-4C19-B1D5-49484E1648A2}">
      <dsp:nvSpPr>
        <dsp:cNvPr id="0" name=""/>
        <dsp:cNvSpPr/>
      </dsp:nvSpPr>
      <dsp:spPr>
        <a:xfrm>
          <a:off x="4677370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Treewidth</a:t>
          </a:r>
        </a:p>
      </dsp:txBody>
      <dsp:txXfrm>
        <a:off x="4677370" y="1167010"/>
        <a:ext cx="1416843" cy="850106"/>
      </dsp:txXfrm>
    </dsp:sp>
    <dsp:sp modelId="{AD718B0E-07FF-4FD8-A66D-C06C0FFCA2B8}">
      <dsp:nvSpPr>
        <dsp:cNvPr id="0" name=""/>
        <dsp:cNvSpPr/>
      </dsp:nvSpPr>
      <dsp:spPr>
        <a:xfrm>
          <a:off x="1785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Star packing</a:t>
          </a:r>
        </a:p>
      </dsp:txBody>
      <dsp:txXfrm>
        <a:off x="1785" y="2158801"/>
        <a:ext cx="1416843" cy="850106"/>
      </dsp:txXfrm>
    </dsp:sp>
    <dsp:sp modelId="{85237620-9243-4C80-B5C1-EE452189D387}">
      <dsp:nvSpPr>
        <dsp:cNvPr id="0" name=""/>
        <dsp:cNvSpPr/>
      </dsp:nvSpPr>
      <dsp:spPr>
        <a:xfrm>
          <a:off x="1560314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Triangle packing</a:t>
          </a:r>
        </a:p>
      </dsp:txBody>
      <dsp:txXfrm>
        <a:off x="1560314" y="2158801"/>
        <a:ext cx="1416843" cy="850106"/>
      </dsp:txXfrm>
    </dsp:sp>
    <dsp:sp modelId="{715FE89D-44E3-4378-9A88-969B4702428A}">
      <dsp:nvSpPr>
        <dsp:cNvPr id="0" name=""/>
        <dsp:cNvSpPr/>
      </dsp:nvSpPr>
      <dsp:spPr>
        <a:xfrm>
          <a:off x="3118842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 Packing</a:t>
          </a:r>
        </a:p>
      </dsp:txBody>
      <dsp:txXfrm>
        <a:off x="3118842" y="2158801"/>
        <a:ext cx="1416843" cy="850106"/>
      </dsp:txXfrm>
    </dsp:sp>
    <dsp:sp modelId="{040A8256-ED95-4D8F-80BB-49D12A715FFC}">
      <dsp:nvSpPr>
        <dsp:cNvPr id="0" name=""/>
        <dsp:cNvSpPr/>
      </dsp:nvSpPr>
      <dsp:spPr>
        <a:xfrm>
          <a:off x="4677370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i="1" kern="1200" smtClean="0"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en-US" sz="180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800" kern="1200" dirty="0" smtClean="0"/>
            <a:t>-Packing</a:t>
          </a:r>
          <a:endParaRPr lang="en-US" sz="1800" kern="1200" dirty="0"/>
        </a:p>
      </dsp:txBody>
      <dsp:txXfrm>
        <a:off x="4677370" y="2158801"/>
        <a:ext cx="1416843" cy="850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CB8F1-B00B-431A-AAFD-E43BE340A0CD}">
      <dsp:nvSpPr>
        <dsp:cNvPr id="0" name=""/>
        <dsp:cNvSpPr/>
      </dsp:nvSpPr>
      <dsp:spPr>
        <a:xfrm>
          <a:off x="0" y="341856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cycle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length</a:t>
          </a:r>
          <a:r>
            <a:rPr lang="nl-NL" sz="20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nl-NL" sz="2000" b="0" i="1" kern="1200" smtClean="0">
                  <a:latin typeface="Cambria Math" panose="02040503050406030204" pitchFamily="18" charset="0"/>
                </a:rPr>
                <m:t>≥</m:t>
              </m:r>
              <m:r>
                <a:rPr lang="nl-NL" sz="20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nl-NL" sz="2000" kern="1200" dirty="0" smtClean="0"/>
            <a:t> </a:t>
          </a:r>
          <a:br>
            <a:rPr lang="nl-NL" sz="2000" kern="1200" dirty="0" smtClean="0"/>
          </a:br>
          <a:r>
            <a:rPr lang="nl-NL" sz="2000" kern="1200" dirty="0" smtClean="0"/>
            <a:t>/</a:t>
          </a:r>
          <a:br>
            <a:rPr lang="nl-NL" sz="2000" kern="1200" dirty="0" smtClean="0"/>
          </a:br>
          <a:r>
            <a:rPr lang="nl-NL" sz="2000" kern="1200" dirty="0" err="1" smtClean="0"/>
            <a:t>treewidth</a:t>
          </a:r>
          <a:r>
            <a:rPr lang="nl-NL" sz="20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nl-NL" sz="2000" b="0" i="1" kern="1200" smtClean="0">
                  <a:latin typeface="Cambria Math" panose="02040503050406030204" pitchFamily="18" charset="0"/>
                </a:rPr>
                <m:t>≤</m:t>
              </m:r>
            </m:oMath>
          </a14:m>
          <a:r>
            <a:rPr lang="en-US" sz="2000" kern="1200" dirty="0" smtClean="0"/>
            <a:t> k</a:t>
          </a:r>
          <a:endParaRPr lang="en-US" sz="2000" kern="1200" dirty="0"/>
        </a:p>
      </dsp:txBody>
      <dsp:txXfrm>
        <a:off x="0" y="341856"/>
        <a:ext cx="2571749" cy="1543050"/>
      </dsp:txXfrm>
    </dsp:sp>
    <dsp:sp modelId="{9E90E27E-1B4D-4F78-AA83-8854B777F928}">
      <dsp:nvSpPr>
        <dsp:cNvPr id="0" name=""/>
        <dsp:cNvSpPr/>
      </dsp:nvSpPr>
      <dsp:spPr>
        <a:xfrm>
          <a:off x="2828925" y="341856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vertex cover </a:t>
          </a:r>
          <a14:m xmlns:a14="http://schemas.microsoft.com/office/drawing/2010/main">
            <m:oMath xmlns:m="http://schemas.openxmlformats.org/officeDocument/2006/math">
              <m:r>
                <a:rPr lang="nl-NL" sz="2000" b="0" i="1" kern="1200" smtClean="0">
                  <a:latin typeface="Cambria Math" panose="02040503050406030204" pitchFamily="18" charset="0"/>
                </a:rPr>
                <m:t>≤</m:t>
              </m:r>
              <m:r>
                <a:rPr lang="nl-NL" sz="20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000" kern="1200" dirty="0" smtClean="0"/>
            <a:t> </a:t>
          </a:r>
          <a:br>
            <a:rPr lang="en-US" sz="2000" kern="1200" dirty="0" smtClean="0"/>
          </a:br>
          <a:r>
            <a:rPr lang="en-US" sz="2000" kern="1200" dirty="0" smtClean="0"/>
            <a:t>/</a:t>
          </a:r>
          <a:br>
            <a:rPr lang="en-US" sz="2000" kern="1200" dirty="0" smtClean="0"/>
          </a:b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000" kern="1200" dirty="0" smtClean="0"/>
            <a:t>-internal spanning tree</a:t>
          </a:r>
          <a:endParaRPr lang="en-US" sz="2000" kern="1200" dirty="0"/>
        </a:p>
      </dsp:txBody>
      <dsp:txXfrm>
        <a:off x="2828925" y="341856"/>
        <a:ext cx="2571749" cy="1543050"/>
      </dsp:txXfrm>
    </dsp:sp>
    <dsp:sp modelId="{62FBD51D-8579-4FBD-BA99-9A624BC09F33}">
      <dsp:nvSpPr>
        <dsp:cNvPr id="0" name=""/>
        <dsp:cNvSpPr/>
      </dsp:nvSpPr>
      <dsp:spPr>
        <a:xfrm>
          <a:off x="5657849" y="341856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vertex cover </a:t>
          </a:r>
          <a14:m xmlns:a14="http://schemas.microsoft.com/office/drawing/2010/main">
            <m:oMath xmlns:m="http://schemas.openxmlformats.org/officeDocument/2006/math">
              <m:r>
                <a:rPr lang="nl-NL" sz="2000" b="0" i="1" kern="1200" smtClean="0">
                  <a:latin typeface="Cambria Math" panose="02040503050406030204" pitchFamily="18" charset="0"/>
                </a:rPr>
                <m:t>≤</m:t>
              </m:r>
              <m:r>
                <a:rPr lang="nl-NL" sz="20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000" kern="1200" dirty="0" smtClean="0"/>
            <a:t> </a:t>
          </a:r>
          <a:br>
            <a:rPr lang="en-US" sz="2000" kern="1200" dirty="0" smtClean="0"/>
          </a:br>
          <a:r>
            <a:rPr lang="en-US" sz="2000" kern="1200" dirty="0" smtClean="0"/>
            <a:t>/</a:t>
          </a:r>
          <a:br>
            <a:rPr lang="en-US" sz="2000" kern="1200" dirty="0" smtClean="0"/>
          </a:br>
          <a:r>
            <a:rPr lang="en-US" sz="2000" kern="1200" dirty="0" err="1" smtClean="0"/>
            <a:t>nonblocker</a:t>
          </a:r>
          <a:r>
            <a:rPr lang="en-US" sz="20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nl-NL" sz="2000" b="0" i="1" kern="1200" smtClean="0">
                  <a:latin typeface="Cambria Math" panose="02040503050406030204" pitchFamily="18" charset="0"/>
                </a:rPr>
                <m:t>≤</m:t>
              </m:r>
            </m:oMath>
          </a14:m>
          <a:r>
            <a:rPr lang="en-US" sz="2000" kern="1200" dirty="0" smtClean="0"/>
            <a:t> k</a:t>
          </a:r>
          <a:endParaRPr lang="en-US" sz="2000" kern="1200" dirty="0"/>
        </a:p>
      </dsp:txBody>
      <dsp:txXfrm>
        <a:off x="5657849" y="341856"/>
        <a:ext cx="2571749" cy="1543050"/>
      </dsp:txXfrm>
    </dsp:sp>
    <dsp:sp modelId="{0A3D5343-8383-43A6-963F-27244C833DCE}">
      <dsp:nvSpPr>
        <dsp:cNvPr id="0" name=""/>
        <dsp:cNvSpPr/>
      </dsp:nvSpPr>
      <dsp:spPr>
        <a:xfrm>
          <a:off x="1414462" y="2142081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treewidth </a:t>
          </a:r>
          <a14:m xmlns:a14="http://schemas.microsoft.com/office/drawing/2010/main">
            <m:oMath xmlns:m="http://schemas.openxmlformats.org/officeDocument/2006/math">
              <m:r>
                <a:rPr lang="nl-NL" sz="2000" b="0" i="1" kern="1200" smtClean="0">
                  <a:latin typeface="Cambria Math" panose="02040503050406030204" pitchFamily="18" charset="0"/>
                </a:rPr>
                <m:t>≤</m:t>
              </m:r>
              <m:r>
                <a:rPr lang="nl-NL" sz="2000" b="0" i="1" kern="1200" smtClean="0">
                  <a:latin typeface="Cambria Math" panose="02040503050406030204" pitchFamily="18" charset="0"/>
                </a:rPr>
                <m:t>𝑂</m:t>
              </m:r>
              <m:r>
                <a:rPr lang="nl-NL" sz="2000" b="0" i="1" kern="1200" smtClean="0">
                  <a:latin typeface="Cambria Math" panose="02040503050406030204" pitchFamily="18" charset="0"/>
                </a:rPr>
                <m:t>(</m:t>
              </m:r>
              <m:sSup>
                <m:sSupPr>
                  <m:ctrlPr>
                    <a:rPr lang="nl-NL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nl-NL" sz="20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r>
                    <a:rPr lang="nl-NL" sz="2000" b="0" i="1" kern="1200" smtClean="0">
                      <a:latin typeface="Cambria Math" panose="02040503050406030204" pitchFamily="18" charset="0"/>
                    </a:rPr>
                    <m:t>𝑘</m:t>
                  </m:r>
                </m:sup>
              </m:sSup>
              <m:sSup>
                <m:sSup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𝑘</m:t>
                  </m:r>
                </m:e>
                <m:sup>
                  <m:f>
                    <m:fPr>
                      <m:ctrlPr>
                        <a:rPr lang="en-US" sz="20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3</m:t>
                      </m:r>
                    </m:num>
                    <m:den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sup>
              </m:sSup>
              <m:r>
                <a:rPr lang="nl-NL" sz="20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nl-NL" sz="2000" kern="1200" dirty="0" smtClean="0"/>
            <a:t/>
          </a:r>
          <a:br>
            <a:rPr lang="nl-NL" sz="2000" kern="1200" dirty="0" smtClean="0"/>
          </a:br>
          <a:r>
            <a:rPr lang="nl-NL" sz="2000" kern="1200" dirty="0" smtClean="0"/>
            <a:t>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Irrelevant vertex </a:t>
          </a:r>
          <a:r>
            <a:rPr lang="nl-NL" sz="2000" kern="1200" dirty="0" err="1" smtClean="0"/>
            <a:t>for</a:t>
          </a:r>
          <a:r>
            <a:rPr lang="nl-NL" sz="2000" kern="1200" dirty="0" smtClean="0"/>
            <a:t> </a:t>
          </a:r>
          <a:r>
            <a:rPr lang="nl-NL" sz="2000" kern="1200" cap="small" baseline="0" dirty="0" smtClean="0"/>
            <a:t>Disjoint </a:t>
          </a:r>
          <a:r>
            <a:rPr lang="nl-NL" sz="2000" kern="1200" cap="small" baseline="0" dirty="0" err="1" smtClean="0"/>
            <a:t>Paths</a:t>
          </a:r>
          <a:endParaRPr lang="en-US" sz="2000" kern="1200" dirty="0"/>
        </a:p>
      </dsp:txBody>
      <dsp:txXfrm>
        <a:off x="1414462" y="2142081"/>
        <a:ext cx="2571749" cy="1543050"/>
      </dsp:txXfrm>
    </dsp:sp>
    <dsp:sp modelId="{49F9F4F6-01E2-46BE-BB26-2C3DB6095F4D}">
      <dsp:nvSpPr>
        <dsp:cNvPr id="0" name=""/>
        <dsp:cNvSpPr/>
      </dsp:nvSpPr>
      <dsp:spPr>
        <a:xfrm>
          <a:off x="4243387" y="2142081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cycle </a:t>
          </a:r>
          <a:r>
            <a:rPr lang="nl-NL" sz="2000" kern="1200" dirty="0" err="1" smtClean="0"/>
            <a:t>length</a:t>
          </a:r>
          <a:r>
            <a:rPr lang="nl-NL" sz="200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nl-NL" sz="2000" b="0" i="1" kern="1200" smtClean="0">
                  <a:latin typeface="Cambria Math" panose="02040503050406030204" pitchFamily="18" charset="0"/>
                </a:rPr>
                <m:t>≥</m:t>
              </m:r>
            </m:oMath>
          </a14:m>
          <a:r>
            <a:rPr lang="en-US" sz="2000" kern="1200" dirty="0" smtClean="0"/>
            <a:t> k</a:t>
          </a:r>
          <a:br>
            <a:rPr lang="en-US" sz="2000" kern="1200" dirty="0" smtClean="0"/>
          </a:br>
          <a:r>
            <a:rPr lang="en-US" sz="2000" kern="1200" dirty="0" smtClean="0"/>
            <a:t>/</a:t>
          </a:r>
          <a:br>
            <a:rPr lang="en-US" sz="2000" kern="1200" dirty="0" smtClean="0"/>
          </a:br>
          <a:r>
            <a:rPr lang="en-US" sz="2000" kern="1200" dirty="0" smtClean="0"/>
            <a:t>Irrelevant vertex for </a:t>
          </a:r>
          <a:br>
            <a:rPr lang="en-US" sz="2000" kern="1200" dirty="0" smtClean="0"/>
          </a:b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000" kern="1200" dirty="0" smtClean="0"/>
            <a:t>-</a:t>
          </a:r>
          <a:r>
            <a:rPr lang="en-US" sz="2000" kern="1200" cap="small" baseline="0" dirty="0" smtClean="0"/>
            <a:t>Cycle</a:t>
          </a:r>
          <a:endParaRPr lang="en-US" sz="2000" kern="1200" cap="small" baseline="0" dirty="0"/>
        </a:p>
      </dsp:txBody>
      <dsp:txXfrm>
        <a:off x="4243387" y="2142081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celebration of Mike’s 65</a:t>
            </a:r>
            <a:r>
              <a:rPr lang="en-US" baseline="30000" dirty="0" smtClean="0"/>
              <a:t>th</a:t>
            </a:r>
            <a:r>
              <a:rPr lang="en-US" dirty="0" smtClean="0"/>
              <a:t> birthday, I give a personal view on my history with parameterized complexity</a:t>
            </a:r>
            <a:r>
              <a:rPr lang="en-US" baseline="0" dirty="0" smtClean="0"/>
              <a:t> and Mike. The story is structured around the gems in the vocabulary of multivariate </a:t>
            </a:r>
            <a:r>
              <a:rPr lang="en-US" baseline="0" dirty="0" err="1" smtClean="0"/>
              <a:t>algorithmics</a:t>
            </a:r>
            <a:r>
              <a:rPr lang="en-US" baseline="0" dirty="0" smtClean="0"/>
              <a:t>, to which Mike made great contributions. Disclaimer: nothing very technical. Nice to be back in Bergen; good memories around every corner.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so easy</a:t>
            </a:r>
            <a:r>
              <a:rPr lang="en-US" baseline="0" dirty="0" smtClean="0"/>
              <a:t> to determine – you have to filter out ‘crown reductions’ from forestry that are done to trees to help their growth, and that have to do with dentistry.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169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 is useful if you</a:t>
            </a:r>
            <a:r>
              <a:rPr lang="en-US" baseline="0" dirty="0" smtClean="0"/>
              <a:t> </a:t>
            </a:r>
            <a:r>
              <a:rPr lang="en-US" dirty="0" smtClean="0"/>
              <a:t>don’t</a:t>
            </a:r>
            <a:r>
              <a:rPr lang="en-US" baseline="0" dirty="0" smtClean="0"/>
              <a:t> want to reveal the entire input. If the questions can be formulated in parallel, then also potentially interesting for speed-ups.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002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Alice-in-wonderland</a:t>
            </a:r>
            <a:r>
              <a:rPr lang="en-US" baseline="0" dirty="0" smtClean="0"/>
              <a:t> related FPT term is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97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260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Exponential time hypothesis is equivalent to saying FPT != M[1].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403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the interaction between</a:t>
            </a:r>
            <a:r>
              <a:rPr lang="en-US" baseline="0" dirty="0" smtClean="0"/>
              <a:t> a computational problem and all possible species of parameterizations.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27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sense of </a:t>
            </a:r>
            <a:r>
              <a:rPr lang="en-US" dirty="0" err="1" smtClean="0"/>
              <a:t>Grothendieck</a:t>
            </a:r>
            <a:r>
              <a:rPr lang="en-US" dirty="0" smtClean="0"/>
              <a:t>; about methodology. Theory-builder project, as described</a:t>
            </a:r>
            <a:r>
              <a:rPr lang="en-US" baseline="0" dirty="0" smtClean="0"/>
              <a:t> by Peter yesterday. For </a:t>
            </a:r>
            <a:r>
              <a:rPr lang="en-US" baseline="0" dirty="0" err="1" smtClean="0"/>
              <a:t>kernelization</a:t>
            </a:r>
            <a:r>
              <a:rPr lang="en-US" baseline="0" dirty="0" smtClean="0"/>
              <a:t>: in surprisingly many occasions, the best data reduction we can do in polynomial time matches the best existential bounds: best kernel size matches upper bound on sizes of minimal obstructions. For example, for Vertex Cover and other minor-free deletion problems, for 3NAE-SAT, for </a:t>
            </a:r>
            <a:r>
              <a:rPr lang="en-US" baseline="0" dirty="0" err="1" smtClean="0"/>
              <a:t>sparsification</a:t>
            </a:r>
            <a:r>
              <a:rPr lang="en-US" baseline="0" dirty="0" smtClean="0"/>
              <a:t> for 3-Coloring, and so on. Paper with Mike @ WG.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859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your</a:t>
            </a:r>
            <a:r>
              <a:rPr lang="en-US" baseline="0" dirty="0" smtClean="0"/>
              <a:t> next paper: see if there is something more appropriate than ‘interesting components’ and ‘boring components’ when you are attacking a graph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95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based on network algorithms course by</a:t>
            </a:r>
            <a:r>
              <a:rPr lang="en-US" baseline="0" dirty="0" smtClean="0"/>
              <a:t> Hans.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03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determine: where to have next workshop on </a:t>
            </a:r>
            <a:r>
              <a:rPr lang="en-US" dirty="0" err="1" smtClean="0"/>
              <a:t>kernelization</a:t>
            </a:r>
            <a:r>
              <a:rPr lang="en-US" dirty="0" smtClean="0"/>
              <a:t>? Came up with a way to determine who won, but unfortunately NP-complete to compute.</a:t>
            </a:r>
            <a:r>
              <a:rPr lang="en-US" baseline="0" dirty="0" smtClean="0"/>
              <a:t> If it is not clear who won: score everyone based on how much the outcome would have to be altered to make someone a clear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60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open problem in paper by Nadia </a:t>
            </a:r>
            <a:r>
              <a:rPr lang="en-US" dirty="0" err="1" smtClean="0"/>
              <a:t>Betzler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66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contact with Mike. In</a:t>
            </a:r>
            <a:r>
              <a:rPr lang="en-US" baseline="0" dirty="0" smtClean="0"/>
              <a:t> closing of his first email: ‘By the way, do you also surf?’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74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striking realization that there are polynomial-time algorithms that hold</a:t>
            </a:r>
            <a:r>
              <a:rPr lang="en-US" baseline="0" dirty="0" smtClean="0"/>
              <a:t> provable power over NP-hard problems, without actually solving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55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There</a:t>
            </a:r>
            <a:r>
              <a:rPr lang="nl-NL" baseline="0" dirty="0" smtClean="0"/>
              <a:t> is a </a:t>
            </a:r>
            <a:r>
              <a:rPr lang="nl-NL" baseline="0" dirty="0" err="1" smtClean="0"/>
              <a:t>wide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variety</a:t>
            </a:r>
            <a:r>
              <a:rPr lang="nl-NL" baseline="0" dirty="0" smtClean="0"/>
              <a:t> of species of </a:t>
            </a:r>
            <a:r>
              <a:rPr lang="nl-NL" baseline="0" dirty="0" err="1" smtClean="0"/>
              <a:t>algorithms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successfully</a:t>
            </a:r>
            <a:r>
              <a:rPr lang="nl-NL" baseline="0" dirty="0" smtClean="0"/>
              <a:t> attack </a:t>
            </a:r>
            <a:r>
              <a:rPr lang="nl-NL" baseline="0" dirty="0" err="1" smtClean="0"/>
              <a:t>many</a:t>
            </a:r>
            <a:r>
              <a:rPr lang="nl-NL" baseline="0" dirty="0" smtClean="0"/>
              <a:t> different types of </a:t>
            </a:r>
            <a:r>
              <a:rPr lang="nl-NL" baseline="0" dirty="0" err="1" smtClean="0"/>
              <a:t>problems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Pointing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into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direction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Mike’s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great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achievements</a:t>
            </a:r>
            <a:r>
              <a:rPr lang="nl-NL" baseline="0" dirty="0" smtClean="0"/>
              <a:t>, and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influenced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career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94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Batman-mask reduction?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90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name of the concept is so colorful that you cannot help but remember. Combined with the generality and wide applicability of the technique, this led to many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36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16632"/>
            <a:ext cx="11556776" cy="6552728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1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1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0.emf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0.png"/><Relationship Id="rId4" Type="http://schemas.openxmlformats.org/officeDocument/2006/relationships/image" Target="../media/image15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628800"/>
            <a:ext cx="6552728" cy="1500187"/>
          </a:xfrm>
        </p:spPr>
        <p:txBody>
          <a:bodyPr/>
          <a:lstStyle/>
          <a:p>
            <a:r>
              <a:rPr lang="en-US" sz="2400" dirty="0" smtClean="0"/>
              <a:t>Gems in </a:t>
            </a:r>
            <a:r>
              <a:rPr lang="en-US" sz="1800" dirty="0" smtClean="0"/>
              <a:t>(the vocabulary of)</a:t>
            </a:r>
            <a:r>
              <a:rPr lang="en-US" sz="2400" dirty="0" smtClean="0"/>
              <a:t> multivariate </a:t>
            </a:r>
            <a:r>
              <a:rPr lang="en-US" sz="2400" dirty="0" err="1" smtClean="0"/>
              <a:t>algorithmics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i="1" dirty="0" smtClean="0"/>
              <a:t>A tribute to Mike Fellows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7504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latin typeface="+mj-lt"/>
              </a:rPr>
              <a:t>Celebrating Michael R. Fellows' 65</a:t>
            </a:r>
            <a:r>
              <a:rPr lang="en-US" sz="1600" i="1" baseline="30000" dirty="0">
                <a:latin typeface="+mj-lt"/>
              </a:rPr>
              <a:t>th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i="1" dirty="0" smtClean="0">
                <a:latin typeface="+mj-lt"/>
              </a:rPr>
              <a:t>Birthday</a:t>
            </a:r>
          </a:p>
          <a:p>
            <a:pPr algn="l"/>
            <a:r>
              <a:rPr lang="en-US" sz="1600" dirty="0" smtClean="0">
                <a:latin typeface="+mj-lt"/>
              </a:rPr>
              <a:t>June 16</a:t>
            </a:r>
            <a:r>
              <a:rPr lang="en-US" sz="1600" baseline="30000" dirty="0" smtClean="0">
                <a:latin typeface="+mj-lt"/>
              </a:rPr>
              <a:t>th</a:t>
            </a:r>
            <a:r>
              <a:rPr lang="en-US" sz="1600" dirty="0" smtClean="0">
                <a:latin typeface="+mj-lt"/>
              </a:rPr>
              <a:t> 2017, Bergen, Norway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171"/>
            <a:ext cx="9144000" cy="6279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70228">
            <a:off x="454987" y="750026"/>
            <a:ext cx="4273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Sensing God’s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will is FPT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60648">
            <a:off x="480291" y="4525095"/>
            <a:ext cx="3792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lost continent of polynomial time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5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5965"/>
            <a:ext cx="8229600" cy="3280197"/>
          </a:xfrm>
        </p:spPr>
        <p:txBody>
          <a:bodyPr/>
          <a:lstStyle/>
          <a:p>
            <a:r>
              <a:rPr lang="en-US" dirty="0" smtClean="0"/>
              <a:t>Can be used to </a:t>
            </a:r>
            <a:r>
              <a:rPr lang="en-US" dirty="0" err="1" smtClean="0"/>
              <a:t>kernelize</a:t>
            </a:r>
            <a:r>
              <a:rPr lang="en-US" dirty="0" smtClean="0"/>
              <a:t> a wide variety of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590448102"/>
                  </p:ext>
                </p:extLst>
              </p:nvPr>
            </p:nvGraphicFramePr>
            <p:xfrm>
              <a:off x="1434306" y="3284984"/>
              <a:ext cx="6096000" cy="318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590448102"/>
                  </p:ext>
                </p:extLst>
              </p:nvPr>
            </p:nvGraphicFramePr>
            <p:xfrm>
              <a:off x="1434306" y="3284984"/>
              <a:ext cx="6096000" cy="318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pic>
        <p:nvPicPr>
          <p:cNvPr id="6" name="Picture 8" descr="Afbeeldingsresultaat voor head crown cartoo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21906" cy="7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399" y="1110415"/>
            <a:ext cx="6541201" cy="168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5848" y="2041350"/>
            <a:ext cx="136815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WG ‘04</a:t>
            </a:r>
            <a:endParaRPr lang="en-US" sz="2400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64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E6799B-CFF0-4B11-B2DB-FFD7D7936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5">
                                            <p:graphicEl>
                                              <a:dgm id="{17E6799B-CFF0-4B11-B2DB-FFD7D7936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0E73A9-4CDC-4FBC-8F07-1C1157A7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5">
                                            <p:graphicEl>
                                              <a:dgm id="{860E73A9-4CDC-4FBC-8F07-1C1157A71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282580-6950-49DF-B18C-8E7727F6E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5">
                                            <p:graphicEl>
                                              <a:dgm id="{94282580-6950-49DF-B18C-8E7727F6E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5A08D2-F746-44F0-9935-73DB16ED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">
                                            <p:graphicEl>
                                              <a:dgm id="{815A08D2-F746-44F0-9935-73DB16ED9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D3B0-7C9E-454A-A959-F6ABEFAFB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F6D7D3B0-7C9E-454A-A959-F6ABEFAFB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22FEB6-AA20-4AED-86C8-9E393EDEA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5">
                                            <p:graphicEl>
                                              <a:dgm id="{7922FEB6-AA20-4AED-86C8-9E393EDEA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1ED0D-F46F-4311-BB99-6F4538CB8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5">
                                            <p:graphicEl>
                                              <a:dgm id="{C1F1ED0D-F46F-4311-BB99-6F4538CB8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34967B-D384-4C19-B1D5-49484E164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">
                                            <p:graphicEl>
                                              <a:dgm id="{B834967B-D384-4C19-B1D5-49484E164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18B0E-07FF-4FD8-A66D-C06C0FFCA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5">
                                            <p:graphicEl>
                                              <a:dgm id="{AD718B0E-07FF-4FD8-A66D-C06C0FFCA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237620-9243-4C80-B5C1-EE452189D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5">
                                            <p:graphicEl>
                                              <a:dgm id="{85237620-9243-4C80-B5C1-EE452189D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FE89D-44E3-4378-9A88-969B4702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5">
                                            <p:graphicEl>
                                              <a:dgm id="{715FE89D-44E3-4378-9A88-969B47024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0A8256-ED95-4D8F-80BB-49D12A71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5">
                                            <p:graphicEl>
                                              <a:dgm id="{040A8256-ED95-4D8F-80BB-49D12A715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"/>
          <p:cNvSpPr/>
          <p:nvPr/>
        </p:nvSpPr>
        <p:spPr bwMode="auto">
          <a:xfrm>
            <a:off x="1259632" y="2924944"/>
            <a:ext cx="7200800" cy="7557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st"/>
          <p:cNvSpPr/>
          <p:nvPr/>
        </p:nvSpPr>
        <p:spPr bwMode="auto">
          <a:xfrm>
            <a:off x="1259632" y="4122504"/>
            <a:ext cx="7200800" cy="1682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stlabel"/>
              <p:cNvSpPr/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Remainder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not adjacent 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st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blipFill rotWithShape="0">
                <a:blip r:embed="rId2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rown"/>
              <p:cNvSpPr/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Crown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independent</a:t>
                </a:r>
                <a:r>
                  <a:rPr kumimoji="0" lang="en-US" sz="2400" i="1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set</a:t>
                </a:r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6" name="Cr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</p:spPr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crown decomposition </a:t>
                </a:r>
                <a:r>
                  <a:rPr lang="en-US" dirty="0" smtClean="0"/>
                  <a:t>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  <a:blipFill rotWithShape="0">
                <a:blip r:embed="rId4"/>
                <a:stretch>
                  <a:fillRect l="-1185" t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adlabel"/>
              <p:cNvSpPr/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Head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matched into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Head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pic>
        <p:nvPicPr>
          <p:cNvPr id="13" name="Match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pic>
        <p:nvPicPr>
          <p:cNvPr id="14" name="Crown" descr="Afbeeldingsresultaat voor head crown cartoo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024336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6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Crown reduction for </a:t>
            </a:r>
            <a:r>
              <a:rPr lang="en-US" cap="small" dirty="0"/>
              <a:t>Vertex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15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840196" y="2780928"/>
            <a:ext cx="1595900" cy="1111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Bottom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725" y="3933056"/>
            <a:ext cx="2876550" cy="1872208"/>
          </a:xfrm>
          <a:prstGeom prst="rect">
            <a:avLst/>
          </a:prstGeom>
          <a:ln>
            <a:noFill/>
          </a:ln>
        </p:spPr>
      </p:pic>
      <p:pic>
        <p:nvPicPr>
          <p:cNvPr id="16" name="Queen" descr="Afbeeldingsresultaat voor alice in wonderland off with his hea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48" y="2642393"/>
            <a:ext cx="2400716" cy="28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 bwMode="auto">
          <a:xfrm flipH="1">
            <a:off x="202371" y="1233592"/>
            <a:ext cx="3185376" cy="648072"/>
          </a:xfrm>
          <a:prstGeom prst="wedgeRectCallout">
            <a:avLst>
              <a:gd name="adj1" fmla="val -180"/>
              <a:gd name="adj2" fmla="val 27452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Off with</a:t>
            </a:r>
            <a:r>
              <a:rPr kumimoji="0" lang="en-US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his head!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9832" y="2060848"/>
            <a:ext cx="3024336" cy="1872208"/>
            <a:chOff x="3059832" y="2060848"/>
            <a:chExt cx="3024336" cy="1872208"/>
          </a:xfrm>
        </p:grpSpPr>
        <p:pic>
          <p:nvPicPr>
            <p:cNvPr id="14" name="Crown" descr="Afbeeldingsresultaat voor head crown cartoo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060848"/>
              <a:ext cx="3024336" cy="95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Head" descr="Afbeeldingsresultaat voor stick figure cartoon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40196" y="2952590"/>
              <a:ext cx="1926763" cy="940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op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019" y="2109564"/>
              <a:ext cx="2876550" cy="18234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if and only if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3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6146 2.96296E-6 C 0.23385 2.96296E-6 0.32292 0.06898 0.32292 0.125 L 0.32292 0.2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‘Crown reductions</a:t>
            </a:r>
            <a:r>
              <a:rPr lang="en-US" dirty="0"/>
              <a:t>' in Google Scholar </a:t>
            </a:r>
            <a:r>
              <a:rPr lang="en-US" dirty="0" smtClean="0"/>
              <a:t>papers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038898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0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74225">
            <a:off x="7094261" y="628934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reductions and linear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Crowns can be used to </a:t>
                </a:r>
                <a:r>
                  <a:rPr lang="en-US" dirty="0" err="1" smtClean="0"/>
                  <a:t>kernelize</a:t>
                </a:r>
                <a:r>
                  <a:rPr lang="en-US" dirty="0" smtClean="0"/>
                  <a:t> many problems,</a:t>
                </a:r>
                <a:br>
                  <a:rPr lang="en-US" dirty="0" smtClean="0"/>
                </a:br>
                <a:r>
                  <a:rPr lang="en-US" dirty="0" smtClean="0"/>
                  <a:t>but have a special relation to vertex covers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Minimize</a:t>
                </a:r>
                <a:r>
                  <a:rPr lang="en-US" cap="small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Subject to</a:t>
                </a:r>
                <a:r>
                  <a:rPr lang="en-US" cap="small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cap="small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cap="small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 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9552" y="2132856"/>
                <a:ext cx="8064896" cy="237626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has a crown decomposition with nonempty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 the linear programming relaxation of </a:t>
                </a:r>
                <a:r>
                  <a:rPr lang="en-US" sz="2800" cap="small" dirty="0" smtClean="0"/>
                  <a:t>Vertex Cover</a:t>
                </a:r>
                <a:r>
                  <a:rPr lang="en-US" sz="2800" dirty="0" smtClean="0"/>
                  <a:t> has an optimal solution assigning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to some vertex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132856"/>
                <a:ext cx="8064896" cy="237626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23944" y="4133420"/>
            <a:ext cx="74888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[Abu-Khzam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Fellows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Langston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Suters ‘07]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&amp; [</a:t>
            </a:r>
            <a:r>
              <a:rPr lang="en-US" sz="1800" dirty="0" err="1">
                <a:solidFill>
                  <a:srgbClr val="0070C0"/>
                </a:solidFill>
                <a:latin typeface="+mj-lt"/>
              </a:rPr>
              <a:t>Chlebík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Chlebíková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‘08]</a:t>
            </a:r>
          </a:p>
        </p:txBody>
      </p:sp>
    </p:spTree>
    <p:extLst>
      <p:ext uri="{BB962C8B-B14F-4D97-AF65-F5344CB8AC3E}">
        <p14:creationId xmlns:p14="http://schemas.microsoft.com/office/powerpoint/2010/main" val="21107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171"/>
            <a:ext cx="9144000" cy="6279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70228">
            <a:off x="454987" y="750026"/>
            <a:ext cx="4273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Sensing God’s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will is FPT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633914">
            <a:off x="5686705" y="777151"/>
            <a:ext cx="30700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Crown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reductions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60648">
            <a:off x="480291" y="4525095"/>
            <a:ext cx="3792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lost continent of polynomial time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1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Win/</a:t>
            </a:r>
            <a:r>
              <a:rPr lang="nl-NL" dirty="0" err="1" smtClean="0"/>
              <a:t>win’s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74220136"/>
                  </p:ext>
                </p:extLst>
              </p:nvPr>
            </p:nvGraphicFramePr>
            <p:xfrm>
              <a:off x="457200" y="3010436"/>
              <a:ext cx="8229600" cy="40269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74220136"/>
                  </p:ext>
                </p:extLst>
              </p:nvPr>
            </p:nvGraphicFramePr>
            <p:xfrm>
              <a:off x="457200" y="3010436"/>
              <a:ext cx="8229600" cy="40269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9" y="1206036"/>
            <a:ext cx="6955201" cy="180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871330"/>
            <a:ext cx="136815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WG ‘03</a:t>
            </a:r>
            <a:endParaRPr lang="en-US" sz="24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92266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Planar graphs:</a:t>
            </a:r>
          </a:p>
        </p:txBody>
      </p:sp>
    </p:spTree>
    <p:extLst>
      <p:ext uri="{BB962C8B-B14F-4D97-AF65-F5344CB8AC3E}">
        <p14:creationId xmlns:p14="http://schemas.microsoft.com/office/powerpoint/2010/main" val="3530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7CB8F1-B00B-431A-AAFD-E43BE340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857CB8F1-B00B-431A-AAFD-E43BE340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90E27E-1B4D-4F78-AA83-8854B777F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9E90E27E-1B4D-4F78-AA83-8854B777F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FBD51D-8579-4FBD-BA99-9A624BC09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62FBD51D-8579-4FBD-BA99-9A624BC09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3D5343-8383-43A6-963F-27244C83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0A3D5343-8383-43A6-963F-27244C833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9F4F6-01E2-46BE-BB26-2C3DB6095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49F9F4F6-01E2-46BE-BB26-2C3DB6095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7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Planar Disjoint Paths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 	</a:t>
                </a:r>
                <a:r>
                  <a:rPr lang="en-US" dirty="0" smtClean="0"/>
                  <a:t>Planar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terminal pairs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    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/>
                  <a:t>Task:</a:t>
                </a:r>
                <a:r>
                  <a:rPr lang="en-US" dirty="0"/>
                  <a:t> 	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paths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connects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	and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vertex-disjoint</a:t>
                </a:r>
                <a:r>
                  <a:rPr lang="en-US" dirty="0" smtClean="0"/>
                  <a:t> from other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079" y="3008313"/>
            <a:ext cx="3314700" cy="331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079" y="3017838"/>
            <a:ext cx="3314700" cy="3295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079" y="3017838"/>
            <a:ext cx="3314700" cy="3295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59732" y="6237312"/>
                <a:ext cx="4824536" cy="46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j-lt"/>
                  </a:rPr>
                  <a:t>NP-complete, 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732" y="6237312"/>
                <a:ext cx="4824536" cy="464614"/>
              </a:xfrm>
              <a:prstGeom prst="rect">
                <a:avLst/>
              </a:prstGeom>
              <a:blipFill rotWithShape="0">
                <a:blip r:embed="rId6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3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2294334"/>
                <a:ext cx="4040188" cy="639762"/>
              </a:xfrm>
            </p:spPr>
            <p:txBody>
              <a:bodyPr/>
              <a:lstStyle/>
              <a:p>
                <a:r>
                  <a:rPr lang="en-US" b="0" dirty="0" smtClean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 has </a:t>
                </a:r>
                <a:r>
                  <a:rPr lang="en-US" b="0" dirty="0" err="1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:</a:t>
                </a:r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294334"/>
                <a:ext cx="4040188" cy="639762"/>
              </a:xfrm>
              <a:blipFill rotWithShape="0">
                <a:blip r:embed="rId2"/>
                <a:stretch>
                  <a:fillRect l="-2262" b="-2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934096"/>
            <a:ext cx="4040188" cy="3951288"/>
          </a:xfrm>
        </p:spPr>
        <p:txBody>
          <a:bodyPr/>
          <a:lstStyle/>
          <a:p>
            <a:r>
              <a:rPr lang="en-US" dirty="0" smtClean="0"/>
              <a:t>Dynamic programming to find a solution if one exists</a:t>
            </a:r>
          </a:p>
          <a:p>
            <a:r>
              <a:rPr lang="en-US" dirty="0" err="1" smtClean="0"/>
              <a:t>Courcelle’s</a:t>
            </a:r>
            <a:r>
              <a:rPr lang="en-US" dirty="0" smtClean="0"/>
              <a:t> theorem applies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294334"/>
            <a:ext cx="4041775" cy="639762"/>
          </a:xfrm>
        </p:spPr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</a:rPr>
              <a:t>If the </a:t>
            </a:r>
            <a:r>
              <a:rPr lang="en-US" b="0" dirty="0" err="1" smtClean="0">
                <a:solidFill>
                  <a:srgbClr val="0070C0"/>
                </a:solidFill>
              </a:rPr>
              <a:t>treewidth</a:t>
            </a:r>
            <a:r>
              <a:rPr lang="en-US" b="0" dirty="0" smtClean="0">
                <a:solidFill>
                  <a:srgbClr val="0070C0"/>
                </a:solidFill>
              </a:rPr>
              <a:t> is larger:</a:t>
            </a:r>
            <a:endParaRPr lang="en-US" b="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934096"/>
                <a:ext cx="4319463" cy="39512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grid minor with side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Find&amp;delete</a:t>
                </a:r>
                <a:r>
                  <a:rPr lang="en-US" dirty="0" smtClean="0"/>
                  <a:t> irrelevant vertex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934096"/>
                <a:ext cx="4319463" cy="3951288"/>
              </a:xfrm>
              <a:blipFill rotWithShape="0">
                <a:blip r:embed="rId3"/>
                <a:stretch>
                  <a:fillRect l="-2257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11" name="Rectangle 10"/>
          <p:cNvSpPr/>
          <p:nvPr/>
        </p:nvSpPr>
        <p:spPr>
          <a:xfrm rot="20707079">
            <a:off x="1846352" y="4541740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win</a:t>
            </a:r>
            <a:endParaRPr lang="en-US" sz="5400" b="1" cap="small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301486">
            <a:off x="6034969" y="4453548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win</a:t>
            </a:r>
            <a:endParaRPr lang="en-US" sz="5400" b="1" cap="small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9pPr>
          </a:lstStyle>
          <a:p>
            <a:r>
              <a:rPr lang="en-US" kern="0" dirty="0" smtClean="0"/>
              <a:t>A two-sided approach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082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contact with parameterized complexity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Studied computer science @ Utrecht University, for 2 reasons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Hands-off teaching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Master ‘Game &amp; media tech’</a:t>
            </a:r>
          </a:p>
          <a:p>
            <a:r>
              <a:rPr lang="en-US" dirty="0" smtClean="0"/>
              <a:t>Last-minute switch to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Applied Computing Science</a:t>
            </a:r>
          </a:p>
          <a:p>
            <a:r>
              <a:rPr lang="en-US" dirty="0" smtClean="0"/>
              <a:t>Master &amp; PhD with Hans Bodlaender</a:t>
            </a:r>
          </a:p>
          <a:p>
            <a:pPr lvl="1"/>
            <a:r>
              <a:rPr lang="en-US" dirty="0" smtClean="0"/>
              <a:t>First topic: </a:t>
            </a:r>
            <a:r>
              <a:rPr lang="en-US" cap="small" dirty="0" smtClean="0"/>
              <a:t>Dodgson score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700808"/>
            <a:ext cx="3375405" cy="49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Irrelevant vertices for </a:t>
            </a:r>
            <a:r>
              <a:rPr lang="en-US" cap="small" dirty="0" smtClean="0"/>
              <a:t>Planar Disjoint Paths</a:t>
            </a:r>
            <a:endParaRPr lang="en-US" cap="sm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C6023-1189-4C70-B017-E7D262B7ED34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410047"/>
            <a:ext cx="4476750" cy="4467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1410047"/>
            <a:ext cx="4476750" cy="4467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1414809"/>
            <a:ext cx="4476750" cy="4457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25" y="1414809"/>
            <a:ext cx="4476750" cy="4457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625" y="1414809"/>
            <a:ext cx="4476750" cy="445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323528" y="4666717"/>
                <a:ext cx="8496944" cy="142657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If an instance of </a:t>
                </a:r>
                <a:r>
                  <a:rPr lang="en-US" sz="2400" cap="small" dirty="0" smtClean="0"/>
                  <a:t>Planar Disjoint Paths </a:t>
                </a:r>
                <a:r>
                  <a:rPr lang="en-US" sz="2400" dirty="0" smtClean="0"/>
                  <a:t>has a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grid minor with side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whose interior does not contain any terminals, then any solution can be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re-routed</a:t>
                </a:r>
                <a:r>
                  <a:rPr lang="en-US" sz="2400" dirty="0" smtClean="0"/>
                  <a:t> to avoid the center of the grid.</a:t>
                </a: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666717"/>
                <a:ext cx="8496944" cy="14265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83568" y="6292119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[Adler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Kolliopoulos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Krause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Lokshtanov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Saurabh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  <a:latin typeface="+mj-lt"/>
              </a:rPr>
              <a:t>Thilikos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, JCT B‘12]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35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recent win/win based on 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r>
              <a:rPr lang="en-US" dirty="0" smtClean="0"/>
              <a:t> is more than just </a:t>
            </a:r>
            <a:r>
              <a:rPr lang="en-US" i="1" dirty="0" smtClean="0"/>
              <a:t>cheating </a:t>
            </a:r>
            <a:r>
              <a:rPr lang="en-US" i="1" dirty="0" err="1" smtClean="0"/>
              <a:t>kernelization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(</a:t>
            </a:r>
            <a:r>
              <a:rPr lang="en-US" sz="2000" i="1" dirty="0" smtClean="0"/>
              <a:t>a way to circumvent lower bounds for many-one kernels)</a:t>
            </a:r>
            <a:endParaRPr lang="en-US" i="1" dirty="0" smtClean="0"/>
          </a:p>
          <a:p>
            <a:r>
              <a:rPr lang="en-US" dirty="0" smtClean="0"/>
              <a:t>Poses fundamental questions about computing interactively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grpSp>
        <p:nvGrpSpPr>
          <p:cNvPr id="7" name="Question"/>
          <p:cNvGrpSpPr/>
          <p:nvPr/>
        </p:nvGrpSpPr>
        <p:grpSpPr>
          <a:xfrm>
            <a:off x="3392516" y="3443764"/>
            <a:ext cx="1584176" cy="792088"/>
            <a:chOff x="3392516" y="3443764"/>
            <a:chExt cx="1584176" cy="792088"/>
          </a:xfrm>
        </p:grpSpPr>
        <p:sp>
          <p:nvSpPr>
            <p:cNvPr id="5" name="Right Arrow 4"/>
            <p:cNvSpPr/>
            <p:nvPr/>
          </p:nvSpPr>
          <p:spPr bwMode="auto">
            <a:xfrm>
              <a:off x="3392516" y="3443764"/>
              <a:ext cx="1584176" cy="79208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 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2307" y="360848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?</a:t>
              </a:r>
            </a:p>
          </p:txBody>
        </p:sp>
      </p:grpSp>
      <p:grpSp>
        <p:nvGrpSpPr>
          <p:cNvPr id="8" name="Answer"/>
          <p:cNvGrpSpPr/>
          <p:nvPr/>
        </p:nvGrpSpPr>
        <p:grpSpPr>
          <a:xfrm>
            <a:off x="3392516" y="4451752"/>
            <a:ext cx="1584176" cy="792088"/>
            <a:chOff x="3392516" y="4451752"/>
            <a:chExt cx="1584176" cy="792088"/>
          </a:xfrm>
        </p:grpSpPr>
        <p:sp>
          <p:nvSpPr>
            <p:cNvPr id="10" name="Right Arrow 9"/>
            <p:cNvSpPr/>
            <p:nvPr/>
          </p:nvSpPr>
          <p:spPr bwMode="auto">
            <a:xfrm rot="10800000">
              <a:off x="3392516" y="4451752"/>
              <a:ext cx="1584176" cy="79208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2530" y="4636544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!</a:t>
              </a:r>
            </a:p>
          </p:txBody>
        </p:sp>
      </p:grpSp>
      <p:pic>
        <p:nvPicPr>
          <p:cNvPr id="2052" name="Oracle" descr="https://c1.staticflickr.com/2/1230/4730992158_8a8a6270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3017912" cy="3017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Alice" descr="https://vignette3.wikia.nocookie.net/disney/images/7/73/Alice_Render.png/revision/latest/scale-to-width-down/515?cb=201706061333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6387" y="2852936"/>
            <a:ext cx="1655837" cy="308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nput" descr="Afbeeldingsresultaat voor data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08" y="2924944"/>
            <a:ext cx="1043405" cy="10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DataChunk" descr="Afbeeldingsresultaat voor data ic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7734" y="3527079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68975" y="8401919"/>
            <a:ext cx="46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!</a:t>
            </a:r>
          </a:p>
        </p:txBody>
      </p:sp>
      <p:pic>
        <p:nvPicPr>
          <p:cNvPr id="2058" name="Solution" descr="Afbeeldingsresultaat voor rubik's cube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617595"/>
            <a:ext cx="343627" cy="3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2844" y="3039254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???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6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16979 0.025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12899 0.0108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recent win/win based on 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r>
              <a:rPr lang="en-US" dirty="0" smtClean="0"/>
              <a:t> is more than just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a way to circumvent lower bounds for many-one kernels</a:t>
            </a:r>
          </a:p>
          <a:p>
            <a:r>
              <a:rPr lang="en-US" dirty="0" smtClean="0"/>
              <a:t>Poses fundamental questions about computing interactively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grpSp>
        <p:nvGrpSpPr>
          <p:cNvPr id="7" name="Question"/>
          <p:cNvGrpSpPr/>
          <p:nvPr/>
        </p:nvGrpSpPr>
        <p:grpSpPr>
          <a:xfrm>
            <a:off x="3392516" y="3443764"/>
            <a:ext cx="1584176" cy="792088"/>
            <a:chOff x="3392516" y="3443764"/>
            <a:chExt cx="1584176" cy="792088"/>
          </a:xfrm>
        </p:grpSpPr>
        <p:sp>
          <p:nvSpPr>
            <p:cNvPr id="5" name="Right Arrow 4"/>
            <p:cNvSpPr/>
            <p:nvPr/>
          </p:nvSpPr>
          <p:spPr bwMode="auto">
            <a:xfrm>
              <a:off x="3392516" y="3443764"/>
              <a:ext cx="1584176" cy="79208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 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2307" y="360848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?</a:t>
              </a:r>
            </a:p>
          </p:txBody>
        </p:sp>
      </p:grpSp>
      <p:grpSp>
        <p:nvGrpSpPr>
          <p:cNvPr id="8" name="Answer"/>
          <p:cNvGrpSpPr/>
          <p:nvPr/>
        </p:nvGrpSpPr>
        <p:grpSpPr>
          <a:xfrm>
            <a:off x="3392516" y="4451752"/>
            <a:ext cx="1584176" cy="792088"/>
            <a:chOff x="3392516" y="4451752"/>
            <a:chExt cx="1584176" cy="792088"/>
          </a:xfrm>
        </p:grpSpPr>
        <p:sp>
          <p:nvSpPr>
            <p:cNvPr id="10" name="Right Arrow 9"/>
            <p:cNvSpPr/>
            <p:nvPr/>
          </p:nvSpPr>
          <p:spPr bwMode="auto">
            <a:xfrm rot="10800000">
              <a:off x="3392516" y="4451752"/>
              <a:ext cx="1584176" cy="79208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2530" y="4636544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!</a:t>
              </a:r>
            </a:p>
          </p:txBody>
        </p:sp>
      </p:grpSp>
      <p:pic>
        <p:nvPicPr>
          <p:cNvPr id="2054" name="Alice" descr="https://vignette3.wikia.nocookie.net/disney/images/7/73/Alice_Render.png/revision/latest/scale-to-width-down/515?cb=201706061333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6387" y="2852936"/>
            <a:ext cx="1655837" cy="308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nput" descr="Afbeeldingsresultaat voor data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08" y="2924944"/>
            <a:ext cx="1043405" cy="10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68975" y="8401919"/>
            <a:ext cx="46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!</a:t>
            </a:r>
          </a:p>
        </p:txBody>
      </p:sp>
      <p:pic>
        <p:nvPicPr>
          <p:cNvPr id="2060" name="SecondOracle" descr="Afbeeldingsresultaat voor alice in wonderland character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141" y="2618499"/>
            <a:ext cx="3187822" cy="3666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hunk" descr="Afbeeldingsresultaat voor data icon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934" y="3367056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olution" descr="Afbeeldingsresultaat voor rubik's cube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617595"/>
            <a:ext cx="343627" cy="3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 bwMode="auto">
          <a:xfrm>
            <a:off x="323528" y="4666717"/>
            <a:ext cx="8496944" cy="14265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dirty="0" smtClean="0"/>
              <a:t>How large should Alice’s questions be, to allow her to </a:t>
            </a:r>
          </a:p>
          <a:p>
            <a:pPr marL="0" lvl="1"/>
            <a:r>
              <a:rPr lang="en-US" sz="2400" dirty="0" smtClean="0"/>
              <a:t>solve her problem by querying different oracles?</a:t>
            </a:r>
          </a:p>
        </p:txBody>
      </p:sp>
    </p:spTree>
    <p:extLst>
      <p:ext uri="{BB962C8B-B14F-4D97-AF65-F5344CB8AC3E}">
        <p14:creationId xmlns:p14="http://schemas.microsoft.com/office/powerpoint/2010/main" val="13107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12917 0.051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12899 0.0108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Turing kernel win/win for </a:t>
            </a:r>
            <a:r>
              <a:rPr lang="en-US" cap="small" dirty="0" smtClean="0"/>
              <a:t>Longest Cycle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cap="small" dirty="0" smtClean="0"/>
                  <a:t>Planar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 smtClean="0"/>
                  <a:t>-Cycle</a:t>
                </a:r>
                <a:br>
                  <a:rPr lang="en-US" cap="small" dirty="0" smtClean="0"/>
                </a:br>
                <a:r>
                  <a:rPr lang="en-US" b="1" dirty="0" smtClean="0"/>
                  <a:t>Input</a:t>
                </a:r>
                <a:r>
                  <a:rPr lang="en-US" b="1" dirty="0"/>
                  <a:t>: 		</a:t>
                </a:r>
                <a:r>
                  <a:rPr lang="en-US" dirty="0" smtClean="0"/>
                  <a:t>Undirected planar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/>
                  <a:t>Question:</a:t>
                </a:r>
                <a:r>
                  <a:rPr lang="en-US" dirty="0"/>
                  <a:t> 	</a:t>
                </a:r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have a simple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5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3553172"/>
            <a:ext cx="3971925" cy="2324100"/>
          </a:xfrm>
          <a:prstGeom prst="rect">
            <a:avLst/>
          </a:prstGeom>
        </p:spPr>
      </p:pic>
      <p:pic>
        <p:nvPicPr>
          <p:cNvPr id="7" name="Cyc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037" y="3553172"/>
            <a:ext cx="39719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win/win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planar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in poly-time we find</a:t>
                </a:r>
              </a:p>
              <a:p>
                <a:pPr lvl="1"/>
                <a:r>
                  <a:rPr lang="en-US" dirty="0" smtClean="0"/>
                  <a:t>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1"/>
                <a:r>
                  <a:rPr lang="en-US" dirty="0" smtClean="0"/>
                  <a:t>a 2-separation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Ask oracle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-cycle and longest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/>
                  <a:t>-path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remaining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4367685"/>
            <a:ext cx="5743575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2" y="4372458"/>
            <a:ext cx="5743575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2833156"/>
                <a:ext cx="8496944" cy="142657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A polynomial-time algorithm can solve </a:t>
                </a:r>
                <a:r>
                  <a:rPr lang="en-US" sz="2400" cap="small" dirty="0" smtClean="0"/>
                  <a:t>Planar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Cycle </a:t>
                </a:r>
                <a:br>
                  <a:rPr lang="en-US" sz="2400" cap="small" dirty="0" smtClean="0"/>
                </a:br>
                <a:r>
                  <a:rPr lang="en-US" sz="2400" dirty="0" smtClean="0"/>
                  <a:t>using a win/win and queries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833156"/>
                <a:ext cx="8496944" cy="142657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50344" y="3811301"/>
            <a:ext cx="6070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[J, ESA’14]</a:t>
            </a:r>
          </a:p>
        </p:txBody>
      </p:sp>
      <p:grpSp>
        <p:nvGrpSpPr>
          <p:cNvPr id="6" name="Hider"/>
          <p:cNvGrpSpPr/>
          <p:nvPr/>
        </p:nvGrpSpPr>
        <p:grpSpPr>
          <a:xfrm>
            <a:off x="2575440" y="4993512"/>
            <a:ext cx="540200" cy="1127515"/>
            <a:chOff x="2575440" y="4993512"/>
            <a:chExt cx="540200" cy="1127515"/>
          </a:xfrm>
        </p:grpSpPr>
        <p:sp>
          <p:nvSpPr>
            <p:cNvPr id="5" name="Rectangle 4"/>
            <p:cNvSpPr/>
            <p:nvPr/>
          </p:nvSpPr>
          <p:spPr bwMode="auto">
            <a:xfrm>
              <a:off x="2575440" y="4993512"/>
              <a:ext cx="530368" cy="504056"/>
            </a:xfrm>
            <a:prstGeom prst="rect">
              <a:avLst/>
            </a:prstGeom>
            <a:solidFill>
              <a:srgbClr val="00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85272" y="5616971"/>
              <a:ext cx="530368" cy="504056"/>
            </a:xfrm>
            <a:prstGeom prst="rect">
              <a:avLst/>
            </a:prstGeom>
            <a:solidFill>
              <a:srgbClr val="00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0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171"/>
            <a:ext cx="9144000" cy="6279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70228">
            <a:off x="454987" y="750026"/>
            <a:ext cx="4273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Sensing God’s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will is FPT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633914">
            <a:off x="5686705" y="777151"/>
            <a:ext cx="30700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Crown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reductions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60648">
            <a:off x="480291" y="4525095"/>
            <a:ext cx="3792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lost continent of polynomial time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104841">
            <a:off x="-590241" y="3381684"/>
            <a:ext cx="3792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Win/win’s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7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Miniaturization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1342799" y="1227762"/>
            <a:ext cx="6253537" cy="48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Miniaturization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cap="small" dirty="0" smtClean="0"/>
                  <a:t>3-SAT</a:t>
                </a:r>
                <a:br>
                  <a:rPr lang="en-US" cap="small" dirty="0" smtClean="0"/>
                </a:br>
                <a:endParaRPr lang="en-US" b="1" cap="small" dirty="0"/>
              </a:p>
              <a:p>
                <a:pPr marL="0" indent="0">
                  <a:buNone/>
                </a:pPr>
                <a:r>
                  <a:rPr lang="en-US" b="1" dirty="0" smtClean="0"/>
                  <a:t>Input: 		</a:t>
                </a:r>
                <a:r>
                  <a:rPr lang="en-US" dirty="0" smtClean="0"/>
                  <a:t>A 3-CNF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1028" name="Picture 4" descr="Afbeeldingsresultaat voor alice in wonderland drink m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40683"/>
            <a:ext cx="3610744" cy="42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Miniaturization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cap="small" dirty="0" smtClean="0"/>
                  <a:t>Mini-3-SAT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Input: 		</a:t>
                </a:r>
                <a:r>
                  <a:rPr lang="en-US" dirty="0" smtClean="0"/>
                  <a:t>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in unary, and </a:t>
                </a:r>
                <a:br>
                  <a:rPr lang="en-US" dirty="0" smtClean="0"/>
                </a:br>
                <a:r>
                  <a:rPr lang="en-US" dirty="0" smtClean="0"/>
                  <a:t>		a 3-CNF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 smtClean="0"/>
                  <a:t>Question:</a:t>
                </a:r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satisfiable?</a:t>
                </a:r>
                <a:endParaRPr lang="en-US" dirty="0"/>
              </a:p>
              <a:p>
                <a:pPr marL="0" indent="0">
                  <a:buNone/>
                </a:pPr>
                <a:endParaRPr lang="en-US" cap="smal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pic>
        <p:nvPicPr>
          <p:cNvPr id="8" name="Picture 4" descr="Afbeeldingsresultaat voor alice in wonderland drink me"/>
          <p:cNvPicPr preferRelativeResize="0"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255" y="3121013"/>
            <a:ext cx="1444298" cy="17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323528" y="4987616"/>
                <a:ext cx="8496944" cy="113854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Mini-3-SAT is complete for the class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sz="2400" dirty="0" smtClean="0"/>
                  <a:t>, with</a:t>
                </a: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𝐹𝑃𝑇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87616"/>
                <a:ext cx="8496944" cy="1138547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19673" y="6156012"/>
            <a:ext cx="6070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Downey Fellows et al. + </a:t>
            </a: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Cai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&amp; </a:t>
            </a: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Juedes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+ </a:t>
            </a: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Flum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&amp; Grohe</a:t>
            </a:r>
          </a:p>
        </p:txBody>
      </p:sp>
    </p:spTree>
    <p:extLst>
      <p:ext uri="{BB962C8B-B14F-4D97-AF65-F5344CB8AC3E}">
        <p14:creationId xmlns:p14="http://schemas.microsoft.com/office/powerpoint/2010/main" val="15497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171"/>
            <a:ext cx="9144000" cy="6279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70228">
            <a:off x="454987" y="750026"/>
            <a:ext cx="4273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Sensing God’s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will is FPT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633914">
            <a:off x="5686705" y="777151"/>
            <a:ext cx="30700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Crown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reductions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60648">
            <a:off x="480291" y="4525095"/>
            <a:ext cx="3792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lost continent of polynomial time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104841">
            <a:off x="-590241" y="3381684"/>
            <a:ext cx="3792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Win/win’s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99263">
            <a:off x="5053036" y="4340207"/>
            <a:ext cx="3792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Miniaturization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0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who won the election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</a:t>
                </a:r>
                <a:r>
                  <a:rPr lang="en-US" dirty="0" smtClean="0"/>
                  <a:t> list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votes that give ranking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candidates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𝐵𝑎𝑟𝑡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𝑁𝑒𝑡h𝑒𝑟𝑙𝑎𝑛𝑑𝑠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𝑁𝑜𝑟𝑤𝑎𝑦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𝐼𝑛𝑑𝑖𝑎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𝑅𝑢𝑠𝑠𝑖𝑎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𝑆𝑎𝑘𝑒𝑡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𝐼𝑛𝑑𝑖𝑎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𝑁𝑜𝑟𝑤𝑎𝑦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𝑅𝑢𝑠𝑠𝑖𝑎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𝑁𝑒𝑡h𝑒𝑟𝑙𝑎𝑛𝑑𝑠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𝐹𝑒𝑑𝑜𝑟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𝑅𝑢𝑠𝑠𝑖𝑎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𝑁𝑜𝑟𝑤𝑎𝑦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𝑁𝑒𝑡h𝑒𝑟𝑙𝑎𝑛𝑑𝑠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𝐼𝑛𝑑𝑖𝑎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Which candidate wins the election?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Candidate that becomes Condorcet winner after fewest # swaps</a:t>
                </a:r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2050" name="Picture 2" descr="tinted monochrome 3/4-length photo portrait of seated Dodgson holding a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910" y="4049316"/>
            <a:ext cx="1397267" cy="20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6239" y="4487575"/>
            <a:ext cx="2005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Charles Dodgson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5860" y="4487575"/>
            <a:ext cx="195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Lewis </a:t>
            </a:r>
          </a:p>
          <a:p>
            <a:r>
              <a:rPr lang="en-US" dirty="0" smtClean="0">
                <a:latin typeface="+mj-lt"/>
              </a:rPr>
              <a:t>Carroll</a:t>
            </a:r>
          </a:p>
        </p:txBody>
      </p:sp>
      <p:pic>
        <p:nvPicPr>
          <p:cNvPr id="8" name="Picture 4" descr="Afbeeldingsresultaat voor alice in wonderland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631" y="4049315"/>
            <a:ext cx="1459164" cy="20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qual 5"/>
          <p:cNvSpPr/>
          <p:nvPr/>
        </p:nvSpPr>
        <p:spPr bwMode="auto">
          <a:xfrm>
            <a:off x="4494181" y="4752931"/>
            <a:ext cx="669617" cy="669617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0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parameter ecology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49" y="1208674"/>
            <a:ext cx="7721101" cy="1695200"/>
          </a:xfrm>
          <a:prstGeom prst="rect">
            <a:avLst/>
          </a:prstGeom>
        </p:spPr>
      </p:pic>
      <p:pic>
        <p:nvPicPr>
          <p:cNvPr id="1026" name="Picture 2" descr="https://vignette3.wikia.nocookie.net/aliceinwonderland/images/0/02/Caucus.gif/revision/latest?cb=201003030114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5213" y="3085823"/>
            <a:ext cx="4295800" cy="32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4248" y="2060848"/>
            <a:ext cx="136815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+mj-lt"/>
              </a:rPr>
              <a:t>CiE’07</a:t>
            </a:r>
            <a:endParaRPr lang="en-US" sz="24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3528" y="4150967"/>
            <a:ext cx="8496944" cy="11385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dirty="0" smtClean="0"/>
              <a:t>Inputs to real-world computational problems are often generated by processes that are themselves computationally bounded</a:t>
            </a:r>
          </a:p>
        </p:txBody>
      </p:sp>
    </p:spTree>
    <p:extLst>
      <p:ext uri="{BB962C8B-B14F-4D97-AF65-F5344CB8AC3E}">
        <p14:creationId xmlns:p14="http://schemas.microsoft.com/office/powerpoint/2010/main" val="28884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 ecology: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p:sp>
        <p:nvSpPr>
          <p:cNvPr id="37" name="Rectangle 36"/>
          <p:cNvSpPr/>
          <p:nvPr/>
        </p:nvSpPr>
        <p:spPr>
          <a:xfrm>
            <a:off x="251520" y="1124744"/>
            <a:ext cx="8640960" cy="4896544"/>
          </a:xfrm>
          <a:prstGeom prst="rect">
            <a:avLst/>
          </a:prstGeom>
          <a:gradFill rotWithShape="1">
            <a:gsLst>
              <a:gs pos="0">
                <a:srgbClr val="FFDCB9"/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2817662" y="1124744"/>
            <a:ext cx="6089602" cy="1824202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9602" h="1824202">
                <a:moveTo>
                  <a:pt x="0" y="312034"/>
                </a:moveTo>
                <a:cubicBezTo>
                  <a:pt x="2959" y="832857"/>
                  <a:pt x="0" y="1303379"/>
                  <a:pt x="2959" y="1824202"/>
                </a:cubicBezTo>
                <a:lnTo>
                  <a:pt x="6089602" y="1824202"/>
                </a:lnTo>
                <a:cubicBezTo>
                  <a:pt x="5960874" y="1440159"/>
                  <a:pt x="6084165" y="1350548"/>
                  <a:pt x="5703417" y="672074"/>
                </a:cubicBezTo>
                <a:cubicBezTo>
                  <a:pt x="5489114" y="410493"/>
                  <a:pt x="5489566" y="276032"/>
                  <a:pt x="4924004" y="168020"/>
                </a:cubicBezTo>
                <a:cubicBezTo>
                  <a:pt x="4358442" y="60008"/>
                  <a:pt x="3130710" y="0"/>
                  <a:pt x="2310043" y="24002"/>
                </a:cubicBezTo>
                <a:cubicBezTo>
                  <a:pt x="1489376" y="48004"/>
                  <a:pt x="389138" y="7234"/>
                  <a:pt x="0" y="312034"/>
                </a:cubicBezTo>
                <a:close/>
              </a:path>
            </a:pathLst>
          </a:custGeom>
          <a:gradFill rotWithShape="1">
            <a:gsLst>
              <a:gs pos="0">
                <a:srgbClr val="D0E5A5"/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36737" y="4065972"/>
            <a:ext cx="8655743" cy="1953087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5743" h="1953087">
                <a:moveTo>
                  <a:pt x="0" y="515155"/>
                </a:moveTo>
                <a:cubicBezTo>
                  <a:pt x="2959" y="1035978"/>
                  <a:pt x="0" y="1432264"/>
                  <a:pt x="2959" y="1953087"/>
                </a:cubicBezTo>
                <a:lnTo>
                  <a:pt x="8655743" y="1953087"/>
                </a:lnTo>
                <a:lnTo>
                  <a:pt x="8655743" y="947203"/>
                </a:lnTo>
                <a:cubicBezTo>
                  <a:pt x="8042195" y="775568"/>
                  <a:pt x="5722647" y="1058950"/>
                  <a:pt x="4974454" y="923277"/>
                </a:cubicBezTo>
                <a:cubicBezTo>
                  <a:pt x="4226261" y="787604"/>
                  <a:pt x="4606031" y="266330"/>
                  <a:pt x="4166586" y="133165"/>
                </a:cubicBezTo>
                <a:cubicBezTo>
                  <a:pt x="3727141" y="0"/>
                  <a:pt x="2701053" y="60622"/>
                  <a:pt x="2337786" y="124287"/>
                </a:cubicBezTo>
                <a:cubicBezTo>
                  <a:pt x="1974519" y="187952"/>
                  <a:pt x="2376616" y="450011"/>
                  <a:pt x="1986985" y="515156"/>
                </a:cubicBezTo>
                <a:lnTo>
                  <a:pt x="0" y="515155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>
            <a:stCxn id="55" idx="2"/>
            <a:endCxn id="58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Straight Arrow Connector 40"/>
          <p:cNvCxnSpPr>
            <a:stCxn id="58" idx="2"/>
            <a:endCxn id="61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41"/>
          <p:cNvCxnSpPr>
            <a:stCxn id="61" idx="2"/>
            <a:endCxn id="62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Arrow Connector 33"/>
          <p:cNvCxnSpPr>
            <a:stCxn id="59" idx="2"/>
            <a:endCxn id="60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37"/>
          <p:cNvCxnSpPr>
            <a:stCxn id="63" idx="2"/>
            <a:endCxn id="64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Arrow Connector 44"/>
          <p:cNvCxnSpPr>
            <a:stCxn id="56" idx="2"/>
            <a:endCxn id="60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Arrow Connector 41"/>
          <p:cNvCxnSpPr>
            <a:stCxn id="55" idx="2"/>
            <a:endCxn id="59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Straight Arrow Connector 46"/>
          <p:cNvCxnSpPr>
            <a:endCxn id="64" idx="0"/>
          </p:cNvCxnSpPr>
          <p:nvPr/>
        </p:nvCxnSpPr>
        <p:spPr>
          <a:xfrm rot="5400000">
            <a:off x="6129968" y="4275774"/>
            <a:ext cx="1492688" cy="55818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Arrow Connector 47"/>
          <p:cNvCxnSpPr>
            <a:stCxn id="58" idx="2"/>
            <a:endCxn id="63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Arrow Connector 98"/>
          <p:cNvCxnSpPr>
            <a:stCxn id="63" idx="2"/>
            <a:endCxn id="62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Arrow Connector 49"/>
          <p:cNvCxnSpPr>
            <a:stCxn id="60" idx="2"/>
            <a:endCxn id="64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Curved Connector 50"/>
          <p:cNvCxnSpPr>
            <a:stCxn id="54" idx="2"/>
            <a:endCxn id="55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Curved Connector 51"/>
          <p:cNvCxnSpPr>
            <a:stCxn id="54" idx="2"/>
            <a:endCxn id="56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Curved Connector 52"/>
          <p:cNvCxnSpPr>
            <a:stCxn id="54" idx="2"/>
            <a:endCxn id="57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round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4" name="Rounded Rectangle 53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Vertex Cover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linear forest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Split graph components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Cograph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Feedback Vertex Set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Interval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Chordal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Treewidth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Chromatic Number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Odd Cycle Transversal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Perfect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52120" y="1124744"/>
                <a:ext cx="3240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𝑝𝑜𝑙𝑦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24744"/>
                <a:ext cx="324036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652120" y="3140968"/>
                <a:ext cx="32551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𝑝𝑜𝑙𝑦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 unless </a:t>
                </a:r>
                <a:b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</a:br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⊆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 coNP/poly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40968"/>
                <a:ext cx="3255146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3289" r="-280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rot="5400000">
            <a:off x="7225564" y="2914952"/>
            <a:ext cx="432789" cy="164740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No 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unless P=NP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33281" y="6165879"/>
            <a:ext cx="267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[J &amp; Kratsch ’11,’13]</a:t>
            </a:r>
          </a:p>
        </p:txBody>
      </p:sp>
    </p:spTree>
    <p:extLst>
      <p:ext uri="{BB962C8B-B14F-4D97-AF65-F5344CB8AC3E}">
        <p14:creationId xmlns:p14="http://schemas.microsoft.com/office/powerpoint/2010/main" val="8148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171"/>
            <a:ext cx="9144000" cy="6279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70228">
            <a:off x="454987" y="750026"/>
            <a:ext cx="4273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Sensing God’s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will is FPT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633914">
            <a:off x="5686705" y="777151"/>
            <a:ext cx="30700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Crown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reductions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60648">
            <a:off x="480291" y="4525095"/>
            <a:ext cx="3792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lost continent of polynomial time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104841">
            <a:off x="-590241" y="3381684"/>
            <a:ext cx="3792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Win/win’s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99263">
            <a:off x="5053036" y="4340207"/>
            <a:ext cx="3792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Miniaturization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59254">
            <a:off x="4103136" y="4936385"/>
            <a:ext cx="3792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Parameter ecology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4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mathematical monster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5"/>
            <a:ext cx="8435280" cy="1112987"/>
          </a:xfrm>
        </p:spPr>
        <p:txBody>
          <a:bodyPr/>
          <a:lstStyle/>
          <a:p>
            <a:r>
              <a:rPr lang="en-US" dirty="0" smtClean="0"/>
              <a:t>When correctly formulated from the right perspective:</a:t>
            </a:r>
          </a:p>
          <a:p>
            <a:pPr lvl="1"/>
            <a:r>
              <a:rPr lang="en-US" dirty="0" smtClean="0"/>
              <a:t>Mathematical project unfolds as small steps on a trajectory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49" y="2193088"/>
            <a:ext cx="8424901" cy="20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0409" y="4060744"/>
            <a:ext cx="136815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+mj-lt"/>
              </a:rPr>
              <a:t>ACiD’05</a:t>
            </a:r>
            <a:endParaRPr lang="en-US" sz="2400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3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171"/>
            <a:ext cx="9144000" cy="6279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70228">
            <a:off x="454987" y="750026"/>
            <a:ext cx="4273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Sensing God’s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will is FPT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633914">
            <a:off x="5686705" y="777151"/>
            <a:ext cx="30700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Crown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reductions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60648">
            <a:off x="480291" y="4525095"/>
            <a:ext cx="3792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lost continent of polynomial time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104841">
            <a:off x="-590241" y="3381684"/>
            <a:ext cx="3792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Win/win’s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99263">
            <a:off x="5053036" y="4340207"/>
            <a:ext cx="37920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Miniaturization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59254">
            <a:off x="4103136" y="4936385"/>
            <a:ext cx="3792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Parameter ecology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9277339">
            <a:off x="6713810" y="5495588"/>
            <a:ext cx="28843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Weft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59254">
            <a:off x="-369135" y="181918"/>
            <a:ext cx="28843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Greedy localization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1308302">
            <a:off x="3528231" y="1928932"/>
            <a:ext cx="28843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rock of intractability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7704" y="4077072"/>
            <a:ext cx="31275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Catalytic reductions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480" y="5877272"/>
            <a:ext cx="51136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Tractability: The view from Mars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93430">
            <a:off x="3212530" y="269050"/>
            <a:ext cx="54335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Fidelity </a:t>
            </a:r>
            <a:r>
              <a:rPr 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preserving transformations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347566">
            <a:off x="6064236" y="2462915"/>
            <a:ext cx="28843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Kernelization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9226" y="2276141"/>
            <a:ext cx="37920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P-time extremal structure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2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1951"/>
            <a:ext cx="8229600" cy="46392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1647"/>
            <a:ext cx="9144000" cy="5154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29188"/>
          </a:xfrm>
        </p:spPr>
        <p:txBody>
          <a:bodyPr/>
          <a:lstStyle/>
          <a:p>
            <a:r>
              <a:rPr lang="en-US" dirty="0"/>
              <a:t>Mike introduced </a:t>
            </a:r>
            <a:r>
              <a:rPr lang="en-US" dirty="0" smtClean="0"/>
              <a:t>poetic terms into multivariate </a:t>
            </a:r>
            <a:r>
              <a:rPr lang="en-US" dirty="0" err="1" smtClean="0"/>
              <a:t>algorithmics</a:t>
            </a:r>
            <a:endParaRPr lang="en-US" dirty="0" smtClean="0"/>
          </a:p>
          <a:p>
            <a:pPr lvl="1"/>
            <a:r>
              <a:rPr lang="en-US" dirty="0" smtClean="0"/>
              <a:t>Popularized many others </a:t>
            </a:r>
            <a:r>
              <a:rPr lang="en-US" dirty="0"/>
              <a:t>through his invited </a:t>
            </a:r>
            <a:r>
              <a:rPr lang="en-US" dirty="0" smtClean="0"/>
              <a:t>talks &amp; surveys</a:t>
            </a:r>
            <a:endParaRPr lang="en-US" dirty="0"/>
          </a:p>
          <a:p>
            <a:r>
              <a:rPr lang="en-US" dirty="0" smtClean="0"/>
              <a:t>His pioneering work is felt as much in the vocabulary of our field, as in the techniques and research programs</a:t>
            </a:r>
          </a:p>
          <a:p>
            <a:r>
              <a:rPr lang="en-US" dirty="0" smtClean="0"/>
              <a:t>Storytelling </a:t>
            </a:r>
            <a:r>
              <a:rPr lang="en-US" dirty="0"/>
              <a:t>is a </a:t>
            </a:r>
            <a:r>
              <a:rPr lang="en-US" dirty="0" smtClean="0"/>
              <a:t>force </a:t>
            </a:r>
            <a:r>
              <a:rPr lang="en-US" dirty="0"/>
              <a:t>that should be exploited,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</a:t>
            </a:r>
            <a:r>
              <a:rPr lang="en-US" dirty="0"/>
              <a:t>in mathematical research papers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2694060"/>
            <a:ext cx="1348697" cy="1756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ounded Rectangle 12"/>
          <p:cNvSpPr/>
          <p:nvPr/>
        </p:nvSpPr>
        <p:spPr bwMode="auto">
          <a:xfrm>
            <a:off x="755576" y="4666717"/>
            <a:ext cx="7632848" cy="11385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b="1" dirty="0" smtClean="0"/>
              <a:t>Open problem.</a:t>
            </a:r>
            <a:r>
              <a:rPr lang="en-US" sz="2400" dirty="0" smtClean="0"/>
              <a:t> What meaningful and colorful vocabulary </a:t>
            </a:r>
            <a:br>
              <a:rPr lang="en-US" sz="2400" dirty="0" smtClean="0"/>
            </a:br>
            <a:r>
              <a:rPr lang="en-US" sz="2400" dirty="0" smtClean="0"/>
              <a:t>can you use in your next paper?</a:t>
            </a:r>
          </a:p>
        </p:txBody>
      </p:sp>
    </p:spTree>
    <p:extLst>
      <p:ext uri="{BB962C8B-B14F-4D97-AF65-F5344CB8AC3E}">
        <p14:creationId xmlns:p14="http://schemas.microsoft.com/office/powerpoint/2010/main" val="34049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135396"/>
            <a:ext cx="9937104" cy="7452828"/>
          </a:xfrm>
        </p:spPr>
      </p:pic>
      <p:sp>
        <p:nvSpPr>
          <p:cNvPr id="6" name="TextBox 5"/>
          <p:cNvSpPr txBox="1"/>
          <p:nvPr/>
        </p:nvSpPr>
        <p:spPr>
          <a:xfrm>
            <a:off x="179512" y="544030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Happy 65</a:t>
            </a:r>
            <a:r>
              <a:rPr lang="en-US" sz="48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anniversary Mike</a:t>
            </a:r>
          </a:p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&amp;</a:t>
            </a:r>
            <a:endParaRPr lang="en-US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4800" b="1" dirty="0" err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35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contact with Mike’s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Hans Bodlaender suggested that I investigate the kernelization complexity of </a:t>
            </a:r>
            <a:r>
              <a:rPr lang="en-US" cap="small" dirty="0" smtClean="0"/>
              <a:t>Dodgson score</a:t>
            </a:r>
          </a:p>
          <a:p>
            <a:pPr lvl="1"/>
            <a:r>
              <a:rPr lang="en-US" i="1" dirty="0" smtClean="0"/>
              <a:t>“On Problems Without Polynomial Kernels”</a:t>
            </a:r>
            <a:r>
              <a:rPr lang="en-US" dirty="0" smtClean="0"/>
              <a:t> just appeared</a:t>
            </a:r>
          </a:p>
          <a:p>
            <a:r>
              <a:rPr lang="en-US" dirty="0" smtClean="0"/>
              <a:t>First exposure to Mike’s colorful vocabulary: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863"/>
          <a:stretch/>
        </p:blipFill>
        <p:spPr>
          <a:xfrm>
            <a:off x="473324" y="2996952"/>
            <a:ext cx="8197351" cy="212623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9552" y="5259897"/>
            <a:ext cx="8064896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This talk</a:t>
            </a:r>
            <a:r>
              <a:rPr lang="en-US" sz="2800" dirty="0" smtClean="0"/>
              <a:t>: tribute </a:t>
            </a:r>
            <a:r>
              <a:rPr lang="en-US" sz="2800" dirty="0"/>
              <a:t>to Mike </a:t>
            </a:r>
            <a:r>
              <a:rPr lang="en-US" sz="2800" dirty="0" smtClean="0"/>
              <a:t>based </a:t>
            </a:r>
            <a:r>
              <a:rPr lang="en-US" sz="2800" dirty="0"/>
              <a:t>on </a:t>
            </a:r>
            <a:r>
              <a:rPr lang="en-US" sz="2800" dirty="0" smtClean="0"/>
              <a:t>our history, </a:t>
            </a:r>
            <a:br>
              <a:rPr lang="en-US" sz="2800" dirty="0" smtClean="0"/>
            </a:br>
            <a:r>
              <a:rPr lang="en-US" sz="2800" dirty="0" smtClean="0"/>
              <a:t>guided </a:t>
            </a:r>
            <a:r>
              <a:rPr lang="en-US" sz="2800" dirty="0"/>
              <a:t>by his contributions </a:t>
            </a:r>
            <a:r>
              <a:rPr lang="en-US" sz="2800" dirty="0" smtClean="0"/>
              <a:t>&amp; vocabulary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75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paper with Mike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settle the kernelization complexity of </a:t>
            </a:r>
            <a:r>
              <a:rPr lang="en-US" cap="small" dirty="0" smtClean="0"/>
              <a:t>Dodgson Score</a:t>
            </a:r>
          </a:p>
          <a:p>
            <a:pPr lvl="1"/>
            <a:r>
              <a:rPr lang="en-US" dirty="0" smtClean="0"/>
              <a:t>Switched to leafy spanning trees for my master thesis</a:t>
            </a:r>
          </a:p>
          <a:p>
            <a:r>
              <a:rPr lang="en-US" dirty="0" smtClean="0"/>
              <a:t>Later met Daniel Lokshtanov in Copenhagen at ALGO’09</a:t>
            </a:r>
          </a:p>
          <a:p>
            <a:pPr lvl="1"/>
            <a:r>
              <a:rPr lang="en-US" dirty="0" smtClean="0"/>
              <a:t>Kernelization lower bounds using colors &amp; IDs</a:t>
            </a:r>
          </a:p>
          <a:p>
            <a:pPr lvl="1"/>
            <a:r>
              <a:rPr lang="en-US" dirty="0" smtClean="0"/>
              <a:t>W[1]-hardness proof, independently found by 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4149080"/>
            <a:ext cx="6912768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973" y="5675476"/>
            <a:ext cx="18002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4171"/>
            <a:ext cx="9144000" cy="6279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70228">
            <a:off x="454987" y="750026"/>
            <a:ext cx="42737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Sensing God’s </a:t>
            </a:r>
            <a:b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will is FPT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3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polynomial-time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upload.wikimedia.org/wikipedia/commons/thumb/9/95/Dragon_World.svg/1280px-Dragon_Worl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01030"/>
            <a:ext cx="8178402" cy="552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 rot="1111209">
            <a:off x="3702913" y="436513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Bradley Hand ITC" panose="03070402050302030203" pitchFamily="66" charset="0"/>
              </a:rPr>
              <a:t>Shortest</a:t>
            </a:r>
            <a:r>
              <a:rPr lang="nl-NL" sz="2400" dirty="0" smtClean="0">
                <a:latin typeface="Bradley Hand ITC" panose="03070402050302030203" pitchFamily="66" charset="0"/>
              </a:rPr>
              <a:t> </a:t>
            </a:r>
            <a:r>
              <a:rPr lang="nl-NL" sz="2400" dirty="0" err="1" smtClean="0">
                <a:latin typeface="Bradley Hand ITC" panose="03070402050302030203" pitchFamily="66" charset="0"/>
              </a:rPr>
              <a:t>paths</a:t>
            </a:r>
            <a:endParaRPr lang="en-US" sz="2400" dirty="0" smtClean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6536" y="159611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Primality</a:t>
            </a:r>
          </a:p>
          <a:p>
            <a:r>
              <a:rPr lang="nl-NL" sz="2400" dirty="0" err="1" smtClean="0">
                <a:latin typeface="Bradley Hand ITC" panose="03070402050302030203" pitchFamily="66" charset="0"/>
              </a:rPr>
              <a:t>testing</a:t>
            </a:r>
            <a:endParaRPr lang="en-US" sz="2400" dirty="0" smtClean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379690">
            <a:off x="-5178" y="450529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Longest common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subsequence</a:t>
            </a:r>
          </a:p>
        </p:txBody>
      </p:sp>
      <p:sp>
        <p:nvSpPr>
          <p:cNvPr id="13" name="TextBox 12"/>
          <p:cNvSpPr txBox="1"/>
          <p:nvPr/>
        </p:nvSpPr>
        <p:spPr>
          <a:xfrm rot="19782643">
            <a:off x="2555776" y="54323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Approximation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8308" y="19339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Network flows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13" y="26868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Sorting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1575" y="286622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Parsing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context-free grammars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8030" y="568279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Islands of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minor-testing</a:t>
            </a:r>
          </a:p>
        </p:txBody>
      </p:sp>
      <p:sp>
        <p:nvSpPr>
          <p:cNvPr id="18" name="TextBox 17"/>
          <p:cNvSpPr txBox="1"/>
          <p:nvPr/>
        </p:nvSpPr>
        <p:spPr>
          <a:xfrm rot="19021303">
            <a:off x="5629145" y="327799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Fast Fourier transform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72682" y="1020078"/>
            <a:ext cx="2232248" cy="1187655"/>
          </a:xfrm>
          <a:prstGeom prst="roundRect">
            <a:avLst/>
          </a:prstGeom>
          <a:solidFill>
            <a:srgbClr val="D3EBF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138315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radley Hand ITC" panose="03070402050302030203" pitchFamily="66" charset="0"/>
              </a:rPr>
              <a:t>Kernelization</a:t>
            </a:r>
            <a:endParaRPr lang="en-US" sz="24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Horizontal Scroll 18"/>
          <p:cNvSpPr/>
          <p:nvPr/>
        </p:nvSpPr>
        <p:spPr bwMode="auto">
          <a:xfrm>
            <a:off x="122992" y="1763571"/>
            <a:ext cx="3456384" cy="1101793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lost continent of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36023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7" grpId="0" animBg="1"/>
      <p:bldP spid="20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lost continent of </a:t>
            </a:r>
            <a:r>
              <a:rPr lang="nl-NL" dirty="0" err="1" smtClean="0"/>
              <a:t>polynomial</a:t>
            </a:r>
            <a:r>
              <a:rPr lang="nl-NL" dirty="0" smtClean="0"/>
              <a:t>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Described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Mike in a survey talk at IWPEC 2006</a:t>
            </a:r>
          </a:p>
          <a:p>
            <a:pPr marL="0" indent="0" algn="ctr">
              <a:buNone/>
            </a:pP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there </a:t>
            </a:r>
            <a:r>
              <a:rPr lang="en-US" i="1" dirty="0">
                <a:solidFill>
                  <a:srgbClr val="0070C0"/>
                </a:solidFill>
              </a:rPr>
              <a:t>are polynomial-time algorithms that hold provable power over NP-hard problems, without actually solving </a:t>
            </a:r>
            <a:r>
              <a:rPr lang="en-US" i="1" dirty="0" smtClean="0">
                <a:solidFill>
                  <a:srgbClr val="0070C0"/>
                </a:solidFill>
              </a:rPr>
              <a:t>them</a:t>
            </a: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1171650" y="4293096"/>
            <a:ext cx="6800701" cy="1051418"/>
            <a:chOff x="1171650" y="4908301"/>
            <a:chExt cx="6800701" cy="1051418"/>
          </a:xfrm>
        </p:grpSpPr>
        <p:grpSp>
          <p:nvGrpSpPr>
            <p:cNvPr id="6" name="Group 5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ounded Rectangle 13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Left-Right Arrow 14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ight Arrow 11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ounded Rectangle 8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Left-Right Arrow 9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7627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5714">
            <a:off x="7150568" y="432146"/>
            <a:ext cx="1384658" cy="10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 of </a:t>
            </a:r>
            <a:r>
              <a:rPr lang="nl-NL" dirty="0" err="1" smtClean="0"/>
              <a:t>the</a:t>
            </a:r>
            <a:r>
              <a:rPr lang="nl-NL" dirty="0" smtClean="0"/>
              <a:t> lost continent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58" y="1309192"/>
            <a:ext cx="7958509" cy="470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 rot="21186821">
            <a:off x="899245" y="260053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Crown reduction</a:t>
            </a:r>
          </a:p>
        </p:txBody>
      </p:sp>
      <p:sp>
        <p:nvSpPr>
          <p:cNvPr id="8" name="TextBox 7"/>
          <p:cNvSpPr txBox="1"/>
          <p:nvPr/>
        </p:nvSpPr>
        <p:spPr>
          <a:xfrm rot="1755517">
            <a:off x="747486" y="42739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Sunflower lemma</a:t>
            </a:r>
          </a:p>
        </p:txBody>
      </p:sp>
      <p:sp>
        <p:nvSpPr>
          <p:cNvPr id="9" name="TextBox 8"/>
          <p:cNvSpPr txBox="1"/>
          <p:nvPr/>
        </p:nvSpPr>
        <p:spPr>
          <a:xfrm rot="21219477">
            <a:off x="2588887" y="304244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Representative sets</a:t>
            </a:r>
          </a:p>
        </p:txBody>
      </p:sp>
      <p:sp>
        <p:nvSpPr>
          <p:cNvPr id="10" name="TextBox 9"/>
          <p:cNvSpPr txBox="1"/>
          <p:nvPr/>
        </p:nvSpPr>
        <p:spPr>
          <a:xfrm rot="20944527">
            <a:off x="3724247" y="461193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Well-quasi ordering</a:t>
            </a:r>
          </a:p>
        </p:txBody>
      </p:sp>
      <p:sp>
        <p:nvSpPr>
          <p:cNvPr id="11" name="TextBox 10"/>
          <p:cNvSpPr txBox="1"/>
          <p:nvPr/>
        </p:nvSpPr>
        <p:spPr>
          <a:xfrm rot="1100354">
            <a:off x="5619646" y="250831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Protrusion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reduction</a:t>
            </a:r>
          </a:p>
        </p:txBody>
      </p:sp>
      <p:sp>
        <p:nvSpPr>
          <p:cNvPr id="12" name="TextBox 11"/>
          <p:cNvSpPr txBox="1"/>
          <p:nvPr/>
        </p:nvSpPr>
        <p:spPr>
          <a:xfrm rot="263862">
            <a:off x="2463866" y="20831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Linear algebra</a:t>
            </a:r>
          </a:p>
        </p:txBody>
      </p:sp>
      <p:sp>
        <p:nvSpPr>
          <p:cNvPr id="13" name="TextBox 12"/>
          <p:cNvSpPr txBox="1"/>
          <p:nvPr/>
        </p:nvSpPr>
        <p:spPr>
          <a:xfrm rot="263862">
            <a:off x="5089305" y="367018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Expansion lemma</a:t>
            </a:r>
          </a:p>
        </p:txBody>
      </p:sp>
      <p:sp>
        <p:nvSpPr>
          <p:cNvPr id="14" name="TextBox 13"/>
          <p:cNvSpPr txBox="1"/>
          <p:nvPr/>
        </p:nvSpPr>
        <p:spPr>
          <a:xfrm rot="21382200">
            <a:off x="2539674" y="366953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Concentration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bounds</a:t>
            </a:r>
          </a:p>
        </p:txBody>
      </p:sp>
    </p:spTree>
    <p:extLst>
      <p:ext uri="{BB962C8B-B14F-4D97-AF65-F5344CB8AC3E}">
        <p14:creationId xmlns:p14="http://schemas.microsoft.com/office/powerpoint/2010/main" val="40618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35136</TotalTime>
  <Words>1478</Words>
  <Application>Microsoft Office PowerPoint</Application>
  <PresentationFormat>On-screen Show (4:3)</PresentationFormat>
  <Paragraphs>311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Verdana</vt:lpstr>
      <vt:lpstr>Arial</vt:lpstr>
      <vt:lpstr>Arial Narrow</vt:lpstr>
      <vt:lpstr>Bradley Hand ITC</vt:lpstr>
      <vt:lpstr>Calibri</vt:lpstr>
      <vt:lpstr>Cambria Math</vt:lpstr>
      <vt:lpstr>MS PGothic</vt:lpstr>
      <vt:lpstr>AA-UiB-Institusjonell-mal-rev03</vt:lpstr>
      <vt:lpstr>PowerPoint Presentation</vt:lpstr>
      <vt:lpstr>My first contact with parameterized complexity</vt:lpstr>
      <vt:lpstr>Determine who won the election</vt:lpstr>
      <vt:lpstr>My first contact with Mike’s vocabulary</vt:lpstr>
      <vt:lpstr>My first paper with Mike</vt:lpstr>
      <vt:lpstr>PowerPoint Presentation</vt:lpstr>
      <vt:lpstr>Map of polynomial-time computation</vt:lpstr>
      <vt:lpstr>The lost continent of polynomial time</vt:lpstr>
      <vt:lpstr>Map of the lost continent</vt:lpstr>
      <vt:lpstr>PowerPoint Presentation</vt:lpstr>
      <vt:lpstr>              reductions</vt:lpstr>
      <vt:lpstr>The definition</vt:lpstr>
      <vt:lpstr>Crown reduction for Vertex Cover</vt:lpstr>
      <vt:lpstr>‘Crown reductions' in Google Scholar papers*</vt:lpstr>
      <vt:lpstr>Crown reductions and linear programming</vt:lpstr>
      <vt:lpstr>PowerPoint Presentation</vt:lpstr>
      <vt:lpstr>Win/win’s</vt:lpstr>
      <vt:lpstr>The Planar Disjoint Paths problem</vt:lpstr>
      <vt:lpstr>PowerPoint Presentation</vt:lpstr>
      <vt:lpstr>Irrelevant vertices for Planar Disjoint Paths</vt:lpstr>
      <vt:lpstr>A recent win/win based on Turing kernelization</vt:lpstr>
      <vt:lpstr>A recent win/win based on Turing kernelization</vt:lpstr>
      <vt:lpstr>A Turing kernel win/win for Longest Cycle</vt:lpstr>
      <vt:lpstr>The win/win</vt:lpstr>
      <vt:lpstr>PowerPoint Presentation</vt:lpstr>
      <vt:lpstr>Miniaturization</vt:lpstr>
      <vt:lpstr>Miniaturization</vt:lpstr>
      <vt:lpstr>Miniaturization</vt:lpstr>
      <vt:lpstr>PowerPoint Presentation</vt:lpstr>
      <vt:lpstr>The parameter ecology program</vt:lpstr>
      <vt:lpstr>Parameter ecology: kernelization for q-Coloring</vt:lpstr>
      <vt:lpstr>PowerPoint Presentation</vt:lpstr>
      <vt:lpstr>A mathematical monster machine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1294</cp:revision>
  <cp:lastPrinted>2011-05-25T10:31:26Z</cp:lastPrinted>
  <dcterms:created xsi:type="dcterms:W3CDTF">2011-05-20T06:21:58Z</dcterms:created>
  <dcterms:modified xsi:type="dcterms:W3CDTF">2017-06-19T08:10:47Z</dcterms:modified>
</cp:coreProperties>
</file>