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04" r:id="rId2"/>
    <p:sldId id="408" r:id="rId3"/>
    <p:sldId id="462" r:id="rId4"/>
    <p:sldId id="870" r:id="rId5"/>
    <p:sldId id="456" r:id="rId6"/>
    <p:sldId id="872" r:id="rId7"/>
    <p:sldId id="871" r:id="rId8"/>
  </p:sldIdLst>
  <p:sldSz cx="12192000" cy="6858000"/>
  <p:notesSz cx="7099300" cy="10234613"/>
  <p:embeddedFontLst>
    <p:embeddedFont>
      <p:font typeface="Arial Narrow" panose="020B060602020203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9D2"/>
    <a:srgbClr val="0066FF"/>
    <a:srgbClr val="CC3300"/>
    <a:srgbClr val="008000"/>
    <a:srgbClr val="3366FF"/>
    <a:srgbClr val="003399"/>
    <a:srgbClr val="0395CE"/>
    <a:srgbClr val="0F94C4"/>
    <a:srgbClr val="038CC0"/>
    <a:srgbClr val="E24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36" autoAdjust="0"/>
  </p:normalViewPr>
  <p:slideViewPr>
    <p:cSldViewPr>
      <p:cViewPr varScale="1">
        <p:scale>
          <a:sx n="100" d="100"/>
          <a:sy n="100" d="100"/>
        </p:scale>
        <p:origin x="96" y="3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5180EC00-F275-4087-9DB9-ACCF312B762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216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E25ECAD4-345E-4ADD-8C78-01985C60FD5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553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696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6772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&gt; 90 citations of PACE competition reports of past 5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9205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b="0" i="0" kern="1200" dirty="0">
                  <a:solidFill>
                    <a:schemeClr val="tx1"/>
                  </a:solidFill>
                  <a:effectLst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O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e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r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v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e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f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r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o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m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t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h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i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o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v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e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r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v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i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e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w: 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several nontrivial upper bounds for 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N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P-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h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a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r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d CSP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with constraints 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o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f 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a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r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i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t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y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three or more, </a:t>
                </a:r>
                <a:r>
                  <a:rPr lang="en-US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lang="en-NL" sz="1200" b="0" i="0" kern="1200" baseline="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ut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no nontrivial </a:t>
                </a:r>
                <a:r>
                  <a:rPr lang="en-NL" sz="1200" b="0" i="0" kern="1200" baseline="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sparsification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for graph problems (</a:t>
                </a:r>
                <a:r>
                  <a:rPr lang="en-NL" sz="1200" b="0" i="0" kern="1200" baseline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≈</a:t>
                </a:r>
                <a:r>
                  <a:rPr lang="en-NL" sz="1200" b="0" i="0" kern="120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CSP with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constraints of arity 2). Also: we understand Boolean </a:t>
                </a:r>
                <a:r>
                  <a:rPr lang="en-NL" sz="1200" b="0" i="0" kern="1200" baseline="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CSPs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to some extent, and H-</a:t>
                </a:r>
                <a:r>
                  <a:rPr lang="en-NL" sz="1200" b="0" i="0" kern="1200" baseline="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Coloring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problems form a restricted class of </a:t>
                </a:r>
                <a:r>
                  <a:rPr lang="en-NL" sz="1200" b="0" i="0" kern="1200" baseline="0" dirty="0" err="1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CSPs</a:t>
                </a:r>
                <a:r>
                  <a:rPr lang="en-NL" sz="1200" b="0" i="0" kern="1200" baseline="0" dirty="0">
                    <a:solidFill>
                      <a:schemeClr val="tx1"/>
                    </a:solidFill>
                    <a:effectLst/>
                    <a:latin typeface="Arial" charset="0"/>
                    <a:ea typeface="+mn-ea"/>
                    <a:cs typeface="+mn-cs"/>
                  </a:rPr>
                  <a:t> with larger domains to attack next.</a:t>
                </a:r>
                <a:endParaRPr lang="en-US" sz="1200" b="0" i="0" kern="1200" dirty="0">
                  <a:solidFill>
                    <a:schemeClr val="tx1"/>
                  </a:solidFill>
                  <a:effectLst/>
                  <a:latin typeface="Arial" charset="0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442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instances released today!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145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year’s chair Lukasz thanked me for talking him into doing the job, as it provided a nontrivial amount of fun.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5313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611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4887384" y="4702176"/>
            <a:ext cx="236008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sz="3600"/>
          </a:p>
        </p:txBody>
      </p:sp>
      <p:grpSp>
        <p:nvGrpSpPr>
          <p:cNvPr id="7" name="Gruppe 12"/>
          <p:cNvGrpSpPr>
            <a:grpSpLocks/>
          </p:cNvGrpSpPr>
          <p:nvPr/>
        </p:nvGrpSpPr>
        <p:grpSpPr bwMode="auto">
          <a:xfrm>
            <a:off x="2412343" y="250824"/>
            <a:ext cx="7241603" cy="70692"/>
            <a:chOff x="1876465" y="159840"/>
            <a:chExt cx="5431839" cy="70664"/>
          </a:xfrm>
        </p:grpSpPr>
        <p:grpSp>
          <p:nvGrpSpPr>
            <p:cNvPr id="9" name="Gruppe 14"/>
            <p:cNvGrpSpPr>
              <a:grpSpLocks/>
            </p:cNvGrpSpPr>
            <p:nvPr/>
          </p:nvGrpSpPr>
          <p:grpSpPr bwMode="auto">
            <a:xfrm>
              <a:off x="1876465" y="159840"/>
              <a:ext cx="2756914" cy="28800"/>
              <a:chOff x="1876465" y="126156"/>
              <a:chExt cx="2756914" cy="28800"/>
            </a:xfrm>
          </p:grpSpPr>
          <p:sp>
            <p:nvSpPr>
              <p:cNvPr id="11" name="Rektangel 16"/>
              <p:cNvSpPr>
                <a:spLocks noChangeArrowheads="1"/>
              </p:cNvSpPr>
              <p:nvPr/>
            </p:nvSpPr>
            <p:spPr bwMode="auto">
              <a:xfrm>
                <a:off x="1876465" y="126156"/>
                <a:ext cx="550800" cy="288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2" name="Rektangel 17"/>
              <p:cNvSpPr>
                <a:spLocks noChangeArrowheads="1"/>
              </p:cNvSpPr>
              <p:nvPr/>
            </p:nvSpPr>
            <p:spPr bwMode="auto">
              <a:xfrm>
                <a:off x="2426803" y="126156"/>
                <a:ext cx="550800" cy="288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3" name="Rektangel 18"/>
              <p:cNvSpPr>
                <a:spLocks noChangeArrowheads="1"/>
              </p:cNvSpPr>
              <p:nvPr/>
            </p:nvSpPr>
            <p:spPr bwMode="auto">
              <a:xfrm>
                <a:off x="2977141" y="126156"/>
                <a:ext cx="550800" cy="288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4" name="Rektangel 19"/>
              <p:cNvSpPr>
                <a:spLocks noChangeArrowheads="1"/>
              </p:cNvSpPr>
              <p:nvPr/>
            </p:nvSpPr>
            <p:spPr bwMode="auto">
              <a:xfrm>
                <a:off x="3532241" y="126156"/>
                <a:ext cx="550800" cy="28800"/>
              </a:xfrm>
              <a:prstGeom prst="rect">
                <a:avLst/>
              </a:prstGeom>
              <a:solidFill>
                <a:srgbClr val="00B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5" name="Rektangel 20"/>
              <p:cNvSpPr>
                <a:spLocks noChangeArrowheads="1"/>
              </p:cNvSpPr>
              <p:nvPr/>
            </p:nvSpPr>
            <p:spPr bwMode="auto">
              <a:xfrm>
                <a:off x="4082579" y="126156"/>
                <a:ext cx="550800" cy="28800"/>
              </a:xfrm>
              <a:prstGeom prst="rect">
                <a:avLst/>
              </a:prstGeom>
              <a:solidFill>
                <a:srgbClr val="4E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</p:grpSp>
        <p:cxnSp>
          <p:nvCxnSpPr>
            <p:cNvPr id="10" name="Rett linje 15"/>
            <p:cNvCxnSpPr>
              <a:cxnSpLocks noChangeShapeType="1"/>
            </p:cNvCxnSpPr>
            <p:nvPr/>
          </p:nvCxnSpPr>
          <p:spPr bwMode="auto">
            <a:xfrm>
              <a:off x="1876465" y="230504"/>
              <a:ext cx="5431839" cy="0"/>
            </a:xfrm>
            <a:prstGeom prst="line">
              <a:avLst/>
            </a:prstGeom>
            <a:noFill/>
            <a:ln w="9525" algn="ctr">
              <a:solidFill>
                <a:srgbClr val="4E4A48">
                  <a:alpha val="52156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01477"/>
            <a:ext cx="103632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92375"/>
            <a:ext cx="85344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A090-C5D1-4AF3-9DD3-C1120ADEB9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30548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71A9-5BF2-4B46-AC2D-C712206BBBB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92966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B2EC0-FE65-49CB-8094-F96A1705E396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24306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51900" y="347663"/>
            <a:ext cx="2745317" cy="57785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1" y="347663"/>
            <a:ext cx="8039100" cy="57785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9249-2CC8-4EF0-A2E9-89BCA834E8B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5421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4C75-3422-4131-BAA1-452F888D0C1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9026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35F8C-0D49-4047-A7ED-DE91896AAC9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14278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90FE7-E4A0-4B81-A29E-2EAA239A544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58197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6023-1189-4C70-B017-E7D262B7ED3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8994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"/>
          <p:cNvSpPr>
            <a:spLocks noGrp="1"/>
          </p:cNvSpPr>
          <p:nvPr>
            <p:ph type="body" idx="1"/>
          </p:nvPr>
        </p:nvSpPr>
        <p:spPr>
          <a:xfrm>
            <a:off x="431371" y="1628801"/>
            <a:ext cx="79688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0"/>
          </p:nvPr>
        </p:nvSpPr>
        <p:spPr>
          <a:xfrm>
            <a:off x="431371" y="3356993"/>
            <a:ext cx="7968885" cy="5760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96127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EBA45-2A48-413A-9B36-A1585B1E5B0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1623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4375D-C019-4DEB-88B1-C0A9E8BD493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83542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4417" y="347663"/>
            <a:ext cx="10972800" cy="633412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4E4A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981075"/>
            <a:ext cx="4011084" cy="454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12777"/>
            <a:ext cx="6815667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1944189-2493-4FF1-A659-D8219CCD741C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27363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347663"/>
            <a:ext cx="109728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97614"/>
            <a:ext cx="548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1" y="6519864"/>
            <a:ext cx="260561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61944189-2493-4FF1-A659-D8219CCD741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941" y="-3808"/>
            <a:ext cx="12192941" cy="179070"/>
            <a:chOff x="-706" y="-3808"/>
            <a:chExt cx="9144706" cy="179070"/>
          </a:xfrm>
        </p:grpSpPr>
        <p:sp>
          <p:nvSpPr>
            <p:cNvPr id="13" name="Freeform 12"/>
            <p:cNvSpPr/>
            <p:nvPr userDrawn="1"/>
          </p:nvSpPr>
          <p:spPr bwMode="auto">
            <a:xfrm>
              <a:off x="-706" y="-3808"/>
              <a:ext cx="7218334" cy="179070"/>
            </a:xfrm>
            <a:custGeom>
              <a:avLst/>
              <a:gdLst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668780 w 1891665"/>
                <a:gd name="connsiteY2" fmla="*/ 36385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23781 w 1891665"/>
                <a:gd name="connsiteY0" fmla="*/ 8382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23781 w 1891665"/>
                <a:gd name="connsiteY4" fmla="*/ 83820 h 363855"/>
                <a:gd name="connsiteX0" fmla="*/ 0 w 1891850"/>
                <a:gd name="connsiteY0" fmla="*/ 3810 h 363855"/>
                <a:gd name="connsiteX1" fmla="*/ 1891850 w 1891850"/>
                <a:gd name="connsiteY1" fmla="*/ 0 h 363855"/>
                <a:gd name="connsiteX2" fmla="*/ 1884654 w 1891850"/>
                <a:gd name="connsiteY2" fmla="*/ 120015 h 363855"/>
                <a:gd name="connsiteX3" fmla="*/ 185 w 1891850"/>
                <a:gd name="connsiteY3" fmla="*/ 363855 h 363855"/>
                <a:gd name="connsiteX4" fmla="*/ 0 w 1891850"/>
                <a:gd name="connsiteY4" fmla="*/ 3810 h 363855"/>
                <a:gd name="connsiteX0" fmla="*/ 0 w 1891850"/>
                <a:gd name="connsiteY0" fmla="*/ 3810 h 123825"/>
                <a:gd name="connsiteX1" fmla="*/ 1891850 w 1891850"/>
                <a:gd name="connsiteY1" fmla="*/ 0 h 123825"/>
                <a:gd name="connsiteX2" fmla="*/ 1884654 w 1891850"/>
                <a:gd name="connsiteY2" fmla="*/ 120015 h 123825"/>
                <a:gd name="connsiteX3" fmla="*/ 185 w 1891850"/>
                <a:gd name="connsiteY3" fmla="*/ 123825 h 123825"/>
                <a:gd name="connsiteX4" fmla="*/ 0 w 1891850"/>
                <a:gd name="connsiteY4" fmla="*/ 3810 h 123825"/>
                <a:gd name="connsiteX0" fmla="*/ 0 w 1891850"/>
                <a:gd name="connsiteY0" fmla="*/ 3810 h 170815"/>
                <a:gd name="connsiteX1" fmla="*/ 1891850 w 1891850"/>
                <a:gd name="connsiteY1" fmla="*/ 0 h 170815"/>
                <a:gd name="connsiteX2" fmla="*/ 1881991 w 1891850"/>
                <a:gd name="connsiteY2" fmla="*/ 170815 h 170815"/>
                <a:gd name="connsiteX3" fmla="*/ 185 w 1891850"/>
                <a:gd name="connsiteY3" fmla="*/ 123825 h 170815"/>
                <a:gd name="connsiteX4" fmla="*/ 0 w 1891850"/>
                <a:gd name="connsiteY4" fmla="*/ 3810 h 170815"/>
                <a:gd name="connsiteX0" fmla="*/ 0 w 1891850"/>
                <a:gd name="connsiteY0" fmla="*/ 3810 h 175716"/>
                <a:gd name="connsiteX1" fmla="*/ 1891850 w 1891850"/>
                <a:gd name="connsiteY1" fmla="*/ 0 h 175716"/>
                <a:gd name="connsiteX2" fmla="*/ 1881991 w 1891850"/>
                <a:gd name="connsiteY2" fmla="*/ 170815 h 175716"/>
                <a:gd name="connsiteX3" fmla="*/ 185 w 1891850"/>
                <a:gd name="connsiteY3" fmla="*/ 171450 h 175716"/>
                <a:gd name="connsiteX4" fmla="*/ 185 w 1891850"/>
                <a:gd name="connsiteY4" fmla="*/ 123825 h 175716"/>
                <a:gd name="connsiteX5" fmla="*/ 0 w 1891850"/>
                <a:gd name="connsiteY5" fmla="*/ 3810 h 175716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185 w 1891850"/>
                <a:gd name="connsiteY4" fmla="*/ 123825 h 176189"/>
                <a:gd name="connsiteX5" fmla="*/ 0 w 1891850"/>
                <a:gd name="connsiteY5" fmla="*/ 3810 h 176189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0 w 1891850"/>
                <a:gd name="connsiteY4" fmla="*/ 3810 h 176189"/>
                <a:gd name="connsiteX0" fmla="*/ 0 w 1891850"/>
                <a:gd name="connsiteY0" fmla="*/ 3810 h 275533"/>
                <a:gd name="connsiteX1" fmla="*/ 1891850 w 1891850"/>
                <a:gd name="connsiteY1" fmla="*/ 0 h 275533"/>
                <a:gd name="connsiteX2" fmla="*/ 1881991 w 1891850"/>
                <a:gd name="connsiteY2" fmla="*/ 174625 h 275533"/>
                <a:gd name="connsiteX3" fmla="*/ 1184 w 1891850"/>
                <a:gd name="connsiteY3" fmla="*/ 274320 h 275533"/>
                <a:gd name="connsiteX4" fmla="*/ 0 w 1891850"/>
                <a:gd name="connsiteY4" fmla="*/ 3810 h 275533"/>
                <a:gd name="connsiteX0" fmla="*/ 1813 w 1893663"/>
                <a:gd name="connsiteY0" fmla="*/ 3810 h 174625"/>
                <a:gd name="connsiteX1" fmla="*/ 1893663 w 1893663"/>
                <a:gd name="connsiteY1" fmla="*/ 0 h 174625"/>
                <a:gd name="connsiteX2" fmla="*/ 1883804 w 1893663"/>
                <a:gd name="connsiteY2" fmla="*/ 174625 h 174625"/>
                <a:gd name="connsiteX3" fmla="*/ 1 w 1893663"/>
                <a:gd name="connsiteY3" fmla="*/ 106680 h 174625"/>
                <a:gd name="connsiteX4" fmla="*/ 1813 w 1893663"/>
                <a:gd name="connsiteY4" fmla="*/ 3810 h 174625"/>
                <a:gd name="connsiteX0" fmla="*/ 0 w 1891850"/>
                <a:gd name="connsiteY0" fmla="*/ 3810 h 179070"/>
                <a:gd name="connsiteX1" fmla="*/ 1891850 w 1891850"/>
                <a:gd name="connsiteY1" fmla="*/ 0 h 179070"/>
                <a:gd name="connsiteX2" fmla="*/ 1881991 w 1891850"/>
                <a:gd name="connsiteY2" fmla="*/ 174625 h 179070"/>
                <a:gd name="connsiteX3" fmla="*/ 185 w 1891850"/>
                <a:gd name="connsiteY3" fmla="*/ 179070 h 179070"/>
                <a:gd name="connsiteX4" fmla="*/ 0 w 1891850"/>
                <a:gd name="connsiteY4" fmla="*/ 3810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1850" h="179070">
                  <a:moveTo>
                    <a:pt x="0" y="3810"/>
                  </a:moveTo>
                  <a:lnTo>
                    <a:pt x="1891850" y="0"/>
                  </a:lnTo>
                  <a:lnTo>
                    <a:pt x="1881991" y="174625"/>
                  </a:lnTo>
                  <a:lnTo>
                    <a:pt x="185" y="179070"/>
                  </a:lnTo>
                  <a:cubicBezTo>
                    <a:pt x="123" y="123190"/>
                    <a:pt x="62" y="59690"/>
                    <a:pt x="0" y="38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38CC0"/>
                </a:gs>
                <a:gs pos="49000">
                  <a:srgbClr val="0F94C4"/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cxnSp>
          <p:nvCxnSpPr>
            <p:cNvPr id="14" name="Straight Connector 13"/>
            <p:cNvCxnSpPr>
              <a:stCxn id="13" idx="1"/>
            </p:cNvCxnSpPr>
            <p:nvPr userDrawn="1"/>
          </p:nvCxnSpPr>
          <p:spPr bwMode="auto">
            <a:xfrm flipH="1">
              <a:off x="7170423" y="-3808"/>
              <a:ext cx="47205" cy="173353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flipH="1">
              <a:off x="0" y="168320"/>
              <a:ext cx="9144000" cy="0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64" r:id="rId3"/>
    <p:sldLayoutId id="2147483965" r:id="rId4"/>
    <p:sldLayoutId id="2147483966" r:id="rId5"/>
    <p:sldLayoutId id="2147483976" r:id="rId6"/>
    <p:sldLayoutId id="2147483967" r:id="rId7"/>
    <p:sldLayoutId id="2147483968" r:id="rId8"/>
    <p:sldLayoutId id="2147483975" r:id="rId9"/>
    <p:sldLayoutId id="2147483969" r:id="rId10"/>
    <p:sldLayoutId id="2147483970" r:id="rId11"/>
    <p:sldLayoutId id="214748397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18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acechallenge.org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cechallenge.org/2021/track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24680" y="4005064"/>
            <a:ext cx="12313368" cy="3672408"/>
          </a:xfrm>
          <a:prstGeom prst="rect">
            <a:avLst/>
          </a:prstGeom>
          <a:gradFill flip="none" rotWithShape="1">
            <a:gsLst>
              <a:gs pos="0">
                <a:srgbClr val="E2D9D2">
                  <a:shade val="30000"/>
                  <a:satMod val="115000"/>
                </a:srgbClr>
              </a:gs>
              <a:gs pos="50000">
                <a:srgbClr val="E2D9D2">
                  <a:shade val="67500"/>
                  <a:satMod val="115000"/>
                </a:srgbClr>
              </a:gs>
              <a:gs pos="100000">
                <a:srgbClr val="E2D9D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022970"/>
            <a:ext cx="7772400" cy="1181894"/>
          </a:xfrm>
        </p:spPr>
        <p:txBody>
          <a:bodyPr>
            <a:normAutofit fontScale="90000"/>
          </a:bodyPr>
          <a:lstStyle/>
          <a:p>
            <a:r>
              <a:rPr lang="en-US" sz="4950" i="1" dirty="0"/>
              <a:t>Parameterized Algorithms &amp; Computational Experiments</a:t>
            </a:r>
            <a:r>
              <a:rPr lang="en-US" sz="4950" dirty="0"/>
              <a:t> Challenge</a:t>
            </a:r>
          </a:p>
        </p:txBody>
      </p:sp>
      <p:pic>
        <p:nvPicPr>
          <p:cNvPr id="4" name="Picture 3" descr="C:\Users\bjansen\AppData\Local\Microsoft\Windows\INetCache\Content.Outlook\3PDRUY1X\Networks-logo+partners (lang)-rgb-1000px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4" r="164"/>
          <a:stretch/>
        </p:blipFill>
        <p:spPr bwMode="auto">
          <a:xfrm>
            <a:off x="10488489" y="5373216"/>
            <a:ext cx="1360223" cy="824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28" y="6581002"/>
            <a:ext cx="6885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December 17</a:t>
            </a:r>
            <a:r>
              <a:rPr lang="en-US" sz="1200" baseline="30000" dirty="0"/>
              <a:t>th</a:t>
            </a:r>
            <a:r>
              <a:rPr lang="en-US" sz="1200" dirty="0"/>
              <a:t>, IPEC 2020, Hong Kong</a:t>
            </a:r>
            <a:endParaRPr lang="en-US" sz="1200" i="1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199456" y="188640"/>
            <a:ext cx="9937104" cy="21602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3850002" y="4111574"/>
            <a:ext cx="4491996" cy="2607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6" descr="Afbeeldingsresultaat voor optil.io 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4791053"/>
            <a:ext cx="1433528" cy="3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A5655742-E079-4A83-9124-DA5EFB890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www.pacechallenge.org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7443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1196752"/>
            <a:ext cx="10972800" cy="4929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Investigate the applicability of algorithmic ideas from parameterized </a:t>
            </a:r>
            <a:r>
              <a:rPr lang="en-US" dirty="0" err="1">
                <a:solidFill>
                  <a:srgbClr val="0070C0"/>
                </a:solidFill>
              </a:rPr>
              <a:t>algorithmics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676656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provide </a:t>
            </a:r>
            <a:r>
              <a:rPr lang="en-US" dirty="0">
                <a:solidFill>
                  <a:srgbClr val="0070C0"/>
                </a:solidFill>
              </a:rPr>
              <a:t>bridge</a:t>
            </a:r>
            <a:r>
              <a:rPr lang="en-US" dirty="0"/>
              <a:t> between algorithm theory and algorithm engineering practice</a:t>
            </a:r>
          </a:p>
          <a:p>
            <a:pPr marL="676656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inspire new </a:t>
            </a:r>
            <a:r>
              <a:rPr lang="en-US" dirty="0">
                <a:solidFill>
                  <a:srgbClr val="0070C0"/>
                </a:solidFill>
              </a:rPr>
              <a:t>theoretical</a:t>
            </a:r>
            <a:r>
              <a:rPr lang="en-US" dirty="0"/>
              <a:t> developments</a:t>
            </a:r>
          </a:p>
          <a:p>
            <a:pPr marL="676656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investigate the </a:t>
            </a:r>
            <a:r>
              <a:rPr lang="en-US" dirty="0">
                <a:solidFill>
                  <a:srgbClr val="0070C0"/>
                </a:solidFill>
              </a:rPr>
              <a:t>competitiveness</a:t>
            </a:r>
            <a:r>
              <a:rPr lang="en-US" dirty="0"/>
              <a:t> of analytical and design frameworks</a:t>
            </a:r>
          </a:p>
          <a:p>
            <a:pPr marL="676656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produce universally accessible </a:t>
            </a:r>
            <a:r>
              <a:rPr lang="en-US" dirty="0">
                <a:solidFill>
                  <a:srgbClr val="0070C0"/>
                </a:solidFill>
              </a:rPr>
              <a:t>libraries</a:t>
            </a:r>
            <a:r>
              <a:rPr lang="en-US" dirty="0"/>
              <a:t> of implementations &amp; benchmark inputs</a:t>
            </a:r>
          </a:p>
          <a:p>
            <a:pPr marL="676656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encourage </a:t>
            </a:r>
            <a:r>
              <a:rPr lang="en-US" dirty="0">
                <a:solidFill>
                  <a:srgbClr val="0070C0"/>
                </a:solidFill>
              </a:rPr>
              <a:t>dissemination</a:t>
            </a:r>
            <a:r>
              <a:rPr lang="en-US" dirty="0"/>
              <a:t> of the findings in scientific papers</a:t>
            </a:r>
          </a:p>
        </p:txBody>
      </p:sp>
    </p:spTree>
    <p:extLst>
      <p:ext uri="{BB962C8B-B14F-4D97-AF65-F5344CB8AC3E}">
        <p14:creationId xmlns:p14="http://schemas.microsoft.com/office/powerpoint/2010/main" val="1010668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7B4F8-7829-4799-83D8-433E0AD22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11" t="21913" r="13377" b="56175"/>
          <a:stretch/>
        </p:blipFill>
        <p:spPr>
          <a:xfrm>
            <a:off x="883451" y="1268761"/>
            <a:ext cx="6944768" cy="2016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9DDBD-850E-481A-884E-6B9DFCE3B5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63" t="31607" r="10587" b="54430"/>
          <a:stretch/>
        </p:blipFill>
        <p:spPr>
          <a:xfrm>
            <a:off x="1912409" y="2887945"/>
            <a:ext cx="6686246" cy="1369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719F42-D65B-4633-B6F5-8B5F8FF375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112" t="40260" r="19288" b="28088"/>
          <a:stretch/>
        </p:blipFill>
        <p:spPr>
          <a:xfrm>
            <a:off x="7089594" y="2492896"/>
            <a:ext cx="3633634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14CB62-9CCF-4617-B0BE-727017940C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149" t="22183" r="15739" b="51034"/>
          <a:stretch/>
        </p:blipFill>
        <p:spPr>
          <a:xfrm>
            <a:off x="825201" y="3590469"/>
            <a:ext cx="4780034" cy="2286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48576-DD72-4035-9077-1570618037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434" t="23218" r="16925" b="50000"/>
          <a:stretch/>
        </p:blipFill>
        <p:spPr>
          <a:xfrm>
            <a:off x="6486795" y="1916832"/>
            <a:ext cx="4839232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BC86D-31A3-4AEA-AAAD-6931402734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750" t="25653" r="16138" b="62173"/>
          <a:stretch/>
        </p:blipFill>
        <p:spPr>
          <a:xfrm>
            <a:off x="2863777" y="4786463"/>
            <a:ext cx="6494079" cy="1411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548A56-E50F-4964-94C5-76E65B1615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556" t="32150" r="33463" b="15350"/>
          <a:stretch/>
        </p:blipFill>
        <p:spPr>
          <a:xfrm>
            <a:off x="1939915" y="1950269"/>
            <a:ext cx="4752528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39EF4-2044-48B9-9241-2DF71BE62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235" y="2773759"/>
            <a:ext cx="4206028" cy="384653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9F081A-1141-46D8-95AB-A583368C64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1811" y="2999577"/>
            <a:ext cx="4600575" cy="876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F64E3C-5EC9-46ED-B8D6-90F2A97A30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5082" y="876810"/>
            <a:ext cx="7867650" cy="2466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1459B81-16B3-46C5-BB65-808BC724CD8F}"/>
              </a:ext>
            </a:extLst>
          </p:cNvPr>
          <p:cNvGrpSpPr/>
          <p:nvPr/>
        </p:nvGrpSpPr>
        <p:grpSpPr>
          <a:xfrm>
            <a:off x="1214589" y="1174592"/>
            <a:ext cx="7154379" cy="5395875"/>
            <a:chOff x="1214589" y="1174592"/>
            <a:chExt cx="7154379" cy="53958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2A9392-6961-4B3E-8321-DA5309898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13770"/>
            <a:stretch/>
          </p:blipFill>
          <p:spPr>
            <a:xfrm>
              <a:off x="1214589" y="1174592"/>
              <a:ext cx="7154379" cy="53958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C8CE68-86FB-4166-9D05-99DFBBDF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87846" b="89721"/>
            <a:stretch/>
          </p:blipFill>
          <p:spPr>
            <a:xfrm>
              <a:off x="6675691" y="1196901"/>
              <a:ext cx="1693277" cy="931363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4624B4-1EE2-45A1-B05B-E4489AE2A155}"/>
              </a:ext>
            </a:extLst>
          </p:cNvPr>
          <p:cNvGrpSpPr/>
          <p:nvPr/>
        </p:nvGrpSpPr>
        <p:grpSpPr>
          <a:xfrm>
            <a:off x="4952720" y="725644"/>
            <a:ext cx="6024691" cy="4443072"/>
            <a:chOff x="6255809" y="2549514"/>
            <a:chExt cx="5014559" cy="36981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3E3D3E-9546-4F16-BDA9-925EBBEE3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19" t="23149" r="23283" b="22240"/>
            <a:stretch/>
          </p:blipFill>
          <p:spPr>
            <a:xfrm>
              <a:off x="6255809" y="2549514"/>
              <a:ext cx="5014559" cy="36732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9F55AB-CD55-4A1F-8AF6-6B39DCF3F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8" t="12694" r="15626" b="77959"/>
            <a:stretch/>
          </p:blipFill>
          <p:spPr>
            <a:xfrm>
              <a:off x="9493581" y="5480523"/>
              <a:ext cx="1301770" cy="76711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913A30-1683-421F-B60E-993D2C63A5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4589" y="3281431"/>
            <a:ext cx="7781925" cy="161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556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PACE</a:t>
            </a:r>
          </a:p>
        </p:txBody>
      </p:sp>
      <p:sp>
        <p:nvSpPr>
          <p:cNvPr id="6" name="Striped Right Arrow 5"/>
          <p:cNvSpPr/>
          <p:nvPr/>
        </p:nvSpPr>
        <p:spPr bwMode="auto">
          <a:xfrm>
            <a:off x="911425" y="3148738"/>
            <a:ext cx="10513938" cy="792088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000" dirty="0">
                <a:solidFill>
                  <a:schemeClr val="tx1"/>
                </a:solidFill>
                <a:latin typeface="+mj-lt"/>
              </a:rPr>
              <a:t>2015              2016              2017              2018              2019              </a:t>
            </a:r>
            <a:r>
              <a:rPr lang="en-US" sz="2000" dirty="0">
                <a:solidFill>
                  <a:schemeClr val="tx1"/>
                </a:solidFill>
              </a:rPr>
              <a:t>2020              2021              2022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855313" y="1241015"/>
            <a:ext cx="2808312" cy="1707954"/>
          </a:xfrm>
          <a:prstGeom prst="wedgeRectCallout">
            <a:avLst>
              <a:gd name="adj1" fmla="val -28670"/>
              <a:gd name="adj2" fmla="val 7206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+mj-lt"/>
              </a:rPr>
              <a:t>Idea for PACE born @ </a:t>
            </a:r>
            <a:r>
              <a:rPr lang="en-US" sz="1800" i="1" dirty="0">
                <a:solidFill>
                  <a:schemeClr val="tx1"/>
                </a:solidFill>
                <a:latin typeface="+mj-lt"/>
              </a:rPr>
              <a:t>Simons Institute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meeting</a:t>
            </a:r>
          </a:p>
          <a:p>
            <a:pPr eaLnBrk="0" hangingPunct="0"/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eaLnBrk="0" hangingPunct="0"/>
            <a:r>
              <a:rPr lang="en-US" sz="1800" dirty="0">
                <a:solidFill>
                  <a:srgbClr val="0070C0"/>
                </a:solidFill>
              </a:rPr>
              <a:t>“parameterized algorithmics should have a greater impact on practice”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p:sp>
        <p:nvSpPr>
          <p:cNvPr id="24" name="Rectangular Callout 9">
            <a:extLst>
              <a:ext uri="{FF2B5EF4-FFF2-40B4-BE49-F238E27FC236}">
                <a16:creationId xmlns:a16="http://schemas.microsoft.com/office/drawing/2014/main" id="{C32C493F-03AA-4739-B1C9-6AC03718BBB4}"/>
              </a:ext>
            </a:extLst>
          </p:cNvPr>
          <p:cNvSpPr/>
          <p:nvPr/>
        </p:nvSpPr>
        <p:spPr bwMode="auto">
          <a:xfrm>
            <a:off x="818072" y="4472280"/>
            <a:ext cx="2685640" cy="1477000"/>
          </a:xfrm>
          <a:prstGeom prst="wedgeRectCallout">
            <a:avLst>
              <a:gd name="adj1" fmla="val 20598"/>
              <a:gd name="adj2" fmla="val -9707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l" eaLnBrk="0" hangingPunct="0">
              <a:buFont typeface="+mj-lt"/>
              <a:buAutoNum type="arabicPeriod"/>
            </a:pPr>
            <a:r>
              <a:rPr lang="en-US" sz="2000" cap="small" dirty="0">
                <a:solidFill>
                  <a:schemeClr val="tx1"/>
                </a:solidFill>
              </a:rPr>
              <a:t>Treewidth</a:t>
            </a:r>
          </a:p>
          <a:p>
            <a:pPr marL="457200" indent="-457200" algn="l" eaLnBrk="0" hangingPunct="0">
              <a:buFont typeface="+mj-lt"/>
              <a:buAutoNum type="arabicPeriod"/>
            </a:pPr>
            <a:r>
              <a:rPr lang="en-US" sz="2000" cap="small" dirty="0">
                <a:solidFill>
                  <a:schemeClr val="tx1"/>
                </a:solidFill>
              </a:rPr>
              <a:t>Feedback Vertex Set</a:t>
            </a:r>
          </a:p>
          <a:p>
            <a:pPr marL="457200" indent="-457200" algn="l" eaLnBrk="0" hangingPunct="0">
              <a:buFont typeface="+mj-lt"/>
              <a:buAutoNum type="arabicPeriod"/>
            </a:pPr>
            <a:endParaRPr lang="en-US" sz="2000" cap="small" dirty="0">
              <a:solidFill>
                <a:schemeClr val="tx1"/>
              </a:solidFill>
            </a:endParaRPr>
          </a:p>
          <a:p>
            <a:pPr algn="l" eaLnBrk="0" hangingPunct="0"/>
            <a:r>
              <a:rPr lang="en-US" sz="2000" dirty="0">
                <a:solidFill>
                  <a:srgbClr val="C00000"/>
                </a:solidFill>
              </a:rPr>
              <a:t>First PACE challenge</a:t>
            </a:r>
            <a:endParaRPr lang="en-US" sz="2000" cap="small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FD6844-57CB-46C8-AC39-8530B7150F7E}"/>
              </a:ext>
            </a:extLst>
          </p:cNvPr>
          <p:cNvSpPr/>
          <p:nvPr/>
        </p:nvSpPr>
        <p:spPr>
          <a:xfrm>
            <a:off x="767408" y="5945034"/>
            <a:ext cx="30146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70C0"/>
                </a:solidFill>
                <a:latin typeface="+mj-lt"/>
              </a:rPr>
              <a:t>[Holger Dell &amp; Christian Komusiewicz]</a:t>
            </a:r>
            <a:endParaRPr lang="en-US" sz="1400" dirty="0">
              <a:latin typeface="+mj-lt"/>
            </a:endParaRPr>
          </a:p>
        </p:txBody>
      </p:sp>
      <p:sp>
        <p:nvSpPr>
          <p:cNvPr id="23" name="Rectangular Callout 9">
            <a:extLst>
              <a:ext uri="{FF2B5EF4-FFF2-40B4-BE49-F238E27FC236}">
                <a16:creationId xmlns:a16="http://schemas.microsoft.com/office/drawing/2014/main" id="{DD08E678-3A88-4D11-BCA8-404B1E3CD1F4}"/>
              </a:ext>
            </a:extLst>
          </p:cNvPr>
          <p:cNvSpPr/>
          <p:nvPr/>
        </p:nvSpPr>
        <p:spPr bwMode="auto">
          <a:xfrm>
            <a:off x="4079775" y="4472280"/>
            <a:ext cx="2495363" cy="612904"/>
          </a:xfrm>
          <a:prstGeom prst="wedgeRectCallout">
            <a:avLst>
              <a:gd name="adj1" fmla="val -661"/>
              <a:gd name="adj2" fmla="val -16334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000" cap="small" dirty="0">
                <a:solidFill>
                  <a:schemeClr val="tx1"/>
                </a:solidFill>
              </a:rPr>
              <a:t>Steiner Tree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B9554-615A-4EFB-A0C2-F41FC27287BB}"/>
              </a:ext>
            </a:extLst>
          </p:cNvPr>
          <p:cNvSpPr/>
          <p:nvPr/>
        </p:nvSpPr>
        <p:spPr>
          <a:xfrm>
            <a:off x="4007768" y="5073188"/>
            <a:ext cx="30146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70C0"/>
                </a:solidFill>
                <a:latin typeface="+mj-lt"/>
              </a:rPr>
              <a:t>[Édouard Bonnet &amp; Florian Sikora]</a:t>
            </a:r>
            <a:endParaRPr lang="en-US" sz="1400" dirty="0">
              <a:latin typeface="+mj-lt"/>
            </a:endParaRPr>
          </a:p>
        </p:txBody>
      </p:sp>
      <p:sp>
        <p:nvSpPr>
          <p:cNvPr id="27" name="Rectangular Callout 9">
            <a:extLst>
              <a:ext uri="{FF2B5EF4-FFF2-40B4-BE49-F238E27FC236}">
                <a16:creationId xmlns:a16="http://schemas.microsoft.com/office/drawing/2014/main" id="{7CA570E1-F49D-4AED-ACE4-803BF6EF921B}"/>
              </a:ext>
            </a:extLst>
          </p:cNvPr>
          <p:cNvSpPr/>
          <p:nvPr/>
        </p:nvSpPr>
        <p:spPr bwMode="auto">
          <a:xfrm>
            <a:off x="4223792" y="1844824"/>
            <a:ext cx="2304256" cy="772460"/>
          </a:xfrm>
          <a:prstGeom prst="wedgeRectCallout">
            <a:avLst>
              <a:gd name="adj1" fmla="val -54422"/>
              <a:gd name="adj2" fmla="val 14071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l" eaLnBrk="0" hangingPunct="0">
              <a:buFont typeface="+mj-lt"/>
              <a:buAutoNum type="arabicPeriod"/>
            </a:pPr>
            <a:r>
              <a:rPr lang="en-US" sz="2000" cap="small" dirty="0">
                <a:solidFill>
                  <a:schemeClr val="tx1"/>
                </a:solidFill>
              </a:rPr>
              <a:t>Treewidth</a:t>
            </a:r>
          </a:p>
          <a:p>
            <a:pPr marL="457200" indent="-457200" algn="l" eaLnBrk="0" hangingPunct="0">
              <a:buFont typeface="+mj-lt"/>
              <a:buAutoNum type="arabicPeriod"/>
            </a:pPr>
            <a:r>
              <a:rPr lang="en-US" sz="2000" cap="small" dirty="0">
                <a:solidFill>
                  <a:schemeClr val="tx1"/>
                </a:solidFill>
              </a:rPr>
              <a:t>Minimum Fill-in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51F5B3-491B-479C-8BF5-D048259049C6}"/>
              </a:ext>
            </a:extLst>
          </p:cNvPr>
          <p:cNvSpPr/>
          <p:nvPr/>
        </p:nvSpPr>
        <p:spPr>
          <a:xfrm>
            <a:off x="4151785" y="1521513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70C0"/>
                </a:solidFill>
                <a:latin typeface="+mj-lt"/>
              </a:rPr>
              <a:t>[Holger Dell &amp; Christian Komusiewicz]</a:t>
            </a:r>
            <a:endParaRPr lang="en-US" sz="1400" dirty="0">
              <a:latin typeface="+mj-lt"/>
            </a:endParaRPr>
          </a:p>
        </p:txBody>
      </p:sp>
      <p:sp>
        <p:nvSpPr>
          <p:cNvPr id="31" name="Rectangular Callout 9">
            <a:extLst>
              <a:ext uri="{FF2B5EF4-FFF2-40B4-BE49-F238E27FC236}">
                <a16:creationId xmlns:a16="http://schemas.microsoft.com/office/drawing/2014/main" id="{720F2694-C6F4-421C-BFA0-90B47C6410E0}"/>
              </a:ext>
            </a:extLst>
          </p:cNvPr>
          <p:cNvSpPr/>
          <p:nvPr/>
        </p:nvSpPr>
        <p:spPr bwMode="auto">
          <a:xfrm>
            <a:off x="7592273" y="1161026"/>
            <a:ext cx="2304256" cy="1310362"/>
          </a:xfrm>
          <a:prstGeom prst="wedgeRectCallout">
            <a:avLst>
              <a:gd name="adj1" fmla="val -89171"/>
              <a:gd name="adj2" fmla="val 11347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l" eaLnBrk="0" hangingPunct="0">
              <a:buFont typeface="+mj-lt"/>
              <a:buAutoNum type="arabicPeriod"/>
            </a:pPr>
            <a:r>
              <a:rPr lang="en-US" sz="2000" cap="small" dirty="0">
                <a:solidFill>
                  <a:schemeClr val="tx1"/>
                </a:solidFill>
              </a:rPr>
              <a:t>Vertex Cover</a:t>
            </a:r>
          </a:p>
          <a:p>
            <a:pPr marL="457200" indent="-457200" algn="l" eaLnBrk="0" hangingPunct="0">
              <a:buFont typeface="+mj-lt"/>
              <a:buAutoNum type="arabicPeriod"/>
            </a:pPr>
            <a:r>
              <a:rPr lang="en-US" sz="2000" cap="small" dirty="0">
                <a:solidFill>
                  <a:schemeClr val="tx1"/>
                </a:solidFill>
              </a:rPr>
              <a:t>Hypertree width</a:t>
            </a:r>
            <a:br>
              <a:rPr lang="en-US" sz="2000" cap="small" dirty="0">
                <a:solidFill>
                  <a:schemeClr val="tx1"/>
                </a:solidFill>
              </a:rPr>
            </a:br>
            <a:endParaRPr lang="en-US" sz="2000" cap="small" dirty="0">
              <a:solidFill>
                <a:schemeClr val="tx1"/>
              </a:solidFill>
            </a:endParaRPr>
          </a:p>
          <a:p>
            <a:pPr algn="l" eaLnBrk="0" hangingPunct="0"/>
            <a:r>
              <a:rPr lang="en-US" sz="2000" dirty="0">
                <a:solidFill>
                  <a:srgbClr val="C00000"/>
                </a:solidFill>
              </a:rPr>
              <a:t>Poster session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B7D7CC-AFC4-4A4B-9775-F8F7FA7DB89D}"/>
              </a:ext>
            </a:extLst>
          </p:cNvPr>
          <p:cNvSpPr/>
          <p:nvPr/>
        </p:nvSpPr>
        <p:spPr>
          <a:xfrm>
            <a:off x="7487399" y="847963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70C0"/>
                </a:solidFill>
                <a:latin typeface="+mj-lt"/>
              </a:rPr>
              <a:t>[Johannes </a:t>
            </a:r>
            <a:r>
              <a:rPr lang="de-DE" sz="1400" dirty="0">
                <a:solidFill>
                  <a:srgbClr val="0070C0"/>
                </a:solidFill>
                <a:latin typeface="+mj-lt"/>
              </a:rPr>
              <a:t>Fichte &amp; Markus Hecher]</a:t>
            </a:r>
            <a:endParaRPr lang="en-US" sz="1400" dirty="0">
              <a:latin typeface="+mj-lt"/>
            </a:endParaRPr>
          </a:p>
        </p:txBody>
      </p:sp>
      <p:sp>
        <p:nvSpPr>
          <p:cNvPr id="33" name="Rectangular Callout 9">
            <a:extLst>
              <a:ext uri="{FF2B5EF4-FFF2-40B4-BE49-F238E27FC236}">
                <a16:creationId xmlns:a16="http://schemas.microsoft.com/office/drawing/2014/main" id="{F8EC629F-ABD9-4916-839B-BD5061A6E9D3}"/>
              </a:ext>
            </a:extLst>
          </p:cNvPr>
          <p:cNvSpPr/>
          <p:nvPr/>
        </p:nvSpPr>
        <p:spPr bwMode="auto">
          <a:xfrm>
            <a:off x="7227434" y="4472280"/>
            <a:ext cx="1852729" cy="1636209"/>
          </a:xfrm>
          <a:prstGeom prst="wedgeRectCallout">
            <a:avLst>
              <a:gd name="adj1" fmla="val -12172"/>
              <a:gd name="adj2" fmla="val -9216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000" cap="small" dirty="0" err="1">
                <a:solidFill>
                  <a:schemeClr val="tx1"/>
                </a:solidFill>
              </a:rPr>
              <a:t>Treedepth</a:t>
            </a:r>
            <a:endParaRPr lang="en-US" sz="2000" cap="small" dirty="0">
              <a:solidFill>
                <a:schemeClr val="tx1"/>
              </a:solidFill>
            </a:endParaRPr>
          </a:p>
          <a:p>
            <a:pPr algn="l" eaLnBrk="0" hangingPunct="0"/>
            <a:endParaRPr lang="en-US" sz="2000" cap="small" dirty="0">
              <a:solidFill>
                <a:schemeClr val="tx1"/>
              </a:solidFill>
            </a:endParaRPr>
          </a:p>
          <a:p>
            <a:pPr algn="l" eaLnBrk="0" hangingPunct="0"/>
            <a:r>
              <a:rPr lang="en-US" sz="2000" dirty="0">
                <a:solidFill>
                  <a:srgbClr val="C00000"/>
                </a:solidFill>
              </a:rPr>
              <a:t>Implementation reports in proceedings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46297A-180D-47E9-B7D2-9D6BFDDF7C84}"/>
              </a:ext>
            </a:extLst>
          </p:cNvPr>
          <p:cNvSpPr/>
          <p:nvPr/>
        </p:nvSpPr>
        <p:spPr>
          <a:xfrm>
            <a:off x="7172562" y="6077373"/>
            <a:ext cx="30146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70C0"/>
                </a:solidFill>
                <a:latin typeface="+mj-lt"/>
              </a:rPr>
              <a:t>[Lukasz Kowalik]</a:t>
            </a:r>
            <a:endParaRPr lang="en-US" sz="1400" dirty="0">
              <a:latin typeface="+mj-lt"/>
            </a:endParaRPr>
          </a:p>
        </p:txBody>
      </p:sp>
      <p:sp>
        <p:nvSpPr>
          <p:cNvPr id="35" name="Rectangular Callout 9">
            <a:extLst>
              <a:ext uri="{FF2B5EF4-FFF2-40B4-BE49-F238E27FC236}">
                <a16:creationId xmlns:a16="http://schemas.microsoft.com/office/drawing/2014/main" id="{33216F3F-3870-46B7-8559-49A4AE759246}"/>
              </a:ext>
            </a:extLst>
          </p:cNvPr>
          <p:cNvSpPr/>
          <p:nvPr/>
        </p:nvSpPr>
        <p:spPr bwMode="auto">
          <a:xfrm>
            <a:off x="9572634" y="4509467"/>
            <a:ext cx="1852729" cy="575717"/>
          </a:xfrm>
          <a:prstGeom prst="wedgeRectCallout">
            <a:avLst>
              <a:gd name="adj1" fmla="val -63954"/>
              <a:gd name="adj2" fmla="val -16647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000" cap="small" dirty="0">
                <a:solidFill>
                  <a:schemeClr val="tx1"/>
                </a:solidFill>
              </a:rPr>
              <a:t>Cluster Editing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9DC6FC-F935-4029-997A-BEF40C568705}"/>
              </a:ext>
            </a:extLst>
          </p:cNvPr>
          <p:cNvSpPr/>
          <p:nvPr/>
        </p:nvSpPr>
        <p:spPr>
          <a:xfrm>
            <a:off x="9547467" y="5104234"/>
            <a:ext cx="2024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70C0"/>
                </a:solidFill>
                <a:latin typeface="+mj-lt"/>
              </a:rPr>
              <a:t>[‪André Nichterlein]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97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/>
      <p:bldP spid="23" grpId="0" animBg="1"/>
      <p:bldP spid="26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4417" y="347663"/>
            <a:ext cx="10972800" cy="633412"/>
          </a:xfrm>
        </p:spPr>
        <p:txBody>
          <a:bodyPr/>
          <a:lstStyle/>
          <a:p>
            <a:r>
              <a:rPr lang="en-US" dirty="0"/>
              <a:t>PACE 2021: </a:t>
            </a:r>
            <a:r>
              <a:rPr lang="en-US" cap="small" dirty="0"/>
              <a:t>Cluster Editing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0F5490-6624-4E32-930A-D66F9DC58DA4}"/>
              </a:ext>
            </a:extLst>
          </p:cNvPr>
          <p:cNvSpPr/>
          <p:nvPr/>
        </p:nvSpPr>
        <p:spPr>
          <a:xfrm>
            <a:off x="624416" y="1412776"/>
            <a:ext cx="107281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070C0"/>
                </a:solidFill>
                <a:latin typeface="+mj-lt"/>
              </a:rPr>
              <a:t>Challenge tracks: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+mj-lt"/>
              </a:rPr>
              <a:t>Exact algorithms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+mj-lt"/>
              </a:rPr>
              <a:t>Heuristic algorithms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+mj-lt"/>
              </a:rPr>
              <a:t>Kernelization algorithms</a:t>
            </a:r>
          </a:p>
          <a:p>
            <a:pPr algn="l"/>
            <a:r>
              <a:rPr lang="en-US" sz="2400" dirty="0">
                <a:solidFill>
                  <a:srgbClr val="C0000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https://pacechallenge.org/2021/tracks/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indent="0" algn="l">
              <a:buNone/>
            </a:pPr>
            <a:endParaRPr lang="en-US" sz="2400" dirty="0">
              <a:latin typeface="+mj-lt"/>
            </a:endParaRPr>
          </a:p>
          <a:p>
            <a:pPr marL="0" indent="0" algn="l">
              <a:buNone/>
            </a:pPr>
            <a:r>
              <a:rPr lang="en-US" sz="2400" b="1" dirty="0">
                <a:latin typeface="+mj-lt"/>
              </a:rPr>
              <a:t>Program Committee:</a:t>
            </a:r>
          </a:p>
          <a:p>
            <a:pPr marL="0" indent="0" algn="l">
              <a:buNone/>
            </a:pPr>
            <a:r>
              <a:rPr lang="en-US" sz="2400" dirty="0">
                <a:latin typeface="+mj-lt"/>
              </a:rPr>
              <a:t>Leon </a:t>
            </a:r>
            <a:r>
              <a:rPr lang="en-US" sz="2400" dirty="0" err="1">
                <a:latin typeface="+mj-lt"/>
              </a:rPr>
              <a:t>Kellerhals</a:t>
            </a:r>
            <a:r>
              <a:rPr lang="en-US" sz="2400" dirty="0">
                <a:latin typeface="+mj-lt"/>
              </a:rPr>
              <a:t>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Tomohiro </a:t>
            </a:r>
            <a:r>
              <a:rPr lang="en-US" sz="2400" dirty="0" err="1">
                <a:latin typeface="+mj-lt"/>
              </a:rPr>
              <a:t>Koana</a:t>
            </a:r>
            <a:r>
              <a:rPr lang="en-US" sz="2400" dirty="0">
                <a:latin typeface="+mj-lt"/>
              </a:rPr>
              <a:t>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André Nichterlein*</a:t>
            </a:r>
          </a:p>
          <a:p>
            <a:pPr marL="0" indent="0" algn="l">
              <a:buNone/>
            </a:pPr>
            <a:r>
              <a:rPr lang="en-US" sz="2400" dirty="0">
                <a:latin typeface="+mj-lt"/>
              </a:rPr>
              <a:t>Philipp Zschoche</a:t>
            </a:r>
            <a:br>
              <a:rPr lang="en-US" sz="2400" dirty="0">
                <a:latin typeface="+mj-lt"/>
              </a:rPr>
            </a:br>
            <a:br>
              <a:rPr lang="en-US" sz="2400" dirty="0">
                <a:latin typeface="+mj-lt"/>
              </a:rPr>
            </a:br>
            <a:r>
              <a:rPr lang="en-US" sz="2400" i="1" dirty="0">
                <a:solidFill>
                  <a:srgbClr val="0070C0"/>
                </a:solidFill>
                <a:latin typeface="+mj-lt"/>
              </a:rPr>
              <a:t>Technical University of Berlin</a:t>
            </a:r>
            <a:endParaRPr lang="en-US" sz="18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6" name="Picture 2" descr="Example">
            <a:extLst>
              <a:ext uri="{FF2B5EF4-FFF2-40B4-BE49-F238E27FC236}">
                <a16:creationId xmlns:a16="http://schemas.microsoft.com/office/drawing/2014/main" id="{8B6A56F6-A59E-43B6-95AD-AFC8D8366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6895" y="3342161"/>
            <a:ext cx="4395660" cy="8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274A20-F8DC-460C-9E3F-6622F1D7EDF9}"/>
              </a:ext>
            </a:extLst>
          </p:cNvPr>
          <p:cNvSpPr/>
          <p:nvPr/>
        </p:nvSpPr>
        <p:spPr bwMode="auto">
          <a:xfrm>
            <a:off x="5231904" y="4077072"/>
            <a:ext cx="2160240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Public instances released today!</a:t>
            </a:r>
          </a:p>
        </p:txBody>
      </p:sp>
    </p:spTree>
    <p:extLst>
      <p:ext uri="{BB962C8B-B14F-4D97-AF65-F5344CB8AC3E}">
        <p14:creationId xmlns:p14="http://schemas.microsoft.com/office/powerpoint/2010/main" val="3570821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67B0-6DF7-4707-85FE-2B822594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 2022: We need your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B12CC-A894-4896-B066-92F41E329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Wanted: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researcher with experience in theory &amp; practice of parameterized algorithms,</a:t>
            </a:r>
            <a:br>
              <a:rPr lang="en-US" dirty="0"/>
            </a:br>
            <a:r>
              <a:rPr lang="en-US" dirty="0"/>
              <a:t>to be the program chair of PACE 2022</a:t>
            </a:r>
          </a:p>
          <a:p>
            <a:r>
              <a:rPr lang="en-US" dirty="0"/>
              <a:t>Set up challenge tracks in discussion with the steering committee</a:t>
            </a:r>
          </a:p>
          <a:p>
            <a:r>
              <a:rPr lang="en-US" dirty="0"/>
              <a:t>Assemble a program committee to help with selection of instances, </a:t>
            </a:r>
            <a:br>
              <a:rPr lang="en-US" dirty="0"/>
            </a:br>
            <a:r>
              <a:rPr lang="en-US" dirty="0"/>
              <a:t>setting up the evaluation platform, handling submissions, evaluating implementation reports</a:t>
            </a:r>
          </a:p>
          <a:p>
            <a:r>
              <a:rPr lang="en-US" dirty="0"/>
              <a:t>Publish an article summarizing the challenge in the IPEC proceedings</a:t>
            </a:r>
          </a:p>
          <a:p>
            <a:pPr marL="0" indent="0">
              <a:buNone/>
            </a:pPr>
            <a:r>
              <a:rPr lang="en-US" dirty="0"/>
              <a:t>Potentially interested? </a:t>
            </a:r>
            <a:r>
              <a:rPr lang="en-US" dirty="0">
                <a:solidFill>
                  <a:srgbClr val="C00000"/>
                </a:solidFill>
              </a:rPr>
              <a:t>Contact the steering committee!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8BA0C-75AA-4AFA-B4B9-3F997EC6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8926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887000" cy="49291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Édouard Bonnet 				</a:t>
            </a:r>
            <a:r>
              <a:rPr lang="en-US" sz="1800" dirty="0">
                <a:solidFill>
                  <a:srgbClr val="0070C0"/>
                </a:solidFill>
              </a:rPr>
              <a:t>LIP, ENS Lyon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Holger Dell 				</a:t>
            </a:r>
            <a:r>
              <a:rPr lang="en-US" sz="1800" dirty="0">
                <a:solidFill>
                  <a:srgbClr val="0070C0"/>
                </a:solidFill>
              </a:rPr>
              <a:t>Goethe University Frankfurt and IT University of Copenhagen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Johannes Fichte 				</a:t>
            </a:r>
            <a:r>
              <a:rPr lang="en-US" sz="1800" dirty="0" err="1">
                <a:solidFill>
                  <a:srgbClr val="0070C0"/>
                </a:solidFill>
              </a:rPr>
              <a:t>Technische</a:t>
            </a:r>
            <a:r>
              <a:rPr lang="en-US" sz="1800" dirty="0">
                <a:solidFill>
                  <a:srgbClr val="0070C0"/>
                </a:solidFill>
              </a:rPr>
              <a:t> Universität Dresden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Markus Hecher 				</a:t>
            </a:r>
            <a:r>
              <a:rPr lang="en-US" sz="1800" dirty="0" err="1">
                <a:solidFill>
                  <a:srgbClr val="0070C0"/>
                </a:solidFill>
              </a:rPr>
              <a:t>Technische</a:t>
            </a:r>
            <a:r>
              <a:rPr lang="en-US" sz="1800" dirty="0">
                <a:solidFill>
                  <a:srgbClr val="0070C0"/>
                </a:solidFill>
              </a:rPr>
              <a:t> Universität Wien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Bart M. P. Jansen* 				</a:t>
            </a:r>
            <a:r>
              <a:rPr lang="en-US" sz="1800" dirty="0">
                <a:solidFill>
                  <a:srgbClr val="0070C0"/>
                </a:solidFill>
              </a:rPr>
              <a:t>Eindhoven University of Technology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 err="1"/>
              <a:t>Łukasz</a:t>
            </a:r>
            <a:r>
              <a:rPr lang="en-US" sz="1800" dirty="0"/>
              <a:t> Kowalik 				</a:t>
            </a:r>
            <a:r>
              <a:rPr lang="en-US" sz="1800" dirty="0">
                <a:solidFill>
                  <a:srgbClr val="0070C0"/>
                </a:solidFill>
              </a:rPr>
              <a:t>University of Warsaw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Marcin Pilipczuk 				</a:t>
            </a:r>
            <a:r>
              <a:rPr lang="en-US" sz="1800" dirty="0">
                <a:solidFill>
                  <a:srgbClr val="0070C0"/>
                </a:solidFill>
              </a:rPr>
              <a:t>University of Warsaw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Manuel Sorge 				</a:t>
            </a:r>
            <a:r>
              <a:rPr lang="en-US" sz="1800" dirty="0" err="1">
                <a:solidFill>
                  <a:srgbClr val="0070C0"/>
                </a:solidFill>
              </a:rPr>
              <a:t>Technische</a:t>
            </a:r>
            <a:r>
              <a:rPr lang="en-US" sz="1800" dirty="0">
                <a:solidFill>
                  <a:srgbClr val="0070C0"/>
                </a:solidFill>
              </a:rPr>
              <a:t> Universität Wien</a:t>
            </a:r>
          </a:p>
          <a:p>
            <a:pPr marL="0" indent="0">
              <a:buNone/>
            </a:pPr>
            <a:r>
              <a:rPr lang="en-US" sz="1800" b="1" dirty="0"/>
              <a:t>Former members</a:t>
            </a:r>
          </a:p>
          <a:p>
            <a:pPr marL="0" indent="0">
              <a:buNone/>
            </a:pPr>
            <a:r>
              <a:rPr lang="en-US" sz="1800" dirty="0"/>
              <a:t>Thore Husfeldt 		(2016-2019)</a:t>
            </a:r>
            <a:br>
              <a:rPr lang="en-US" sz="1800" dirty="0"/>
            </a:br>
            <a:r>
              <a:rPr lang="en-US" sz="1800" dirty="0"/>
              <a:t>Petteri Kaski 		(2016-2020)</a:t>
            </a:r>
            <a:br>
              <a:rPr lang="en-US" sz="1800" dirty="0"/>
            </a:br>
            <a:r>
              <a:rPr lang="en-US" sz="1800" dirty="0"/>
              <a:t>Christian Komusiewicz 	(2016-2020)</a:t>
            </a:r>
            <a:br>
              <a:rPr lang="en-US" sz="1800" dirty="0"/>
            </a:br>
            <a:r>
              <a:rPr lang="en-US" sz="1800" dirty="0"/>
              <a:t>Frances Rosamond 		(2016-2019) </a:t>
            </a:r>
            <a:br>
              <a:rPr lang="en-US" sz="1800" dirty="0"/>
            </a:br>
            <a:r>
              <a:rPr lang="en-US" sz="1800" dirty="0"/>
              <a:t>Florian Sikora 		(2017-2020)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4417" y="347663"/>
            <a:ext cx="10972800" cy="633412"/>
          </a:xfrm>
        </p:spPr>
        <p:txBody>
          <a:bodyPr/>
          <a:lstStyle/>
          <a:p>
            <a:r>
              <a:rPr lang="en-US" dirty="0"/>
              <a:t>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11193664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j-lt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24482</TotalTime>
  <Words>481</Words>
  <Application>Microsoft Office PowerPoint</Application>
  <PresentationFormat>Widescreen</PresentationFormat>
  <Paragraphs>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Arial Narrow</vt:lpstr>
      <vt:lpstr>Arial</vt:lpstr>
      <vt:lpstr>AA-UiB-Institusjonell-mal-rev03</vt:lpstr>
      <vt:lpstr>Parameterized Algorithms &amp; Computational Experiments Challenge</vt:lpstr>
      <vt:lpstr>Goals</vt:lpstr>
      <vt:lpstr>Impact of PACE</vt:lpstr>
      <vt:lpstr>The history of PACE</vt:lpstr>
      <vt:lpstr>PACE 2021: Cluster Editing</vt:lpstr>
      <vt:lpstr>PACE 2022: We need your help!</vt:lpstr>
      <vt:lpstr>Steering committee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Jansen, B.M.P.</dc:creator>
  <cp:lastModifiedBy>Jansen, B.M.P.</cp:lastModifiedBy>
  <cp:revision>707</cp:revision>
  <cp:lastPrinted>2011-05-25T10:31:26Z</cp:lastPrinted>
  <dcterms:created xsi:type="dcterms:W3CDTF">2011-05-20T06:21:58Z</dcterms:created>
  <dcterms:modified xsi:type="dcterms:W3CDTF">2020-12-17T09:49:59Z</dcterms:modified>
</cp:coreProperties>
</file>