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2" r:id="rId2"/>
    <p:sldId id="452" r:id="rId3"/>
    <p:sldId id="453" r:id="rId4"/>
    <p:sldId id="454" r:id="rId5"/>
    <p:sldId id="455" r:id="rId6"/>
    <p:sldId id="467" r:id="rId7"/>
    <p:sldId id="461" r:id="rId8"/>
    <p:sldId id="468" r:id="rId9"/>
    <p:sldId id="470" r:id="rId10"/>
    <p:sldId id="472" r:id="rId11"/>
    <p:sldId id="462" r:id="rId12"/>
    <p:sldId id="464" r:id="rId13"/>
    <p:sldId id="473" r:id="rId14"/>
    <p:sldId id="476" r:id="rId15"/>
    <p:sldId id="484" r:id="rId16"/>
    <p:sldId id="478" r:id="rId17"/>
    <p:sldId id="463" r:id="rId18"/>
    <p:sldId id="466" r:id="rId19"/>
    <p:sldId id="479" r:id="rId20"/>
    <p:sldId id="483" r:id="rId21"/>
    <p:sldId id="460" r:id="rId22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4" autoAdjust="0"/>
    <p:restoredTop sz="95405" autoAdjust="0"/>
  </p:normalViewPr>
  <p:slideViewPr>
    <p:cSldViewPr>
      <p:cViewPr varScale="1">
        <p:scale>
          <a:sx n="85" d="100"/>
          <a:sy n="85" d="100"/>
        </p:scale>
        <p:origin x="6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30.png"/><Relationship Id="rId4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30.png"/><Relationship Id="rId4" Type="http://schemas.openxmlformats.org/officeDocument/2006/relationships/image" Target="../media/image1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png"/><Relationship Id="rId1" Type="http://schemas.openxmlformats.org/officeDocument/2006/relationships/image" Target="../media/image49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30.png"/><Relationship Id="rId4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30.pn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541FF-873A-49E5-9AFF-997CCB4EA708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940E4-A1BB-430C-BB0B-683221D40A0F}">
      <dgm:prSet/>
      <dgm:spPr/>
      <dgm:t>
        <a:bodyPr/>
        <a:lstStyle/>
        <a:p>
          <a:pPr rtl="0"/>
          <a:r>
            <a:rPr lang="nl-NL" dirty="0" err="1" smtClean="0"/>
            <a:t>Algorithms</a:t>
          </a:r>
          <a:r>
            <a:rPr lang="nl-NL" dirty="0" smtClean="0"/>
            <a:t> </a:t>
          </a:r>
          <a:r>
            <a:rPr lang="nl-NL" dirty="0" err="1" smtClean="0"/>
            <a:t>for</a:t>
          </a:r>
          <a:r>
            <a:rPr lang="nl-NL" dirty="0" smtClean="0"/>
            <a:t> the easy cases of the </a:t>
          </a:r>
          <a:r>
            <a:rPr lang="nl-NL" dirty="0" err="1" smtClean="0"/>
            <a:t>problem</a:t>
          </a:r>
          <a:endParaRPr lang="en-US" dirty="0"/>
        </a:p>
      </dgm:t>
    </dgm:pt>
    <dgm:pt modelId="{6A264645-9FD7-4604-AF7B-3CB99DE54F79}" type="parTrans" cxnId="{8DBBBA63-6699-49C2-9B9A-8010548959BF}">
      <dgm:prSet/>
      <dgm:spPr/>
      <dgm:t>
        <a:bodyPr/>
        <a:lstStyle/>
        <a:p>
          <a:endParaRPr lang="en-US"/>
        </a:p>
      </dgm:t>
    </dgm:pt>
    <dgm:pt modelId="{EED7124E-C360-461B-9E3A-86A81CCD9631}" type="sibTrans" cxnId="{8DBBBA63-6699-49C2-9B9A-8010548959BF}">
      <dgm:prSet/>
      <dgm:spPr/>
      <dgm:t>
        <a:bodyPr/>
        <a:lstStyle/>
        <a:p>
          <a:endParaRPr lang="en-US"/>
        </a:p>
      </dgm:t>
    </dgm:pt>
    <dgm:pt modelId="{4F283C11-BB18-49CD-A09D-29AB3831F3FF}">
      <dgm:prSet/>
      <dgm:spPr/>
      <dgm:t>
        <a:bodyPr/>
        <a:lstStyle/>
        <a:p>
          <a:pPr rtl="0"/>
          <a:r>
            <a:rPr lang="nl-NL" dirty="0" err="1" smtClean="0"/>
            <a:t>Hardness</a:t>
          </a:r>
          <a:r>
            <a:rPr lang="nl-NL" dirty="0" smtClean="0"/>
            <a:t> </a:t>
          </a:r>
          <a:r>
            <a:rPr lang="nl-NL" dirty="0" err="1" smtClean="0"/>
            <a:t>proofs</a:t>
          </a:r>
          <a:r>
            <a:rPr lang="nl-NL" dirty="0" smtClean="0"/>
            <a:t> </a:t>
          </a:r>
          <a:r>
            <a:rPr lang="nl-NL" dirty="0" err="1" smtClean="0"/>
            <a:t>for</a:t>
          </a:r>
          <a:r>
            <a:rPr lang="nl-NL" dirty="0" smtClean="0"/>
            <a:t> </a:t>
          </a:r>
          <a:r>
            <a:rPr lang="nl-NL" dirty="0" smtClean="0"/>
            <a:t>a small </a:t>
          </a:r>
          <a:r>
            <a:rPr lang="nl-NL" dirty="0" err="1" smtClean="0"/>
            <a:t>number</a:t>
          </a:r>
          <a:r>
            <a:rPr lang="nl-NL" dirty="0" smtClean="0"/>
            <a:t> of </a:t>
          </a:r>
          <a:r>
            <a:rPr lang="nl-NL" dirty="0" err="1" smtClean="0"/>
            <a:t>representative</a:t>
          </a:r>
          <a:r>
            <a:rPr lang="nl-NL" dirty="0" smtClean="0"/>
            <a:t> hard </a:t>
          </a:r>
          <a:r>
            <a:rPr lang="nl-NL" dirty="0" smtClean="0"/>
            <a:t>cases</a:t>
          </a:r>
          <a:endParaRPr lang="en-US" dirty="0"/>
        </a:p>
      </dgm:t>
    </dgm:pt>
    <dgm:pt modelId="{CFEFFEDE-8BCC-4614-8CC1-066D26F83129}" type="parTrans" cxnId="{618E1FE6-24C1-4CFA-8C19-C3B64A8F5F1C}">
      <dgm:prSet/>
      <dgm:spPr/>
      <dgm:t>
        <a:bodyPr/>
        <a:lstStyle/>
        <a:p>
          <a:endParaRPr lang="en-US"/>
        </a:p>
      </dgm:t>
    </dgm:pt>
    <dgm:pt modelId="{AC78F644-2F6E-43A6-8CF9-A04B76740BC6}" type="sibTrans" cxnId="{618E1FE6-24C1-4CFA-8C19-C3B64A8F5F1C}">
      <dgm:prSet/>
      <dgm:spPr/>
      <dgm:t>
        <a:bodyPr/>
        <a:lstStyle/>
        <a:p>
          <a:endParaRPr lang="en-US"/>
        </a:p>
      </dgm:t>
    </dgm:pt>
    <dgm:pt modelId="{D79798BC-2CA4-489C-82A7-75A1E8A2D6BD}">
      <dgm:prSet/>
      <dgm:spPr/>
      <dgm:t>
        <a:bodyPr/>
        <a:lstStyle/>
        <a:p>
          <a:pPr rtl="0"/>
          <a:r>
            <a:rPr lang="nl-NL" dirty="0" smtClean="0"/>
            <a:t>Ramsey-</a:t>
          </a:r>
          <a:r>
            <a:rPr lang="nl-NL" dirty="0" err="1" smtClean="0"/>
            <a:t>theoretic</a:t>
          </a:r>
          <a:r>
            <a:rPr lang="nl-NL" dirty="0" smtClean="0"/>
            <a:t> argument: </a:t>
          </a:r>
          <a:r>
            <a:rPr lang="nl-NL" dirty="0" err="1" smtClean="0"/>
            <a:t>every</a:t>
          </a:r>
          <a:r>
            <a:rPr lang="nl-NL" dirty="0" smtClean="0"/>
            <a:t> family of </a:t>
          </a:r>
          <a:r>
            <a:rPr lang="nl-NL" dirty="0" err="1" smtClean="0"/>
            <a:t>patterns</a:t>
          </a:r>
          <a:r>
            <a:rPr lang="nl-NL" dirty="0" smtClean="0"/>
            <a:t> </a:t>
          </a:r>
          <a:r>
            <a:rPr lang="en-US" dirty="0" smtClean="0"/>
            <a:t>that </a:t>
          </a:r>
          <a:r>
            <a:rPr lang="en-US" dirty="0"/>
            <a:t>does not satisfy the characterizing </a:t>
          </a:r>
          <a:r>
            <a:rPr lang="en-US" dirty="0" smtClean="0"/>
            <a:t>property, </a:t>
          </a:r>
          <a:r>
            <a:rPr lang="en-US" dirty="0"/>
            <a:t>contains </a:t>
          </a:r>
          <a:r>
            <a:rPr lang="en-US" dirty="0" smtClean="0"/>
            <a:t>a hard subfamily</a:t>
          </a:r>
          <a:endParaRPr lang="en-US" dirty="0"/>
        </a:p>
      </dgm:t>
    </dgm:pt>
    <dgm:pt modelId="{53D47D7D-9D36-4930-B2AD-7E011AF7BEB3}" type="parTrans" cxnId="{80DC8C36-7113-49A3-AAC3-C41930EE7BD4}">
      <dgm:prSet/>
      <dgm:spPr/>
      <dgm:t>
        <a:bodyPr/>
        <a:lstStyle/>
        <a:p>
          <a:endParaRPr lang="en-US"/>
        </a:p>
      </dgm:t>
    </dgm:pt>
    <dgm:pt modelId="{6E836670-A359-4689-B442-56D400214FEF}" type="sibTrans" cxnId="{80DC8C36-7113-49A3-AAC3-C41930EE7BD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350D75A-6DC2-4DD8-9B3E-4BEE14D4A4B5}">
          <dgm:prSet/>
          <dgm:spPr/>
          <dgm:t>
            <a:bodyPr/>
            <a:lstStyle/>
            <a:p>
              <a:pPr rtl="0"/>
              <a:r>
                <a:rPr lang="nl-NL" dirty="0" smtClean="0"/>
                <a:t>A </a:t>
              </a:r>
              <a:r>
                <a:rPr lang="nl-NL" dirty="0" err="1" smtClean="0"/>
                <a:t>combinatorial</a:t>
              </a:r>
              <a:r>
                <a:rPr lang="nl-NL" dirty="0" smtClean="0"/>
                <a:t> </a:t>
              </a:r>
              <a:r>
                <a:rPr lang="nl-NL" dirty="0" err="1" smtClean="0"/>
                <a:t>characterization</a:t>
              </a:r>
              <a:r>
                <a:rPr lang="nl-NL" dirty="0" smtClean="0"/>
                <a:t> of the families </a:t>
              </a:r>
              <a14:m>
                <m:oMath xmlns:m="http://schemas.openxmlformats.org/officeDocument/2006/math">
                  <m:r>
                    <a:rPr lang="nl-NL" b="0" i="1">
                      <a:latin typeface="Cambria Math" panose="02040503050406030204" pitchFamily="18" charset="0"/>
                    </a:rPr>
                    <m:t>ℱ</m:t>
                  </m:r>
                </m:oMath>
              </a14:m>
              <a:r>
                <a:rPr lang="en-US" dirty="0"/>
                <a:t> for which the problem is easy</a:t>
              </a:r>
            </a:p>
          </dgm:t>
        </dgm:pt>
      </mc:Choice>
      <mc:Fallback xmlns="">
        <dgm:pt modelId="{4350D75A-6DC2-4DD8-9B3E-4BEE14D4A4B5}">
          <dgm:prSet/>
          <dgm:spPr/>
          <dgm:t>
            <a:bodyPr/>
            <a:lstStyle/>
            <a:p>
              <a:pPr rtl="0"/>
              <a:r>
                <a:rPr lang="nl-NL" dirty="0" smtClean="0"/>
                <a:t>A </a:t>
              </a:r>
              <a:r>
                <a:rPr lang="nl-NL" dirty="0" err="1" smtClean="0"/>
                <a:t>combinatorial</a:t>
              </a:r>
              <a:r>
                <a:rPr lang="nl-NL" dirty="0" smtClean="0"/>
                <a:t> </a:t>
              </a:r>
              <a:r>
                <a:rPr lang="nl-NL" dirty="0" err="1" smtClean="0"/>
                <a:t>characterization</a:t>
              </a:r>
              <a:r>
                <a:rPr lang="nl-NL" dirty="0" smtClean="0"/>
                <a:t> of the families </a:t>
              </a:r>
              <a:r>
                <a:rPr lang="nl-NL" b="0" i="0"/>
                <a:t>ℱ</a:t>
              </a:r>
              <a:r>
                <a:rPr lang="en-US" dirty="0"/>
                <a:t> for which the problem is easy</a:t>
              </a:r>
            </a:p>
          </dgm:t>
        </dgm:pt>
      </mc:Fallback>
    </mc:AlternateContent>
    <dgm:pt modelId="{F2C37B79-3144-46A9-B89D-6FA2CC276B77}" type="sibTrans" cxnId="{2D31288C-E854-48E2-AB6B-45A6E7F73661}">
      <dgm:prSet/>
      <dgm:spPr/>
      <dgm:t>
        <a:bodyPr/>
        <a:lstStyle/>
        <a:p>
          <a:endParaRPr lang="en-US"/>
        </a:p>
      </dgm:t>
    </dgm:pt>
    <dgm:pt modelId="{AE643297-7299-4266-9212-ED5D791075C0}" type="parTrans" cxnId="{2D31288C-E854-48E2-AB6B-45A6E7F73661}">
      <dgm:prSet/>
      <dgm:spPr/>
      <dgm:t>
        <a:bodyPr/>
        <a:lstStyle/>
        <a:p>
          <a:endParaRPr lang="en-US"/>
        </a:p>
      </dgm:t>
    </dgm:pt>
    <dgm:pt modelId="{4658A0A0-72D2-484A-AAC0-6E94C44BB349}" type="pres">
      <dgm:prSet presAssocID="{6D4541FF-873A-49E5-9AFF-997CCB4EA7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0365F-0CC2-48DB-AC55-4F51FC29E2A9}" type="pres">
      <dgm:prSet presAssocID="{4350D75A-6DC2-4DD8-9B3E-4BEE14D4A4B5}" presName="composite" presStyleCnt="0"/>
      <dgm:spPr/>
    </dgm:pt>
    <dgm:pt modelId="{D900BBB1-1099-4BB8-B219-3D7580D6A62E}" type="pres">
      <dgm:prSet presAssocID="{4350D75A-6DC2-4DD8-9B3E-4BEE14D4A4B5}" presName="imgShp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4731" t="-68807" r="-54381" b="-60305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463ED3BD-5423-4315-8EA7-9BA67534FC65}" type="pres">
      <dgm:prSet presAssocID="{4350D75A-6DC2-4DD8-9B3E-4BEE14D4A4B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3FA22-B475-4646-9C82-37259BFA95E9}" type="pres">
      <dgm:prSet presAssocID="{F2C37B79-3144-46A9-B89D-6FA2CC276B77}" presName="spacing" presStyleCnt="0"/>
      <dgm:spPr/>
    </dgm:pt>
    <dgm:pt modelId="{AA374DC4-C3ED-43E0-B47F-9FC794E4DDEA}" type="pres">
      <dgm:prSet presAssocID="{5C3940E4-A1BB-430C-BB0B-683221D40A0F}" presName="composite" presStyleCnt="0"/>
      <dgm:spPr/>
    </dgm:pt>
    <dgm:pt modelId="{15609EA9-5716-4C27-BF76-9A4F4D3DE78E}" type="pres">
      <dgm:prSet presAssocID="{5C3940E4-A1BB-430C-BB0B-683221D40A0F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3387970-3988-4813-B6B6-B9C1D70E7114}" type="pres">
      <dgm:prSet presAssocID="{5C3940E4-A1BB-430C-BB0B-683221D40A0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01A11-0B32-42F7-88DF-7377A355842B}" type="pres">
      <dgm:prSet presAssocID="{EED7124E-C360-461B-9E3A-86A81CCD9631}" presName="spacing" presStyleCnt="0"/>
      <dgm:spPr/>
    </dgm:pt>
    <dgm:pt modelId="{16DFCD14-5857-40DB-A9FC-D1FE2482FF6D}" type="pres">
      <dgm:prSet presAssocID="{4F283C11-BB18-49CD-A09D-29AB3831F3FF}" presName="composite" presStyleCnt="0"/>
      <dgm:spPr/>
    </dgm:pt>
    <dgm:pt modelId="{63D0CFD1-4A03-4200-9312-D8FEB88D6E4B}" type="pres">
      <dgm:prSet presAssocID="{4F283C11-BB18-49CD-A09D-29AB3831F3FF}" presName="imgShp" presStyleLbl="f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818" t="7551" r="4878" b="13373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6E6B3DD-8D58-44F3-8869-ECE0B36C03FC}" type="pres">
      <dgm:prSet presAssocID="{4F283C11-BB18-49CD-A09D-29AB3831F3F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546C-4240-4B14-93A3-8810CD068F0F}" type="pres">
      <dgm:prSet presAssocID="{AC78F644-2F6E-43A6-8CF9-A04B76740BC6}" presName="spacing" presStyleCnt="0"/>
      <dgm:spPr/>
    </dgm:pt>
    <dgm:pt modelId="{AED11B15-B48C-4C7F-AF4B-DB47EBF97C00}" type="pres">
      <dgm:prSet presAssocID="{D79798BC-2CA4-489C-82A7-75A1E8A2D6BD}" presName="composite" presStyleCnt="0"/>
      <dgm:spPr/>
    </dgm:pt>
    <dgm:pt modelId="{34695F46-FECE-4DDE-8A88-B50841C8861F}" type="pres">
      <dgm:prSet presAssocID="{D79798BC-2CA4-489C-82A7-75A1E8A2D6BD}" presName="imgShp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A84164CF-D4F5-4905-82CA-EAE84C947DBC}" type="pres">
      <dgm:prSet presAssocID="{D79798BC-2CA4-489C-82A7-75A1E8A2D6B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95D03D-DBD2-4697-A0D9-556DC9808473}" type="presOf" srcId="{5C3940E4-A1BB-430C-BB0B-683221D40A0F}" destId="{13387970-3988-4813-B6B6-B9C1D70E7114}" srcOrd="0" destOrd="0" presId="urn:microsoft.com/office/officeart/2005/8/layout/vList3"/>
    <dgm:cxn modelId="{C20624CA-CA9B-4202-9FB7-660E66486B04}" type="presOf" srcId="{4350D75A-6DC2-4DD8-9B3E-4BEE14D4A4B5}" destId="{463ED3BD-5423-4315-8EA7-9BA67534FC65}" srcOrd="0" destOrd="0" presId="urn:microsoft.com/office/officeart/2005/8/layout/vList3"/>
    <dgm:cxn modelId="{BFAA52C8-6B4A-476A-B78A-8B956DE0934D}" type="presOf" srcId="{4F283C11-BB18-49CD-A09D-29AB3831F3FF}" destId="{96E6B3DD-8D58-44F3-8869-ECE0B36C03FC}" srcOrd="0" destOrd="0" presId="urn:microsoft.com/office/officeart/2005/8/layout/vList3"/>
    <dgm:cxn modelId="{438EB3EE-7311-4550-A13D-428E6245CFCA}" type="presOf" srcId="{D79798BC-2CA4-489C-82A7-75A1E8A2D6BD}" destId="{A84164CF-D4F5-4905-82CA-EAE84C947DBC}" srcOrd="0" destOrd="0" presId="urn:microsoft.com/office/officeart/2005/8/layout/vList3"/>
    <dgm:cxn modelId="{D9A6D9F3-82BB-40A2-BA0A-242A0D8A2391}" type="presOf" srcId="{6D4541FF-873A-49E5-9AFF-997CCB4EA708}" destId="{4658A0A0-72D2-484A-AAC0-6E94C44BB349}" srcOrd="0" destOrd="0" presId="urn:microsoft.com/office/officeart/2005/8/layout/vList3"/>
    <dgm:cxn modelId="{8DBBBA63-6699-49C2-9B9A-8010548959BF}" srcId="{6D4541FF-873A-49E5-9AFF-997CCB4EA708}" destId="{5C3940E4-A1BB-430C-BB0B-683221D40A0F}" srcOrd="1" destOrd="0" parTransId="{6A264645-9FD7-4604-AF7B-3CB99DE54F79}" sibTransId="{EED7124E-C360-461B-9E3A-86A81CCD9631}"/>
    <dgm:cxn modelId="{2D31288C-E854-48E2-AB6B-45A6E7F73661}" srcId="{6D4541FF-873A-49E5-9AFF-997CCB4EA708}" destId="{4350D75A-6DC2-4DD8-9B3E-4BEE14D4A4B5}" srcOrd="0" destOrd="0" parTransId="{AE643297-7299-4266-9212-ED5D791075C0}" sibTransId="{F2C37B79-3144-46A9-B89D-6FA2CC276B77}"/>
    <dgm:cxn modelId="{80DC8C36-7113-49A3-AAC3-C41930EE7BD4}" srcId="{6D4541FF-873A-49E5-9AFF-997CCB4EA708}" destId="{D79798BC-2CA4-489C-82A7-75A1E8A2D6BD}" srcOrd="3" destOrd="0" parTransId="{53D47D7D-9D36-4930-B2AD-7E011AF7BEB3}" sibTransId="{6E836670-A359-4689-B442-56D400214FEF}"/>
    <dgm:cxn modelId="{618E1FE6-24C1-4CFA-8C19-C3B64A8F5F1C}" srcId="{6D4541FF-873A-49E5-9AFF-997CCB4EA708}" destId="{4F283C11-BB18-49CD-A09D-29AB3831F3FF}" srcOrd="2" destOrd="0" parTransId="{CFEFFEDE-8BCC-4614-8CC1-066D26F83129}" sibTransId="{AC78F644-2F6E-43A6-8CF9-A04B76740BC6}"/>
    <dgm:cxn modelId="{6DA6707B-0AB0-479C-9187-20E4070B8E78}" type="presParOf" srcId="{4658A0A0-72D2-484A-AAC0-6E94C44BB349}" destId="{9620365F-0CC2-48DB-AC55-4F51FC29E2A9}" srcOrd="0" destOrd="0" presId="urn:microsoft.com/office/officeart/2005/8/layout/vList3"/>
    <dgm:cxn modelId="{4928AA06-4BDA-4159-86D4-3BB401557B51}" type="presParOf" srcId="{9620365F-0CC2-48DB-AC55-4F51FC29E2A9}" destId="{D900BBB1-1099-4BB8-B219-3D7580D6A62E}" srcOrd="0" destOrd="0" presId="urn:microsoft.com/office/officeart/2005/8/layout/vList3"/>
    <dgm:cxn modelId="{F5D84C25-E198-4C00-81D7-4842763DD56E}" type="presParOf" srcId="{9620365F-0CC2-48DB-AC55-4F51FC29E2A9}" destId="{463ED3BD-5423-4315-8EA7-9BA67534FC65}" srcOrd="1" destOrd="0" presId="urn:microsoft.com/office/officeart/2005/8/layout/vList3"/>
    <dgm:cxn modelId="{BD6F0FE6-B580-4093-902B-4A02FF0CAE4D}" type="presParOf" srcId="{4658A0A0-72D2-484A-AAC0-6E94C44BB349}" destId="{F893FA22-B475-4646-9C82-37259BFA95E9}" srcOrd="1" destOrd="0" presId="urn:microsoft.com/office/officeart/2005/8/layout/vList3"/>
    <dgm:cxn modelId="{05EE772E-2A55-4FF6-94A1-19AB687D83B9}" type="presParOf" srcId="{4658A0A0-72D2-484A-AAC0-6E94C44BB349}" destId="{AA374DC4-C3ED-43E0-B47F-9FC794E4DDEA}" srcOrd="2" destOrd="0" presId="urn:microsoft.com/office/officeart/2005/8/layout/vList3"/>
    <dgm:cxn modelId="{514C5A69-DB9E-4178-9824-67344D981DD5}" type="presParOf" srcId="{AA374DC4-C3ED-43E0-B47F-9FC794E4DDEA}" destId="{15609EA9-5716-4C27-BF76-9A4F4D3DE78E}" srcOrd="0" destOrd="0" presId="urn:microsoft.com/office/officeart/2005/8/layout/vList3"/>
    <dgm:cxn modelId="{B4D8FE76-7E13-4E1A-8BC6-910BD1C5E404}" type="presParOf" srcId="{AA374DC4-C3ED-43E0-B47F-9FC794E4DDEA}" destId="{13387970-3988-4813-B6B6-B9C1D70E7114}" srcOrd="1" destOrd="0" presId="urn:microsoft.com/office/officeart/2005/8/layout/vList3"/>
    <dgm:cxn modelId="{67AE6891-55D0-410D-985E-80B8628AE33D}" type="presParOf" srcId="{4658A0A0-72D2-484A-AAC0-6E94C44BB349}" destId="{E5401A11-0B32-42F7-88DF-7377A355842B}" srcOrd="3" destOrd="0" presId="urn:microsoft.com/office/officeart/2005/8/layout/vList3"/>
    <dgm:cxn modelId="{E94732D1-BFFF-44FD-833E-D667E631EC2B}" type="presParOf" srcId="{4658A0A0-72D2-484A-AAC0-6E94C44BB349}" destId="{16DFCD14-5857-40DB-A9FC-D1FE2482FF6D}" srcOrd="4" destOrd="0" presId="urn:microsoft.com/office/officeart/2005/8/layout/vList3"/>
    <dgm:cxn modelId="{86A25541-4BEB-4FEB-B708-DAE0EECC278B}" type="presParOf" srcId="{16DFCD14-5857-40DB-A9FC-D1FE2482FF6D}" destId="{63D0CFD1-4A03-4200-9312-D8FEB88D6E4B}" srcOrd="0" destOrd="0" presId="urn:microsoft.com/office/officeart/2005/8/layout/vList3"/>
    <dgm:cxn modelId="{7D332D83-EA43-45BE-A9A8-85CDEA87B3BC}" type="presParOf" srcId="{16DFCD14-5857-40DB-A9FC-D1FE2482FF6D}" destId="{96E6B3DD-8D58-44F3-8869-ECE0B36C03FC}" srcOrd="1" destOrd="0" presId="urn:microsoft.com/office/officeart/2005/8/layout/vList3"/>
    <dgm:cxn modelId="{42947C40-451F-4E10-A7F2-1C9B2926E80B}" type="presParOf" srcId="{4658A0A0-72D2-484A-AAC0-6E94C44BB349}" destId="{1F9E546C-4240-4B14-93A3-8810CD068F0F}" srcOrd="5" destOrd="0" presId="urn:microsoft.com/office/officeart/2005/8/layout/vList3"/>
    <dgm:cxn modelId="{3054D579-0C7C-4FA1-8122-2D3619FCAD3D}" type="presParOf" srcId="{4658A0A0-72D2-484A-AAC0-6E94C44BB349}" destId="{AED11B15-B48C-4C7F-AF4B-DB47EBF97C00}" srcOrd="6" destOrd="0" presId="urn:microsoft.com/office/officeart/2005/8/layout/vList3"/>
    <dgm:cxn modelId="{A680EC67-0318-47B5-8752-533C39D4C638}" type="presParOf" srcId="{AED11B15-B48C-4C7F-AF4B-DB47EBF97C00}" destId="{34695F46-FECE-4DDE-8A88-B50841C8861F}" srcOrd="0" destOrd="0" presId="urn:microsoft.com/office/officeart/2005/8/layout/vList3"/>
    <dgm:cxn modelId="{7F7B8F90-1231-4D95-9D58-FD94071ECDC2}" type="presParOf" srcId="{AED11B15-B48C-4C7F-AF4B-DB47EBF97C00}" destId="{A84164CF-D4F5-4905-82CA-EAE84C947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4541FF-873A-49E5-9AFF-997CCB4EA708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940E4-A1BB-430C-BB0B-683221D40A0F}">
      <dgm:prSet/>
      <dgm:spPr/>
      <dgm:t>
        <a:bodyPr/>
        <a:lstStyle/>
        <a:p>
          <a:pPr rtl="0"/>
          <a:r>
            <a:rPr lang="nl-NL" dirty="0" err="1" smtClean="0"/>
            <a:t>Algorithms</a:t>
          </a:r>
          <a:r>
            <a:rPr lang="nl-NL" dirty="0" smtClean="0"/>
            <a:t> </a:t>
          </a:r>
          <a:r>
            <a:rPr lang="nl-NL" dirty="0" err="1" smtClean="0"/>
            <a:t>for</a:t>
          </a:r>
          <a:r>
            <a:rPr lang="nl-NL" dirty="0" smtClean="0"/>
            <a:t> the easy cases of the </a:t>
          </a:r>
          <a:r>
            <a:rPr lang="nl-NL" dirty="0" err="1" smtClean="0"/>
            <a:t>problem</a:t>
          </a:r>
          <a:endParaRPr lang="en-US" dirty="0"/>
        </a:p>
      </dgm:t>
    </dgm:pt>
    <dgm:pt modelId="{6A264645-9FD7-4604-AF7B-3CB99DE54F79}" type="parTrans" cxnId="{8DBBBA63-6699-49C2-9B9A-8010548959BF}">
      <dgm:prSet/>
      <dgm:spPr/>
      <dgm:t>
        <a:bodyPr/>
        <a:lstStyle/>
        <a:p>
          <a:endParaRPr lang="en-US"/>
        </a:p>
      </dgm:t>
    </dgm:pt>
    <dgm:pt modelId="{EED7124E-C360-461B-9E3A-86A81CCD9631}" type="sibTrans" cxnId="{8DBBBA63-6699-49C2-9B9A-8010548959BF}">
      <dgm:prSet/>
      <dgm:spPr/>
      <dgm:t>
        <a:bodyPr/>
        <a:lstStyle/>
        <a:p>
          <a:endParaRPr lang="en-US"/>
        </a:p>
      </dgm:t>
    </dgm:pt>
    <dgm:pt modelId="{4F283C11-BB18-49CD-A09D-29AB3831F3FF}">
      <dgm:prSet/>
      <dgm:spPr/>
      <dgm:t>
        <a:bodyPr/>
        <a:lstStyle/>
        <a:p>
          <a:pPr rtl="0"/>
          <a:r>
            <a:rPr lang="nl-NL" dirty="0" err="1" smtClean="0"/>
            <a:t>Hardness</a:t>
          </a:r>
          <a:r>
            <a:rPr lang="nl-NL" dirty="0" smtClean="0"/>
            <a:t> </a:t>
          </a:r>
          <a:r>
            <a:rPr lang="nl-NL" dirty="0" err="1" smtClean="0"/>
            <a:t>proofs</a:t>
          </a:r>
          <a:r>
            <a:rPr lang="nl-NL" dirty="0" smtClean="0"/>
            <a:t> </a:t>
          </a:r>
          <a:r>
            <a:rPr lang="nl-NL" dirty="0" err="1" smtClean="0"/>
            <a:t>for</a:t>
          </a:r>
          <a:r>
            <a:rPr lang="nl-NL" dirty="0" smtClean="0"/>
            <a:t> </a:t>
          </a:r>
          <a:r>
            <a:rPr lang="nl-NL" dirty="0" smtClean="0"/>
            <a:t>a small </a:t>
          </a:r>
          <a:r>
            <a:rPr lang="nl-NL" dirty="0" err="1" smtClean="0"/>
            <a:t>number</a:t>
          </a:r>
          <a:r>
            <a:rPr lang="nl-NL" dirty="0" smtClean="0"/>
            <a:t> of </a:t>
          </a:r>
          <a:r>
            <a:rPr lang="nl-NL" dirty="0" err="1" smtClean="0"/>
            <a:t>representative</a:t>
          </a:r>
          <a:r>
            <a:rPr lang="nl-NL" dirty="0" smtClean="0"/>
            <a:t> hard </a:t>
          </a:r>
          <a:r>
            <a:rPr lang="nl-NL" dirty="0" smtClean="0"/>
            <a:t>cases</a:t>
          </a:r>
          <a:endParaRPr lang="en-US" dirty="0"/>
        </a:p>
      </dgm:t>
    </dgm:pt>
    <dgm:pt modelId="{CFEFFEDE-8BCC-4614-8CC1-066D26F83129}" type="parTrans" cxnId="{618E1FE6-24C1-4CFA-8C19-C3B64A8F5F1C}">
      <dgm:prSet/>
      <dgm:spPr/>
      <dgm:t>
        <a:bodyPr/>
        <a:lstStyle/>
        <a:p>
          <a:endParaRPr lang="en-US"/>
        </a:p>
      </dgm:t>
    </dgm:pt>
    <dgm:pt modelId="{AC78F644-2F6E-43A6-8CF9-A04B76740BC6}" type="sibTrans" cxnId="{618E1FE6-24C1-4CFA-8C19-C3B64A8F5F1C}">
      <dgm:prSet/>
      <dgm:spPr/>
      <dgm:t>
        <a:bodyPr/>
        <a:lstStyle/>
        <a:p>
          <a:endParaRPr lang="en-US"/>
        </a:p>
      </dgm:t>
    </dgm:pt>
    <dgm:pt modelId="{D79798BC-2CA4-489C-82A7-75A1E8A2D6BD}">
      <dgm:prSet/>
      <dgm:spPr/>
      <dgm:t>
        <a:bodyPr/>
        <a:lstStyle/>
        <a:p>
          <a:pPr rtl="0"/>
          <a:r>
            <a:rPr lang="nl-NL" dirty="0" smtClean="0"/>
            <a:t>Ramsey-</a:t>
          </a:r>
          <a:r>
            <a:rPr lang="nl-NL" dirty="0" err="1" smtClean="0"/>
            <a:t>theoretic</a:t>
          </a:r>
          <a:r>
            <a:rPr lang="nl-NL" dirty="0" smtClean="0"/>
            <a:t> argument: </a:t>
          </a:r>
          <a:r>
            <a:rPr lang="nl-NL" dirty="0" err="1" smtClean="0"/>
            <a:t>every</a:t>
          </a:r>
          <a:r>
            <a:rPr lang="nl-NL" dirty="0" smtClean="0"/>
            <a:t> family of </a:t>
          </a:r>
          <a:r>
            <a:rPr lang="nl-NL" dirty="0" err="1" smtClean="0"/>
            <a:t>patterns</a:t>
          </a:r>
          <a:r>
            <a:rPr lang="nl-NL" dirty="0" smtClean="0"/>
            <a:t> </a:t>
          </a:r>
          <a:r>
            <a:rPr lang="en-US" dirty="0" smtClean="0"/>
            <a:t>that </a:t>
          </a:r>
          <a:r>
            <a:rPr lang="en-US" dirty="0"/>
            <a:t>does not satisfy the characterizing </a:t>
          </a:r>
          <a:r>
            <a:rPr lang="en-US" dirty="0" smtClean="0"/>
            <a:t>property, </a:t>
          </a:r>
          <a:r>
            <a:rPr lang="en-US" dirty="0"/>
            <a:t>contains </a:t>
          </a:r>
          <a:r>
            <a:rPr lang="en-US" dirty="0" smtClean="0"/>
            <a:t>a hard subfamily</a:t>
          </a:r>
          <a:endParaRPr lang="en-US" dirty="0"/>
        </a:p>
      </dgm:t>
    </dgm:pt>
    <dgm:pt modelId="{53D47D7D-9D36-4930-B2AD-7E011AF7BEB3}" type="parTrans" cxnId="{80DC8C36-7113-49A3-AAC3-C41930EE7BD4}">
      <dgm:prSet/>
      <dgm:spPr/>
      <dgm:t>
        <a:bodyPr/>
        <a:lstStyle/>
        <a:p>
          <a:endParaRPr lang="en-US"/>
        </a:p>
      </dgm:t>
    </dgm:pt>
    <dgm:pt modelId="{6E836670-A359-4689-B442-56D400214FEF}" type="sibTrans" cxnId="{80DC8C36-7113-49A3-AAC3-C41930EE7BD4}">
      <dgm:prSet/>
      <dgm:spPr/>
      <dgm:t>
        <a:bodyPr/>
        <a:lstStyle/>
        <a:p>
          <a:endParaRPr lang="en-US"/>
        </a:p>
      </dgm:t>
    </dgm:pt>
    <dgm:pt modelId="{4350D75A-6DC2-4DD8-9B3E-4BEE14D4A4B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2C37B79-3144-46A9-B89D-6FA2CC276B77}" type="sibTrans" cxnId="{2D31288C-E854-48E2-AB6B-45A6E7F73661}">
      <dgm:prSet/>
      <dgm:spPr/>
      <dgm:t>
        <a:bodyPr/>
        <a:lstStyle/>
        <a:p>
          <a:endParaRPr lang="en-US"/>
        </a:p>
      </dgm:t>
    </dgm:pt>
    <dgm:pt modelId="{AE643297-7299-4266-9212-ED5D791075C0}" type="parTrans" cxnId="{2D31288C-E854-48E2-AB6B-45A6E7F73661}">
      <dgm:prSet/>
      <dgm:spPr/>
      <dgm:t>
        <a:bodyPr/>
        <a:lstStyle/>
        <a:p>
          <a:endParaRPr lang="en-US"/>
        </a:p>
      </dgm:t>
    </dgm:pt>
    <dgm:pt modelId="{4658A0A0-72D2-484A-AAC0-6E94C44BB349}" type="pres">
      <dgm:prSet presAssocID="{6D4541FF-873A-49E5-9AFF-997CCB4EA7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0365F-0CC2-48DB-AC55-4F51FC29E2A9}" type="pres">
      <dgm:prSet presAssocID="{4350D75A-6DC2-4DD8-9B3E-4BEE14D4A4B5}" presName="composite" presStyleCnt="0"/>
      <dgm:spPr/>
    </dgm:pt>
    <dgm:pt modelId="{D900BBB1-1099-4BB8-B219-3D7580D6A62E}" type="pres">
      <dgm:prSet presAssocID="{4350D75A-6DC2-4DD8-9B3E-4BEE14D4A4B5}" presName="imgShp" presStyleLbl="fgImgPlace1" presStyleIdx="0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4731" t="-68807" r="-54381" b="-60305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463ED3BD-5423-4315-8EA7-9BA67534FC65}" type="pres">
      <dgm:prSet presAssocID="{4350D75A-6DC2-4DD8-9B3E-4BEE14D4A4B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3FA22-B475-4646-9C82-37259BFA95E9}" type="pres">
      <dgm:prSet presAssocID="{F2C37B79-3144-46A9-B89D-6FA2CC276B77}" presName="spacing" presStyleCnt="0"/>
      <dgm:spPr/>
    </dgm:pt>
    <dgm:pt modelId="{AA374DC4-C3ED-43E0-B47F-9FC794E4DDEA}" type="pres">
      <dgm:prSet presAssocID="{5C3940E4-A1BB-430C-BB0B-683221D40A0F}" presName="composite" presStyleCnt="0"/>
      <dgm:spPr/>
    </dgm:pt>
    <dgm:pt modelId="{15609EA9-5716-4C27-BF76-9A4F4D3DE78E}" type="pres">
      <dgm:prSet presAssocID="{5C3940E4-A1BB-430C-BB0B-683221D40A0F}" presName="imgShp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3387970-3988-4813-B6B6-B9C1D70E7114}" type="pres">
      <dgm:prSet presAssocID="{5C3940E4-A1BB-430C-BB0B-683221D40A0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01A11-0B32-42F7-88DF-7377A355842B}" type="pres">
      <dgm:prSet presAssocID="{EED7124E-C360-461B-9E3A-86A81CCD9631}" presName="spacing" presStyleCnt="0"/>
      <dgm:spPr/>
    </dgm:pt>
    <dgm:pt modelId="{16DFCD14-5857-40DB-A9FC-D1FE2482FF6D}" type="pres">
      <dgm:prSet presAssocID="{4F283C11-BB18-49CD-A09D-29AB3831F3FF}" presName="composite" presStyleCnt="0"/>
      <dgm:spPr/>
    </dgm:pt>
    <dgm:pt modelId="{63D0CFD1-4A03-4200-9312-D8FEB88D6E4B}" type="pres">
      <dgm:prSet presAssocID="{4F283C11-BB18-49CD-A09D-29AB3831F3FF}" presName="imgShp" presStyleLbl="fgImgPlace1" presStyleIdx="2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818" t="7551" r="4878" b="13373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6E6B3DD-8D58-44F3-8869-ECE0B36C03FC}" type="pres">
      <dgm:prSet presAssocID="{4F283C11-BB18-49CD-A09D-29AB3831F3F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546C-4240-4B14-93A3-8810CD068F0F}" type="pres">
      <dgm:prSet presAssocID="{AC78F644-2F6E-43A6-8CF9-A04B76740BC6}" presName="spacing" presStyleCnt="0"/>
      <dgm:spPr/>
    </dgm:pt>
    <dgm:pt modelId="{AED11B15-B48C-4C7F-AF4B-DB47EBF97C00}" type="pres">
      <dgm:prSet presAssocID="{D79798BC-2CA4-489C-82A7-75A1E8A2D6BD}" presName="composite" presStyleCnt="0"/>
      <dgm:spPr/>
    </dgm:pt>
    <dgm:pt modelId="{34695F46-FECE-4DDE-8A88-B50841C8861F}" type="pres">
      <dgm:prSet presAssocID="{D79798BC-2CA4-489C-82A7-75A1E8A2D6BD}" presName="imgShp" presStyleLbl="fgImgPlace1" presStyleIdx="3" presStyleCnt="4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A84164CF-D4F5-4905-82CA-EAE84C947DBC}" type="pres">
      <dgm:prSet presAssocID="{D79798BC-2CA4-489C-82A7-75A1E8A2D6B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95D03D-DBD2-4697-A0D9-556DC9808473}" type="presOf" srcId="{5C3940E4-A1BB-430C-BB0B-683221D40A0F}" destId="{13387970-3988-4813-B6B6-B9C1D70E7114}" srcOrd="0" destOrd="0" presId="urn:microsoft.com/office/officeart/2005/8/layout/vList3"/>
    <dgm:cxn modelId="{C20624CA-CA9B-4202-9FB7-660E66486B04}" type="presOf" srcId="{4350D75A-6DC2-4DD8-9B3E-4BEE14D4A4B5}" destId="{463ED3BD-5423-4315-8EA7-9BA67534FC65}" srcOrd="0" destOrd="0" presId="urn:microsoft.com/office/officeart/2005/8/layout/vList3"/>
    <dgm:cxn modelId="{BFAA52C8-6B4A-476A-B78A-8B956DE0934D}" type="presOf" srcId="{4F283C11-BB18-49CD-A09D-29AB3831F3FF}" destId="{96E6B3DD-8D58-44F3-8869-ECE0B36C03FC}" srcOrd="0" destOrd="0" presId="urn:microsoft.com/office/officeart/2005/8/layout/vList3"/>
    <dgm:cxn modelId="{438EB3EE-7311-4550-A13D-428E6245CFCA}" type="presOf" srcId="{D79798BC-2CA4-489C-82A7-75A1E8A2D6BD}" destId="{A84164CF-D4F5-4905-82CA-EAE84C947DBC}" srcOrd="0" destOrd="0" presId="urn:microsoft.com/office/officeart/2005/8/layout/vList3"/>
    <dgm:cxn modelId="{D9A6D9F3-82BB-40A2-BA0A-242A0D8A2391}" type="presOf" srcId="{6D4541FF-873A-49E5-9AFF-997CCB4EA708}" destId="{4658A0A0-72D2-484A-AAC0-6E94C44BB349}" srcOrd="0" destOrd="0" presId="urn:microsoft.com/office/officeart/2005/8/layout/vList3"/>
    <dgm:cxn modelId="{8DBBBA63-6699-49C2-9B9A-8010548959BF}" srcId="{6D4541FF-873A-49E5-9AFF-997CCB4EA708}" destId="{5C3940E4-A1BB-430C-BB0B-683221D40A0F}" srcOrd="1" destOrd="0" parTransId="{6A264645-9FD7-4604-AF7B-3CB99DE54F79}" sibTransId="{EED7124E-C360-461B-9E3A-86A81CCD9631}"/>
    <dgm:cxn modelId="{2D31288C-E854-48E2-AB6B-45A6E7F73661}" srcId="{6D4541FF-873A-49E5-9AFF-997CCB4EA708}" destId="{4350D75A-6DC2-4DD8-9B3E-4BEE14D4A4B5}" srcOrd="0" destOrd="0" parTransId="{AE643297-7299-4266-9212-ED5D791075C0}" sibTransId="{F2C37B79-3144-46A9-B89D-6FA2CC276B77}"/>
    <dgm:cxn modelId="{80DC8C36-7113-49A3-AAC3-C41930EE7BD4}" srcId="{6D4541FF-873A-49E5-9AFF-997CCB4EA708}" destId="{D79798BC-2CA4-489C-82A7-75A1E8A2D6BD}" srcOrd="3" destOrd="0" parTransId="{53D47D7D-9D36-4930-B2AD-7E011AF7BEB3}" sibTransId="{6E836670-A359-4689-B442-56D400214FEF}"/>
    <dgm:cxn modelId="{618E1FE6-24C1-4CFA-8C19-C3B64A8F5F1C}" srcId="{6D4541FF-873A-49E5-9AFF-997CCB4EA708}" destId="{4F283C11-BB18-49CD-A09D-29AB3831F3FF}" srcOrd="2" destOrd="0" parTransId="{CFEFFEDE-8BCC-4614-8CC1-066D26F83129}" sibTransId="{AC78F644-2F6E-43A6-8CF9-A04B76740BC6}"/>
    <dgm:cxn modelId="{6DA6707B-0AB0-479C-9187-20E4070B8E78}" type="presParOf" srcId="{4658A0A0-72D2-484A-AAC0-6E94C44BB349}" destId="{9620365F-0CC2-48DB-AC55-4F51FC29E2A9}" srcOrd="0" destOrd="0" presId="urn:microsoft.com/office/officeart/2005/8/layout/vList3"/>
    <dgm:cxn modelId="{4928AA06-4BDA-4159-86D4-3BB401557B51}" type="presParOf" srcId="{9620365F-0CC2-48DB-AC55-4F51FC29E2A9}" destId="{D900BBB1-1099-4BB8-B219-3D7580D6A62E}" srcOrd="0" destOrd="0" presId="urn:microsoft.com/office/officeart/2005/8/layout/vList3"/>
    <dgm:cxn modelId="{F5D84C25-E198-4C00-81D7-4842763DD56E}" type="presParOf" srcId="{9620365F-0CC2-48DB-AC55-4F51FC29E2A9}" destId="{463ED3BD-5423-4315-8EA7-9BA67534FC65}" srcOrd="1" destOrd="0" presId="urn:microsoft.com/office/officeart/2005/8/layout/vList3"/>
    <dgm:cxn modelId="{BD6F0FE6-B580-4093-902B-4A02FF0CAE4D}" type="presParOf" srcId="{4658A0A0-72D2-484A-AAC0-6E94C44BB349}" destId="{F893FA22-B475-4646-9C82-37259BFA95E9}" srcOrd="1" destOrd="0" presId="urn:microsoft.com/office/officeart/2005/8/layout/vList3"/>
    <dgm:cxn modelId="{05EE772E-2A55-4FF6-94A1-19AB687D83B9}" type="presParOf" srcId="{4658A0A0-72D2-484A-AAC0-6E94C44BB349}" destId="{AA374DC4-C3ED-43E0-B47F-9FC794E4DDEA}" srcOrd="2" destOrd="0" presId="urn:microsoft.com/office/officeart/2005/8/layout/vList3"/>
    <dgm:cxn modelId="{514C5A69-DB9E-4178-9824-67344D981DD5}" type="presParOf" srcId="{AA374DC4-C3ED-43E0-B47F-9FC794E4DDEA}" destId="{15609EA9-5716-4C27-BF76-9A4F4D3DE78E}" srcOrd="0" destOrd="0" presId="urn:microsoft.com/office/officeart/2005/8/layout/vList3"/>
    <dgm:cxn modelId="{B4D8FE76-7E13-4E1A-8BC6-910BD1C5E404}" type="presParOf" srcId="{AA374DC4-C3ED-43E0-B47F-9FC794E4DDEA}" destId="{13387970-3988-4813-B6B6-B9C1D70E7114}" srcOrd="1" destOrd="0" presId="urn:microsoft.com/office/officeart/2005/8/layout/vList3"/>
    <dgm:cxn modelId="{67AE6891-55D0-410D-985E-80B8628AE33D}" type="presParOf" srcId="{4658A0A0-72D2-484A-AAC0-6E94C44BB349}" destId="{E5401A11-0B32-42F7-88DF-7377A355842B}" srcOrd="3" destOrd="0" presId="urn:microsoft.com/office/officeart/2005/8/layout/vList3"/>
    <dgm:cxn modelId="{E94732D1-BFFF-44FD-833E-D667E631EC2B}" type="presParOf" srcId="{4658A0A0-72D2-484A-AAC0-6E94C44BB349}" destId="{16DFCD14-5857-40DB-A9FC-D1FE2482FF6D}" srcOrd="4" destOrd="0" presId="urn:microsoft.com/office/officeart/2005/8/layout/vList3"/>
    <dgm:cxn modelId="{86A25541-4BEB-4FEB-B708-DAE0EECC278B}" type="presParOf" srcId="{16DFCD14-5857-40DB-A9FC-D1FE2482FF6D}" destId="{63D0CFD1-4A03-4200-9312-D8FEB88D6E4B}" srcOrd="0" destOrd="0" presId="urn:microsoft.com/office/officeart/2005/8/layout/vList3"/>
    <dgm:cxn modelId="{7D332D83-EA43-45BE-A9A8-85CDEA87B3BC}" type="presParOf" srcId="{16DFCD14-5857-40DB-A9FC-D1FE2482FF6D}" destId="{96E6B3DD-8D58-44F3-8869-ECE0B36C03FC}" srcOrd="1" destOrd="0" presId="urn:microsoft.com/office/officeart/2005/8/layout/vList3"/>
    <dgm:cxn modelId="{42947C40-451F-4E10-A7F2-1C9B2926E80B}" type="presParOf" srcId="{4658A0A0-72D2-484A-AAC0-6E94C44BB349}" destId="{1F9E546C-4240-4B14-93A3-8810CD068F0F}" srcOrd="5" destOrd="0" presId="urn:microsoft.com/office/officeart/2005/8/layout/vList3"/>
    <dgm:cxn modelId="{3054D579-0C7C-4FA1-8122-2D3619FCAD3D}" type="presParOf" srcId="{4658A0A0-72D2-484A-AAC0-6E94C44BB349}" destId="{AED11B15-B48C-4C7F-AF4B-DB47EBF97C00}" srcOrd="6" destOrd="0" presId="urn:microsoft.com/office/officeart/2005/8/layout/vList3"/>
    <dgm:cxn modelId="{A680EC67-0318-47B5-8752-533C39D4C638}" type="presParOf" srcId="{AED11B15-B48C-4C7F-AF4B-DB47EBF97C00}" destId="{34695F46-FECE-4DDE-8A88-B50841C8861F}" srcOrd="0" destOrd="0" presId="urn:microsoft.com/office/officeart/2005/8/layout/vList3"/>
    <dgm:cxn modelId="{7F7B8F90-1231-4D95-9D58-FD94071ECDC2}" type="presParOf" srcId="{AED11B15-B48C-4C7F-AF4B-DB47EBF97C00}" destId="{A84164CF-D4F5-4905-82CA-EAE84C947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4541FF-873A-49E5-9AFF-997CCB4EA708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940E4-A1BB-430C-BB0B-683221D40A0F}">
      <dgm:prSet custT="1"/>
      <dgm:spPr/>
      <dgm:t>
        <a:bodyPr/>
        <a:lstStyle/>
        <a:p>
          <a:pPr rtl="0"/>
          <a:r>
            <a:rPr lang="nl-NL" sz="2000" dirty="0" err="1" smtClean="0"/>
            <a:t>Randomized</a:t>
          </a:r>
          <a:r>
            <a:rPr lang="nl-NL" sz="2000" dirty="0" smtClean="0"/>
            <a:t> </a:t>
          </a:r>
          <a:r>
            <a:rPr lang="nl-NL" sz="2000" dirty="0" err="1" smtClean="0"/>
            <a:t>polynomial</a:t>
          </a:r>
          <a:r>
            <a:rPr lang="nl-NL" sz="2000" dirty="0" smtClean="0"/>
            <a:t>-time </a:t>
          </a:r>
          <a:r>
            <a:rPr lang="nl-NL" sz="2000" dirty="0" err="1" smtClean="0"/>
            <a:t>algorithm</a:t>
          </a:r>
          <a:r>
            <a:rPr lang="nl-NL" sz="2000" dirty="0" smtClean="0"/>
            <a:t> </a:t>
          </a:r>
          <a:r>
            <a:rPr lang="nl-NL" sz="2000" dirty="0" err="1" smtClean="0"/>
            <a:t>to</a:t>
          </a:r>
          <a:r>
            <a:rPr lang="nl-NL" sz="2000" dirty="0" smtClean="0"/>
            <a:t> test </a:t>
          </a:r>
          <a:r>
            <a:rPr lang="nl-NL" sz="2000" dirty="0" err="1" smtClean="0"/>
            <a:t>for</a:t>
          </a:r>
          <a:r>
            <a:rPr lang="nl-NL" sz="2000" dirty="0" smtClean="0"/>
            <a:t> the </a:t>
          </a:r>
          <a:r>
            <a:rPr lang="nl-NL" sz="2000" dirty="0" err="1" smtClean="0"/>
            <a:t>existence</a:t>
          </a:r>
          <a:r>
            <a:rPr lang="nl-NL" sz="2000" dirty="0" smtClean="0"/>
            <a:t> of a perfect matching of </a:t>
          </a:r>
          <a:r>
            <a:rPr lang="nl-NL" sz="2000" dirty="0" err="1" smtClean="0"/>
            <a:t>exactly</a:t>
          </a:r>
          <a:r>
            <a:rPr lang="nl-NL" sz="2000" dirty="0" smtClean="0"/>
            <a:t> a </a:t>
          </a:r>
          <a:r>
            <a:rPr lang="nl-NL" sz="2000" dirty="0" err="1" smtClean="0"/>
            <a:t>given</a:t>
          </a:r>
          <a:r>
            <a:rPr lang="nl-NL" sz="2000" dirty="0" smtClean="0"/>
            <a:t> </a:t>
          </a:r>
          <a:r>
            <a:rPr lang="nl-NL" sz="2000" dirty="0" err="1" smtClean="0"/>
            <a:t>weight</a:t>
          </a:r>
          <a:r>
            <a:rPr lang="nl-NL" sz="2000" dirty="0" smtClean="0"/>
            <a:t> </a:t>
          </a:r>
          <a:r>
            <a:rPr lang="nl-NL" sz="1600" dirty="0" smtClean="0">
              <a:solidFill>
                <a:srgbClr val="0070C0"/>
              </a:solidFill>
            </a:rPr>
            <a:t>[</a:t>
          </a:r>
          <a:r>
            <a:rPr lang="nl-NL" sz="1600" dirty="0" err="1" smtClean="0">
              <a:solidFill>
                <a:srgbClr val="0070C0"/>
              </a:solidFill>
            </a:rPr>
            <a:t>Mulmuley</a:t>
          </a:r>
          <a:r>
            <a:rPr lang="nl-NL" sz="1600" dirty="0" smtClean="0">
              <a:solidFill>
                <a:srgbClr val="0070C0"/>
              </a:solidFill>
            </a:rPr>
            <a:t>, </a:t>
          </a:r>
          <a:r>
            <a:rPr lang="nl-NL" sz="1600" dirty="0" err="1" smtClean="0">
              <a:solidFill>
                <a:srgbClr val="0070C0"/>
              </a:solidFill>
            </a:rPr>
            <a:t>Vazirani</a:t>
          </a:r>
          <a:r>
            <a:rPr lang="nl-NL" sz="1600" dirty="0" smtClean="0">
              <a:solidFill>
                <a:srgbClr val="0070C0"/>
              </a:solidFill>
            </a:rPr>
            <a:t>, </a:t>
          </a:r>
          <a:r>
            <a:rPr lang="nl-NL" sz="1600" dirty="0" smtClean="0">
              <a:solidFill>
                <a:srgbClr val="0070C0"/>
              </a:solidFill>
            </a:rPr>
            <a:t>Vazirani’87</a:t>
          </a:r>
          <a:r>
            <a:rPr lang="nl-NL" sz="1600" dirty="0" smtClean="0">
              <a:solidFill>
                <a:srgbClr val="0070C0"/>
              </a:solidFill>
            </a:rPr>
            <a:t>]</a:t>
          </a:r>
          <a:endParaRPr lang="en-US" sz="2000" dirty="0">
            <a:solidFill>
              <a:srgbClr val="0070C0"/>
            </a:solidFill>
          </a:endParaRPr>
        </a:p>
      </dgm:t>
    </dgm:pt>
    <dgm:pt modelId="{6A264645-9FD7-4604-AF7B-3CB99DE54F79}" type="parTrans" cxnId="{8DBBBA63-6699-49C2-9B9A-8010548959BF}">
      <dgm:prSet/>
      <dgm:spPr/>
      <dgm:t>
        <a:bodyPr/>
        <a:lstStyle/>
        <a:p>
          <a:endParaRPr lang="en-US"/>
        </a:p>
      </dgm:t>
    </dgm:pt>
    <dgm:pt modelId="{EED7124E-C360-461B-9E3A-86A81CCD9631}" type="sibTrans" cxnId="{8DBBBA63-6699-49C2-9B9A-8010548959B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F283C11-BB18-49CD-A09D-29AB3831F3FF}">
          <dgm:prSet/>
          <dgm:spPr/>
          <dgm:t>
            <a:bodyPr/>
            <a:lstStyle/>
            <a:p>
              <a:pPr rtl="0"/>
              <a:r>
                <a:rPr lang="nl-NL" dirty="0" smtClean="0"/>
                <a:t>NP-</a:t>
              </a:r>
              <a:r>
                <a:rPr lang="nl-NL" dirty="0" err="1" smtClean="0"/>
                <a:t>completeness</a:t>
              </a:r>
              <a:r>
                <a:rPr lang="nl-NL" dirty="0" smtClean="0"/>
                <a:t> </a:t>
              </a:r>
              <a:r>
                <a:rPr lang="nl-NL" dirty="0" err="1" smtClean="0"/>
                <a:t>proofs</a:t>
              </a:r>
              <a:r>
                <a:rPr lang="nl-NL" dirty="0" smtClean="0"/>
                <a:t> </a:t>
              </a:r>
              <a:r>
                <a:rPr lang="nl-NL" dirty="0" err="1" smtClean="0"/>
                <a:t>for</a:t>
              </a:r>
              <a:r>
                <a:rPr lang="nl-NL" dirty="0" smtClean="0"/>
                <a:t> </a:t>
              </a:r>
              <a:r>
                <a:rPr lang="nl-NL" cap="small" baseline="0" dirty="0" err="1" smtClean="0"/>
                <a:t>Triangle</a:t>
              </a:r>
              <a:r>
                <a:rPr lang="nl-NL" cap="small" baseline="0" dirty="0" smtClean="0"/>
                <a:t> </a:t>
              </a:r>
              <a:r>
                <a:rPr lang="nl-NL" cap="small" baseline="0" dirty="0" err="1" smtClean="0"/>
                <a:t>Packing</a:t>
              </a:r>
              <a:r>
                <a:rPr lang="nl-NL" dirty="0" smtClean="0"/>
                <a:t>, </a:t>
              </a:r>
              <a14:m>
                <m:oMath xmlns:m="http://schemas.openxmlformats.org/officeDocument/2006/math">
                  <m:sSub>
                    <m:sSubPr>
                      <m:ctrlPr>
                        <a:rPr lang="nl-NL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𝑃</m:t>
                      </m:r>
                    </m:e>
                    <m: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a14:m>
              <a:r>
                <a:rPr lang="en-US" cap="small" baseline="0" dirty="0" smtClean="0"/>
                <a:t>-Packing</a:t>
              </a:r>
              <a:r>
                <a:rPr lang="en-US" dirty="0" smtClean="0"/>
                <a:t>, </a:t>
              </a:r>
              <a:r>
                <a:rPr lang="en-US" cap="small" baseline="0" dirty="0" smtClean="0"/>
                <a:t>Clique</a:t>
              </a:r>
              <a:r>
                <a:rPr lang="en-US" dirty="0" smtClean="0"/>
                <a:t>, and </a:t>
              </a:r>
              <a:r>
                <a:rPr lang="en-US" cap="small" baseline="0" dirty="0" err="1" smtClean="0"/>
                <a:t>Biclique</a:t>
              </a:r>
              <a:endParaRPr lang="en-US" cap="small" baseline="0" dirty="0"/>
            </a:p>
          </dgm:t>
        </dgm:pt>
      </mc:Choice>
      <mc:Fallback xmlns="">
        <dgm:pt modelId="{4F283C11-BB18-49CD-A09D-29AB3831F3FF}">
          <dgm:prSet/>
          <dgm:spPr/>
          <dgm:t>
            <a:bodyPr/>
            <a:lstStyle/>
            <a:p>
              <a:pPr rtl="0"/>
              <a:r>
                <a:rPr lang="nl-NL" dirty="0" smtClean="0"/>
                <a:t>NP-</a:t>
              </a:r>
              <a:r>
                <a:rPr lang="nl-NL" dirty="0" err="1" smtClean="0"/>
                <a:t>completeness</a:t>
              </a:r>
              <a:r>
                <a:rPr lang="nl-NL" dirty="0" smtClean="0"/>
                <a:t> </a:t>
              </a:r>
              <a:r>
                <a:rPr lang="nl-NL" dirty="0" err="1" smtClean="0"/>
                <a:t>proofs</a:t>
              </a:r>
              <a:r>
                <a:rPr lang="nl-NL" dirty="0" smtClean="0"/>
                <a:t> </a:t>
              </a:r>
              <a:r>
                <a:rPr lang="nl-NL" dirty="0" err="1" smtClean="0"/>
                <a:t>for</a:t>
              </a:r>
              <a:r>
                <a:rPr lang="nl-NL" dirty="0" smtClean="0"/>
                <a:t> </a:t>
              </a:r>
              <a:r>
                <a:rPr lang="nl-NL" cap="small" baseline="0" dirty="0" err="1" smtClean="0"/>
                <a:t>Triangle</a:t>
              </a:r>
              <a:r>
                <a:rPr lang="nl-NL" cap="small" baseline="0" dirty="0" smtClean="0"/>
                <a:t> </a:t>
              </a:r>
              <a:r>
                <a:rPr lang="nl-NL" cap="small" baseline="0" dirty="0" err="1" smtClean="0"/>
                <a:t>Packing</a:t>
              </a:r>
              <a:r>
                <a:rPr lang="nl-NL" dirty="0" smtClean="0"/>
                <a:t>, </a:t>
              </a:r>
              <a:r>
                <a:rPr lang="nl-NL" b="0" i="0" smtClean="0">
                  <a:latin typeface="Cambria Math" panose="02040503050406030204" pitchFamily="18" charset="0"/>
                </a:rPr>
                <a:t>𝑃_3</a:t>
              </a:r>
              <a:r>
                <a:rPr lang="en-US" cap="small" baseline="0" dirty="0" smtClean="0"/>
                <a:t>-Packing</a:t>
              </a:r>
              <a:r>
                <a:rPr lang="en-US" dirty="0" smtClean="0"/>
                <a:t>, </a:t>
              </a:r>
              <a:r>
                <a:rPr lang="en-US" cap="small" baseline="0" dirty="0" smtClean="0"/>
                <a:t>Clique</a:t>
              </a:r>
              <a:r>
                <a:rPr lang="en-US" dirty="0" smtClean="0"/>
                <a:t>, and </a:t>
              </a:r>
              <a:r>
                <a:rPr lang="en-US" cap="small" baseline="0" dirty="0" err="1" smtClean="0"/>
                <a:t>Biclique</a:t>
              </a:r>
              <a:endParaRPr lang="en-US" cap="small" baseline="0" dirty="0"/>
            </a:p>
          </dgm:t>
        </dgm:pt>
      </mc:Fallback>
    </mc:AlternateContent>
    <dgm:pt modelId="{CFEFFEDE-8BCC-4614-8CC1-066D26F83129}" type="parTrans" cxnId="{618E1FE6-24C1-4CFA-8C19-C3B64A8F5F1C}">
      <dgm:prSet/>
      <dgm:spPr/>
      <dgm:t>
        <a:bodyPr/>
        <a:lstStyle/>
        <a:p>
          <a:endParaRPr lang="en-US"/>
        </a:p>
      </dgm:t>
    </dgm:pt>
    <dgm:pt modelId="{AC78F644-2F6E-43A6-8CF9-A04B76740BC6}" type="sibTrans" cxnId="{618E1FE6-24C1-4CFA-8C19-C3B64A8F5F1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79798BC-2CA4-489C-82A7-75A1E8A2D6BD}">
          <dgm:prSet/>
          <dgm:spPr/>
          <dgm:t>
            <a:bodyPr/>
            <a:lstStyle/>
            <a:p>
              <a:pPr rtl="0"/>
              <a:r>
                <a:rPr lang="nl-NL" dirty="0" smtClean="0"/>
                <a:t>Hereditary families </a:t>
              </a:r>
              <a14:m>
                <m:oMath xmlns:m="http://schemas.openxmlformats.org/officeDocument/2006/math">
                  <m:r>
                    <a:rPr lang="nl-NL" b="0" i="1" smtClean="0">
                      <a:latin typeface="Cambria Math" panose="02040503050406030204" pitchFamily="18" charset="0"/>
                    </a:rPr>
                    <m:t>ℱ</m:t>
                  </m:r>
                </m:oMath>
              </a14:m>
              <a:r>
                <a:rPr lang="nl-NL" dirty="0" smtClean="0"/>
                <a:t> </a:t>
              </a:r>
              <a:r>
                <a:rPr lang="nl-NL" dirty="0" err="1" smtClean="0"/>
                <a:t>that</a:t>
              </a:r>
              <a:r>
                <a:rPr lang="nl-NL" dirty="0" smtClean="0"/>
                <a:t> are </a:t>
              </a:r>
              <a:r>
                <a:rPr lang="nl-NL" dirty="0" err="1" smtClean="0"/>
                <a:t>not</a:t>
              </a:r>
              <a:r>
                <a:rPr lang="nl-NL" dirty="0" smtClean="0"/>
                <a:t> matching-</a:t>
              </a:r>
              <a:r>
                <a:rPr lang="nl-NL" dirty="0" err="1" smtClean="0"/>
                <a:t>splittable</a:t>
              </a:r>
              <a:r>
                <a:rPr lang="nl-NL" dirty="0" smtClean="0"/>
                <a:t> </a:t>
              </a:r>
              <a:r>
                <a:rPr lang="nl-NL" dirty="0" err="1" smtClean="0"/>
                <a:t>contain</a:t>
              </a:r>
              <a:r>
                <a:rPr lang="nl-NL" dirty="0" smtClean="0"/>
                <a:t> </a:t>
              </a:r>
              <a:r>
                <a:rPr lang="nl-NL" dirty="0" err="1" smtClean="0"/>
                <a:t>all</a:t>
              </a:r>
              <a:r>
                <a:rPr lang="nl-NL" dirty="0" smtClean="0"/>
                <a:t> cliques, </a:t>
              </a:r>
              <a:r>
                <a:rPr lang="nl-NL" dirty="0" err="1" smtClean="0"/>
                <a:t>bicliques</a:t>
              </a:r>
              <a:r>
                <a:rPr lang="nl-NL" dirty="0" smtClean="0"/>
                <a:t>, </a:t>
              </a:r>
              <a:r>
                <a:rPr lang="nl-NL" dirty="0" err="1" smtClean="0"/>
                <a:t>unions</a:t>
              </a:r>
              <a:r>
                <a:rPr lang="nl-NL" dirty="0" smtClean="0"/>
                <a:t> of </a:t>
              </a:r>
              <a:r>
                <a:rPr lang="nl-NL" dirty="0" err="1" smtClean="0"/>
                <a:t>triangles</a:t>
              </a:r>
              <a:r>
                <a:rPr lang="nl-NL" dirty="0" smtClean="0"/>
                <a:t>, or </a:t>
              </a:r>
              <a:r>
                <a:rPr lang="nl-NL" dirty="0" err="1" smtClean="0"/>
                <a:t>unions</a:t>
              </a:r>
              <a:r>
                <a:rPr lang="nl-NL" dirty="0" smtClean="0"/>
                <a:t> of </a:t>
              </a:r>
              <a14:m>
                <m:oMath xmlns:m="http://schemas.openxmlformats.org/officeDocument/2006/math">
                  <m:sSub>
                    <m:sSubPr>
                      <m:ctrlPr>
                        <a:rPr lang="nl-NL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𝑃</m:t>
                      </m:r>
                    </m:e>
                    <m: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a14:m>
              <a:r>
                <a:rPr lang="en-US" dirty="0" smtClean="0"/>
                <a:t>’s</a:t>
              </a:r>
              <a:endParaRPr lang="en-US" dirty="0"/>
            </a:p>
          </dgm:t>
        </dgm:pt>
      </mc:Choice>
      <mc:Fallback xmlns="">
        <dgm:pt modelId="{D79798BC-2CA4-489C-82A7-75A1E8A2D6BD}">
          <dgm:prSet/>
          <dgm:spPr/>
          <dgm:t>
            <a:bodyPr/>
            <a:lstStyle/>
            <a:p>
              <a:pPr rtl="0"/>
              <a:r>
                <a:rPr lang="nl-NL" dirty="0" smtClean="0"/>
                <a:t>Hereditary families </a:t>
              </a:r>
              <a:r>
                <a:rPr lang="nl-NL" b="0" i="0" smtClean="0">
                  <a:latin typeface="Cambria Math" panose="02040503050406030204" pitchFamily="18" charset="0"/>
                </a:rPr>
                <a:t>ℱ</a:t>
              </a:r>
              <a:r>
                <a:rPr lang="nl-NL" dirty="0" smtClean="0"/>
                <a:t> </a:t>
              </a:r>
              <a:r>
                <a:rPr lang="nl-NL" dirty="0" err="1" smtClean="0"/>
                <a:t>that</a:t>
              </a:r>
              <a:r>
                <a:rPr lang="nl-NL" dirty="0" smtClean="0"/>
                <a:t> are </a:t>
              </a:r>
              <a:r>
                <a:rPr lang="nl-NL" dirty="0" err="1" smtClean="0"/>
                <a:t>not</a:t>
              </a:r>
              <a:r>
                <a:rPr lang="nl-NL" dirty="0" smtClean="0"/>
                <a:t> matching-</a:t>
              </a:r>
              <a:r>
                <a:rPr lang="nl-NL" dirty="0" err="1" smtClean="0"/>
                <a:t>splittable</a:t>
              </a:r>
              <a:r>
                <a:rPr lang="nl-NL" dirty="0" smtClean="0"/>
                <a:t> </a:t>
              </a:r>
              <a:r>
                <a:rPr lang="nl-NL" dirty="0" err="1" smtClean="0"/>
                <a:t>contain</a:t>
              </a:r>
              <a:r>
                <a:rPr lang="nl-NL" dirty="0" smtClean="0"/>
                <a:t> </a:t>
              </a:r>
              <a:r>
                <a:rPr lang="nl-NL" dirty="0" err="1" smtClean="0"/>
                <a:t>all</a:t>
              </a:r>
              <a:r>
                <a:rPr lang="nl-NL" dirty="0" smtClean="0"/>
                <a:t> cliques, </a:t>
              </a:r>
              <a:r>
                <a:rPr lang="nl-NL" dirty="0" err="1" smtClean="0"/>
                <a:t>bicliques</a:t>
              </a:r>
              <a:r>
                <a:rPr lang="nl-NL" dirty="0" smtClean="0"/>
                <a:t>, </a:t>
              </a:r>
              <a:r>
                <a:rPr lang="nl-NL" dirty="0" err="1" smtClean="0"/>
                <a:t>unions</a:t>
              </a:r>
              <a:r>
                <a:rPr lang="nl-NL" dirty="0" smtClean="0"/>
                <a:t> of </a:t>
              </a:r>
              <a:r>
                <a:rPr lang="nl-NL" dirty="0" err="1" smtClean="0"/>
                <a:t>triangles</a:t>
              </a:r>
              <a:r>
                <a:rPr lang="nl-NL" dirty="0" smtClean="0"/>
                <a:t>, or </a:t>
              </a:r>
              <a:r>
                <a:rPr lang="nl-NL" dirty="0" err="1" smtClean="0"/>
                <a:t>unions</a:t>
              </a:r>
              <a:r>
                <a:rPr lang="nl-NL" dirty="0" smtClean="0"/>
                <a:t> of </a:t>
              </a:r>
              <a:r>
                <a:rPr lang="nl-NL" b="0" i="0" smtClean="0">
                  <a:latin typeface="Cambria Math" panose="02040503050406030204" pitchFamily="18" charset="0"/>
                </a:rPr>
                <a:t>𝑃_3</a:t>
              </a:r>
              <a:r>
                <a:rPr lang="en-US" dirty="0" smtClean="0"/>
                <a:t>’s</a:t>
              </a:r>
              <a:endParaRPr lang="en-US" dirty="0"/>
            </a:p>
          </dgm:t>
        </dgm:pt>
      </mc:Fallback>
    </mc:AlternateContent>
    <dgm:pt modelId="{53D47D7D-9D36-4930-B2AD-7E011AF7BEB3}" type="parTrans" cxnId="{80DC8C36-7113-49A3-AAC3-C41930EE7BD4}">
      <dgm:prSet/>
      <dgm:spPr/>
      <dgm:t>
        <a:bodyPr/>
        <a:lstStyle/>
        <a:p>
          <a:endParaRPr lang="en-US"/>
        </a:p>
      </dgm:t>
    </dgm:pt>
    <dgm:pt modelId="{6E836670-A359-4689-B442-56D400214FEF}" type="sibTrans" cxnId="{80DC8C36-7113-49A3-AAC3-C41930EE7BD4}">
      <dgm:prSet/>
      <dgm:spPr/>
      <dgm:t>
        <a:bodyPr/>
        <a:lstStyle/>
        <a:p>
          <a:endParaRPr lang="en-US"/>
        </a:p>
      </dgm:t>
    </dgm:pt>
    <dgm:pt modelId="{4350D75A-6DC2-4DD8-9B3E-4BEE14D4A4B5}">
      <dgm:prSet/>
      <dgm:spPr/>
      <dgm:t>
        <a:bodyPr/>
        <a:lstStyle/>
        <a:p>
          <a:pPr rtl="0"/>
          <a:r>
            <a:rPr lang="nl-NL" dirty="0" smtClean="0"/>
            <a:t>Matching-</a:t>
          </a:r>
          <a:r>
            <a:rPr lang="nl-NL" dirty="0" err="1" smtClean="0"/>
            <a:t>splittable</a:t>
          </a:r>
          <a:r>
            <a:rPr lang="nl-NL" dirty="0" smtClean="0"/>
            <a:t> </a:t>
          </a:r>
          <a:r>
            <a:rPr lang="nl-NL" dirty="0" err="1" smtClean="0"/>
            <a:t>graph</a:t>
          </a:r>
          <a:r>
            <a:rPr lang="nl-NL" dirty="0" smtClean="0"/>
            <a:t> families </a:t>
          </a:r>
          <a:r>
            <a:rPr lang="nl-NL" dirty="0" err="1" smtClean="0"/>
            <a:t>characterize</a:t>
          </a:r>
          <a:r>
            <a:rPr lang="nl-NL" dirty="0" smtClean="0"/>
            <a:t> the easy cases</a:t>
          </a:r>
          <a:endParaRPr lang="en-US" dirty="0"/>
        </a:p>
      </dgm:t>
    </dgm:pt>
    <dgm:pt modelId="{F2C37B79-3144-46A9-B89D-6FA2CC276B77}" type="sibTrans" cxnId="{2D31288C-E854-48E2-AB6B-45A6E7F73661}">
      <dgm:prSet/>
      <dgm:spPr/>
      <dgm:t>
        <a:bodyPr/>
        <a:lstStyle/>
        <a:p>
          <a:endParaRPr lang="en-US"/>
        </a:p>
      </dgm:t>
    </dgm:pt>
    <dgm:pt modelId="{AE643297-7299-4266-9212-ED5D791075C0}" type="parTrans" cxnId="{2D31288C-E854-48E2-AB6B-45A6E7F73661}">
      <dgm:prSet/>
      <dgm:spPr/>
      <dgm:t>
        <a:bodyPr/>
        <a:lstStyle/>
        <a:p>
          <a:endParaRPr lang="en-US"/>
        </a:p>
      </dgm:t>
    </dgm:pt>
    <dgm:pt modelId="{4658A0A0-72D2-484A-AAC0-6E94C44BB349}" type="pres">
      <dgm:prSet presAssocID="{6D4541FF-873A-49E5-9AFF-997CCB4EA7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0365F-0CC2-48DB-AC55-4F51FC29E2A9}" type="pres">
      <dgm:prSet presAssocID="{4350D75A-6DC2-4DD8-9B3E-4BEE14D4A4B5}" presName="composite" presStyleCnt="0"/>
      <dgm:spPr/>
    </dgm:pt>
    <dgm:pt modelId="{D900BBB1-1099-4BB8-B219-3D7580D6A62E}" type="pres">
      <dgm:prSet presAssocID="{4350D75A-6DC2-4DD8-9B3E-4BEE14D4A4B5}" presName="imgShp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463ED3BD-5423-4315-8EA7-9BA67534FC65}" type="pres">
      <dgm:prSet presAssocID="{4350D75A-6DC2-4DD8-9B3E-4BEE14D4A4B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3FA22-B475-4646-9C82-37259BFA95E9}" type="pres">
      <dgm:prSet presAssocID="{F2C37B79-3144-46A9-B89D-6FA2CC276B77}" presName="spacing" presStyleCnt="0"/>
      <dgm:spPr/>
    </dgm:pt>
    <dgm:pt modelId="{AA374DC4-C3ED-43E0-B47F-9FC794E4DDEA}" type="pres">
      <dgm:prSet presAssocID="{5C3940E4-A1BB-430C-BB0B-683221D40A0F}" presName="composite" presStyleCnt="0"/>
      <dgm:spPr/>
    </dgm:pt>
    <dgm:pt modelId="{15609EA9-5716-4C27-BF76-9A4F4D3DE78E}" type="pres">
      <dgm:prSet presAssocID="{5C3940E4-A1BB-430C-BB0B-683221D40A0F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3387970-3988-4813-B6B6-B9C1D70E7114}" type="pres">
      <dgm:prSet presAssocID="{5C3940E4-A1BB-430C-BB0B-683221D40A0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01A11-0B32-42F7-88DF-7377A355842B}" type="pres">
      <dgm:prSet presAssocID="{EED7124E-C360-461B-9E3A-86A81CCD9631}" presName="spacing" presStyleCnt="0"/>
      <dgm:spPr/>
    </dgm:pt>
    <dgm:pt modelId="{16DFCD14-5857-40DB-A9FC-D1FE2482FF6D}" type="pres">
      <dgm:prSet presAssocID="{4F283C11-BB18-49CD-A09D-29AB3831F3FF}" presName="composite" presStyleCnt="0"/>
      <dgm:spPr/>
    </dgm:pt>
    <dgm:pt modelId="{63D0CFD1-4A03-4200-9312-D8FEB88D6E4B}" type="pres">
      <dgm:prSet presAssocID="{4F283C11-BB18-49CD-A09D-29AB3831F3FF}" presName="imgShp" presStyleLbl="f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2163" t="7551" r="-2777" b="13373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6E6B3DD-8D58-44F3-8869-ECE0B36C03FC}" type="pres">
      <dgm:prSet presAssocID="{4F283C11-BB18-49CD-A09D-29AB3831F3F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546C-4240-4B14-93A3-8810CD068F0F}" type="pres">
      <dgm:prSet presAssocID="{AC78F644-2F6E-43A6-8CF9-A04B76740BC6}" presName="spacing" presStyleCnt="0"/>
      <dgm:spPr/>
    </dgm:pt>
    <dgm:pt modelId="{AED11B15-B48C-4C7F-AF4B-DB47EBF97C00}" type="pres">
      <dgm:prSet presAssocID="{D79798BC-2CA4-489C-82A7-75A1E8A2D6BD}" presName="composite" presStyleCnt="0"/>
      <dgm:spPr/>
    </dgm:pt>
    <dgm:pt modelId="{34695F46-FECE-4DDE-8A88-B50841C8861F}" type="pres">
      <dgm:prSet presAssocID="{D79798BC-2CA4-489C-82A7-75A1E8A2D6BD}" presName="imgShp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A84164CF-D4F5-4905-82CA-EAE84C947DBC}" type="pres">
      <dgm:prSet presAssocID="{D79798BC-2CA4-489C-82A7-75A1E8A2D6B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F9C37-9AD9-4FBE-850B-68F2424C6CDA}" type="presOf" srcId="{D79798BC-2CA4-489C-82A7-75A1E8A2D6BD}" destId="{A84164CF-D4F5-4905-82CA-EAE84C947DBC}" srcOrd="0" destOrd="0" presId="urn:microsoft.com/office/officeart/2005/8/layout/vList3"/>
    <dgm:cxn modelId="{8DBBBA63-6699-49C2-9B9A-8010548959BF}" srcId="{6D4541FF-873A-49E5-9AFF-997CCB4EA708}" destId="{5C3940E4-A1BB-430C-BB0B-683221D40A0F}" srcOrd="1" destOrd="0" parTransId="{6A264645-9FD7-4604-AF7B-3CB99DE54F79}" sibTransId="{EED7124E-C360-461B-9E3A-86A81CCD9631}"/>
    <dgm:cxn modelId="{9B877AD9-4DE8-49E5-B0A3-93836A98194C}" type="presOf" srcId="{6D4541FF-873A-49E5-9AFF-997CCB4EA708}" destId="{4658A0A0-72D2-484A-AAC0-6E94C44BB349}" srcOrd="0" destOrd="0" presId="urn:microsoft.com/office/officeart/2005/8/layout/vList3"/>
    <dgm:cxn modelId="{2D31288C-E854-48E2-AB6B-45A6E7F73661}" srcId="{6D4541FF-873A-49E5-9AFF-997CCB4EA708}" destId="{4350D75A-6DC2-4DD8-9B3E-4BEE14D4A4B5}" srcOrd="0" destOrd="0" parTransId="{AE643297-7299-4266-9212-ED5D791075C0}" sibTransId="{F2C37B79-3144-46A9-B89D-6FA2CC276B77}"/>
    <dgm:cxn modelId="{25012B19-CC32-442E-B16F-D0731BB199EC}" type="presOf" srcId="{4350D75A-6DC2-4DD8-9B3E-4BEE14D4A4B5}" destId="{463ED3BD-5423-4315-8EA7-9BA67534FC65}" srcOrd="0" destOrd="0" presId="urn:microsoft.com/office/officeart/2005/8/layout/vList3"/>
    <dgm:cxn modelId="{80DC8C36-7113-49A3-AAC3-C41930EE7BD4}" srcId="{6D4541FF-873A-49E5-9AFF-997CCB4EA708}" destId="{D79798BC-2CA4-489C-82A7-75A1E8A2D6BD}" srcOrd="3" destOrd="0" parTransId="{53D47D7D-9D36-4930-B2AD-7E011AF7BEB3}" sibTransId="{6E836670-A359-4689-B442-56D400214FEF}"/>
    <dgm:cxn modelId="{E38AFCD9-01EE-4D39-AAB8-B5B998C5218B}" type="presOf" srcId="{5C3940E4-A1BB-430C-BB0B-683221D40A0F}" destId="{13387970-3988-4813-B6B6-B9C1D70E7114}" srcOrd="0" destOrd="0" presId="urn:microsoft.com/office/officeart/2005/8/layout/vList3"/>
    <dgm:cxn modelId="{618E1FE6-24C1-4CFA-8C19-C3B64A8F5F1C}" srcId="{6D4541FF-873A-49E5-9AFF-997CCB4EA708}" destId="{4F283C11-BB18-49CD-A09D-29AB3831F3FF}" srcOrd="2" destOrd="0" parTransId="{CFEFFEDE-8BCC-4614-8CC1-066D26F83129}" sibTransId="{AC78F644-2F6E-43A6-8CF9-A04B76740BC6}"/>
    <dgm:cxn modelId="{D5B6BC83-7668-429A-BF39-8152BDC37FCC}" type="presOf" srcId="{4F283C11-BB18-49CD-A09D-29AB3831F3FF}" destId="{96E6B3DD-8D58-44F3-8869-ECE0B36C03FC}" srcOrd="0" destOrd="0" presId="urn:microsoft.com/office/officeart/2005/8/layout/vList3"/>
    <dgm:cxn modelId="{02D98A94-B75C-4404-B2E3-23DF4D8A1CAE}" type="presParOf" srcId="{4658A0A0-72D2-484A-AAC0-6E94C44BB349}" destId="{9620365F-0CC2-48DB-AC55-4F51FC29E2A9}" srcOrd="0" destOrd="0" presId="urn:microsoft.com/office/officeart/2005/8/layout/vList3"/>
    <dgm:cxn modelId="{BA3DBF8B-23EB-49F7-A2FB-06F39901F2DF}" type="presParOf" srcId="{9620365F-0CC2-48DB-AC55-4F51FC29E2A9}" destId="{D900BBB1-1099-4BB8-B219-3D7580D6A62E}" srcOrd="0" destOrd="0" presId="urn:microsoft.com/office/officeart/2005/8/layout/vList3"/>
    <dgm:cxn modelId="{BD025D27-EA7F-4512-AD8D-40FDF2D7C80E}" type="presParOf" srcId="{9620365F-0CC2-48DB-AC55-4F51FC29E2A9}" destId="{463ED3BD-5423-4315-8EA7-9BA67534FC65}" srcOrd="1" destOrd="0" presId="urn:microsoft.com/office/officeart/2005/8/layout/vList3"/>
    <dgm:cxn modelId="{62F470DE-A48F-4B17-A16F-00470ED54A6D}" type="presParOf" srcId="{4658A0A0-72D2-484A-AAC0-6E94C44BB349}" destId="{F893FA22-B475-4646-9C82-37259BFA95E9}" srcOrd="1" destOrd="0" presId="urn:microsoft.com/office/officeart/2005/8/layout/vList3"/>
    <dgm:cxn modelId="{D2A030AD-E924-459A-B9E6-BA431F007D96}" type="presParOf" srcId="{4658A0A0-72D2-484A-AAC0-6E94C44BB349}" destId="{AA374DC4-C3ED-43E0-B47F-9FC794E4DDEA}" srcOrd="2" destOrd="0" presId="urn:microsoft.com/office/officeart/2005/8/layout/vList3"/>
    <dgm:cxn modelId="{0609E9CC-5B51-4658-B1DF-16D95692E0FE}" type="presParOf" srcId="{AA374DC4-C3ED-43E0-B47F-9FC794E4DDEA}" destId="{15609EA9-5716-4C27-BF76-9A4F4D3DE78E}" srcOrd="0" destOrd="0" presId="urn:microsoft.com/office/officeart/2005/8/layout/vList3"/>
    <dgm:cxn modelId="{2CB34BA0-DC80-4C53-8177-25C82BB56FE3}" type="presParOf" srcId="{AA374DC4-C3ED-43E0-B47F-9FC794E4DDEA}" destId="{13387970-3988-4813-B6B6-B9C1D70E7114}" srcOrd="1" destOrd="0" presId="urn:microsoft.com/office/officeart/2005/8/layout/vList3"/>
    <dgm:cxn modelId="{D0513438-7617-414C-BFCD-59CF68307C8B}" type="presParOf" srcId="{4658A0A0-72D2-484A-AAC0-6E94C44BB349}" destId="{E5401A11-0B32-42F7-88DF-7377A355842B}" srcOrd="3" destOrd="0" presId="urn:microsoft.com/office/officeart/2005/8/layout/vList3"/>
    <dgm:cxn modelId="{2FF3937E-8343-4587-9BC4-1805F602D545}" type="presParOf" srcId="{4658A0A0-72D2-484A-AAC0-6E94C44BB349}" destId="{16DFCD14-5857-40DB-A9FC-D1FE2482FF6D}" srcOrd="4" destOrd="0" presId="urn:microsoft.com/office/officeart/2005/8/layout/vList3"/>
    <dgm:cxn modelId="{57FA05CB-2529-44F0-BD20-0A213C2D49BE}" type="presParOf" srcId="{16DFCD14-5857-40DB-A9FC-D1FE2482FF6D}" destId="{63D0CFD1-4A03-4200-9312-D8FEB88D6E4B}" srcOrd="0" destOrd="0" presId="urn:microsoft.com/office/officeart/2005/8/layout/vList3"/>
    <dgm:cxn modelId="{46DA0D04-EDF5-4E71-8A51-5F72162B8819}" type="presParOf" srcId="{16DFCD14-5857-40DB-A9FC-D1FE2482FF6D}" destId="{96E6B3DD-8D58-44F3-8869-ECE0B36C03FC}" srcOrd="1" destOrd="0" presId="urn:microsoft.com/office/officeart/2005/8/layout/vList3"/>
    <dgm:cxn modelId="{A5283677-9984-40D4-B332-AA8BFF6D17B1}" type="presParOf" srcId="{4658A0A0-72D2-484A-AAC0-6E94C44BB349}" destId="{1F9E546C-4240-4B14-93A3-8810CD068F0F}" srcOrd="5" destOrd="0" presId="urn:microsoft.com/office/officeart/2005/8/layout/vList3"/>
    <dgm:cxn modelId="{3D7CF162-E4F4-4C77-9556-3143681C8F80}" type="presParOf" srcId="{4658A0A0-72D2-484A-AAC0-6E94C44BB349}" destId="{AED11B15-B48C-4C7F-AF4B-DB47EBF97C00}" srcOrd="6" destOrd="0" presId="urn:microsoft.com/office/officeart/2005/8/layout/vList3"/>
    <dgm:cxn modelId="{5C48874F-E4B7-4819-8C27-239B7E5F4CEC}" type="presParOf" srcId="{AED11B15-B48C-4C7F-AF4B-DB47EBF97C00}" destId="{34695F46-FECE-4DDE-8A88-B50841C8861F}" srcOrd="0" destOrd="0" presId="urn:microsoft.com/office/officeart/2005/8/layout/vList3"/>
    <dgm:cxn modelId="{11139E43-2E3E-41E1-ADCE-DCE5EC6ACE0B}" type="presParOf" srcId="{AED11B15-B48C-4C7F-AF4B-DB47EBF97C00}" destId="{A84164CF-D4F5-4905-82CA-EAE84C947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4541FF-873A-49E5-9AFF-997CCB4EA708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940E4-A1BB-430C-BB0B-683221D40A0F}">
      <dgm:prSet custT="1"/>
      <dgm:spPr/>
      <dgm:t>
        <a:bodyPr/>
        <a:lstStyle/>
        <a:p>
          <a:pPr rtl="0"/>
          <a:r>
            <a:rPr lang="nl-NL" sz="2000" dirty="0" err="1" smtClean="0"/>
            <a:t>Randomized</a:t>
          </a:r>
          <a:r>
            <a:rPr lang="nl-NL" sz="2000" dirty="0" smtClean="0"/>
            <a:t> </a:t>
          </a:r>
          <a:r>
            <a:rPr lang="nl-NL" sz="2000" dirty="0" err="1" smtClean="0"/>
            <a:t>polynomial</a:t>
          </a:r>
          <a:r>
            <a:rPr lang="nl-NL" sz="2000" dirty="0" smtClean="0"/>
            <a:t>-time </a:t>
          </a:r>
          <a:r>
            <a:rPr lang="nl-NL" sz="2000" dirty="0" err="1" smtClean="0"/>
            <a:t>algorithm</a:t>
          </a:r>
          <a:r>
            <a:rPr lang="nl-NL" sz="2000" dirty="0" smtClean="0"/>
            <a:t> </a:t>
          </a:r>
          <a:r>
            <a:rPr lang="nl-NL" sz="2000" dirty="0" err="1" smtClean="0"/>
            <a:t>to</a:t>
          </a:r>
          <a:r>
            <a:rPr lang="nl-NL" sz="2000" dirty="0" smtClean="0"/>
            <a:t> test </a:t>
          </a:r>
          <a:r>
            <a:rPr lang="nl-NL" sz="2000" dirty="0" err="1" smtClean="0"/>
            <a:t>for</a:t>
          </a:r>
          <a:r>
            <a:rPr lang="nl-NL" sz="2000" dirty="0" smtClean="0"/>
            <a:t> the </a:t>
          </a:r>
          <a:r>
            <a:rPr lang="nl-NL" sz="2000" dirty="0" err="1" smtClean="0"/>
            <a:t>existence</a:t>
          </a:r>
          <a:r>
            <a:rPr lang="nl-NL" sz="2000" dirty="0" smtClean="0"/>
            <a:t> of a perfect matching of </a:t>
          </a:r>
          <a:r>
            <a:rPr lang="nl-NL" sz="2000" dirty="0" err="1" smtClean="0"/>
            <a:t>exactly</a:t>
          </a:r>
          <a:r>
            <a:rPr lang="nl-NL" sz="2000" dirty="0" smtClean="0"/>
            <a:t> a </a:t>
          </a:r>
          <a:r>
            <a:rPr lang="nl-NL" sz="2000" dirty="0" err="1" smtClean="0"/>
            <a:t>given</a:t>
          </a:r>
          <a:r>
            <a:rPr lang="nl-NL" sz="2000" dirty="0" smtClean="0"/>
            <a:t> </a:t>
          </a:r>
          <a:r>
            <a:rPr lang="nl-NL" sz="2000" dirty="0" err="1" smtClean="0"/>
            <a:t>weight</a:t>
          </a:r>
          <a:r>
            <a:rPr lang="nl-NL" sz="2000" dirty="0" smtClean="0"/>
            <a:t> </a:t>
          </a:r>
          <a:r>
            <a:rPr lang="nl-NL" sz="1600" dirty="0" smtClean="0">
              <a:solidFill>
                <a:srgbClr val="0070C0"/>
              </a:solidFill>
            </a:rPr>
            <a:t>[</a:t>
          </a:r>
          <a:r>
            <a:rPr lang="nl-NL" sz="1600" dirty="0" err="1" smtClean="0">
              <a:solidFill>
                <a:srgbClr val="0070C0"/>
              </a:solidFill>
            </a:rPr>
            <a:t>Mulmuley</a:t>
          </a:r>
          <a:r>
            <a:rPr lang="nl-NL" sz="1600" dirty="0" smtClean="0">
              <a:solidFill>
                <a:srgbClr val="0070C0"/>
              </a:solidFill>
            </a:rPr>
            <a:t>, </a:t>
          </a:r>
          <a:r>
            <a:rPr lang="nl-NL" sz="1600" dirty="0" err="1" smtClean="0">
              <a:solidFill>
                <a:srgbClr val="0070C0"/>
              </a:solidFill>
            </a:rPr>
            <a:t>Vazirani</a:t>
          </a:r>
          <a:r>
            <a:rPr lang="nl-NL" sz="1600" dirty="0" smtClean="0">
              <a:solidFill>
                <a:srgbClr val="0070C0"/>
              </a:solidFill>
            </a:rPr>
            <a:t>, </a:t>
          </a:r>
          <a:r>
            <a:rPr lang="nl-NL" sz="1600" dirty="0" smtClean="0">
              <a:solidFill>
                <a:srgbClr val="0070C0"/>
              </a:solidFill>
            </a:rPr>
            <a:t>Vazirani’87</a:t>
          </a:r>
          <a:r>
            <a:rPr lang="nl-NL" sz="1600" dirty="0" smtClean="0">
              <a:solidFill>
                <a:srgbClr val="0070C0"/>
              </a:solidFill>
            </a:rPr>
            <a:t>]</a:t>
          </a:r>
          <a:endParaRPr lang="en-US" sz="2000" dirty="0">
            <a:solidFill>
              <a:srgbClr val="0070C0"/>
            </a:solidFill>
          </a:endParaRPr>
        </a:p>
      </dgm:t>
    </dgm:pt>
    <dgm:pt modelId="{6A264645-9FD7-4604-AF7B-3CB99DE54F79}" type="parTrans" cxnId="{8DBBBA63-6699-49C2-9B9A-8010548959BF}">
      <dgm:prSet/>
      <dgm:spPr/>
      <dgm:t>
        <a:bodyPr/>
        <a:lstStyle/>
        <a:p>
          <a:endParaRPr lang="en-US"/>
        </a:p>
      </dgm:t>
    </dgm:pt>
    <dgm:pt modelId="{EED7124E-C360-461B-9E3A-86A81CCD9631}" type="sibTrans" cxnId="{8DBBBA63-6699-49C2-9B9A-8010548959BF}">
      <dgm:prSet/>
      <dgm:spPr/>
      <dgm:t>
        <a:bodyPr/>
        <a:lstStyle/>
        <a:p>
          <a:endParaRPr lang="en-US"/>
        </a:p>
      </dgm:t>
    </dgm:pt>
    <dgm:pt modelId="{4F283C11-BB18-49CD-A09D-29AB3831F3FF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FEFFEDE-8BCC-4614-8CC1-066D26F83129}" type="parTrans" cxnId="{618E1FE6-24C1-4CFA-8C19-C3B64A8F5F1C}">
      <dgm:prSet/>
      <dgm:spPr/>
      <dgm:t>
        <a:bodyPr/>
        <a:lstStyle/>
        <a:p>
          <a:endParaRPr lang="en-US"/>
        </a:p>
      </dgm:t>
    </dgm:pt>
    <dgm:pt modelId="{AC78F644-2F6E-43A6-8CF9-A04B76740BC6}" type="sibTrans" cxnId="{618E1FE6-24C1-4CFA-8C19-C3B64A8F5F1C}">
      <dgm:prSet/>
      <dgm:spPr/>
      <dgm:t>
        <a:bodyPr/>
        <a:lstStyle/>
        <a:p>
          <a:endParaRPr lang="en-US"/>
        </a:p>
      </dgm:t>
    </dgm:pt>
    <dgm:pt modelId="{D79798BC-2CA4-489C-82A7-75A1E8A2D6BD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3D47D7D-9D36-4930-B2AD-7E011AF7BEB3}" type="parTrans" cxnId="{80DC8C36-7113-49A3-AAC3-C41930EE7BD4}">
      <dgm:prSet/>
      <dgm:spPr/>
      <dgm:t>
        <a:bodyPr/>
        <a:lstStyle/>
        <a:p>
          <a:endParaRPr lang="en-US"/>
        </a:p>
      </dgm:t>
    </dgm:pt>
    <dgm:pt modelId="{6E836670-A359-4689-B442-56D400214FEF}" type="sibTrans" cxnId="{80DC8C36-7113-49A3-AAC3-C41930EE7BD4}">
      <dgm:prSet/>
      <dgm:spPr/>
      <dgm:t>
        <a:bodyPr/>
        <a:lstStyle/>
        <a:p>
          <a:endParaRPr lang="en-US"/>
        </a:p>
      </dgm:t>
    </dgm:pt>
    <dgm:pt modelId="{4350D75A-6DC2-4DD8-9B3E-4BEE14D4A4B5}">
      <dgm:prSet/>
      <dgm:spPr/>
      <dgm:t>
        <a:bodyPr/>
        <a:lstStyle/>
        <a:p>
          <a:pPr rtl="0"/>
          <a:r>
            <a:rPr lang="nl-NL" dirty="0" smtClean="0"/>
            <a:t>Matching-</a:t>
          </a:r>
          <a:r>
            <a:rPr lang="nl-NL" dirty="0" err="1" smtClean="0"/>
            <a:t>splittable</a:t>
          </a:r>
          <a:r>
            <a:rPr lang="nl-NL" dirty="0" smtClean="0"/>
            <a:t> </a:t>
          </a:r>
          <a:r>
            <a:rPr lang="nl-NL" dirty="0" err="1" smtClean="0"/>
            <a:t>graph</a:t>
          </a:r>
          <a:r>
            <a:rPr lang="nl-NL" dirty="0" smtClean="0"/>
            <a:t> families </a:t>
          </a:r>
          <a:r>
            <a:rPr lang="nl-NL" dirty="0" err="1" smtClean="0"/>
            <a:t>characterize</a:t>
          </a:r>
          <a:r>
            <a:rPr lang="nl-NL" dirty="0" smtClean="0"/>
            <a:t> the easy cases</a:t>
          </a:r>
          <a:endParaRPr lang="en-US" dirty="0"/>
        </a:p>
      </dgm:t>
    </dgm:pt>
    <dgm:pt modelId="{F2C37B79-3144-46A9-B89D-6FA2CC276B77}" type="sibTrans" cxnId="{2D31288C-E854-48E2-AB6B-45A6E7F73661}">
      <dgm:prSet/>
      <dgm:spPr/>
      <dgm:t>
        <a:bodyPr/>
        <a:lstStyle/>
        <a:p>
          <a:endParaRPr lang="en-US"/>
        </a:p>
      </dgm:t>
    </dgm:pt>
    <dgm:pt modelId="{AE643297-7299-4266-9212-ED5D791075C0}" type="parTrans" cxnId="{2D31288C-E854-48E2-AB6B-45A6E7F73661}">
      <dgm:prSet/>
      <dgm:spPr/>
      <dgm:t>
        <a:bodyPr/>
        <a:lstStyle/>
        <a:p>
          <a:endParaRPr lang="en-US"/>
        </a:p>
      </dgm:t>
    </dgm:pt>
    <dgm:pt modelId="{4658A0A0-72D2-484A-AAC0-6E94C44BB349}" type="pres">
      <dgm:prSet presAssocID="{6D4541FF-873A-49E5-9AFF-997CCB4EA7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0365F-0CC2-48DB-AC55-4F51FC29E2A9}" type="pres">
      <dgm:prSet presAssocID="{4350D75A-6DC2-4DD8-9B3E-4BEE14D4A4B5}" presName="composite" presStyleCnt="0"/>
      <dgm:spPr/>
    </dgm:pt>
    <dgm:pt modelId="{D900BBB1-1099-4BB8-B219-3D7580D6A62E}" type="pres">
      <dgm:prSet presAssocID="{4350D75A-6DC2-4DD8-9B3E-4BEE14D4A4B5}" presName="imgShp" presStyleLbl="fgImgPlace1" presStyleIdx="0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463ED3BD-5423-4315-8EA7-9BA67534FC65}" type="pres">
      <dgm:prSet presAssocID="{4350D75A-6DC2-4DD8-9B3E-4BEE14D4A4B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3FA22-B475-4646-9C82-37259BFA95E9}" type="pres">
      <dgm:prSet presAssocID="{F2C37B79-3144-46A9-B89D-6FA2CC276B77}" presName="spacing" presStyleCnt="0"/>
      <dgm:spPr/>
    </dgm:pt>
    <dgm:pt modelId="{AA374DC4-C3ED-43E0-B47F-9FC794E4DDEA}" type="pres">
      <dgm:prSet presAssocID="{5C3940E4-A1BB-430C-BB0B-683221D40A0F}" presName="composite" presStyleCnt="0"/>
      <dgm:spPr/>
    </dgm:pt>
    <dgm:pt modelId="{15609EA9-5716-4C27-BF76-9A4F4D3DE78E}" type="pres">
      <dgm:prSet presAssocID="{5C3940E4-A1BB-430C-BB0B-683221D40A0F}" presName="imgShp" presStyleLbl="fgImgPlace1" presStyleIdx="1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3387970-3988-4813-B6B6-B9C1D70E7114}" type="pres">
      <dgm:prSet presAssocID="{5C3940E4-A1BB-430C-BB0B-683221D40A0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01A11-0B32-42F7-88DF-7377A355842B}" type="pres">
      <dgm:prSet presAssocID="{EED7124E-C360-461B-9E3A-86A81CCD9631}" presName="spacing" presStyleCnt="0"/>
      <dgm:spPr/>
    </dgm:pt>
    <dgm:pt modelId="{16DFCD14-5857-40DB-A9FC-D1FE2482FF6D}" type="pres">
      <dgm:prSet presAssocID="{4F283C11-BB18-49CD-A09D-29AB3831F3FF}" presName="composite" presStyleCnt="0"/>
      <dgm:spPr/>
    </dgm:pt>
    <dgm:pt modelId="{63D0CFD1-4A03-4200-9312-D8FEB88D6E4B}" type="pres">
      <dgm:prSet presAssocID="{4F283C11-BB18-49CD-A09D-29AB3831F3FF}" presName="imgShp" presStyleLbl="fgImgPlace1" presStyleIdx="2" presStyleCnt="4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2163" t="7551" r="-2777" b="13373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6E6B3DD-8D58-44F3-8869-ECE0B36C03FC}" type="pres">
      <dgm:prSet presAssocID="{4F283C11-BB18-49CD-A09D-29AB3831F3F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546C-4240-4B14-93A3-8810CD068F0F}" type="pres">
      <dgm:prSet presAssocID="{AC78F644-2F6E-43A6-8CF9-A04B76740BC6}" presName="spacing" presStyleCnt="0"/>
      <dgm:spPr/>
    </dgm:pt>
    <dgm:pt modelId="{AED11B15-B48C-4C7F-AF4B-DB47EBF97C00}" type="pres">
      <dgm:prSet presAssocID="{D79798BC-2CA4-489C-82A7-75A1E8A2D6BD}" presName="composite" presStyleCnt="0"/>
      <dgm:spPr/>
    </dgm:pt>
    <dgm:pt modelId="{34695F46-FECE-4DDE-8A88-B50841C8861F}" type="pres">
      <dgm:prSet presAssocID="{D79798BC-2CA4-489C-82A7-75A1E8A2D6BD}" presName="imgShp" presStyleLbl="fgImgPlace1" presStyleIdx="3" presStyleCnt="4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A84164CF-D4F5-4905-82CA-EAE84C947DBC}" type="pres">
      <dgm:prSet presAssocID="{D79798BC-2CA4-489C-82A7-75A1E8A2D6B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F9C37-9AD9-4FBE-850B-68F2424C6CDA}" type="presOf" srcId="{D79798BC-2CA4-489C-82A7-75A1E8A2D6BD}" destId="{A84164CF-D4F5-4905-82CA-EAE84C947DBC}" srcOrd="0" destOrd="0" presId="urn:microsoft.com/office/officeart/2005/8/layout/vList3"/>
    <dgm:cxn modelId="{8DBBBA63-6699-49C2-9B9A-8010548959BF}" srcId="{6D4541FF-873A-49E5-9AFF-997CCB4EA708}" destId="{5C3940E4-A1BB-430C-BB0B-683221D40A0F}" srcOrd="1" destOrd="0" parTransId="{6A264645-9FD7-4604-AF7B-3CB99DE54F79}" sibTransId="{EED7124E-C360-461B-9E3A-86A81CCD9631}"/>
    <dgm:cxn modelId="{9B877AD9-4DE8-49E5-B0A3-93836A98194C}" type="presOf" srcId="{6D4541FF-873A-49E5-9AFF-997CCB4EA708}" destId="{4658A0A0-72D2-484A-AAC0-6E94C44BB349}" srcOrd="0" destOrd="0" presId="urn:microsoft.com/office/officeart/2005/8/layout/vList3"/>
    <dgm:cxn modelId="{2D31288C-E854-48E2-AB6B-45A6E7F73661}" srcId="{6D4541FF-873A-49E5-9AFF-997CCB4EA708}" destId="{4350D75A-6DC2-4DD8-9B3E-4BEE14D4A4B5}" srcOrd="0" destOrd="0" parTransId="{AE643297-7299-4266-9212-ED5D791075C0}" sibTransId="{F2C37B79-3144-46A9-B89D-6FA2CC276B77}"/>
    <dgm:cxn modelId="{25012B19-CC32-442E-B16F-D0731BB199EC}" type="presOf" srcId="{4350D75A-6DC2-4DD8-9B3E-4BEE14D4A4B5}" destId="{463ED3BD-5423-4315-8EA7-9BA67534FC65}" srcOrd="0" destOrd="0" presId="urn:microsoft.com/office/officeart/2005/8/layout/vList3"/>
    <dgm:cxn modelId="{80DC8C36-7113-49A3-AAC3-C41930EE7BD4}" srcId="{6D4541FF-873A-49E5-9AFF-997CCB4EA708}" destId="{D79798BC-2CA4-489C-82A7-75A1E8A2D6BD}" srcOrd="3" destOrd="0" parTransId="{53D47D7D-9D36-4930-B2AD-7E011AF7BEB3}" sibTransId="{6E836670-A359-4689-B442-56D400214FEF}"/>
    <dgm:cxn modelId="{E38AFCD9-01EE-4D39-AAB8-B5B998C5218B}" type="presOf" srcId="{5C3940E4-A1BB-430C-BB0B-683221D40A0F}" destId="{13387970-3988-4813-B6B6-B9C1D70E7114}" srcOrd="0" destOrd="0" presId="urn:microsoft.com/office/officeart/2005/8/layout/vList3"/>
    <dgm:cxn modelId="{618E1FE6-24C1-4CFA-8C19-C3B64A8F5F1C}" srcId="{6D4541FF-873A-49E5-9AFF-997CCB4EA708}" destId="{4F283C11-BB18-49CD-A09D-29AB3831F3FF}" srcOrd="2" destOrd="0" parTransId="{CFEFFEDE-8BCC-4614-8CC1-066D26F83129}" sibTransId="{AC78F644-2F6E-43A6-8CF9-A04B76740BC6}"/>
    <dgm:cxn modelId="{D5B6BC83-7668-429A-BF39-8152BDC37FCC}" type="presOf" srcId="{4F283C11-BB18-49CD-A09D-29AB3831F3FF}" destId="{96E6B3DD-8D58-44F3-8869-ECE0B36C03FC}" srcOrd="0" destOrd="0" presId="urn:microsoft.com/office/officeart/2005/8/layout/vList3"/>
    <dgm:cxn modelId="{02D98A94-B75C-4404-B2E3-23DF4D8A1CAE}" type="presParOf" srcId="{4658A0A0-72D2-484A-AAC0-6E94C44BB349}" destId="{9620365F-0CC2-48DB-AC55-4F51FC29E2A9}" srcOrd="0" destOrd="0" presId="urn:microsoft.com/office/officeart/2005/8/layout/vList3"/>
    <dgm:cxn modelId="{BA3DBF8B-23EB-49F7-A2FB-06F39901F2DF}" type="presParOf" srcId="{9620365F-0CC2-48DB-AC55-4F51FC29E2A9}" destId="{D900BBB1-1099-4BB8-B219-3D7580D6A62E}" srcOrd="0" destOrd="0" presId="urn:microsoft.com/office/officeart/2005/8/layout/vList3"/>
    <dgm:cxn modelId="{BD025D27-EA7F-4512-AD8D-40FDF2D7C80E}" type="presParOf" srcId="{9620365F-0CC2-48DB-AC55-4F51FC29E2A9}" destId="{463ED3BD-5423-4315-8EA7-9BA67534FC65}" srcOrd="1" destOrd="0" presId="urn:microsoft.com/office/officeart/2005/8/layout/vList3"/>
    <dgm:cxn modelId="{62F470DE-A48F-4B17-A16F-00470ED54A6D}" type="presParOf" srcId="{4658A0A0-72D2-484A-AAC0-6E94C44BB349}" destId="{F893FA22-B475-4646-9C82-37259BFA95E9}" srcOrd="1" destOrd="0" presId="urn:microsoft.com/office/officeart/2005/8/layout/vList3"/>
    <dgm:cxn modelId="{D2A030AD-E924-459A-B9E6-BA431F007D96}" type="presParOf" srcId="{4658A0A0-72D2-484A-AAC0-6E94C44BB349}" destId="{AA374DC4-C3ED-43E0-B47F-9FC794E4DDEA}" srcOrd="2" destOrd="0" presId="urn:microsoft.com/office/officeart/2005/8/layout/vList3"/>
    <dgm:cxn modelId="{0609E9CC-5B51-4658-B1DF-16D95692E0FE}" type="presParOf" srcId="{AA374DC4-C3ED-43E0-B47F-9FC794E4DDEA}" destId="{15609EA9-5716-4C27-BF76-9A4F4D3DE78E}" srcOrd="0" destOrd="0" presId="urn:microsoft.com/office/officeart/2005/8/layout/vList3"/>
    <dgm:cxn modelId="{2CB34BA0-DC80-4C53-8177-25C82BB56FE3}" type="presParOf" srcId="{AA374DC4-C3ED-43E0-B47F-9FC794E4DDEA}" destId="{13387970-3988-4813-B6B6-B9C1D70E7114}" srcOrd="1" destOrd="0" presId="urn:microsoft.com/office/officeart/2005/8/layout/vList3"/>
    <dgm:cxn modelId="{D0513438-7617-414C-BFCD-59CF68307C8B}" type="presParOf" srcId="{4658A0A0-72D2-484A-AAC0-6E94C44BB349}" destId="{E5401A11-0B32-42F7-88DF-7377A355842B}" srcOrd="3" destOrd="0" presId="urn:microsoft.com/office/officeart/2005/8/layout/vList3"/>
    <dgm:cxn modelId="{2FF3937E-8343-4587-9BC4-1805F602D545}" type="presParOf" srcId="{4658A0A0-72D2-484A-AAC0-6E94C44BB349}" destId="{16DFCD14-5857-40DB-A9FC-D1FE2482FF6D}" srcOrd="4" destOrd="0" presId="urn:microsoft.com/office/officeart/2005/8/layout/vList3"/>
    <dgm:cxn modelId="{57FA05CB-2529-44F0-BD20-0A213C2D49BE}" type="presParOf" srcId="{16DFCD14-5857-40DB-A9FC-D1FE2482FF6D}" destId="{63D0CFD1-4A03-4200-9312-D8FEB88D6E4B}" srcOrd="0" destOrd="0" presId="urn:microsoft.com/office/officeart/2005/8/layout/vList3"/>
    <dgm:cxn modelId="{46DA0D04-EDF5-4E71-8A51-5F72162B8819}" type="presParOf" srcId="{16DFCD14-5857-40DB-A9FC-D1FE2482FF6D}" destId="{96E6B3DD-8D58-44F3-8869-ECE0B36C03FC}" srcOrd="1" destOrd="0" presId="urn:microsoft.com/office/officeart/2005/8/layout/vList3"/>
    <dgm:cxn modelId="{A5283677-9984-40D4-B332-AA8BFF6D17B1}" type="presParOf" srcId="{4658A0A0-72D2-484A-AAC0-6E94C44BB349}" destId="{1F9E546C-4240-4B14-93A3-8810CD068F0F}" srcOrd="5" destOrd="0" presId="urn:microsoft.com/office/officeart/2005/8/layout/vList3"/>
    <dgm:cxn modelId="{3D7CF162-E4F4-4C77-9556-3143681C8F80}" type="presParOf" srcId="{4658A0A0-72D2-484A-AAC0-6E94C44BB349}" destId="{AED11B15-B48C-4C7F-AF4B-DB47EBF97C00}" srcOrd="6" destOrd="0" presId="urn:microsoft.com/office/officeart/2005/8/layout/vList3"/>
    <dgm:cxn modelId="{5C48874F-E4B7-4819-8C27-239B7E5F4CEC}" type="presParOf" srcId="{AED11B15-B48C-4C7F-AF4B-DB47EBF97C00}" destId="{34695F46-FECE-4DDE-8A88-B50841C8861F}" srcOrd="0" destOrd="0" presId="urn:microsoft.com/office/officeart/2005/8/layout/vList3"/>
    <dgm:cxn modelId="{11139E43-2E3E-41E1-ADCE-DCE5EC6ACE0B}" type="presParOf" srcId="{AED11B15-B48C-4C7F-AF4B-DB47EBF97C00}" destId="{A84164CF-D4F5-4905-82CA-EAE84C947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4541FF-873A-49E5-9AFF-997CCB4EA708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940E4-A1BB-430C-BB0B-683221D40A0F}">
      <dgm:prSet custT="1"/>
      <dgm:spPr/>
      <dgm:t>
        <a:bodyPr/>
        <a:lstStyle/>
        <a:p>
          <a:pPr rtl="0"/>
          <a:r>
            <a:rPr lang="nl-NL" sz="1800" dirty="0" err="1" smtClean="0"/>
            <a:t>Sunflower</a:t>
          </a:r>
          <a:r>
            <a:rPr lang="nl-NL" sz="1800" dirty="0" smtClean="0"/>
            <a:t> lemma </a:t>
          </a:r>
          <a:r>
            <a:rPr lang="nl-NL" sz="1400" dirty="0" smtClean="0">
              <a:solidFill>
                <a:srgbClr val="0070C0"/>
              </a:solidFill>
            </a:rPr>
            <a:t>[</a:t>
          </a:r>
          <a:r>
            <a:rPr lang="en-US" sz="1400" dirty="0" err="1" smtClean="0">
              <a:solidFill>
                <a:srgbClr val="0070C0"/>
              </a:solidFill>
            </a:rPr>
            <a:t>Erdös</a:t>
          </a:r>
          <a:r>
            <a:rPr lang="nl-NL" sz="1400" dirty="0" smtClean="0">
              <a:solidFill>
                <a:srgbClr val="0070C0"/>
              </a:solidFill>
            </a:rPr>
            <a:t> &amp; Rado‘60] </a:t>
          </a:r>
          <a:r>
            <a:rPr lang="nl-NL" sz="1800" dirty="0" err="1" smtClean="0"/>
            <a:t>for</a:t>
          </a:r>
          <a:r>
            <a:rPr lang="nl-NL" sz="1800" dirty="0" smtClean="0"/>
            <a:t> small </a:t>
          </a:r>
          <a:r>
            <a:rPr lang="nl-NL" sz="1800" dirty="0" err="1" smtClean="0"/>
            <a:t>components</a:t>
          </a:r>
          <a:r>
            <a:rPr lang="nl-NL" sz="1800" dirty="0" smtClean="0"/>
            <a:t>, </a:t>
          </a:r>
          <a:r>
            <a:rPr lang="nl-NL" sz="1800" dirty="0" err="1" smtClean="0"/>
            <a:t>novel</a:t>
          </a:r>
          <a:r>
            <a:rPr lang="nl-NL" sz="1800" dirty="0" smtClean="0"/>
            <a:t> </a:t>
          </a:r>
          <a:r>
            <a:rPr lang="nl-NL" sz="1800" dirty="0" err="1" smtClean="0"/>
            <a:t>marking</a:t>
          </a:r>
          <a:r>
            <a:rPr lang="nl-NL" sz="1800" dirty="0" smtClean="0"/>
            <a:t> procedure </a:t>
          </a:r>
          <a:r>
            <a:rPr lang="nl-NL" sz="1800" dirty="0" err="1" smtClean="0"/>
            <a:t>for</a:t>
          </a:r>
          <a:r>
            <a:rPr lang="nl-NL" sz="1800" dirty="0" smtClean="0"/>
            <a:t> </a:t>
          </a:r>
          <a:r>
            <a:rPr lang="nl-NL" sz="1800" dirty="0" err="1" smtClean="0"/>
            <a:t>thin</a:t>
          </a:r>
          <a:r>
            <a:rPr lang="nl-NL" sz="1800" dirty="0" smtClean="0"/>
            <a:t> </a:t>
          </a:r>
          <a:r>
            <a:rPr lang="nl-NL" sz="1800" dirty="0" err="1" smtClean="0"/>
            <a:t>bipartite</a:t>
          </a:r>
          <a:r>
            <a:rPr lang="nl-NL" sz="1800" dirty="0" smtClean="0"/>
            <a:t> </a:t>
          </a:r>
          <a:r>
            <a:rPr lang="nl-NL" sz="1800" dirty="0" err="1" smtClean="0"/>
            <a:t>components</a:t>
          </a:r>
          <a:endParaRPr lang="en-US" sz="1800" dirty="0">
            <a:solidFill>
              <a:srgbClr val="0070C0"/>
            </a:solidFill>
          </a:endParaRPr>
        </a:p>
      </dgm:t>
    </dgm:pt>
    <dgm:pt modelId="{6A264645-9FD7-4604-AF7B-3CB99DE54F79}" type="parTrans" cxnId="{8DBBBA63-6699-49C2-9B9A-8010548959BF}">
      <dgm:prSet/>
      <dgm:spPr/>
      <dgm:t>
        <a:bodyPr/>
        <a:lstStyle/>
        <a:p>
          <a:endParaRPr lang="en-US"/>
        </a:p>
      </dgm:t>
    </dgm:pt>
    <dgm:pt modelId="{EED7124E-C360-461B-9E3A-86A81CCD9631}" type="sibTrans" cxnId="{8DBBBA63-6699-49C2-9B9A-8010548959BF}">
      <dgm:prSet/>
      <dgm:spPr/>
      <dgm:t>
        <a:bodyPr/>
        <a:lstStyle/>
        <a:p>
          <a:endParaRPr lang="en-US"/>
        </a:p>
      </dgm:t>
    </dgm:pt>
    <dgm:pt modelId="{4F283C11-BB18-49CD-A09D-29AB3831F3FF}">
      <dgm:prSet custT="1"/>
      <dgm:spPr/>
      <dgm:t>
        <a:bodyPr/>
        <a:lstStyle/>
        <a:p>
          <a:pPr rtl="0"/>
          <a:r>
            <a:rPr lang="nl-NL" sz="1800" dirty="0" err="1" smtClean="0"/>
            <a:t>Kernelization</a:t>
          </a:r>
          <a:r>
            <a:rPr lang="nl-NL" sz="1800" dirty="0" smtClean="0"/>
            <a:t> </a:t>
          </a:r>
          <a:r>
            <a:rPr lang="nl-NL" sz="1800" dirty="0" err="1" smtClean="0"/>
            <a:t>lower</a:t>
          </a:r>
          <a:r>
            <a:rPr lang="nl-NL" sz="1800" dirty="0" smtClean="0"/>
            <a:t> </a:t>
          </a:r>
          <a:r>
            <a:rPr lang="nl-NL" sz="1800" dirty="0" err="1" smtClean="0"/>
            <a:t>bounds</a:t>
          </a:r>
          <a:r>
            <a:rPr lang="nl-NL" sz="1800" dirty="0" smtClean="0"/>
            <a:t> </a:t>
          </a:r>
          <a:r>
            <a:rPr lang="nl-NL" sz="1800" dirty="0" err="1" smtClean="0"/>
            <a:t>by</a:t>
          </a:r>
          <a:r>
            <a:rPr lang="nl-NL" sz="1800" dirty="0" smtClean="0"/>
            <a:t> cross-</a:t>
          </a:r>
          <a:r>
            <a:rPr lang="nl-NL" sz="1800" dirty="0" err="1" smtClean="0"/>
            <a:t>composition</a:t>
          </a:r>
          <a:r>
            <a:rPr lang="nl-NL" sz="1800" dirty="0" smtClean="0"/>
            <a:t> </a:t>
          </a:r>
          <a:r>
            <a:rPr lang="nl-NL" sz="1800" dirty="0" err="1" smtClean="0"/>
            <a:t>and</a:t>
          </a:r>
          <a:r>
            <a:rPr lang="nl-NL" sz="1800" dirty="0" smtClean="0"/>
            <a:t> </a:t>
          </a:r>
          <a:r>
            <a:rPr lang="nl-NL" sz="1800" dirty="0" err="1" smtClean="0"/>
            <a:t>polynomial</a:t>
          </a:r>
          <a:r>
            <a:rPr lang="nl-NL" sz="1800" dirty="0" smtClean="0"/>
            <a:t>-parameter </a:t>
          </a:r>
          <a:r>
            <a:rPr lang="nl-NL" sz="1800" dirty="0" err="1" smtClean="0"/>
            <a:t>transformations</a:t>
          </a:r>
          <a:r>
            <a:rPr lang="nl-NL" sz="1800" dirty="0" smtClean="0"/>
            <a:t> </a:t>
          </a:r>
          <a:r>
            <a:rPr lang="nl-NL" sz="1800" dirty="0" err="1" smtClean="0"/>
            <a:t>from</a:t>
          </a:r>
          <a:r>
            <a:rPr lang="nl-NL" sz="1800" dirty="0" smtClean="0"/>
            <a:t> </a:t>
          </a:r>
          <a:r>
            <a:rPr lang="nl-NL" sz="1800" cap="small" baseline="0" dirty="0" smtClean="0"/>
            <a:t>Uniform Exact Small </a:t>
          </a:r>
          <a:r>
            <a:rPr lang="nl-NL" sz="1800" cap="small" baseline="0" dirty="0" err="1" smtClean="0"/>
            <a:t>Universe</a:t>
          </a:r>
          <a:r>
            <a:rPr lang="nl-NL" sz="1800" cap="small" baseline="0" dirty="0" smtClean="0"/>
            <a:t> Set Cover</a:t>
          </a:r>
          <a:endParaRPr lang="en-US" sz="1800" cap="small" baseline="0" dirty="0"/>
        </a:p>
      </dgm:t>
    </dgm:pt>
    <dgm:pt modelId="{CFEFFEDE-8BCC-4614-8CC1-066D26F83129}" type="parTrans" cxnId="{618E1FE6-24C1-4CFA-8C19-C3B64A8F5F1C}">
      <dgm:prSet/>
      <dgm:spPr/>
      <dgm:t>
        <a:bodyPr/>
        <a:lstStyle/>
        <a:p>
          <a:endParaRPr lang="en-US"/>
        </a:p>
      </dgm:t>
    </dgm:pt>
    <dgm:pt modelId="{AC78F644-2F6E-43A6-8CF9-A04B76740BC6}" type="sibTrans" cxnId="{618E1FE6-24C1-4CFA-8C19-C3B64A8F5F1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D79798BC-2CA4-489C-82A7-75A1E8A2D6BD}">
          <dgm:prSet custT="1"/>
          <dgm:spPr/>
          <dgm:t>
            <a:bodyPr/>
            <a:lstStyle/>
            <a:p>
              <a:pPr rtl="0"/>
              <a:r>
                <a:rPr lang="nl-NL" sz="1700" b="0" dirty="0" err="1" smtClean="0"/>
                <a:t>Hereditary</a:t>
              </a:r>
              <a:r>
                <a:rPr lang="nl-NL" sz="1700" b="0" dirty="0" smtClean="0"/>
                <a:t> </a:t>
              </a:r>
              <a14:m>
                <m:oMath xmlns:m="http://schemas.openxmlformats.org/officeDocument/2006/math">
                  <m:r>
                    <a:rPr lang="nl-NL" sz="1700" b="0" i="1" smtClean="0">
                      <a:latin typeface="Cambria Math" panose="02040503050406030204" pitchFamily="18" charset="0"/>
                    </a:rPr>
                    <m:t>ℱ</m:t>
                  </m:r>
                </m:oMath>
              </a14:m>
              <a:r>
                <a:rPr lang="nl-NL" sz="1700" dirty="0" smtClean="0"/>
                <a:t> </a:t>
              </a:r>
              <a:r>
                <a:rPr lang="nl-NL" sz="1700" dirty="0" err="1" smtClean="0"/>
                <a:t>that</a:t>
              </a:r>
              <a:r>
                <a:rPr lang="nl-NL" sz="1700" dirty="0" smtClean="0"/>
                <a:t> are </a:t>
              </a:r>
              <a:r>
                <a:rPr lang="nl-NL" sz="1700" dirty="0" err="1" smtClean="0"/>
                <a:t>not</a:t>
              </a:r>
              <a:r>
                <a:rPr lang="nl-NL" sz="1700" dirty="0" smtClean="0"/>
                <a:t> small/</a:t>
              </a:r>
              <a:r>
                <a:rPr lang="nl-NL" sz="1700" dirty="0" err="1" smtClean="0"/>
                <a:t>thin</a:t>
              </a:r>
              <a:r>
                <a:rPr lang="nl-NL" sz="1700" dirty="0" smtClean="0"/>
                <a:t> </a:t>
              </a:r>
              <a:r>
                <a:rPr lang="nl-NL" sz="1700" dirty="0" err="1" smtClean="0"/>
                <a:t>contain</a:t>
              </a:r>
              <a:r>
                <a:rPr lang="nl-NL" sz="1700" dirty="0" smtClean="0"/>
                <a:t> </a:t>
              </a:r>
              <a:r>
                <a:rPr lang="nl-NL" sz="1700" dirty="0" err="1" smtClean="0"/>
                <a:t>one</a:t>
              </a:r>
              <a:r>
                <a:rPr lang="nl-NL" sz="1700" dirty="0" smtClean="0"/>
                <a:t> of 8 hard families, </a:t>
              </a:r>
              <a:r>
                <a:rPr lang="nl-NL" sz="1700" dirty="0" err="1" smtClean="0"/>
                <a:t>using</a:t>
              </a:r>
              <a:r>
                <a:rPr lang="nl-NL" sz="1700" dirty="0" smtClean="0"/>
                <a:t> </a:t>
              </a:r>
              <a:r>
                <a:rPr lang="en-US" sz="1600" dirty="0" smtClean="0">
                  <a:solidFill>
                    <a:srgbClr val="0070C0"/>
                  </a:solidFill>
                </a:rPr>
                <a:t>[</a:t>
              </a:r>
              <a:r>
                <a:rPr lang="en-US" sz="1600" dirty="0" err="1" smtClean="0">
                  <a:solidFill>
                    <a:srgbClr val="0070C0"/>
                  </a:solidFill>
                </a:rPr>
                <a:t>Atminas</a:t>
              </a:r>
              <a:r>
                <a:rPr lang="en-US" sz="1600" dirty="0" smtClean="0">
                  <a:solidFill>
                    <a:srgbClr val="0070C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0070C0"/>
                  </a:solidFill>
                </a:rPr>
                <a:t>Lozin</a:t>
              </a:r>
              <a:r>
                <a:rPr lang="en-US" sz="1600" dirty="0" smtClean="0">
                  <a:solidFill>
                    <a:srgbClr val="0070C0"/>
                  </a:solidFill>
                </a:rPr>
                <a:t>, </a:t>
              </a:r>
              <a:r>
                <a:rPr lang="en-US" sz="1600" dirty="0" smtClean="0">
                  <a:solidFill>
                    <a:srgbClr val="0070C0"/>
                  </a:solidFill>
                </a:rPr>
                <a:t>Razgon’12</a:t>
              </a:r>
              <a:r>
                <a:rPr lang="en-US" sz="1600" dirty="0" smtClean="0">
                  <a:solidFill>
                    <a:srgbClr val="0070C0"/>
                  </a:solidFill>
                </a:rPr>
                <a:t>]</a:t>
              </a:r>
              <a:r>
                <a:rPr lang="en-US" sz="1700" dirty="0" smtClean="0"/>
                <a:t>: large path implies large induced path, clique, or induced </a:t>
              </a:r>
              <a:r>
                <a:rPr lang="en-US" sz="1700" dirty="0" err="1" smtClean="0"/>
                <a:t>biclique</a:t>
              </a:r>
              <a:endParaRPr lang="en-US" sz="1700" dirty="0"/>
            </a:p>
          </dgm:t>
        </dgm:pt>
      </mc:Choice>
      <mc:Fallback>
        <dgm:pt modelId="{D79798BC-2CA4-489C-82A7-75A1E8A2D6BD}">
          <dgm:prSet custT="1"/>
          <dgm:spPr/>
          <dgm:t>
            <a:bodyPr/>
            <a:lstStyle/>
            <a:p>
              <a:pPr rtl="0"/>
              <a:r>
                <a:rPr lang="nl-NL" sz="1700" b="0" dirty="0" err="1" smtClean="0"/>
                <a:t>Hereditary</a:t>
              </a:r>
              <a:r>
                <a:rPr lang="nl-NL" sz="1700" b="0" dirty="0" smtClean="0"/>
                <a:t> </a:t>
              </a:r>
              <a:r>
                <a:rPr lang="nl-NL" sz="1700" b="0" i="0" smtClean="0">
                  <a:latin typeface="Cambria Math" panose="02040503050406030204" pitchFamily="18" charset="0"/>
                </a:rPr>
                <a:t>ℱ</a:t>
              </a:r>
              <a:r>
                <a:rPr lang="nl-NL" sz="1700" dirty="0" smtClean="0"/>
                <a:t> </a:t>
              </a:r>
              <a:r>
                <a:rPr lang="nl-NL" sz="1700" dirty="0" err="1" smtClean="0"/>
                <a:t>that</a:t>
              </a:r>
              <a:r>
                <a:rPr lang="nl-NL" sz="1700" dirty="0" smtClean="0"/>
                <a:t> are </a:t>
              </a:r>
              <a:r>
                <a:rPr lang="nl-NL" sz="1700" dirty="0" err="1" smtClean="0"/>
                <a:t>not</a:t>
              </a:r>
              <a:r>
                <a:rPr lang="nl-NL" sz="1700" dirty="0" smtClean="0"/>
                <a:t> small/</a:t>
              </a:r>
              <a:r>
                <a:rPr lang="nl-NL" sz="1700" dirty="0" err="1" smtClean="0"/>
                <a:t>thin</a:t>
              </a:r>
              <a:r>
                <a:rPr lang="nl-NL" sz="1700" dirty="0" smtClean="0"/>
                <a:t> </a:t>
              </a:r>
              <a:r>
                <a:rPr lang="nl-NL" sz="1700" dirty="0" err="1" smtClean="0"/>
                <a:t>contain</a:t>
              </a:r>
              <a:r>
                <a:rPr lang="nl-NL" sz="1700" dirty="0" smtClean="0"/>
                <a:t> </a:t>
              </a:r>
              <a:r>
                <a:rPr lang="nl-NL" sz="1700" dirty="0" err="1" smtClean="0"/>
                <a:t>one</a:t>
              </a:r>
              <a:r>
                <a:rPr lang="nl-NL" sz="1700" dirty="0" smtClean="0"/>
                <a:t> of 8 hard families, </a:t>
              </a:r>
              <a:r>
                <a:rPr lang="nl-NL" sz="1700" dirty="0" err="1" smtClean="0"/>
                <a:t>using</a:t>
              </a:r>
              <a:r>
                <a:rPr lang="nl-NL" sz="1700" dirty="0" smtClean="0"/>
                <a:t> </a:t>
              </a:r>
              <a:r>
                <a:rPr lang="en-US" sz="1600" dirty="0" smtClean="0">
                  <a:solidFill>
                    <a:srgbClr val="0070C0"/>
                  </a:solidFill>
                </a:rPr>
                <a:t>[</a:t>
              </a:r>
              <a:r>
                <a:rPr lang="en-US" sz="1600" dirty="0" err="1" smtClean="0">
                  <a:solidFill>
                    <a:srgbClr val="0070C0"/>
                  </a:solidFill>
                </a:rPr>
                <a:t>Atminas</a:t>
              </a:r>
              <a:r>
                <a:rPr lang="en-US" sz="1600" dirty="0" smtClean="0">
                  <a:solidFill>
                    <a:srgbClr val="0070C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0070C0"/>
                  </a:solidFill>
                </a:rPr>
                <a:t>Lozin</a:t>
              </a:r>
              <a:r>
                <a:rPr lang="en-US" sz="1600" dirty="0" smtClean="0">
                  <a:solidFill>
                    <a:srgbClr val="0070C0"/>
                  </a:solidFill>
                </a:rPr>
                <a:t>, </a:t>
              </a:r>
              <a:r>
                <a:rPr lang="en-US" sz="1600" dirty="0" smtClean="0">
                  <a:solidFill>
                    <a:srgbClr val="0070C0"/>
                  </a:solidFill>
                </a:rPr>
                <a:t>Razgon’12</a:t>
              </a:r>
              <a:r>
                <a:rPr lang="en-US" sz="1600" dirty="0" smtClean="0">
                  <a:solidFill>
                    <a:srgbClr val="0070C0"/>
                  </a:solidFill>
                </a:rPr>
                <a:t>]</a:t>
              </a:r>
              <a:r>
                <a:rPr lang="en-US" sz="1700" dirty="0" smtClean="0"/>
                <a:t>: large path implies large induced path, clique, or induced </a:t>
              </a:r>
              <a:r>
                <a:rPr lang="en-US" sz="1700" dirty="0" err="1" smtClean="0"/>
                <a:t>biclique</a:t>
              </a:r>
              <a:endParaRPr lang="en-US" sz="1700" dirty="0"/>
            </a:p>
          </dgm:t>
        </dgm:pt>
      </mc:Fallback>
    </mc:AlternateContent>
    <dgm:pt modelId="{53D47D7D-9D36-4930-B2AD-7E011AF7BEB3}" type="parTrans" cxnId="{80DC8C36-7113-49A3-AAC3-C41930EE7BD4}">
      <dgm:prSet/>
      <dgm:spPr/>
      <dgm:t>
        <a:bodyPr/>
        <a:lstStyle/>
        <a:p>
          <a:endParaRPr lang="en-US"/>
        </a:p>
      </dgm:t>
    </dgm:pt>
    <dgm:pt modelId="{6E836670-A359-4689-B442-56D400214FEF}" type="sibTrans" cxnId="{80DC8C36-7113-49A3-AAC3-C41930EE7BD4}">
      <dgm:prSet/>
      <dgm:spPr/>
      <dgm:t>
        <a:bodyPr/>
        <a:lstStyle/>
        <a:p>
          <a:endParaRPr lang="en-US"/>
        </a:p>
      </dgm:t>
    </dgm:pt>
    <dgm:pt modelId="{4350D75A-6DC2-4DD8-9B3E-4BEE14D4A4B5}">
      <dgm:prSet custT="1"/>
      <dgm:spPr/>
      <dgm:t>
        <a:bodyPr/>
        <a:lstStyle/>
        <a:p>
          <a:pPr rtl="0"/>
          <a:r>
            <a:rPr lang="nl-NL" sz="1800" dirty="0" smtClean="0"/>
            <a:t>Small/</a:t>
          </a:r>
          <a:r>
            <a:rPr lang="nl-NL" sz="1800" dirty="0" err="1" smtClean="0"/>
            <a:t>thin</a:t>
          </a:r>
          <a:r>
            <a:rPr lang="nl-NL" sz="1800" dirty="0" smtClean="0"/>
            <a:t> </a:t>
          </a:r>
          <a:r>
            <a:rPr lang="nl-NL" sz="1800" dirty="0" err="1" smtClean="0"/>
            <a:t>graph</a:t>
          </a:r>
          <a:r>
            <a:rPr lang="nl-NL" sz="1800" dirty="0" smtClean="0"/>
            <a:t> families </a:t>
          </a:r>
          <a:r>
            <a:rPr lang="nl-NL" sz="1800" dirty="0" err="1" smtClean="0"/>
            <a:t>characterize</a:t>
          </a:r>
          <a:r>
            <a:rPr lang="nl-NL" sz="1800" dirty="0" smtClean="0"/>
            <a:t> the easy cases</a:t>
          </a:r>
          <a:endParaRPr lang="en-US" sz="1800" dirty="0"/>
        </a:p>
      </dgm:t>
    </dgm:pt>
    <dgm:pt modelId="{F2C37B79-3144-46A9-B89D-6FA2CC276B77}" type="sibTrans" cxnId="{2D31288C-E854-48E2-AB6B-45A6E7F73661}">
      <dgm:prSet/>
      <dgm:spPr/>
      <dgm:t>
        <a:bodyPr/>
        <a:lstStyle/>
        <a:p>
          <a:endParaRPr lang="en-US"/>
        </a:p>
      </dgm:t>
    </dgm:pt>
    <dgm:pt modelId="{AE643297-7299-4266-9212-ED5D791075C0}" type="parTrans" cxnId="{2D31288C-E854-48E2-AB6B-45A6E7F73661}">
      <dgm:prSet/>
      <dgm:spPr/>
      <dgm:t>
        <a:bodyPr/>
        <a:lstStyle/>
        <a:p>
          <a:endParaRPr lang="en-US"/>
        </a:p>
      </dgm:t>
    </dgm:pt>
    <dgm:pt modelId="{4658A0A0-72D2-484A-AAC0-6E94C44BB349}" type="pres">
      <dgm:prSet presAssocID="{6D4541FF-873A-49E5-9AFF-997CCB4EA7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0365F-0CC2-48DB-AC55-4F51FC29E2A9}" type="pres">
      <dgm:prSet presAssocID="{4350D75A-6DC2-4DD8-9B3E-4BEE14D4A4B5}" presName="composite" presStyleCnt="0"/>
      <dgm:spPr/>
    </dgm:pt>
    <dgm:pt modelId="{D900BBB1-1099-4BB8-B219-3D7580D6A62E}" type="pres">
      <dgm:prSet presAssocID="{4350D75A-6DC2-4DD8-9B3E-4BEE14D4A4B5}" presName="imgShp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463ED3BD-5423-4315-8EA7-9BA67534FC65}" type="pres">
      <dgm:prSet presAssocID="{4350D75A-6DC2-4DD8-9B3E-4BEE14D4A4B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3FA22-B475-4646-9C82-37259BFA95E9}" type="pres">
      <dgm:prSet presAssocID="{F2C37B79-3144-46A9-B89D-6FA2CC276B77}" presName="spacing" presStyleCnt="0"/>
      <dgm:spPr/>
    </dgm:pt>
    <dgm:pt modelId="{AA374DC4-C3ED-43E0-B47F-9FC794E4DDEA}" type="pres">
      <dgm:prSet presAssocID="{5C3940E4-A1BB-430C-BB0B-683221D40A0F}" presName="composite" presStyleCnt="0"/>
      <dgm:spPr/>
    </dgm:pt>
    <dgm:pt modelId="{15609EA9-5716-4C27-BF76-9A4F4D3DE78E}" type="pres">
      <dgm:prSet presAssocID="{5C3940E4-A1BB-430C-BB0B-683221D40A0F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3387970-3988-4813-B6B6-B9C1D70E7114}" type="pres">
      <dgm:prSet presAssocID="{5C3940E4-A1BB-430C-BB0B-683221D40A0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01A11-0B32-42F7-88DF-7377A355842B}" type="pres">
      <dgm:prSet presAssocID="{EED7124E-C360-461B-9E3A-86A81CCD9631}" presName="spacing" presStyleCnt="0"/>
      <dgm:spPr/>
    </dgm:pt>
    <dgm:pt modelId="{16DFCD14-5857-40DB-A9FC-D1FE2482FF6D}" type="pres">
      <dgm:prSet presAssocID="{4F283C11-BB18-49CD-A09D-29AB3831F3FF}" presName="composite" presStyleCnt="0"/>
      <dgm:spPr/>
    </dgm:pt>
    <dgm:pt modelId="{63D0CFD1-4A03-4200-9312-D8FEB88D6E4B}" type="pres">
      <dgm:prSet presAssocID="{4F283C11-BB18-49CD-A09D-29AB3831F3FF}" presName="imgShp" presStyleLbl="f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2163" t="7551" r="-2777" b="13373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6E6B3DD-8D58-44F3-8869-ECE0B36C03FC}" type="pres">
      <dgm:prSet presAssocID="{4F283C11-BB18-49CD-A09D-29AB3831F3F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546C-4240-4B14-93A3-8810CD068F0F}" type="pres">
      <dgm:prSet presAssocID="{AC78F644-2F6E-43A6-8CF9-A04B76740BC6}" presName="spacing" presStyleCnt="0"/>
      <dgm:spPr/>
    </dgm:pt>
    <dgm:pt modelId="{AED11B15-B48C-4C7F-AF4B-DB47EBF97C00}" type="pres">
      <dgm:prSet presAssocID="{D79798BC-2CA4-489C-82A7-75A1E8A2D6BD}" presName="composite" presStyleCnt="0"/>
      <dgm:spPr/>
    </dgm:pt>
    <dgm:pt modelId="{34695F46-FECE-4DDE-8A88-B50841C8861F}" type="pres">
      <dgm:prSet presAssocID="{D79798BC-2CA4-489C-82A7-75A1E8A2D6BD}" presName="imgShp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A84164CF-D4F5-4905-82CA-EAE84C947DBC}" type="pres">
      <dgm:prSet presAssocID="{D79798BC-2CA4-489C-82A7-75A1E8A2D6B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28F85-FBC5-4BF7-87EA-FCCDEC7244B2}" type="presOf" srcId="{D79798BC-2CA4-489C-82A7-75A1E8A2D6BD}" destId="{A84164CF-D4F5-4905-82CA-EAE84C947DBC}" srcOrd="0" destOrd="0" presId="urn:microsoft.com/office/officeart/2005/8/layout/vList3"/>
    <dgm:cxn modelId="{8DBBBA63-6699-49C2-9B9A-8010548959BF}" srcId="{6D4541FF-873A-49E5-9AFF-997CCB4EA708}" destId="{5C3940E4-A1BB-430C-BB0B-683221D40A0F}" srcOrd="1" destOrd="0" parTransId="{6A264645-9FD7-4604-AF7B-3CB99DE54F79}" sibTransId="{EED7124E-C360-461B-9E3A-86A81CCD9631}"/>
    <dgm:cxn modelId="{361BC167-D39F-4624-9112-23C34BC6B233}" type="presOf" srcId="{6D4541FF-873A-49E5-9AFF-997CCB4EA708}" destId="{4658A0A0-72D2-484A-AAC0-6E94C44BB349}" srcOrd="0" destOrd="0" presId="urn:microsoft.com/office/officeart/2005/8/layout/vList3"/>
    <dgm:cxn modelId="{ED5C24A4-5892-4201-BEEA-FE52A12A4EF5}" type="presOf" srcId="{4350D75A-6DC2-4DD8-9B3E-4BEE14D4A4B5}" destId="{463ED3BD-5423-4315-8EA7-9BA67534FC65}" srcOrd="0" destOrd="0" presId="urn:microsoft.com/office/officeart/2005/8/layout/vList3"/>
    <dgm:cxn modelId="{7C3A34B9-6DD7-47BB-AD7D-716CA3F38C73}" type="presOf" srcId="{4F283C11-BB18-49CD-A09D-29AB3831F3FF}" destId="{96E6B3DD-8D58-44F3-8869-ECE0B36C03FC}" srcOrd="0" destOrd="0" presId="urn:microsoft.com/office/officeart/2005/8/layout/vList3"/>
    <dgm:cxn modelId="{2D31288C-E854-48E2-AB6B-45A6E7F73661}" srcId="{6D4541FF-873A-49E5-9AFF-997CCB4EA708}" destId="{4350D75A-6DC2-4DD8-9B3E-4BEE14D4A4B5}" srcOrd="0" destOrd="0" parTransId="{AE643297-7299-4266-9212-ED5D791075C0}" sibTransId="{F2C37B79-3144-46A9-B89D-6FA2CC276B77}"/>
    <dgm:cxn modelId="{BDAF1340-DC3F-4DC4-8B58-36902BD5CA98}" type="presOf" srcId="{5C3940E4-A1BB-430C-BB0B-683221D40A0F}" destId="{13387970-3988-4813-B6B6-B9C1D70E7114}" srcOrd="0" destOrd="0" presId="urn:microsoft.com/office/officeart/2005/8/layout/vList3"/>
    <dgm:cxn modelId="{80DC8C36-7113-49A3-AAC3-C41930EE7BD4}" srcId="{6D4541FF-873A-49E5-9AFF-997CCB4EA708}" destId="{D79798BC-2CA4-489C-82A7-75A1E8A2D6BD}" srcOrd="3" destOrd="0" parTransId="{53D47D7D-9D36-4930-B2AD-7E011AF7BEB3}" sibTransId="{6E836670-A359-4689-B442-56D400214FEF}"/>
    <dgm:cxn modelId="{618E1FE6-24C1-4CFA-8C19-C3B64A8F5F1C}" srcId="{6D4541FF-873A-49E5-9AFF-997CCB4EA708}" destId="{4F283C11-BB18-49CD-A09D-29AB3831F3FF}" srcOrd="2" destOrd="0" parTransId="{CFEFFEDE-8BCC-4614-8CC1-066D26F83129}" sibTransId="{AC78F644-2F6E-43A6-8CF9-A04B76740BC6}"/>
    <dgm:cxn modelId="{6951810B-41F6-412F-AEA8-9ED7CE8E8B88}" type="presParOf" srcId="{4658A0A0-72D2-484A-AAC0-6E94C44BB349}" destId="{9620365F-0CC2-48DB-AC55-4F51FC29E2A9}" srcOrd="0" destOrd="0" presId="urn:microsoft.com/office/officeart/2005/8/layout/vList3"/>
    <dgm:cxn modelId="{B18B13E7-C6D6-483E-8D5D-4C8EB53EA97C}" type="presParOf" srcId="{9620365F-0CC2-48DB-AC55-4F51FC29E2A9}" destId="{D900BBB1-1099-4BB8-B219-3D7580D6A62E}" srcOrd="0" destOrd="0" presId="urn:microsoft.com/office/officeart/2005/8/layout/vList3"/>
    <dgm:cxn modelId="{724D7496-9B90-4148-85A0-5DF1DF441434}" type="presParOf" srcId="{9620365F-0CC2-48DB-AC55-4F51FC29E2A9}" destId="{463ED3BD-5423-4315-8EA7-9BA67534FC65}" srcOrd="1" destOrd="0" presId="urn:microsoft.com/office/officeart/2005/8/layout/vList3"/>
    <dgm:cxn modelId="{28386467-209A-4264-AF84-980902A5770C}" type="presParOf" srcId="{4658A0A0-72D2-484A-AAC0-6E94C44BB349}" destId="{F893FA22-B475-4646-9C82-37259BFA95E9}" srcOrd="1" destOrd="0" presId="urn:microsoft.com/office/officeart/2005/8/layout/vList3"/>
    <dgm:cxn modelId="{A588DF48-C6FD-4BC5-BFA4-B93AB86B31AA}" type="presParOf" srcId="{4658A0A0-72D2-484A-AAC0-6E94C44BB349}" destId="{AA374DC4-C3ED-43E0-B47F-9FC794E4DDEA}" srcOrd="2" destOrd="0" presId="urn:microsoft.com/office/officeart/2005/8/layout/vList3"/>
    <dgm:cxn modelId="{69C2BD25-520B-4ABA-AE04-308198EF90F1}" type="presParOf" srcId="{AA374DC4-C3ED-43E0-B47F-9FC794E4DDEA}" destId="{15609EA9-5716-4C27-BF76-9A4F4D3DE78E}" srcOrd="0" destOrd="0" presId="urn:microsoft.com/office/officeart/2005/8/layout/vList3"/>
    <dgm:cxn modelId="{3E431FFF-7D27-460B-B859-FE6A7E4091A4}" type="presParOf" srcId="{AA374DC4-C3ED-43E0-B47F-9FC794E4DDEA}" destId="{13387970-3988-4813-B6B6-B9C1D70E7114}" srcOrd="1" destOrd="0" presId="urn:microsoft.com/office/officeart/2005/8/layout/vList3"/>
    <dgm:cxn modelId="{DF1568AF-3A76-4CF8-9007-15E10D208D59}" type="presParOf" srcId="{4658A0A0-72D2-484A-AAC0-6E94C44BB349}" destId="{E5401A11-0B32-42F7-88DF-7377A355842B}" srcOrd="3" destOrd="0" presId="urn:microsoft.com/office/officeart/2005/8/layout/vList3"/>
    <dgm:cxn modelId="{2AA3028A-44A8-4BC0-B517-AB879CBC325B}" type="presParOf" srcId="{4658A0A0-72D2-484A-AAC0-6E94C44BB349}" destId="{16DFCD14-5857-40DB-A9FC-D1FE2482FF6D}" srcOrd="4" destOrd="0" presId="urn:microsoft.com/office/officeart/2005/8/layout/vList3"/>
    <dgm:cxn modelId="{544CACAA-535D-47A9-9A14-FBFD9D5AC653}" type="presParOf" srcId="{16DFCD14-5857-40DB-A9FC-D1FE2482FF6D}" destId="{63D0CFD1-4A03-4200-9312-D8FEB88D6E4B}" srcOrd="0" destOrd="0" presId="urn:microsoft.com/office/officeart/2005/8/layout/vList3"/>
    <dgm:cxn modelId="{8E041F89-F3B6-4208-9DE2-41FCAAA2AC49}" type="presParOf" srcId="{16DFCD14-5857-40DB-A9FC-D1FE2482FF6D}" destId="{96E6B3DD-8D58-44F3-8869-ECE0B36C03FC}" srcOrd="1" destOrd="0" presId="urn:microsoft.com/office/officeart/2005/8/layout/vList3"/>
    <dgm:cxn modelId="{36BDD3FD-D97F-433C-9298-D780447F1F1A}" type="presParOf" srcId="{4658A0A0-72D2-484A-AAC0-6E94C44BB349}" destId="{1F9E546C-4240-4B14-93A3-8810CD068F0F}" srcOrd="5" destOrd="0" presId="urn:microsoft.com/office/officeart/2005/8/layout/vList3"/>
    <dgm:cxn modelId="{F600A193-9254-4C79-8369-8813E2125B18}" type="presParOf" srcId="{4658A0A0-72D2-484A-AAC0-6E94C44BB349}" destId="{AED11B15-B48C-4C7F-AF4B-DB47EBF97C00}" srcOrd="6" destOrd="0" presId="urn:microsoft.com/office/officeart/2005/8/layout/vList3"/>
    <dgm:cxn modelId="{6EA83EEC-2AE2-43A4-B003-35AF374F4C02}" type="presParOf" srcId="{AED11B15-B48C-4C7F-AF4B-DB47EBF97C00}" destId="{34695F46-FECE-4DDE-8A88-B50841C8861F}" srcOrd="0" destOrd="0" presId="urn:microsoft.com/office/officeart/2005/8/layout/vList3"/>
    <dgm:cxn modelId="{F7C395AD-BAE2-4079-8687-EDA4F8861989}" type="presParOf" srcId="{AED11B15-B48C-4C7F-AF4B-DB47EBF97C00}" destId="{A84164CF-D4F5-4905-82CA-EAE84C947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4541FF-873A-49E5-9AFF-997CCB4EA708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940E4-A1BB-430C-BB0B-683221D40A0F}">
      <dgm:prSet custT="1"/>
      <dgm:spPr/>
      <dgm:t>
        <a:bodyPr/>
        <a:lstStyle/>
        <a:p>
          <a:pPr rtl="0"/>
          <a:r>
            <a:rPr lang="nl-NL" sz="1800" dirty="0" err="1" smtClean="0"/>
            <a:t>Sunflower</a:t>
          </a:r>
          <a:r>
            <a:rPr lang="nl-NL" sz="1800" dirty="0" smtClean="0"/>
            <a:t> lemma </a:t>
          </a:r>
          <a:r>
            <a:rPr lang="nl-NL" sz="1400" dirty="0" smtClean="0">
              <a:solidFill>
                <a:srgbClr val="0070C0"/>
              </a:solidFill>
            </a:rPr>
            <a:t>[</a:t>
          </a:r>
          <a:r>
            <a:rPr lang="en-US" sz="1400" dirty="0" err="1" smtClean="0">
              <a:solidFill>
                <a:srgbClr val="0070C0"/>
              </a:solidFill>
            </a:rPr>
            <a:t>Erdös</a:t>
          </a:r>
          <a:r>
            <a:rPr lang="nl-NL" sz="1400" dirty="0" smtClean="0">
              <a:solidFill>
                <a:srgbClr val="0070C0"/>
              </a:solidFill>
            </a:rPr>
            <a:t> &amp; Rado‘60] </a:t>
          </a:r>
          <a:r>
            <a:rPr lang="nl-NL" sz="1800" dirty="0" err="1" smtClean="0"/>
            <a:t>for</a:t>
          </a:r>
          <a:r>
            <a:rPr lang="nl-NL" sz="1800" dirty="0" smtClean="0"/>
            <a:t> small </a:t>
          </a:r>
          <a:r>
            <a:rPr lang="nl-NL" sz="1800" dirty="0" err="1" smtClean="0"/>
            <a:t>components</a:t>
          </a:r>
          <a:r>
            <a:rPr lang="nl-NL" sz="1800" dirty="0" smtClean="0"/>
            <a:t>, </a:t>
          </a:r>
          <a:r>
            <a:rPr lang="nl-NL" sz="1800" dirty="0" err="1" smtClean="0"/>
            <a:t>novel</a:t>
          </a:r>
          <a:r>
            <a:rPr lang="nl-NL" sz="1800" dirty="0" smtClean="0"/>
            <a:t> </a:t>
          </a:r>
          <a:r>
            <a:rPr lang="nl-NL" sz="1800" dirty="0" err="1" smtClean="0"/>
            <a:t>marking</a:t>
          </a:r>
          <a:r>
            <a:rPr lang="nl-NL" sz="1800" dirty="0" smtClean="0"/>
            <a:t> procedure </a:t>
          </a:r>
          <a:r>
            <a:rPr lang="nl-NL" sz="1800" dirty="0" err="1" smtClean="0"/>
            <a:t>for</a:t>
          </a:r>
          <a:r>
            <a:rPr lang="nl-NL" sz="1800" dirty="0" smtClean="0"/>
            <a:t> </a:t>
          </a:r>
          <a:r>
            <a:rPr lang="nl-NL" sz="1800" dirty="0" err="1" smtClean="0"/>
            <a:t>thin</a:t>
          </a:r>
          <a:r>
            <a:rPr lang="nl-NL" sz="1800" dirty="0" smtClean="0"/>
            <a:t> </a:t>
          </a:r>
          <a:r>
            <a:rPr lang="nl-NL" sz="1800" dirty="0" err="1" smtClean="0"/>
            <a:t>bipartite</a:t>
          </a:r>
          <a:r>
            <a:rPr lang="nl-NL" sz="1800" dirty="0" smtClean="0"/>
            <a:t> </a:t>
          </a:r>
          <a:r>
            <a:rPr lang="nl-NL" sz="1800" dirty="0" err="1" smtClean="0"/>
            <a:t>components</a:t>
          </a:r>
          <a:endParaRPr lang="en-US" sz="1800" dirty="0">
            <a:solidFill>
              <a:srgbClr val="0070C0"/>
            </a:solidFill>
          </a:endParaRPr>
        </a:p>
      </dgm:t>
    </dgm:pt>
    <dgm:pt modelId="{6A264645-9FD7-4604-AF7B-3CB99DE54F79}" type="parTrans" cxnId="{8DBBBA63-6699-49C2-9B9A-8010548959BF}">
      <dgm:prSet/>
      <dgm:spPr/>
      <dgm:t>
        <a:bodyPr/>
        <a:lstStyle/>
        <a:p>
          <a:endParaRPr lang="en-US"/>
        </a:p>
      </dgm:t>
    </dgm:pt>
    <dgm:pt modelId="{EED7124E-C360-461B-9E3A-86A81CCD9631}" type="sibTrans" cxnId="{8DBBBA63-6699-49C2-9B9A-8010548959BF}">
      <dgm:prSet/>
      <dgm:spPr/>
      <dgm:t>
        <a:bodyPr/>
        <a:lstStyle/>
        <a:p>
          <a:endParaRPr lang="en-US"/>
        </a:p>
      </dgm:t>
    </dgm:pt>
    <dgm:pt modelId="{4F283C11-BB18-49CD-A09D-29AB3831F3FF}">
      <dgm:prSet custT="1"/>
      <dgm:spPr/>
      <dgm:t>
        <a:bodyPr/>
        <a:lstStyle/>
        <a:p>
          <a:pPr rtl="0"/>
          <a:r>
            <a:rPr lang="nl-NL" sz="1800" dirty="0" err="1" smtClean="0"/>
            <a:t>Kernelization</a:t>
          </a:r>
          <a:r>
            <a:rPr lang="nl-NL" sz="1800" dirty="0" smtClean="0"/>
            <a:t> </a:t>
          </a:r>
          <a:r>
            <a:rPr lang="nl-NL" sz="1800" dirty="0" err="1" smtClean="0"/>
            <a:t>lower</a:t>
          </a:r>
          <a:r>
            <a:rPr lang="nl-NL" sz="1800" dirty="0" smtClean="0"/>
            <a:t> </a:t>
          </a:r>
          <a:r>
            <a:rPr lang="nl-NL" sz="1800" dirty="0" err="1" smtClean="0"/>
            <a:t>bounds</a:t>
          </a:r>
          <a:r>
            <a:rPr lang="nl-NL" sz="1800" dirty="0" smtClean="0"/>
            <a:t> </a:t>
          </a:r>
          <a:r>
            <a:rPr lang="nl-NL" sz="1800" dirty="0" err="1" smtClean="0"/>
            <a:t>by</a:t>
          </a:r>
          <a:r>
            <a:rPr lang="nl-NL" sz="1800" dirty="0" smtClean="0"/>
            <a:t> cross-</a:t>
          </a:r>
          <a:r>
            <a:rPr lang="nl-NL" sz="1800" dirty="0" err="1" smtClean="0"/>
            <a:t>composition</a:t>
          </a:r>
          <a:r>
            <a:rPr lang="nl-NL" sz="1800" dirty="0" smtClean="0"/>
            <a:t> </a:t>
          </a:r>
          <a:r>
            <a:rPr lang="nl-NL" sz="1800" dirty="0" err="1" smtClean="0"/>
            <a:t>and</a:t>
          </a:r>
          <a:r>
            <a:rPr lang="nl-NL" sz="1800" dirty="0" smtClean="0"/>
            <a:t> </a:t>
          </a:r>
          <a:r>
            <a:rPr lang="nl-NL" sz="1800" dirty="0" err="1" smtClean="0"/>
            <a:t>polynomial</a:t>
          </a:r>
          <a:r>
            <a:rPr lang="nl-NL" sz="1800" dirty="0" smtClean="0"/>
            <a:t>-parameter </a:t>
          </a:r>
          <a:r>
            <a:rPr lang="nl-NL" sz="1800" dirty="0" err="1" smtClean="0"/>
            <a:t>transformations</a:t>
          </a:r>
          <a:r>
            <a:rPr lang="nl-NL" sz="1800" dirty="0" smtClean="0"/>
            <a:t> </a:t>
          </a:r>
          <a:r>
            <a:rPr lang="nl-NL" sz="1800" dirty="0" err="1" smtClean="0"/>
            <a:t>from</a:t>
          </a:r>
          <a:r>
            <a:rPr lang="nl-NL" sz="1800" dirty="0" smtClean="0"/>
            <a:t> </a:t>
          </a:r>
          <a:r>
            <a:rPr lang="nl-NL" sz="1800" cap="small" baseline="0" dirty="0" smtClean="0"/>
            <a:t>Uniform Exact Small </a:t>
          </a:r>
          <a:r>
            <a:rPr lang="nl-NL" sz="1800" cap="small" baseline="0" dirty="0" err="1" smtClean="0"/>
            <a:t>Universe</a:t>
          </a:r>
          <a:r>
            <a:rPr lang="nl-NL" sz="1800" cap="small" baseline="0" dirty="0" smtClean="0"/>
            <a:t> Set Cover</a:t>
          </a:r>
          <a:endParaRPr lang="en-US" sz="1800" cap="small" baseline="0" dirty="0"/>
        </a:p>
      </dgm:t>
    </dgm:pt>
    <dgm:pt modelId="{CFEFFEDE-8BCC-4614-8CC1-066D26F83129}" type="parTrans" cxnId="{618E1FE6-24C1-4CFA-8C19-C3B64A8F5F1C}">
      <dgm:prSet/>
      <dgm:spPr/>
      <dgm:t>
        <a:bodyPr/>
        <a:lstStyle/>
        <a:p>
          <a:endParaRPr lang="en-US"/>
        </a:p>
      </dgm:t>
    </dgm:pt>
    <dgm:pt modelId="{AC78F644-2F6E-43A6-8CF9-A04B76740BC6}" type="sibTrans" cxnId="{618E1FE6-24C1-4CFA-8C19-C3B64A8F5F1C}">
      <dgm:prSet/>
      <dgm:spPr/>
      <dgm:t>
        <a:bodyPr/>
        <a:lstStyle/>
        <a:p>
          <a:endParaRPr lang="en-US"/>
        </a:p>
      </dgm:t>
    </dgm:pt>
    <dgm:pt modelId="{D79798BC-2CA4-489C-82A7-75A1E8A2D6BD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3D47D7D-9D36-4930-B2AD-7E011AF7BEB3}" type="parTrans" cxnId="{80DC8C36-7113-49A3-AAC3-C41930EE7BD4}">
      <dgm:prSet/>
      <dgm:spPr/>
      <dgm:t>
        <a:bodyPr/>
        <a:lstStyle/>
        <a:p>
          <a:endParaRPr lang="en-US"/>
        </a:p>
      </dgm:t>
    </dgm:pt>
    <dgm:pt modelId="{6E836670-A359-4689-B442-56D400214FEF}" type="sibTrans" cxnId="{80DC8C36-7113-49A3-AAC3-C41930EE7BD4}">
      <dgm:prSet/>
      <dgm:spPr/>
      <dgm:t>
        <a:bodyPr/>
        <a:lstStyle/>
        <a:p>
          <a:endParaRPr lang="en-US"/>
        </a:p>
      </dgm:t>
    </dgm:pt>
    <dgm:pt modelId="{4350D75A-6DC2-4DD8-9B3E-4BEE14D4A4B5}">
      <dgm:prSet custT="1"/>
      <dgm:spPr/>
      <dgm:t>
        <a:bodyPr/>
        <a:lstStyle/>
        <a:p>
          <a:pPr rtl="0"/>
          <a:r>
            <a:rPr lang="nl-NL" sz="1800" dirty="0" smtClean="0"/>
            <a:t>Small/</a:t>
          </a:r>
          <a:r>
            <a:rPr lang="nl-NL" sz="1800" dirty="0" err="1" smtClean="0"/>
            <a:t>thin</a:t>
          </a:r>
          <a:r>
            <a:rPr lang="nl-NL" sz="1800" dirty="0" smtClean="0"/>
            <a:t> </a:t>
          </a:r>
          <a:r>
            <a:rPr lang="nl-NL" sz="1800" dirty="0" err="1" smtClean="0"/>
            <a:t>graph</a:t>
          </a:r>
          <a:r>
            <a:rPr lang="nl-NL" sz="1800" dirty="0" smtClean="0"/>
            <a:t> families </a:t>
          </a:r>
          <a:r>
            <a:rPr lang="nl-NL" sz="1800" dirty="0" err="1" smtClean="0"/>
            <a:t>characterize</a:t>
          </a:r>
          <a:r>
            <a:rPr lang="nl-NL" sz="1800" dirty="0" smtClean="0"/>
            <a:t> the easy cases</a:t>
          </a:r>
          <a:endParaRPr lang="en-US" sz="1800" dirty="0"/>
        </a:p>
      </dgm:t>
    </dgm:pt>
    <dgm:pt modelId="{F2C37B79-3144-46A9-B89D-6FA2CC276B77}" type="sibTrans" cxnId="{2D31288C-E854-48E2-AB6B-45A6E7F73661}">
      <dgm:prSet/>
      <dgm:spPr/>
      <dgm:t>
        <a:bodyPr/>
        <a:lstStyle/>
        <a:p>
          <a:endParaRPr lang="en-US"/>
        </a:p>
      </dgm:t>
    </dgm:pt>
    <dgm:pt modelId="{AE643297-7299-4266-9212-ED5D791075C0}" type="parTrans" cxnId="{2D31288C-E854-48E2-AB6B-45A6E7F73661}">
      <dgm:prSet/>
      <dgm:spPr/>
      <dgm:t>
        <a:bodyPr/>
        <a:lstStyle/>
        <a:p>
          <a:endParaRPr lang="en-US"/>
        </a:p>
      </dgm:t>
    </dgm:pt>
    <dgm:pt modelId="{4658A0A0-72D2-484A-AAC0-6E94C44BB349}" type="pres">
      <dgm:prSet presAssocID="{6D4541FF-873A-49E5-9AFF-997CCB4EA7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0365F-0CC2-48DB-AC55-4F51FC29E2A9}" type="pres">
      <dgm:prSet presAssocID="{4350D75A-6DC2-4DD8-9B3E-4BEE14D4A4B5}" presName="composite" presStyleCnt="0"/>
      <dgm:spPr/>
    </dgm:pt>
    <dgm:pt modelId="{D900BBB1-1099-4BB8-B219-3D7580D6A62E}" type="pres">
      <dgm:prSet presAssocID="{4350D75A-6DC2-4DD8-9B3E-4BEE14D4A4B5}" presName="imgShp" presStyleLbl="fgImgPlace1" presStyleIdx="0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463ED3BD-5423-4315-8EA7-9BA67534FC65}" type="pres">
      <dgm:prSet presAssocID="{4350D75A-6DC2-4DD8-9B3E-4BEE14D4A4B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3FA22-B475-4646-9C82-37259BFA95E9}" type="pres">
      <dgm:prSet presAssocID="{F2C37B79-3144-46A9-B89D-6FA2CC276B77}" presName="spacing" presStyleCnt="0"/>
      <dgm:spPr/>
    </dgm:pt>
    <dgm:pt modelId="{AA374DC4-C3ED-43E0-B47F-9FC794E4DDEA}" type="pres">
      <dgm:prSet presAssocID="{5C3940E4-A1BB-430C-BB0B-683221D40A0F}" presName="composite" presStyleCnt="0"/>
      <dgm:spPr/>
    </dgm:pt>
    <dgm:pt modelId="{15609EA9-5716-4C27-BF76-9A4F4D3DE78E}" type="pres">
      <dgm:prSet presAssocID="{5C3940E4-A1BB-430C-BB0B-683221D40A0F}" presName="imgShp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3387970-3988-4813-B6B6-B9C1D70E7114}" type="pres">
      <dgm:prSet presAssocID="{5C3940E4-A1BB-430C-BB0B-683221D40A0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01A11-0B32-42F7-88DF-7377A355842B}" type="pres">
      <dgm:prSet presAssocID="{EED7124E-C360-461B-9E3A-86A81CCD9631}" presName="spacing" presStyleCnt="0"/>
      <dgm:spPr/>
    </dgm:pt>
    <dgm:pt modelId="{16DFCD14-5857-40DB-A9FC-D1FE2482FF6D}" type="pres">
      <dgm:prSet presAssocID="{4F283C11-BB18-49CD-A09D-29AB3831F3FF}" presName="composite" presStyleCnt="0"/>
      <dgm:spPr/>
    </dgm:pt>
    <dgm:pt modelId="{63D0CFD1-4A03-4200-9312-D8FEB88D6E4B}" type="pres">
      <dgm:prSet presAssocID="{4F283C11-BB18-49CD-A09D-29AB3831F3FF}" presName="imgShp" presStyleLbl="fgImgPlace1" presStyleIdx="2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2163" t="7551" r="-2777" b="13373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6E6B3DD-8D58-44F3-8869-ECE0B36C03FC}" type="pres">
      <dgm:prSet presAssocID="{4F283C11-BB18-49CD-A09D-29AB3831F3F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546C-4240-4B14-93A3-8810CD068F0F}" type="pres">
      <dgm:prSet presAssocID="{AC78F644-2F6E-43A6-8CF9-A04B76740BC6}" presName="spacing" presStyleCnt="0"/>
      <dgm:spPr/>
    </dgm:pt>
    <dgm:pt modelId="{AED11B15-B48C-4C7F-AF4B-DB47EBF97C00}" type="pres">
      <dgm:prSet presAssocID="{D79798BC-2CA4-489C-82A7-75A1E8A2D6BD}" presName="composite" presStyleCnt="0"/>
      <dgm:spPr/>
    </dgm:pt>
    <dgm:pt modelId="{34695F46-FECE-4DDE-8A88-B50841C8861F}" type="pres">
      <dgm:prSet presAssocID="{D79798BC-2CA4-489C-82A7-75A1E8A2D6BD}" presName="imgShp" presStyleLbl="fgImgPlace1" presStyleIdx="3" presStyleCnt="4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A84164CF-D4F5-4905-82CA-EAE84C947DBC}" type="pres">
      <dgm:prSet presAssocID="{D79798BC-2CA4-489C-82A7-75A1E8A2D6B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28F85-FBC5-4BF7-87EA-FCCDEC7244B2}" type="presOf" srcId="{D79798BC-2CA4-489C-82A7-75A1E8A2D6BD}" destId="{A84164CF-D4F5-4905-82CA-EAE84C947DBC}" srcOrd="0" destOrd="0" presId="urn:microsoft.com/office/officeart/2005/8/layout/vList3"/>
    <dgm:cxn modelId="{8DBBBA63-6699-49C2-9B9A-8010548959BF}" srcId="{6D4541FF-873A-49E5-9AFF-997CCB4EA708}" destId="{5C3940E4-A1BB-430C-BB0B-683221D40A0F}" srcOrd="1" destOrd="0" parTransId="{6A264645-9FD7-4604-AF7B-3CB99DE54F79}" sibTransId="{EED7124E-C360-461B-9E3A-86A81CCD9631}"/>
    <dgm:cxn modelId="{361BC167-D39F-4624-9112-23C34BC6B233}" type="presOf" srcId="{6D4541FF-873A-49E5-9AFF-997CCB4EA708}" destId="{4658A0A0-72D2-484A-AAC0-6E94C44BB349}" srcOrd="0" destOrd="0" presId="urn:microsoft.com/office/officeart/2005/8/layout/vList3"/>
    <dgm:cxn modelId="{ED5C24A4-5892-4201-BEEA-FE52A12A4EF5}" type="presOf" srcId="{4350D75A-6DC2-4DD8-9B3E-4BEE14D4A4B5}" destId="{463ED3BD-5423-4315-8EA7-9BA67534FC65}" srcOrd="0" destOrd="0" presId="urn:microsoft.com/office/officeart/2005/8/layout/vList3"/>
    <dgm:cxn modelId="{7C3A34B9-6DD7-47BB-AD7D-716CA3F38C73}" type="presOf" srcId="{4F283C11-BB18-49CD-A09D-29AB3831F3FF}" destId="{96E6B3DD-8D58-44F3-8869-ECE0B36C03FC}" srcOrd="0" destOrd="0" presId="urn:microsoft.com/office/officeart/2005/8/layout/vList3"/>
    <dgm:cxn modelId="{2D31288C-E854-48E2-AB6B-45A6E7F73661}" srcId="{6D4541FF-873A-49E5-9AFF-997CCB4EA708}" destId="{4350D75A-6DC2-4DD8-9B3E-4BEE14D4A4B5}" srcOrd="0" destOrd="0" parTransId="{AE643297-7299-4266-9212-ED5D791075C0}" sibTransId="{F2C37B79-3144-46A9-B89D-6FA2CC276B77}"/>
    <dgm:cxn modelId="{BDAF1340-DC3F-4DC4-8B58-36902BD5CA98}" type="presOf" srcId="{5C3940E4-A1BB-430C-BB0B-683221D40A0F}" destId="{13387970-3988-4813-B6B6-B9C1D70E7114}" srcOrd="0" destOrd="0" presId="urn:microsoft.com/office/officeart/2005/8/layout/vList3"/>
    <dgm:cxn modelId="{80DC8C36-7113-49A3-AAC3-C41930EE7BD4}" srcId="{6D4541FF-873A-49E5-9AFF-997CCB4EA708}" destId="{D79798BC-2CA4-489C-82A7-75A1E8A2D6BD}" srcOrd="3" destOrd="0" parTransId="{53D47D7D-9D36-4930-B2AD-7E011AF7BEB3}" sibTransId="{6E836670-A359-4689-B442-56D400214FEF}"/>
    <dgm:cxn modelId="{618E1FE6-24C1-4CFA-8C19-C3B64A8F5F1C}" srcId="{6D4541FF-873A-49E5-9AFF-997CCB4EA708}" destId="{4F283C11-BB18-49CD-A09D-29AB3831F3FF}" srcOrd="2" destOrd="0" parTransId="{CFEFFEDE-8BCC-4614-8CC1-066D26F83129}" sibTransId="{AC78F644-2F6E-43A6-8CF9-A04B76740BC6}"/>
    <dgm:cxn modelId="{6951810B-41F6-412F-AEA8-9ED7CE8E8B88}" type="presParOf" srcId="{4658A0A0-72D2-484A-AAC0-6E94C44BB349}" destId="{9620365F-0CC2-48DB-AC55-4F51FC29E2A9}" srcOrd="0" destOrd="0" presId="urn:microsoft.com/office/officeart/2005/8/layout/vList3"/>
    <dgm:cxn modelId="{B18B13E7-C6D6-483E-8D5D-4C8EB53EA97C}" type="presParOf" srcId="{9620365F-0CC2-48DB-AC55-4F51FC29E2A9}" destId="{D900BBB1-1099-4BB8-B219-3D7580D6A62E}" srcOrd="0" destOrd="0" presId="urn:microsoft.com/office/officeart/2005/8/layout/vList3"/>
    <dgm:cxn modelId="{724D7496-9B90-4148-85A0-5DF1DF441434}" type="presParOf" srcId="{9620365F-0CC2-48DB-AC55-4F51FC29E2A9}" destId="{463ED3BD-5423-4315-8EA7-9BA67534FC65}" srcOrd="1" destOrd="0" presId="urn:microsoft.com/office/officeart/2005/8/layout/vList3"/>
    <dgm:cxn modelId="{28386467-209A-4264-AF84-980902A5770C}" type="presParOf" srcId="{4658A0A0-72D2-484A-AAC0-6E94C44BB349}" destId="{F893FA22-B475-4646-9C82-37259BFA95E9}" srcOrd="1" destOrd="0" presId="urn:microsoft.com/office/officeart/2005/8/layout/vList3"/>
    <dgm:cxn modelId="{A588DF48-C6FD-4BC5-BFA4-B93AB86B31AA}" type="presParOf" srcId="{4658A0A0-72D2-484A-AAC0-6E94C44BB349}" destId="{AA374DC4-C3ED-43E0-B47F-9FC794E4DDEA}" srcOrd="2" destOrd="0" presId="urn:microsoft.com/office/officeart/2005/8/layout/vList3"/>
    <dgm:cxn modelId="{69C2BD25-520B-4ABA-AE04-308198EF90F1}" type="presParOf" srcId="{AA374DC4-C3ED-43E0-B47F-9FC794E4DDEA}" destId="{15609EA9-5716-4C27-BF76-9A4F4D3DE78E}" srcOrd="0" destOrd="0" presId="urn:microsoft.com/office/officeart/2005/8/layout/vList3"/>
    <dgm:cxn modelId="{3E431FFF-7D27-460B-B859-FE6A7E4091A4}" type="presParOf" srcId="{AA374DC4-C3ED-43E0-B47F-9FC794E4DDEA}" destId="{13387970-3988-4813-B6B6-B9C1D70E7114}" srcOrd="1" destOrd="0" presId="urn:microsoft.com/office/officeart/2005/8/layout/vList3"/>
    <dgm:cxn modelId="{DF1568AF-3A76-4CF8-9007-15E10D208D59}" type="presParOf" srcId="{4658A0A0-72D2-484A-AAC0-6E94C44BB349}" destId="{E5401A11-0B32-42F7-88DF-7377A355842B}" srcOrd="3" destOrd="0" presId="urn:microsoft.com/office/officeart/2005/8/layout/vList3"/>
    <dgm:cxn modelId="{2AA3028A-44A8-4BC0-B517-AB879CBC325B}" type="presParOf" srcId="{4658A0A0-72D2-484A-AAC0-6E94C44BB349}" destId="{16DFCD14-5857-40DB-A9FC-D1FE2482FF6D}" srcOrd="4" destOrd="0" presId="urn:microsoft.com/office/officeart/2005/8/layout/vList3"/>
    <dgm:cxn modelId="{544CACAA-535D-47A9-9A14-FBFD9D5AC653}" type="presParOf" srcId="{16DFCD14-5857-40DB-A9FC-D1FE2482FF6D}" destId="{63D0CFD1-4A03-4200-9312-D8FEB88D6E4B}" srcOrd="0" destOrd="0" presId="urn:microsoft.com/office/officeart/2005/8/layout/vList3"/>
    <dgm:cxn modelId="{8E041F89-F3B6-4208-9DE2-41FCAAA2AC49}" type="presParOf" srcId="{16DFCD14-5857-40DB-A9FC-D1FE2482FF6D}" destId="{96E6B3DD-8D58-44F3-8869-ECE0B36C03FC}" srcOrd="1" destOrd="0" presId="urn:microsoft.com/office/officeart/2005/8/layout/vList3"/>
    <dgm:cxn modelId="{36BDD3FD-D97F-433C-9298-D780447F1F1A}" type="presParOf" srcId="{4658A0A0-72D2-484A-AAC0-6E94C44BB349}" destId="{1F9E546C-4240-4B14-93A3-8810CD068F0F}" srcOrd="5" destOrd="0" presId="urn:microsoft.com/office/officeart/2005/8/layout/vList3"/>
    <dgm:cxn modelId="{F600A193-9254-4C79-8369-8813E2125B18}" type="presParOf" srcId="{4658A0A0-72D2-484A-AAC0-6E94C44BB349}" destId="{AED11B15-B48C-4C7F-AF4B-DB47EBF97C00}" srcOrd="6" destOrd="0" presId="urn:microsoft.com/office/officeart/2005/8/layout/vList3"/>
    <dgm:cxn modelId="{6EA83EEC-2AE2-43A4-B003-35AF374F4C02}" type="presParOf" srcId="{AED11B15-B48C-4C7F-AF4B-DB47EBF97C00}" destId="{34695F46-FECE-4DDE-8A88-B50841C8861F}" srcOrd="0" destOrd="0" presId="urn:microsoft.com/office/officeart/2005/8/layout/vList3"/>
    <dgm:cxn modelId="{F7C395AD-BAE2-4079-8687-EDA4F8861989}" type="presParOf" srcId="{AED11B15-B48C-4C7F-AF4B-DB47EBF97C00}" destId="{A84164CF-D4F5-4905-82CA-EAE84C947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ED3BD-5423-4315-8EA7-9BA67534FC65}">
      <dsp:nvSpPr>
        <dsp:cNvPr id="0" name=""/>
        <dsp:cNvSpPr/>
      </dsp:nvSpPr>
      <dsp:spPr>
        <a:xfrm rot="10800000">
          <a:off x="1803093" y="3433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A </a:t>
          </a:r>
          <a:r>
            <a:rPr lang="nl-NL" sz="2100" kern="1200" dirty="0" err="1" smtClean="0"/>
            <a:t>combinatorial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characterization</a:t>
          </a:r>
          <a:r>
            <a:rPr lang="nl-NL" sz="2100" kern="1200" dirty="0" smtClean="0"/>
            <a:t> of the families </a:t>
          </a:r>
          <a14:m xmlns:a14="http://schemas.microsoft.com/office/drawing/2010/main">
            <m:oMath xmlns:m="http://schemas.openxmlformats.org/officeDocument/2006/math">
              <m:r>
                <a:rPr lang="nl-NL" sz="2100" b="0" i="1" kern="1200">
                  <a:latin typeface="Cambria Math" panose="02040503050406030204" pitchFamily="18" charset="0"/>
                </a:rPr>
                <m:t>ℱ</m:t>
              </m:r>
            </m:oMath>
          </a14:m>
          <a:r>
            <a:rPr lang="en-US" sz="2100" kern="1200" dirty="0"/>
            <a:t> for which the problem is easy</a:t>
          </a:r>
        </a:p>
      </dsp:txBody>
      <dsp:txXfrm rot="10800000">
        <a:off x="2074566" y="3433"/>
        <a:ext cx="5809287" cy="1085894"/>
      </dsp:txXfrm>
    </dsp:sp>
    <dsp:sp modelId="{D900BBB1-1099-4BB8-B219-3D7580D6A62E}">
      <dsp:nvSpPr>
        <dsp:cNvPr id="0" name=""/>
        <dsp:cNvSpPr/>
      </dsp:nvSpPr>
      <dsp:spPr>
        <a:xfrm>
          <a:off x="1260146" y="3433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4731" t="-68807" r="-54381" b="-60305"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387970-3988-4813-B6B6-B9C1D70E7114}">
      <dsp:nvSpPr>
        <dsp:cNvPr id="0" name=""/>
        <dsp:cNvSpPr/>
      </dsp:nvSpPr>
      <dsp:spPr>
        <a:xfrm rot="10800000">
          <a:off x="1803093" y="1413475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 smtClean="0"/>
            <a:t>Algorithms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for</a:t>
          </a:r>
          <a:r>
            <a:rPr lang="nl-NL" sz="2100" kern="1200" dirty="0" smtClean="0"/>
            <a:t> the easy cases of the </a:t>
          </a:r>
          <a:r>
            <a:rPr lang="nl-NL" sz="2100" kern="1200" dirty="0" err="1" smtClean="0"/>
            <a:t>problem</a:t>
          </a:r>
          <a:endParaRPr lang="en-US" sz="2100" kern="1200" dirty="0"/>
        </a:p>
      </dsp:txBody>
      <dsp:txXfrm rot="10800000">
        <a:off x="2074566" y="1413475"/>
        <a:ext cx="5809287" cy="1085894"/>
      </dsp:txXfrm>
    </dsp:sp>
    <dsp:sp modelId="{15609EA9-5716-4C27-BF76-9A4F4D3DE78E}">
      <dsp:nvSpPr>
        <dsp:cNvPr id="0" name=""/>
        <dsp:cNvSpPr/>
      </dsp:nvSpPr>
      <dsp:spPr>
        <a:xfrm>
          <a:off x="1260146" y="1413475"/>
          <a:ext cx="1085894" cy="108589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E6B3DD-8D58-44F3-8869-ECE0B36C03FC}">
      <dsp:nvSpPr>
        <dsp:cNvPr id="0" name=""/>
        <dsp:cNvSpPr/>
      </dsp:nvSpPr>
      <dsp:spPr>
        <a:xfrm rot="10800000">
          <a:off x="1803093" y="2823517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 smtClean="0"/>
            <a:t>Hardness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proofs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for</a:t>
          </a:r>
          <a:r>
            <a:rPr lang="nl-NL" sz="2100" kern="1200" dirty="0" smtClean="0"/>
            <a:t> </a:t>
          </a:r>
          <a:r>
            <a:rPr lang="nl-NL" sz="2100" kern="1200" dirty="0" smtClean="0"/>
            <a:t>a small </a:t>
          </a:r>
          <a:r>
            <a:rPr lang="nl-NL" sz="2100" kern="1200" dirty="0" err="1" smtClean="0"/>
            <a:t>number</a:t>
          </a:r>
          <a:r>
            <a:rPr lang="nl-NL" sz="2100" kern="1200" dirty="0" smtClean="0"/>
            <a:t> of </a:t>
          </a:r>
          <a:r>
            <a:rPr lang="nl-NL" sz="2100" kern="1200" dirty="0" err="1" smtClean="0"/>
            <a:t>representative</a:t>
          </a:r>
          <a:r>
            <a:rPr lang="nl-NL" sz="2100" kern="1200" dirty="0" smtClean="0"/>
            <a:t> hard </a:t>
          </a:r>
          <a:r>
            <a:rPr lang="nl-NL" sz="2100" kern="1200" dirty="0" smtClean="0"/>
            <a:t>cases</a:t>
          </a:r>
          <a:endParaRPr lang="en-US" sz="2100" kern="1200" dirty="0"/>
        </a:p>
      </dsp:txBody>
      <dsp:txXfrm rot="10800000">
        <a:off x="2074566" y="2823517"/>
        <a:ext cx="5809287" cy="1085894"/>
      </dsp:txXfrm>
    </dsp:sp>
    <dsp:sp modelId="{63D0CFD1-4A03-4200-9312-D8FEB88D6E4B}">
      <dsp:nvSpPr>
        <dsp:cNvPr id="0" name=""/>
        <dsp:cNvSpPr/>
      </dsp:nvSpPr>
      <dsp:spPr>
        <a:xfrm>
          <a:off x="1260146" y="2823517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818" t="7551" r="4878" b="13373"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4164CF-D4F5-4905-82CA-EAE84C947DBC}">
      <dsp:nvSpPr>
        <dsp:cNvPr id="0" name=""/>
        <dsp:cNvSpPr/>
      </dsp:nvSpPr>
      <dsp:spPr>
        <a:xfrm rot="10800000">
          <a:off x="1803093" y="4233560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Ramsey-</a:t>
          </a:r>
          <a:r>
            <a:rPr lang="nl-NL" sz="2100" kern="1200" dirty="0" err="1" smtClean="0"/>
            <a:t>theoretic</a:t>
          </a:r>
          <a:r>
            <a:rPr lang="nl-NL" sz="2100" kern="1200" dirty="0" smtClean="0"/>
            <a:t> argument: </a:t>
          </a:r>
          <a:r>
            <a:rPr lang="nl-NL" sz="2100" kern="1200" dirty="0" err="1" smtClean="0"/>
            <a:t>every</a:t>
          </a:r>
          <a:r>
            <a:rPr lang="nl-NL" sz="2100" kern="1200" dirty="0" smtClean="0"/>
            <a:t> family of </a:t>
          </a:r>
          <a:r>
            <a:rPr lang="nl-NL" sz="2100" kern="1200" dirty="0" err="1" smtClean="0"/>
            <a:t>patterns</a:t>
          </a:r>
          <a:r>
            <a:rPr lang="nl-NL" sz="2100" kern="1200" dirty="0" smtClean="0"/>
            <a:t> </a:t>
          </a:r>
          <a:r>
            <a:rPr lang="en-US" sz="2100" kern="1200" dirty="0" smtClean="0"/>
            <a:t>that </a:t>
          </a:r>
          <a:r>
            <a:rPr lang="en-US" sz="2100" kern="1200" dirty="0"/>
            <a:t>does not satisfy the characterizing </a:t>
          </a:r>
          <a:r>
            <a:rPr lang="en-US" sz="2100" kern="1200" dirty="0" smtClean="0"/>
            <a:t>property, </a:t>
          </a:r>
          <a:r>
            <a:rPr lang="en-US" sz="2100" kern="1200" dirty="0"/>
            <a:t>contains </a:t>
          </a:r>
          <a:r>
            <a:rPr lang="en-US" sz="2100" kern="1200" dirty="0" smtClean="0"/>
            <a:t>a hard subfamily</a:t>
          </a:r>
          <a:endParaRPr lang="en-US" sz="2100" kern="1200" dirty="0"/>
        </a:p>
      </dsp:txBody>
      <dsp:txXfrm rot="10800000">
        <a:off x="2074566" y="4233560"/>
        <a:ext cx="5809287" cy="1085894"/>
      </dsp:txXfrm>
    </dsp:sp>
    <dsp:sp modelId="{34695F46-FECE-4DDE-8A88-B50841C8861F}">
      <dsp:nvSpPr>
        <dsp:cNvPr id="0" name=""/>
        <dsp:cNvSpPr/>
      </dsp:nvSpPr>
      <dsp:spPr>
        <a:xfrm>
          <a:off x="1260146" y="4233560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ED3BD-5423-4315-8EA7-9BA67534FC65}">
      <dsp:nvSpPr>
        <dsp:cNvPr id="0" name=""/>
        <dsp:cNvSpPr/>
      </dsp:nvSpPr>
      <dsp:spPr>
        <a:xfrm rot="10800000">
          <a:off x="1803093" y="3433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Matching-</a:t>
          </a:r>
          <a:r>
            <a:rPr lang="nl-NL" sz="2100" kern="1200" dirty="0" err="1" smtClean="0"/>
            <a:t>splittable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graph</a:t>
          </a:r>
          <a:r>
            <a:rPr lang="nl-NL" sz="2100" kern="1200" dirty="0" smtClean="0"/>
            <a:t> families </a:t>
          </a:r>
          <a:r>
            <a:rPr lang="nl-NL" sz="2100" kern="1200" dirty="0" err="1" smtClean="0"/>
            <a:t>characterize</a:t>
          </a:r>
          <a:r>
            <a:rPr lang="nl-NL" sz="2100" kern="1200" dirty="0" smtClean="0"/>
            <a:t> the easy cases</a:t>
          </a:r>
          <a:endParaRPr lang="en-US" sz="2100" kern="1200" dirty="0"/>
        </a:p>
      </dsp:txBody>
      <dsp:txXfrm rot="10800000">
        <a:off x="2074566" y="3433"/>
        <a:ext cx="5809287" cy="1085894"/>
      </dsp:txXfrm>
    </dsp:sp>
    <dsp:sp modelId="{D900BBB1-1099-4BB8-B219-3D7580D6A62E}">
      <dsp:nvSpPr>
        <dsp:cNvPr id="0" name=""/>
        <dsp:cNvSpPr/>
      </dsp:nvSpPr>
      <dsp:spPr>
        <a:xfrm>
          <a:off x="1260146" y="3433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387970-3988-4813-B6B6-B9C1D70E7114}">
      <dsp:nvSpPr>
        <dsp:cNvPr id="0" name=""/>
        <dsp:cNvSpPr/>
      </dsp:nvSpPr>
      <dsp:spPr>
        <a:xfrm rot="10800000">
          <a:off x="1803093" y="1413475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Randomized</a:t>
          </a:r>
          <a:r>
            <a:rPr lang="nl-NL" sz="2000" kern="1200" dirty="0" smtClean="0"/>
            <a:t> </a:t>
          </a:r>
          <a:r>
            <a:rPr lang="nl-NL" sz="2000" kern="1200" dirty="0" err="1" smtClean="0"/>
            <a:t>polynomial</a:t>
          </a:r>
          <a:r>
            <a:rPr lang="nl-NL" sz="2000" kern="1200" dirty="0" smtClean="0"/>
            <a:t>-time </a:t>
          </a:r>
          <a:r>
            <a:rPr lang="nl-NL" sz="2000" kern="1200" dirty="0" err="1" smtClean="0"/>
            <a:t>algorithm</a:t>
          </a:r>
          <a:r>
            <a:rPr lang="nl-NL" sz="2000" kern="1200" dirty="0" smtClean="0"/>
            <a:t> </a:t>
          </a:r>
          <a:r>
            <a:rPr lang="nl-NL" sz="2000" kern="1200" dirty="0" err="1" smtClean="0"/>
            <a:t>to</a:t>
          </a:r>
          <a:r>
            <a:rPr lang="nl-NL" sz="2000" kern="1200" dirty="0" smtClean="0"/>
            <a:t> test </a:t>
          </a:r>
          <a:r>
            <a:rPr lang="nl-NL" sz="2000" kern="1200" dirty="0" err="1" smtClean="0"/>
            <a:t>for</a:t>
          </a:r>
          <a:r>
            <a:rPr lang="nl-NL" sz="2000" kern="1200" dirty="0" smtClean="0"/>
            <a:t> the </a:t>
          </a:r>
          <a:r>
            <a:rPr lang="nl-NL" sz="2000" kern="1200" dirty="0" err="1" smtClean="0"/>
            <a:t>existence</a:t>
          </a:r>
          <a:r>
            <a:rPr lang="nl-NL" sz="2000" kern="1200" dirty="0" smtClean="0"/>
            <a:t> of a perfect matching of </a:t>
          </a:r>
          <a:r>
            <a:rPr lang="nl-NL" sz="2000" kern="1200" dirty="0" err="1" smtClean="0"/>
            <a:t>exactly</a:t>
          </a:r>
          <a:r>
            <a:rPr lang="nl-NL" sz="2000" kern="1200" dirty="0" smtClean="0"/>
            <a:t> a </a:t>
          </a:r>
          <a:r>
            <a:rPr lang="nl-NL" sz="2000" kern="1200" dirty="0" err="1" smtClean="0"/>
            <a:t>given</a:t>
          </a:r>
          <a:r>
            <a:rPr lang="nl-NL" sz="2000" kern="1200" dirty="0" smtClean="0"/>
            <a:t> </a:t>
          </a:r>
          <a:r>
            <a:rPr lang="nl-NL" sz="2000" kern="1200" dirty="0" err="1" smtClean="0"/>
            <a:t>weight</a:t>
          </a:r>
          <a:r>
            <a:rPr lang="nl-NL" sz="2000" kern="1200" dirty="0" smtClean="0"/>
            <a:t> </a:t>
          </a:r>
          <a:r>
            <a:rPr lang="nl-NL" sz="1600" kern="1200" dirty="0" smtClean="0">
              <a:solidFill>
                <a:srgbClr val="0070C0"/>
              </a:solidFill>
            </a:rPr>
            <a:t>[</a:t>
          </a:r>
          <a:r>
            <a:rPr lang="nl-NL" sz="1600" kern="1200" dirty="0" err="1" smtClean="0">
              <a:solidFill>
                <a:srgbClr val="0070C0"/>
              </a:solidFill>
            </a:rPr>
            <a:t>Mulmuley</a:t>
          </a:r>
          <a:r>
            <a:rPr lang="nl-NL" sz="1600" kern="1200" dirty="0" smtClean="0">
              <a:solidFill>
                <a:srgbClr val="0070C0"/>
              </a:solidFill>
            </a:rPr>
            <a:t>, </a:t>
          </a:r>
          <a:r>
            <a:rPr lang="nl-NL" sz="1600" kern="1200" dirty="0" err="1" smtClean="0">
              <a:solidFill>
                <a:srgbClr val="0070C0"/>
              </a:solidFill>
            </a:rPr>
            <a:t>Vazirani</a:t>
          </a:r>
          <a:r>
            <a:rPr lang="nl-NL" sz="1600" kern="1200" dirty="0" smtClean="0">
              <a:solidFill>
                <a:srgbClr val="0070C0"/>
              </a:solidFill>
            </a:rPr>
            <a:t>, </a:t>
          </a:r>
          <a:r>
            <a:rPr lang="nl-NL" sz="1600" kern="1200" dirty="0" smtClean="0">
              <a:solidFill>
                <a:srgbClr val="0070C0"/>
              </a:solidFill>
            </a:rPr>
            <a:t>Vazirani’87</a:t>
          </a:r>
          <a:r>
            <a:rPr lang="nl-NL" sz="1600" kern="1200" dirty="0" smtClean="0">
              <a:solidFill>
                <a:srgbClr val="0070C0"/>
              </a:solidFill>
            </a:rPr>
            <a:t>]</a:t>
          </a:r>
          <a:endParaRPr lang="en-US" sz="2000" kern="1200" dirty="0">
            <a:solidFill>
              <a:srgbClr val="0070C0"/>
            </a:solidFill>
          </a:endParaRPr>
        </a:p>
      </dsp:txBody>
      <dsp:txXfrm rot="10800000">
        <a:off x="2074566" y="1413475"/>
        <a:ext cx="5809287" cy="1085894"/>
      </dsp:txXfrm>
    </dsp:sp>
    <dsp:sp modelId="{15609EA9-5716-4C27-BF76-9A4F4D3DE78E}">
      <dsp:nvSpPr>
        <dsp:cNvPr id="0" name=""/>
        <dsp:cNvSpPr/>
      </dsp:nvSpPr>
      <dsp:spPr>
        <a:xfrm>
          <a:off x="1260146" y="1413475"/>
          <a:ext cx="1085894" cy="108589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E6B3DD-8D58-44F3-8869-ECE0B36C03FC}">
      <dsp:nvSpPr>
        <dsp:cNvPr id="0" name=""/>
        <dsp:cNvSpPr/>
      </dsp:nvSpPr>
      <dsp:spPr>
        <a:xfrm rot="10800000">
          <a:off x="1803093" y="2823517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NP-</a:t>
          </a:r>
          <a:r>
            <a:rPr lang="nl-NL" sz="2100" kern="1200" dirty="0" err="1" smtClean="0"/>
            <a:t>completeness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proofs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for</a:t>
          </a:r>
          <a:r>
            <a:rPr lang="nl-NL" sz="2100" kern="1200" dirty="0" smtClean="0"/>
            <a:t> </a:t>
          </a:r>
          <a:r>
            <a:rPr lang="nl-NL" sz="2100" kern="1200" cap="small" baseline="0" dirty="0" err="1" smtClean="0"/>
            <a:t>Triangle</a:t>
          </a:r>
          <a:r>
            <a:rPr lang="nl-NL" sz="2100" kern="1200" cap="small" baseline="0" dirty="0" smtClean="0"/>
            <a:t> </a:t>
          </a:r>
          <a:r>
            <a:rPr lang="nl-NL" sz="2100" kern="1200" cap="small" baseline="0" dirty="0" err="1" smtClean="0"/>
            <a:t>Packing</a:t>
          </a:r>
          <a:r>
            <a:rPr lang="nl-NL" sz="2100" kern="1200" dirty="0" smtClean="0"/>
            <a:t>,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nl-NL" sz="21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nl-NL" sz="2100" b="0" i="1" kern="1200" smtClean="0">
                      <a:latin typeface="Cambria Math" panose="02040503050406030204" pitchFamily="18" charset="0"/>
                    </a:rPr>
                    <m:t>𝑃</m:t>
                  </m:r>
                </m:e>
                <m:sub>
                  <m:r>
                    <a:rPr lang="nl-NL" sz="2100" b="0" i="1" kern="1200" smtClean="0">
                      <a:latin typeface="Cambria Math" panose="02040503050406030204" pitchFamily="18" charset="0"/>
                    </a:rPr>
                    <m:t>3</m:t>
                  </m:r>
                </m:sub>
              </m:sSub>
            </m:oMath>
          </a14:m>
          <a:r>
            <a:rPr lang="en-US" sz="2100" kern="1200" cap="small" baseline="0" dirty="0" smtClean="0"/>
            <a:t>-Packing</a:t>
          </a:r>
          <a:r>
            <a:rPr lang="en-US" sz="2100" kern="1200" dirty="0" smtClean="0"/>
            <a:t>, </a:t>
          </a:r>
          <a:r>
            <a:rPr lang="en-US" sz="2100" kern="1200" cap="small" baseline="0" dirty="0" smtClean="0"/>
            <a:t>Clique</a:t>
          </a:r>
          <a:r>
            <a:rPr lang="en-US" sz="2100" kern="1200" dirty="0" smtClean="0"/>
            <a:t>, and </a:t>
          </a:r>
          <a:r>
            <a:rPr lang="en-US" sz="2100" kern="1200" cap="small" baseline="0" dirty="0" err="1" smtClean="0"/>
            <a:t>Biclique</a:t>
          </a:r>
          <a:endParaRPr lang="en-US" sz="2100" kern="1200" cap="small" baseline="0" dirty="0"/>
        </a:p>
      </dsp:txBody>
      <dsp:txXfrm rot="10800000">
        <a:off x="2074566" y="2823517"/>
        <a:ext cx="5809287" cy="1085894"/>
      </dsp:txXfrm>
    </dsp:sp>
    <dsp:sp modelId="{63D0CFD1-4A03-4200-9312-D8FEB88D6E4B}">
      <dsp:nvSpPr>
        <dsp:cNvPr id="0" name=""/>
        <dsp:cNvSpPr/>
      </dsp:nvSpPr>
      <dsp:spPr>
        <a:xfrm>
          <a:off x="1260146" y="2823517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2163" t="7551" r="-2777" b="13373"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4164CF-D4F5-4905-82CA-EAE84C947DBC}">
      <dsp:nvSpPr>
        <dsp:cNvPr id="0" name=""/>
        <dsp:cNvSpPr/>
      </dsp:nvSpPr>
      <dsp:spPr>
        <a:xfrm rot="10800000">
          <a:off x="1803093" y="4233560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Hereditary families </a:t>
          </a:r>
          <a14:m xmlns:a14="http://schemas.microsoft.com/office/drawing/2010/main">
            <m:oMath xmlns:m="http://schemas.openxmlformats.org/officeDocument/2006/math">
              <m:r>
                <a:rPr lang="nl-NL" sz="2100" b="0" i="1" kern="1200" smtClean="0">
                  <a:latin typeface="Cambria Math" panose="02040503050406030204" pitchFamily="18" charset="0"/>
                </a:rPr>
                <m:t>ℱ</m:t>
              </m:r>
            </m:oMath>
          </a14:m>
          <a:r>
            <a:rPr lang="nl-NL" sz="2100" kern="1200" dirty="0" smtClean="0"/>
            <a:t> </a:t>
          </a:r>
          <a:r>
            <a:rPr lang="nl-NL" sz="2100" kern="1200" dirty="0" err="1" smtClean="0"/>
            <a:t>that</a:t>
          </a:r>
          <a:r>
            <a:rPr lang="nl-NL" sz="2100" kern="1200" dirty="0" smtClean="0"/>
            <a:t> are </a:t>
          </a:r>
          <a:r>
            <a:rPr lang="nl-NL" sz="2100" kern="1200" dirty="0" err="1" smtClean="0"/>
            <a:t>not</a:t>
          </a:r>
          <a:r>
            <a:rPr lang="nl-NL" sz="2100" kern="1200" dirty="0" smtClean="0"/>
            <a:t> matching-</a:t>
          </a:r>
          <a:r>
            <a:rPr lang="nl-NL" sz="2100" kern="1200" dirty="0" err="1" smtClean="0"/>
            <a:t>splittable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contain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all</a:t>
          </a:r>
          <a:r>
            <a:rPr lang="nl-NL" sz="2100" kern="1200" dirty="0" smtClean="0"/>
            <a:t> cliques, </a:t>
          </a:r>
          <a:r>
            <a:rPr lang="nl-NL" sz="2100" kern="1200" dirty="0" err="1" smtClean="0"/>
            <a:t>bicliques</a:t>
          </a:r>
          <a:r>
            <a:rPr lang="nl-NL" sz="2100" kern="1200" dirty="0" smtClean="0"/>
            <a:t>, </a:t>
          </a:r>
          <a:r>
            <a:rPr lang="nl-NL" sz="2100" kern="1200" dirty="0" err="1" smtClean="0"/>
            <a:t>unions</a:t>
          </a:r>
          <a:r>
            <a:rPr lang="nl-NL" sz="2100" kern="1200" dirty="0" smtClean="0"/>
            <a:t> of </a:t>
          </a:r>
          <a:r>
            <a:rPr lang="nl-NL" sz="2100" kern="1200" dirty="0" err="1" smtClean="0"/>
            <a:t>triangles</a:t>
          </a:r>
          <a:r>
            <a:rPr lang="nl-NL" sz="2100" kern="1200" dirty="0" smtClean="0"/>
            <a:t>, or </a:t>
          </a:r>
          <a:r>
            <a:rPr lang="nl-NL" sz="2100" kern="1200" dirty="0" err="1" smtClean="0"/>
            <a:t>unions</a:t>
          </a:r>
          <a:r>
            <a:rPr lang="nl-NL" sz="2100" kern="1200" dirty="0" smtClean="0"/>
            <a:t> of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nl-NL" sz="21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nl-NL" sz="2100" b="0" i="1" kern="1200" smtClean="0">
                      <a:latin typeface="Cambria Math" panose="02040503050406030204" pitchFamily="18" charset="0"/>
                    </a:rPr>
                    <m:t>𝑃</m:t>
                  </m:r>
                </m:e>
                <m:sub>
                  <m:r>
                    <a:rPr lang="nl-NL" sz="2100" b="0" i="1" kern="1200" smtClean="0">
                      <a:latin typeface="Cambria Math" panose="02040503050406030204" pitchFamily="18" charset="0"/>
                    </a:rPr>
                    <m:t>3</m:t>
                  </m:r>
                </m:sub>
              </m:sSub>
            </m:oMath>
          </a14:m>
          <a:r>
            <a:rPr lang="en-US" sz="2100" kern="1200" dirty="0" smtClean="0"/>
            <a:t>’s</a:t>
          </a:r>
          <a:endParaRPr lang="en-US" sz="2100" kern="1200" dirty="0"/>
        </a:p>
      </dsp:txBody>
      <dsp:txXfrm rot="10800000">
        <a:off x="2074566" y="4233560"/>
        <a:ext cx="5809287" cy="1085894"/>
      </dsp:txXfrm>
    </dsp:sp>
    <dsp:sp modelId="{34695F46-FECE-4DDE-8A88-B50841C8861F}">
      <dsp:nvSpPr>
        <dsp:cNvPr id="0" name=""/>
        <dsp:cNvSpPr/>
      </dsp:nvSpPr>
      <dsp:spPr>
        <a:xfrm>
          <a:off x="1260146" y="4233560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ED3BD-5423-4315-8EA7-9BA67534FC65}">
      <dsp:nvSpPr>
        <dsp:cNvPr id="0" name=""/>
        <dsp:cNvSpPr/>
      </dsp:nvSpPr>
      <dsp:spPr>
        <a:xfrm rot="10800000">
          <a:off x="1803093" y="3433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Small/</a:t>
          </a:r>
          <a:r>
            <a:rPr lang="nl-NL" sz="1800" kern="1200" dirty="0" err="1" smtClean="0"/>
            <a:t>thin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graph</a:t>
          </a:r>
          <a:r>
            <a:rPr lang="nl-NL" sz="1800" kern="1200" dirty="0" smtClean="0"/>
            <a:t> families </a:t>
          </a:r>
          <a:r>
            <a:rPr lang="nl-NL" sz="1800" kern="1200" dirty="0" err="1" smtClean="0"/>
            <a:t>characterize</a:t>
          </a:r>
          <a:r>
            <a:rPr lang="nl-NL" sz="1800" kern="1200" dirty="0" smtClean="0"/>
            <a:t> the easy cases</a:t>
          </a:r>
          <a:endParaRPr lang="en-US" sz="1800" kern="1200" dirty="0"/>
        </a:p>
      </dsp:txBody>
      <dsp:txXfrm rot="10800000">
        <a:off x="2074566" y="3433"/>
        <a:ext cx="5809287" cy="1085894"/>
      </dsp:txXfrm>
    </dsp:sp>
    <dsp:sp modelId="{D900BBB1-1099-4BB8-B219-3D7580D6A62E}">
      <dsp:nvSpPr>
        <dsp:cNvPr id="0" name=""/>
        <dsp:cNvSpPr/>
      </dsp:nvSpPr>
      <dsp:spPr>
        <a:xfrm>
          <a:off x="1260146" y="3433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387970-3988-4813-B6B6-B9C1D70E7114}">
      <dsp:nvSpPr>
        <dsp:cNvPr id="0" name=""/>
        <dsp:cNvSpPr/>
      </dsp:nvSpPr>
      <dsp:spPr>
        <a:xfrm rot="10800000">
          <a:off x="1803093" y="1413475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err="1" smtClean="0"/>
            <a:t>Sunflower</a:t>
          </a:r>
          <a:r>
            <a:rPr lang="nl-NL" sz="1800" kern="1200" dirty="0" smtClean="0"/>
            <a:t> lemma </a:t>
          </a:r>
          <a:r>
            <a:rPr lang="nl-NL" sz="1400" kern="1200" dirty="0" smtClean="0">
              <a:solidFill>
                <a:srgbClr val="0070C0"/>
              </a:solidFill>
            </a:rPr>
            <a:t>[</a:t>
          </a:r>
          <a:r>
            <a:rPr lang="en-US" sz="1400" kern="1200" dirty="0" err="1" smtClean="0">
              <a:solidFill>
                <a:srgbClr val="0070C0"/>
              </a:solidFill>
            </a:rPr>
            <a:t>Erdös</a:t>
          </a:r>
          <a:r>
            <a:rPr lang="nl-NL" sz="1400" kern="1200" dirty="0" smtClean="0">
              <a:solidFill>
                <a:srgbClr val="0070C0"/>
              </a:solidFill>
            </a:rPr>
            <a:t> &amp; Rado‘60] </a:t>
          </a:r>
          <a:r>
            <a:rPr lang="nl-NL" sz="1800" kern="1200" dirty="0" err="1" smtClean="0"/>
            <a:t>for</a:t>
          </a:r>
          <a:r>
            <a:rPr lang="nl-NL" sz="1800" kern="1200" dirty="0" smtClean="0"/>
            <a:t> small </a:t>
          </a:r>
          <a:r>
            <a:rPr lang="nl-NL" sz="1800" kern="1200" dirty="0" err="1" smtClean="0"/>
            <a:t>components</a:t>
          </a:r>
          <a:r>
            <a:rPr lang="nl-NL" sz="1800" kern="1200" dirty="0" smtClean="0"/>
            <a:t>, </a:t>
          </a:r>
          <a:r>
            <a:rPr lang="nl-NL" sz="1800" kern="1200" dirty="0" err="1" smtClean="0"/>
            <a:t>novel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marking</a:t>
          </a:r>
          <a:r>
            <a:rPr lang="nl-NL" sz="1800" kern="1200" dirty="0" smtClean="0"/>
            <a:t> procedure </a:t>
          </a:r>
          <a:r>
            <a:rPr lang="nl-NL" sz="1800" kern="1200" dirty="0" err="1" smtClean="0"/>
            <a:t>for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thin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bipartite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components</a:t>
          </a:r>
          <a:endParaRPr lang="en-US" sz="1800" kern="1200" dirty="0">
            <a:solidFill>
              <a:srgbClr val="0070C0"/>
            </a:solidFill>
          </a:endParaRPr>
        </a:p>
      </dsp:txBody>
      <dsp:txXfrm rot="10800000">
        <a:off x="2074566" y="1413475"/>
        <a:ext cx="5809287" cy="1085894"/>
      </dsp:txXfrm>
    </dsp:sp>
    <dsp:sp modelId="{15609EA9-5716-4C27-BF76-9A4F4D3DE78E}">
      <dsp:nvSpPr>
        <dsp:cNvPr id="0" name=""/>
        <dsp:cNvSpPr/>
      </dsp:nvSpPr>
      <dsp:spPr>
        <a:xfrm>
          <a:off x="1260146" y="1413475"/>
          <a:ext cx="1085894" cy="108589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E6B3DD-8D58-44F3-8869-ECE0B36C03FC}">
      <dsp:nvSpPr>
        <dsp:cNvPr id="0" name=""/>
        <dsp:cNvSpPr/>
      </dsp:nvSpPr>
      <dsp:spPr>
        <a:xfrm rot="10800000">
          <a:off x="1803093" y="2823517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err="1" smtClean="0"/>
            <a:t>Kernelization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lower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bounds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by</a:t>
          </a:r>
          <a:r>
            <a:rPr lang="nl-NL" sz="1800" kern="1200" dirty="0" smtClean="0"/>
            <a:t> cross-</a:t>
          </a:r>
          <a:r>
            <a:rPr lang="nl-NL" sz="1800" kern="1200" dirty="0" err="1" smtClean="0"/>
            <a:t>composition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and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polynomial</a:t>
          </a:r>
          <a:r>
            <a:rPr lang="nl-NL" sz="1800" kern="1200" dirty="0" smtClean="0"/>
            <a:t>-parameter </a:t>
          </a:r>
          <a:r>
            <a:rPr lang="nl-NL" sz="1800" kern="1200" dirty="0" err="1" smtClean="0"/>
            <a:t>transformations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from</a:t>
          </a:r>
          <a:r>
            <a:rPr lang="nl-NL" sz="1800" kern="1200" dirty="0" smtClean="0"/>
            <a:t> </a:t>
          </a:r>
          <a:r>
            <a:rPr lang="nl-NL" sz="1800" kern="1200" cap="small" baseline="0" dirty="0" smtClean="0"/>
            <a:t>Uniform Exact Small </a:t>
          </a:r>
          <a:r>
            <a:rPr lang="nl-NL" sz="1800" kern="1200" cap="small" baseline="0" dirty="0" err="1" smtClean="0"/>
            <a:t>Universe</a:t>
          </a:r>
          <a:r>
            <a:rPr lang="nl-NL" sz="1800" kern="1200" cap="small" baseline="0" dirty="0" smtClean="0"/>
            <a:t> Set Cover</a:t>
          </a:r>
          <a:endParaRPr lang="en-US" sz="1800" kern="1200" cap="small" baseline="0" dirty="0"/>
        </a:p>
      </dsp:txBody>
      <dsp:txXfrm rot="10800000">
        <a:off x="2074566" y="2823517"/>
        <a:ext cx="5809287" cy="1085894"/>
      </dsp:txXfrm>
    </dsp:sp>
    <dsp:sp modelId="{63D0CFD1-4A03-4200-9312-D8FEB88D6E4B}">
      <dsp:nvSpPr>
        <dsp:cNvPr id="0" name=""/>
        <dsp:cNvSpPr/>
      </dsp:nvSpPr>
      <dsp:spPr>
        <a:xfrm>
          <a:off x="1260146" y="2823517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2163" t="7551" r="-2777" b="13373"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4164CF-D4F5-4905-82CA-EAE84C947DBC}">
      <dsp:nvSpPr>
        <dsp:cNvPr id="0" name=""/>
        <dsp:cNvSpPr/>
      </dsp:nvSpPr>
      <dsp:spPr>
        <a:xfrm rot="10800000">
          <a:off x="1803093" y="4233560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b="0" kern="1200" dirty="0" err="1" smtClean="0"/>
            <a:t>Hereditary</a:t>
          </a:r>
          <a:r>
            <a:rPr lang="nl-NL" sz="1700" b="0" kern="120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nl-NL" sz="1700" b="0" i="1" kern="1200" smtClean="0">
                  <a:latin typeface="Cambria Math" panose="02040503050406030204" pitchFamily="18" charset="0"/>
                </a:rPr>
                <m:t>ℱ</m:t>
              </m:r>
            </m:oMath>
          </a14:m>
          <a:r>
            <a:rPr lang="nl-NL" sz="1700" kern="1200" dirty="0" smtClean="0"/>
            <a:t> </a:t>
          </a:r>
          <a:r>
            <a:rPr lang="nl-NL" sz="1700" kern="1200" dirty="0" err="1" smtClean="0"/>
            <a:t>that</a:t>
          </a:r>
          <a:r>
            <a:rPr lang="nl-NL" sz="1700" kern="1200" dirty="0" smtClean="0"/>
            <a:t> are </a:t>
          </a:r>
          <a:r>
            <a:rPr lang="nl-NL" sz="1700" kern="1200" dirty="0" err="1" smtClean="0"/>
            <a:t>not</a:t>
          </a:r>
          <a:r>
            <a:rPr lang="nl-NL" sz="1700" kern="1200" dirty="0" smtClean="0"/>
            <a:t> small/</a:t>
          </a:r>
          <a:r>
            <a:rPr lang="nl-NL" sz="1700" kern="1200" dirty="0" err="1" smtClean="0"/>
            <a:t>thin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contain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one</a:t>
          </a:r>
          <a:r>
            <a:rPr lang="nl-NL" sz="1700" kern="1200" dirty="0" smtClean="0"/>
            <a:t> of 8 hard families, </a:t>
          </a:r>
          <a:r>
            <a:rPr lang="nl-NL" sz="1700" kern="1200" dirty="0" err="1" smtClean="0"/>
            <a:t>using</a:t>
          </a:r>
          <a:r>
            <a:rPr lang="nl-NL" sz="1700" kern="1200" dirty="0" smtClean="0"/>
            <a:t> </a:t>
          </a:r>
          <a:r>
            <a:rPr lang="en-US" sz="1600" kern="1200" dirty="0" smtClean="0">
              <a:solidFill>
                <a:srgbClr val="0070C0"/>
              </a:solidFill>
            </a:rPr>
            <a:t>[</a:t>
          </a:r>
          <a:r>
            <a:rPr lang="en-US" sz="1600" kern="1200" dirty="0" err="1" smtClean="0">
              <a:solidFill>
                <a:srgbClr val="0070C0"/>
              </a:solidFill>
            </a:rPr>
            <a:t>Atminas</a:t>
          </a:r>
          <a:r>
            <a:rPr lang="en-US" sz="1600" kern="1200" dirty="0" smtClean="0">
              <a:solidFill>
                <a:srgbClr val="0070C0"/>
              </a:solidFill>
            </a:rPr>
            <a:t>, </a:t>
          </a:r>
          <a:r>
            <a:rPr lang="en-US" sz="1600" kern="1200" dirty="0" err="1" smtClean="0">
              <a:solidFill>
                <a:srgbClr val="0070C0"/>
              </a:solidFill>
            </a:rPr>
            <a:t>Lozin</a:t>
          </a:r>
          <a:r>
            <a:rPr lang="en-US" sz="1600" kern="1200" dirty="0" smtClean="0">
              <a:solidFill>
                <a:srgbClr val="0070C0"/>
              </a:solidFill>
            </a:rPr>
            <a:t>, </a:t>
          </a:r>
          <a:r>
            <a:rPr lang="en-US" sz="1600" kern="1200" dirty="0" smtClean="0">
              <a:solidFill>
                <a:srgbClr val="0070C0"/>
              </a:solidFill>
            </a:rPr>
            <a:t>Razgon’12</a:t>
          </a:r>
          <a:r>
            <a:rPr lang="en-US" sz="1600" kern="1200" dirty="0" smtClean="0">
              <a:solidFill>
                <a:srgbClr val="0070C0"/>
              </a:solidFill>
            </a:rPr>
            <a:t>]</a:t>
          </a:r>
          <a:r>
            <a:rPr lang="en-US" sz="1700" kern="1200" dirty="0" smtClean="0"/>
            <a:t>: large path implies large induced path, clique, or induced </a:t>
          </a:r>
          <a:r>
            <a:rPr lang="en-US" sz="1700" kern="1200" dirty="0" err="1" smtClean="0"/>
            <a:t>biclique</a:t>
          </a:r>
          <a:endParaRPr lang="en-US" sz="1700" kern="1200" dirty="0"/>
        </a:p>
      </dsp:txBody>
      <dsp:txXfrm rot="10800000">
        <a:off x="2074566" y="4233560"/>
        <a:ext cx="5809287" cy="1085894"/>
      </dsp:txXfrm>
    </dsp:sp>
    <dsp:sp modelId="{34695F46-FECE-4DDE-8A88-B50841C8861F}">
      <dsp:nvSpPr>
        <dsp:cNvPr id="0" name=""/>
        <dsp:cNvSpPr/>
      </dsp:nvSpPr>
      <dsp:spPr>
        <a:xfrm>
          <a:off x="1260146" y="4233560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Characterizing the Easy-to-Find Subgraphs from the Viewpoint of </a:t>
            </a:r>
            <a:r>
              <a:rPr lang="en-US" sz="2400" dirty="0" smtClean="0"/>
              <a:t>Polynomial-Time </a:t>
            </a:r>
            <a:r>
              <a:rPr lang="en-US" sz="2400" dirty="0"/>
              <a:t>Algorithms, Kernels, and Turing Kernels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356992"/>
            <a:ext cx="5976664" cy="1080119"/>
          </a:xfrm>
        </p:spPr>
        <p:txBody>
          <a:bodyPr/>
          <a:lstStyle/>
          <a:p>
            <a:r>
              <a:rPr lang="en-US" sz="2400" b="1" dirty="0"/>
              <a:t>Bart M. P. </a:t>
            </a:r>
            <a:r>
              <a:rPr lang="en-US" sz="2400" b="1" dirty="0" smtClean="0"/>
              <a:t>Jansen</a:t>
            </a:r>
            <a:br>
              <a:rPr lang="en-US" sz="2400" b="1" dirty="0" smtClean="0"/>
            </a:br>
            <a:r>
              <a:rPr lang="en-US" sz="2400" dirty="0" err="1"/>
              <a:t>Dániel</a:t>
            </a:r>
            <a:r>
              <a:rPr lang="en-US" sz="2400" b="1" dirty="0"/>
              <a:t> </a:t>
            </a:r>
            <a:r>
              <a:rPr lang="en-US" sz="2400" dirty="0" smtClean="0"/>
              <a:t>Marx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January 4th, SODA 2015, San Diego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84168" y="5301208"/>
            <a:ext cx="2016224" cy="43204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425952"/>
            <a:ext cx="2016224" cy="43204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smtClean="0"/>
                  <a:t>Ingredients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the </a:t>
                </a:r>
                <a14:m>
                  <m:oMath xmlns:m="http://schemas.openxmlformats.org/officeDocument/2006/math">
                    <m:r>
                      <a:rPr lang="nl-NL" b="0" i="1" cap="small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cap="small" dirty="0" smtClean="0"/>
                  <a:t>-Subgraph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dichotomy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04210762"/>
                  </p:ext>
                </p:extLst>
              </p:nvPr>
            </p:nvGraphicFramePr>
            <p:xfrm>
              <a:off x="0" y="1196975"/>
              <a:ext cx="9144000" cy="53228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04210762"/>
                  </p:ext>
                </p:extLst>
              </p:nvPr>
            </p:nvGraphicFramePr>
            <p:xfrm>
              <a:off x="0" y="1196975"/>
              <a:ext cx="9144000" cy="53228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3" name="Patter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521" y="4149080"/>
            <a:ext cx="3715610" cy="2073797"/>
          </a:xfrm>
          <a:prstGeom prst="rect">
            <a:avLst/>
          </a:prstGeom>
        </p:spPr>
      </p:pic>
      <p:pic>
        <p:nvPicPr>
          <p:cNvPr id="8" name="Host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391" y="4105812"/>
            <a:ext cx="3586130" cy="2117065"/>
          </a:xfrm>
          <a:prstGeom prst="rect">
            <a:avLst/>
          </a:prstGeom>
        </p:spPr>
      </p:pic>
      <p:pic>
        <p:nvPicPr>
          <p:cNvPr id="7" name="Host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4149080"/>
            <a:ext cx="3715610" cy="21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5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00BBB1-1099-4BB8-B219-3D7580D6A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900BBB1-1099-4BB8-B219-3D7580D6A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ED3BD-5423-4315-8EA7-9BA67534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63ED3BD-5423-4315-8EA7-9BA67534F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609EA9-5716-4C27-BF76-9A4F4D3DE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5609EA9-5716-4C27-BF76-9A4F4D3DE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387970-3988-4813-B6B6-B9C1D70E7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13387970-3988-4813-B6B6-B9C1D70E7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D0CFD1-4A03-4200-9312-D8FEB88D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63D0CFD1-4A03-4200-9312-D8FEB88D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E6B3DD-8D58-44F3-8869-ECE0B36C0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96E6B3DD-8D58-44F3-8869-ECE0B36C0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695F46-FECE-4DDE-8A88-B50841C88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34695F46-FECE-4DDE-8A88-B50841C88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4164CF-D4F5-4905-82CA-EAE84C947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A84164CF-D4F5-4905-82CA-EAE84C947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kernelization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Viewpoint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2807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Kernelization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 smtClean="0"/>
                  <a:t> </a:t>
                </a:r>
                <a:r>
                  <a:rPr lang="en-US" dirty="0" smtClean="0"/>
                  <a:t>models provably effective preprocessing</a:t>
                </a:r>
              </a:p>
              <a:p>
                <a:pPr lvl="1"/>
                <a:r>
                  <a:rPr lang="nl-NL" dirty="0" err="1" smtClean="0"/>
                  <a:t>Originated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parameterized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complexity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Associates</a:t>
                </a:r>
                <a:r>
                  <a:rPr lang="nl-NL" dirty="0" smtClean="0"/>
                  <a:t> a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parameter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</a:t>
                </a:r>
                <a:endParaRPr lang="nl-NL" dirty="0" smtClean="0"/>
              </a:p>
              <a:p>
                <a:r>
                  <a:rPr lang="nl-NL" dirty="0" smtClean="0"/>
                  <a:t>A </a:t>
                </a:r>
                <a:r>
                  <a:rPr lang="nl-NL" dirty="0" err="1" smtClean="0"/>
                  <a:t>kernelization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-time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input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an equivalent input of size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nl-NL" dirty="0" smtClean="0"/>
              </a:p>
              <a:p>
                <a:endParaRPr lang="nl-NL" dirty="0"/>
              </a:p>
              <a:p>
                <a:endParaRPr lang="nl-NL" dirty="0" smtClean="0"/>
              </a:p>
              <a:p>
                <a:r>
                  <a:rPr lang="nl-NL" dirty="0" err="1" smtClean="0"/>
                  <a:t>Which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problems</a:t>
                </a:r>
                <a:r>
                  <a:rPr lang="nl-NL" dirty="0" smtClean="0"/>
                  <a:t> have </a:t>
                </a:r>
                <a:r>
                  <a:rPr lang="nl-NL" dirty="0" err="1" smtClean="0"/>
                  <a:t>kernels</a:t>
                </a:r>
                <a:r>
                  <a:rPr lang="nl-NL" dirty="0" smtClean="0"/>
                  <a:t> of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polynomial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?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grpSp>
        <p:nvGrpSpPr>
          <p:cNvPr id="6" name="Single-output"/>
          <p:cNvGrpSpPr/>
          <p:nvPr/>
        </p:nvGrpSpPr>
        <p:grpSpPr>
          <a:xfrm>
            <a:off x="1511660" y="3501008"/>
            <a:ext cx="6120680" cy="1919590"/>
            <a:chOff x="1187624" y="2780928"/>
            <a:chExt cx="6624736" cy="2077674"/>
          </a:xfrm>
        </p:grpSpPr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Single-output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2278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Kernelization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Subgraph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cap="small" dirty="0" err="1" smtClean="0"/>
              <a:t>Packing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choose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to be the size of the solution</a:t>
                </a:r>
              </a:p>
              <a:p>
                <a:pPr lvl="1"/>
                <a:r>
                  <a:rPr lang="nl-NL" dirty="0" smtClean="0"/>
                  <a:t>For </a:t>
                </a:r>
                <a:r>
                  <a:rPr lang="nl-NL" cap="small" dirty="0" err="1" smtClean="0"/>
                  <a:t>Subgraph</a:t>
                </a:r>
                <a:r>
                  <a:rPr lang="nl-NL" cap="small" dirty="0" smtClean="0"/>
                  <a:t>,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nl-NL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nl-NL" dirty="0"/>
                  <a:t>For </a:t>
                </a:r>
                <a:r>
                  <a:rPr lang="nl-NL" cap="small" dirty="0" err="1"/>
                  <a:t>Packing</a:t>
                </a:r>
                <a:r>
                  <a:rPr lang="nl-NL" dirty="0"/>
                  <a:t>,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nl-NL" dirty="0" smtClean="0"/>
                  <a:t>For </a:t>
                </a:r>
                <a:r>
                  <a:rPr lang="nl-NL" dirty="0" err="1" smtClean="0"/>
                  <a:t>which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can an instance of </a:t>
                </a:r>
                <a14:m>
                  <m:oMath xmlns:m="http://schemas.openxmlformats.org/officeDocument/2006/math">
                    <m:r>
                      <a:rPr lang="nl-NL" b="0" i="1" cap="small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-Subgraph/</a:t>
                </a:r>
                <a14:m>
                  <m:oMath xmlns:m="http://schemas.openxmlformats.org/officeDocument/2006/math">
                    <m:r>
                      <a:rPr lang="nl-NL" b="0" i="1" cap="small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-Packing</a:t>
                </a:r>
                <a:r>
                  <a:rPr lang="en-US" dirty="0" smtClean="0"/>
                  <a:t> be reduced to an equivalent one of size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nl-NL" dirty="0" smtClean="0"/>
                  <a:t>“Easy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”:</a:t>
                </a:r>
              </a:p>
              <a:p>
                <a:pPr lvl="1"/>
                <a:r>
                  <a:rPr lang="en-US" dirty="0" smtClean="0"/>
                  <a:t>has a kernel whose size is a polynomial of degree depending on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, but not on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r>
                  <a:rPr lang="nl-NL" dirty="0" smtClean="0"/>
                  <a:t>“Hard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”:</a:t>
                </a:r>
              </a:p>
              <a:p>
                <a:pPr lvl="1"/>
                <a:r>
                  <a:rPr lang="en-US" dirty="0" smtClean="0"/>
                  <a:t>no polynomial kernel whose degree is independent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(under some complexity-theoretic assumption)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grpSp>
        <p:nvGrpSpPr>
          <p:cNvPr id="12" name="Group 11"/>
          <p:cNvGrpSpPr/>
          <p:nvPr/>
        </p:nvGrpSpPr>
        <p:grpSpPr>
          <a:xfrm>
            <a:off x="395536" y="3501009"/>
            <a:ext cx="8424936" cy="2771775"/>
            <a:chOff x="395536" y="1484784"/>
            <a:chExt cx="8424936" cy="2771775"/>
          </a:xfrm>
        </p:grpSpPr>
        <p:pic>
          <p:nvPicPr>
            <p:cNvPr id="13" name="Hos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484784"/>
              <a:ext cx="4086225" cy="277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5536" y="2289820"/>
              <a:ext cx="8424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70C0"/>
                  </a:solidFill>
                  <a:latin typeface="+mj-lt"/>
                </a:rPr>
                <a:t>Does				      contain             ?</a:t>
              </a:r>
              <a:endParaRPr lang="nb-NO" dirty="0" err="1" smtClean="0">
                <a:solidFill>
                  <a:srgbClr val="0070C0"/>
                </a:solidFill>
                <a:latin typeface="+mj-lt"/>
              </a:endParaRPr>
            </a:p>
          </p:txBody>
        </p:sp>
        <p:pic>
          <p:nvPicPr>
            <p:cNvPr id="15" name="Quer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74" y="2023864"/>
              <a:ext cx="1047750" cy="1104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FoundSub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3" y="3501008"/>
            <a:ext cx="40862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White"/>
          <p:cNvSpPr/>
          <p:nvPr/>
        </p:nvSpPr>
        <p:spPr bwMode="auto">
          <a:xfrm>
            <a:off x="1547664" y="3501009"/>
            <a:ext cx="4086225" cy="27717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8" name="Reduced subgra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501009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48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smtClean="0"/>
                  <a:t>Kernelizable cases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-Packing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l-NL" dirty="0" smtClean="0"/>
                  <a:t> is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-small/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-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thin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</a:t>
                </a:r>
              </a:p>
              <a:p>
                <a:pPr lvl="1"/>
                <a:r>
                  <a:rPr lang="nl-NL" dirty="0" smtClean="0"/>
                  <a:t>has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, or</a:t>
                </a:r>
              </a:p>
              <a:p>
                <a:pPr lvl="1"/>
                <a:r>
                  <a:rPr lang="nl-NL" dirty="0" smtClean="0"/>
                  <a:t>is a </a:t>
                </a:r>
                <a:r>
                  <a:rPr lang="nl-NL" dirty="0" err="1" smtClean="0"/>
                  <a:t>bipartite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whose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smallest</a:t>
                </a:r>
                <a:r>
                  <a:rPr lang="nl-NL" dirty="0" smtClean="0"/>
                  <a:t> side has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nl-NL" dirty="0" smtClean="0"/>
              </a:p>
              <a:p>
                <a:endParaRPr lang="nl-NL" dirty="0" smtClean="0"/>
              </a:p>
              <a:p>
                <a:endParaRPr lang="nl-NL" dirty="0" smtClean="0"/>
              </a:p>
              <a:p>
                <a:endParaRPr lang="nl-NL" dirty="0" smtClean="0"/>
              </a:p>
              <a:p>
                <a:endParaRPr lang="nl-NL" dirty="0"/>
              </a:p>
              <a:p>
                <a:r>
                  <a:rPr lang="nl-NL" dirty="0" smtClean="0"/>
                  <a:t>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family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small/thin if there are constants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such that every graph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-small/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-thin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orem"/>
              <p:cNvSpPr/>
              <p:nvPr/>
            </p:nvSpPr>
            <p:spPr bwMode="auto">
              <a:xfrm>
                <a:off x="539552" y="4797152"/>
                <a:ext cx="8064896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-</a:t>
                </a:r>
                <a:r>
                  <a:rPr lang="nl-NL" sz="2400" cap="small" dirty="0" smtClean="0"/>
                  <a:t>Packing</a:t>
                </a:r>
                <a:r>
                  <a:rPr lang="nl-NL" sz="2400" dirty="0" smtClean="0"/>
                  <a:t> has a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kernel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 is small/thin, </a:t>
                </a: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otherwise</a:t>
                </a:r>
                <a:r>
                  <a:rPr lang="nl-NL" sz="2400" dirty="0" smtClean="0"/>
                  <a:t> does </a:t>
                </a:r>
                <a:r>
                  <a:rPr lang="nl-NL" sz="2400" dirty="0" err="1" smtClean="0"/>
                  <a:t>not</a:t>
                </a:r>
                <a:r>
                  <a:rPr lang="nl-NL" sz="2400" dirty="0" smtClean="0"/>
                  <a:t> have a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kernel</a:t>
                </a:r>
                <a:r>
                  <a:rPr lang="nl-NL" sz="2400" dirty="0" smtClean="0"/>
                  <a:t> </a:t>
                </a:r>
                <a:br>
                  <a:rPr lang="nl-NL" sz="2400" dirty="0" smtClean="0"/>
                </a:br>
                <a:r>
                  <a:rPr lang="nl-NL" sz="2400" dirty="0" smtClean="0"/>
                  <a:t>(</a:t>
                </a:r>
                <a:r>
                  <a:rPr lang="nl-NL" sz="2400" dirty="0" err="1" smtClean="0"/>
                  <a:t>unless</a:t>
                </a:r>
                <a:r>
                  <a:rPr lang="nl-NL" sz="2400" dirty="0" smtClean="0"/>
                  <a:t> NP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nl-NL" sz="2400" dirty="0" smtClean="0"/>
                  <a:t> </a:t>
                </a:r>
                <a:r>
                  <a:rPr lang="nl-NL" sz="2400" dirty="0" err="1" smtClean="0"/>
                  <a:t>coNP</a:t>
                </a:r>
                <a:r>
                  <a:rPr lang="nl-NL" sz="2400" dirty="0" smtClean="0"/>
                  <a:t>/poly)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797152"/>
                <a:ext cx="8064896" cy="136815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T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663" y="2737470"/>
            <a:ext cx="3876675" cy="1771650"/>
          </a:xfrm>
          <a:prstGeom prst="rect">
            <a:avLst/>
          </a:prstGeom>
        </p:spPr>
      </p:pic>
      <p:pic>
        <p:nvPicPr>
          <p:cNvPr id="10" name="S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663" y="2737470"/>
            <a:ext cx="3876675" cy="1771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8144" y="292494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70C0"/>
                </a:solidFill>
                <a:latin typeface="+mj-lt"/>
              </a:rPr>
              <a:t>3-small/2-thin</a:t>
            </a:r>
            <a:endParaRPr lang="en-US" sz="2000" dirty="0" err="1" smtClean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211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smtClean="0"/>
                  <a:t>Ingredients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the </a:t>
                </a:r>
                <a14:m>
                  <m:oMath xmlns:m="http://schemas.openxmlformats.org/officeDocument/2006/math">
                    <m:r>
                      <a:rPr lang="nl-NL" b="0" i="1" cap="small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cap="small" dirty="0" smtClean="0"/>
                  <a:t>-Packing</a:t>
                </a:r>
                <a:r>
                  <a:rPr lang="nl-NL" dirty="0" smtClean="0"/>
                  <a:t> kernel dichotomy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3589108"/>
                  </p:ext>
                </p:extLst>
              </p:nvPr>
            </p:nvGraphicFramePr>
            <p:xfrm>
              <a:off x="0" y="1196975"/>
              <a:ext cx="9144000" cy="53228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3589108"/>
                  </p:ext>
                </p:extLst>
              </p:nvPr>
            </p:nvGraphicFramePr>
            <p:xfrm>
              <a:off x="0" y="1196975"/>
              <a:ext cx="9144000" cy="53228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3" y="351826"/>
            <a:ext cx="6768754" cy="48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45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00BBB1-1099-4BB8-B219-3D7580D6A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900BBB1-1099-4BB8-B219-3D7580D6A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ED3BD-5423-4315-8EA7-9BA67534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63ED3BD-5423-4315-8EA7-9BA67534F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609EA9-5716-4C27-BF76-9A4F4D3DE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5609EA9-5716-4C27-BF76-9A4F4D3DE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387970-3988-4813-B6B6-B9C1D70E7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13387970-3988-4813-B6B6-B9C1D70E7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D0CFD1-4A03-4200-9312-D8FEB88D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63D0CFD1-4A03-4200-9312-D8FEB88D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E6B3DD-8D58-44F3-8869-ECE0B36C0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96E6B3DD-8D58-44F3-8869-ECE0B36C0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695F46-FECE-4DDE-8A88-B50841C88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34695F46-FECE-4DDE-8A88-B50841C88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4164CF-D4F5-4905-82CA-EAE84C947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A84164CF-D4F5-4905-82CA-EAE84C947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  <p:sp>
        <p:nvSpPr>
          <p:cNvPr id="17" name="Theorem"/>
          <p:cNvSpPr/>
          <p:nvPr/>
        </p:nvSpPr>
        <p:spPr bwMode="auto">
          <a:xfrm>
            <a:off x="179512" y="3284984"/>
            <a:ext cx="4243176" cy="3384375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400" kern="0" dirty="0">
                <a:latin typeface="Calibri"/>
              </a:rPr>
              <a:t>No </a:t>
            </a:r>
            <a:r>
              <a:rPr lang="nl-NL" sz="2400" kern="0" dirty="0" err="1">
                <a:latin typeface="Calibri"/>
              </a:rPr>
              <a:t>polynomial</a:t>
            </a:r>
            <a:r>
              <a:rPr lang="nl-NL" sz="2400" kern="0" dirty="0">
                <a:latin typeface="Calibri"/>
              </a:rPr>
              <a:t> </a:t>
            </a:r>
            <a:r>
              <a:rPr lang="nl-NL" sz="2400" kern="0" dirty="0" err="1">
                <a:latin typeface="Calibri"/>
              </a:rPr>
              <a:t>kernel</a:t>
            </a:r>
            <a:endParaRPr lang="en-US" sz="2400" kern="0" dirty="0">
              <a:latin typeface="Calibri"/>
            </a:endParaRPr>
          </a:p>
        </p:txBody>
      </p:sp>
      <p:sp>
        <p:nvSpPr>
          <p:cNvPr id="15" name="Theorem"/>
          <p:cNvSpPr/>
          <p:nvPr/>
        </p:nvSpPr>
        <p:spPr bwMode="auto">
          <a:xfrm>
            <a:off x="4649304" y="3284984"/>
            <a:ext cx="4243176" cy="3384375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400" kern="0" dirty="0" err="1">
                <a:latin typeface="Calibri"/>
              </a:rPr>
              <a:t>Polynomial</a:t>
            </a:r>
            <a:r>
              <a:rPr lang="nl-NL" sz="2400" kern="0" dirty="0">
                <a:latin typeface="Calibri"/>
              </a:rPr>
              <a:t> </a:t>
            </a:r>
            <a:r>
              <a:rPr lang="nl-NL" sz="2400" kern="0" dirty="0" err="1">
                <a:latin typeface="Calibri"/>
              </a:rPr>
              <a:t>kernel</a:t>
            </a:r>
            <a:endParaRPr lang="en-US" sz="2400" kern="0" dirty="0"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smtClean="0"/>
                  <a:t>Kernelizable cases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-Subgraph?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We do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have a </a:t>
                </a:r>
                <a:r>
                  <a:rPr lang="nl-NL" dirty="0" err="1" smtClean="0"/>
                  <a:t>dichotomy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kernelization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-Subgraph</a:t>
                </a:r>
              </a:p>
              <a:p>
                <a:pPr lvl="1"/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such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theorem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exists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it</a:t>
                </a:r>
                <a:r>
                  <a:rPr lang="nl-NL" dirty="0" smtClean="0"/>
                  <a:t> must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a lot more fragile </a:t>
                </a:r>
                <a:r>
                  <a:rPr lang="nl-NL" dirty="0" err="1" smtClean="0"/>
                  <a:t>than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case of </a:t>
                </a:r>
                <a:r>
                  <a:rPr lang="nl-NL" cap="small" dirty="0" err="1" smtClean="0"/>
                  <a:t>Packing</a:t>
                </a:r>
                <a:endParaRPr lang="nl-NL" cap="small" dirty="0" smtClean="0"/>
              </a:p>
              <a:p>
                <a:r>
                  <a:rPr lang="nl-NL" dirty="0" err="1" smtClean="0"/>
                  <a:t>Consider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following</a:t>
                </a:r>
                <a:r>
                  <a:rPr lang="nl-NL" dirty="0" smtClean="0"/>
                  <a:t> concrete </a:t>
                </a:r>
                <a:r>
                  <a:rPr lang="nl-NL" dirty="0" err="1" smtClean="0"/>
                  <a:t>examples</a:t>
                </a:r>
                <a:r>
                  <a:rPr lang="nl-NL" dirty="0" smtClean="0"/>
                  <a:t>:</a:t>
                </a:r>
                <a:endParaRPr lang="en-US" cap="smal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4005064"/>
            <a:ext cx="3528392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4026835"/>
            <a:ext cx="3456384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5301208"/>
            <a:ext cx="295232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5301207"/>
            <a:ext cx="2664296" cy="115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24001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Turing </a:t>
            </a:r>
            <a:r>
              <a:rPr lang="nl-NL" dirty="0" err="1" smtClean="0"/>
              <a:t>kernelization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Viewpoint 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2376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</a:t>
            </a:r>
            <a:r>
              <a:rPr lang="en-US" dirty="0" err="1" smtClean="0"/>
              <a:t>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Turing </a:t>
                </a:r>
                <a:r>
                  <a:rPr lang="en-US" dirty="0" err="1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/>
                  <a:t> </a:t>
                </a:r>
                <a:r>
                  <a:rPr lang="en-US" dirty="0" smtClean="0"/>
                  <a:t>of </a:t>
                </a:r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algorithm </a:t>
                </a:r>
                <a:r>
                  <a:rPr lang="en-US" dirty="0" smtClean="0"/>
                  <a:t>that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decides</a:t>
                </a:r>
                <a:r>
                  <a:rPr lang="en-US" dirty="0" smtClean="0"/>
                  <a:t> the answer of an instance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/>
                  <a:t>time </a:t>
                </a:r>
                <a:r>
                  <a:rPr lang="en-US" dirty="0">
                    <a:solidFill>
                      <a:srgbClr val="0070C0"/>
                    </a:solidFill>
                  </a:rPr>
                  <a:t>polynomial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 </a:t>
                </a:r>
                <a:r>
                  <a:rPr lang="en-US" dirty="0"/>
                  <a:t>given access to an </a:t>
                </a:r>
                <a:r>
                  <a:rPr lang="en-US" dirty="0" smtClean="0"/>
                  <a:t>oracle that</a:t>
                </a:r>
              </a:p>
              <a:p>
                <a:pPr lvl="2"/>
                <a:r>
                  <a:rPr lang="en-US" dirty="0"/>
                  <a:t>for any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endParaRPr lang="en-US" dirty="0"/>
              </a:p>
              <a:p>
                <a:pPr lvl="2"/>
                <a:r>
                  <a:rPr lang="en-US" dirty="0" smtClean="0"/>
                  <a:t>decides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in a single step</a:t>
                </a:r>
              </a:p>
              <a:p>
                <a:r>
                  <a:rPr lang="nl-NL" dirty="0" err="1" smtClean="0"/>
                  <a:t>Reduces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solving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solving</a:t>
                </a:r>
                <a:r>
                  <a:rPr lang="nl-NL" dirty="0" smtClean="0"/>
                  <a:t>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small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26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smtClean="0"/>
                  <a:t>Turing </a:t>
                </a:r>
                <a:r>
                  <a:rPr lang="nl-NL" dirty="0" err="1" smtClean="0"/>
                  <a:t>kernelizable</a:t>
                </a:r>
                <a:r>
                  <a:rPr lang="nl-NL" dirty="0" smtClean="0"/>
                  <a:t> cases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-Packing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For the </a:t>
            </a:r>
            <a:r>
              <a:rPr lang="nl-NL" cap="small" dirty="0" err="1" smtClean="0"/>
              <a:t>Packing</a:t>
            </a:r>
            <a:r>
              <a:rPr lang="nl-NL" dirty="0" smtClean="0"/>
              <a:t> </a:t>
            </a:r>
            <a:r>
              <a:rPr lang="nl-NL" dirty="0" err="1" smtClean="0"/>
              <a:t>problem</a:t>
            </a:r>
            <a:r>
              <a:rPr lang="nl-NL" dirty="0" smtClean="0"/>
              <a:t>, Turing </a:t>
            </a:r>
            <a:r>
              <a:rPr lang="nl-NL" dirty="0" err="1" smtClean="0"/>
              <a:t>kernelization</a:t>
            </a:r>
            <a:r>
              <a:rPr lang="nl-NL" dirty="0" smtClean="0"/>
              <a:t> is </a:t>
            </a:r>
            <a:r>
              <a:rPr lang="nl-NL" dirty="0" err="1" smtClean="0"/>
              <a:t>not</a:t>
            </a:r>
            <a:r>
              <a:rPr lang="nl-NL" dirty="0" smtClean="0"/>
              <a:t> more </a:t>
            </a:r>
            <a:r>
              <a:rPr lang="nl-NL" dirty="0" err="1" smtClean="0"/>
              <a:t>powerful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normal</a:t>
            </a:r>
            <a:r>
              <a:rPr lang="nl-NL" dirty="0" smtClean="0"/>
              <a:t> </a:t>
            </a:r>
            <a:r>
              <a:rPr lang="nl-NL" dirty="0" err="1" smtClean="0"/>
              <a:t>kernelization</a:t>
            </a:r>
            <a:endParaRPr lang="nl-NL" dirty="0" smtClean="0"/>
          </a:p>
          <a:p>
            <a:pPr lvl="1"/>
            <a:r>
              <a:rPr lang="nl-NL" dirty="0" smtClean="0"/>
              <a:t>A </a:t>
            </a:r>
            <a:r>
              <a:rPr lang="nl-NL" dirty="0" err="1" smtClean="0"/>
              <a:t>normal</a:t>
            </a:r>
            <a:r>
              <a:rPr lang="nl-NL" dirty="0" smtClean="0"/>
              <a:t> </a:t>
            </a:r>
            <a:r>
              <a:rPr lang="nl-NL" dirty="0" err="1" smtClean="0"/>
              <a:t>kernel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qualifies</a:t>
            </a:r>
            <a:r>
              <a:rPr lang="nl-NL" dirty="0" smtClean="0"/>
              <a:t> as Turing </a:t>
            </a:r>
            <a:r>
              <a:rPr lang="nl-NL" dirty="0" err="1" smtClean="0"/>
              <a:t>kernel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For the </a:t>
            </a:r>
            <a:r>
              <a:rPr lang="nl-NL" cap="small" dirty="0" err="1" smtClean="0"/>
              <a:t>Subgraph</a:t>
            </a:r>
            <a:r>
              <a:rPr lang="nl-NL" dirty="0" smtClean="0"/>
              <a:t> </a:t>
            </a:r>
            <a:r>
              <a:rPr lang="nl-NL" dirty="0" err="1" smtClean="0"/>
              <a:t>problem</a:t>
            </a:r>
            <a:r>
              <a:rPr lang="nl-NL" dirty="0" smtClean="0"/>
              <a:t>, Turing </a:t>
            </a:r>
            <a:r>
              <a:rPr lang="nl-NL" dirty="0" err="1" smtClean="0"/>
              <a:t>kernelization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0070C0"/>
                </a:solidFill>
              </a:rPr>
              <a:t>is </a:t>
            </a:r>
            <a:r>
              <a:rPr lang="nl-NL" dirty="0" smtClean="0"/>
              <a:t>more </a:t>
            </a:r>
            <a:r>
              <a:rPr lang="nl-NL" dirty="0" err="1" smtClean="0"/>
              <a:t>powerful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orem"/>
              <p:cNvSpPr/>
              <p:nvPr/>
            </p:nvSpPr>
            <p:spPr bwMode="auto">
              <a:xfrm>
                <a:off x="539552" y="2780928"/>
                <a:ext cx="8064896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-</a:t>
                </a:r>
                <a:r>
                  <a:rPr lang="nl-NL" sz="2400" cap="small" dirty="0" smtClean="0"/>
                  <a:t>Packing</a:t>
                </a:r>
                <a:r>
                  <a:rPr lang="nl-NL" sz="2400" dirty="0" smtClean="0"/>
                  <a:t> has a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kernel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 is small/thin, </a:t>
                </a: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otherwise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it</a:t>
                </a:r>
                <a:r>
                  <a:rPr lang="nl-NL" sz="2400" dirty="0" smtClean="0"/>
                  <a:t> is W[1]-hard, WK[1]-hard, or </a:t>
                </a:r>
                <a:r>
                  <a:rPr lang="nl-NL" sz="2400" cap="small" dirty="0" smtClean="0"/>
                  <a:t>Long </a:t>
                </a:r>
                <a:r>
                  <a:rPr lang="nl-NL" sz="2400" cap="small" dirty="0" err="1" smtClean="0"/>
                  <a:t>Path</a:t>
                </a:r>
                <a:r>
                  <a:rPr lang="nl-NL" sz="2400" dirty="0" smtClean="0"/>
                  <a:t>-hard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780928"/>
                <a:ext cx="8064896" cy="136815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029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Subgraph </a:t>
            </a:r>
            <a:r>
              <a:rPr lang="en-US" dirty="0" smtClean="0"/>
              <a:t>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Host graph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pattern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	</a:t>
                </a:r>
                <a:r>
                  <a:rPr lang="en-US" dirty="0" smtClean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contain a subgraph isomorphic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95536" y="3103988"/>
            <a:ext cx="8424936" cy="1104900"/>
            <a:chOff x="395536" y="2023864"/>
            <a:chExt cx="8424936" cy="1104900"/>
          </a:xfrm>
        </p:grpSpPr>
        <p:pic>
          <p:nvPicPr>
            <p:cNvPr id="9" name="Que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2023864"/>
              <a:ext cx="1047750" cy="1104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95536" y="2289820"/>
              <a:ext cx="8424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70C0"/>
                  </a:solidFill>
                  <a:latin typeface="+mj-lt"/>
                </a:rPr>
                <a:t>Does				      contain             ?</a:t>
              </a:r>
              <a:endParaRPr lang="nb-NO" dirty="0" err="1" smtClean="0">
                <a:solidFill>
                  <a:srgbClr val="0070C0"/>
                </a:solidFill>
                <a:latin typeface="+mj-lt"/>
              </a:endParaRPr>
            </a:p>
          </p:txBody>
        </p:sp>
      </p:grpSp>
      <p:pic>
        <p:nvPicPr>
          <p:cNvPr id="14" name="Ho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2" y="2564906"/>
            <a:ext cx="4086225" cy="2771775"/>
          </a:xfrm>
          <a:prstGeom prst="rect">
            <a:avLst/>
          </a:prstGeom>
        </p:spPr>
      </p:pic>
      <p:pic>
        <p:nvPicPr>
          <p:cNvPr id="15" name="FoundSubgrap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0" y="2564904"/>
            <a:ext cx="4086225" cy="2771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Subgraph"/>
              <p:cNvSpPr txBox="1">
                <a:spLocks/>
              </p:cNvSpPr>
              <p:nvPr/>
            </p:nvSpPr>
            <p:spPr bwMode="auto">
              <a:xfrm>
                <a:off x="457200" y="5526800"/>
                <a:ext cx="8363272" cy="782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kern="0" dirty="0" smtClean="0"/>
                  <a:t>For a class of graphs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kern="0" dirty="0" smtClean="0"/>
                  <a:t>, the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kern="0" dirty="0" smtClean="0"/>
                  <a:t>-</a:t>
                </a:r>
                <a:r>
                  <a:rPr lang="en-US" kern="0" cap="small" dirty="0" smtClean="0"/>
                  <a:t>Subgraph</a:t>
                </a:r>
                <a:r>
                  <a:rPr lang="en-US" kern="0" dirty="0" smtClean="0"/>
                  <a:t> problem is the restriction to patterns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kern="0" dirty="0" smtClean="0"/>
                  <a:t> from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kern="0" dirty="0" smtClean="0"/>
              </a:p>
            </p:txBody>
          </p:sp>
        </mc:Choice>
        <mc:Fallback xmlns="">
          <p:sp>
            <p:nvSpPr>
              <p:cNvPr id="10" name="FSubgraph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526800"/>
                <a:ext cx="8363272" cy="782520"/>
              </a:xfrm>
              <a:prstGeom prst="rect">
                <a:avLst/>
              </a:prstGeom>
              <a:blipFill rotWithShape="0">
                <a:blip r:embed="rId6"/>
                <a:stretch>
                  <a:fillRect l="-1093" t="-6250" r="-656" b="-23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34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/>
                  <a:t>Turing </a:t>
                </a:r>
                <a:r>
                  <a:rPr lang="nl-NL" dirty="0" err="1"/>
                  <a:t>kernelizable</a:t>
                </a:r>
                <a:r>
                  <a:rPr lang="nl-NL" dirty="0"/>
                  <a:t> cases of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/>
                  <a:t>-Subgraph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nl-NL" dirty="0" smtClean="0"/>
                  <a:t>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l-NL" dirty="0" smtClean="0"/>
                  <a:t> is </a:t>
                </a:r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-splittable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set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of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such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component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:</a:t>
                </a:r>
              </a:p>
              <a:p>
                <a:pPr lvl="1"/>
                <a:r>
                  <a:rPr lang="nl-NL" dirty="0" smtClean="0"/>
                  <a:t>has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, or</a:t>
                </a:r>
              </a:p>
              <a:p>
                <a:pPr lvl="1"/>
                <a:r>
                  <a:rPr lang="nl-NL" dirty="0" smtClean="0"/>
                  <a:t>is a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dirty="0" err="1" smtClean="0"/>
                  <a:t>thin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bipartite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which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closed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neighborhoods</a:t>
                </a:r>
                <a:r>
                  <a:rPr lang="nl-NL" dirty="0" smtClean="0"/>
                  <a:t> of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are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universal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nl-NL" dirty="0" smtClean="0"/>
              </a:p>
              <a:p>
                <a:endParaRPr lang="nl-NL" dirty="0" smtClean="0"/>
              </a:p>
              <a:p>
                <a:endParaRPr lang="nl-NL" dirty="0" smtClean="0"/>
              </a:p>
              <a:p>
                <a:endParaRPr lang="nl-NL" dirty="0" smtClean="0"/>
              </a:p>
              <a:p>
                <a:r>
                  <a:rPr lang="nl-NL" dirty="0" smtClean="0"/>
                  <a:t>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family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splittable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if there are constants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such that every graph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splittable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854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orem"/>
              <p:cNvSpPr/>
              <p:nvPr/>
            </p:nvSpPr>
            <p:spPr bwMode="auto">
              <a:xfrm>
                <a:off x="539552" y="5118717"/>
                <a:ext cx="8064896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-</a:t>
                </a:r>
                <a:r>
                  <a:rPr lang="nl-NL" sz="2400" cap="small" dirty="0" smtClean="0"/>
                  <a:t>Subgraph</a:t>
                </a:r>
                <a:r>
                  <a:rPr lang="nl-NL" sz="2400" dirty="0" smtClean="0"/>
                  <a:t> has a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 Turing </a:t>
                </a:r>
                <a:r>
                  <a:rPr lang="nl-NL" sz="2400" dirty="0" err="1" smtClean="0"/>
                  <a:t>kernel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 is </a:t>
                </a:r>
                <a:r>
                  <a:rPr lang="nl-NL" sz="2400" dirty="0" err="1" smtClean="0"/>
                  <a:t>splittable</a:t>
                </a:r>
                <a:r>
                  <a:rPr lang="nl-NL" sz="2400" dirty="0" smtClean="0"/>
                  <a:t>, </a:t>
                </a: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otherwise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it</a:t>
                </a:r>
                <a:r>
                  <a:rPr lang="nl-NL" sz="2400" dirty="0" smtClean="0"/>
                  <a:t> is W[1]-hard, WK[1]-hard, or </a:t>
                </a:r>
                <a:r>
                  <a:rPr lang="nl-NL" sz="2400" cap="small" dirty="0" smtClean="0"/>
                  <a:t>Long </a:t>
                </a:r>
                <a:r>
                  <a:rPr lang="nl-NL" sz="2400" cap="small" dirty="0" err="1" smtClean="0"/>
                  <a:t>Path</a:t>
                </a:r>
                <a:r>
                  <a:rPr lang="nl-NL" sz="2400" dirty="0" smtClean="0"/>
                  <a:t>-hard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118717"/>
                <a:ext cx="8064896" cy="136815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P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112" y="3397109"/>
            <a:ext cx="3533775" cy="1647825"/>
          </a:xfrm>
          <a:prstGeom prst="rect">
            <a:avLst/>
          </a:prstGeom>
        </p:spPr>
      </p:pic>
      <p:pic>
        <p:nvPicPr>
          <p:cNvPr id="6" name="SP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112" y="3397108"/>
            <a:ext cx="3533775" cy="1647825"/>
          </a:xfrm>
          <a:prstGeom prst="rect">
            <a:avLst/>
          </a:prstGeom>
        </p:spPr>
      </p:pic>
      <p:pic>
        <p:nvPicPr>
          <p:cNvPr id="7" name="SP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112" y="3397108"/>
            <a:ext cx="3533775" cy="1647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84168" y="3573016"/>
                <a:ext cx="2232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3,1,2,2</m:t>
                    </m:r>
                    <m:r>
                      <a:rPr lang="nl-NL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dirty="0" smtClean="0">
                    <a:solidFill>
                      <a:srgbClr val="0070C0"/>
                    </a:solidFill>
                    <a:latin typeface="+mj-lt"/>
                  </a:rPr>
                  <a:t>-</a:t>
                </a:r>
                <a:r>
                  <a:rPr lang="nl-NL" sz="2000" dirty="0" err="1" smtClean="0">
                    <a:solidFill>
                      <a:srgbClr val="0070C0"/>
                    </a:solidFill>
                    <a:latin typeface="+mj-lt"/>
                  </a:rPr>
                  <a:t>splittable</a:t>
                </a:r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573016"/>
                <a:ext cx="2232248" cy="400110"/>
              </a:xfrm>
              <a:prstGeom prst="rect">
                <a:avLst/>
              </a:prstGeom>
              <a:blipFill rotWithShape="0">
                <a:blip r:embed="rId8"/>
                <a:stretch>
                  <a:fillRect t="-7576" r="-109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565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l-NL" dirty="0" smtClean="0"/>
                  <a:t>We </a:t>
                </a:r>
                <a:r>
                  <a:rPr lang="nl-NL" dirty="0" err="1" smtClean="0"/>
                  <a:t>proved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dichotomy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theorems</a:t>
                </a:r>
                <a:r>
                  <a:rPr lang="nl-NL" dirty="0" smtClean="0"/>
                  <a:t> for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-Packing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-Subgraph</a:t>
                </a:r>
              </a:p>
              <a:p>
                <a:pPr lvl="1"/>
                <a:r>
                  <a:rPr lang="nl-NL" dirty="0" smtClean="0"/>
                  <a:t>Three viewpoints: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-time </a:t>
                </a:r>
                <a:r>
                  <a:rPr lang="nl-NL" dirty="0" err="1" smtClean="0"/>
                  <a:t>solvable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kernelizable</a:t>
                </a:r>
                <a:r>
                  <a:rPr lang="nl-NL" dirty="0" smtClean="0"/>
                  <a:t>, Turing </a:t>
                </a:r>
                <a:r>
                  <a:rPr lang="nl-NL" dirty="0" err="1" smtClean="0"/>
                  <a:t>kernelizable</a:t>
                </a:r>
                <a:endParaRPr lang="en-US" dirty="0" smtClean="0"/>
              </a:p>
              <a:p>
                <a:r>
                  <a:rPr lang="nl-NL" dirty="0" err="1" smtClean="0"/>
                  <a:t>Our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work</a:t>
                </a:r>
                <a:r>
                  <a:rPr lang="nl-NL" dirty="0" smtClean="0"/>
                  <a:t> shows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proving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dichotomy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theorems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feasible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aiming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them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realistic</a:t>
                </a:r>
                <a:r>
                  <a:rPr lang="nl-NL" dirty="0" smtClean="0"/>
                  <a:t> goal</a:t>
                </a:r>
              </a:p>
              <a:p>
                <a:pPr lvl="1"/>
                <a:r>
                  <a:rPr lang="nl-NL" dirty="0" smtClean="0"/>
                  <a:t>See </a:t>
                </a:r>
                <a:r>
                  <a:rPr lang="nl-NL" dirty="0" err="1" smtClean="0"/>
                  <a:t>also</a:t>
                </a:r>
                <a:r>
                  <a:rPr lang="nl-NL" dirty="0" smtClean="0"/>
                  <a:t> D</a:t>
                </a:r>
                <a:r>
                  <a:rPr lang="en-US" dirty="0" smtClean="0"/>
                  <a:t>á</a:t>
                </a:r>
                <a:r>
                  <a:rPr lang="nl-NL" dirty="0" err="1" smtClean="0"/>
                  <a:t>niel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Marx’s</a:t>
                </a:r>
                <a:r>
                  <a:rPr lang="nl-NL" dirty="0" smtClean="0"/>
                  <a:t> MFCS talk: “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is easy or hard”</a:t>
                </a:r>
              </a:p>
              <a:p>
                <a:r>
                  <a:rPr lang="nl-NL" dirty="0" err="1" smtClean="0"/>
                  <a:t>Proving</a:t>
                </a:r>
                <a:r>
                  <a:rPr lang="nl-NL" dirty="0"/>
                  <a:t> </a:t>
                </a:r>
                <a:r>
                  <a:rPr lang="nl-NL" dirty="0" err="1" smtClean="0"/>
                  <a:t>dichotomy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theorems</a:t>
                </a:r>
                <a:r>
                  <a:rPr lang="nl-NL" dirty="0" smtClean="0"/>
                  <a:t> led </a:t>
                </a:r>
                <a:r>
                  <a:rPr lang="nl-NL" dirty="0" err="1" smtClean="0"/>
                  <a:t>us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fact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thin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bipartite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graphs</a:t>
                </a:r>
                <a:r>
                  <a:rPr lang="nl-NL" dirty="0" smtClean="0"/>
                  <a:t> are easy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find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pack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  <a:blipFill rotWithShape="0">
                <a:blip r:embed="rId2"/>
                <a:stretch>
                  <a:fillRect l="-963" t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2633009" y="4737918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324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Packing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Host graph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pattern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	</a:t>
                </a:r>
                <a:r>
                  <a:rPr lang="en-US" dirty="0" smtClean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contain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vertex-disjoint subgraphs, each 		isomorphic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95536" y="3103988"/>
            <a:ext cx="8424936" cy="1104900"/>
            <a:chOff x="395536" y="2023864"/>
            <a:chExt cx="8424936" cy="1104900"/>
          </a:xfrm>
        </p:grpSpPr>
        <p:pic>
          <p:nvPicPr>
            <p:cNvPr id="7" name="Que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2023864"/>
              <a:ext cx="1047750" cy="1104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95536" y="2289820"/>
                  <a:ext cx="84249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rgbClr val="0070C0"/>
                      </a:solidFill>
                      <a:latin typeface="+mj-lt"/>
                    </a:rPr>
                    <a:t>Does				      contain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dirty="0" smtClean="0">
                      <a:solidFill>
                        <a:srgbClr val="0070C0"/>
                      </a:solidFill>
                      <a:latin typeface="+mj-lt"/>
                    </a:rPr>
                    <a:t>          ?</a:t>
                  </a:r>
                  <a:endParaRPr lang="nb-NO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2289820"/>
                  <a:ext cx="8424936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43" t="-14151" r="-1302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Hos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2" y="2564906"/>
            <a:ext cx="4086225" cy="2771775"/>
          </a:xfrm>
          <a:prstGeom prst="rect">
            <a:avLst/>
          </a:prstGeom>
        </p:spPr>
      </p:pic>
      <p:pic>
        <p:nvPicPr>
          <p:cNvPr id="2" name="FoundPack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2" y="2564904"/>
            <a:ext cx="4086225" cy="2771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FPacking"/>
              <p:cNvSpPr txBox="1">
                <a:spLocks/>
              </p:cNvSpPr>
              <p:nvPr/>
            </p:nvSpPr>
            <p:spPr bwMode="auto">
              <a:xfrm>
                <a:off x="457200" y="5526800"/>
                <a:ext cx="8229600" cy="782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kern="0" dirty="0" smtClean="0"/>
                  <a:t>For a class of graphs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kern="0" dirty="0" smtClean="0"/>
                  <a:t>, the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kern="0" dirty="0" smtClean="0"/>
                  <a:t>-</a:t>
                </a:r>
                <a:r>
                  <a:rPr lang="en-US" kern="0" cap="small" dirty="0" smtClean="0"/>
                  <a:t>Packing</a:t>
                </a:r>
                <a:r>
                  <a:rPr lang="en-US" kern="0" dirty="0" smtClean="0"/>
                  <a:t> problem is the restriction to patterns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kern="0" dirty="0" smtClean="0"/>
                  <a:t> from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kern="0" dirty="0" smtClean="0"/>
              </a:p>
            </p:txBody>
          </p:sp>
        </mc:Choice>
        <mc:Fallback>
          <p:sp>
            <p:nvSpPr>
              <p:cNvPr id="10" name="FPac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526800"/>
                <a:ext cx="8229600" cy="782520"/>
              </a:xfrm>
              <a:prstGeom prst="rect">
                <a:avLst/>
              </a:prstGeom>
              <a:blipFill rotWithShape="0">
                <a:blip r:embed="rId7"/>
                <a:stretch>
                  <a:fillRect l="-1111" t="-6250" b="-23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753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depends on the type of pattern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general </a:t>
                </a:r>
                <a:r>
                  <a:rPr lang="en-US" cap="small" dirty="0" smtClean="0"/>
                  <a:t>Packing</a:t>
                </a:r>
                <a:r>
                  <a:rPr lang="en-US" dirty="0" smtClean="0"/>
                  <a:t> and </a:t>
                </a:r>
                <a:r>
                  <a:rPr lang="en-US" cap="small" dirty="0" smtClean="0"/>
                  <a:t>Subgraph</a:t>
                </a:r>
                <a:r>
                  <a:rPr lang="en-US" dirty="0" smtClean="0"/>
                  <a:t> problems are NP-complete</a:t>
                </a:r>
              </a:p>
              <a:p>
                <a:pPr lvl="1"/>
                <a:r>
                  <a:rPr lang="en-US" dirty="0" smtClean="0"/>
                  <a:t>They contain the </a:t>
                </a:r>
                <a:r>
                  <a:rPr lang="nl-NL" cap="small" dirty="0" smtClean="0"/>
                  <a:t>Clique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as a special case</a:t>
                </a:r>
              </a:p>
              <a:p>
                <a:r>
                  <a:rPr lang="nl-NL" dirty="0" err="1" smtClean="0"/>
                  <a:t>However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some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subcases</a:t>
                </a:r>
                <a:r>
                  <a:rPr lang="nl-NL" dirty="0" smtClean="0"/>
                  <a:t> are </a:t>
                </a:r>
                <a:r>
                  <a:rPr lang="en-US" dirty="0" smtClean="0"/>
                  <a:t>polynomial-time solvable</a:t>
                </a:r>
              </a:p>
              <a:p>
                <a:pPr lvl="1"/>
                <a:r>
                  <a:rPr lang="nl-NL" dirty="0" err="1"/>
                  <a:t>Packing</a:t>
                </a:r>
                <a:r>
                  <a:rPr lang="nl-NL" dirty="0"/>
                  <a:t> vertex-disjoint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dirty="0" smtClean="0"/>
                  <a:t>’s is the </a:t>
                </a:r>
                <a:r>
                  <a:rPr lang="nl-NL" cap="small" dirty="0" smtClean="0"/>
                  <a:t>Matching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problem</a:t>
                </a:r>
                <a:endParaRPr lang="nl-NL" dirty="0" smtClean="0"/>
              </a:p>
              <a:p>
                <a:r>
                  <a:rPr lang="nl-NL" dirty="0" smtClean="0"/>
                  <a:t>We </a:t>
                </a:r>
                <a:r>
                  <a:rPr lang="nl-NL" dirty="0" err="1" smtClean="0"/>
                  <a:t>investigate</a:t>
                </a:r>
                <a:r>
                  <a:rPr lang="nl-NL" dirty="0" smtClean="0"/>
                  <a:t> the question:</a:t>
                </a:r>
                <a:endParaRPr lang="nl-NL" i="1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r>
                  <a:rPr lang="nl-NL" i="1" dirty="0" smtClean="0">
                    <a:solidFill>
                      <a:srgbClr val="0070C0"/>
                    </a:solidFill>
                  </a:rPr>
                  <a:t>For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which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types of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patterns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are the </a:t>
                </a:r>
                <a:r>
                  <a:rPr lang="nl-NL" i="1" cap="small" dirty="0" err="1" smtClean="0">
                    <a:solidFill>
                      <a:srgbClr val="0070C0"/>
                    </a:solidFill>
                  </a:rPr>
                  <a:t>Packing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and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i="1" cap="small" dirty="0" err="1" smtClean="0">
                    <a:solidFill>
                      <a:srgbClr val="0070C0"/>
                    </a:solidFill>
                  </a:rPr>
                  <a:t>Subgraph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problems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hard,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and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for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which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patterns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are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they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easy?</a:t>
                </a:r>
              </a:p>
              <a:p>
                <a:r>
                  <a:rPr lang="nl-NL" dirty="0" smtClean="0"/>
                  <a:t>We </a:t>
                </a:r>
                <a:r>
                  <a:rPr lang="nl-NL" dirty="0" err="1" smtClean="0"/>
                  <a:t>classify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complexity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cap="small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cap="small" dirty="0" smtClean="0"/>
                  <a:t>-Packing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cap="small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cap="small" dirty="0" smtClean="0"/>
                  <a:t>-Subgraph</a:t>
                </a:r>
              </a:p>
              <a:p>
                <a:pPr lvl="1"/>
                <a:r>
                  <a:rPr lang="nl-NL" dirty="0" err="1" smtClean="0"/>
                  <a:t>To</a:t>
                </a:r>
                <a:r>
                  <a:rPr lang="nl-NL" dirty="0" smtClean="0"/>
                  <a:t> make </a:t>
                </a:r>
                <a:r>
                  <a:rPr lang="nl-NL" dirty="0" err="1" smtClean="0"/>
                  <a:t>this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technically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feasible</a:t>
                </a:r>
                <a:r>
                  <a:rPr lang="nl-NL" dirty="0" smtClean="0"/>
                  <a:t>, we focus on </a:t>
                </a:r>
                <a:r>
                  <a:rPr lang="nl-NL" i="1" dirty="0" err="1" smtClean="0"/>
                  <a:t>hereditary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676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Characterizing</a:t>
            </a:r>
            <a:r>
              <a:rPr lang="nl-NL" dirty="0" smtClean="0"/>
              <a:t> the </a:t>
            </a:r>
            <a:r>
              <a:rPr lang="nl-NL" dirty="0" err="1" smtClean="0"/>
              <a:t>complexity</a:t>
            </a:r>
            <a:r>
              <a:rPr lang="nl-NL" dirty="0" smtClean="0"/>
              <a:t> of a </a:t>
            </a:r>
            <a:r>
              <a:rPr lang="nl-NL" dirty="0" err="1" smtClean="0"/>
              <a:t>pattern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 smtClean="0"/>
                  <a:t>Our research </a:t>
                </a:r>
                <a:r>
                  <a:rPr lang="nl-NL" dirty="0" err="1" smtClean="0"/>
                  <a:t>aims</a:t>
                </a:r>
                <a:r>
                  <a:rPr lang="nl-NL" dirty="0" smtClean="0"/>
                  <a:t> </a:t>
                </a:r>
                <a:r>
                  <a:rPr lang="nl-NL" dirty="0" smtClean="0"/>
                  <a:t>at </a:t>
                </a:r>
                <a:r>
                  <a:rPr lang="nl-NL" dirty="0" err="1" smtClean="0"/>
                  <a:t>finding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dichotomy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theorems</a:t>
                </a:r>
                <a:endParaRPr lang="nl-NL" dirty="0" smtClean="0"/>
              </a:p>
              <a:p>
                <a:pPr lvl="1"/>
                <a:r>
                  <a:rPr lang="nl-NL" dirty="0" smtClean="0"/>
                  <a:t>For 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hereditary</a:t>
                </a:r>
                <a:r>
                  <a:rPr lang="nl-NL" dirty="0" smtClean="0"/>
                  <a:t> family of </a:t>
                </a:r>
                <a:r>
                  <a:rPr lang="nl-NL" dirty="0" err="1" smtClean="0"/>
                  <a:t>patterns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dirty="0" smtClean="0"/>
                  <a:t>, prove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br>
                  <a:rPr lang="nl-NL" dirty="0" smtClean="0"/>
                </a:b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cap="small" dirty="0" err="1" smtClean="0"/>
                  <a:t>Packing</a:t>
                </a:r>
                <a:r>
                  <a:rPr lang="nl-NL" cap="small" dirty="0" smtClean="0"/>
                  <a:t> / </a:t>
                </a:r>
                <a14:m>
                  <m:oMath xmlns:m="http://schemas.openxmlformats.org/officeDocument/2006/math">
                    <m:r>
                      <a:rPr lang="nl-NL" b="0" i="1" cap="small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cap="small" dirty="0" smtClean="0"/>
                  <a:t>-</a:t>
                </a:r>
                <a:r>
                  <a:rPr lang="nl-NL" cap="small" dirty="0" err="1" smtClean="0"/>
                  <a:t>Subgraph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either</a:t>
                </a:r>
                <a:r>
                  <a:rPr lang="nl-NL" dirty="0" smtClean="0"/>
                  <a:t> easy or hard</a:t>
                </a:r>
              </a:p>
              <a:p>
                <a:pPr lvl="1"/>
                <a:r>
                  <a:rPr lang="nl-NL" dirty="0" err="1" smtClean="0"/>
                  <a:t>Interpretation</a:t>
                </a:r>
                <a:r>
                  <a:rPr lang="nl-NL" dirty="0" smtClean="0"/>
                  <a:t> </a:t>
                </a:r>
                <a:r>
                  <a:rPr lang="nl-NL" dirty="0"/>
                  <a:t>of </a:t>
                </a:r>
                <a:r>
                  <a:rPr lang="nl-NL" dirty="0">
                    <a:solidFill>
                      <a:srgbClr val="0070C0"/>
                    </a:solidFill>
                  </a:rPr>
                  <a:t>easy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>
                    <a:solidFill>
                      <a:srgbClr val="0070C0"/>
                    </a:solidFill>
                  </a:rPr>
                  <a:t>hard </a:t>
                </a:r>
                <a:r>
                  <a:rPr lang="nl-NL" dirty="0" err="1"/>
                  <a:t>depends</a:t>
                </a:r>
                <a:r>
                  <a:rPr lang="nl-NL" dirty="0"/>
                  <a:t> on the </a:t>
                </a:r>
                <a:r>
                  <a:rPr lang="nl-NL" dirty="0" smtClean="0"/>
                  <a:t>viewpoint</a:t>
                </a:r>
              </a:p>
              <a:p>
                <a:r>
                  <a:rPr lang="nl-NL" dirty="0" smtClean="0"/>
                  <a:t>A </a:t>
                </a:r>
                <a:r>
                  <a:rPr lang="nl-NL" dirty="0" err="1" smtClean="0"/>
                  <a:t>dichotomy</a:t>
                </a:r>
                <a:r>
                  <a:rPr lang="nl-NL" dirty="0" smtClean="0"/>
                  <a:t> shows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we </a:t>
                </a:r>
                <a:r>
                  <a:rPr lang="nl-NL" dirty="0" err="1" smtClean="0"/>
                  <a:t>fully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understand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makes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hard or easy</a:t>
                </a:r>
              </a:p>
              <a:p>
                <a:r>
                  <a:rPr lang="nl-NL" dirty="0" err="1" smtClean="0"/>
                  <a:t>When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proving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dichotomy</a:t>
                </a:r>
                <a:r>
                  <a:rPr lang="nl-NL" dirty="0" smtClean="0"/>
                  <a:t>, we </a:t>
                </a:r>
                <a:r>
                  <a:rPr lang="nl-NL" dirty="0" err="1" smtClean="0"/>
                  <a:t>systematically</a:t>
                </a:r>
                <a:r>
                  <a:rPr lang="nl-NL" dirty="0" smtClean="0"/>
                  <a:t> discover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the easy cases of the </a:t>
                </a:r>
                <a:r>
                  <a:rPr lang="nl-NL" dirty="0" err="1" smtClean="0"/>
                  <a:t>problem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Nontrivial</a:t>
                </a:r>
                <a:r>
                  <a:rPr lang="nl-NL" dirty="0" smtClean="0"/>
                  <a:t> easy cases </a:t>
                </a:r>
                <a:r>
                  <a:rPr lang="nl-NL" dirty="0" err="1" smtClean="0"/>
                  <a:t>appeared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were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previously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unknown</a:t>
                </a:r>
                <a:r>
                  <a:rPr lang="nl-NL" dirty="0" smtClean="0"/>
                  <a:t>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930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Ingredients</a:t>
            </a:r>
            <a:r>
              <a:rPr lang="nl-NL" dirty="0" smtClean="0"/>
              <a:t> of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dichotomy</a:t>
            </a:r>
            <a:r>
              <a:rPr lang="nl-NL" dirty="0" smtClean="0"/>
              <a:t> </a:t>
            </a:r>
            <a:r>
              <a:rPr lang="nl-NL" dirty="0" err="1" smtClean="0"/>
              <a:t>theorems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4187562"/>
                  </p:ext>
                </p:extLst>
              </p:nvPr>
            </p:nvGraphicFramePr>
            <p:xfrm>
              <a:off x="0" y="1196975"/>
              <a:ext cx="9144000" cy="53228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4187562"/>
                  </p:ext>
                </p:extLst>
              </p:nvPr>
            </p:nvGraphicFramePr>
            <p:xfrm>
              <a:off x="0" y="1196975"/>
              <a:ext cx="9144000" cy="53228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385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00BBB1-1099-4BB8-B219-3D7580D6A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900BBB1-1099-4BB8-B219-3D7580D6A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ED3BD-5423-4315-8EA7-9BA67534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463ED3BD-5423-4315-8EA7-9BA67534F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609EA9-5716-4C27-BF76-9A4F4D3DE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15609EA9-5716-4C27-BF76-9A4F4D3DE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387970-3988-4813-B6B6-B9C1D70E7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13387970-3988-4813-B6B6-B9C1D70E7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D0CFD1-4A03-4200-9312-D8FEB88D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3D0CFD1-4A03-4200-9312-D8FEB88D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E6B3DD-8D58-44F3-8869-ECE0B36C0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96E6B3DD-8D58-44F3-8869-ECE0B36C0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695F46-FECE-4DDE-8A88-B50841C88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34695F46-FECE-4DDE-8A88-B50841C88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4164CF-D4F5-4905-82CA-EAE84C947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A84164CF-D4F5-4905-82CA-EAE84C947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Polynomial</a:t>
            </a:r>
            <a:r>
              <a:rPr lang="nl-NL" dirty="0" smtClean="0"/>
              <a:t>-time </a:t>
            </a:r>
            <a:r>
              <a:rPr lang="nl-NL" dirty="0" err="1" smtClean="0"/>
              <a:t>solvability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Viewpoint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62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smtClean="0"/>
                  <a:t>Polynomial-time </a:t>
                </a:r>
                <a:r>
                  <a:rPr lang="nl-NL" dirty="0" err="1" smtClean="0"/>
                  <a:t>solvable</a:t>
                </a:r>
                <a:r>
                  <a:rPr lang="nl-NL" dirty="0" smtClean="0"/>
                  <a:t> cases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-Packing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err="1" smtClean="0"/>
                  <a:t>Complexity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packing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l-NL" dirty="0" smtClean="0"/>
                  <a:t> is well-</a:t>
                </a:r>
                <a:r>
                  <a:rPr lang="nl-NL" dirty="0" err="1" smtClean="0"/>
                  <a:t>understood</a:t>
                </a:r>
                <a:endParaRPr lang="nl-NL" dirty="0" smtClean="0"/>
              </a:p>
              <a:p>
                <a:endParaRPr lang="nl-NL" dirty="0"/>
              </a:p>
              <a:p>
                <a:endParaRPr lang="nl-NL" dirty="0" smtClean="0"/>
              </a:p>
              <a:p>
                <a:endParaRPr lang="nl-NL" dirty="0"/>
              </a:p>
              <a:p>
                <a:r>
                  <a:rPr lang="nl-NL" dirty="0" err="1" smtClean="0"/>
                  <a:t>This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easily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extends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cap="small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cap="small" dirty="0" smtClean="0"/>
                  <a:t>-Packing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hereditary</a:t>
                </a:r>
                <a:r>
                  <a:rPr lang="nl-NL" dirty="0" smtClean="0"/>
                  <a:t> families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dirty="0" smtClean="0"/>
                  <a:t> of (</a:t>
                </a:r>
                <a:r>
                  <a:rPr lang="nl-NL" dirty="0" err="1" smtClean="0"/>
                  <a:t>possibly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disconnected</a:t>
                </a:r>
                <a:r>
                  <a:rPr lang="nl-NL" dirty="0" smtClean="0"/>
                  <a:t>) </a:t>
                </a:r>
                <a:r>
                  <a:rPr lang="nl-NL" dirty="0" err="1" smtClean="0"/>
                  <a:t>pattern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graphs</a:t>
                </a:r>
                <a:endParaRPr lang="nl-NL" dirty="0" smtClean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heorem"/>
              <p:cNvSpPr/>
              <p:nvPr/>
            </p:nvSpPr>
            <p:spPr bwMode="auto">
              <a:xfrm>
                <a:off x="539552" y="1916956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nl-NL" sz="2400" cap="small" dirty="0" smtClean="0"/>
                  <a:t>-</a:t>
                </a:r>
                <a:r>
                  <a:rPr lang="nl-NL" sz="2400" cap="small" dirty="0" err="1" smtClean="0"/>
                  <a:t>Packing</a:t>
                </a:r>
                <a:r>
                  <a:rPr lang="nl-NL" sz="2400" dirty="0" smtClean="0"/>
                  <a:t> is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-time </a:t>
                </a:r>
                <a:r>
                  <a:rPr lang="nl-NL" sz="2400" dirty="0" err="1" smtClean="0"/>
                  <a:t>solvable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400" dirty="0" smtClean="0"/>
                  <a:t>, and </a:t>
                </a:r>
                <a:r>
                  <a:rPr lang="en-US" sz="2400" dirty="0"/>
                  <a:t>NP-complete </a:t>
                </a:r>
                <a:r>
                  <a:rPr lang="en-US" sz="2400" dirty="0" smtClean="0"/>
                  <a:t>otherwise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1800" dirty="0">
                    <a:solidFill>
                      <a:srgbClr val="0070C0"/>
                    </a:solidFill>
                  </a:rPr>
                  <a:t>Kirkpatrick &amp;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Hell’78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]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916956"/>
                <a:ext cx="8064896" cy="107999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orem"/>
              <p:cNvSpPr/>
              <p:nvPr/>
            </p:nvSpPr>
            <p:spPr bwMode="auto">
              <a:xfrm>
                <a:off x="539552" y="4653136"/>
                <a:ext cx="8064896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cap="small" dirty="0" smtClean="0"/>
                  <a:t>-</a:t>
                </a:r>
                <a:r>
                  <a:rPr lang="nl-NL" sz="2400" cap="small" dirty="0" err="1" smtClean="0"/>
                  <a:t>Packing</a:t>
                </a:r>
                <a:r>
                  <a:rPr lang="nl-NL" sz="2400" dirty="0" smtClean="0"/>
                  <a:t> is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-time </a:t>
                </a:r>
                <a:r>
                  <a:rPr lang="nl-NL" sz="2400" dirty="0" err="1" smtClean="0"/>
                  <a:t>solvable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all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connected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components</a:t>
                </a:r>
                <a:r>
                  <a:rPr lang="nl-NL" sz="2400" dirty="0" smtClean="0"/>
                  <a:t> of </a:t>
                </a:r>
                <a:r>
                  <a:rPr lang="nl-NL" sz="2400" dirty="0" err="1" smtClean="0"/>
                  <a:t>graphs</a:t>
                </a:r>
                <a:r>
                  <a:rPr lang="nl-NL" sz="2400" dirty="0" smtClean="0"/>
                  <a:t> in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 have at most </a:t>
                </a:r>
                <a:r>
                  <a:rPr lang="nl-NL" sz="2400" dirty="0" err="1" smtClean="0"/>
                  <a:t>two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vertices</a:t>
                </a:r>
                <a:r>
                  <a:rPr lang="nl-NL" sz="2400" dirty="0" smtClean="0"/>
                  <a:t>, </a:t>
                </a:r>
                <a:br>
                  <a:rPr lang="nl-NL" sz="2400" dirty="0" smtClean="0"/>
                </a:b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NP-complete </a:t>
                </a:r>
                <a:r>
                  <a:rPr lang="nl-NL" sz="2400" dirty="0" err="1" smtClean="0"/>
                  <a:t>otherwise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653136"/>
                <a:ext cx="8064896" cy="136815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93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/>
                  <a:t>Polynomial-time </a:t>
                </a:r>
                <a:r>
                  <a:rPr lang="nl-NL" dirty="0" err="1"/>
                  <a:t>solvable</a:t>
                </a:r>
                <a:r>
                  <a:rPr lang="nl-NL" dirty="0"/>
                  <a:t> cases of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/>
                  <a:t>-Subgraph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l-NL" dirty="0" smtClean="0"/>
                  <a:t> is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-matching-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splittable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there</a:t>
                </a:r>
                <a:r>
                  <a:rPr lang="nl-NL" dirty="0" smtClean="0"/>
                  <a:t> is a set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of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dirty="0" smtClean="0"/>
                  <a:t> vertices, </a:t>
                </a:r>
                <a:r>
                  <a:rPr lang="nl-NL" dirty="0" err="1" smtClean="0"/>
                  <a:t>such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</a:p>
              <a:p>
                <a:pPr lvl="1"/>
                <a:r>
                  <a:rPr lang="nl-NL" dirty="0" err="1" smtClean="0"/>
                  <a:t>every</a:t>
                </a:r>
                <a:r>
                  <a:rPr lang="nl-NL" dirty="0" smtClean="0"/>
                  <a:t> component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has at most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endParaRPr lang="nl-NL" dirty="0" smtClean="0"/>
              </a:p>
              <a:p>
                <a:endParaRPr lang="nl-NL" dirty="0" smtClean="0"/>
              </a:p>
              <a:p>
                <a:endParaRPr lang="nl-NL" dirty="0" smtClean="0"/>
              </a:p>
              <a:p>
                <a:endParaRPr lang="nl-NL" dirty="0" smtClean="0"/>
              </a:p>
              <a:p>
                <a:endParaRPr lang="nl-NL" dirty="0"/>
              </a:p>
              <a:p>
                <a:r>
                  <a:rPr lang="nl-NL" dirty="0" smtClean="0"/>
                  <a:t>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family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matching-</a:t>
                </a:r>
                <a:r>
                  <a:rPr lang="en-US" dirty="0" err="1" smtClean="0"/>
                  <a:t>splittable</a:t>
                </a:r>
                <a:r>
                  <a:rPr lang="en-US" dirty="0" smtClean="0"/>
                  <a:t> if there is a constant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such that every graph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-matching-</a:t>
                </a:r>
                <a:r>
                  <a:rPr lang="en-US" dirty="0" err="1" smtClean="0"/>
                  <a:t>splittable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5" name="MS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788" y="2780928"/>
            <a:ext cx="3400425" cy="1971675"/>
          </a:xfrm>
          <a:prstGeom prst="rect">
            <a:avLst/>
          </a:prstGeom>
        </p:spPr>
      </p:pic>
      <p:pic>
        <p:nvPicPr>
          <p:cNvPr id="6" name="MS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788" y="2780928"/>
            <a:ext cx="3400425" cy="1971675"/>
          </a:xfrm>
          <a:prstGeom prst="rect">
            <a:avLst/>
          </a:prstGeom>
        </p:spPr>
      </p:pic>
      <p:pic>
        <p:nvPicPr>
          <p:cNvPr id="7" name="MS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788" y="2780928"/>
            <a:ext cx="3400425" cy="1971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orem"/>
              <p:cNvSpPr/>
              <p:nvPr/>
            </p:nvSpPr>
            <p:spPr bwMode="auto">
              <a:xfrm>
                <a:off x="539552" y="4797152"/>
                <a:ext cx="8064896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-</a:t>
                </a:r>
                <a:r>
                  <a:rPr lang="nl-NL" sz="2400" cap="small" dirty="0" smtClean="0"/>
                  <a:t>Subgraph</a:t>
                </a:r>
                <a:r>
                  <a:rPr lang="nl-NL" sz="2400" dirty="0" smtClean="0"/>
                  <a:t> is </a:t>
                </a:r>
                <a:r>
                  <a:rPr lang="nl-NL" sz="2400" dirty="0" err="1" smtClean="0"/>
                  <a:t>randomized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-time </a:t>
                </a:r>
                <a:r>
                  <a:rPr lang="nl-NL" sz="2400" dirty="0" err="1" smtClean="0"/>
                  <a:t>solvable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 is matching-</a:t>
                </a:r>
                <a:r>
                  <a:rPr lang="nl-NL" sz="2400" dirty="0" err="1" smtClean="0"/>
                  <a:t>splittable</a:t>
                </a:r>
                <a:r>
                  <a:rPr lang="nl-NL" sz="2400" dirty="0" smtClean="0"/>
                  <a:t>, </a:t>
                </a: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NP-complete </a:t>
                </a:r>
                <a:r>
                  <a:rPr lang="nl-NL" sz="2400" dirty="0" err="1" smtClean="0"/>
                  <a:t>otherwise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797152"/>
                <a:ext cx="8064896" cy="136815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916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17219</TotalTime>
  <Words>967</Words>
  <Application>Microsoft Office PowerPoint</Application>
  <PresentationFormat>On-screen Show (4:3)</PresentationFormat>
  <Paragraphs>153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Cambria Math</vt:lpstr>
      <vt:lpstr>Arial</vt:lpstr>
      <vt:lpstr>Arial Narrow</vt:lpstr>
      <vt:lpstr>AA-UiB-Institusjonell-mal-rev03</vt:lpstr>
      <vt:lpstr>PowerPoint Presentation</vt:lpstr>
      <vt:lpstr>The Subgraph problem</vt:lpstr>
      <vt:lpstr>The Packing problem</vt:lpstr>
      <vt:lpstr>Complexity depends on the type of pattern</vt:lpstr>
      <vt:lpstr>Characterizing the complexity of a pattern</vt:lpstr>
      <vt:lpstr>Ingredients of our dichotomy theorems</vt:lpstr>
      <vt:lpstr>Polynomial-time solvability</vt:lpstr>
      <vt:lpstr>Polynomial-time solvable cases of F-Packing</vt:lpstr>
      <vt:lpstr>Polynomial-time solvable cases of F-Subgraph</vt:lpstr>
      <vt:lpstr>Ingredients for the F-Subgraph dichotomy</vt:lpstr>
      <vt:lpstr>kernelization</vt:lpstr>
      <vt:lpstr>Kernelization</vt:lpstr>
      <vt:lpstr>Kernelization for Subgraph and Packing</vt:lpstr>
      <vt:lpstr>Kernelizable cases of F-Packing</vt:lpstr>
      <vt:lpstr>Ingredients for the F-Packing kernel dichotomy</vt:lpstr>
      <vt:lpstr>Kernelizable cases of F-Subgraph?</vt:lpstr>
      <vt:lpstr>Turing kernelization</vt:lpstr>
      <vt:lpstr>Turing kernelization</vt:lpstr>
      <vt:lpstr>Turing kernelizable cases of F-Packing</vt:lpstr>
      <vt:lpstr>Turing kernelizable cases of F-Subgraph</vt:lpstr>
      <vt:lpstr>Conclusion</vt:lpstr>
    </vt:vector>
  </TitlesOfParts>
  <Company>UiB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Bart Jansen</cp:lastModifiedBy>
  <cp:revision>1533</cp:revision>
  <cp:lastPrinted>2011-05-25T10:31:26Z</cp:lastPrinted>
  <dcterms:created xsi:type="dcterms:W3CDTF">2011-05-20T06:21:58Z</dcterms:created>
  <dcterms:modified xsi:type="dcterms:W3CDTF">2015-01-05T00:24:47Z</dcterms:modified>
</cp:coreProperties>
</file>