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02" r:id="rId2"/>
    <p:sldId id="898" r:id="rId3"/>
    <p:sldId id="941" r:id="rId4"/>
    <p:sldId id="943" r:id="rId5"/>
    <p:sldId id="942" r:id="rId6"/>
    <p:sldId id="963" r:id="rId7"/>
    <p:sldId id="970" r:id="rId8"/>
    <p:sldId id="976" r:id="rId9"/>
    <p:sldId id="975" r:id="rId10"/>
    <p:sldId id="977" r:id="rId11"/>
    <p:sldId id="1003" r:id="rId12"/>
    <p:sldId id="998" r:id="rId13"/>
    <p:sldId id="999" r:id="rId14"/>
    <p:sldId id="1000" r:id="rId15"/>
    <p:sldId id="1011" r:id="rId16"/>
    <p:sldId id="978" r:id="rId17"/>
    <p:sldId id="1007" r:id="rId18"/>
    <p:sldId id="1001" r:id="rId19"/>
    <p:sldId id="979" r:id="rId20"/>
    <p:sldId id="1006" r:id="rId21"/>
    <p:sldId id="981" r:id="rId22"/>
    <p:sldId id="982" r:id="rId23"/>
    <p:sldId id="983" r:id="rId24"/>
    <p:sldId id="984" r:id="rId25"/>
    <p:sldId id="985" r:id="rId26"/>
    <p:sldId id="986" r:id="rId27"/>
    <p:sldId id="987" r:id="rId28"/>
    <p:sldId id="988" r:id="rId29"/>
    <p:sldId id="990" r:id="rId30"/>
    <p:sldId id="997" r:id="rId31"/>
    <p:sldId id="993" r:id="rId32"/>
    <p:sldId id="992" r:id="rId33"/>
    <p:sldId id="994" r:id="rId34"/>
    <p:sldId id="1013" r:id="rId35"/>
    <p:sldId id="1014" r:id="rId36"/>
    <p:sldId id="1015" r:id="rId37"/>
    <p:sldId id="1016" r:id="rId38"/>
    <p:sldId id="1017" r:id="rId39"/>
    <p:sldId id="1018" r:id="rId40"/>
    <p:sldId id="1019" r:id="rId41"/>
    <p:sldId id="1002" r:id="rId42"/>
    <p:sldId id="955" r:id="rId43"/>
    <p:sldId id="957" r:id="rId44"/>
    <p:sldId id="958" r:id="rId45"/>
    <p:sldId id="959" r:id="rId46"/>
    <p:sldId id="960" r:id="rId47"/>
    <p:sldId id="961" r:id="rId48"/>
    <p:sldId id="962" r:id="rId49"/>
    <p:sldId id="1020" r:id="rId50"/>
    <p:sldId id="934" r:id="rId51"/>
  </p:sldIdLst>
  <p:sldSz cx="9144000" cy="6858000" type="screen4x3"/>
  <p:notesSz cx="7099300" cy="10234613"/>
  <p:embeddedFontLst>
    <p:embeddedFont>
      <p:font typeface="ＭＳ Ｐゴシック" panose="020B0600070205080204" pitchFamily="34" charset="-128"/>
      <p:regular r:id="rId54"/>
    </p:embeddedFont>
    <p:embeddedFont>
      <p:font typeface="Bodoni MT Black" panose="02070A03080606020203" pitchFamily="18" charset="0"/>
      <p:bold r:id="rId55"/>
      <p:boldItalic r:id="rId56"/>
    </p:embeddedFont>
    <p:embeddedFont>
      <p:font typeface="Mathematica5" panose="05000000000000000000" charset="2"/>
      <p:regular r:id="rId57"/>
      <p:bold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Arial Narrow" panose="020B0606020202030204" pitchFamily="34" charset="0"/>
      <p:regular r:id="rId63"/>
      <p:bold r:id="rId64"/>
      <p:italic r:id="rId65"/>
      <p:boldItalic r:id="rId66"/>
    </p:embeddedFont>
    <p:embeddedFont>
      <p:font typeface="Cambria Math" panose="02040503050406030204" pitchFamily="18" charset="0"/>
      <p:regular r:id="rId6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FF3F5"/>
    <a:srgbClr val="DEE7EB"/>
    <a:srgbClr val="E1E9ED"/>
    <a:srgbClr val="CC3300"/>
    <a:srgbClr val="0066FF"/>
    <a:srgbClr val="00FFFF"/>
    <a:srgbClr val="D3EBFA"/>
    <a:srgbClr val="038CC0"/>
    <a:srgbClr val="0F9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330" autoAdjust="0"/>
  </p:normalViewPr>
  <p:slideViewPr>
    <p:cSldViewPr>
      <p:cViewPr varScale="1">
        <p:scale>
          <a:sx n="52" d="100"/>
          <a:sy n="52" d="100"/>
        </p:scale>
        <p:origin x="1248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image" Target="../media/image111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image" Target="../media/image1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image" Target="../media/image7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/>
      <dgm:t>
        <a:bodyPr/>
        <a:lstStyle/>
        <a:p>
          <a:r>
            <a:rPr lang="en-US" cap="none" baseline="0" dirty="0" smtClean="0"/>
            <a:t>Treewidth</a:t>
          </a:r>
          <a:endParaRPr lang="en-US" cap="none" baseline="0" dirty="0"/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36DFF2A6-E35C-4D7C-956B-5D14997AEB12}">
      <dgm:prSet phldrT="[Text]"/>
      <dgm:spPr/>
      <dgm:t>
        <a:bodyPr/>
        <a:lstStyle/>
        <a:p>
          <a:r>
            <a:rPr lang="en-US" dirty="0" smtClean="0"/>
            <a:t>Measure of how much the conditions that </a:t>
          </a:r>
          <a:r>
            <a:rPr lang="en-US" dirty="0" smtClean="0">
              <a:solidFill>
                <a:srgbClr val="0070C0"/>
              </a:solidFill>
            </a:rPr>
            <a:t>guarantee</a:t>
          </a:r>
          <a:r>
            <a:rPr lang="en-US" dirty="0" smtClean="0"/>
            <a:t> a coloring are violated</a:t>
          </a:r>
          <a:endParaRPr lang="en-US" dirty="0"/>
        </a:p>
      </dgm:t>
    </dgm:p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4896A04-9ECC-4400-8FC6-296072005AC2}">
          <dgm:prSet phldrT="[Text]"/>
          <dgm:spPr/>
          <dgm:t>
            <a:bodyPr/>
            <a:lstStyle/>
            <a:p>
              <a:r>
                <a:rPr lang="en-US" cap="none" baseline="0" dirty="0" smtClean="0"/>
                <a:t>Given a </a:t>
              </a:r>
              <a:r>
                <a:rPr lang="en-US" cap="none" baseline="0" dirty="0" smtClean="0">
                  <a:solidFill>
                    <a:srgbClr val="0070C0"/>
                  </a:solidFill>
                </a:rPr>
                <a:t>circular arc graph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cap="none" baseline="0" dirty="0" smtClean="0"/>
                <a:t> and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, is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𝜒</m:t>
                  </m:r>
                  <m:d>
                    <m:dPr>
                      <m:ctrlPr>
                        <a:rPr lang="en-US" b="0" i="1" cap="none" baseline="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cap="non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e>
                  </m:d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≤</m:t>
                  </m:r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?</a:t>
              </a:r>
              <a:endParaRPr lang="en-US" cap="small" baseline="0" dirty="0"/>
            </a:p>
          </dgm:t>
        </dgm:pt>
      </mc:Choice>
      <mc:Fallback xmlns="">
        <dgm:pt modelId="{A4896A04-9ECC-4400-8FC6-296072005AC2}">
          <dgm:prSet phldrT="[Text]"/>
          <dgm:spPr/>
          <dgm:t>
            <a:bodyPr/>
            <a:lstStyle/>
            <a:p>
              <a:r>
                <a:rPr lang="en-US" cap="none" baseline="0" dirty="0" smtClean="0"/>
                <a:t>Given a </a:t>
              </a:r>
              <a:r>
                <a:rPr lang="en-US" cap="none" baseline="0" dirty="0" smtClean="0">
                  <a:solidFill>
                    <a:srgbClr val="0070C0"/>
                  </a:solidFill>
                </a:rPr>
                <a:t>circular arc graph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cap="none" baseline="0" dirty="0" smtClean="0"/>
                <a:t> and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, is 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𝜒(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𝐺)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≤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?</a:t>
              </a:r>
              <a:endParaRPr lang="en-US" cap="small" baseline="0" dirty="0"/>
            </a:p>
          </dgm:t>
        </dgm:pt>
      </mc:Fallback>
    </mc:AlternateContent>
    <dgm:pt modelId="{3ACF90CB-E94C-44D6-8CEC-E51596C7B758}" type="parTrans" cxnId="{8B2FCEF0-9FF3-422D-A5A4-3675F1F9F0E6}">
      <dgm:prSet/>
      <dgm:spPr/>
      <dgm:t>
        <a:bodyPr/>
        <a:lstStyle/>
        <a:p>
          <a:endParaRPr lang="en-US"/>
        </a:p>
      </dgm:t>
    </dgm:pt>
    <dgm:pt modelId="{8C7537E7-37E0-49AD-B7CA-78B0CA22B7AE}" type="sibTrans" cxnId="{8B2FCEF0-9FF3-422D-A5A4-3675F1F9F0E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F63EAA-CDB2-4EA2-AB6E-B629391A06C7}">
          <dgm:prSet phldrT="[Text]"/>
          <dgm:spPr/>
          <dgm:t>
            <a:bodyPr/>
            <a:lstStyle/>
            <a:p>
              <a:r>
                <a:rPr lang="en-US" cap="none" baseline="0" dirty="0" smtClean="0"/>
                <a:t>Given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cap="none" baseline="0" dirty="0" smtClean="0"/>
                <a:t> and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, </a:t>
              </a:r>
              <a:br>
                <a:rPr lang="en-US" cap="none" baseline="0" dirty="0" smtClean="0"/>
              </a:br>
              <a:r>
                <a:rPr lang="en-US" cap="none" baseline="0" dirty="0" smtClean="0"/>
                <a:t>is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𝜒</m:t>
                  </m:r>
                  <m:d>
                    <m:dPr>
                      <m:ctrlPr>
                        <a:rPr lang="en-US" b="0" i="1" cap="none" baseline="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cap="non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e>
                  </m:d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≤</m:t>
                  </m:r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?</a:t>
              </a:r>
              <a:endParaRPr lang="en-US" cap="none" baseline="0" dirty="0"/>
            </a:p>
          </dgm:t>
        </dgm:pt>
      </mc:Choice>
      <mc:Fallback xmlns="">
        <dgm:pt modelId="{8BF63EAA-CDB2-4EA2-AB6E-B629391A06C7}">
          <dgm:prSet phldrT="[Text]"/>
          <dgm:spPr/>
          <dgm:t>
            <a:bodyPr/>
            <a:lstStyle/>
            <a:p>
              <a:r>
                <a:rPr lang="en-US" cap="none" baseline="0" dirty="0" smtClean="0"/>
                <a:t>Given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cap="none" baseline="0" dirty="0" smtClean="0"/>
                <a:t> and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, </a:t>
              </a:r>
              <a:br>
                <a:rPr lang="en-US" cap="none" baseline="0" dirty="0" smtClean="0"/>
              </a:br>
              <a:r>
                <a:rPr lang="en-US" cap="none" baseline="0" dirty="0" smtClean="0"/>
                <a:t>is 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𝜒(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𝐺)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≤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?</a:t>
              </a:r>
              <a:endParaRPr lang="en-US" cap="none" baseline="0" dirty="0"/>
            </a:p>
          </dgm:t>
        </dgm:pt>
      </mc:Fallback>
    </mc:AlternateContent>
    <dgm:pt modelId="{BC5DCE7D-E2F1-4F0B-BFA5-275C4B9862FB}" type="parTrans" cxnId="{D3FF2331-33F7-49BE-B7EF-3095358F4AA1}">
      <dgm:prSet/>
      <dgm:spPr/>
      <dgm:t>
        <a:bodyPr/>
        <a:lstStyle/>
        <a:p>
          <a:endParaRPr lang="en-US"/>
        </a:p>
      </dgm:t>
    </dgm:pt>
    <dgm:pt modelId="{21AE3858-56DC-4359-B819-1706E34E8FFF}" type="sibTrans" cxnId="{D3FF2331-33F7-49BE-B7EF-3095358F4AA1}">
      <dgm:prSet/>
      <dgm:spPr/>
      <dgm:t>
        <a:bodyPr/>
        <a:lstStyle/>
        <a:p>
          <a:endParaRPr lang="en-US"/>
        </a:p>
      </dgm:t>
    </dgm:pt>
    <dgm:pt modelId="{E27C3EC0-C006-4B98-8A56-D481E500AC9A}">
      <dgm:prSet phldrT="[Text]"/>
      <dgm:spPr/>
      <dgm:t>
        <a:bodyPr/>
        <a:lstStyle/>
        <a:p>
          <a:r>
            <a:rPr lang="en-US" cap="none" baseline="0" dirty="0" err="1" smtClean="0"/>
            <a:t>Cutwidth</a:t>
          </a:r>
          <a:endParaRPr lang="en-US" cap="none" baseline="0" dirty="0"/>
        </a:p>
      </dgm:t>
    </dgm:pt>
    <dgm:pt modelId="{64DC21BE-14A3-4DEA-8CFC-1F12764DB351}" type="parTrans" cxnId="{C8DE2893-3A7C-4543-BB50-FA899277146C}">
      <dgm:prSet/>
      <dgm:spPr/>
      <dgm:t>
        <a:bodyPr/>
        <a:lstStyle/>
        <a:p>
          <a:endParaRPr lang="en-US"/>
        </a:p>
      </dgm:t>
    </dgm:pt>
    <dgm:pt modelId="{D3A0F72F-08C9-4316-8A70-B227C4CFD175}" type="sibTrans" cxnId="{C8DE2893-3A7C-4543-BB50-FA899277146C}">
      <dgm:prSet/>
      <dgm:spPr/>
      <dgm:t>
        <a:bodyPr/>
        <a:lstStyle/>
        <a:p>
          <a:endParaRPr lang="en-US"/>
        </a:p>
      </dgm:t>
    </dgm:pt>
    <dgm:pt modelId="{7FCC69FE-1ED2-4BAB-83B9-DFCC8E680D16}">
      <dgm:prSet phldrT="[Text]"/>
      <dgm:spPr/>
      <dgm:t>
        <a:bodyPr/>
        <a:lstStyle/>
        <a:p>
          <a:r>
            <a:rPr lang="en-US" cap="none" baseline="0" dirty="0" smtClean="0"/>
            <a:t>Vertex cover number</a:t>
          </a:r>
          <a:endParaRPr lang="en-US" cap="none" baseline="0" dirty="0"/>
        </a:p>
      </dgm:t>
    </dgm:pt>
    <dgm:pt modelId="{C1FD3103-F0BA-4EA0-9EDD-5869052009E4}" type="parTrans" cxnId="{41458944-6A48-4DFA-A183-E100AC28F377}">
      <dgm:prSet/>
      <dgm:spPr/>
      <dgm:t>
        <a:bodyPr/>
        <a:lstStyle/>
        <a:p>
          <a:endParaRPr lang="en-US"/>
        </a:p>
      </dgm:t>
    </dgm:pt>
    <dgm:pt modelId="{7A79BA63-4347-4318-AF63-0E7E52ECEC17}" type="sibTrans" cxnId="{41458944-6A48-4DFA-A183-E100AC28F377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Above or below guarantees</a:t>
          </a:r>
          <a:endParaRPr lang="en-US" dirty="0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E94A09F-CE2C-4D2A-99C6-5F5682804D7C}">
          <dgm:prSet phldrT="[Text]"/>
          <dgm:spPr/>
          <dgm:t>
            <a:bodyPr/>
            <a:lstStyle/>
            <a:p>
              <a:r>
                <a:rPr lang="en-US" cap="none" baseline="0" dirty="0" smtClean="0"/>
                <a:t>Modification distance to a graph class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ℱ</m:t>
                  </m:r>
                </m:oMath>
              </a14:m>
              <a:endParaRPr lang="en-US" cap="none" baseline="0" dirty="0"/>
            </a:p>
          </dgm:t>
        </dgm:pt>
      </mc:Choice>
      <mc:Fallback xmlns="">
        <dgm:pt modelId="{8E94A09F-CE2C-4D2A-99C6-5F5682804D7C}">
          <dgm:prSet phldrT="[Text]"/>
          <dgm:spPr/>
          <dgm:t>
            <a:bodyPr/>
            <a:lstStyle/>
            <a:p>
              <a:r>
                <a:rPr lang="en-US" cap="none" baseline="0" dirty="0" smtClean="0"/>
                <a:t>Modification distance to a graph class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ℱ</a:t>
              </a:r>
              <a:endParaRPr lang="en-US" cap="none" baseline="0" dirty="0"/>
            </a:p>
          </dgm:t>
        </dgm:pt>
      </mc:Fallback>
    </mc:AlternateContent>
    <dgm:pt modelId="{0089C336-1A8C-425D-B6FE-9E1687D561AA}" type="parTrans" cxnId="{CDBEBB15-E308-4E35-85C8-603B6FAF3EF5}">
      <dgm:prSet/>
      <dgm:spPr/>
      <dgm:t>
        <a:bodyPr/>
        <a:lstStyle/>
        <a:p>
          <a:endParaRPr lang="en-US"/>
        </a:p>
      </dgm:t>
    </dgm:pt>
    <dgm:pt modelId="{F20DA8DA-58A0-4FE5-8F63-ED78DD614726}" type="sibTrans" cxnId="{CDBEBB15-E308-4E35-85C8-603B6FAF3EF5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  <dgm:t>
        <a:bodyPr/>
        <a:lstStyle/>
        <a:p>
          <a:endParaRPr lang="en-US"/>
        </a:p>
      </dgm:t>
    </dgm:pt>
  </dgm:ptLst>
  <dgm:cxnLst>
    <dgm:cxn modelId="{5F9C04AB-6EDB-4BB7-8F55-BF54FBBAC377}" type="presOf" srcId="{C8BE19A3-D85E-45FD-8645-1D0ECAD74FF1}" destId="{FFCA9367-0F76-4CC4-AA06-84D0FDE3146B}" srcOrd="0" destOrd="0" presId="urn:microsoft.com/office/officeart/2005/8/layout/bList2"/>
    <dgm:cxn modelId="{D3FF2331-33F7-49BE-B7EF-3095358F4AA1}" srcId="{9FD4CB32-1FB7-4C77-AF6B-3566F94EA16C}" destId="{8BF63EAA-CDB2-4EA2-AB6E-B629391A06C7}" srcOrd="0" destOrd="0" parTransId="{BC5DCE7D-E2F1-4F0B-BFA5-275C4B9862FB}" sibTransId="{21AE3858-56DC-4359-B819-1706E34E8FFF}"/>
    <dgm:cxn modelId="{CDBEBB15-E308-4E35-85C8-603B6FAF3EF5}" srcId="{4D580873-0FF3-4806-BF82-352AE06340CB}" destId="{8E94A09F-CE2C-4D2A-99C6-5F5682804D7C}" srcOrd="3" destOrd="0" parTransId="{0089C336-1A8C-425D-B6FE-9E1687D561AA}" sibTransId="{F20DA8DA-58A0-4FE5-8F63-ED78DD614726}"/>
    <dgm:cxn modelId="{C8DE2893-3A7C-4543-BB50-FA899277146C}" srcId="{4D580873-0FF3-4806-BF82-352AE06340CB}" destId="{E27C3EC0-C006-4B98-8A56-D481E500AC9A}" srcOrd="1" destOrd="0" parTransId="{64DC21BE-14A3-4DEA-8CFC-1F12764DB351}" sibTransId="{D3A0F72F-08C9-4316-8A70-B227C4CFD175}"/>
    <dgm:cxn modelId="{FB8DA5E1-A211-49B0-A612-461A1EA98114}" type="presOf" srcId="{4D580873-0FF3-4806-BF82-352AE06340CB}" destId="{CBAB230B-EAF3-4BBA-9866-6C25E3A56A42}" srcOrd="0" destOrd="0" presId="urn:microsoft.com/office/officeart/2005/8/layout/bList2"/>
    <dgm:cxn modelId="{DD5E74AD-7AF7-4EAF-A31B-CC04CB31E2A1}" type="presOf" srcId="{8E94A09F-CE2C-4D2A-99C6-5F5682804D7C}" destId="{8DE7C914-FF66-4DDE-83F6-4A3249B96D08}" srcOrd="0" destOrd="3" presId="urn:microsoft.com/office/officeart/2005/8/layout/bList2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A218A3E0-C834-4AA4-8DBB-02BC14B6E6A0}" type="presOf" srcId="{7FCC69FE-1ED2-4BAB-83B9-DFCC8E680D16}" destId="{8DE7C914-FF66-4DDE-83F6-4A3249B96D08}" srcOrd="0" destOrd="2" presId="urn:microsoft.com/office/officeart/2005/8/layout/bList2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2D0296BB-5008-4EB2-A097-83EAC7CF3A44}" type="presOf" srcId="{9F56D3E4-E388-452D-AB33-087B4EC7D22B}" destId="{96C5152F-BBD5-4972-B096-CF4DD7F7FC40}" srcOrd="0" destOrd="0" presId="urn:microsoft.com/office/officeart/2005/8/layout/bList2"/>
    <dgm:cxn modelId="{0FE2D100-F9D3-4D71-8052-4C4992EA8ECE}" type="presOf" srcId="{1CA71FF8-690D-479E-8A0D-133900FBB4A1}" destId="{8DE7C914-FF66-4DDE-83F6-4A3249B96D08}" srcOrd="0" destOrd="0" presId="urn:microsoft.com/office/officeart/2005/8/layout/bList2"/>
    <dgm:cxn modelId="{8BA73533-D1AC-4C8D-8D32-215609E0E3FA}" type="presOf" srcId="{9F56D3E4-E388-452D-AB33-087B4EC7D22B}" destId="{8D7A766B-4928-426A-831E-254F729E0726}" srcOrd="1" destOrd="0" presId="urn:microsoft.com/office/officeart/2005/8/layout/bList2"/>
    <dgm:cxn modelId="{64D59831-E871-4FFF-8735-209A37C1DCA2}" type="presOf" srcId="{9FD4CB32-1FB7-4C77-AF6B-3566F94EA16C}" destId="{F9F27A1C-B759-43CC-BC7D-655CA97256F3}" srcOrd="0" destOrd="0" presId="urn:microsoft.com/office/officeart/2005/8/layout/bList2"/>
    <dgm:cxn modelId="{91AE3451-34AF-4233-85DB-C770449E343C}" type="presOf" srcId="{28EDBC27-C9B7-471E-AFE4-102DD7AFF76E}" destId="{FB3EEC73-6116-4138-97A9-9FA74AC115CD}" srcOrd="0" destOrd="0" presId="urn:microsoft.com/office/officeart/2005/8/layout/bList2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C1C24543-D97F-4AD9-BB9A-6F81F4980A19}" type="presOf" srcId="{8BF63EAA-CDB2-4EA2-AB6E-B629391A06C7}" destId="{30D61C7A-2B97-4E52-B392-F9FEFA03205C}" srcOrd="0" destOrd="0" presId="urn:microsoft.com/office/officeart/2005/8/layout/bList2"/>
    <dgm:cxn modelId="{2EB504D1-7EFE-4C5B-8497-EA7B4F8DE725}" type="presOf" srcId="{EA2EA8B5-FA42-49DD-ACE8-1D1B0ECF85FD}" destId="{57581822-F0FF-438A-9A6D-3596537D3624}" srcOrd="0" destOrd="0" presId="urn:microsoft.com/office/officeart/2005/8/layout/bList2"/>
    <dgm:cxn modelId="{8B2FCEF0-9FF3-422D-A5A4-3675F1F9F0E6}" srcId="{9FD4CB32-1FB7-4C77-AF6B-3566F94EA16C}" destId="{A4896A04-9ECC-4400-8FC6-296072005AC2}" srcOrd="1" destOrd="0" parTransId="{3ACF90CB-E94C-44D6-8CEC-E51596C7B758}" sibTransId="{8C7537E7-37E0-49AD-B7CA-78B0CA22B7AE}"/>
    <dgm:cxn modelId="{6E6FBBCE-6509-464F-9CC7-2C3EFCD47D87}" type="presOf" srcId="{36DFF2A6-E35C-4D7C-956B-5D14997AEB12}" destId="{AC8FA1AF-9B48-4ADB-B22D-2855933C9054}" srcOrd="0" destOrd="0" presId="urn:microsoft.com/office/officeart/2005/8/layout/bList2"/>
    <dgm:cxn modelId="{CC356C66-14BD-4CAA-98CB-CC68EE44737B}" type="presOf" srcId="{9FD4CB32-1FB7-4C77-AF6B-3566F94EA16C}" destId="{9DB5CA46-268C-45C6-81B2-2824A2E5BFFE}" srcOrd="1" destOrd="0" presId="urn:microsoft.com/office/officeart/2005/8/layout/bList2"/>
    <dgm:cxn modelId="{8382CDDA-C887-4713-A57A-B0E02196ADA5}" type="presOf" srcId="{4D580873-0FF3-4806-BF82-352AE06340CB}" destId="{481EF382-0CA1-4348-8252-1C3E998F64A7}" srcOrd="1" destOrd="0" presId="urn:microsoft.com/office/officeart/2005/8/layout/bList2"/>
    <dgm:cxn modelId="{57423802-540C-4FAC-AB52-007A9EEAE005}" type="presOf" srcId="{A4896A04-9ECC-4400-8FC6-296072005AC2}" destId="{30D61C7A-2B97-4E52-B392-F9FEFA03205C}" srcOrd="0" destOrd="1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9E8DE6FC-2D05-4091-8613-9FE214095D3D}" type="presOf" srcId="{E27C3EC0-C006-4B98-8A56-D481E500AC9A}" destId="{8DE7C914-FF66-4DDE-83F6-4A3249B96D08}" srcOrd="0" destOrd="1" presId="urn:microsoft.com/office/officeart/2005/8/layout/bList2"/>
    <dgm:cxn modelId="{41458944-6A48-4DFA-A183-E100AC28F377}" srcId="{4D580873-0FF3-4806-BF82-352AE06340CB}" destId="{7FCC69FE-1ED2-4BAB-83B9-DFCC8E680D16}" srcOrd="2" destOrd="0" parTransId="{C1FD3103-F0BA-4EA0-9EDD-5869052009E4}" sibTransId="{7A79BA63-4347-4318-AF63-0E7E52ECEC17}"/>
    <dgm:cxn modelId="{28A828F0-5A1C-403D-AF4E-79506705A404}" type="presParOf" srcId="{57581822-F0FF-438A-9A6D-3596537D3624}" destId="{7A10671C-BD6A-4EFA-B43B-F3683CB0C05E}" srcOrd="0" destOrd="0" presId="urn:microsoft.com/office/officeart/2005/8/layout/bList2"/>
    <dgm:cxn modelId="{C2F4A4DF-0801-4F04-BC66-80EDB05C865B}" type="presParOf" srcId="{7A10671C-BD6A-4EFA-B43B-F3683CB0C05E}" destId="{30D61C7A-2B97-4E52-B392-F9FEFA03205C}" srcOrd="0" destOrd="0" presId="urn:microsoft.com/office/officeart/2005/8/layout/bList2"/>
    <dgm:cxn modelId="{45BD61DD-27C1-43FC-A553-9FADA8622B2C}" type="presParOf" srcId="{7A10671C-BD6A-4EFA-B43B-F3683CB0C05E}" destId="{F9F27A1C-B759-43CC-BC7D-655CA97256F3}" srcOrd="1" destOrd="0" presId="urn:microsoft.com/office/officeart/2005/8/layout/bList2"/>
    <dgm:cxn modelId="{0A6C9448-D079-402D-A98C-2DBDD9C23722}" type="presParOf" srcId="{7A10671C-BD6A-4EFA-B43B-F3683CB0C05E}" destId="{9DB5CA46-268C-45C6-81B2-2824A2E5BFFE}" srcOrd="2" destOrd="0" presId="urn:microsoft.com/office/officeart/2005/8/layout/bList2"/>
    <dgm:cxn modelId="{9F7422EE-17F3-4EC1-8DCB-0CD65E457202}" type="presParOf" srcId="{7A10671C-BD6A-4EFA-B43B-F3683CB0C05E}" destId="{D9B46F16-B719-47BA-8267-863A529274D2}" srcOrd="3" destOrd="0" presId="urn:microsoft.com/office/officeart/2005/8/layout/bList2"/>
    <dgm:cxn modelId="{A9BDEBB8-09FD-48E5-9B90-A6418B9FB6E2}" type="presParOf" srcId="{57581822-F0FF-438A-9A6D-3596537D3624}" destId="{FFCA9367-0F76-4CC4-AA06-84D0FDE3146B}" srcOrd="1" destOrd="0" presId="urn:microsoft.com/office/officeart/2005/8/layout/bList2"/>
    <dgm:cxn modelId="{C5F4F1BE-49E3-4089-976E-17E80433C7CC}" type="presParOf" srcId="{57581822-F0FF-438A-9A6D-3596537D3624}" destId="{71C655AF-C990-424E-8999-E594F328F997}" srcOrd="2" destOrd="0" presId="urn:microsoft.com/office/officeart/2005/8/layout/bList2"/>
    <dgm:cxn modelId="{90A31431-7F8B-40E7-8E66-7C23E9BE9CD6}" type="presParOf" srcId="{71C655AF-C990-424E-8999-E594F328F997}" destId="{8DE7C914-FF66-4DDE-83F6-4A3249B96D08}" srcOrd="0" destOrd="0" presId="urn:microsoft.com/office/officeart/2005/8/layout/bList2"/>
    <dgm:cxn modelId="{C2E9828E-9898-4668-B9BE-74579BC9B796}" type="presParOf" srcId="{71C655AF-C990-424E-8999-E594F328F997}" destId="{CBAB230B-EAF3-4BBA-9866-6C25E3A56A42}" srcOrd="1" destOrd="0" presId="urn:microsoft.com/office/officeart/2005/8/layout/bList2"/>
    <dgm:cxn modelId="{8311323D-9C9F-4384-9F83-C29FF8241415}" type="presParOf" srcId="{71C655AF-C990-424E-8999-E594F328F997}" destId="{481EF382-0CA1-4348-8252-1C3E998F64A7}" srcOrd="2" destOrd="0" presId="urn:microsoft.com/office/officeart/2005/8/layout/bList2"/>
    <dgm:cxn modelId="{AC4445AB-A081-4223-AA4F-DF67010FCABC}" type="presParOf" srcId="{71C655AF-C990-424E-8999-E594F328F997}" destId="{F6386329-CE9D-43FE-AC43-732A5E24A0C1}" srcOrd="3" destOrd="0" presId="urn:microsoft.com/office/officeart/2005/8/layout/bList2"/>
    <dgm:cxn modelId="{92FE1F71-CE99-49CC-AEE9-1CB722C029EC}" type="presParOf" srcId="{57581822-F0FF-438A-9A6D-3596537D3624}" destId="{FB3EEC73-6116-4138-97A9-9FA74AC115CD}" srcOrd="3" destOrd="0" presId="urn:microsoft.com/office/officeart/2005/8/layout/bList2"/>
    <dgm:cxn modelId="{C3355472-51E4-4B65-98B9-98D5848867E4}" type="presParOf" srcId="{57581822-F0FF-438A-9A6D-3596537D3624}" destId="{C4073E33-FADC-4DE1-AFD7-BFC986187E12}" srcOrd="4" destOrd="0" presId="urn:microsoft.com/office/officeart/2005/8/layout/bList2"/>
    <dgm:cxn modelId="{B0E56C1C-1C18-42F3-B1DA-3B9231490BB3}" type="presParOf" srcId="{C4073E33-FADC-4DE1-AFD7-BFC986187E12}" destId="{AC8FA1AF-9B48-4ADB-B22D-2855933C9054}" srcOrd="0" destOrd="0" presId="urn:microsoft.com/office/officeart/2005/8/layout/bList2"/>
    <dgm:cxn modelId="{75931D7C-8744-4730-A154-C1087F806D68}" type="presParOf" srcId="{C4073E33-FADC-4DE1-AFD7-BFC986187E12}" destId="{96C5152F-BBD5-4972-B096-CF4DD7F7FC40}" srcOrd="1" destOrd="0" presId="urn:microsoft.com/office/officeart/2005/8/layout/bList2"/>
    <dgm:cxn modelId="{FDF7AFB6-16F2-4D2B-AE06-03B81794D9FF}" type="presParOf" srcId="{C4073E33-FADC-4DE1-AFD7-BFC986187E12}" destId="{8D7A766B-4928-426A-831E-254F729E0726}" srcOrd="2" destOrd="0" presId="urn:microsoft.com/office/officeart/2005/8/layout/bList2"/>
    <dgm:cxn modelId="{AB9ADA97-2E01-4319-B20A-ECAF9693A7DF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>
        <a:blipFill rotWithShape="0">
          <a:blip xmlns:r="http://schemas.openxmlformats.org/officeDocument/2006/relationships" r:embed="rId1"/>
          <a:stretch>
            <a:fillRect l="-2957" r="-188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36DFF2A6-E35C-4D7C-956B-5D14997AEB12}">
      <dgm:prSet phldrT="[Text]"/>
      <dgm:spPr/>
      <dgm:t>
        <a:bodyPr/>
        <a:lstStyle/>
        <a:p>
          <a:r>
            <a:rPr lang="en-US" dirty="0" smtClean="0"/>
            <a:t>Measure of how much the conditions that </a:t>
          </a:r>
          <a:r>
            <a:rPr lang="en-US" dirty="0" smtClean="0">
              <a:solidFill>
                <a:srgbClr val="0070C0"/>
              </a:solidFill>
            </a:rPr>
            <a:t>guarantee</a:t>
          </a:r>
          <a:r>
            <a:rPr lang="en-US" dirty="0" smtClean="0"/>
            <a:t> a coloring are violated</a:t>
          </a:r>
          <a:endParaRPr lang="en-US" dirty="0"/>
        </a:p>
      </dgm:t>
    </dgm:p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dgm:pt modelId="{A4896A04-9ECC-4400-8FC6-296072005AC2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ACF90CB-E94C-44D6-8CEC-E51596C7B758}" type="parTrans" cxnId="{8B2FCEF0-9FF3-422D-A5A4-3675F1F9F0E6}">
      <dgm:prSet/>
      <dgm:spPr/>
      <dgm:t>
        <a:bodyPr/>
        <a:lstStyle/>
        <a:p>
          <a:endParaRPr lang="en-US"/>
        </a:p>
      </dgm:t>
    </dgm:pt>
    <dgm:pt modelId="{8C7537E7-37E0-49AD-B7CA-78B0CA22B7AE}" type="sibTrans" cxnId="{8B2FCEF0-9FF3-422D-A5A4-3675F1F9F0E6}">
      <dgm:prSet/>
      <dgm:spPr/>
      <dgm:t>
        <a:bodyPr/>
        <a:lstStyle/>
        <a:p>
          <a:endParaRPr lang="en-US"/>
        </a:p>
      </dgm:t>
    </dgm:pt>
    <dgm:pt modelId="{8BF63EAA-CDB2-4EA2-AB6E-B629391A06C7}">
      <dgm:prSet phldrT="[Text]"/>
      <dgm:spPr>
        <a:blipFill rotWithShape="0">
          <a:blip xmlns:r="http://schemas.openxmlformats.org/officeDocument/2006/relationships" r:embed="rId2"/>
          <a:stretch>
            <a:fillRect l="-29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C5DCE7D-E2F1-4F0B-BFA5-275C4B9862FB}" type="parTrans" cxnId="{D3FF2331-33F7-49BE-B7EF-3095358F4AA1}">
      <dgm:prSet/>
      <dgm:spPr/>
      <dgm:t>
        <a:bodyPr/>
        <a:lstStyle/>
        <a:p>
          <a:endParaRPr lang="en-US"/>
        </a:p>
      </dgm:t>
    </dgm:pt>
    <dgm:pt modelId="{21AE3858-56DC-4359-B819-1706E34E8FFF}" type="sibTrans" cxnId="{D3FF2331-33F7-49BE-B7EF-3095358F4AA1}">
      <dgm:prSet/>
      <dgm:spPr/>
      <dgm:t>
        <a:bodyPr/>
        <a:lstStyle/>
        <a:p>
          <a:endParaRPr lang="en-US"/>
        </a:p>
      </dgm:t>
    </dgm:pt>
    <dgm:pt modelId="{E27C3EC0-C006-4B98-8A56-D481E500AC9A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4DC21BE-14A3-4DEA-8CFC-1F12764DB351}" type="parTrans" cxnId="{C8DE2893-3A7C-4543-BB50-FA899277146C}">
      <dgm:prSet/>
      <dgm:spPr/>
      <dgm:t>
        <a:bodyPr/>
        <a:lstStyle/>
        <a:p>
          <a:endParaRPr lang="en-US"/>
        </a:p>
      </dgm:t>
    </dgm:pt>
    <dgm:pt modelId="{D3A0F72F-08C9-4316-8A70-B227C4CFD175}" type="sibTrans" cxnId="{C8DE2893-3A7C-4543-BB50-FA899277146C}">
      <dgm:prSet/>
      <dgm:spPr/>
      <dgm:t>
        <a:bodyPr/>
        <a:lstStyle/>
        <a:p>
          <a:endParaRPr lang="en-US"/>
        </a:p>
      </dgm:t>
    </dgm:pt>
    <dgm:pt modelId="{7FCC69FE-1ED2-4BAB-83B9-DFCC8E680D16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1FD3103-F0BA-4EA0-9EDD-5869052009E4}" type="parTrans" cxnId="{41458944-6A48-4DFA-A183-E100AC28F377}">
      <dgm:prSet/>
      <dgm:spPr/>
      <dgm:t>
        <a:bodyPr/>
        <a:lstStyle/>
        <a:p>
          <a:endParaRPr lang="en-US"/>
        </a:p>
      </dgm:t>
    </dgm:pt>
    <dgm:pt modelId="{7A79BA63-4347-4318-AF63-0E7E52ECEC17}" type="sibTrans" cxnId="{41458944-6A48-4DFA-A183-E100AC28F377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Above or below guarantees</a:t>
          </a:r>
          <a:endParaRPr lang="en-US" dirty="0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dgm:pt modelId="{8E94A09F-CE2C-4D2A-99C6-5F5682804D7C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089C336-1A8C-425D-B6FE-9E1687D561AA}" type="parTrans" cxnId="{CDBEBB15-E308-4E35-85C8-603B6FAF3EF5}">
      <dgm:prSet/>
      <dgm:spPr/>
      <dgm:t>
        <a:bodyPr/>
        <a:lstStyle/>
        <a:p>
          <a:endParaRPr lang="en-US"/>
        </a:p>
      </dgm:t>
    </dgm:pt>
    <dgm:pt modelId="{F20DA8DA-58A0-4FE5-8F63-ED78DD614726}" type="sibTrans" cxnId="{CDBEBB15-E308-4E35-85C8-603B6FAF3EF5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  <dgm:t>
        <a:bodyPr/>
        <a:lstStyle/>
        <a:p>
          <a:endParaRPr lang="en-US"/>
        </a:p>
      </dgm:t>
    </dgm:pt>
  </dgm:ptLst>
  <dgm:cxnLst>
    <dgm:cxn modelId="{5F9C04AB-6EDB-4BB7-8F55-BF54FBBAC377}" type="presOf" srcId="{C8BE19A3-D85E-45FD-8645-1D0ECAD74FF1}" destId="{FFCA9367-0F76-4CC4-AA06-84D0FDE3146B}" srcOrd="0" destOrd="0" presId="urn:microsoft.com/office/officeart/2005/8/layout/bList2"/>
    <dgm:cxn modelId="{D3FF2331-33F7-49BE-B7EF-3095358F4AA1}" srcId="{9FD4CB32-1FB7-4C77-AF6B-3566F94EA16C}" destId="{8BF63EAA-CDB2-4EA2-AB6E-B629391A06C7}" srcOrd="0" destOrd="0" parTransId="{BC5DCE7D-E2F1-4F0B-BFA5-275C4B9862FB}" sibTransId="{21AE3858-56DC-4359-B819-1706E34E8FFF}"/>
    <dgm:cxn modelId="{CDBEBB15-E308-4E35-85C8-603B6FAF3EF5}" srcId="{4D580873-0FF3-4806-BF82-352AE06340CB}" destId="{8E94A09F-CE2C-4D2A-99C6-5F5682804D7C}" srcOrd="3" destOrd="0" parTransId="{0089C336-1A8C-425D-B6FE-9E1687D561AA}" sibTransId="{F20DA8DA-58A0-4FE5-8F63-ED78DD614726}"/>
    <dgm:cxn modelId="{C8DE2893-3A7C-4543-BB50-FA899277146C}" srcId="{4D580873-0FF3-4806-BF82-352AE06340CB}" destId="{E27C3EC0-C006-4B98-8A56-D481E500AC9A}" srcOrd="1" destOrd="0" parTransId="{64DC21BE-14A3-4DEA-8CFC-1F12764DB351}" sibTransId="{D3A0F72F-08C9-4316-8A70-B227C4CFD175}"/>
    <dgm:cxn modelId="{FB8DA5E1-A211-49B0-A612-461A1EA98114}" type="presOf" srcId="{4D580873-0FF3-4806-BF82-352AE06340CB}" destId="{CBAB230B-EAF3-4BBA-9866-6C25E3A56A42}" srcOrd="0" destOrd="0" presId="urn:microsoft.com/office/officeart/2005/8/layout/bList2"/>
    <dgm:cxn modelId="{DD5E74AD-7AF7-4EAF-A31B-CC04CB31E2A1}" type="presOf" srcId="{8E94A09F-CE2C-4D2A-99C6-5F5682804D7C}" destId="{8DE7C914-FF66-4DDE-83F6-4A3249B96D08}" srcOrd="0" destOrd="3" presId="urn:microsoft.com/office/officeart/2005/8/layout/bList2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A218A3E0-C834-4AA4-8DBB-02BC14B6E6A0}" type="presOf" srcId="{7FCC69FE-1ED2-4BAB-83B9-DFCC8E680D16}" destId="{8DE7C914-FF66-4DDE-83F6-4A3249B96D08}" srcOrd="0" destOrd="2" presId="urn:microsoft.com/office/officeart/2005/8/layout/bList2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2D0296BB-5008-4EB2-A097-83EAC7CF3A44}" type="presOf" srcId="{9F56D3E4-E388-452D-AB33-087B4EC7D22B}" destId="{96C5152F-BBD5-4972-B096-CF4DD7F7FC40}" srcOrd="0" destOrd="0" presId="urn:microsoft.com/office/officeart/2005/8/layout/bList2"/>
    <dgm:cxn modelId="{0FE2D100-F9D3-4D71-8052-4C4992EA8ECE}" type="presOf" srcId="{1CA71FF8-690D-479E-8A0D-133900FBB4A1}" destId="{8DE7C914-FF66-4DDE-83F6-4A3249B96D08}" srcOrd="0" destOrd="0" presId="urn:microsoft.com/office/officeart/2005/8/layout/bList2"/>
    <dgm:cxn modelId="{8BA73533-D1AC-4C8D-8D32-215609E0E3FA}" type="presOf" srcId="{9F56D3E4-E388-452D-AB33-087B4EC7D22B}" destId="{8D7A766B-4928-426A-831E-254F729E0726}" srcOrd="1" destOrd="0" presId="urn:microsoft.com/office/officeart/2005/8/layout/bList2"/>
    <dgm:cxn modelId="{64D59831-E871-4FFF-8735-209A37C1DCA2}" type="presOf" srcId="{9FD4CB32-1FB7-4C77-AF6B-3566F94EA16C}" destId="{F9F27A1C-B759-43CC-BC7D-655CA97256F3}" srcOrd="0" destOrd="0" presId="urn:microsoft.com/office/officeart/2005/8/layout/bList2"/>
    <dgm:cxn modelId="{91AE3451-34AF-4233-85DB-C770449E343C}" type="presOf" srcId="{28EDBC27-C9B7-471E-AFE4-102DD7AFF76E}" destId="{FB3EEC73-6116-4138-97A9-9FA74AC115CD}" srcOrd="0" destOrd="0" presId="urn:microsoft.com/office/officeart/2005/8/layout/bList2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C1C24543-D97F-4AD9-BB9A-6F81F4980A19}" type="presOf" srcId="{8BF63EAA-CDB2-4EA2-AB6E-B629391A06C7}" destId="{30D61C7A-2B97-4E52-B392-F9FEFA03205C}" srcOrd="0" destOrd="0" presId="urn:microsoft.com/office/officeart/2005/8/layout/bList2"/>
    <dgm:cxn modelId="{2EB504D1-7EFE-4C5B-8497-EA7B4F8DE725}" type="presOf" srcId="{EA2EA8B5-FA42-49DD-ACE8-1D1B0ECF85FD}" destId="{57581822-F0FF-438A-9A6D-3596537D3624}" srcOrd="0" destOrd="0" presId="urn:microsoft.com/office/officeart/2005/8/layout/bList2"/>
    <dgm:cxn modelId="{8B2FCEF0-9FF3-422D-A5A4-3675F1F9F0E6}" srcId="{9FD4CB32-1FB7-4C77-AF6B-3566F94EA16C}" destId="{A4896A04-9ECC-4400-8FC6-296072005AC2}" srcOrd="1" destOrd="0" parTransId="{3ACF90CB-E94C-44D6-8CEC-E51596C7B758}" sibTransId="{8C7537E7-37E0-49AD-B7CA-78B0CA22B7AE}"/>
    <dgm:cxn modelId="{6E6FBBCE-6509-464F-9CC7-2C3EFCD47D87}" type="presOf" srcId="{36DFF2A6-E35C-4D7C-956B-5D14997AEB12}" destId="{AC8FA1AF-9B48-4ADB-B22D-2855933C9054}" srcOrd="0" destOrd="0" presId="urn:microsoft.com/office/officeart/2005/8/layout/bList2"/>
    <dgm:cxn modelId="{CC356C66-14BD-4CAA-98CB-CC68EE44737B}" type="presOf" srcId="{9FD4CB32-1FB7-4C77-AF6B-3566F94EA16C}" destId="{9DB5CA46-268C-45C6-81B2-2824A2E5BFFE}" srcOrd="1" destOrd="0" presId="urn:microsoft.com/office/officeart/2005/8/layout/bList2"/>
    <dgm:cxn modelId="{8382CDDA-C887-4713-A57A-B0E02196ADA5}" type="presOf" srcId="{4D580873-0FF3-4806-BF82-352AE06340CB}" destId="{481EF382-0CA1-4348-8252-1C3E998F64A7}" srcOrd="1" destOrd="0" presId="urn:microsoft.com/office/officeart/2005/8/layout/bList2"/>
    <dgm:cxn modelId="{57423802-540C-4FAC-AB52-007A9EEAE005}" type="presOf" srcId="{A4896A04-9ECC-4400-8FC6-296072005AC2}" destId="{30D61C7A-2B97-4E52-B392-F9FEFA03205C}" srcOrd="0" destOrd="1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9E8DE6FC-2D05-4091-8613-9FE214095D3D}" type="presOf" srcId="{E27C3EC0-C006-4B98-8A56-D481E500AC9A}" destId="{8DE7C914-FF66-4DDE-83F6-4A3249B96D08}" srcOrd="0" destOrd="1" presId="urn:microsoft.com/office/officeart/2005/8/layout/bList2"/>
    <dgm:cxn modelId="{41458944-6A48-4DFA-A183-E100AC28F377}" srcId="{4D580873-0FF3-4806-BF82-352AE06340CB}" destId="{7FCC69FE-1ED2-4BAB-83B9-DFCC8E680D16}" srcOrd="2" destOrd="0" parTransId="{C1FD3103-F0BA-4EA0-9EDD-5869052009E4}" sibTransId="{7A79BA63-4347-4318-AF63-0E7E52ECEC17}"/>
    <dgm:cxn modelId="{28A828F0-5A1C-403D-AF4E-79506705A404}" type="presParOf" srcId="{57581822-F0FF-438A-9A6D-3596537D3624}" destId="{7A10671C-BD6A-4EFA-B43B-F3683CB0C05E}" srcOrd="0" destOrd="0" presId="urn:microsoft.com/office/officeart/2005/8/layout/bList2"/>
    <dgm:cxn modelId="{C2F4A4DF-0801-4F04-BC66-80EDB05C865B}" type="presParOf" srcId="{7A10671C-BD6A-4EFA-B43B-F3683CB0C05E}" destId="{30D61C7A-2B97-4E52-B392-F9FEFA03205C}" srcOrd="0" destOrd="0" presId="urn:microsoft.com/office/officeart/2005/8/layout/bList2"/>
    <dgm:cxn modelId="{45BD61DD-27C1-43FC-A553-9FADA8622B2C}" type="presParOf" srcId="{7A10671C-BD6A-4EFA-B43B-F3683CB0C05E}" destId="{F9F27A1C-B759-43CC-BC7D-655CA97256F3}" srcOrd="1" destOrd="0" presId="urn:microsoft.com/office/officeart/2005/8/layout/bList2"/>
    <dgm:cxn modelId="{0A6C9448-D079-402D-A98C-2DBDD9C23722}" type="presParOf" srcId="{7A10671C-BD6A-4EFA-B43B-F3683CB0C05E}" destId="{9DB5CA46-268C-45C6-81B2-2824A2E5BFFE}" srcOrd="2" destOrd="0" presId="urn:microsoft.com/office/officeart/2005/8/layout/bList2"/>
    <dgm:cxn modelId="{9F7422EE-17F3-4EC1-8DCB-0CD65E457202}" type="presParOf" srcId="{7A10671C-BD6A-4EFA-B43B-F3683CB0C05E}" destId="{D9B46F16-B719-47BA-8267-863A529274D2}" srcOrd="3" destOrd="0" presId="urn:microsoft.com/office/officeart/2005/8/layout/bList2"/>
    <dgm:cxn modelId="{A9BDEBB8-09FD-48E5-9B90-A6418B9FB6E2}" type="presParOf" srcId="{57581822-F0FF-438A-9A6D-3596537D3624}" destId="{FFCA9367-0F76-4CC4-AA06-84D0FDE3146B}" srcOrd="1" destOrd="0" presId="urn:microsoft.com/office/officeart/2005/8/layout/bList2"/>
    <dgm:cxn modelId="{C5F4F1BE-49E3-4089-976E-17E80433C7CC}" type="presParOf" srcId="{57581822-F0FF-438A-9A6D-3596537D3624}" destId="{71C655AF-C990-424E-8999-E594F328F997}" srcOrd="2" destOrd="0" presId="urn:microsoft.com/office/officeart/2005/8/layout/bList2"/>
    <dgm:cxn modelId="{90A31431-7F8B-40E7-8E66-7C23E9BE9CD6}" type="presParOf" srcId="{71C655AF-C990-424E-8999-E594F328F997}" destId="{8DE7C914-FF66-4DDE-83F6-4A3249B96D08}" srcOrd="0" destOrd="0" presId="urn:microsoft.com/office/officeart/2005/8/layout/bList2"/>
    <dgm:cxn modelId="{C2E9828E-9898-4668-B9BE-74579BC9B796}" type="presParOf" srcId="{71C655AF-C990-424E-8999-E594F328F997}" destId="{CBAB230B-EAF3-4BBA-9866-6C25E3A56A42}" srcOrd="1" destOrd="0" presId="urn:microsoft.com/office/officeart/2005/8/layout/bList2"/>
    <dgm:cxn modelId="{8311323D-9C9F-4384-9F83-C29FF8241415}" type="presParOf" srcId="{71C655AF-C990-424E-8999-E594F328F997}" destId="{481EF382-0CA1-4348-8252-1C3E998F64A7}" srcOrd="2" destOrd="0" presId="urn:microsoft.com/office/officeart/2005/8/layout/bList2"/>
    <dgm:cxn modelId="{AC4445AB-A081-4223-AA4F-DF67010FCABC}" type="presParOf" srcId="{71C655AF-C990-424E-8999-E594F328F997}" destId="{F6386329-CE9D-43FE-AC43-732A5E24A0C1}" srcOrd="3" destOrd="0" presId="urn:microsoft.com/office/officeart/2005/8/layout/bList2"/>
    <dgm:cxn modelId="{92FE1F71-CE99-49CC-AEE9-1CB722C029EC}" type="presParOf" srcId="{57581822-F0FF-438A-9A6D-3596537D3624}" destId="{FB3EEC73-6116-4138-97A9-9FA74AC115CD}" srcOrd="3" destOrd="0" presId="urn:microsoft.com/office/officeart/2005/8/layout/bList2"/>
    <dgm:cxn modelId="{C3355472-51E4-4B65-98B9-98D5848867E4}" type="presParOf" srcId="{57581822-F0FF-438A-9A6D-3596537D3624}" destId="{C4073E33-FADC-4DE1-AFD7-BFC986187E12}" srcOrd="4" destOrd="0" presId="urn:microsoft.com/office/officeart/2005/8/layout/bList2"/>
    <dgm:cxn modelId="{B0E56C1C-1C18-42F3-B1DA-3B9231490BB3}" type="presParOf" srcId="{C4073E33-FADC-4DE1-AFD7-BFC986187E12}" destId="{AC8FA1AF-9B48-4ADB-B22D-2855933C9054}" srcOrd="0" destOrd="0" presId="urn:microsoft.com/office/officeart/2005/8/layout/bList2"/>
    <dgm:cxn modelId="{75931D7C-8744-4730-A154-C1087F806D68}" type="presParOf" srcId="{C4073E33-FADC-4DE1-AFD7-BFC986187E12}" destId="{96C5152F-BBD5-4972-B096-CF4DD7F7FC40}" srcOrd="1" destOrd="0" presId="urn:microsoft.com/office/officeart/2005/8/layout/bList2"/>
    <dgm:cxn modelId="{FDF7AFB6-16F2-4D2B-AE06-03B81794D9FF}" type="presParOf" srcId="{C4073E33-FADC-4DE1-AFD7-BFC986187E12}" destId="{8D7A766B-4928-426A-831E-254F729E0726}" srcOrd="2" destOrd="0" presId="urn:microsoft.com/office/officeart/2005/8/layout/bList2"/>
    <dgm:cxn modelId="{AB9ADA97-2E01-4319-B20A-ECAF9693A7DF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/>
      <dgm:t>
        <a:bodyPr/>
        <a:lstStyle/>
        <a:p>
          <a:r>
            <a:rPr lang="en-US" cap="none" baseline="0" dirty="0" smtClean="0"/>
            <a:t>Treewidth</a:t>
          </a:r>
          <a:endParaRPr lang="en-US" cap="none" baseline="0" dirty="0"/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36DFF2A6-E35C-4D7C-956B-5D14997AEB12}">
      <dgm:prSet phldrT="[Text]"/>
      <dgm:spPr/>
      <dgm:t>
        <a:bodyPr/>
        <a:lstStyle/>
        <a:p>
          <a:r>
            <a:rPr lang="en-US" dirty="0" smtClean="0"/>
            <a:t>Measure of how much the conditions that </a:t>
          </a:r>
          <a:r>
            <a:rPr lang="en-US" dirty="0" smtClean="0">
              <a:solidFill>
                <a:srgbClr val="0070C0"/>
              </a:solidFill>
            </a:rPr>
            <a:t>guarantee</a:t>
          </a:r>
          <a:r>
            <a:rPr lang="en-US" dirty="0" smtClean="0"/>
            <a:t> a coloring are violated</a:t>
          </a:r>
          <a:endParaRPr lang="en-US" dirty="0"/>
        </a:p>
      </dgm:t>
    </dgm:p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4896A04-9ECC-4400-8FC6-296072005AC2}">
          <dgm:prSet phldrT="[Text]"/>
          <dgm:spPr/>
          <dgm:t>
            <a:bodyPr/>
            <a:lstStyle/>
            <a:p>
              <a:r>
                <a:rPr lang="en-US" cap="none" baseline="0" dirty="0" smtClean="0"/>
                <a:t>Given a </a:t>
              </a:r>
              <a:r>
                <a:rPr lang="en-US" cap="none" baseline="0" dirty="0" smtClean="0">
                  <a:solidFill>
                    <a:srgbClr val="0070C0"/>
                  </a:solidFill>
                </a:rPr>
                <a:t>circular arc graph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cap="none" baseline="0" dirty="0" smtClean="0"/>
                <a:t> and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, is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𝜒</m:t>
                  </m:r>
                  <m:d>
                    <m:dPr>
                      <m:ctrlPr>
                        <a:rPr lang="en-US" b="0" i="1" cap="none" baseline="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cap="non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e>
                  </m:d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≤</m:t>
                  </m:r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?</a:t>
              </a:r>
              <a:endParaRPr lang="en-US" cap="small" baseline="0" dirty="0"/>
            </a:p>
          </dgm:t>
        </dgm:pt>
      </mc:Choice>
      <mc:Fallback xmlns="">
        <dgm:pt modelId="{A4896A04-9ECC-4400-8FC6-296072005AC2}">
          <dgm:prSet phldrT="[Text]"/>
          <dgm:spPr/>
          <dgm:t>
            <a:bodyPr/>
            <a:lstStyle/>
            <a:p>
              <a:r>
                <a:rPr lang="en-US" cap="none" baseline="0" dirty="0" smtClean="0"/>
                <a:t>Given a </a:t>
              </a:r>
              <a:r>
                <a:rPr lang="en-US" cap="none" baseline="0" dirty="0" smtClean="0">
                  <a:solidFill>
                    <a:srgbClr val="0070C0"/>
                  </a:solidFill>
                </a:rPr>
                <a:t>circular arc graph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cap="none" baseline="0" dirty="0" smtClean="0"/>
                <a:t> and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, is 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𝜒(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𝐺)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≤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?</a:t>
              </a:r>
              <a:endParaRPr lang="en-US" cap="small" baseline="0" dirty="0"/>
            </a:p>
          </dgm:t>
        </dgm:pt>
      </mc:Fallback>
    </mc:AlternateContent>
    <dgm:pt modelId="{3ACF90CB-E94C-44D6-8CEC-E51596C7B758}" type="parTrans" cxnId="{8B2FCEF0-9FF3-422D-A5A4-3675F1F9F0E6}">
      <dgm:prSet/>
      <dgm:spPr/>
      <dgm:t>
        <a:bodyPr/>
        <a:lstStyle/>
        <a:p>
          <a:endParaRPr lang="en-US"/>
        </a:p>
      </dgm:t>
    </dgm:pt>
    <dgm:pt modelId="{8C7537E7-37E0-49AD-B7CA-78B0CA22B7AE}" type="sibTrans" cxnId="{8B2FCEF0-9FF3-422D-A5A4-3675F1F9F0E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F63EAA-CDB2-4EA2-AB6E-B629391A06C7}">
          <dgm:prSet phldrT="[Text]"/>
          <dgm:spPr/>
          <dgm:t>
            <a:bodyPr/>
            <a:lstStyle/>
            <a:p>
              <a:r>
                <a:rPr lang="en-US" cap="none" baseline="0" dirty="0" smtClean="0"/>
                <a:t>Given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cap="none" baseline="0" dirty="0" smtClean="0"/>
                <a:t> and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, </a:t>
              </a:r>
              <a:br>
                <a:rPr lang="en-US" cap="none" baseline="0" dirty="0" smtClean="0"/>
              </a:br>
              <a:r>
                <a:rPr lang="en-US" cap="none" baseline="0" dirty="0" smtClean="0"/>
                <a:t>is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𝜒</m:t>
                  </m:r>
                  <m:d>
                    <m:dPr>
                      <m:ctrlPr>
                        <a:rPr lang="en-US" b="0" i="1" cap="none" baseline="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cap="non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e>
                  </m:d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≤</m:t>
                  </m:r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?</a:t>
              </a:r>
              <a:endParaRPr lang="en-US" cap="none" baseline="0" dirty="0"/>
            </a:p>
          </dgm:t>
        </dgm:pt>
      </mc:Choice>
      <mc:Fallback xmlns="">
        <dgm:pt modelId="{8BF63EAA-CDB2-4EA2-AB6E-B629391A06C7}">
          <dgm:prSet phldrT="[Text]"/>
          <dgm:spPr/>
          <dgm:t>
            <a:bodyPr/>
            <a:lstStyle/>
            <a:p>
              <a:r>
                <a:rPr lang="en-US" cap="none" baseline="0" dirty="0" smtClean="0"/>
                <a:t>Given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cap="none" baseline="0" dirty="0" smtClean="0"/>
                <a:t> and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, </a:t>
              </a:r>
              <a:br>
                <a:rPr lang="en-US" cap="none" baseline="0" dirty="0" smtClean="0"/>
              </a:br>
              <a:r>
                <a:rPr lang="en-US" cap="none" baseline="0" dirty="0" smtClean="0"/>
                <a:t>is 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𝜒(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𝐺)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≤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?</a:t>
              </a:r>
              <a:endParaRPr lang="en-US" cap="none" baseline="0" dirty="0"/>
            </a:p>
          </dgm:t>
        </dgm:pt>
      </mc:Fallback>
    </mc:AlternateContent>
    <dgm:pt modelId="{BC5DCE7D-E2F1-4F0B-BFA5-275C4B9862FB}" type="parTrans" cxnId="{D3FF2331-33F7-49BE-B7EF-3095358F4AA1}">
      <dgm:prSet/>
      <dgm:spPr/>
      <dgm:t>
        <a:bodyPr/>
        <a:lstStyle/>
        <a:p>
          <a:endParaRPr lang="en-US"/>
        </a:p>
      </dgm:t>
    </dgm:pt>
    <dgm:pt modelId="{21AE3858-56DC-4359-B819-1706E34E8FFF}" type="sibTrans" cxnId="{D3FF2331-33F7-49BE-B7EF-3095358F4AA1}">
      <dgm:prSet/>
      <dgm:spPr/>
      <dgm:t>
        <a:bodyPr/>
        <a:lstStyle/>
        <a:p>
          <a:endParaRPr lang="en-US"/>
        </a:p>
      </dgm:t>
    </dgm:pt>
    <dgm:pt modelId="{E27C3EC0-C006-4B98-8A56-D481E500AC9A}">
      <dgm:prSet phldrT="[Text]"/>
      <dgm:spPr/>
      <dgm:t>
        <a:bodyPr/>
        <a:lstStyle/>
        <a:p>
          <a:r>
            <a:rPr lang="en-US" cap="none" baseline="0" dirty="0" err="1" smtClean="0"/>
            <a:t>Cutwidth</a:t>
          </a:r>
          <a:endParaRPr lang="en-US" cap="none" baseline="0" dirty="0"/>
        </a:p>
      </dgm:t>
    </dgm:pt>
    <dgm:pt modelId="{64DC21BE-14A3-4DEA-8CFC-1F12764DB351}" type="parTrans" cxnId="{C8DE2893-3A7C-4543-BB50-FA899277146C}">
      <dgm:prSet/>
      <dgm:spPr/>
      <dgm:t>
        <a:bodyPr/>
        <a:lstStyle/>
        <a:p>
          <a:endParaRPr lang="en-US"/>
        </a:p>
      </dgm:t>
    </dgm:pt>
    <dgm:pt modelId="{D3A0F72F-08C9-4316-8A70-B227C4CFD175}" type="sibTrans" cxnId="{C8DE2893-3A7C-4543-BB50-FA899277146C}">
      <dgm:prSet/>
      <dgm:spPr/>
      <dgm:t>
        <a:bodyPr/>
        <a:lstStyle/>
        <a:p>
          <a:endParaRPr lang="en-US"/>
        </a:p>
      </dgm:t>
    </dgm:pt>
    <dgm:pt modelId="{7FCC69FE-1ED2-4BAB-83B9-DFCC8E680D16}">
      <dgm:prSet phldrT="[Text]"/>
      <dgm:spPr/>
      <dgm:t>
        <a:bodyPr/>
        <a:lstStyle/>
        <a:p>
          <a:r>
            <a:rPr lang="en-US" cap="none" baseline="0" dirty="0" smtClean="0"/>
            <a:t>Vertex cover number</a:t>
          </a:r>
          <a:endParaRPr lang="en-US" cap="none" baseline="0" dirty="0"/>
        </a:p>
      </dgm:t>
    </dgm:pt>
    <dgm:pt modelId="{C1FD3103-F0BA-4EA0-9EDD-5869052009E4}" type="parTrans" cxnId="{41458944-6A48-4DFA-A183-E100AC28F377}">
      <dgm:prSet/>
      <dgm:spPr/>
      <dgm:t>
        <a:bodyPr/>
        <a:lstStyle/>
        <a:p>
          <a:endParaRPr lang="en-US"/>
        </a:p>
      </dgm:t>
    </dgm:pt>
    <dgm:pt modelId="{7A79BA63-4347-4318-AF63-0E7E52ECEC17}" type="sibTrans" cxnId="{41458944-6A48-4DFA-A183-E100AC28F377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Above or below guarantees</a:t>
          </a:r>
          <a:endParaRPr lang="en-US" dirty="0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E94A09F-CE2C-4D2A-99C6-5F5682804D7C}">
          <dgm:prSet phldrT="[Text]"/>
          <dgm:spPr/>
          <dgm:t>
            <a:bodyPr/>
            <a:lstStyle/>
            <a:p>
              <a:r>
                <a:rPr lang="en-US" cap="none" baseline="0" dirty="0" smtClean="0"/>
                <a:t>Modification distance to a graph class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ℱ</m:t>
                  </m:r>
                </m:oMath>
              </a14:m>
              <a:endParaRPr lang="en-US" cap="none" baseline="0" dirty="0"/>
            </a:p>
          </dgm:t>
        </dgm:pt>
      </mc:Choice>
      <mc:Fallback xmlns="">
        <dgm:pt modelId="{8E94A09F-CE2C-4D2A-99C6-5F5682804D7C}">
          <dgm:prSet phldrT="[Text]"/>
          <dgm:spPr/>
          <dgm:t>
            <a:bodyPr/>
            <a:lstStyle/>
            <a:p>
              <a:r>
                <a:rPr lang="en-US" cap="none" baseline="0" dirty="0" smtClean="0"/>
                <a:t>Modification distance to a graph class </a:t>
              </a:r>
              <a:r>
                <a:rPr lang="en-US" b="0" i="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ℱ</a:t>
              </a:r>
              <a:endParaRPr lang="en-US" cap="none" baseline="0" dirty="0"/>
            </a:p>
          </dgm:t>
        </dgm:pt>
      </mc:Fallback>
    </mc:AlternateContent>
    <dgm:pt modelId="{0089C336-1A8C-425D-B6FE-9E1687D561AA}" type="parTrans" cxnId="{CDBEBB15-E308-4E35-85C8-603B6FAF3EF5}">
      <dgm:prSet/>
      <dgm:spPr/>
      <dgm:t>
        <a:bodyPr/>
        <a:lstStyle/>
        <a:p>
          <a:endParaRPr lang="en-US"/>
        </a:p>
      </dgm:t>
    </dgm:pt>
    <dgm:pt modelId="{F20DA8DA-58A0-4FE5-8F63-ED78DD614726}" type="sibTrans" cxnId="{CDBEBB15-E308-4E35-85C8-603B6FAF3EF5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  <dgm:t>
        <a:bodyPr/>
        <a:lstStyle/>
        <a:p>
          <a:endParaRPr lang="en-US"/>
        </a:p>
      </dgm:t>
    </dgm:pt>
  </dgm:ptLst>
  <dgm:cxnLst>
    <dgm:cxn modelId="{2DCDC6CD-FE69-46D8-AC5A-F633BB9D5434}" type="presOf" srcId="{C8BE19A3-D85E-45FD-8645-1D0ECAD74FF1}" destId="{FFCA9367-0F76-4CC4-AA06-84D0FDE3146B}" srcOrd="0" destOrd="0" presId="urn:microsoft.com/office/officeart/2005/8/layout/bList2"/>
    <dgm:cxn modelId="{CDD86645-E7D7-42EC-88B1-5F51A1560702}" type="presOf" srcId="{9FD4CB32-1FB7-4C77-AF6B-3566F94EA16C}" destId="{F9F27A1C-B759-43CC-BC7D-655CA97256F3}" srcOrd="0" destOrd="0" presId="urn:microsoft.com/office/officeart/2005/8/layout/bList2"/>
    <dgm:cxn modelId="{CDBEBB15-E308-4E35-85C8-603B6FAF3EF5}" srcId="{4D580873-0FF3-4806-BF82-352AE06340CB}" destId="{8E94A09F-CE2C-4D2A-99C6-5F5682804D7C}" srcOrd="3" destOrd="0" parTransId="{0089C336-1A8C-425D-B6FE-9E1687D561AA}" sibTransId="{F20DA8DA-58A0-4FE5-8F63-ED78DD614726}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B31DC469-8609-4114-98DC-220CB8B08BDE}" type="presOf" srcId="{36DFF2A6-E35C-4D7C-956B-5D14997AEB12}" destId="{AC8FA1AF-9B48-4ADB-B22D-2855933C9054}" srcOrd="0" destOrd="0" presId="urn:microsoft.com/office/officeart/2005/8/layout/bList2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6FC4FAB4-1771-4593-B767-5166801C36D0}" type="presOf" srcId="{1CA71FF8-690D-479E-8A0D-133900FBB4A1}" destId="{8DE7C914-FF66-4DDE-83F6-4A3249B96D08}" srcOrd="0" destOrd="0" presId="urn:microsoft.com/office/officeart/2005/8/layout/bList2"/>
    <dgm:cxn modelId="{8FAA9E4C-737F-4093-B236-711462EC73E2}" type="presOf" srcId="{9FD4CB32-1FB7-4C77-AF6B-3566F94EA16C}" destId="{9DB5CA46-268C-45C6-81B2-2824A2E5BFFE}" srcOrd="1" destOrd="0" presId="urn:microsoft.com/office/officeart/2005/8/layout/bList2"/>
    <dgm:cxn modelId="{39C07FD1-517C-486A-A5EA-3ACCC591B8D8}" type="presOf" srcId="{EA2EA8B5-FA42-49DD-ACE8-1D1B0ECF85FD}" destId="{57581822-F0FF-438A-9A6D-3596537D3624}" srcOrd="0" destOrd="0" presId="urn:microsoft.com/office/officeart/2005/8/layout/bList2"/>
    <dgm:cxn modelId="{01D1D9BE-1CFD-4655-B939-9368315FD45E}" type="presOf" srcId="{4D580873-0FF3-4806-BF82-352AE06340CB}" destId="{CBAB230B-EAF3-4BBA-9866-6C25E3A56A42}" srcOrd="0" destOrd="0" presId="urn:microsoft.com/office/officeart/2005/8/layout/bList2"/>
    <dgm:cxn modelId="{C8DE2893-3A7C-4543-BB50-FA899277146C}" srcId="{4D580873-0FF3-4806-BF82-352AE06340CB}" destId="{E27C3EC0-C006-4B98-8A56-D481E500AC9A}" srcOrd="1" destOrd="0" parTransId="{64DC21BE-14A3-4DEA-8CFC-1F12764DB351}" sibTransId="{D3A0F72F-08C9-4316-8A70-B227C4CFD175}"/>
    <dgm:cxn modelId="{76509FCE-236A-4433-94F1-E5A5BE9F4485}" type="presOf" srcId="{7FCC69FE-1ED2-4BAB-83B9-DFCC8E680D16}" destId="{8DE7C914-FF66-4DDE-83F6-4A3249B96D08}" srcOrd="0" destOrd="2" presId="urn:microsoft.com/office/officeart/2005/8/layout/bList2"/>
    <dgm:cxn modelId="{7E0C9FE0-3024-4FB6-9887-99DF7F9B9F58}" type="presOf" srcId="{A4896A04-9ECC-4400-8FC6-296072005AC2}" destId="{30D61C7A-2B97-4E52-B392-F9FEFA03205C}" srcOrd="0" destOrd="1" presId="urn:microsoft.com/office/officeart/2005/8/layout/bList2"/>
    <dgm:cxn modelId="{41458944-6A48-4DFA-A183-E100AC28F377}" srcId="{4D580873-0FF3-4806-BF82-352AE06340CB}" destId="{7FCC69FE-1ED2-4BAB-83B9-DFCC8E680D16}" srcOrd="2" destOrd="0" parTransId="{C1FD3103-F0BA-4EA0-9EDD-5869052009E4}" sibTransId="{7A79BA63-4347-4318-AF63-0E7E52ECEC17}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B6CF2641-B109-47EE-A11A-A798ADEBB94A}" type="presOf" srcId="{9F56D3E4-E388-452D-AB33-087B4EC7D22B}" destId="{8D7A766B-4928-426A-831E-254F729E0726}" srcOrd="1" destOrd="0" presId="urn:microsoft.com/office/officeart/2005/8/layout/bList2"/>
    <dgm:cxn modelId="{4F58D7DC-4601-4661-9604-37F1401E3A3B}" type="presOf" srcId="{8E94A09F-CE2C-4D2A-99C6-5F5682804D7C}" destId="{8DE7C914-FF66-4DDE-83F6-4A3249B96D08}" srcOrd="0" destOrd="3" presId="urn:microsoft.com/office/officeart/2005/8/layout/bList2"/>
    <dgm:cxn modelId="{40094B94-0C32-4D45-BC57-82AF028F28E1}" type="presOf" srcId="{4D580873-0FF3-4806-BF82-352AE06340CB}" destId="{481EF382-0CA1-4348-8252-1C3E998F64A7}" srcOrd="1" destOrd="0" presId="urn:microsoft.com/office/officeart/2005/8/layout/bList2"/>
    <dgm:cxn modelId="{8B2FCEF0-9FF3-422D-A5A4-3675F1F9F0E6}" srcId="{9FD4CB32-1FB7-4C77-AF6B-3566F94EA16C}" destId="{A4896A04-9ECC-4400-8FC6-296072005AC2}" srcOrd="1" destOrd="0" parTransId="{3ACF90CB-E94C-44D6-8CEC-E51596C7B758}" sibTransId="{8C7537E7-37E0-49AD-B7CA-78B0CA22B7AE}"/>
    <dgm:cxn modelId="{D5F4C872-499B-4E17-91F7-0E40B7045284}" type="presOf" srcId="{8BF63EAA-CDB2-4EA2-AB6E-B629391A06C7}" destId="{30D61C7A-2B97-4E52-B392-F9FEFA03205C}" srcOrd="0" destOrd="0" presId="urn:microsoft.com/office/officeart/2005/8/layout/bList2"/>
    <dgm:cxn modelId="{341E7A7E-0A55-4DFD-8819-6C188354EE57}" type="presOf" srcId="{28EDBC27-C9B7-471E-AFE4-102DD7AFF76E}" destId="{FB3EEC73-6116-4138-97A9-9FA74AC115CD}" srcOrd="0" destOrd="0" presId="urn:microsoft.com/office/officeart/2005/8/layout/bList2"/>
    <dgm:cxn modelId="{D3FF2331-33F7-49BE-B7EF-3095358F4AA1}" srcId="{9FD4CB32-1FB7-4C77-AF6B-3566F94EA16C}" destId="{8BF63EAA-CDB2-4EA2-AB6E-B629391A06C7}" srcOrd="0" destOrd="0" parTransId="{BC5DCE7D-E2F1-4F0B-BFA5-275C4B9862FB}" sibTransId="{21AE3858-56DC-4359-B819-1706E34E8FFF}"/>
    <dgm:cxn modelId="{F1FF8883-B0F3-45F1-8B6F-544376B2BDC2}" type="presOf" srcId="{9F56D3E4-E388-452D-AB33-087B4EC7D22B}" destId="{96C5152F-BBD5-4972-B096-CF4DD7F7FC40}" srcOrd="0" destOrd="0" presId="urn:microsoft.com/office/officeart/2005/8/layout/bList2"/>
    <dgm:cxn modelId="{CD1FAA87-ABA3-488C-A831-45F0657DA80F}" type="presOf" srcId="{E27C3EC0-C006-4B98-8A56-D481E500AC9A}" destId="{8DE7C914-FF66-4DDE-83F6-4A3249B96D08}" srcOrd="0" destOrd="1" presId="urn:microsoft.com/office/officeart/2005/8/layout/bList2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02564D83-45B7-46F0-A4F4-8223173FBD00}" type="presParOf" srcId="{57581822-F0FF-438A-9A6D-3596537D3624}" destId="{7A10671C-BD6A-4EFA-B43B-F3683CB0C05E}" srcOrd="0" destOrd="0" presId="urn:microsoft.com/office/officeart/2005/8/layout/bList2"/>
    <dgm:cxn modelId="{2438F579-7F04-4E60-8E5F-BEF28E0B1F66}" type="presParOf" srcId="{7A10671C-BD6A-4EFA-B43B-F3683CB0C05E}" destId="{30D61C7A-2B97-4E52-B392-F9FEFA03205C}" srcOrd="0" destOrd="0" presId="urn:microsoft.com/office/officeart/2005/8/layout/bList2"/>
    <dgm:cxn modelId="{48A8C2AD-44E2-4586-8903-2B917FF5B439}" type="presParOf" srcId="{7A10671C-BD6A-4EFA-B43B-F3683CB0C05E}" destId="{F9F27A1C-B759-43CC-BC7D-655CA97256F3}" srcOrd="1" destOrd="0" presId="urn:microsoft.com/office/officeart/2005/8/layout/bList2"/>
    <dgm:cxn modelId="{4FF454A9-2CB5-455C-8902-9EE2D1BE6A13}" type="presParOf" srcId="{7A10671C-BD6A-4EFA-B43B-F3683CB0C05E}" destId="{9DB5CA46-268C-45C6-81B2-2824A2E5BFFE}" srcOrd="2" destOrd="0" presId="urn:microsoft.com/office/officeart/2005/8/layout/bList2"/>
    <dgm:cxn modelId="{2AEF0379-F903-491D-9699-FBF6E339CF61}" type="presParOf" srcId="{7A10671C-BD6A-4EFA-B43B-F3683CB0C05E}" destId="{D9B46F16-B719-47BA-8267-863A529274D2}" srcOrd="3" destOrd="0" presId="urn:microsoft.com/office/officeart/2005/8/layout/bList2"/>
    <dgm:cxn modelId="{B46993B1-BC2B-4144-8048-E0C6E1FDDCF9}" type="presParOf" srcId="{57581822-F0FF-438A-9A6D-3596537D3624}" destId="{FFCA9367-0F76-4CC4-AA06-84D0FDE3146B}" srcOrd="1" destOrd="0" presId="urn:microsoft.com/office/officeart/2005/8/layout/bList2"/>
    <dgm:cxn modelId="{2B5A8533-7EA7-4619-BD3D-1AC20C6FED24}" type="presParOf" srcId="{57581822-F0FF-438A-9A6D-3596537D3624}" destId="{71C655AF-C990-424E-8999-E594F328F997}" srcOrd="2" destOrd="0" presId="urn:microsoft.com/office/officeart/2005/8/layout/bList2"/>
    <dgm:cxn modelId="{AD50B73D-4837-41C1-8FBA-AC2B2ECEFD11}" type="presParOf" srcId="{71C655AF-C990-424E-8999-E594F328F997}" destId="{8DE7C914-FF66-4DDE-83F6-4A3249B96D08}" srcOrd="0" destOrd="0" presId="urn:microsoft.com/office/officeart/2005/8/layout/bList2"/>
    <dgm:cxn modelId="{8C6F4ABC-E247-41F0-9B26-34CCB49656EB}" type="presParOf" srcId="{71C655AF-C990-424E-8999-E594F328F997}" destId="{CBAB230B-EAF3-4BBA-9866-6C25E3A56A42}" srcOrd="1" destOrd="0" presId="urn:microsoft.com/office/officeart/2005/8/layout/bList2"/>
    <dgm:cxn modelId="{91D401CC-9806-49A9-A6DE-544E58449003}" type="presParOf" srcId="{71C655AF-C990-424E-8999-E594F328F997}" destId="{481EF382-0CA1-4348-8252-1C3E998F64A7}" srcOrd="2" destOrd="0" presId="urn:microsoft.com/office/officeart/2005/8/layout/bList2"/>
    <dgm:cxn modelId="{1A972914-BAC0-4089-BAA8-F8E981DE8D77}" type="presParOf" srcId="{71C655AF-C990-424E-8999-E594F328F997}" destId="{F6386329-CE9D-43FE-AC43-732A5E24A0C1}" srcOrd="3" destOrd="0" presId="urn:microsoft.com/office/officeart/2005/8/layout/bList2"/>
    <dgm:cxn modelId="{36EFA8BF-994D-4D0E-B1C2-B83D8C37FB7E}" type="presParOf" srcId="{57581822-F0FF-438A-9A6D-3596537D3624}" destId="{FB3EEC73-6116-4138-97A9-9FA74AC115CD}" srcOrd="3" destOrd="0" presId="urn:microsoft.com/office/officeart/2005/8/layout/bList2"/>
    <dgm:cxn modelId="{D242BF56-DA4D-493B-B1A9-F5921DF88F40}" type="presParOf" srcId="{57581822-F0FF-438A-9A6D-3596537D3624}" destId="{C4073E33-FADC-4DE1-AFD7-BFC986187E12}" srcOrd="4" destOrd="0" presId="urn:microsoft.com/office/officeart/2005/8/layout/bList2"/>
    <dgm:cxn modelId="{8FA5C6B0-2B4E-45CF-88B4-55E07A1B72ED}" type="presParOf" srcId="{C4073E33-FADC-4DE1-AFD7-BFC986187E12}" destId="{AC8FA1AF-9B48-4ADB-B22D-2855933C9054}" srcOrd="0" destOrd="0" presId="urn:microsoft.com/office/officeart/2005/8/layout/bList2"/>
    <dgm:cxn modelId="{D6150DED-AB61-4F21-BDC7-A46516156CD1}" type="presParOf" srcId="{C4073E33-FADC-4DE1-AFD7-BFC986187E12}" destId="{96C5152F-BBD5-4972-B096-CF4DD7F7FC40}" srcOrd="1" destOrd="0" presId="urn:microsoft.com/office/officeart/2005/8/layout/bList2"/>
    <dgm:cxn modelId="{D7AAA4DC-171A-43D8-A6D9-1D8855CCE308}" type="presParOf" srcId="{C4073E33-FADC-4DE1-AFD7-BFC986187E12}" destId="{8D7A766B-4928-426A-831E-254F729E0726}" srcOrd="2" destOrd="0" presId="urn:microsoft.com/office/officeart/2005/8/layout/bList2"/>
    <dgm:cxn modelId="{97094B87-81FC-4DB3-9AC5-60CED1CAAC44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>
        <a:blipFill rotWithShape="0">
          <a:blip xmlns:r="http://schemas.openxmlformats.org/officeDocument/2006/relationships" r:embed="rId1"/>
          <a:stretch>
            <a:fillRect l="-2957" r="-188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36DFF2A6-E35C-4D7C-956B-5D14997AEB12}">
      <dgm:prSet phldrT="[Text]"/>
      <dgm:spPr/>
      <dgm:t>
        <a:bodyPr/>
        <a:lstStyle/>
        <a:p>
          <a:r>
            <a:rPr lang="en-US" dirty="0" smtClean="0"/>
            <a:t>Measure of how much the conditions that </a:t>
          </a:r>
          <a:r>
            <a:rPr lang="en-US" dirty="0" smtClean="0">
              <a:solidFill>
                <a:srgbClr val="0070C0"/>
              </a:solidFill>
            </a:rPr>
            <a:t>guarantee</a:t>
          </a:r>
          <a:r>
            <a:rPr lang="en-US" dirty="0" smtClean="0"/>
            <a:t> a coloring are violated</a:t>
          </a:r>
          <a:endParaRPr lang="en-US" dirty="0"/>
        </a:p>
      </dgm:t>
    </dgm:p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dgm:pt modelId="{A4896A04-9ECC-4400-8FC6-296072005AC2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ACF90CB-E94C-44D6-8CEC-E51596C7B758}" type="parTrans" cxnId="{8B2FCEF0-9FF3-422D-A5A4-3675F1F9F0E6}">
      <dgm:prSet/>
      <dgm:spPr/>
      <dgm:t>
        <a:bodyPr/>
        <a:lstStyle/>
        <a:p>
          <a:endParaRPr lang="en-US"/>
        </a:p>
      </dgm:t>
    </dgm:pt>
    <dgm:pt modelId="{8C7537E7-37E0-49AD-B7CA-78B0CA22B7AE}" type="sibTrans" cxnId="{8B2FCEF0-9FF3-422D-A5A4-3675F1F9F0E6}">
      <dgm:prSet/>
      <dgm:spPr/>
      <dgm:t>
        <a:bodyPr/>
        <a:lstStyle/>
        <a:p>
          <a:endParaRPr lang="en-US"/>
        </a:p>
      </dgm:t>
    </dgm:pt>
    <dgm:pt modelId="{8BF63EAA-CDB2-4EA2-AB6E-B629391A06C7}">
      <dgm:prSet phldrT="[Text]"/>
      <dgm:spPr>
        <a:blipFill rotWithShape="0">
          <a:blip xmlns:r="http://schemas.openxmlformats.org/officeDocument/2006/relationships" r:embed="rId2"/>
          <a:stretch>
            <a:fillRect l="-29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C5DCE7D-E2F1-4F0B-BFA5-275C4B9862FB}" type="parTrans" cxnId="{D3FF2331-33F7-49BE-B7EF-3095358F4AA1}">
      <dgm:prSet/>
      <dgm:spPr/>
      <dgm:t>
        <a:bodyPr/>
        <a:lstStyle/>
        <a:p>
          <a:endParaRPr lang="en-US"/>
        </a:p>
      </dgm:t>
    </dgm:pt>
    <dgm:pt modelId="{21AE3858-56DC-4359-B819-1706E34E8FFF}" type="sibTrans" cxnId="{D3FF2331-33F7-49BE-B7EF-3095358F4AA1}">
      <dgm:prSet/>
      <dgm:spPr/>
      <dgm:t>
        <a:bodyPr/>
        <a:lstStyle/>
        <a:p>
          <a:endParaRPr lang="en-US"/>
        </a:p>
      </dgm:t>
    </dgm:pt>
    <dgm:pt modelId="{E27C3EC0-C006-4B98-8A56-D481E500AC9A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4DC21BE-14A3-4DEA-8CFC-1F12764DB351}" type="parTrans" cxnId="{C8DE2893-3A7C-4543-BB50-FA899277146C}">
      <dgm:prSet/>
      <dgm:spPr/>
      <dgm:t>
        <a:bodyPr/>
        <a:lstStyle/>
        <a:p>
          <a:endParaRPr lang="en-US"/>
        </a:p>
      </dgm:t>
    </dgm:pt>
    <dgm:pt modelId="{D3A0F72F-08C9-4316-8A70-B227C4CFD175}" type="sibTrans" cxnId="{C8DE2893-3A7C-4543-BB50-FA899277146C}">
      <dgm:prSet/>
      <dgm:spPr/>
      <dgm:t>
        <a:bodyPr/>
        <a:lstStyle/>
        <a:p>
          <a:endParaRPr lang="en-US"/>
        </a:p>
      </dgm:t>
    </dgm:pt>
    <dgm:pt modelId="{7FCC69FE-1ED2-4BAB-83B9-DFCC8E680D16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1FD3103-F0BA-4EA0-9EDD-5869052009E4}" type="parTrans" cxnId="{41458944-6A48-4DFA-A183-E100AC28F377}">
      <dgm:prSet/>
      <dgm:spPr/>
      <dgm:t>
        <a:bodyPr/>
        <a:lstStyle/>
        <a:p>
          <a:endParaRPr lang="en-US"/>
        </a:p>
      </dgm:t>
    </dgm:pt>
    <dgm:pt modelId="{7A79BA63-4347-4318-AF63-0E7E52ECEC17}" type="sibTrans" cxnId="{41458944-6A48-4DFA-A183-E100AC28F377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Above or below guarantees</a:t>
          </a:r>
          <a:endParaRPr lang="en-US" dirty="0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dgm:pt modelId="{8E94A09F-CE2C-4D2A-99C6-5F5682804D7C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089C336-1A8C-425D-B6FE-9E1687D561AA}" type="parTrans" cxnId="{CDBEBB15-E308-4E35-85C8-603B6FAF3EF5}">
      <dgm:prSet/>
      <dgm:spPr/>
      <dgm:t>
        <a:bodyPr/>
        <a:lstStyle/>
        <a:p>
          <a:endParaRPr lang="en-US"/>
        </a:p>
      </dgm:t>
    </dgm:pt>
    <dgm:pt modelId="{F20DA8DA-58A0-4FE5-8F63-ED78DD614726}" type="sibTrans" cxnId="{CDBEBB15-E308-4E35-85C8-603B6FAF3EF5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  <dgm:t>
        <a:bodyPr/>
        <a:lstStyle/>
        <a:p>
          <a:endParaRPr lang="en-US"/>
        </a:p>
      </dgm:t>
    </dgm:pt>
  </dgm:ptLst>
  <dgm:cxnLst>
    <dgm:cxn modelId="{C8DE2893-3A7C-4543-BB50-FA899277146C}" srcId="{4D580873-0FF3-4806-BF82-352AE06340CB}" destId="{E27C3EC0-C006-4B98-8A56-D481E500AC9A}" srcOrd="1" destOrd="0" parTransId="{64DC21BE-14A3-4DEA-8CFC-1F12764DB351}" sibTransId="{D3A0F72F-08C9-4316-8A70-B227C4CFD175}"/>
    <dgm:cxn modelId="{6FC4FAB4-1771-4593-B767-5166801C36D0}" type="presOf" srcId="{1CA71FF8-690D-479E-8A0D-133900FBB4A1}" destId="{8DE7C914-FF66-4DDE-83F6-4A3249B96D08}" srcOrd="0" destOrd="0" presId="urn:microsoft.com/office/officeart/2005/8/layout/bList2"/>
    <dgm:cxn modelId="{B6CF2641-B109-47EE-A11A-A798ADEBB94A}" type="presOf" srcId="{9F56D3E4-E388-452D-AB33-087B4EC7D22B}" destId="{8D7A766B-4928-426A-831E-254F729E0726}" srcOrd="1" destOrd="0" presId="urn:microsoft.com/office/officeart/2005/8/layout/bList2"/>
    <dgm:cxn modelId="{39C07FD1-517C-486A-A5EA-3ACCC591B8D8}" type="presOf" srcId="{EA2EA8B5-FA42-49DD-ACE8-1D1B0ECF85FD}" destId="{57581822-F0FF-438A-9A6D-3596537D3624}" srcOrd="0" destOrd="0" presId="urn:microsoft.com/office/officeart/2005/8/layout/bList2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2DCDC6CD-FE69-46D8-AC5A-F633BB9D5434}" type="presOf" srcId="{C8BE19A3-D85E-45FD-8645-1D0ECAD74FF1}" destId="{FFCA9367-0F76-4CC4-AA06-84D0FDE3146B}" srcOrd="0" destOrd="0" presId="urn:microsoft.com/office/officeart/2005/8/layout/bList2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CDBEBB15-E308-4E35-85C8-603B6FAF3EF5}" srcId="{4D580873-0FF3-4806-BF82-352AE06340CB}" destId="{8E94A09F-CE2C-4D2A-99C6-5F5682804D7C}" srcOrd="3" destOrd="0" parTransId="{0089C336-1A8C-425D-B6FE-9E1687D561AA}" sibTransId="{F20DA8DA-58A0-4FE5-8F63-ED78DD614726}"/>
    <dgm:cxn modelId="{341E7A7E-0A55-4DFD-8819-6C188354EE57}" type="presOf" srcId="{28EDBC27-C9B7-471E-AFE4-102DD7AFF76E}" destId="{FB3EEC73-6116-4138-97A9-9FA74AC115CD}" srcOrd="0" destOrd="0" presId="urn:microsoft.com/office/officeart/2005/8/layout/bList2"/>
    <dgm:cxn modelId="{D5F4C872-499B-4E17-91F7-0E40B7045284}" type="presOf" srcId="{8BF63EAA-CDB2-4EA2-AB6E-B629391A06C7}" destId="{30D61C7A-2B97-4E52-B392-F9FEFA03205C}" srcOrd="0" destOrd="0" presId="urn:microsoft.com/office/officeart/2005/8/layout/bList2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7E0C9FE0-3024-4FB6-9887-99DF7F9B9F58}" type="presOf" srcId="{A4896A04-9ECC-4400-8FC6-296072005AC2}" destId="{30D61C7A-2B97-4E52-B392-F9FEFA03205C}" srcOrd="0" destOrd="1" presId="urn:microsoft.com/office/officeart/2005/8/layout/bList2"/>
    <dgm:cxn modelId="{8B2FCEF0-9FF3-422D-A5A4-3675F1F9F0E6}" srcId="{9FD4CB32-1FB7-4C77-AF6B-3566F94EA16C}" destId="{A4896A04-9ECC-4400-8FC6-296072005AC2}" srcOrd="1" destOrd="0" parTransId="{3ACF90CB-E94C-44D6-8CEC-E51596C7B758}" sibTransId="{8C7537E7-37E0-49AD-B7CA-78B0CA22B7AE}"/>
    <dgm:cxn modelId="{41458944-6A48-4DFA-A183-E100AC28F377}" srcId="{4D580873-0FF3-4806-BF82-352AE06340CB}" destId="{7FCC69FE-1ED2-4BAB-83B9-DFCC8E680D16}" srcOrd="2" destOrd="0" parTransId="{C1FD3103-F0BA-4EA0-9EDD-5869052009E4}" sibTransId="{7A79BA63-4347-4318-AF63-0E7E52ECEC17}"/>
    <dgm:cxn modelId="{01D1D9BE-1CFD-4655-B939-9368315FD45E}" type="presOf" srcId="{4D580873-0FF3-4806-BF82-352AE06340CB}" destId="{CBAB230B-EAF3-4BBA-9866-6C25E3A56A42}" srcOrd="0" destOrd="0" presId="urn:microsoft.com/office/officeart/2005/8/layout/bList2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F1FF8883-B0F3-45F1-8B6F-544376B2BDC2}" type="presOf" srcId="{9F56D3E4-E388-452D-AB33-087B4EC7D22B}" destId="{96C5152F-BBD5-4972-B096-CF4DD7F7FC40}" srcOrd="0" destOrd="0" presId="urn:microsoft.com/office/officeart/2005/8/layout/bList2"/>
    <dgm:cxn modelId="{4F58D7DC-4601-4661-9604-37F1401E3A3B}" type="presOf" srcId="{8E94A09F-CE2C-4D2A-99C6-5F5682804D7C}" destId="{8DE7C914-FF66-4DDE-83F6-4A3249B96D08}" srcOrd="0" destOrd="3" presId="urn:microsoft.com/office/officeart/2005/8/layout/bList2"/>
    <dgm:cxn modelId="{8FAA9E4C-737F-4093-B236-711462EC73E2}" type="presOf" srcId="{9FD4CB32-1FB7-4C77-AF6B-3566F94EA16C}" destId="{9DB5CA46-268C-45C6-81B2-2824A2E5BFFE}" srcOrd="1" destOrd="0" presId="urn:microsoft.com/office/officeart/2005/8/layout/bList2"/>
    <dgm:cxn modelId="{B31DC469-8609-4114-98DC-220CB8B08BDE}" type="presOf" srcId="{36DFF2A6-E35C-4D7C-956B-5D14997AEB12}" destId="{AC8FA1AF-9B48-4ADB-B22D-2855933C9054}" srcOrd="0" destOrd="0" presId="urn:microsoft.com/office/officeart/2005/8/layout/bList2"/>
    <dgm:cxn modelId="{CDD86645-E7D7-42EC-88B1-5F51A1560702}" type="presOf" srcId="{9FD4CB32-1FB7-4C77-AF6B-3566F94EA16C}" destId="{F9F27A1C-B759-43CC-BC7D-655CA97256F3}" srcOrd="0" destOrd="0" presId="urn:microsoft.com/office/officeart/2005/8/layout/bList2"/>
    <dgm:cxn modelId="{76509FCE-236A-4433-94F1-E5A5BE9F4485}" type="presOf" srcId="{7FCC69FE-1ED2-4BAB-83B9-DFCC8E680D16}" destId="{8DE7C914-FF66-4DDE-83F6-4A3249B96D08}" srcOrd="0" destOrd="2" presId="urn:microsoft.com/office/officeart/2005/8/layout/bList2"/>
    <dgm:cxn modelId="{40094B94-0C32-4D45-BC57-82AF028F28E1}" type="presOf" srcId="{4D580873-0FF3-4806-BF82-352AE06340CB}" destId="{481EF382-0CA1-4348-8252-1C3E998F64A7}" srcOrd="1" destOrd="0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D3FF2331-33F7-49BE-B7EF-3095358F4AA1}" srcId="{9FD4CB32-1FB7-4C77-AF6B-3566F94EA16C}" destId="{8BF63EAA-CDB2-4EA2-AB6E-B629391A06C7}" srcOrd="0" destOrd="0" parTransId="{BC5DCE7D-E2F1-4F0B-BFA5-275C4B9862FB}" sibTransId="{21AE3858-56DC-4359-B819-1706E34E8FFF}"/>
    <dgm:cxn modelId="{CD1FAA87-ABA3-488C-A831-45F0657DA80F}" type="presOf" srcId="{E27C3EC0-C006-4B98-8A56-D481E500AC9A}" destId="{8DE7C914-FF66-4DDE-83F6-4A3249B96D08}" srcOrd="0" destOrd="1" presId="urn:microsoft.com/office/officeart/2005/8/layout/bList2"/>
    <dgm:cxn modelId="{02564D83-45B7-46F0-A4F4-8223173FBD00}" type="presParOf" srcId="{57581822-F0FF-438A-9A6D-3596537D3624}" destId="{7A10671C-BD6A-4EFA-B43B-F3683CB0C05E}" srcOrd="0" destOrd="0" presId="urn:microsoft.com/office/officeart/2005/8/layout/bList2"/>
    <dgm:cxn modelId="{2438F579-7F04-4E60-8E5F-BEF28E0B1F66}" type="presParOf" srcId="{7A10671C-BD6A-4EFA-B43B-F3683CB0C05E}" destId="{30D61C7A-2B97-4E52-B392-F9FEFA03205C}" srcOrd="0" destOrd="0" presId="urn:microsoft.com/office/officeart/2005/8/layout/bList2"/>
    <dgm:cxn modelId="{48A8C2AD-44E2-4586-8903-2B917FF5B439}" type="presParOf" srcId="{7A10671C-BD6A-4EFA-B43B-F3683CB0C05E}" destId="{F9F27A1C-B759-43CC-BC7D-655CA97256F3}" srcOrd="1" destOrd="0" presId="urn:microsoft.com/office/officeart/2005/8/layout/bList2"/>
    <dgm:cxn modelId="{4FF454A9-2CB5-455C-8902-9EE2D1BE6A13}" type="presParOf" srcId="{7A10671C-BD6A-4EFA-B43B-F3683CB0C05E}" destId="{9DB5CA46-268C-45C6-81B2-2824A2E5BFFE}" srcOrd="2" destOrd="0" presId="urn:microsoft.com/office/officeart/2005/8/layout/bList2"/>
    <dgm:cxn modelId="{2AEF0379-F903-491D-9699-FBF6E339CF61}" type="presParOf" srcId="{7A10671C-BD6A-4EFA-B43B-F3683CB0C05E}" destId="{D9B46F16-B719-47BA-8267-863A529274D2}" srcOrd="3" destOrd="0" presId="urn:microsoft.com/office/officeart/2005/8/layout/bList2"/>
    <dgm:cxn modelId="{B46993B1-BC2B-4144-8048-E0C6E1FDDCF9}" type="presParOf" srcId="{57581822-F0FF-438A-9A6D-3596537D3624}" destId="{FFCA9367-0F76-4CC4-AA06-84D0FDE3146B}" srcOrd="1" destOrd="0" presId="urn:microsoft.com/office/officeart/2005/8/layout/bList2"/>
    <dgm:cxn modelId="{2B5A8533-7EA7-4619-BD3D-1AC20C6FED24}" type="presParOf" srcId="{57581822-F0FF-438A-9A6D-3596537D3624}" destId="{71C655AF-C990-424E-8999-E594F328F997}" srcOrd="2" destOrd="0" presId="urn:microsoft.com/office/officeart/2005/8/layout/bList2"/>
    <dgm:cxn modelId="{AD50B73D-4837-41C1-8FBA-AC2B2ECEFD11}" type="presParOf" srcId="{71C655AF-C990-424E-8999-E594F328F997}" destId="{8DE7C914-FF66-4DDE-83F6-4A3249B96D08}" srcOrd="0" destOrd="0" presId="urn:microsoft.com/office/officeart/2005/8/layout/bList2"/>
    <dgm:cxn modelId="{8C6F4ABC-E247-41F0-9B26-34CCB49656EB}" type="presParOf" srcId="{71C655AF-C990-424E-8999-E594F328F997}" destId="{CBAB230B-EAF3-4BBA-9866-6C25E3A56A42}" srcOrd="1" destOrd="0" presId="urn:microsoft.com/office/officeart/2005/8/layout/bList2"/>
    <dgm:cxn modelId="{91D401CC-9806-49A9-A6DE-544E58449003}" type="presParOf" srcId="{71C655AF-C990-424E-8999-E594F328F997}" destId="{481EF382-0CA1-4348-8252-1C3E998F64A7}" srcOrd="2" destOrd="0" presId="urn:microsoft.com/office/officeart/2005/8/layout/bList2"/>
    <dgm:cxn modelId="{1A972914-BAC0-4089-BAA8-F8E981DE8D77}" type="presParOf" srcId="{71C655AF-C990-424E-8999-E594F328F997}" destId="{F6386329-CE9D-43FE-AC43-732A5E24A0C1}" srcOrd="3" destOrd="0" presId="urn:microsoft.com/office/officeart/2005/8/layout/bList2"/>
    <dgm:cxn modelId="{36EFA8BF-994D-4D0E-B1C2-B83D8C37FB7E}" type="presParOf" srcId="{57581822-F0FF-438A-9A6D-3596537D3624}" destId="{FB3EEC73-6116-4138-97A9-9FA74AC115CD}" srcOrd="3" destOrd="0" presId="urn:microsoft.com/office/officeart/2005/8/layout/bList2"/>
    <dgm:cxn modelId="{D242BF56-DA4D-493B-B1A9-F5921DF88F40}" type="presParOf" srcId="{57581822-F0FF-438A-9A6D-3596537D3624}" destId="{C4073E33-FADC-4DE1-AFD7-BFC986187E12}" srcOrd="4" destOrd="0" presId="urn:microsoft.com/office/officeart/2005/8/layout/bList2"/>
    <dgm:cxn modelId="{8FA5C6B0-2B4E-45CF-88B4-55E07A1B72ED}" type="presParOf" srcId="{C4073E33-FADC-4DE1-AFD7-BFC986187E12}" destId="{AC8FA1AF-9B48-4ADB-B22D-2855933C9054}" srcOrd="0" destOrd="0" presId="urn:microsoft.com/office/officeart/2005/8/layout/bList2"/>
    <dgm:cxn modelId="{D6150DED-AB61-4F21-BDC7-A46516156CD1}" type="presParOf" srcId="{C4073E33-FADC-4DE1-AFD7-BFC986187E12}" destId="{96C5152F-BBD5-4972-B096-CF4DD7F7FC40}" srcOrd="1" destOrd="0" presId="urn:microsoft.com/office/officeart/2005/8/layout/bList2"/>
    <dgm:cxn modelId="{D7AAA4DC-171A-43D8-A6D9-1D8855CCE308}" type="presParOf" srcId="{C4073E33-FADC-4DE1-AFD7-BFC986187E12}" destId="{8D7A766B-4928-426A-831E-254F729E0726}" srcOrd="2" destOrd="0" presId="urn:microsoft.com/office/officeart/2005/8/layout/bList2"/>
    <dgm:cxn modelId="{97094B87-81FC-4DB3-9AC5-60CED1CAAC44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018501-450D-400D-8685-6C8FF5F9E8A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9C01F5-6FA5-4ADE-B4B2-09621D065308}">
          <dgm:prSet phldrT="[Text]"/>
          <dgm:spPr/>
          <dgm:t>
            <a:bodyPr/>
            <a:lstStyle/>
            <a:p>
              <a:r>
                <a:rPr lang="en-US" dirty="0" smtClean="0"/>
                <a:t>Families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en-US" dirty="0" smtClean="0"/>
                <a:t> with this property</a:t>
              </a:r>
              <a:endParaRPr lang="en-US" dirty="0"/>
            </a:p>
          </dgm:t>
        </dgm:pt>
      </mc:Choice>
      <mc:Fallback xmlns="">
        <dgm:pt modelId="{8B9C01F5-6FA5-4ADE-B4B2-09621D065308}">
          <dgm:prSet phldrT="[Text]"/>
          <dgm:spPr/>
          <dgm:t>
            <a:bodyPr/>
            <a:lstStyle/>
            <a:p>
              <a:r>
                <a:rPr lang="en-US" dirty="0" smtClean="0"/>
                <a:t>Families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ℱ</a:t>
              </a:r>
              <a:r>
                <a:rPr lang="en-US" dirty="0" smtClean="0"/>
                <a:t> with this property</a:t>
              </a:r>
              <a:endParaRPr lang="en-US" dirty="0"/>
            </a:p>
          </dgm:t>
        </dgm:pt>
      </mc:Fallback>
    </mc:AlternateContent>
    <dgm:pt modelId="{0435A8F8-328F-4D67-9C22-5F6D946467C2}" type="parTrans" cxnId="{9E13F9F7-6F61-49DD-94CB-3B7888EDD4B4}">
      <dgm:prSet/>
      <dgm:spPr/>
      <dgm:t>
        <a:bodyPr/>
        <a:lstStyle/>
        <a:p>
          <a:endParaRPr lang="en-US"/>
        </a:p>
      </dgm:t>
    </dgm:pt>
    <dgm:pt modelId="{2851EA24-E5FA-4776-B971-4530FD7DA4A6}" type="sibTrans" cxnId="{9E13F9F7-6F61-49DD-94CB-3B7888EDD4B4}">
      <dgm:prSet/>
      <dgm:spPr/>
      <dgm:t>
        <a:bodyPr/>
        <a:lstStyle/>
        <a:p>
          <a:endParaRPr lang="en-US"/>
        </a:p>
      </dgm:t>
    </dgm:pt>
    <dgm:pt modelId="{EA35735D-7CAD-4B82-8D6E-AFD69932CD4F}">
      <dgm:prSet phldrT="[Text]"/>
      <dgm:spPr/>
      <dgm:t>
        <a:bodyPr/>
        <a:lstStyle/>
        <a:p>
          <a:r>
            <a:rPr lang="en-US" dirty="0" smtClean="0"/>
            <a:t>Independent sets</a:t>
          </a:r>
        </a:p>
      </dgm:t>
    </dgm:pt>
    <dgm:pt modelId="{2B3A4FC4-4507-4063-8482-69E920D5E729}" type="parTrans" cxnId="{0CD1EDF0-2396-4BDB-BD46-47B4A807B363}">
      <dgm:prSet/>
      <dgm:spPr/>
      <dgm:t>
        <a:bodyPr/>
        <a:lstStyle/>
        <a:p>
          <a:endParaRPr lang="en-US"/>
        </a:p>
      </dgm:t>
    </dgm:pt>
    <dgm:pt modelId="{3F6007E0-734E-42DC-8AAB-AB44E500507D}" type="sibTrans" cxnId="{0CD1EDF0-2396-4BDB-BD46-47B4A807B36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AFE75E6-3A92-4423-AAF1-60E72B0DCB0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</m:oMath>
              </a14:m>
              <a:r>
                <a:rPr lang="en-US" dirty="0" smtClean="0"/>
                <a:t>-free graphs if </a:t>
              </a:r>
              <a14:m>
                <m:oMath xmlns:m="http://schemas.openxmlformats.org/officeDocument/2006/math">
                  <m:r>
                    <a:rPr lang="en-US" i="1" dirty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𝑞</m:t>
                  </m:r>
                </m:oMath>
              </a14:m>
              <a:r>
                <a:rPr lang="en-US" dirty="0" smtClean="0"/>
                <a:t>=3</a:t>
              </a:r>
              <a:endParaRPr lang="en-US" dirty="0"/>
            </a:p>
          </dgm:t>
        </dgm:pt>
      </mc:Choice>
      <mc:Fallback xmlns="">
        <dgm:pt modelId="{1AFE75E6-3A92-4423-AAF1-60E72B0DCB06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 panose="02040503050406030204" pitchFamily="18" charset="0"/>
                </a:rPr>
                <a:t>𝑃_6</a:t>
              </a:r>
              <a:r>
                <a:rPr lang="en-US" dirty="0" smtClean="0"/>
                <a:t>-free graphs if </a:t>
              </a:r>
              <a:r>
                <a:rPr lang="en-US" i="0" dirty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𝑞</a:t>
              </a:r>
              <a:r>
                <a:rPr lang="en-US" dirty="0" smtClean="0"/>
                <a:t>=3</a:t>
              </a:r>
              <a:endParaRPr lang="en-US" dirty="0"/>
            </a:p>
          </dgm:t>
        </dgm:pt>
      </mc:Fallback>
    </mc:AlternateContent>
    <dgm:pt modelId="{D8BF8C32-36D9-4D3D-A5A9-21AF16A56A46}" type="parTrans" cxnId="{E4D2C201-F73E-4B66-93FE-25A2A725E637}">
      <dgm:prSet/>
      <dgm:spPr/>
      <dgm:t>
        <a:bodyPr/>
        <a:lstStyle/>
        <a:p>
          <a:endParaRPr lang="en-US"/>
        </a:p>
      </dgm:t>
    </dgm:pt>
    <dgm:pt modelId="{9CD4E8A9-93FC-4F9A-B688-C98A17FDDD54}" type="sibTrans" cxnId="{E4D2C201-F73E-4B66-93FE-25A2A725E637}">
      <dgm:prSet/>
      <dgm:spPr/>
      <dgm:t>
        <a:bodyPr/>
        <a:lstStyle/>
        <a:p>
          <a:endParaRPr lang="en-US"/>
        </a:p>
      </dgm:t>
    </dgm:pt>
    <dgm:pt modelId="{2107527B-41C9-4318-9279-20870A977E17}">
      <dgm:prSet phldrT="[Text]"/>
      <dgm:spPr/>
      <dgm:t>
        <a:bodyPr/>
        <a:lstStyle/>
        <a:p>
          <a:r>
            <a:rPr lang="en-US" dirty="0" smtClean="0"/>
            <a:t>Graphs where each component is a split graph</a:t>
          </a:r>
          <a:endParaRPr lang="en-US" dirty="0"/>
        </a:p>
      </dgm:t>
    </dgm:pt>
    <dgm:pt modelId="{1A822F52-5E36-4519-B535-6738CE53C01F}" type="parTrans" cxnId="{3E1B315E-7B9C-491A-A264-5E69F088CBA8}">
      <dgm:prSet/>
      <dgm:spPr/>
      <dgm:t>
        <a:bodyPr/>
        <a:lstStyle/>
        <a:p>
          <a:endParaRPr lang="en-US"/>
        </a:p>
      </dgm:t>
    </dgm:pt>
    <dgm:pt modelId="{78C50F37-FB17-4BF4-96C1-5995849CE311}" type="sibTrans" cxnId="{3E1B315E-7B9C-491A-A264-5E69F088CBA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27EA689-EFAE-4BFE-8B48-B61F8D1E78A9}">
          <dgm:prSet phldrT="[Text]"/>
          <dgm:spPr/>
          <dgm:t>
            <a:bodyPr/>
            <a:lstStyle/>
            <a:p>
              <a:r>
                <a:rPr lang="en-US" dirty="0" smtClean="0"/>
                <a:t>Families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en-US" dirty="0" smtClean="0"/>
                <a:t> without this property</a:t>
              </a:r>
              <a:endParaRPr lang="en-US" dirty="0"/>
            </a:p>
          </dgm:t>
        </dgm:pt>
      </mc:Choice>
      <mc:Fallback xmlns="">
        <dgm:pt modelId="{527EA689-EFAE-4BFE-8B48-B61F8D1E78A9}">
          <dgm:prSet phldrT="[Text]"/>
          <dgm:spPr/>
          <dgm:t>
            <a:bodyPr/>
            <a:lstStyle/>
            <a:p>
              <a:r>
                <a:rPr lang="en-US" dirty="0" smtClean="0"/>
                <a:t>Families 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ℱ</a:t>
              </a:r>
              <a:r>
                <a:rPr lang="en-US" dirty="0" smtClean="0"/>
                <a:t> without this property</a:t>
              </a:r>
              <a:endParaRPr lang="en-US" dirty="0"/>
            </a:p>
          </dgm:t>
        </dgm:pt>
      </mc:Fallback>
    </mc:AlternateContent>
    <dgm:pt modelId="{F3F165E2-2BA8-4A12-A2CE-2CC68FF4C5F6}" type="parTrans" cxnId="{3C73A0F7-5D64-4752-A2B1-F2D105C06DBF}">
      <dgm:prSet/>
      <dgm:spPr/>
      <dgm:t>
        <a:bodyPr/>
        <a:lstStyle/>
        <a:p>
          <a:endParaRPr lang="en-US"/>
        </a:p>
      </dgm:t>
    </dgm:pt>
    <dgm:pt modelId="{2A10F02B-FD0A-4919-A121-63D878736182}" type="sibTrans" cxnId="{3C73A0F7-5D64-4752-A2B1-F2D105C06DBF}">
      <dgm:prSet/>
      <dgm:spPr/>
      <dgm:t>
        <a:bodyPr/>
        <a:lstStyle/>
        <a:p>
          <a:endParaRPr lang="en-US"/>
        </a:p>
      </dgm:t>
    </dgm:pt>
    <dgm:pt modelId="{402BF9DC-092D-465A-9E87-9D8DAAC234F9}">
      <dgm:prSet phldrT="[Text]"/>
      <dgm:spPr/>
      <dgm:t>
        <a:bodyPr/>
        <a:lstStyle/>
        <a:p>
          <a:r>
            <a:rPr lang="en-US" dirty="0" smtClean="0"/>
            <a:t>Paths</a:t>
          </a:r>
          <a:endParaRPr lang="en-US" dirty="0"/>
        </a:p>
      </dgm:t>
    </dgm:pt>
    <dgm:pt modelId="{55DAF5E6-6C91-47A4-932A-165CAE518686}" type="parTrans" cxnId="{B680498D-25D3-4E1D-A476-E10DF90C1AEE}">
      <dgm:prSet/>
      <dgm:spPr/>
      <dgm:t>
        <a:bodyPr/>
        <a:lstStyle/>
        <a:p>
          <a:endParaRPr lang="en-US"/>
        </a:p>
      </dgm:t>
    </dgm:pt>
    <dgm:pt modelId="{2A04D97A-7F4A-4462-B0D6-762EA97EABAD}" type="sibTrans" cxnId="{B680498D-25D3-4E1D-A476-E10DF90C1AEE}">
      <dgm:prSet/>
      <dgm:spPr/>
      <dgm:t>
        <a:bodyPr/>
        <a:lstStyle/>
        <a:p>
          <a:endParaRPr lang="en-US"/>
        </a:p>
      </dgm:t>
    </dgm:pt>
    <dgm:pt modelId="{90C64066-9146-4F7F-83C5-77350B26412A}">
      <dgm:prSet phldrT="[Text]"/>
      <dgm:spPr/>
      <dgm:t>
        <a:bodyPr/>
        <a:lstStyle/>
        <a:p>
          <a:r>
            <a:rPr lang="en-US" dirty="0" err="1" smtClean="0"/>
            <a:t>Cographs</a:t>
          </a:r>
          <a:endParaRPr lang="en-US" dirty="0"/>
        </a:p>
      </dgm:t>
    </dgm:pt>
    <dgm:pt modelId="{24121696-FE04-496D-9F65-5AA6D2360BF1}" type="sibTrans" cxnId="{477DF01E-D417-4090-A551-43161364FC3C}">
      <dgm:prSet/>
      <dgm:spPr/>
      <dgm:t>
        <a:bodyPr/>
        <a:lstStyle/>
        <a:p>
          <a:endParaRPr lang="en-US"/>
        </a:p>
      </dgm:t>
    </dgm:pt>
    <dgm:pt modelId="{76B2477F-1251-4BE3-902B-F50C50763FF5}" type="parTrans" cxnId="{477DF01E-D417-4090-A551-43161364FC3C}">
      <dgm:prSet/>
      <dgm:spPr/>
      <dgm:t>
        <a:bodyPr/>
        <a:lstStyle/>
        <a:p>
          <a:endParaRPr lang="en-US"/>
        </a:p>
      </dgm:t>
    </dgm:pt>
    <dgm:pt modelId="{1277759B-93FA-41D8-9B12-72BAAEF78337}" type="pres">
      <dgm:prSet presAssocID="{C9018501-450D-400D-8685-6C8FF5F9E8A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CC2E-E77C-4963-85FB-DF6938997E8A}" type="pres">
      <dgm:prSet presAssocID="{8B9C01F5-6FA5-4ADE-B4B2-09621D065308}" presName="compNode" presStyleCnt="0"/>
      <dgm:spPr/>
    </dgm:pt>
    <dgm:pt modelId="{E7261580-9824-4189-B458-754EA407CDB1}" type="pres">
      <dgm:prSet presAssocID="{8B9C01F5-6FA5-4ADE-B4B2-09621D065308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6FE90-0BFB-430D-BEB6-8D7E2A2C29BF}" type="pres">
      <dgm:prSet presAssocID="{8B9C01F5-6FA5-4ADE-B4B2-09621D0653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92887-2735-48A5-8B30-AD29EB9EB7B0}" type="pres">
      <dgm:prSet presAssocID="{8B9C01F5-6FA5-4ADE-B4B2-09621D065308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9FE45EA0-6359-4509-9D78-14FE6A7C8B86}" type="pres">
      <dgm:prSet presAssocID="{8B9C01F5-6FA5-4ADE-B4B2-09621D065308}" presName="adorn" presStyleLbl="fgAccFollowNode1" presStyleIdx="0" presStyleCnt="2"/>
      <dgm:spPr/>
    </dgm:pt>
    <dgm:pt modelId="{E5DCE771-88CD-4A99-BDF1-259202BC9FE2}" type="pres">
      <dgm:prSet presAssocID="{2851EA24-E5FA-4776-B971-4530FD7DA4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73140C-969F-4D4C-9809-D6CA28F702E7}" type="pres">
      <dgm:prSet presAssocID="{527EA689-EFAE-4BFE-8B48-B61F8D1E78A9}" presName="compNode" presStyleCnt="0"/>
      <dgm:spPr/>
    </dgm:pt>
    <dgm:pt modelId="{E87D23D5-E189-458D-920A-5FEC68F38DD2}" type="pres">
      <dgm:prSet presAssocID="{527EA689-EFAE-4BFE-8B48-B61F8D1E78A9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D6DE6-5491-4072-9885-7E7C1FB4D245}" type="pres">
      <dgm:prSet presAssocID="{527EA689-EFAE-4BFE-8B48-B61F8D1E78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040BD-C315-4877-9BFD-34AB958B0BA2}" type="pres">
      <dgm:prSet presAssocID="{527EA689-EFAE-4BFE-8B48-B61F8D1E78A9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0453DD66-5EA9-44A7-9798-A6364D1F6783}" type="pres">
      <dgm:prSet presAssocID="{527EA689-EFAE-4BFE-8B48-B61F8D1E78A9}" presName="adorn" presStyleLbl="fgAccFollowNode1" presStyleIdx="1" presStyleCnt="2"/>
      <dgm:spPr/>
    </dgm:pt>
  </dgm:ptLst>
  <dgm:cxnLst>
    <dgm:cxn modelId="{DF6E5460-C68A-4A48-B438-0FBFF477E21D}" type="presOf" srcId="{8B9C01F5-6FA5-4ADE-B4B2-09621D065308}" destId="{1BC6FE90-0BFB-430D-BEB6-8D7E2A2C29BF}" srcOrd="0" destOrd="0" presId="urn:microsoft.com/office/officeart/2005/8/layout/bList2"/>
    <dgm:cxn modelId="{52F789CC-46D6-4FF2-B9CC-D0317C5F6507}" type="presOf" srcId="{EA35735D-7CAD-4B82-8D6E-AFD69932CD4F}" destId="{E7261580-9824-4189-B458-754EA407CDB1}" srcOrd="0" destOrd="0" presId="urn:microsoft.com/office/officeart/2005/8/layout/bList2"/>
    <dgm:cxn modelId="{2A7BDB9E-E90B-4BC1-9C8C-2697FB50562E}" type="presOf" srcId="{402BF9DC-092D-465A-9E87-9D8DAAC234F9}" destId="{E87D23D5-E189-458D-920A-5FEC68F38DD2}" srcOrd="0" destOrd="0" presId="urn:microsoft.com/office/officeart/2005/8/layout/bList2"/>
    <dgm:cxn modelId="{E4D2C201-F73E-4B66-93FE-25A2A725E637}" srcId="{8B9C01F5-6FA5-4ADE-B4B2-09621D065308}" destId="{1AFE75E6-3A92-4423-AAF1-60E72B0DCB06}" srcOrd="2" destOrd="0" parTransId="{D8BF8C32-36D9-4D3D-A5A9-21AF16A56A46}" sibTransId="{9CD4E8A9-93FC-4F9A-B688-C98A17FDDD54}"/>
    <dgm:cxn modelId="{53E5C8C7-0434-4113-81AF-6723DFA77F50}" type="presOf" srcId="{2107527B-41C9-4318-9279-20870A977E17}" destId="{E7261580-9824-4189-B458-754EA407CDB1}" srcOrd="0" destOrd="3" presId="urn:microsoft.com/office/officeart/2005/8/layout/bList2"/>
    <dgm:cxn modelId="{44F2A5D8-C9A3-4E77-BB62-7AD6419ACCCD}" type="presOf" srcId="{527EA689-EFAE-4BFE-8B48-B61F8D1E78A9}" destId="{788D6DE6-5491-4072-9885-7E7C1FB4D245}" srcOrd="0" destOrd="0" presId="urn:microsoft.com/office/officeart/2005/8/layout/bList2"/>
    <dgm:cxn modelId="{DDCD0319-34BF-430C-9CB9-F7D664E7430B}" type="presOf" srcId="{90C64066-9146-4F7F-83C5-77350B26412A}" destId="{E7261580-9824-4189-B458-754EA407CDB1}" srcOrd="0" destOrd="1" presId="urn:microsoft.com/office/officeart/2005/8/layout/bList2"/>
    <dgm:cxn modelId="{F63355C1-9BEC-4CCF-A96D-DA07063EBF2D}" type="presOf" srcId="{2851EA24-E5FA-4776-B971-4530FD7DA4A6}" destId="{E5DCE771-88CD-4A99-BDF1-259202BC9FE2}" srcOrd="0" destOrd="0" presId="urn:microsoft.com/office/officeart/2005/8/layout/bList2"/>
    <dgm:cxn modelId="{9E13F9F7-6F61-49DD-94CB-3B7888EDD4B4}" srcId="{C9018501-450D-400D-8685-6C8FF5F9E8A3}" destId="{8B9C01F5-6FA5-4ADE-B4B2-09621D065308}" srcOrd="0" destOrd="0" parTransId="{0435A8F8-328F-4D67-9C22-5F6D946467C2}" sibTransId="{2851EA24-E5FA-4776-B971-4530FD7DA4A6}"/>
    <dgm:cxn modelId="{0CD1EDF0-2396-4BDB-BD46-47B4A807B363}" srcId="{8B9C01F5-6FA5-4ADE-B4B2-09621D065308}" destId="{EA35735D-7CAD-4B82-8D6E-AFD69932CD4F}" srcOrd="0" destOrd="0" parTransId="{2B3A4FC4-4507-4063-8482-69E920D5E729}" sibTransId="{3F6007E0-734E-42DC-8AAB-AB44E500507D}"/>
    <dgm:cxn modelId="{3C8D281E-9E48-4FEF-B04A-6C52688EDEAF}" type="presOf" srcId="{C9018501-450D-400D-8685-6C8FF5F9E8A3}" destId="{1277759B-93FA-41D8-9B12-72BAAEF78337}" srcOrd="0" destOrd="0" presId="urn:microsoft.com/office/officeart/2005/8/layout/bList2"/>
    <dgm:cxn modelId="{01A7DE21-D814-4FA3-89F3-7376AAFC62FF}" type="presOf" srcId="{8B9C01F5-6FA5-4ADE-B4B2-09621D065308}" destId="{C5392887-2735-48A5-8B30-AD29EB9EB7B0}" srcOrd="1" destOrd="0" presId="urn:microsoft.com/office/officeart/2005/8/layout/bList2"/>
    <dgm:cxn modelId="{D9D6886F-A94F-4FD8-87E1-30C75597A8D1}" type="presOf" srcId="{527EA689-EFAE-4BFE-8B48-B61F8D1E78A9}" destId="{2F0040BD-C315-4877-9BFD-34AB958B0BA2}" srcOrd="1" destOrd="0" presId="urn:microsoft.com/office/officeart/2005/8/layout/bList2"/>
    <dgm:cxn modelId="{3C73A0F7-5D64-4752-A2B1-F2D105C06DBF}" srcId="{C9018501-450D-400D-8685-6C8FF5F9E8A3}" destId="{527EA689-EFAE-4BFE-8B48-B61F8D1E78A9}" srcOrd="1" destOrd="0" parTransId="{F3F165E2-2BA8-4A12-A2CE-2CC68FF4C5F6}" sibTransId="{2A10F02B-FD0A-4919-A121-63D878736182}"/>
    <dgm:cxn modelId="{3E1B315E-7B9C-491A-A264-5E69F088CBA8}" srcId="{8B9C01F5-6FA5-4ADE-B4B2-09621D065308}" destId="{2107527B-41C9-4318-9279-20870A977E17}" srcOrd="3" destOrd="0" parTransId="{1A822F52-5E36-4519-B535-6738CE53C01F}" sibTransId="{78C50F37-FB17-4BF4-96C1-5995849CE311}"/>
    <dgm:cxn modelId="{B680498D-25D3-4E1D-A476-E10DF90C1AEE}" srcId="{527EA689-EFAE-4BFE-8B48-B61F8D1E78A9}" destId="{402BF9DC-092D-465A-9E87-9D8DAAC234F9}" srcOrd="0" destOrd="0" parTransId="{55DAF5E6-6C91-47A4-932A-165CAE518686}" sibTransId="{2A04D97A-7F4A-4462-B0D6-762EA97EABAD}"/>
    <dgm:cxn modelId="{5E65EC01-D510-44F1-9DEF-95E460DA0D6B}" type="presOf" srcId="{1AFE75E6-3A92-4423-AAF1-60E72B0DCB06}" destId="{E7261580-9824-4189-B458-754EA407CDB1}" srcOrd="0" destOrd="2" presId="urn:microsoft.com/office/officeart/2005/8/layout/bList2"/>
    <dgm:cxn modelId="{477DF01E-D417-4090-A551-43161364FC3C}" srcId="{8B9C01F5-6FA5-4ADE-B4B2-09621D065308}" destId="{90C64066-9146-4F7F-83C5-77350B26412A}" srcOrd="1" destOrd="0" parTransId="{76B2477F-1251-4BE3-902B-F50C50763FF5}" sibTransId="{24121696-FE04-496D-9F65-5AA6D2360BF1}"/>
    <dgm:cxn modelId="{81595CC6-309A-46C9-A9D5-98D247A8F9FE}" type="presParOf" srcId="{1277759B-93FA-41D8-9B12-72BAAEF78337}" destId="{2DECCC2E-E77C-4963-85FB-DF6938997E8A}" srcOrd="0" destOrd="0" presId="urn:microsoft.com/office/officeart/2005/8/layout/bList2"/>
    <dgm:cxn modelId="{11D37AE5-F89B-4462-9709-9FD77E2AE246}" type="presParOf" srcId="{2DECCC2E-E77C-4963-85FB-DF6938997E8A}" destId="{E7261580-9824-4189-B458-754EA407CDB1}" srcOrd="0" destOrd="0" presId="urn:microsoft.com/office/officeart/2005/8/layout/bList2"/>
    <dgm:cxn modelId="{E62E3606-8B29-42B8-B893-35432D8CCC65}" type="presParOf" srcId="{2DECCC2E-E77C-4963-85FB-DF6938997E8A}" destId="{1BC6FE90-0BFB-430D-BEB6-8D7E2A2C29BF}" srcOrd="1" destOrd="0" presId="urn:microsoft.com/office/officeart/2005/8/layout/bList2"/>
    <dgm:cxn modelId="{FF5167D1-BE5A-40A0-85E1-7B0CF2803FC9}" type="presParOf" srcId="{2DECCC2E-E77C-4963-85FB-DF6938997E8A}" destId="{C5392887-2735-48A5-8B30-AD29EB9EB7B0}" srcOrd="2" destOrd="0" presId="urn:microsoft.com/office/officeart/2005/8/layout/bList2"/>
    <dgm:cxn modelId="{C92D49EC-0EB6-45A4-A06D-5E5EDBCCB095}" type="presParOf" srcId="{2DECCC2E-E77C-4963-85FB-DF6938997E8A}" destId="{9FE45EA0-6359-4509-9D78-14FE6A7C8B86}" srcOrd="3" destOrd="0" presId="urn:microsoft.com/office/officeart/2005/8/layout/bList2"/>
    <dgm:cxn modelId="{E51F26E9-208B-496F-93E2-34D6E87C3065}" type="presParOf" srcId="{1277759B-93FA-41D8-9B12-72BAAEF78337}" destId="{E5DCE771-88CD-4A99-BDF1-259202BC9FE2}" srcOrd="1" destOrd="0" presId="urn:microsoft.com/office/officeart/2005/8/layout/bList2"/>
    <dgm:cxn modelId="{AC23079C-B309-4015-8E11-51F4C4A55F2C}" type="presParOf" srcId="{1277759B-93FA-41D8-9B12-72BAAEF78337}" destId="{B573140C-969F-4D4C-9809-D6CA28F702E7}" srcOrd="2" destOrd="0" presId="urn:microsoft.com/office/officeart/2005/8/layout/bList2"/>
    <dgm:cxn modelId="{E3E380E0-E5C3-4A56-9A25-0FD896E37C49}" type="presParOf" srcId="{B573140C-969F-4D4C-9809-D6CA28F702E7}" destId="{E87D23D5-E189-458D-920A-5FEC68F38DD2}" srcOrd="0" destOrd="0" presId="urn:microsoft.com/office/officeart/2005/8/layout/bList2"/>
    <dgm:cxn modelId="{65ADA23E-C470-4DE1-8058-5A385EA16990}" type="presParOf" srcId="{B573140C-969F-4D4C-9809-D6CA28F702E7}" destId="{788D6DE6-5491-4072-9885-7E7C1FB4D245}" srcOrd="1" destOrd="0" presId="urn:microsoft.com/office/officeart/2005/8/layout/bList2"/>
    <dgm:cxn modelId="{12DFFFC6-FDCF-4D21-A0F1-F5441DB66B7E}" type="presParOf" srcId="{B573140C-969F-4D4C-9809-D6CA28F702E7}" destId="{2F0040BD-C315-4877-9BFD-34AB958B0BA2}" srcOrd="2" destOrd="0" presId="urn:microsoft.com/office/officeart/2005/8/layout/bList2"/>
    <dgm:cxn modelId="{442AA142-D195-4AA9-BF20-A69D85420A69}" type="presParOf" srcId="{B573140C-969F-4D4C-9809-D6CA28F702E7}" destId="{0453DD66-5EA9-44A7-9798-A6364D1F67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18501-450D-400D-8685-6C8FF5F9E8A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9C01F5-6FA5-4ADE-B4B2-09621D065308}">
      <dgm:prSet phldrT="[Text]"/>
      <dgm:spPr>
        <a:blipFill rotWithShape="0">
          <a:blip xmlns:r="http://schemas.openxmlformats.org/officeDocument/2006/relationships" r:embed="rId1"/>
          <a:stretch>
            <a:fillRect l="-209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435A8F8-328F-4D67-9C22-5F6D946467C2}" type="parTrans" cxnId="{9E13F9F7-6F61-49DD-94CB-3B7888EDD4B4}">
      <dgm:prSet/>
      <dgm:spPr/>
      <dgm:t>
        <a:bodyPr/>
        <a:lstStyle/>
        <a:p>
          <a:endParaRPr lang="en-US"/>
        </a:p>
      </dgm:t>
    </dgm:pt>
    <dgm:pt modelId="{2851EA24-E5FA-4776-B971-4530FD7DA4A6}" type="sibTrans" cxnId="{9E13F9F7-6F61-49DD-94CB-3B7888EDD4B4}">
      <dgm:prSet/>
      <dgm:spPr/>
      <dgm:t>
        <a:bodyPr/>
        <a:lstStyle/>
        <a:p>
          <a:endParaRPr lang="en-US"/>
        </a:p>
      </dgm:t>
    </dgm:pt>
    <dgm:pt modelId="{EA35735D-7CAD-4B82-8D6E-AFD69932CD4F}">
      <dgm:prSet phldrT="[Text]"/>
      <dgm:spPr>
        <a:blipFill rotWithShape="0">
          <a:blip xmlns:r="http://schemas.openxmlformats.org/officeDocument/2006/relationships" r:embed="rId2"/>
          <a:stretch>
            <a:fillRect l="-2356" b="-244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B3A4FC4-4507-4063-8482-69E920D5E729}" type="parTrans" cxnId="{0CD1EDF0-2396-4BDB-BD46-47B4A807B363}">
      <dgm:prSet/>
      <dgm:spPr/>
      <dgm:t>
        <a:bodyPr/>
        <a:lstStyle/>
        <a:p>
          <a:endParaRPr lang="en-US"/>
        </a:p>
      </dgm:t>
    </dgm:pt>
    <dgm:pt modelId="{3F6007E0-734E-42DC-8AAB-AB44E500507D}" type="sibTrans" cxnId="{0CD1EDF0-2396-4BDB-BD46-47B4A807B363}">
      <dgm:prSet/>
      <dgm:spPr/>
      <dgm:t>
        <a:bodyPr/>
        <a:lstStyle/>
        <a:p>
          <a:endParaRPr lang="en-US"/>
        </a:p>
      </dgm:t>
    </dgm:pt>
    <dgm:pt modelId="{1AFE75E6-3A92-4423-AAF1-60E72B0DCB06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8BF8C32-36D9-4D3D-A5A9-21AF16A56A46}" type="parTrans" cxnId="{E4D2C201-F73E-4B66-93FE-25A2A725E637}">
      <dgm:prSet/>
      <dgm:spPr/>
      <dgm:t>
        <a:bodyPr/>
        <a:lstStyle/>
        <a:p>
          <a:endParaRPr lang="en-US"/>
        </a:p>
      </dgm:t>
    </dgm:pt>
    <dgm:pt modelId="{9CD4E8A9-93FC-4F9A-B688-C98A17FDDD54}" type="sibTrans" cxnId="{E4D2C201-F73E-4B66-93FE-25A2A725E637}">
      <dgm:prSet/>
      <dgm:spPr/>
      <dgm:t>
        <a:bodyPr/>
        <a:lstStyle/>
        <a:p>
          <a:endParaRPr lang="en-US"/>
        </a:p>
      </dgm:t>
    </dgm:pt>
    <dgm:pt modelId="{2107527B-41C9-4318-9279-20870A977E17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A822F52-5E36-4519-B535-6738CE53C01F}" type="parTrans" cxnId="{3E1B315E-7B9C-491A-A264-5E69F088CBA8}">
      <dgm:prSet/>
      <dgm:spPr/>
      <dgm:t>
        <a:bodyPr/>
        <a:lstStyle/>
        <a:p>
          <a:endParaRPr lang="en-US"/>
        </a:p>
      </dgm:t>
    </dgm:pt>
    <dgm:pt modelId="{78C50F37-FB17-4BF4-96C1-5995849CE311}" type="sibTrans" cxnId="{3E1B315E-7B9C-491A-A264-5E69F088CBA8}">
      <dgm:prSet/>
      <dgm:spPr/>
      <dgm:t>
        <a:bodyPr/>
        <a:lstStyle/>
        <a:p>
          <a:endParaRPr lang="en-US"/>
        </a:p>
      </dgm:t>
    </dgm:pt>
    <dgm:pt modelId="{527EA689-EFAE-4BFE-8B48-B61F8D1E78A9}">
      <dgm:prSet phldrT="[Text]"/>
      <dgm:spPr>
        <a:blipFill rotWithShape="0">
          <a:blip xmlns:r="http://schemas.openxmlformats.org/officeDocument/2006/relationships" r:embed="rId3"/>
          <a:stretch>
            <a:fillRect l="-2094" t="-8800" b="-1360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3F165E2-2BA8-4A12-A2CE-2CC68FF4C5F6}" type="parTrans" cxnId="{3C73A0F7-5D64-4752-A2B1-F2D105C06DBF}">
      <dgm:prSet/>
      <dgm:spPr/>
      <dgm:t>
        <a:bodyPr/>
        <a:lstStyle/>
        <a:p>
          <a:endParaRPr lang="en-US"/>
        </a:p>
      </dgm:t>
    </dgm:pt>
    <dgm:pt modelId="{2A10F02B-FD0A-4919-A121-63D878736182}" type="sibTrans" cxnId="{3C73A0F7-5D64-4752-A2B1-F2D105C06DBF}">
      <dgm:prSet/>
      <dgm:spPr/>
      <dgm:t>
        <a:bodyPr/>
        <a:lstStyle/>
        <a:p>
          <a:endParaRPr lang="en-US"/>
        </a:p>
      </dgm:t>
    </dgm:pt>
    <dgm:pt modelId="{402BF9DC-092D-465A-9E87-9D8DAAC234F9}">
      <dgm:prSet phldrT="[Text]"/>
      <dgm:spPr/>
      <dgm:t>
        <a:bodyPr/>
        <a:lstStyle/>
        <a:p>
          <a:r>
            <a:rPr lang="en-US" dirty="0" smtClean="0"/>
            <a:t>Paths</a:t>
          </a:r>
          <a:endParaRPr lang="en-US" dirty="0"/>
        </a:p>
      </dgm:t>
    </dgm:pt>
    <dgm:pt modelId="{55DAF5E6-6C91-47A4-932A-165CAE518686}" type="parTrans" cxnId="{B680498D-25D3-4E1D-A476-E10DF90C1AEE}">
      <dgm:prSet/>
      <dgm:spPr/>
      <dgm:t>
        <a:bodyPr/>
        <a:lstStyle/>
        <a:p>
          <a:endParaRPr lang="en-US"/>
        </a:p>
      </dgm:t>
    </dgm:pt>
    <dgm:pt modelId="{2A04D97A-7F4A-4462-B0D6-762EA97EABAD}" type="sibTrans" cxnId="{B680498D-25D3-4E1D-A476-E10DF90C1AEE}">
      <dgm:prSet/>
      <dgm:spPr/>
      <dgm:t>
        <a:bodyPr/>
        <a:lstStyle/>
        <a:p>
          <a:endParaRPr lang="en-US"/>
        </a:p>
      </dgm:t>
    </dgm:pt>
    <dgm:pt modelId="{90C64066-9146-4F7F-83C5-77350B26412A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4121696-FE04-496D-9F65-5AA6D2360BF1}" type="sibTrans" cxnId="{477DF01E-D417-4090-A551-43161364FC3C}">
      <dgm:prSet/>
      <dgm:spPr/>
      <dgm:t>
        <a:bodyPr/>
        <a:lstStyle/>
        <a:p>
          <a:endParaRPr lang="en-US"/>
        </a:p>
      </dgm:t>
    </dgm:pt>
    <dgm:pt modelId="{76B2477F-1251-4BE3-902B-F50C50763FF5}" type="parTrans" cxnId="{477DF01E-D417-4090-A551-43161364FC3C}">
      <dgm:prSet/>
      <dgm:spPr/>
      <dgm:t>
        <a:bodyPr/>
        <a:lstStyle/>
        <a:p>
          <a:endParaRPr lang="en-US"/>
        </a:p>
      </dgm:t>
    </dgm:pt>
    <dgm:pt modelId="{1277759B-93FA-41D8-9B12-72BAAEF78337}" type="pres">
      <dgm:prSet presAssocID="{C9018501-450D-400D-8685-6C8FF5F9E8A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CCC2E-E77C-4963-85FB-DF6938997E8A}" type="pres">
      <dgm:prSet presAssocID="{8B9C01F5-6FA5-4ADE-B4B2-09621D065308}" presName="compNode" presStyleCnt="0"/>
      <dgm:spPr/>
    </dgm:pt>
    <dgm:pt modelId="{E7261580-9824-4189-B458-754EA407CDB1}" type="pres">
      <dgm:prSet presAssocID="{8B9C01F5-6FA5-4ADE-B4B2-09621D065308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6FE90-0BFB-430D-BEB6-8D7E2A2C29BF}" type="pres">
      <dgm:prSet presAssocID="{8B9C01F5-6FA5-4ADE-B4B2-09621D0653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92887-2735-48A5-8B30-AD29EB9EB7B0}" type="pres">
      <dgm:prSet presAssocID="{8B9C01F5-6FA5-4ADE-B4B2-09621D065308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9FE45EA0-6359-4509-9D78-14FE6A7C8B86}" type="pres">
      <dgm:prSet presAssocID="{8B9C01F5-6FA5-4ADE-B4B2-09621D065308}" presName="adorn" presStyleLbl="fgAccFollowNode1" presStyleIdx="0" presStyleCnt="2"/>
      <dgm:spPr/>
    </dgm:pt>
    <dgm:pt modelId="{E5DCE771-88CD-4A99-BDF1-259202BC9FE2}" type="pres">
      <dgm:prSet presAssocID="{2851EA24-E5FA-4776-B971-4530FD7DA4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73140C-969F-4D4C-9809-D6CA28F702E7}" type="pres">
      <dgm:prSet presAssocID="{527EA689-EFAE-4BFE-8B48-B61F8D1E78A9}" presName="compNode" presStyleCnt="0"/>
      <dgm:spPr/>
    </dgm:pt>
    <dgm:pt modelId="{E87D23D5-E189-458D-920A-5FEC68F38DD2}" type="pres">
      <dgm:prSet presAssocID="{527EA689-EFAE-4BFE-8B48-B61F8D1E78A9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D6DE6-5491-4072-9885-7E7C1FB4D245}" type="pres">
      <dgm:prSet presAssocID="{527EA689-EFAE-4BFE-8B48-B61F8D1E78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040BD-C315-4877-9BFD-34AB958B0BA2}" type="pres">
      <dgm:prSet presAssocID="{527EA689-EFAE-4BFE-8B48-B61F8D1E78A9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0453DD66-5EA9-44A7-9798-A6364D1F6783}" type="pres">
      <dgm:prSet presAssocID="{527EA689-EFAE-4BFE-8B48-B61F8D1E78A9}" presName="adorn" presStyleLbl="fgAccFollowNode1" presStyleIdx="1" presStyleCnt="2"/>
      <dgm:spPr/>
    </dgm:pt>
  </dgm:ptLst>
  <dgm:cxnLst>
    <dgm:cxn modelId="{DF6E5460-C68A-4A48-B438-0FBFF477E21D}" type="presOf" srcId="{8B9C01F5-6FA5-4ADE-B4B2-09621D065308}" destId="{1BC6FE90-0BFB-430D-BEB6-8D7E2A2C29BF}" srcOrd="0" destOrd="0" presId="urn:microsoft.com/office/officeart/2005/8/layout/bList2"/>
    <dgm:cxn modelId="{52F789CC-46D6-4FF2-B9CC-D0317C5F6507}" type="presOf" srcId="{EA35735D-7CAD-4B82-8D6E-AFD69932CD4F}" destId="{E7261580-9824-4189-B458-754EA407CDB1}" srcOrd="0" destOrd="0" presId="urn:microsoft.com/office/officeart/2005/8/layout/bList2"/>
    <dgm:cxn modelId="{2A7BDB9E-E90B-4BC1-9C8C-2697FB50562E}" type="presOf" srcId="{402BF9DC-092D-465A-9E87-9D8DAAC234F9}" destId="{E87D23D5-E189-458D-920A-5FEC68F38DD2}" srcOrd="0" destOrd="0" presId="urn:microsoft.com/office/officeart/2005/8/layout/bList2"/>
    <dgm:cxn modelId="{E4D2C201-F73E-4B66-93FE-25A2A725E637}" srcId="{8B9C01F5-6FA5-4ADE-B4B2-09621D065308}" destId="{1AFE75E6-3A92-4423-AAF1-60E72B0DCB06}" srcOrd="2" destOrd="0" parTransId="{D8BF8C32-36D9-4D3D-A5A9-21AF16A56A46}" sibTransId="{9CD4E8A9-93FC-4F9A-B688-C98A17FDDD54}"/>
    <dgm:cxn modelId="{53E5C8C7-0434-4113-81AF-6723DFA77F50}" type="presOf" srcId="{2107527B-41C9-4318-9279-20870A977E17}" destId="{E7261580-9824-4189-B458-754EA407CDB1}" srcOrd="0" destOrd="3" presId="urn:microsoft.com/office/officeart/2005/8/layout/bList2"/>
    <dgm:cxn modelId="{44F2A5D8-C9A3-4E77-BB62-7AD6419ACCCD}" type="presOf" srcId="{527EA689-EFAE-4BFE-8B48-B61F8D1E78A9}" destId="{788D6DE6-5491-4072-9885-7E7C1FB4D245}" srcOrd="0" destOrd="0" presId="urn:microsoft.com/office/officeart/2005/8/layout/bList2"/>
    <dgm:cxn modelId="{DDCD0319-34BF-430C-9CB9-F7D664E7430B}" type="presOf" srcId="{90C64066-9146-4F7F-83C5-77350B26412A}" destId="{E7261580-9824-4189-B458-754EA407CDB1}" srcOrd="0" destOrd="1" presId="urn:microsoft.com/office/officeart/2005/8/layout/bList2"/>
    <dgm:cxn modelId="{F63355C1-9BEC-4CCF-A96D-DA07063EBF2D}" type="presOf" srcId="{2851EA24-E5FA-4776-B971-4530FD7DA4A6}" destId="{E5DCE771-88CD-4A99-BDF1-259202BC9FE2}" srcOrd="0" destOrd="0" presId="urn:microsoft.com/office/officeart/2005/8/layout/bList2"/>
    <dgm:cxn modelId="{9E13F9F7-6F61-49DD-94CB-3B7888EDD4B4}" srcId="{C9018501-450D-400D-8685-6C8FF5F9E8A3}" destId="{8B9C01F5-6FA5-4ADE-B4B2-09621D065308}" srcOrd="0" destOrd="0" parTransId="{0435A8F8-328F-4D67-9C22-5F6D946467C2}" sibTransId="{2851EA24-E5FA-4776-B971-4530FD7DA4A6}"/>
    <dgm:cxn modelId="{0CD1EDF0-2396-4BDB-BD46-47B4A807B363}" srcId="{8B9C01F5-6FA5-4ADE-B4B2-09621D065308}" destId="{EA35735D-7CAD-4B82-8D6E-AFD69932CD4F}" srcOrd="0" destOrd="0" parTransId="{2B3A4FC4-4507-4063-8482-69E920D5E729}" sibTransId="{3F6007E0-734E-42DC-8AAB-AB44E500507D}"/>
    <dgm:cxn modelId="{3C8D281E-9E48-4FEF-B04A-6C52688EDEAF}" type="presOf" srcId="{C9018501-450D-400D-8685-6C8FF5F9E8A3}" destId="{1277759B-93FA-41D8-9B12-72BAAEF78337}" srcOrd="0" destOrd="0" presId="urn:microsoft.com/office/officeart/2005/8/layout/bList2"/>
    <dgm:cxn modelId="{01A7DE21-D814-4FA3-89F3-7376AAFC62FF}" type="presOf" srcId="{8B9C01F5-6FA5-4ADE-B4B2-09621D065308}" destId="{C5392887-2735-48A5-8B30-AD29EB9EB7B0}" srcOrd="1" destOrd="0" presId="urn:microsoft.com/office/officeart/2005/8/layout/bList2"/>
    <dgm:cxn modelId="{D9D6886F-A94F-4FD8-87E1-30C75597A8D1}" type="presOf" srcId="{527EA689-EFAE-4BFE-8B48-B61F8D1E78A9}" destId="{2F0040BD-C315-4877-9BFD-34AB958B0BA2}" srcOrd="1" destOrd="0" presId="urn:microsoft.com/office/officeart/2005/8/layout/bList2"/>
    <dgm:cxn modelId="{3C73A0F7-5D64-4752-A2B1-F2D105C06DBF}" srcId="{C9018501-450D-400D-8685-6C8FF5F9E8A3}" destId="{527EA689-EFAE-4BFE-8B48-B61F8D1E78A9}" srcOrd="1" destOrd="0" parTransId="{F3F165E2-2BA8-4A12-A2CE-2CC68FF4C5F6}" sibTransId="{2A10F02B-FD0A-4919-A121-63D878736182}"/>
    <dgm:cxn modelId="{3E1B315E-7B9C-491A-A264-5E69F088CBA8}" srcId="{8B9C01F5-6FA5-4ADE-B4B2-09621D065308}" destId="{2107527B-41C9-4318-9279-20870A977E17}" srcOrd="3" destOrd="0" parTransId="{1A822F52-5E36-4519-B535-6738CE53C01F}" sibTransId="{78C50F37-FB17-4BF4-96C1-5995849CE311}"/>
    <dgm:cxn modelId="{B680498D-25D3-4E1D-A476-E10DF90C1AEE}" srcId="{527EA689-EFAE-4BFE-8B48-B61F8D1E78A9}" destId="{402BF9DC-092D-465A-9E87-9D8DAAC234F9}" srcOrd="0" destOrd="0" parTransId="{55DAF5E6-6C91-47A4-932A-165CAE518686}" sibTransId="{2A04D97A-7F4A-4462-B0D6-762EA97EABAD}"/>
    <dgm:cxn modelId="{5E65EC01-D510-44F1-9DEF-95E460DA0D6B}" type="presOf" srcId="{1AFE75E6-3A92-4423-AAF1-60E72B0DCB06}" destId="{E7261580-9824-4189-B458-754EA407CDB1}" srcOrd="0" destOrd="2" presId="urn:microsoft.com/office/officeart/2005/8/layout/bList2"/>
    <dgm:cxn modelId="{477DF01E-D417-4090-A551-43161364FC3C}" srcId="{8B9C01F5-6FA5-4ADE-B4B2-09621D065308}" destId="{90C64066-9146-4F7F-83C5-77350B26412A}" srcOrd="1" destOrd="0" parTransId="{76B2477F-1251-4BE3-902B-F50C50763FF5}" sibTransId="{24121696-FE04-496D-9F65-5AA6D2360BF1}"/>
    <dgm:cxn modelId="{81595CC6-309A-46C9-A9D5-98D247A8F9FE}" type="presParOf" srcId="{1277759B-93FA-41D8-9B12-72BAAEF78337}" destId="{2DECCC2E-E77C-4963-85FB-DF6938997E8A}" srcOrd="0" destOrd="0" presId="urn:microsoft.com/office/officeart/2005/8/layout/bList2"/>
    <dgm:cxn modelId="{11D37AE5-F89B-4462-9709-9FD77E2AE246}" type="presParOf" srcId="{2DECCC2E-E77C-4963-85FB-DF6938997E8A}" destId="{E7261580-9824-4189-B458-754EA407CDB1}" srcOrd="0" destOrd="0" presId="urn:microsoft.com/office/officeart/2005/8/layout/bList2"/>
    <dgm:cxn modelId="{E62E3606-8B29-42B8-B893-35432D8CCC65}" type="presParOf" srcId="{2DECCC2E-E77C-4963-85FB-DF6938997E8A}" destId="{1BC6FE90-0BFB-430D-BEB6-8D7E2A2C29BF}" srcOrd="1" destOrd="0" presId="urn:microsoft.com/office/officeart/2005/8/layout/bList2"/>
    <dgm:cxn modelId="{FF5167D1-BE5A-40A0-85E1-7B0CF2803FC9}" type="presParOf" srcId="{2DECCC2E-E77C-4963-85FB-DF6938997E8A}" destId="{C5392887-2735-48A5-8B30-AD29EB9EB7B0}" srcOrd="2" destOrd="0" presId="urn:microsoft.com/office/officeart/2005/8/layout/bList2"/>
    <dgm:cxn modelId="{C92D49EC-0EB6-45A4-A06D-5E5EDBCCB095}" type="presParOf" srcId="{2DECCC2E-E77C-4963-85FB-DF6938997E8A}" destId="{9FE45EA0-6359-4509-9D78-14FE6A7C8B86}" srcOrd="3" destOrd="0" presId="urn:microsoft.com/office/officeart/2005/8/layout/bList2"/>
    <dgm:cxn modelId="{E51F26E9-208B-496F-93E2-34D6E87C3065}" type="presParOf" srcId="{1277759B-93FA-41D8-9B12-72BAAEF78337}" destId="{E5DCE771-88CD-4A99-BDF1-259202BC9FE2}" srcOrd="1" destOrd="0" presId="urn:microsoft.com/office/officeart/2005/8/layout/bList2"/>
    <dgm:cxn modelId="{AC23079C-B309-4015-8E11-51F4C4A55F2C}" type="presParOf" srcId="{1277759B-93FA-41D8-9B12-72BAAEF78337}" destId="{B573140C-969F-4D4C-9809-D6CA28F702E7}" srcOrd="2" destOrd="0" presId="urn:microsoft.com/office/officeart/2005/8/layout/bList2"/>
    <dgm:cxn modelId="{E3E380E0-E5C3-4A56-9A25-0FD896E37C49}" type="presParOf" srcId="{B573140C-969F-4D4C-9809-D6CA28F702E7}" destId="{E87D23D5-E189-458D-920A-5FEC68F38DD2}" srcOrd="0" destOrd="0" presId="urn:microsoft.com/office/officeart/2005/8/layout/bList2"/>
    <dgm:cxn modelId="{65ADA23E-C470-4DE1-8058-5A385EA16990}" type="presParOf" srcId="{B573140C-969F-4D4C-9809-D6CA28F702E7}" destId="{788D6DE6-5491-4072-9885-7E7C1FB4D245}" srcOrd="1" destOrd="0" presId="urn:microsoft.com/office/officeart/2005/8/layout/bList2"/>
    <dgm:cxn modelId="{12DFFFC6-FDCF-4D21-A0F1-F5441DB66B7E}" type="presParOf" srcId="{B573140C-969F-4D4C-9809-D6CA28F702E7}" destId="{2F0040BD-C315-4877-9BFD-34AB958B0BA2}" srcOrd="2" destOrd="0" presId="urn:microsoft.com/office/officeart/2005/8/layout/bList2"/>
    <dgm:cxn modelId="{442AA142-D195-4AA9-BF20-A69D85420A69}" type="presParOf" srcId="{B573140C-969F-4D4C-9809-D6CA28F702E7}" destId="{0453DD66-5EA9-44A7-9798-A6364D1F67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1C7A-2B97-4E52-B392-F9FEFA03205C}">
      <dsp:nvSpPr>
        <dsp:cNvPr id="0" name=""/>
        <dsp:cNvSpPr/>
      </dsp:nvSpPr>
      <dsp:spPr>
        <a:xfrm>
          <a:off x="259218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Given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700" kern="1200" cap="none" baseline="0" dirty="0" smtClean="0"/>
            <a:t> and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700" kern="1200" cap="none" baseline="0" dirty="0" smtClean="0"/>
            <a:t>, </a:t>
          </a:r>
          <a:br>
            <a:rPr lang="en-US" sz="1700" kern="1200" cap="none" baseline="0" dirty="0" smtClean="0"/>
          </a:br>
          <a:r>
            <a:rPr lang="en-US" sz="1700" kern="1200" cap="none" baseline="0" dirty="0" smtClean="0"/>
            <a:t>is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latin typeface="Cambria Math" panose="02040503050406030204" pitchFamily="18" charset="0"/>
                </a:rPr>
                <m:t>𝜒</m:t>
              </m:r>
              <m:d>
                <m:dPr>
                  <m:ctrlPr>
                    <a:rPr lang="en-US" sz="1700" b="0" i="1" kern="1200" cap="none" baseline="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700" b="0" i="1" kern="1200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e>
              </m:d>
              <m:r>
                <a:rPr lang="en-US" sz="1700" b="0" i="1" kern="1200" cap="none" baseline="0" smtClean="0">
                  <a:latin typeface="Cambria Math" panose="02040503050406030204" pitchFamily="18" charset="0"/>
                </a:rPr>
                <m:t>≤</m:t>
              </m:r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700" kern="1200" cap="none" baseline="0" dirty="0" smtClean="0"/>
            <a:t>?</a:t>
          </a:r>
          <a:endParaRPr lang="en-US" sz="1700" kern="1200" cap="none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Given a </a:t>
          </a:r>
          <a:r>
            <a:rPr lang="en-US" sz="1700" kern="1200" cap="none" baseline="0" dirty="0" smtClean="0">
              <a:solidFill>
                <a:srgbClr val="0070C0"/>
              </a:solidFill>
            </a:rPr>
            <a:t>circular arc graph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700" kern="1200" cap="none" baseline="0" dirty="0" smtClean="0"/>
            <a:t> and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700" kern="1200" cap="none" baseline="0" dirty="0" smtClean="0"/>
            <a:t>, is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latin typeface="Cambria Math" panose="02040503050406030204" pitchFamily="18" charset="0"/>
                </a:rPr>
                <m:t>𝜒</m:t>
              </m:r>
              <m:d>
                <m:dPr>
                  <m:ctrlPr>
                    <a:rPr lang="en-US" sz="1700" b="0" i="1" kern="1200" cap="none" baseline="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700" b="0" i="1" kern="1200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e>
              </m:d>
              <m:r>
                <a:rPr lang="en-US" sz="1700" b="0" i="1" kern="1200" cap="none" baseline="0" smtClean="0">
                  <a:latin typeface="Cambria Math" panose="02040503050406030204" pitchFamily="18" charset="0"/>
                </a:rPr>
                <m:t>≤</m:t>
              </m:r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700" kern="1200" cap="none" baseline="0" dirty="0" smtClean="0"/>
            <a:t>?</a:t>
          </a:r>
          <a:endParaRPr lang="en-US" sz="1700" kern="1200" cap="small" baseline="0" dirty="0"/>
        </a:p>
      </dsp:txBody>
      <dsp:txXfrm>
        <a:off x="298644" y="42213"/>
        <a:ext cx="2175239" cy="1643205"/>
      </dsp:txXfrm>
    </dsp:sp>
    <dsp:sp modelId="{9DB5CA46-268C-45C6-81B2-2824A2E5BFFE}">
      <dsp:nvSpPr>
        <dsp:cNvPr id="0" name=""/>
        <dsp:cNvSpPr/>
      </dsp:nvSpPr>
      <dsp:spPr>
        <a:xfrm>
          <a:off x="259218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By solution size</a:t>
          </a:r>
          <a:endParaRPr lang="en-US" sz="1800" kern="1200" dirty="0"/>
        </a:p>
      </dsp:txBody>
      <dsp:txXfrm>
        <a:off x="259218" y="1685419"/>
        <a:ext cx="1587388" cy="723531"/>
      </dsp:txXfrm>
    </dsp:sp>
    <dsp:sp modelId="{D9B46F16-B719-47BA-8267-863A529274D2}">
      <dsp:nvSpPr>
        <dsp:cNvPr id="0" name=""/>
        <dsp:cNvSpPr/>
      </dsp:nvSpPr>
      <dsp:spPr>
        <a:xfrm>
          <a:off x="1910372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7C914-FF66-4DDE-83F6-4A3249B96D08}">
      <dsp:nvSpPr>
        <dsp:cNvPr id="0" name=""/>
        <dsp:cNvSpPr/>
      </dsp:nvSpPr>
      <dsp:spPr>
        <a:xfrm>
          <a:off x="2894757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Treewidth</a:t>
          </a:r>
          <a:endParaRPr lang="en-US" sz="1700" kern="1200" cap="none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err="1" smtClean="0"/>
            <a:t>Cutwidth</a:t>
          </a:r>
          <a:endParaRPr lang="en-US" sz="1700" kern="1200" cap="none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Vertex cover number</a:t>
          </a:r>
          <a:endParaRPr lang="en-US" sz="1700" kern="1200" cap="none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Modification distance to a graph class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ℱ</m:t>
              </m:r>
            </m:oMath>
          </a14:m>
          <a:endParaRPr lang="en-US" sz="1700" kern="1200" cap="none" baseline="0" dirty="0"/>
        </a:p>
      </dsp:txBody>
      <dsp:txXfrm>
        <a:off x="2934183" y="42213"/>
        <a:ext cx="2175239" cy="1643205"/>
      </dsp:txXfrm>
    </dsp:sp>
    <dsp:sp modelId="{481EF382-0CA1-4348-8252-1C3E998F64A7}">
      <dsp:nvSpPr>
        <dsp:cNvPr id="0" name=""/>
        <dsp:cNvSpPr/>
      </dsp:nvSpPr>
      <dsp:spPr>
        <a:xfrm>
          <a:off x="2894757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By instance structure</a:t>
          </a:r>
          <a:endParaRPr lang="en-US" sz="1800" kern="1200" dirty="0"/>
        </a:p>
      </dsp:txBody>
      <dsp:txXfrm>
        <a:off x="2894757" y="1685419"/>
        <a:ext cx="1587388" cy="723531"/>
      </dsp:txXfrm>
    </dsp:sp>
    <dsp:sp modelId="{F6386329-CE9D-43FE-AC43-732A5E24A0C1}">
      <dsp:nvSpPr>
        <dsp:cNvPr id="0" name=""/>
        <dsp:cNvSpPr/>
      </dsp:nvSpPr>
      <dsp:spPr>
        <a:xfrm>
          <a:off x="4545910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A1AF-9B48-4ADB-B22D-2855933C9054}">
      <dsp:nvSpPr>
        <dsp:cNvPr id="0" name=""/>
        <dsp:cNvSpPr/>
      </dsp:nvSpPr>
      <dsp:spPr>
        <a:xfrm>
          <a:off x="5530295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Measure of how much the conditions that </a:t>
          </a:r>
          <a:r>
            <a:rPr lang="en-US" sz="1700" kern="1200" dirty="0" smtClean="0">
              <a:solidFill>
                <a:srgbClr val="0070C0"/>
              </a:solidFill>
            </a:rPr>
            <a:t>guarantee</a:t>
          </a:r>
          <a:r>
            <a:rPr lang="en-US" sz="1700" kern="1200" dirty="0" smtClean="0"/>
            <a:t> a coloring are violated</a:t>
          </a:r>
          <a:endParaRPr lang="en-US" sz="1700" kern="1200" dirty="0"/>
        </a:p>
      </dsp:txBody>
      <dsp:txXfrm>
        <a:off x="5569721" y="42213"/>
        <a:ext cx="2175239" cy="1643205"/>
      </dsp:txXfrm>
    </dsp:sp>
    <dsp:sp modelId="{8D7A766B-4928-426A-831E-254F729E0726}">
      <dsp:nvSpPr>
        <dsp:cNvPr id="0" name=""/>
        <dsp:cNvSpPr/>
      </dsp:nvSpPr>
      <dsp:spPr>
        <a:xfrm>
          <a:off x="5530295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Above or below guarantees</a:t>
          </a:r>
          <a:endParaRPr lang="en-US" sz="1800" kern="1200" dirty="0"/>
        </a:p>
      </dsp:txBody>
      <dsp:txXfrm>
        <a:off x="5530295" y="1685419"/>
        <a:ext cx="1587388" cy="723531"/>
      </dsp:txXfrm>
    </dsp:sp>
    <dsp:sp modelId="{2B94FC51-82BA-4737-A577-188068F9A6EC}">
      <dsp:nvSpPr>
        <dsp:cNvPr id="0" name=""/>
        <dsp:cNvSpPr/>
      </dsp:nvSpPr>
      <dsp:spPr>
        <a:xfrm>
          <a:off x="7181448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1C7A-2B97-4E52-B392-F9FEFA03205C}">
      <dsp:nvSpPr>
        <dsp:cNvPr id="0" name=""/>
        <dsp:cNvSpPr/>
      </dsp:nvSpPr>
      <dsp:spPr>
        <a:xfrm>
          <a:off x="259218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Given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700" kern="1200" cap="none" baseline="0" dirty="0" smtClean="0"/>
            <a:t> and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700" kern="1200" cap="none" baseline="0" dirty="0" smtClean="0"/>
            <a:t>, </a:t>
          </a:r>
          <a:br>
            <a:rPr lang="en-US" sz="1700" kern="1200" cap="none" baseline="0" dirty="0" smtClean="0"/>
          </a:br>
          <a:r>
            <a:rPr lang="en-US" sz="1700" kern="1200" cap="none" baseline="0" dirty="0" smtClean="0"/>
            <a:t>is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latin typeface="Cambria Math" panose="02040503050406030204" pitchFamily="18" charset="0"/>
                </a:rPr>
                <m:t>𝜒</m:t>
              </m:r>
              <m:d>
                <m:dPr>
                  <m:ctrlPr>
                    <a:rPr lang="en-US" sz="1700" b="0" i="1" kern="1200" cap="none" baseline="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700" b="0" i="1" kern="1200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e>
              </m:d>
              <m:r>
                <a:rPr lang="en-US" sz="1700" b="0" i="1" kern="1200" cap="none" baseline="0" smtClean="0">
                  <a:latin typeface="Cambria Math" panose="02040503050406030204" pitchFamily="18" charset="0"/>
                </a:rPr>
                <m:t>≤</m:t>
              </m:r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700" kern="1200" cap="none" baseline="0" dirty="0" smtClean="0"/>
            <a:t>?</a:t>
          </a:r>
          <a:endParaRPr lang="en-US" sz="1700" kern="1200" cap="none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Given a </a:t>
          </a:r>
          <a:r>
            <a:rPr lang="en-US" sz="1700" kern="1200" cap="none" baseline="0" dirty="0" smtClean="0">
              <a:solidFill>
                <a:srgbClr val="0070C0"/>
              </a:solidFill>
            </a:rPr>
            <a:t>circular arc graph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1700" kern="1200" cap="none" baseline="0" dirty="0" smtClean="0"/>
            <a:t> and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700" kern="1200" cap="none" baseline="0" dirty="0" smtClean="0"/>
            <a:t>, is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latin typeface="Cambria Math" panose="02040503050406030204" pitchFamily="18" charset="0"/>
                </a:rPr>
                <m:t>𝜒</m:t>
              </m:r>
              <m:d>
                <m:dPr>
                  <m:ctrlPr>
                    <a:rPr lang="en-US" sz="1700" b="0" i="1" kern="1200" cap="none" baseline="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700" b="0" i="1" kern="1200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𝐺</m:t>
                  </m:r>
                </m:e>
              </m:d>
              <m:r>
                <a:rPr lang="en-US" sz="1700" b="0" i="1" kern="1200" cap="none" baseline="0" smtClean="0">
                  <a:latin typeface="Cambria Math" panose="02040503050406030204" pitchFamily="18" charset="0"/>
                </a:rPr>
                <m:t>≤</m:t>
              </m:r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700" kern="1200" cap="none" baseline="0" dirty="0" smtClean="0"/>
            <a:t>?</a:t>
          </a:r>
          <a:endParaRPr lang="en-US" sz="1700" kern="1200" cap="small" baseline="0" dirty="0"/>
        </a:p>
      </dsp:txBody>
      <dsp:txXfrm>
        <a:off x="298644" y="42213"/>
        <a:ext cx="2175239" cy="1643205"/>
      </dsp:txXfrm>
    </dsp:sp>
    <dsp:sp modelId="{9DB5CA46-268C-45C6-81B2-2824A2E5BFFE}">
      <dsp:nvSpPr>
        <dsp:cNvPr id="0" name=""/>
        <dsp:cNvSpPr/>
      </dsp:nvSpPr>
      <dsp:spPr>
        <a:xfrm>
          <a:off x="259218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By solution size</a:t>
          </a:r>
          <a:endParaRPr lang="en-US" sz="1800" kern="1200" dirty="0"/>
        </a:p>
      </dsp:txBody>
      <dsp:txXfrm>
        <a:off x="259218" y="1685419"/>
        <a:ext cx="1587388" cy="723531"/>
      </dsp:txXfrm>
    </dsp:sp>
    <dsp:sp modelId="{D9B46F16-B719-47BA-8267-863A529274D2}">
      <dsp:nvSpPr>
        <dsp:cNvPr id="0" name=""/>
        <dsp:cNvSpPr/>
      </dsp:nvSpPr>
      <dsp:spPr>
        <a:xfrm>
          <a:off x="1910372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7C914-FF66-4DDE-83F6-4A3249B96D08}">
      <dsp:nvSpPr>
        <dsp:cNvPr id="0" name=""/>
        <dsp:cNvSpPr/>
      </dsp:nvSpPr>
      <dsp:spPr>
        <a:xfrm>
          <a:off x="2894757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Treewidth</a:t>
          </a:r>
          <a:endParaRPr lang="en-US" sz="1700" kern="1200" cap="none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err="1" smtClean="0"/>
            <a:t>Cutwidth</a:t>
          </a:r>
          <a:endParaRPr lang="en-US" sz="1700" kern="1200" cap="none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Vertex cover number</a:t>
          </a:r>
          <a:endParaRPr lang="en-US" sz="1700" kern="1200" cap="none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cap="none" baseline="0" dirty="0" smtClean="0"/>
            <a:t>Modification distance to a graph class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cap="none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ℱ</m:t>
              </m:r>
            </m:oMath>
          </a14:m>
          <a:endParaRPr lang="en-US" sz="1700" kern="1200" cap="none" baseline="0" dirty="0"/>
        </a:p>
      </dsp:txBody>
      <dsp:txXfrm>
        <a:off x="2934183" y="42213"/>
        <a:ext cx="2175239" cy="1643205"/>
      </dsp:txXfrm>
    </dsp:sp>
    <dsp:sp modelId="{481EF382-0CA1-4348-8252-1C3E998F64A7}">
      <dsp:nvSpPr>
        <dsp:cNvPr id="0" name=""/>
        <dsp:cNvSpPr/>
      </dsp:nvSpPr>
      <dsp:spPr>
        <a:xfrm>
          <a:off x="2894757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By instance structure</a:t>
          </a:r>
          <a:endParaRPr lang="en-US" sz="1800" kern="1200" dirty="0"/>
        </a:p>
      </dsp:txBody>
      <dsp:txXfrm>
        <a:off x="2894757" y="1685419"/>
        <a:ext cx="1587388" cy="723531"/>
      </dsp:txXfrm>
    </dsp:sp>
    <dsp:sp modelId="{F6386329-CE9D-43FE-AC43-732A5E24A0C1}">
      <dsp:nvSpPr>
        <dsp:cNvPr id="0" name=""/>
        <dsp:cNvSpPr/>
      </dsp:nvSpPr>
      <dsp:spPr>
        <a:xfrm>
          <a:off x="4545910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A1AF-9B48-4ADB-B22D-2855933C9054}">
      <dsp:nvSpPr>
        <dsp:cNvPr id="0" name=""/>
        <dsp:cNvSpPr/>
      </dsp:nvSpPr>
      <dsp:spPr>
        <a:xfrm>
          <a:off x="5530295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Measure of how much the conditions that </a:t>
          </a:r>
          <a:r>
            <a:rPr lang="en-US" sz="1700" kern="1200" dirty="0" smtClean="0">
              <a:solidFill>
                <a:srgbClr val="0070C0"/>
              </a:solidFill>
            </a:rPr>
            <a:t>guarantee</a:t>
          </a:r>
          <a:r>
            <a:rPr lang="en-US" sz="1700" kern="1200" dirty="0" smtClean="0"/>
            <a:t> a coloring are violated</a:t>
          </a:r>
          <a:endParaRPr lang="en-US" sz="1700" kern="1200" dirty="0"/>
        </a:p>
      </dsp:txBody>
      <dsp:txXfrm>
        <a:off x="5569721" y="42213"/>
        <a:ext cx="2175239" cy="1643205"/>
      </dsp:txXfrm>
    </dsp:sp>
    <dsp:sp modelId="{8D7A766B-4928-426A-831E-254F729E0726}">
      <dsp:nvSpPr>
        <dsp:cNvPr id="0" name=""/>
        <dsp:cNvSpPr/>
      </dsp:nvSpPr>
      <dsp:spPr>
        <a:xfrm>
          <a:off x="5530295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Above or below guarantees</a:t>
          </a:r>
          <a:endParaRPr lang="en-US" sz="1800" kern="1200" dirty="0"/>
        </a:p>
      </dsp:txBody>
      <dsp:txXfrm>
        <a:off x="5530295" y="1685419"/>
        <a:ext cx="1587388" cy="723531"/>
      </dsp:txXfrm>
    </dsp:sp>
    <dsp:sp modelId="{2B94FC51-82BA-4737-A577-188068F9A6EC}">
      <dsp:nvSpPr>
        <dsp:cNvPr id="0" name=""/>
        <dsp:cNvSpPr/>
      </dsp:nvSpPr>
      <dsp:spPr>
        <a:xfrm>
          <a:off x="7181448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61580-9824-4189-B458-754EA407CDB1}">
      <dsp:nvSpPr>
        <dsp:cNvPr id="0" name=""/>
        <dsp:cNvSpPr/>
      </dsp:nvSpPr>
      <dsp:spPr>
        <a:xfrm>
          <a:off x="453915" y="1583"/>
          <a:ext cx="2304072" cy="17199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Independent sets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Cographs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70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700" i="1" kern="1200" dirty="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en-US" sz="1700" i="1" kern="1200" dirty="0" smtClean="0">
                      <a:latin typeface="Cambria Math" panose="02040503050406030204" pitchFamily="18" charset="0"/>
                    </a:rPr>
                    <m:t>6</m:t>
                  </m:r>
                </m:sub>
              </m:sSub>
            </m:oMath>
          </a14:m>
          <a:r>
            <a:rPr lang="en-US" sz="1700" kern="1200" dirty="0" smtClean="0"/>
            <a:t>-free graphs if </a:t>
          </a:r>
          <a14:m xmlns:a14="http://schemas.microsoft.com/office/drawing/2010/main">
            <m:oMath xmlns:m="http://schemas.openxmlformats.org/officeDocument/2006/math">
              <m:r>
                <a:rPr lang="en-US" sz="1700" i="1" kern="1200" dirty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𝑞</m:t>
              </m:r>
            </m:oMath>
          </a14:m>
          <a:r>
            <a:rPr lang="en-US" sz="1700" kern="1200" dirty="0" smtClean="0"/>
            <a:t>=3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Graphs where each component is a split graph</a:t>
          </a:r>
          <a:endParaRPr lang="en-US" sz="1700" kern="1200" dirty="0"/>
        </a:p>
      </dsp:txBody>
      <dsp:txXfrm>
        <a:off x="494215" y="41883"/>
        <a:ext cx="2223472" cy="1679641"/>
      </dsp:txXfrm>
    </dsp:sp>
    <dsp:sp modelId="{C5392887-2735-48A5-8B30-AD29EB9EB7B0}">
      <dsp:nvSpPr>
        <dsp:cNvPr id="0" name=""/>
        <dsp:cNvSpPr/>
      </dsp:nvSpPr>
      <dsp:spPr>
        <a:xfrm>
          <a:off x="453915" y="1721525"/>
          <a:ext cx="2304072" cy="739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Families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ℱ</m:t>
              </m:r>
            </m:oMath>
          </a14:m>
          <a:r>
            <a:rPr lang="en-US" sz="1700" kern="1200" dirty="0" smtClean="0"/>
            <a:t> with this property</a:t>
          </a:r>
          <a:endParaRPr lang="en-US" sz="1700" kern="1200" dirty="0"/>
        </a:p>
      </dsp:txBody>
      <dsp:txXfrm>
        <a:off x="453915" y="1721525"/>
        <a:ext cx="1622586" cy="739574"/>
      </dsp:txXfrm>
    </dsp:sp>
    <dsp:sp modelId="{9FE45EA0-6359-4509-9D78-14FE6A7C8B86}">
      <dsp:nvSpPr>
        <dsp:cNvPr id="0" name=""/>
        <dsp:cNvSpPr/>
      </dsp:nvSpPr>
      <dsp:spPr>
        <a:xfrm>
          <a:off x="2141681" y="1839000"/>
          <a:ext cx="806425" cy="80642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D23D5-E189-458D-920A-5FEC68F38DD2}">
      <dsp:nvSpPr>
        <dsp:cNvPr id="0" name=""/>
        <dsp:cNvSpPr/>
      </dsp:nvSpPr>
      <dsp:spPr>
        <a:xfrm>
          <a:off x="3147893" y="1583"/>
          <a:ext cx="2304072" cy="17199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Paths</a:t>
          </a:r>
          <a:endParaRPr lang="en-US" sz="1700" kern="1200" dirty="0"/>
        </a:p>
      </dsp:txBody>
      <dsp:txXfrm>
        <a:off x="3188193" y="41883"/>
        <a:ext cx="2223472" cy="1679641"/>
      </dsp:txXfrm>
    </dsp:sp>
    <dsp:sp modelId="{2F0040BD-C315-4877-9BFD-34AB958B0BA2}">
      <dsp:nvSpPr>
        <dsp:cNvPr id="0" name=""/>
        <dsp:cNvSpPr/>
      </dsp:nvSpPr>
      <dsp:spPr>
        <a:xfrm>
          <a:off x="3147893" y="1721525"/>
          <a:ext cx="2304072" cy="739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Families </a:t>
          </a:r>
          <a14:m xmlns:a14="http://schemas.microsoft.com/office/drawing/2010/main">
            <m:oMath xmlns:m="http://schemas.openxmlformats.org/officeDocument/2006/math">
              <m:r>
                <a:rPr lang="en-US" sz="17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ℱ</m:t>
              </m:r>
            </m:oMath>
          </a14:m>
          <a:r>
            <a:rPr lang="en-US" sz="1700" kern="1200" dirty="0" smtClean="0"/>
            <a:t> without this property</a:t>
          </a:r>
          <a:endParaRPr lang="en-US" sz="1700" kern="1200" dirty="0"/>
        </a:p>
      </dsp:txBody>
      <dsp:txXfrm>
        <a:off x="3147893" y="1721525"/>
        <a:ext cx="1622586" cy="739574"/>
      </dsp:txXfrm>
    </dsp:sp>
    <dsp:sp modelId="{0453DD66-5EA9-44A7-9798-A6364D1F6783}">
      <dsp:nvSpPr>
        <dsp:cNvPr id="0" name=""/>
        <dsp:cNvSpPr/>
      </dsp:nvSpPr>
      <dsp:spPr>
        <a:xfrm>
          <a:off x="4835658" y="1839000"/>
          <a:ext cx="806425" cy="80642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library.uu.nl/bitstream/handle/1874/282674/PaperKernelization.pdf?sequence=1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P6-free case is a 2018 paper by Maria </a:t>
            </a:r>
            <a:r>
              <a:rPr lang="en-US" dirty="0" err="1" smtClean="0"/>
              <a:t>Chudnovsky</a:t>
            </a:r>
            <a:r>
              <a:rPr lang="en-US" dirty="0" smtClean="0"/>
              <a:t>, Jan </a:t>
            </a:r>
            <a:r>
              <a:rPr lang="en-US" dirty="0" err="1" smtClean="0"/>
              <a:t>Goedgebeur</a:t>
            </a:r>
            <a:r>
              <a:rPr lang="en-US" dirty="0" smtClean="0"/>
              <a:t>, Oliver </a:t>
            </a:r>
            <a:r>
              <a:rPr lang="en-US" dirty="0" err="1" smtClean="0"/>
              <a:t>Schaudt</a:t>
            </a:r>
            <a:r>
              <a:rPr lang="en-US" dirty="0" smtClean="0"/>
              <a:t>, and </a:t>
            </a:r>
            <a:r>
              <a:rPr lang="en-US" dirty="0" err="1" smtClean="0"/>
              <a:t>Mingxian</a:t>
            </a:r>
            <a:r>
              <a:rPr lang="en-US" dirty="0" smtClean="0"/>
              <a:t> Zhong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82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0824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So: Chromatic Number by edge-deletion distance admits such</a:t>
            </a:r>
            <a:r>
              <a:rPr lang="en-US" baseline="0" dirty="0" smtClean="0"/>
              <a:t> a kernel, but </a:t>
            </a:r>
            <a:r>
              <a:rPr lang="en-US" baseline="0" dirty="0" err="1" smtClean="0"/>
              <a:t>Chromatuc</a:t>
            </a:r>
            <a:r>
              <a:rPr lang="en-US" baseline="0" dirty="0" smtClean="0"/>
              <a:t> Number by vertex-deletion distance to a </a:t>
            </a:r>
            <a:r>
              <a:rPr lang="en-US" baseline="0" dirty="0" err="1" smtClean="0"/>
              <a:t>cograph</a:t>
            </a:r>
            <a:r>
              <a:rPr lang="en-US" baseline="0" dirty="0" smtClean="0"/>
              <a:t> does not. Chromatic Number by edge-edit distance to a chordal graph does not. See for the master thesis </a:t>
            </a:r>
            <a:r>
              <a:rPr lang="en-US" dirty="0" smtClean="0">
                <a:hlinkClick r:id="rId3"/>
              </a:rPr>
              <a:t>https://dspace.library.uu.nl/bitstream/handle/1874/282674/PaperKernelization.pdf?sequence=1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78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Parameterize by the amount by which the conditions that guarantee a q-Coloring via Brooks’ theorem, are violated. Unpublished</a:t>
            </a:r>
            <a:r>
              <a:rPr lang="en-US" baseline="0" dirty="0" smtClean="0"/>
              <a:t> work in progress with </a:t>
            </a:r>
            <a:r>
              <a:rPr lang="en-US" baseline="0" dirty="0" err="1" smtClean="0"/>
              <a:t>Jesper</a:t>
            </a:r>
            <a:r>
              <a:rPr lang="en-US" baseline="0" dirty="0" smtClean="0"/>
              <a:t> Nederlof.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65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every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among the high-degree vertices: the list</a:t>
                </a:r>
                <a:r>
                  <a:rPr lang="en-US" baseline="0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becomes 1 smaller, but also its degree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becomes</a:t>
                </a:r>
                <a:r>
                  <a:rPr lang="en-US" baseline="0" dirty="0" smtClean="0"/>
                  <a:t> 1 smaller. So size of list is as least as large as degree in G[C].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every neighbor of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𝑣</a:t>
                </a:r>
                <a:r>
                  <a:rPr lang="en-US" dirty="0" smtClean="0"/>
                  <a:t> among the high-degree vertices: the list</a:t>
                </a:r>
                <a:r>
                  <a:rPr lang="en-US" baseline="0" dirty="0" smtClean="0"/>
                  <a:t> of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𝑣</a:t>
                </a:r>
                <a:r>
                  <a:rPr lang="en-US" dirty="0" smtClean="0"/>
                  <a:t> becomes 1 smaller, but also its degree in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𝐺[𝐶]</a:t>
                </a:r>
                <a:r>
                  <a:rPr lang="en-US" dirty="0" smtClean="0"/>
                  <a:t> becomes</a:t>
                </a:r>
                <a:r>
                  <a:rPr lang="en-US" baseline="0" dirty="0" smtClean="0"/>
                  <a:t> 1 smaller. So size of list is as least as large as degree in G[C].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085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every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among the high-degree vertices: the list</a:t>
                </a:r>
                <a:r>
                  <a:rPr lang="en-US" baseline="0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becomes 1 smaller, but also its degree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becomes</a:t>
                </a:r>
                <a:r>
                  <a:rPr lang="en-US" baseline="0" dirty="0" smtClean="0"/>
                  <a:t> 1 smaller. So size of list is as least as large as degree in G[C</a:t>
                </a:r>
                <a:r>
                  <a:rPr lang="en-US" baseline="0" dirty="0" smtClean="0"/>
                  <a:t>]. (Problem does not have a polynomial kernel either.)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every neighbor of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𝑣</a:t>
                </a:r>
                <a:r>
                  <a:rPr lang="en-US" dirty="0" smtClean="0"/>
                  <a:t> among the high-degree vertices: the list</a:t>
                </a:r>
                <a:r>
                  <a:rPr lang="en-US" baseline="0" dirty="0" smtClean="0"/>
                  <a:t> of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𝑣</a:t>
                </a:r>
                <a:r>
                  <a:rPr lang="en-US" dirty="0" smtClean="0"/>
                  <a:t> becomes 1 smaller, but also its degree in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𝐺[𝐶]</a:t>
                </a:r>
                <a:r>
                  <a:rPr lang="en-US" dirty="0" smtClean="0"/>
                  <a:t> becomes</a:t>
                </a:r>
                <a:r>
                  <a:rPr lang="en-US" baseline="0" dirty="0" smtClean="0"/>
                  <a:t> 1 smaller. So size of list is as least as large as degree in G[C].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220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such parameterizations we only consider FPT algorithms; no polynomial kernels exist for width measures whose value is the maximum (rather than sum) over the connected components.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421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Cutwidth</a:t>
            </a:r>
            <a:r>
              <a:rPr lang="en-US" dirty="0" smtClean="0"/>
              <a:t> gives</a:t>
            </a:r>
            <a:r>
              <a:rPr lang="en-US" baseline="0" dirty="0" smtClean="0"/>
              <a:t> an upper-bound on the size of edge cuts that decompose the graph linearly, similarly as how pathwidth upper-bounds the size of vertex separators that decompose the graph linearly. So: how fast can q-Coloring be solved parameterized by </a:t>
            </a:r>
            <a:r>
              <a:rPr lang="en-US" baseline="0" dirty="0" err="1" smtClean="0"/>
              <a:t>cutwidth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31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SETH lower bound holds in the same setting, where a layout is</a:t>
            </a:r>
            <a:r>
              <a:rPr lang="en-US" baseline="0" dirty="0" smtClean="0"/>
              <a:t> given in the input. Isolation lemma is by </a:t>
            </a:r>
            <a:r>
              <a:rPr lang="en-US" baseline="0" dirty="0" err="1" smtClean="0"/>
              <a:t>Mulmuley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Vazirani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Vazirani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Combinatorica</a:t>
            </a:r>
            <a:r>
              <a:rPr lang="en-US" baseline="0" dirty="0" smtClean="0"/>
              <a:t> ’87].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75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Bodlaender Cygan Kratsch Nederlof; Cygan Kratsch Nederlof; Fomin </a:t>
            </a:r>
            <a:r>
              <a:rPr lang="en-US" dirty="0" err="1" smtClean="0"/>
              <a:t>Lokhstanov</a:t>
            </a:r>
            <a:r>
              <a:rPr lang="en-US" dirty="0" smtClean="0"/>
              <a:t> </a:t>
            </a:r>
            <a:r>
              <a:rPr lang="en-US" dirty="0" err="1" smtClean="0"/>
              <a:t>Panolan</a:t>
            </a:r>
            <a:r>
              <a:rPr lang="en-US" dirty="0" smtClean="0"/>
              <a:t> Saurabh.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54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talk: examples</a:t>
            </a:r>
            <a:r>
              <a:rPr lang="en-US" baseline="0" dirty="0" smtClean="0"/>
              <a:t> of research directions, overview of some results and proof techniques, pointers to open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871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Intuitively, this is the compatibility matrix for partial</a:t>
            </a:r>
            <a:r>
              <a:rPr lang="en-US" baseline="0" dirty="0" smtClean="0"/>
              <a:t> solutions to q-coloring on two sides of a small edge separator.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96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862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r>
              <a:rPr lang="en-US" baseline="0" dirty="0" smtClean="0"/>
              <a:t> dominated by the maximum number of colorings stored simultaneously at any point in time. Give key insight in terms of a communication protocol from a player having the left side of the graph, to the player having the right side of the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534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r>
              <a:rPr lang="en-US" baseline="0" dirty="0" smtClean="0"/>
              <a:t> to note that two theorems in this talk are based on linear algebra; might find more uses for coloring?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38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 is the distance to a graph class in which coloring is easy. Gives a way to turn algorithms for restricted graph classes into FPT algorithms working on general 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9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Gives alternative application to leverage results for</a:t>
            </a:r>
            <a:r>
              <a:rPr lang="en-US" baseline="0" dirty="0" smtClean="0"/>
              <a:t> graph classes.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66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list</a:t>
                </a:r>
                <a:r>
                  <a:rPr lang="en-US" baseline="0" dirty="0" smtClean="0"/>
                  <a:t> coloring on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polynomial-time: chromatic number by distance</a:t>
                </a:r>
                <a:r>
                  <a:rPr lang="en-US" baseline="0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FPT.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-list</a:t>
                </a:r>
                <a:r>
                  <a:rPr lang="en-US" baseline="0" dirty="0" smtClean="0"/>
                  <a:t> coloring is NP-hard: chromatic number by distance to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para-NP-complete.</a:t>
                </a:r>
                <a:r>
                  <a:rPr lang="en-US" baseline="0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-list</a:t>
                </a:r>
                <a:r>
                  <a:rPr lang="en-US" baseline="0" dirty="0" smtClean="0"/>
                  <a:t> coloring is easy for each fixed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: something interesting may happen?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list</a:t>
                </a:r>
                <a:r>
                  <a:rPr lang="en-US" baseline="0" dirty="0" smtClean="0"/>
                  <a:t> coloring on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ℱ</a:t>
                </a:r>
                <a:r>
                  <a:rPr lang="en-US" dirty="0" smtClean="0"/>
                  <a:t> is polynomial-time: chromatic number by distance</a:t>
                </a:r>
                <a:r>
                  <a:rPr lang="en-US" baseline="0" dirty="0" smtClean="0"/>
                  <a:t> to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ℱ</a:t>
                </a:r>
                <a:r>
                  <a:rPr lang="en-US" dirty="0" smtClean="0"/>
                  <a:t> is FPT. If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𝑞</a:t>
                </a:r>
                <a:r>
                  <a:rPr lang="en-US" dirty="0" smtClean="0"/>
                  <a:t>-list</a:t>
                </a:r>
                <a:r>
                  <a:rPr lang="en-US" baseline="0" dirty="0" smtClean="0"/>
                  <a:t> coloring is NP-hard: chromatic number by distance to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ℱ</a:t>
                </a:r>
                <a:r>
                  <a:rPr lang="en-US" dirty="0" smtClean="0"/>
                  <a:t> is para-NP-complete.</a:t>
                </a:r>
                <a:r>
                  <a:rPr lang="en-US" baseline="0" dirty="0" smtClean="0"/>
                  <a:t> If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𝑞</a:t>
                </a:r>
                <a:r>
                  <a:rPr lang="en-US" dirty="0" smtClean="0"/>
                  <a:t>-list</a:t>
                </a:r>
                <a:r>
                  <a:rPr lang="en-US" baseline="0" dirty="0" smtClean="0"/>
                  <a:t> coloring is easy for each fixed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𝑞</a:t>
                </a:r>
                <a:r>
                  <a:rPr lang="en-US" dirty="0" smtClean="0"/>
                  <a:t>: something interesting may happen?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38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Parameterized by OCT, chromatic nr, distance to perfect: para-NP-complete.</a:t>
            </a:r>
          </a:p>
          <a:p>
            <a:r>
              <a:rPr lang="en-US" dirty="0" smtClean="0"/>
              <a:t>Parameterized</a:t>
            </a:r>
            <a:r>
              <a:rPr lang="en-US" baseline="0" dirty="0" smtClean="0"/>
              <a:t> by treewidth: chromatic nr is FPT because the target value is at most </a:t>
            </a:r>
            <a:r>
              <a:rPr lang="en-US" baseline="0" dirty="0" err="1" smtClean="0"/>
              <a:t>tw</a:t>
            </a:r>
            <a:r>
              <a:rPr lang="en-US" baseline="0" dirty="0" smtClean="0"/>
              <a:t>, so solve in </a:t>
            </a:r>
            <a:r>
              <a:rPr lang="en-US" baseline="0" dirty="0" err="1" smtClean="0"/>
              <a:t>tw^tw</a:t>
            </a:r>
            <a:r>
              <a:rPr lang="en-US" baseline="0" dirty="0" smtClean="0"/>
              <a:t> time. Hence for larger parameters also FPT.</a:t>
            </a:r>
          </a:p>
          <a:p>
            <a:r>
              <a:rPr lang="en-US" baseline="0" dirty="0" smtClean="0"/>
              <a:t>Parameterized by distance to interval or chordal: W[1]-hard but XP by Marx TCS ’06. </a:t>
            </a:r>
            <a:endParaRPr lang="en-US" dirty="0" smtClean="0"/>
          </a:p>
          <a:p>
            <a:r>
              <a:rPr lang="en-US" dirty="0" smtClean="0"/>
              <a:t>What about distance to a </a:t>
            </a:r>
            <a:r>
              <a:rPr lang="en-US" dirty="0" err="1" smtClean="0"/>
              <a:t>cograph</a:t>
            </a:r>
            <a:r>
              <a:rPr lang="en-US" dirty="0" smtClean="0"/>
              <a:t>? It is FPT by Klaus Jansen &amp;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Scheffler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Discr</a:t>
            </a:r>
            <a:r>
              <a:rPr lang="en-US" baseline="0" dirty="0" smtClean="0"/>
              <a:t>. Appl. Math ’97.</a:t>
            </a:r>
          </a:p>
          <a:p>
            <a:r>
              <a:rPr lang="en-US" baseline="0" dirty="0" smtClean="0"/>
              <a:t>For distance to Split graphs it is W[1]-hard by </a:t>
            </a:r>
            <a:r>
              <a:rPr lang="en-US" baseline="0" dirty="0" err="1" smtClean="0"/>
              <a:t>Cai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Discr</a:t>
            </a:r>
            <a:r>
              <a:rPr lang="en-US" baseline="0" dirty="0" smtClean="0"/>
              <a:t>. Appl. Math ‘01.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26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9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is to shrink to</a:t>
            </a:r>
            <a:r>
              <a:rPr lang="en-US" baseline="0" dirty="0" smtClean="0"/>
              <a:t> size poly(k). A kernelization implies an FPT algorithm, but kernelization has independent practical interest, and has a beautiful underlying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68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look at 3-coloring for simplicity, we will generalize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94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9" y="4702177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8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1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580112" y="4581128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660232" y="112474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220072" y="1448780"/>
            <a:ext cx="4032448" cy="399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19317" t="6923" r="19372" b="31751"/>
          <a:stretch/>
        </p:blipFill>
        <p:spPr>
          <a:xfrm>
            <a:off x="3995936" y="1311508"/>
            <a:ext cx="5256584" cy="4205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2"/>
          <a:stretch/>
        </p:blipFill>
        <p:spPr>
          <a:xfrm>
            <a:off x="1942114" y="1311508"/>
            <a:ext cx="9144000" cy="3963157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35512" y="-27384"/>
            <a:ext cx="9143999" cy="558844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9" y="1628802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9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Footer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35496" y="5589240"/>
            <a:ext cx="9143999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981076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8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5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1" y="6519865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1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20.png"/><Relationship Id="rId5" Type="http://schemas.openxmlformats.org/officeDocument/2006/relationships/image" Target="../media/image230.png"/><Relationship Id="rId10" Type="http://schemas.openxmlformats.org/officeDocument/2006/relationships/image" Target="../media/image250.png"/><Relationship Id="rId4" Type="http://schemas.openxmlformats.org/officeDocument/2006/relationships/image" Target="../media/image360.png"/><Relationship Id="rId9" Type="http://schemas.openxmlformats.org/officeDocument/2006/relationships/image" Target="../media/image4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NUL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NUL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NUL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69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5.xml"/><Relationship Id="rId15" Type="http://schemas.openxmlformats.org/officeDocument/2006/relationships/image" Target="../media/image58.png"/><Relationship Id="rId10" Type="http://schemas.openxmlformats.org/officeDocument/2006/relationships/diagramData" Target="../diagrams/data6.xml"/><Relationship Id="rId4" Type="http://schemas.openxmlformats.org/officeDocument/2006/relationships/image" Target="../media/image70.png"/><Relationship Id="rId9" Type="http://schemas.microsoft.com/office/2007/relationships/diagramDrawing" Target="../diagrams/drawing3.xml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72.png"/><Relationship Id="rId7" Type="http://schemas.openxmlformats.org/officeDocument/2006/relationships/image" Target="../media/image8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11" Type="http://schemas.openxmlformats.org/officeDocument/2006/relationships/image" Target="../media/image890.png"/><Relationship Id="rId5" Type="http://schemas.openxmlformats.org/officeDocument/2006/relationships/image" Target="../media/image113.png"/><Relationship Id="rId10" Type="http://schemas.openxmlformats.org/officeDocument/2006/relationships/image" Target="../media/image880.png"/><Relationship Id="rId4" Type="http://schemas.openxmlformats.org/officeDocument/2006/relationships/image" Target="../media/image73.png"/><Relationship Id="rId9" Type="http://schemas.openxmlformats.org/officeDocument/2006/relationships/image" Target="../media/image8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890.png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12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90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83.png"/><Relationship Id="rId5" Type="http://schemas.openxmlformats.org/officeDocument/2006/relationships/image" Target="../media/image200.png"/><Relationship Id="rId10" Type="http://schemas.openxmlformats.org/officeDocument/2006/relationships/image" Target="../media/image82.png"/><Relationship Id="rId4" Type="http://schemas.openxmlformats.org/officeDocument/2006/relationships/image" Target="../media/image191.png"/><Relationship Id="rId9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340.png"/><Relationship Id="rId3" Type="http://schemas.openxmlformats.org/officeDocument/2006/relationships/image" Target="../media/image271.png"/><Relationship Id="rId7" Type="http://schemas.openxmlformats.org/officeDocument/2006/relationships/image" Target="../media/image87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320.png"/><Relationship Id="rId5" Type="http://schemas.openxmlformats.org/officeDocument/2006/relationships/image" Target="../media/image80.png"/><Relationship Id="rId15" Type="http://schemas.openxmlformats.org/officeDocument/2006/relationships/image" Target="../media/image94.png"/><Relationship Id="rId10" Type="http://schemas.openxmlformats.org/officeDocument/2006/relationships/image" Target="../media/image220.png"/><Relationship Id="rId4" Type="http://schemas.openxmlformats.org/officeDocument/2006/relationships/image" Target="../media/image280.png"/><Relationship Id="rId9" Type="http://schemas.openxmlformats.org/officeDocument/2006/relationships/image" Target="../media/image210.png"/><Relationship Id="rId14" Type="http://schemas.openxmlformats.org/officeDocument/2006/relationships/image" Target="../media/image3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560.png"/><Relationship Id="rId3" Type="http://schemas.openxmlformats.org/officeDocument/2006/relationships/image" Target="../media/image89.png"/><Relationship Id="rId7" Type="http://schemas.openxmlformats.org/officeDocument/2006/relationships/image" Target="../media/image95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9.png"/><Relationship Id="rId5" Type="http://schemas.openxmlformats.org/officeDocument/2006/relationships/image" Target="../media/image92.png"/><Relationship Id="rId15" Type="http://schemas.openxmlformats.org/officeDocument/2006/relationships/image" Target="../media/image480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Relationship Id="rId14" Type="http://schemas.openxmlformats.org/officeDocument/2006/relationships/image" Target="../media/image4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4.em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628803"/>
            <a:ext cx="6552728" cy="1080118"/>
          </a:xfrm>
        </p:spPr>
        <p:txBody>
          <a:bodyPr/>
          <a:lstStyle/>
          <a:p>
            <a:r>
              <a:rPr lang="en-US" sz="2800" dirty="0" smtClean="0"/>
              <a:t>Parameterized complexity of </a:t>
            </a:r>
            <a:br>
              <a:rPr lang="en-US" sz="2800" dirty="0" smtClean="0"/>
            </a:br>
            <a:r>
              <a:rPr lang="en-US" sz="2800" dirty="0" smtClean="0"/>
              <a:t>graph coloring problems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7504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3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27003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err="1">
                <a:latin typeface="+mj-lt"/>
              </a:rPr>
              <a:t>Dagstuhl</a:t>
            </a:r>
            <a:r>
              <a:rPr lang="en-US" sz="1600" i="1" dirty="0">
                <a:latin typeface="+mj-lt"/>
              </a:rPr>
              <a:t> Seminar </a:t>
            </a:r>
            <a:r>
              <a:rPr lang="en-US" sz="1600" i="1" dirty="0" smtClean="0">
                <a:latin typeface="+mj-lt"/>
              </a:rPr>
              <a:t>19271</a:t>
            </a:r>
            <a:br>
              <a:rPr lang="en-US" sz="1600" i="1" dirty="0" smtClean="0">
                <a:latin typeface="+mj-lt"/>
              </a:rPr>
            </a:br>
            <a:r>
              <a:rPr lang="en-US" sz="1600" i="1" dirty="0" smtClean="0">
                <a:latin typeface="+mj-lt"/>
              </a:rPr>
              <a:t>Graph Coloring: from Structure to Algorithms</a:t>
            </a:r>
            <a:endParaRPr lang="en-US" sz="1600" i="1" dirty="0">
              <a:latin typeface="+mj-lt"/>
            </a:endParaRPr>
          </a:p>
          <a:p>
            <a:pPr algn="l"/>
            <a:r>
              <a:rPr lang="en-US" sz="1600" dirty="0" smtClean="0">
                <a:latin typeface="+mj-lt"/>
              </a:rPr>
              <a:t>July 3</a:t>
            </a:r>
            <a:r>
              <a:rPr lang="en-US" sz="1600" baseline="30000" dirty="0" smtClean="0">
                <a:latin typeface="+mj-lt"/>
              </a:rPr>
              <a:t>rd</a:t>
            </a:r>
            <a:r>
              <a:rPr lang="en-US" sz="1600" dirty="0" smtClean="0">
                <a:latin typeface="+mj-lt"/>
              </a:rPr>
              <a:t> 2019, </a:t>
            </a:r>
            <a:r>
              <a:rPr lang="en-US" sz="1600" dirty="0" err="1" smtClean="0">
                <a:latin typeface="+mj-lt"/>
              </a:rPr>
              <a:t>Dagstuhl</a:t>
            </a:r>
            <a:r>
              <a:rPr lang="en-US" sz="1600" dirty="0" smtClean="0">
                <a:latin typeface="+mj-lt"/>
              </a:rPr>
              <a:t>, Germany</a:t>
            </a:r>
            <a:endParaRPr lang="en-US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87">
        <p:fade/>
      </p:transition>
    </mc:Choice>
    <mc:Fallback xmlns="">
      <p:transition spd="med" advTm="84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Chromatic Number</a:t>
                </a:r>
                <a:r>
                  <a:rPr lang="en-US" dirty="0" smtClean="0"/>
                  <a:t> versus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Complexity can differ based on 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fixed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the chordal part has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the answer is no;</a:t>
                </a:r>
                <a:br>
                  <a:rPr lang="en-US" dirty="0" smtClean="0"/>
                </a:br>
                <a:r>
                  <a:rPr lang="en-US" dirty="0" smtClean="0"/>
                  <a:t>otherwise you can make a tree decomposition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68313" y="1772816"/>
                <a:ext cx="8218487" cy="83621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cap="small" dirty="0" smtClean="0">
                    <a:solidFill>
                      <a:schemeClr val="tx1"/>
                    </a:solidFill>
                  </a:rPr>
                  <a:t>Chromatic Number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parameterized by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to a split graph is W[1]-hard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772816"/>
                <a:ext cx="8218487" cy="8362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68313" y="3531382"/>
                <a:ext cx="8218487" cy="83621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i="1" cap="small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cap="small" dirty="0" smtClean="0">
                    <a:solidFill>
                      <a:schemeClr val="tx1"/>
                    </a:solidFill>
                  </a:rPr>
                  <a:t>-Coloring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parameterized by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to a chordal graph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531382"/>
                <a:ext cx="8218487" cy="8362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67944" y="26933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Cai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@ Disc. Appl. Math ’03]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43651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[Folklore]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13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well-known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167680" y="1268760"/>
            <a:ext cx="8868816" cy="210623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436186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436186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Vertex Cover number</a:t>
            </a:r>
            <a:endParaRPr lang="en-US" sz="2300" kern="1200" dirty="0"/>
          </a:p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800" kern="1200" dirty="0" smtClean="0"/>
              <a:t>Size of the smallest set intersecting each </a:t>
            </a:r>
            <a:r>
              <a:rPr lang="en-US" sz="1800" kern="1200" dirty="0" smtClean="0">
                <a:solidFill>
                  <a:srgbClr val="0070C0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6461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well-known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167680" y="1268760"/>
            <a:ext cx="8868816" cy="210623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436186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 rot="21600000">
            <a:off x="436186" y="3374994"/>
            <a:ext cx="1937628" cy="2574286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6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Vertex Cover number</a:t>
            </a:r>
            <a:endParaRPr lang="en-US" sz="2300" kern="1200" dirty="0"/>
          </a:p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800" kern="1200" dirty="0" smtClean="0"/>
              <a:t>Size of the smallest set intersecting each </a:t>
            </a:r>
            <a:r>
              <a:rPr lang="en-US" sz="1800" kern="1200" dirty="0" smtClean="0">
                <a:solidFill>
                  <a:srgbClr val="0070C0"/>
                </a:solidFill>
              </a:rPr>
              <a:t>edge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77999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 rot="21600000">
            <a:off x="4677999" y="3374993"/>
            <a:ext cx="1937628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5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Feedback Vertex number</a:t>
            </a:r>
          </a:p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800" kern="1200" dirty="0" smtClean="0"/>
              <a:t>Size of the smallest set intersecting each </a:t>
            </a:r>
            <a:r>
              <a:rPr lang="en-US" sz="1800" kern="1200" dirty="0" smtClean="0">
                <a:solidFill>
                  <a:srgbClr val="0070C0"/>
                </a:solidFill>
              </a:rPr>
              <a:t>cycle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14130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 rot="21600000">
            <a:off x="6814130" y="3374993"/>
            <a:ext cx="1937629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6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Odd Cycle Transversal number</a:t>
            </a:r>
          </a:p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800" kern="1200" dirty="0" smtClean="0"/>
              <a:t>Size of the smallest set intersecting each </a:t>
            </a:r>
            <a:r>
              <a:rPr lang="en-US" sz="1800" kern="1200" dirty="0" smtClean="0">
                <a:solidFill>
                  <a:srgbClr val="0070C0"/>
                </a:solidFill>
              </a:rPr>
              <a:t>odd cycle</a:t>
            </a:r>
            <a:endParaRPr lang="en-US" sz="1800" kern="1200" dirty="0">
              <a:solidFill>
                <a:srgbClr val="0070C0"/>
              </a:solidFill>
            </a:endParaRPr>
          </a:p>
        </p:txBody>
      </p:sp>
      <p:sp>
        <p:nvSpPr>
          <p:cNvPr id="21" name="Rounded Rectangle 4"/>
          <p:cNvSpPr/>
          <p:nvPr/>
        </p:nvSpPr>
        <p:spPr>
          <a:xfrm>
            <a:off x="6344551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63736" y="1549591"/>
            <a:ext cx="1937628" cy="1544571"/>
          </a:xfrm>
          <a:prstGeom prst="roundRect">
            <a:avLst>
              <a:gd name="adj" fmla="val 10000"/>
            </a:avLst>
          </a:prstGeom>
          <a:blipFill rotWithShape="0">
            <a:blip r:embed="rId5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 rot="21600000">
            <a:off x="2563736" y="3374993"/>
            <a:ext cx="1937629" cy="2574287"/>
          </a:xfrm>
          <a:custGeom>
            <a:avLst/>
            <a:gdLst>
              <a:gd name="connsiteX0" fmla="*/ 203451 w 1937628"/>
              <a:gd name="connsiteY0" fmla="*/ 0 h 2574286"/>
              <a:gd name="connsiteX1" fmla="*/ 1734177 w 1937628"/>
              <a:gd name="connsiteY1" fmla="*/ 0 h 2574286"/>
              <a:gd name="connsiteX2" fmla="*/ 1878039 w 1937628"/>
              <a:gd name="connsiteY2" fmla="*/ 59590 h 2574286"/>
              <a:gd name="connsiteX3" fmla="*/ 1937628 w 1937628"/>
              <a:gd name="connsiteY3" fmla="*/ 203452 h 2574286"/>
              <a:gd name="connsiteX4" fmla="*/ 1937628 w 1937628"/>
              <a:gd name="connsiteY4" fmla="*/ 2574286 h 2574286"/>
              <a:gd name="connsiteX5" fmla="*/ 1937628 w 1937628"/>
              <a:gd name="connsiteY5" fmla="*/ 2574286 h 2574286"/>
              <a:gd name="connsiteX6" fmla="*/ 1937628 w 1937628"/>
              <a:gd name="connsiteY6" fmla="*/ 2574286 h 2574286"/>
              <a:gd name="connsiteX7" fmla="*/ 0 w 1937628"/>
              <a:gd name="connsiteY7" fmla="*/ 2574286 h 2574286"/>
              <a:gd name="connsiteX8" fmla="*/ 0 w 1937628"/>
              <a:gd name="connsiteY8" fmla="*/ 2574286 h 2574286"/>
              <a:gd name="connsiteX9" fmla="*/ 0 w 1937628"/>
              <a:gd name="connsiteY9" fmla="*/ 2574286 h 2574286"/>
              <a:gd name="connsiteX10" fmla="*/ 0 w 1937628"/>
              <a:gd name="connsiteY10" fmla="*/ 203451 h 2574286"/>
              <a:gd name="connsiteX11" fmla="*/ 59590 w 1937628"/>
              <a:gd name="connsiteY11" fmla="*/ 59589 h 2574286"/>
              <a:gd name="connsiteX12" fmla="*/ 203452 w 1937628"/>
              <a:gd name="connsiteY12" fmla="*/ 0 h 2574286"/>
              <a:gd name="connsiteX13" fmla="*/ 203451 w 1937628"/>
              <a:gd name="connsiteY13" fmla="*/ 0 h 257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7628" h="2574286">
                <a:moveTo>
                  <a:pt x="1734177" y="2574286"/>
                </a:moveTo>
                <a:lnTo>
                  <a:pt x="203451" y="2574286"/>
                </a:lnTo>
                <a:cubicBezTo>
                  <a:pt x="149492" y="2574286"/>
                  <a:pt x="97744" y="2552851"/>
                  <a:pt x="59589" y="2514696"/>
                </a:cubicBezTo>
                <a:cubicBezTo>
                  <a:pt x="21435" y="2476541"/>
                  <a:pt x="0" y="2424793"/>
                  <a:pt x="0" y="2370834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0"/>
                </a:lnTo>
                <a:lnTo>
                  <a:pt x="1937628" y="2370835"/>
                </a:lnTo>
                <a:cubicBezTo>
                  <a:pt x="1937628" y="2424794"/>
                  <a:pt x="1916193" y="2476542"/>
                  <a:pt x="1878038" y="2514697"/>
                </a:cubicBezTo>
                <a:cubicBezTo>
                  <a:pt x="1839883" y="2552851"/>
                  <a:pt x="1788135" y="2574286"/>
                  <a:pt x="1734176" y="2574286"/>
                </a:cubicBezTo>
                <a:lnTo>
                  <a:pt x="1734177" y="25742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3165" tIns="163577" rIns="223166" bIns="223165" numCol="1" spcCol="1270" anchor="t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Linear Forest number</a:t>
            </a:r>
          </a:p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800" kern="1200" dirty="0" smtClean="0"/>
              <a:t>Size of the smallest set intersecting each </a:t>
            </a:r>
            <a:r>
              <a:rPr lang="en-US" sz="1800" kern="1200" dirty="0" smtClean="0">
                <a:solidFill>
                  <a:srgbClr val="0070C0"/>
                </a:solidFill>
              </a:rPr>
              <a:t>cycle</a:t>
            </a:r>
            <a:r>
              <a:rPr lang="en-US" sz="1800" kern="1200" dirty="0" smtClean="0">
                <a:solidFill>
                  <a:schemeClr val="tx1"/>
                </a:solidFill>
              </a:rPr>
              <a:t>, </a:t>
            </a:r>
            <a:r>
              <a:rPr lang="en-US" sz="1800" kern="1200" dirty="0" smtClean="0">
                <a:solidFill>
                  <a:srgbClr val="0070C0"/>
                </a:solidFill>
              </a:rPr>
              <a:t>claw</a:t>
            </a:r>
            <a:endParaRPr lang="en-US" sz="1800" kern="1200" dirty="0">
              <a:solidFill>
                <a:srgbClr val="0070C0"/>
              </a:solidFill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2081808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4211960" y="3345160"/>
            <a:ext cx="762000" cy="152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91440" bIns="91440" spcCol="1270" anchor="ctr"/>
          <a:lstStyle/>
          <a:p>
            <a:pPr algn="ctr" defTabSz="10668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≥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structural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13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Cover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linear forest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Feedback Vertex Set</a:t>
            </a:r>
            <a:endParaRPr lang="en-US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Treewidth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426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Chromatic Nr. </a:t>
            </a:r>
            <a:r>
              <a:rPr lang="en-US" dirty="0" smtClean="0"/>
              <a:t>with vertex-deletion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38" name="Rectangle 37"/>
          <p:cNvSpPr/>
          <p:nvPr/>
        </p:nvSpPr>
        <p:spPr>
          <a:xfrm>
            <a:off x="251520" y="1124744"/>
            <a:ext cx="8640960" cy="4896544"/>
          </a:xfrm>
          <a:prstGeom prst="rect">
            <a:avLst/>
          </a:prstGeom>
          <a:gradFill rotWithShape="1">
            <a:gsLst>
              <a:gs pos="0">
                <a:srgbClr val="FFDCB9"/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36737" y="4065972"/>
            <a:ext cx="8655743" cy="1953087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1953087">
                <a:moveTo>
                  <a:pt x="0" y="515155"/>
                </a:moveTo>
                <a:cubicBezTo>
                  <a:pt x="2959" y="1035978"/>
                  <a:pt x="0" y="1432264"/>
                  <a:pt x="2959" y="1953087"/>
                </a:cubicBezTo>
                <a:lnTo>
                  <a:pt x="8655743" y="1953087"/>
                </a:lnTo>
                <a:lnTo>
                  <a:pt x="8655743" y="947203"/>
                </a:lnTo>
                <a:cubicBezTo>
                  <a:pt x="8042195" y="775568"/>
                  <a:pt x="5722647" y="1058950"/>
                  <a:pt x="4974454" y="923277"/>
                </a:cubicBezTo>
                <a:cubicBezTo>
                  <a:pt x="4226261" y="787604"/>
                  <a:pt x="4606031" y="266330"/>
                  <a:pt x="4166586" y="133165"/>
                </a:cubicBezTo>
                <a:cubicBezTo>
                  <a:pt x="3727141" y="0"/>
                  <a:pt x="2701053" y="60622"/>
                  <a:pt x="2337786" y="124287"/>
                </a:cubicBezTo>
                <a:cubicBezTo>
                  <a:pt x="1974519" y="187952"/>
                  <a:pt x="2376616" y="450011"/>
                  <a:pt x="1986985" y="515156"/>
                </a:cubicBezTo>
                <a:lnTo>
                  <a:pt x="0" y="515155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5" name="Straight Arrow Connector 37"/>
          <p:cNvCxnSpPr>
            <a:stCxn id="64" idx="2"/>
            <a:endCxn id="65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>
            <a:endCxn id="65" idx="0"/>
          </p:cNvCxnSpPr>
          <p:nvPr/>
        </p:nvCxnSpPr>
        <p:spPr>
          <a:xfrm flipH="1">
            <a:off x="6597221" y="4064300"/>
            <a:ext cx="462535" cy="123690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Arrow Connector 98"/>
          <p:cNvCxnSpPr>
            <a:stCxn id="64" idx="2"/>
            <a:endCxn id="63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Arrow Connector 50"/>
          <p:cNvCxnSpPr>
            <a:stCxn id="61" idx="2"/>
            <a:endCxn id="65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3" name="Rounded Rectangle 62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Chromatic Number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Odd Cycle Transversal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Perfect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NP-complete for </a:t>
                </a:r>
              </a:p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𝑘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∈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𝑂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(1)</m:t>
                      </m:r>
                    </m:oMath>
                  </m:oMathPara>
                </a14:m>
                <a:endParaRPr lang="en-US" sz="1800" dirty="0" smtClean="0">
                  <a:solidFill>
                    <a:prstClr val="black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/>
          <p:cNvSpPr/>
          <p:nvPr/>
        </p:nvSpPr>
        <p:spPr>
          <a:xfrm rot="10800000">
            <a:off x="218883" y="1124746"/>
            <a:ext cx="8688380" cy="3900890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8687837"/>
              <a:gd name="connsiteY0" fmla="*/ 293286 h 1805454"/>
              <a:gd name="connsiteX1" fmla="*/ 2959 w 8687837"/>
              <a:gd name="connsiteY1" fmla="*/ 1805454 h 1805454"/>
              <a:gd name="connsiteX2" fmla="*/ 8687837 w 8687837"/>
              <a:gd name="connsiteY2" fmla="*/ 1805454 h 1805454"/>
              <a:gd name="connsiteX3" fmla="*/ 5703417 w 8687837"/>
              <a:gd name="connsiteY3" fmla="*/ 653326 h 1805454"/>
              <a:gd name="connsiteX4" fmla="*/ 4924004 w 8687837"/>
              <a:gd name="connsiteY4" fmla="*/ 149272 h 1805454"/>
              <a:gd name="connsiteX5" fmla="*/ 2310043 w 8687837"/>
              <a:gd name="connsiteY5" fmla="*/ 5254 h 1805454"/>
              <a:gd name="connsiteX6" fmla="*/ 0 w 8687837"/>
              <a:gd name="connsiteY6" fmla="*/ 293286 h 1805454"/>
              <a:gd name="connsiteX0" fmla="*/ 0 w 8826178"/>
              <a:gd name="connsiteY0" fmla="*/ 1826603 h 3338771"/>
              <a:gd name="connsiteX1" fmla="*/ 2959 w 8826178"/>
              <a:gd name="connsiteY1" fmla="*/ 3338771 h 3338771"/>
              <a:gd name="connsiteX2" fmla="*/ 8687837 w 8826178"/>
              <a:gd name="connsiteY2" fmla="*/ 3338771 h 3338771"/>
              <a:gd name="connsiteX3" fmla="*/ 8680792 w 8826178"/>
              <a:gd name="connsiteY3" fmla="*/ 23306 h 3338771"/>
              <a:gd name="connsiteX4" fmla="*/ 4924004 w 8826178"/>
              <a:gd name="connsiteY4" fmla="*/ 1682589 h 3338771"/>
              <a:gd name="connsiteX5" fmla="*/ 2310043 w 8826178"/>
              <a:gd name="connsiteY5" fmla="*/ 1538571 h 3338771"/>
              <a:gd name="connsiteX6" fmla="*/ 0 w 8826178"/>
              <a:gd name="connsiteY6" fmla="*/ 1826603 h 3338771"/>
              <a:gd name="connsiteX0" fmla="*/ 0 w 8687837"/>
              <a:gd name="connsiteY0" fmla="*/ 1826603 h 3338771"/>
              <a:gd name="connsiteX1" fmla="*/ 2959 w 8687837"/>
              <a:gd name="connsiteY1" fmla="*/ 3338771 h 3338771"/>
              <a:gd name="connsiteX2" fmla="*/ 8687837 w 8687837"/>
              <a:gd name="connsiteY2" fmla="*/ 3338771 h 3338771"/>
              <a:gd name="connsiteX3" fmla="*/ 8680792 w 8687837"/>
              <a:gd name="connsiteY3" fmla="*/ 23306 h 3338771"/>
              <a:gd name="connsiteX4" fmla="*/ 4924004 w 8687837"/>
              <a:gd name="connsiteY4" fmla="*/ 1682589 h 3338771"/>
              <a:gd name="connsiteX5" fmla="*/ 2310043 w 8687837"/>
              <a:gd name="connsiteY5" fmla="*/ 1538571 h 3338771"/>
              <a:gd name="connsiteX6" fmla="*/ 0 w 8687837"/>
              <a:gd name="connsiteY6" fmla="*/ 1826603 h 3338771"/>
              <a:gd name="connsiteX0" fmla="*/ 0 w 8687837"/>
              <a:gd name="connsiteY0" fmla="*/ 1826603 h 3338771"/>
              <a:gd name="connsiteX1" fmla="*/ 2959 w 8687837"/>
              <a:gd name="connsiteY1" fmla="*/ 3338771 h 3338771"/>
              <a:gd name="connsiteX2" fmla="*/ 8687837 w 8687837"/>
              <a:gd name="connsiteY2" fmla="*/ 3338771 h 3338771"/>
              <a:gd name="connsiteX3" fmla="*/ 8680792 w 8687837"/>
              <a:gd name="connsiteY3" fmla="*/ 23306 h 3338771"/>
              <a:gd name="connsiteX4" fmla="*/ 4924004 w 8687837"/>
              <a:gd name="connsiteY4" fmla="*/ 1682589 h 3338771"/>
              <a:gd name="connsiteX5" fmla="*/ 2310043 w 8687837"/>
              <a:gd name="connsiteY5" fmla="*/ 1538571 h 3338771"/>
              <a:gd name="connsiteX6" fmla="*/ 0 w 8687837"/>
              <a:gd name="connsiteY6" fmla="*/ 1826603 h 3338771"/>
              <a:gd name="connsiteX0" fmla="*/ 0 w 8687837"/>
              <a:gd name="connsiteY0" fmla="*/ 1863920 h 3376088"/>
              <a:gd name="connsiteX1" fmla="*/ 2959 w 8687837"/>
              <a:gd name="connsiteY1" fmla="*/ 3376088 h 3376088"/>
              <a:gd name="connsiteX2" fmla="*/ 8687837 w 8687837"/>
              <a:gd name="connsiteY2" fmla="*/ 3376088 h 3376088"/>
              <a:gd name="connsiteX3" fmla="*/ 8680792 w 8687837"/>
              <a:gd name="connsiteY3" fmla="*/ 60623 h 3376088"/>
              <a:gd name="connsiteX4" fmla="*/ 4924004 w 8687837"/>
              <a:gd name="connsiteY4" fmla="*/ 1719906 h 3376088"/>
              <a:gd name="connsiteX5" fmla="*/ 2310043 w 8687837"/>
              <a:gd name="connsiteY5" fmla="*/ 1575888 h 3376088"/>
              <a:gd name="connsiteX6" fmla="*/ 0 w 8687837"/>
              <a:gd name="connsiteY6" fmla="*/ 1863920 h 3376088"/>
              <a:gd name="connsiteX0" fmla="*/ 0 w 8687837"/>
              <a:gd name="connsiteY0" fmla="*/ 1872989 h 3385157"/>
              <a:gd name="connsiteX1" fmla="*/ 2959 w 8687837"/>
              <a:gd name="connsiteY1" fmla="*/ 3385157 h 3385157"/>
              <a:gd name="connsiteX2" fmla="*/ 8687837 w 8687837"/>
              <a:gd name="connsiteY2" fmla="*/ 3385157 h 3385157"/>
              <a:gd name="connsiteX3" fmla="*/ 8680792 w 8687837"/>
              <a:gd name="connsiteY3" fmla="*/ 69692 h 3385157"/>
              <a:gd name="connsiteX4" fmla="*/ 6097156 w 8687837"/>
              <a:gd name="connsiteY4" fmla="*/ 1175687 h 3385157"/>
              <a:gd name="connsiteX5" fmla="*/ 4924004 w 8687837"/>
              <a:gd name="connsiteY5" fmla="*/ 1728975 h 3385157"/>
              <a:gd name="connsiteX6" fmla="*/ 2310043 w 8687837"/>
              <a:gd name="connsiteY6" fmla="*/ 1584957 h 3385157"/>
              <a:gd name="connsiteX7" fmla="*/ 0 w 8687837"/>
              <a:gd name="connsiteY7" fmla="*/ 1872989 h 3385157"/>
              <a:gd name="connsiteX0" fmla="*/ 0 w 8687837"/>
              <a:gd name="connsiteY0" fmla="*/ 1942047 h 3454215"/>
              <a:gd name="connsiteX1" fmla="*/ 2959 w 8687837"/>
              <a:gd name="connsiteY1" fmla="*/ 3454215 h 3454215"/>
              <a:gd name="connsiteX2" fmla="*/ 8687837 w 8687837"/>
              <a:gd name="connsiteY2" fmla="*/ 3454215 h 3454215"/>
              <a:gd name="connsiteX3" fmla="*/ 8680792 w 8687837"/>
              <a:gd name="connsiteY3" fmla="*/ 138750 h 3454215"/>
              <a:gd name="connsiteX4" fmla="*/ 6543205 w 8687837"/>
              <a:gd name="connsiteY4" fmla="*/ 497613 h 3454215"/>
              <a:gd name="connsiteX5" fmla="*/ 4924004 w 8687837"/>
              <a:gd name="connsiteY5" fmla="*/ 1798033 h 3454215"/>
              <a:gd name="connsiteX6" fmla="*/ 2310043 w 8687837"/>
              <a:gd name="connsiteY6" fmla="*/ 1654015 h 3454215"/>
              <a:gd name="connsiteX7" fmla="*/ 0 w 8687837"/>
              <a:gd name="connsiteY7" fmla="*/ 1942047 h 3454215"/>
              <a:gd name="connsiteX0" fmla="*/ 0 w 8687837"/>
              <a:gd name="connsiteY0" fmla="*/ 1963697 h 3475865"/>
              <a:gd name="connsiteX1" fmla="*/ 2959 w 8687837"/>
              <a:gd name="connsiteY1" fmla="*/ 3475865 h 3475865"/>
              <a:gd name="connsiteX2" fmla="*/ 8687837 w 8687837"/>
              <a:gd name="connsiteY2" fmla="*/ 3475865 h 3475865"/>
              <a:gd name="connsiteX3" fmla="*/ 8680792 w 8687837"/>
              <a:gd name="connsiteY3" fmla="*/ 160400 h 3475865"/>
              <a:gd name="connsiteX4" fmla="*/ 6543205 w 8687837"/>
              <a:gd name="connsiteY4" fmla="*/ 519263 h 3475865"/>
              <a:gd name="connsiteX5" fmla="*/ 4924004 w 8687837"/>
              <a:gd name="connsiteY5" fmla="*/ 1819683 h 3475865"/>
              <a:gd name="connsiteX6" fmla="*/ 2310043 w 8687837"/>
              <a:gd name="connsiteY6" fmla="*/ 1675665 h 3475865"/>
              <a:gd name="connsiteX7" fmla="*/ 0 w 8687837"/>
              <a:gd name="connsiteY7" fmla="*/ 1963697 h 3475865"/>
              <a:gd name="connsiteX0" fmla="*/ 0 w 8687837"/>
              <a:gd name="connsiteY0" fmla="*/ 1963697 h 3475865"/>
              <a:gd name="connsiteX1" fmla="*/ 2959 w 8687837"/>
              <a:gd name="connsiteY1" fmla="*/ 3475865 h 3475865"/>
              <a:gd name="connsiteX2" fmla="*/ 8687837 w 8687837"/>
              <a:gd name="connsiteY2" fmla="*/ 3475865 h 3475865"/>
              <a:gd name="connsiteX3" fmla="*/ 8680792 w 8687837"/>
              <a:gd name="connsiteY3" fmla="*/ 160400 h 3475865"/>
              <a:gd name="connsiteX4" fmla="*/ 6543205 w 8687837"/>
              <a:gd name="connsiteY4" fmla="*/ 519263 h 3475865"/>
              <a:gd name="connsiteX5" fmla="*/ 5258541 w 8687837"/>
              <a:gd name="connsiteY5" fmla="*/ 2265731 h 3475865"/>
              <a:gd name="connsiteX6" fmla="*/ 2310043 w 8687837"/>
              <a:gd name="connsiteY6" fmla="*/ 1675665 h 3475865"/>
              <a:gd name="connsiteX7" fmla="*/ 0 w 8687837"/>
              <a:gd name="connsiteY7" fmla="*/ 1963697 h 3475865"/>
              <a:gd name="connsiteX0" fmla="*/ 0 w 8687837"/>
              <a:gd name="connsiteY0" fmla="*/ 1963697 h 3475865"/>
              <a:gd name="connsiteX1" fmla="*/ 2959 w 8687837"/>
              <a:gd name="connsiteY1" fmla="*/ 3475865 h 3475865"/>
              <a:gd name="connsiteX2" fmla="*/ 8687837 w 8687837"/>
              <a:gd name="connsiteY2" fmla="*/ 3475865 h 3475865"/>
              <a:gd name="connsiteX3" fmla="*/ 8680792 w 8687837"/>
              <a:gd name="connsiteY3" fmla="*/ 160400 h 3475865"/>
              <a:gd name="connsiteX4" fmla="*/ 6543205 w 8687837"/>
              <a:gd name="connsiteY4" fmla="*/ 519263 h 3475865"/>
              <a:gd name="connsiteX5" fmla="*/ 5325448 w 8687837"/>
              <a:gd name="connsiteY5" fmla="*/ 2611418 h 3475865"/>
              <a:gd name="connsiteX6" fmla="*/ 2310043 w 8687837"/>
              <a:gd name="connsiteY6" fmla="*/ 1675665 h 3475865"/>
              <a:gd name="connsiteX7" fmla="*/ 0 w 8687837"/>
              <a:gd name="connsiteY7" fmla="*/ 1963697 h 3475865"/>
              <a:gd name="connsiteX0" fmla="*/ 0 w 8687837"/>
              <a:gd name="connsiteY0" fmla="*/ 1963697 h 3475865"/>
              <a:gd name="connsiteX1" fmla="*/ 2959 w 8687837"/>
              <a:gd name="connsiteY1" fmla="*/ 3475865 h 3475865"/>
              <a:gd name="connsiteX2" fmla="*/ 8687837 w 8687837"/>
              <a:gd name="connsiteY2" fmla="*/ 3475865 h 3475865"/>
              <a:gd name="connsiteX3" fmla="*/ 8680792 w 8687837"/>
              <a:gd name="connsiteY3" fmla="*/ 160400 h 3475865"/>
              <a:gd name="connsiteX4" fmla="*/ 6543205 w 8687837"/>
              <a:gd name="connsiteY4" fmla="*/ 519263 h 3475865"/>
              <a:gd name="connsiteX5" fmla="*/ 5325448 w 8687837"/>
              <a:gd name="connsiteY5" fmla="*/ 2611418 h 3475865"/>
              <a:gd name="connsiteX6" fmla="*/ 3298200 w 8687837"/>
              <a:gd name="connsiteY6" fmla="*/ 1957771 h 3475865"/>
              <a:gd name="connsiteX7" fmla="*/ 2310043 w 8687837"/>
              <a:gd name="connsiteY7" fmla="*/ 1675665 h 3475865"/>
              <a:gd name="connsiteX8" fmla="*/ 0 w 8687837"/>
              <a:gd name="connsiteY8" fmla="*/ 1963697 h 3475865"/>
              <a:gd name="connsiteX0" fmla="*/ 0 w 8687837"/>
              <a:gd name="connsiteY0" fmla="*/ 1963697 h 3475865"/>
              <a:gd name="connsiteX1" fmla="*/ 2959 w 8687837"/>
              <a:gd name="connsiteY1" fmla="*/ 3475865 h 3475865"/>
              <a:gd name="connsiteX2" fmla="*/ 8687837 w 8687837"/>
              <a:gd name="connsiteY2" fmla="*/ 3475865 h 3475865"/>
              <a:gd name="connsiteX3" fmla="*/ 8680792 w 8687837"/>
              <a:gd name="connsiteY3" fmla="*/ 160400 h 3475865"/>
              <a:gd name="connsiteX4" fmla="*/ 6543205 w 8687837"/>
              <a:gd name="connsiteY4" fmla="*/ 519263 h 3475865"/>
              <a:gd name="connsiteX5" fmla="*/ 5325448 w 8687837"/>
              <a:gd name="connsiteY5" fmla="*/ 2611418 h 3475865"/>
              <a:gd name="connsiteX6" fmla="*/ 2852151 w 8687837"/>
              <a:gd name="connsiteY6" fmla="*/ 2593390 h 3475865"/>
              <a:gd name="connsiteX7" fmla="*/ 2310043 w 8687837"/>
              <a:gd name="connsiteY7" fmla="*/ 1675665 h 3475865"/>
              <a:gd name="connsiteX8" fmla="*/ 0 w 8687837"/>
              <a:gd name="connsiteY8" fmla="*/ 1963697 h 3475865"/>
              <a:gd name="connsiteX0" fmla="*/ 0 w 8687837"/>
              <a:gd name="connsiteY0" fmla="*/ 1963697 h 3475865"/>
              <a:gd name="connsiteX1" fmla="*/ 2959 w 8687837"/>
              <a:gd name="connsiteY1" fmla="*/ 3475865 h 3475865"/>
              <a:gd name="connsiteX2" fmla="*/ 8687837 w 8687837"/>
              <a:gd name="connsiteY2" fmla="*/ 3475865 h 3475865"/>
              <a:gd name="connsiteX3" fmla="*/ 8680792 w 8687837"/>
              <a:gd name="connsiteY3" fmla="*/ 160400 h 3475865"/>
              <a:gd name="connsiteX4" fmla="*/ 6543205 w 8687837"/>
              <a:gd name="connsiteY4" fmla="*/ 519263 h 3475865"/>
              <a:gd name="connsiteX5" fmla="*/ 5325448 w 8687837"/>
              <a:gd name="connsiteY5" fmla="*/ 2611418 h 3475865"/>
              <a:gd name="connsiteX6" fmla="*/ 2651429 w 8687837"/>
              <a:gd name="connsiteY6" fmla="*/ 2604542 h 3475865"/>
              <a:gd name="connsiteX7" fmla="*/ 2310043 w 8687837"/>
              <a:gd name="connsiteY7" fmla="*/ 1675665 h 3475865"/>
              <a:gd name="connsiteX8" fmla="*/ 0 w 8687837"/>
              <a:gd name="connsiteY8" fmla="*/ 1963697 h 3475865"/>
              <a:gd name="connsiteX0" fmla="*/ 0 w 8687837"/>
              <a:gd name="connsiteY0" fmla="*/ 1963697 h 3475865"/>
              <a:gd name="connsiteX1" fmla="*/ 2959 w 8687837"/>
              <a:gd name="connsiteY1" fmla="*/ 3475865 h 3475865"/>
              <a:gd name="connsiteX2" fmla="*/ 8687837 w 8687837"/>
              <a:gd name="connsiteY2" fmla="*/ 3475865 h 3475865"/>
              <a:gd name="connsiteX3" fmla="*/ 8680792 w 8687837"/>
              <a:gd name="connsiteY3" fmla="*/ 160400 h 3475865"/>
              <a:gd name="connsiteX4" fmla="*/ 6543205 w 8687837"/>
              <a:gd name="connsiteY4" fmla="*/ 519263 h 3475865"/>
              <a:gd name="connsiteX5" fmla="*/ 5325448 w 8687837"/>
              <a:gd name="connsiteY5" fmla="*/ 2611418 h 3475865"/>
              <a:gd name="connsiteX6" fmla="*/ 2774092 w 8687837"/>
              <a:gd name="connsiteY6" fmla="*/ 2526483 h 3475865"/>
              <a:gd name="connsiteX7" fmla="*/ 2310043 w 8687837"/>
              <a:gd name="connsiteY7" fmla="*/ 1675665 h 3475865"/>
              <a:gd name="connsiteX8" fmla="*/ 0 w 8687837"/>
              <a:gd name="connsiteY8" fmla="*/ 1963697 h 3475865"/>
              <a:gd name="connsiteX0" fmla="*/ 0 w 8688380"/>
              <a:gd name="connsiteY0" fmla="*/ 1963697 h 3475865"/>
              <a:gd name="connsiteX1" fmla="*/ 2959 w 8688380"/>
              <a:gd name="connsiteY1" fmla="*/ 3475865 h 3475865"/>
              <a:gd name="connsiteX2" fmla="*/ 8687837 w 8688380"/>
              <a:gd name="connsiteY2" fmla="*/ 3475865 h 3475865"/>
              <a:gd name="connsiteX3" fmla="*/ 8680792 w 8688380"/>
              <a:gd name="connsiteY3" fmla="*/ 160400 h 3475865"/>
              <a:gd name="connsiteX4" fmla="*/ 6543205 w 8688380"/>
              <a:gd name="connsiteY4" fmla="*/ 519263 h 3475865"/>
              <a:gd name="connsiteX5" fmla="*/ 5325448 w 8688380"/>
              <a:gd name="connsiteY5" fmla="*/ 2611418 h 3475865"/>
              <a:gd name="connsiteX6" fmla="*/ 2774092 w 8688380"/>
              <a:gd name="connsiteY6" fmla="*/ 2526483 h 3475865"/>
              <a:gd name="connsiteX7" fmla="*/ 2310043 w 8688380"/>
              <a:gd name="connsiteY7" fmla="*/ 1675665 h 3475865"/>
              <a:gd name="connsiteX8" fmla="*/ 0 w 8688380"/>
              <a:gd name="connsiteY8" fmla="*/ 1963697 h 3475865"/>
              <a:gd name="connsiteX0" fmla="*/ 0 w 8688380"/>
              <a:gd name="connsiteY0" fmla="*/ 1963697 h 3475865"/>
              <a:gd name="connsiteX1" fmla="*/ 2959 w 8688380"/>
              <a:gd name="connsiteY1" fmla="*/ 3475865 h 3475865"/>
              <a:gd name="connsiteX2" fmla="*/ 8687837 w 8688380"/>
              <a:gd name="connsiteY2" fmla="*/ 3475865 h 3475865"/>
              <a:gd name="connsiteX3" fmla="*/ 8680792 w 8688380"/>
              <a:gd name="connsiteY3" fmla="*/ 160400 h 3475865"/>
              <a:gd name="connsiteX4" fmla="*/ 6543205 w 8688380"/>
              <a:gd name="connsiteY4" fmla="*/ 519263 h 3475865"/>
              <a:gd name="connsiteX5" fmla="*/ 5325448 w 8688380"/>
              <a:gd name="connsiteY5" fmla="*/ 2611418 h 3475865"/>
              <a:gd name="connsiteX6" fmla="*/ 2774092 w 8688380"/>
              <a:gd name="connsiteY6" fmla="*/ 2526483 h 3475865"/>
              <a:gd name="connsiteX7" fmla="*/ 2310043 w 8688380"/>
              <a:gd name="connsiteY7" fmla="*/ 1675665 h 3475865"/>
              <a:gd name="connsiteX8" fmla="*/ 0 w 8688380"/>
              <a:gd name="connsiteY8" fmla="*/ 1963697 h 3475865"/>
              <a:gd name="connsiteX0" fmla="*/ 0 w 8688380"/>
              <a:gd name="connsiteY0" fmla="*/ 1963697 h 3475865"/>
              <a:gd name="connsiteX1" fmla="*/ 2959 w 8688380"/>
              <a:gd name="connsiteY1" fmla="*/ 3475865 h 3475865"/>
              <a:gd name="connsiteX2" fmla="*/ 8687837 w 8688380"/>
              <a:gd name="connsiteY2" fmla="*/ 3475865 h 3475865"/>
              <a:gd name="connsiteX3" fmla="*/ 8680792 w 8688380"/>
              <a:gd name="connsiteY3" fmla="*/ 160400 h 3475865"/>
              <a:gd name="connsiteX4" fmla="*/ 6543205 w 8688380"/>
              <a:gd name="connsiteY4" fmla="*/ 519263 h 3475865"/>
              <a:gd name="connsiteX5" fmla="*/ 5325448 w 8688380"/>
              <a:gd name="connsiteY5" fmla="*/ 2611418 h 3475865"/>
              <a:gd name="connsiteX6" fmla="*/ 2774092 w 8688380"/>
              <a:gd name="connsiteY6" fmla="*/ 2526483 h 3475865"/>
              <a:gd name="connsiteX7" fmla="*/ 2310043 w 8688380"/>
              <a:gd name="connsiteY7" fmla="*/ 1675665 h 3475865"/>
              <a:gd name="connsiteX8" fmla="*/ 0 w 8688380"/>
              <a:gd name="connsiteY8" fmla="*/ 1963697 h 3475865"/>
              <a:gd name="connsiteX0" fmla="*/ 0 w 8688380"/>
              <a:gd name="connsiteY0" fmla="*/ 1943634 h 3455802"/>
              <a:gd name="connsiteX1" fmla="*/ 2959 w 8688380"/>
              <a:gd name="connsiteY1" fmla="*/ 3455802 h 3455802"/>
              <a:gd name="connsiteX2" fmla="*/ 8687837 w 8688380"/>
              <a:gd name="connsiteY2" fmla="*/ 3455802 h 3455802"/>
              <a:gd name="connsiteX3" fmla="*/ 8680792 w 8688380"/>
              <a:gd name="connsiteY3" fmla="*/ 140337 h 3455802"/>
              <a:gd name="connsiteX4" fmla="*/ 6286727 w 8688380"/>
              <a:gd name="connsiteY4" fmla="*/ 599561 h 3455802"/>
              <a:gd name="connsiteX5" fmla="*/ 5325448 w 8688380"/>
              <a:gd name="connsiteY5" fmla="*/ 2591355 h 3455802"/>
              <a:gd name="connsiteX6" fmla="*/ 2774092 w 8688380"/>
              <a:gd name="connsiteY6" fmla="*/ 2506420 h 3455802"/>
              <a:gd name="connsiteX7" fmla="*/ 2310043 w 8688380"/>
              <a:gd name="connsiteY7" fmla="*/ 1655602 h 3455802"/>
              <a:gd name="connsiteX8" fmla="*/ 0 w 8688380"/>
              <a:gd name="connsiteY8" fmla="*/ 1943634 h 3455802"/>
              <a:gd name="connsiteX0" fmla="*/ 0 w 8688380"/>
              <a:gd name="connsiteY0" fmla="*/ 1881936 h 3394104"/>
              <a:gd name="connsiteX1" fmla="*/ 2959 w 8688380"/>
              <a:gd name="connsiteY1" fmla="*/ 3394104 h 3394104"/>
              <a:gd name="connsiteX2" fmla="*/ 8687837 w 8688380"/>
              <a:gd name="connsiteY2" fmla="*/ 3394104 h 3394104"/>
              <a:gd name="connsiteX3" fmla="*/ 8680792 w 8688380"/>
              <a:gd name="connsiteY3" fmla="*/ 78639 h 3394104"/>
              <a:gd name="connsiteX4" fmla="*/ 6286727 w 8688380"/>
              <a:gd name="connsiteY4" fmla="*/ 537863 h 3394104"/>
              <a:gd name="connsiteX5" fmla="*/ 5325448 w 8688380"/>
              <a:gd name="connsiteY5" fmla="*/ 2529657 h 3394104"/>
              <a:gd name="connsiteX6" fmla="*/ 2774092 w 8688380"/>
              <a:gd name="connsiteY6" fmla="*/ 2444722 h 3394104"/>
              <a:gd name="connsiteX7" fmla="*/ 2310043 w 8688380"/>
              <a:gd name="connsiteY7" fmla="*/ 1593904 h 3394104"/>
              <a:gd name="connsiteX8" fmla="*/ 0 w 8688380"/>
              <a:gd name="connsiteY8" fmla="*/ 1881936 h 3394104"/>
              <a:gd name="connsiteX0" fmla="*/ 0 w 8703095"/>
              <a:gd name="connsiteY0" fmla="*/ 2259063 h 3771231"/>
              <a:gd name="connsiteX1" fmla="*/ 2959 w 8703095"/>
              <a:gd name="connsiteY1" fmla="*/ 3771231 h 3771231"/>
              <a:gd name="connsiteX2" fmla="*/ 8687837 w 8703095"/>
              <a:gd name="connsiteY2" fmla="*/ 3771231 h 3771231"/>
              <a:gd name="connsiteX3" fmla="*/ 8703095 w 8703095"/>
              <a:gd name="connsiteY3" fmla="*/ 43171 h 3771231"/>
              <a:gd name="connsiteX4" fmla="*/ 6286727 w 8703095"/>
              <a:gd name="connsiteY4" fmla="*/ 914990 h 3771231"/>
              <a:gd name="connsiteX5" fmla="*/ 5325448 w 8703095"/>
              <a:gd name="connsiteY5" fmla="*/ 2906784 h 3771231"/>
              <a:gd name="connsiteX6" fmla="*/ 2774092 w 8703095"/>
              <a:gd name="connsiteY6" fmla="*/ 2821849 h 3771231"/>
              <a:gd name="connsiteX7" fmla="*/ 2310043 w 8703095"/>
              <a:gd name="connsiteY7" fmla="*/ 1971031 h 3771231"/>
              <a:gd name="connsiteX8" fmla="*/ 0 w 8703095"/>
              <a:gd name="connsiteY8" fmla="*/ 2259063 h 3771231"/>
              <a:gd name="connsiteX0" fmla="*/ 0 w 8688380"/>
              <a:gd name="connsiteY0" fmla="*/ 2355038 h 3867206"/>
              <a:gd name="connsiteX1" fmla="*/ 2959 w 8688380"/>
              <a:gd name="connsiteY1" fmla="*/ 3867206 h 3867206"/>
              <a:gd name="connsiteX2" fmla="*/ 8687837 w 8688380"/>
              <a:gd name="connsiteY2" fmla="*/ 3867206 h 3867206"/>
              <a:gd name="connsiteX3" fmla="*/ 8680793 w 8688380"/>
              <a:gd name="connsiteY3" fmla="*/ 38785 h 3867206"/>
              <a:gd name="connsiteX4" fmla="*/ 6286727 w 8688380"/>
              <a:gd name="connsiteY4" fmla="*/ 1010965 h 3867206"/>
              <a:gd name="connsiteX5" fmla="*/ 5325448 w 8688380"/>
              <a:gd name="connsiteY5" fmla="*/ 3002759 h 3867206"/>
              <a:gd name="connsiteX6" fmla="*/ 2774092 w 8688380"/>
              <a:gd name="connsiteY6" fmla="*/ 2917824 h 3867206"/>
              <a:gd name="connsiteX7" fmla="*/ 2310043 w 8688380"/>
              <a:gd name="connsiteY7" fmla="*/ 2067006 h 3867206"/>
              <a:gd name="connsiteX8" fmla="*/ 0 w 8688380"/>
              <a:gd name="connsiteY8" fmla="*/ 2355038 h 3867206"/>
              <a:gd name="connsiteX0" fmla="*/ 0 w 8688380"/>
              <a:gd name="connsiteY0" fmla="*/ 2388722 h 3900890"/>
              <a:gd name="connsiteX1" fmla="*/ 2959 w 8688380"/>
              <a:gd name="connsiteY1" fmla="*/ 3900890 h 3900890"/>
              <a:gd name="connsiteX2" fmla="*/ 8687837 w 8688380"/>
              <a:gd name="connsiteY2" fmla="*/ 3900890 h 3900890"/>
              <a:gd name="connsiteX3" fmla="*/ 8680793 w 8688380"/>
              <a:gd name="connsiteY3" fmla="*/ 72469 h 3900890"/>
              <a:gd name="connsiteX4" fmla="*/ 6230971 w 8688380"/>
              <a:gd name="connsiteY4" fmla="*/ 576298 h 3900890"/>
              <a:gd name="connsiteX5" fmla="*/ 5325448 w 8688380"/>
              <a:gd name="connsiteY5" fmla="*/ 3036443 h 3900890"/>
              <a:gd name="connsiteX6" fmla="*/ 2774092 w 8688380"/>
              <a:gd name="connsiteY6" fmla="*/ 2951508 h 3900890"/>
              <a:gd name="connsiteX7" fmla="*/ 2310043 w 8688380"/>
              <a:gd name="connsiteY7" fmla="*/ 2100690 h 3900890"/>
              <a:gd name="connsiteX8" fmla="*/ 0 w 8688380"/>
              <a:gd name="connsiteY8" fmla="*/ 2388722 h 3900890"/>
              <a:gd name="connsiteX0" fmla="*/ 0 w 8688380"/>
              <a:gd name="connsiteY0" fmla="*/ 2388722 h 3900890"/>
              <a:gd name="connsiteX1" fmla="*/ 2959 w 8688380"/>
              <a:gd name="connsiteY1" fmla="*/ 3900890 h 3900890"/>
              <a:gd name="connsiteX2" fmla="*/ 8687837 w 8688380"/>
              <a:gd name="connsiteY2" fmla="*/ 3900890 h 3900890"/>
              <a:gd name="connsiteX3" fmla="*/ 8680793 w 8688380"/>
              <a:gd name="connsiteY3" fmla="*/ 72469 h 3900890"/>
              <a:gd name="connsiteX4" fmla="*/ 6230971 w 8688380"/>
              <a:gd name="connsiteY4" fmla="*/ 576298 h 3900890"/>
              <a:gd name="connsiteX5" fmla="*/ 5481565 w 8688380"/>
              <a:gd name="connsiteY5" fmla="*/ 2568091 h 3900890"/>
              <a:gd name="connsiteX6" fmla="*/ 2774092 w 8688380"/>
              <a:gd name="connsiteY6" fmla="*/ 2951508 h 3900890"/>
              <a:gd name="connsiteX7" fmla="*/ 2310043 w 8688380"/>
              <a:gd name="connsiteY7" fmla="*/ 2100690 h 3900890"/>
              <a:gd name="connsiteX8" fmla="*/ 0 w 8688380"/>
              <a:gd name="connsiteY8" fmla="*/ 2388722 h 3900890"/>
              <a:gd name="connsiteX0" fmla="*/ 0 w 8688380"/>
              <a:gd name="connsiteY0" fmla="*/ 2388722 h 3900890"/>
              <a:gd name="connsiteX1" fmla="*/ 2959 w 8688380"/>
              <a:gd name="connsiteY1" fmla="*/ 3900890 h 3900890"/>
              <a:gd name="connsiteX2" fmla="*/ 8687837 w 8688380"/>
              <a:gd name="connsiteY2" fmla="*/ 3900890 h 3900890"/>
              <a:gd name="connsiteX3" fmla="*/ 8680793 w 8688380"/>
              <a:gd name="connsiteY3" fmla="*/ 72469 h 3900890"/>
              <a:gd name="connsiteX4" fmla="*/ 6230971 w 8688380"/>
              <a:gd name="connsiteY4" fmla="*/ 576298 h 3900890"/>
              <a:gd name="connsiteX5" fmla="*/ 5303145 w 8688380"/>
              <a:gd name="connsiteY5" fmla="*/ 2969535 h 3900890"/>
              <a:gd name="connsiteX6" fmla="*/ 2774092 w 8688380"/>
              <a:gd name="connsiteY6" fmla="*/ 2951508 h 3900890"/>
              <a:gd name="connsiteX7" fmla="*/ 2310043 w 8688380"/>
              <a:gd name="connsiteY7" fmla="*/ 2100690 h 3900890"/>
              <a:gd name="connsiteX8" fmla="*/ 0 w 8688380"/>
              <a:gd name="connsiteY8" fmla="*/ 2388722 h 3900890"/>
              <a:gd name="connsiteX0" fmla="*/ 0 w 8688380"/>
              <a:gd name="connsiteY0" fmla="*/ 2388722 h 3900890"/>
              <a:gd name="connsiteX1" fmla="*/ 2959 w 8688380"/>
              <a:gd name="connsiteY1" fmla="*/ 3900890 h 3900890"/>
              <a:gd name="connsiteX2" fmla="*/ 8687837 w 8688380"/>
              <a:gd name="connsiteY2" fmla="*/ 3900890 h 3900890"/>
              <a:gd name="connsiteX3" fmla="*/ 8680793 w 8688380"/>
              <a:gd name="connsiteY3" fmla="*/ 72469 h 3900890"/>
              <a:gd name="connsiteX4" fmla="*/ 6230971 w 8688380"/>
              <a:gd name="connsiteY4" fmla="*/ 576298 h 3900890"/>
              <a:gd name="connsiteX5" fmla="*/ 5303145 w 8688380"/>
              <a:gd name="connsiteY5" fmla="*/ 2969535 h 3900890"/>
              <a:gd name="connsiteX6" fmla="*/ 2774092 w 8688380"/>
              <a:gd name="connsiteY6" fmla="*/ 2951508 h 3900890"/>
              <a:gd name="connsiteX7" fmla="*/ 2310043 w 8688380"/>
              <a:gd name="connsiteY7" fmla="*/ 2100690 h 3900890"/>
              <a:gd name="connsiteX8" fmla="*/ 0 w 8688380"/>
              <a:gd name="connsiteY8" fmla="*/ 2388722 h 3900890"/>
              <a:gd name="connsiteX0" fmla="*/ 0 w 8688380"/>
              <a:gd name="connsiteY0" fmla="*/ 2388722 h 3900890"/>
              <a:gd name="connsiteX1" fmla="*/ 2959 w 8688380"/>
              <a:gd name="connsiteY1" fmla="*/ 3900890 h 3900890"/>
              <a:gd name="connsiteX2" fmla="*/ 8687837 w 8688380"/>
              <a:gd name="connsiteY2" fmla="*/ 3900890 h 3900890"/>
              <a:gd name="connsiteX3" fmla="*/ 8680793 w 8688380"/>
              <a:gd name="connsiteY3" fmla="*/ 72469 h 3900890"/>
              <a:gd name="connsiteX4" fmla="*/ 6230971 w 8688380"/>
              <a:gd name="connsiteY4" fmla="*/ 576298 h 3900890"/>
              <a:gd name="connsiteX5" fmla="*/ 5303145 w 8688380"/>
              <a:gd name="connsiteY5" fmla="*/ 2969535 h 3900890"/>
              <a:gd name="connsiteX6" fmla="*/ 2774092 w 8688380"/>
              <a:gd name="connsiteY6" fmla="*/ 2951508 h 3900890"/>
              <a:gd name="connsiteX7" fmla="*/ 2310043 w 8688380"/>
              <a:gd name="connsiteY7" fmla="*/ 2100690 h 3900890"/>
              <a:gd name="connsiteX8" fmla="*/ 0 w 8688380"/>
              <a:gd name="connsiteY8" fmla="*/ 2388722 h 3900890"/>
              <a:gd name="connsiteX0" fmla="*/ 0 w 8688380"/>
              <a:gd name="connsiteY0" fmla="*/ 2388722 h 3900890"/>
              <a:gd name="connsiteX1" fmla="*/ 2959 w 8688380"/>
              <a:gd name="connsiteY1" fmla="*/ 3900890 h 3900890"/>
              <a:gd name="connsiteX2" fmla="*/ 8687837 w 8688380"/>
              <a:gd name="connsiteY2" fmla="*/ 3900890 h 3900890"/>
              <a:gd name="connsiteX3" fmla="*/ 8680793 w 8688380"/>
              <a:gd name="connsiteY3" fmla="*/ 72469 h 3900890"/>
              <a:gd name="connsiteX4" fmla="*/ 6230971 w 8688380"/>
              <a:gd name="connsiteY4" fmla="*/ 576298 h 3900890"/>
              <a:gd name="connsiteX5" fmla="*/ 5303145 w 8688380"/>
              <a:gd name="connsiteY5" fmla="*/ 2969535 h 3900890"/>
              <a:gd name="connsiteX6" fmla="*/ 2774092 w 8688380"/>
              <a:gd name="connsiteY6" fmla="*/ 2951508 h 3900890"/>
              <a:gd name="connsiteX7" fmla="*/ 2310043 w 8688380"/>
              <a:gd name="connsiteY7" fmla="*/ 2100690 h 3900890"/>
              <a:gd name="connsiteX8" fmla="*/ 0 w 8688380"/>
              <a:gd name="connsiteY8" fmla="*/ 2388722 h 390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8380" h="3900890">
                <a:moveTo>
                  <a:pt x="0" y="2388722"/>
                </a:moveTo>
                <a:cubicBezTo>
                  <a:pt x="2959" y="2909545"/>
                  <a:pt x="0" y="3380067"/>
                  <a:pt x="2959" y="3900890"/>
                </a:cubicBezTo>
                <a:lnTo>
                  <a:pt x="8687837" y="3900890"/>
                </a:lnTo>
                <a:cubicBezTo>
                  <a:pt x="8692923" y="3360730"/>
                  <a:pt x="8660097" y="3371479"/>
                  <a:pt x="8680793" y="72469"/>
                </a:cubicBezTo>
                <a:cubicBezTo>
                  <a:pt x="8081744" y="-150810"/>
                  <a:pt x="6455658" y="177087"/>
                  <a:pt x="6230971" y="576298"/>
                </a:cubicBezTo>
                <a:cubicBezTo>
                  <a:pt x="5805562" y="1087020"/>
                  <a:pt x="5878575" y="2756357"/>
                  <a:pt x="5303145" y="2969535"/>
                </a:cubicBezTo>
                <a:cubicBezTo>
                  <a:pt x="4550438" y="3120077"/>
                  <a:pt x="3276659" y="3107467"/>
                  <a:pt x="2774092" y="2951508"/>
                </a:cubicBezTo>
                <a:cubicBezTo>
                  <a:pt x="2271525" y="2795549"/>
                  <a:pt x="2772392" y="2194488"/>
                  <a:pt x="2310043" y="2100690"/>
                </a:cubicBezTo>
                <a:cubicBezTo>
                  <a:pt x="1847694" y="2006892"/>
                  <a:pt x="389138" y="2083922"/>
                  <a:pt x="0" y="2388722"/>
                </a:cubicBezTo>
                <a:close/>
              </a:path>
            </a:pathLst>
          </a:custGeom>
          <a:gradFill rotWithShape="1">
            <a:gsLst>
              <a:gs pos="0">
                <a:srgbClr val="D0E5A5"/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>
            <a:stCxn id="56" idx="2"/>
            <a:endCxn id="59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/>
          <p:cNvCxnSpPr>
            <a:stCxn id="59" idx="2"/>
            <a:endCxn id="62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33"/>
          <p:cNvCxnSpPr>
            <a:stCxn id="60" idx="2"/>
            <a:endCxn id="61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5"/>
          <p:cNvCxnSpPr>
            <a:stCxn id="57" idx="2"/>
            <a:endCxn id="61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1"/>
          <p:cNvCxnSpPr>
            <a:stCxn id="56" idx="2"/>
            <a:endCxn id="60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Arrow Connector 48"/>
          <p:cNvCxnSpPr>
            <a:stCxn id="59" idx="2"/>
            <a:endCxn id="64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Curved Connector 51"/>
          <p:cNvCxnSpPr>
            <a:stCxn id="55" idx="2"/>
            <a:endCxn id="5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Curved Connector 52"/>
          <p:cNvCxnSpPr>
            <a:stCxn id="55" idx="2"/>
            <a:endCxn id="5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Curved Connector 53"/>
          <p:cNvCxnSpPr>
            <a:stCxn id="55" idx="2"/>
            <a:endCxn id="58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round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Rounded Rectangle 5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Vertex Cover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+mj-lt"/>
              </a:rPr>
              <a:t>Distance to linear forest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+mj-lt"/>
              </a:rPr>
              <a:t>Distance to Split graph components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Cograph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+mj-lt"/>
              </a:rPr>
              <a:t>Feedback Vertex Set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Interval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Chordal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err="1">
                <a:solidFill>
                  <a:prstClr val="black"/>
                </a:solidFill>
                <a:latin typeface="+mj-lt"/>
              </a:rPr>
              <a:t>Treewidth</a:t>
            </a:r>
            <a:endParaRPr lang="en-US" sz="1600" kern="0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52120" y="1124744"/>
                <a:ext cx="3240361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Fixed-parameter tractable</a:t>
                </a:r>
                <a:b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</a:br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Solvable in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𝑘</m:t>
                        </m:r>
                      </m:e>
                    </m:d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⋅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𝑂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24744"/>
                <a:ext cx="3240361" cy="664926"/>
              </a:xfrm>
              <a:prstGeom prst="rect">
                <a:avLst/>
              </a:prstGeom>
              <a:blipFill rotWithShape="0">
                <a:blip r:embed="rId4"/>
                <a:stretch>
                  <a:fillRect t="-5505" r="-1504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652120" y="3412146"/>
                <a:ext cx="3255146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W[1]-hard</a:t>
                </a:r>
              </a:p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Solvable in XP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412146"/>
                <a:ext cx="3255146" cy="664926"/>
              </a:xfrm>
              <a:prstGeom prst="rect">
                <a:avLst/>
              </a:prstGeom>
              <a:blipFill rotWithShape="0">
                <a:blip r:embed="rId5"/>
                <a:stretch>
                  <a:fillRect t="-5505" r="-1685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flipH="1">
            <a:off x="7308303" y="2780927"/>
            <a:ext cx="216026" cy="720082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42"/>
          <p:cNvCxnSpPr>
            <a:stCxn id="62" idx="2"/>
            <a:endCxn id="63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991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 </a:t>
                </a:r>
                <a:r>
                  <a:rPr lang="en-US" dirty="0" smtClean="0"/>
                  <a:t>with vertex-deletion parameters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38" name="Rectangle 37"/>
          <p:cNvSpPr/>
          <p:nvPr/>
        </p:nvSpPr>
        <p:spPr>
          <a:xfrm>
            <a:off x="251520" y="1124744"/>
            <a:ext cx="8640960" cy="4896544"/>
          </a:xfrm>
          <a:prstGeom prst="rect">
            <a:avLst/>
          </a:prstGeom>
          <a:gradFill rotWithShape="1">
            <a:gsLst>
              <a:gs pos="0">
                <a:srgbClr val="D0E5A5"/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36737" y="4065972"/>
            <a:ext cx="8655743" cy="1953087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1953087">
                <a:moveTo>
                  <a:pt x="0" y="515155"/>
                </a:moveTo>
                <a:cubicBezTo>
                  <a:pt x="2959" y="1035978"/>
                  <a:pt x="0" y="1432264"/>
                  <a:pt x="2959" y="1953087"/>
                </a:cubicBezTo>
                <a:lnTo>
                  <a:pt x="8655743" y="1953087"/>
                </a:lnTo>
                <a:lnTo>
                  <a:pt x="8655743" y="947203"/>
                </a:lnTo>
                <a:cubicBezTo>
                  <a:pt x="8042195" y="775568"/>
                  <a:pt x="5722647" y="1058950"/>
                  <a:pt x="4974454" y="923277"/>
                </a:cubicBezTo>
                <a:cubicBezTo>
                  <a:pt x="4226261" y="787604"/>
                  <a:pt x="4606031" y="266330"/>
                  <a:pt x="4166586" y="133165"/>
                </a:cubicBezTo>
                <a:cubicBezTo>
                  <a:pt x="3727141" y="0"/>
                  <a:pt x="2701053" y="60622"/>
                  <a:pt x="2337786" y="124287"/>
                </a:cubicBezTo>
                <a:cubicBezTo>
                  <a:pt x="1974519" y="187952"/>
                  <a:pt x="2376616" y="450011"/>
                  <a:pt x="1986985" y="515156"/>
                </a:cubicBezTo>
                <a:lnTo>
                  <a:pt x="0" y="515155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5" name="Straight Arrow Connector 37"/>
          <p:cNvCxnSpPr>
            <a:stCxn id="64" idx="2"/>
            <a:endCxn id="65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>
            <a:stCxn id="58" idx="2"/>
            <a:endCxn id="65" idx="0"/>
          </p:cNvCxnSpPr>
          <p:nvPr/>
        </p:nvCxnSpPr>
        <p:spPr>
          <a:xfrm flipH="1">
            <a:off x="6597221" y="2780926"/>
            <a:ext cx="933258" cy="2520282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Arrow Connector 98"/>
          <p:cNvCxnSpPr>
            <a:stCxn id="64" idx="2"/>
            <a:endCxn id="63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Arrow Connector 50"/>
          <p:cNvCxnSpPr>
            <a:stCxn id="61" idx="2"/>
            <a:endCxn id="65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3" name="Rounded Rectangle 62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Chromatic Number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Odd Cycle Transversal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Perfect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NP-complete for </a:t>
                </a:r>
              </a:p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𝑘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∈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𝑂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(1)</m:t>
                      </m:r>
                    </m:oMath>
                  </m:oMathPara>
                </a14:m>
                <a:endParaRPr lang="en-US" sz="1800" dirty="0" smtClean="0">
                  <a:solidFill>
                    <a:prstClr val="black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471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56" idx="2"/>
            <a:endCxn id="59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/>
          <p:cNvCxnSpPr>
            <a:stCxn id="59" idx="2"/>
            <a:endCxn id="62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33"/>
          <p:cNvCxnSpPr>
            <a:stCxn id="60" idx="2"/>
            <a:endCxn id="61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5"/>
          <p:cNvCxnSpPr>
            <a:stCxn id="57" idx="2"/>
            <a:endCxn id="61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1"/>
          <p:cNvCxnSpPr>
            <a:stCxn id="56" idx="2"/>
            <a:endCxn id="60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Arrow Connector 48"/>
          <p:cNvCxnSpPr>
            <a:stCxn id="59" idx="2"/>
            <a:endCxn id="64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Curved Connector 51"/>
          <p:cNvCxnSpPr>
            <a:stCxn id="55" idx="2"/>
            <a:endCxn id="5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Curved Connector 52"/>
          <p:cNvCxnSpPr>
            <a:stCxn id="55" idx="2"/>
            <a:endCxn id="5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Curved Connector 53"/>
          <p:cNvCxnSpPr>
            <a:stCxn id="55" idx="2"/>
            <a:endCxn id="58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round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Rounded Rectangle 5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Vertex Cover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+mj-lt"/>
              </a:rPr>
              <a:t>Distance to linear forest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+mj-lt"/>
              </a:rPr>
              <a:t>Distance to Split graph components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Cograph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+mj-lt"/>
              </a:rPr>
              <a:t>Feedback Vertex Set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+mj-lt"/>
              </a:rPr>
              <a:t>Distance to Interval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prstClr val="black"/>
                </a:solidFill>
                <a:latin typeface="+mj-lt"/>
              </a:rPr>
              <a:t>Distance to </a:t>
            </a:r>
            <a:r>
              <a:rPr lang="en-US" sz="1600" kern="0" dirty="0" err="1">
                <a:solidFill>
                  <a:prstClr val="black"/>
                </a:solidFill>
                <a:latin typeface="+mj-lt"/>
              </a:rPr>
              <a:t>Chordal</a:t>
            </a:r>
            <a:endParaRPr lang="en-US" sz="16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 err="1">
                <a:solidFill>
                  <a:prstClr val="black"/>
                </a:solidFill>
                <a:latin typeface="+mj-lt"/>
              </a:rPr>
              <a:t>Treewidth</a:t>
            </a:r>
            <a:endParaRPr lang="en-US" sz="1600" kern="0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52120" y="1124744"/>
                <a:ext cx="3240361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ea typeface="ＭＳ Ｐゴシック" pitchFamily="-109" charset="-128"/>
                  </a:rPr>
                  <a:t>Fixed-parameter tractable</a:t>
                </a:r>
                <a:br>
                  <a:rPr lang="en-US" sz="1800" dirty="0" smtClean="0">
                    <a:solidFill>
                      <a:prstClr val="black"/>
                    </a:solidFill>
                    <a:ea typeface="ＭＳ Ｐゴシック" pitchFamily="-109" charset="-128"/>
                  </a:rPr>
                </a:br>
                <a:r>
                  <a:rPr lang="en-US" sz="1800" dirty="0" smtClean="0">
                    <a:solidFill>
                      <a:prstClr val="black"/>
                    </a:solidFill>
                    <a:ea typeface="ＭＳ Ｐゴシック" pitchFamily="-109" charset="-128"/>
                  </a:rPr>
                  <a:t>Solvable in time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𝑞</m:t>
                        </m:r>
                      </m:e>
                    </m:d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⋅</m:t>
                    </m:r>
                    <m:sSup>
                      <m:sSup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𝑂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itchFamily="-109" charset="-128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1800" dirty="0">
                  <a:solidFill>
                    <a:prstClr val="black"/>
                  </a:solidFill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24744"/>
                <a:ext cx="3240361" cy="664926"/>
              </a:xfrm>
              <a:prstGeom prst="rect">
                <a:avLst/>
              </a:prstGeom>
              <a:blipFill rotWithShape="0">
                <a:blip r:embed="rId5"/>
                <a:stretch>
                  <a:fillRect l="-188" t="-5505" r="-1504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62" idx="2"/>
            <a:endCxn id="63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623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modification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Can also parameterize by the number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edge deletions</a:t>
                </a:r>
                <a:r>
                  <a:rPr lang="en-US" dirty="0" smtClean="0"/>
                  <a:t> to transform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into a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Dynamic programming on clique tree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representative sets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Open problem: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68313" y="2132856"/>
                <a:ext cx="8218487" cy="83621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cap="small" dirty="0" smtClean="0">
                    <a:solidFill>
                      <a:schemeClr val="tx1"/>
                    </a:solidFill>
                  </a:rPr>
                  <a:t>Chromatic Number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parameterized by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edge-deletion distance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to a chordal graph is fixed-parameter tractable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2132856"/>
                <a:ext cx="8218487" cy="8362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67944" y="29772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[Marx @ TCS ’06]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8313" y="5085184"/>
            <a:ext cx="8218488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dirty="0" smtClean="0"/>
              <a:t>Is </a:t>
            </a:r>
            <a:r>
              <a:rPr lang="en-US" sz="2400" cap="small" dirty="0" smtClean="0"/>
              <a:t>Chromatic Number </a:t>
            </a:r>
            <a:r>
              <a:rPr lang="en-US" sz="2400" dirty="0" smtClean="0"/>
              <a:t>fixed-parameter tractable</a:t>
            </a:r>
            <a:r>
              <a:rPr lang="en-US" sz="2400" cap="small" dirty="0" smtClean="0"/>
              <a:t> </a:t>
            </a:r>
            <a:r>
              <a:rPr lang="en-US" sz="2400" dirty="0" smtClean="0"/>
              <a:t>parameterized by </a:t>
            </a:r>
            <a:r>
              <a:rPr lang="en-US" sz="2400" dirty="0" smtClean="0">
                <a:solidFill>
                  <a:srgbClr val="0070C0"/>
                </a:solidFill>
              </a:rPr>
              <a:t>edge-edit</a:t>
            </a:r>
            <a:r>
              <a:rPr lang="en-US" sz="2400" dirty="0" smtClean="0"/>
              <a:t> distance to a chordal graph?</a:t>
            </a:r>
          </a:p>
        </p:txBody>
      </p:sp>
    </p:spTree>
    <p:extLst>
      <p:ext uri="{BB962C8B-B14F-4D97-AF65-F5344CB8AC3E}">
        <p14:creationId xmlns:p14="http://schemas.microsoft.com/office/powerpoint/2010/main" val="42027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r>
              <a:rPr lang="en-US" dirty="0"/>
              <a:t>: </a:t>
            </a:r>
            <a:r>
              <a:rPr lang="en-US" dirty="0" smtClean="0"/>
              <a:t>Dominating set for 3</a:t>
            </a:r>
            <a:r>
              <a:rPr lang="en-US" cap="small" dirty="0" smtClean="0"/>
              <a:t>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you know a dominating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then you can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cap="small" dirty="0" smtClean="0"/>
                  <a:t>-Coloring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time:</a:t>
                </a:r>
              </a:p>
              <a:p>
                <a:r>
                  <a:rPr lang="en-US" dirty="0" smtClean="0"/>
                  <a:t>For each 3-coloring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solve 2</a:t>
                </a:r>
                <a:r>
                  <a:rPr lang="en-US" cap="small" dirty="0" smtClean="0"/>
                  <a:t>-List Coloring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can you do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small but unknown dominating set?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Open </a:t>
                </a:r>
                <a:r>
                  <a:rPr lang="en-US" dirty="0">
                    <a:solidFill>
                      <a:srgbClr val="0070C0"/>
                    </a:solidFill>
                  </a:rPr>
                  <a:t>problem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4516939"/>
                <a:ext cx="8218488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Can 3</a:t>
                </a:r>
                <a:r>
                  <a:rPr lang="en-US" sz="2400" cap="small" dirty="0" smtClean="0"/>
                  <a:t>-Coloring</a:t>
                </a:r>
                <a:r>
                  <a:rPr lang="en-US" sz="2400" dirty="0" smtClean="0"/>
                  <a:t> be solved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on graphs that are guaranteed to have a dominating set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516939"/>
                <a:ext cx="8218488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7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v01.twirpx.net/0720/0720433.jpg?t=201201310054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9481" r="6971" b="45160"/>
          <a:stretch/>
        </p:blipFill>
        <p:spPr bwMode="auto">
          <a:xfrm>
            <a:off x="2555776" y="4077072"/>
            <a:ext cx="223224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1026" name="Picture 2" descr="Ruler, Straight, Edge, Tool, Geometry, Mat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5416">
            <a:off x="1007257" y="2384560"/>
            <a:ext cx="2808312" cy="14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25077">
            <a:off x="727738" y="1456133"/>
            <a:ext cx="1892839" cy="981472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1" y="347019"/>
            <a:ext cx="8229600" cy="63341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0" y="3584906"/>
            <a:ext cx="2271150" cy="1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Kernelization: data reduction with a 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for a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kernelization</a:t>
                </a:r>
              </a:p>
              <a:p>
                <a:pPr marL="457200" lvl="1" indent="0">
                  <a:buNone/>
                </a:pPr>
                <a:r>
                  <a:rPr lang="en-US" i="1" dirty="0" err="1" smtClean="0"/>
                  <a:t>Kernelizations</a:t>
                </a:r>
                <a:r>
                  <a:rPr lang="en-US" i="1" dirty="0" smtClean="0"/>
                  <a:t> of polynomial size are of particular interest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5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7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10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539552" y="3468564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 kernelization guarantees that instances that are </a:t>
            </a:r>
            <a:r>
              <a:rPr lang="en-US" sz="2400" dirty="0" smtClean="0">
                <a:solidFill>
                  <a:srgbClr val="0070C0"/>
                </a:solidFill>
              </a:rPr>
              <a:t>large</a:t>
            </a:r>
            <a:r>
              <a:rPr lang="en-US" sz="2400" dirty="0" smtClean="0"/>
              <a:t> with respect to their </a:t>
            </a:r>
            <a:r>
              <a:rPr lang="en-US" sz="2400" dirty="0" smtClean="0">
                <a:solidFill>
                  <a:srgbClr val="0070C0"/>
                </a:solidFill>
              </a:rPr>
              <a:t>complexity parameter</a:t>
            </a:r>
            <a:r>
              <a:rPr lang="en-US" sz="2400" dirty="0" smtClean="0"/>
              <a:t> can be shrunk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66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Can we assign each vertex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,			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  <a:blipFill rotWithShape="0">
                <a:blip r:embed="rId4"/>
                <a:stretch>
                  <a:fillRect l="-105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807568"/>
            <a:ext cx="411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807568"/>
            <a:ext cx="4114800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517" y="5615128"/>
                <a:ext cx="87129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Which complexity parameters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 govern the complexity of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optimally solving coloring on general graphs?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7" y="5615128"/>
                <a:ext cx="8712967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8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for graph coloring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cap="small" dirty="0" smtClean="0"/>
                  <a:t>Chromatic Number, </a:t>
                </a:r>
                <a:r>
                  <a:rPr lang="en-US" dirty="0" smtClean="0"/>
                  <a:t>there is a lower bound for one of the largest vertex-deletion distance parameters</a:t>
                </a:r>
                <a:endParaRPr lang="en-US" cap="small" dirty="0"/>
              </a:p>
              <a:p>
                <a:pPr marL="0" indent="0">
                  <a:buNone/>
                </a:pPr>
                <a:endParaRPr lang="en-US" cap="small" dirty="0" smtClean="0"/>
              </a:p>
              <a:p>
                <a:pPr marL="0" indent="0">
                  <a:buNone/>
                </a:pPr>
                <a:endParaRPr lang="en-US" cap="small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therefore focus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cap="small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First example:</a:t>
                </a:r>
                <a:r>
                  <a:rPr lang="en-US" b="0" i="1" cap="small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cap="small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cap="small" dirty="0" smtClean="0"/>
                  <a:t>-Coloring </a:t>
                </a:r>
                <a:r>
                  <a:rPr lang="en-US" dirty="0" smtClean="0"/>
                  <a:t>parameterized by vertex cover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57201" y="2113111"/>
                <a:ext cx="8229600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cap="small" dirty="0" smtClean="0"/>
                  <a:t>Chromatic Number</a:t>
                </a:r>
                <a:r>
                  <a:rPr lang="en-US" sz="2400" dirty="0" smtClean="0"/>
                  <a:t> parameterized by the vertex cover number does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not admit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a polynomial kernel</a:t>
                </a:r>
                <a:r>
                  <a:rPr lang="en-US" sz="2400" dirty="0" smtClean="0"/>
                  <a:t> unless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2113111"/>
                <a:ext cx="8229600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95936" y="326523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[Bodlaender, J &amp; Kratsch @ SIDMA’14]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7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covers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40007"/>
            <a:ext cx="8229600" cy="348615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</p:txBody>
      </p:sp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23528" y="1196975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vertex cover </a:t>
                </a:r>
                <a:r>
                  <a:rPr lang="en-US" sz="2400" cap="small" dirty="0" smtClean="0">
                    <a:solidFill>
                      <a:schemeClr val="tx1"/>
                    </a:solidFill>
                  </a:rPr>
                  <a:t>(VC)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in 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vertex set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such that for each 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96975"/>
                <a:ext cx="8496944" cy="114531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23528" y="2549163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If a 3-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large compared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𝑚𝑖𝑛𝑉𝐶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can we shrink it efficiently without changing the answer?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549163"/>
                <a:ext cx="8496944" cy="11453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9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849438"/>
            <a:ext cx="3905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</a:t>
            </a:r>
            <a:r>
              <a:rPr lang="en-US" cap="small" dirty="0" smtClean="0"/>
              <a:t>3-Coloring</a:t>
            </a:r>
            <a:r>
              <a:rPr lang="en-US" dirty="0" smtClean="0"/>
              <a:t> inputs with small covers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83488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Input:</a:t>
                </a:r>
                <a:r>
                  <a:rPr lang="en-US" sz="2000" dirty="0" smtClean="0"/>
                  <a:t> instance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of </a:t>
                </a:r>
                <a:r>
                  <a:rPr lang="en-US" sz="2000" cap="small" dirty="0" smtClean="0"/>
                  <a:t>3-Coloring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000" dirty="0" smtClean="0"/>
                  <a:t>Compute 2-approximate vertex cover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of size 3: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000" dirty="0"/>
                  <a:t>	</a:t>
                </a:r>
                <a:r>
                  <a:rPr lang="en-US" sz="2000" i="1" dirty="0" smtClean="0">
                    <a:solidFill>
                      <a:srgbClr val="0070C0"/>
                    </a:solidFill>
                  </a:rPr>
                  <a:t>mark a common neighbor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i="1" dirty="0" smtClean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 startAt="3"/>
                </a:pPr>
                <a:r>
                  <a:rPr lang="en-US" sz="2000" dirty="0" smtClean="0"/>
                  <a:t>Delete all unmarked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 startAt="4"/>
                </a:pPr>
                <a:r>
                  <a:rPr lang="en-US" sz="2000" dirty="0" smtClean="0"/>
                  <a:t>Output resulting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vertices</a:t>
                </a:r>
              </a:p>
              <a:p>
                <a:pPr marL="400050" lvl="1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834880" cy="4525963"/>
              </a:xfrm>
              <a:blipFill rotWithShape="0">
                <a:blip r:embed="rId6"/>
                <a:stretch>
                  <a:fillRect l="-138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22</a:t>
            </a:fld>
            <a:endParaRPr lang="nl-NL"/>
          </a:p>
        </p:txBody>
      </p:sp>
      <p:grpSp>
        <p:nvGrpSpPr>
          <p:cNvPr id="5" name="Group 11"/>
          <p:cNvGrpSpPr/>
          <p:nvPr/>
        </p:nvGrpSpPr>
        <p:grpSpPr>
          <a:xfrm>
            <a:off x="7020272" y="1556792"/>
            <a:ext cx="792088" cy="3977258"/>
            <a:chOff x="7020272" y="1556792"/>
            <a:chExt cx="792088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5067647" y="1926124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647" y="2780928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92080" y="1926124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67545" y="796642"/>
            <a:ext cx="3888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[J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Kratsch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@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Inf.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Comput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. ’13]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3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014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597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794" y="1849438"/>
            <a:ext cx="1666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Correctness: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3-colorable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3-colorable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7"/>
                <a:stretch>
                  <a:fillRect l="-1926" t="-7692" r="-1333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026298" cy="4525963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None/>
                </a:pP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>
                    <a:sym typeface="Wingdings" pitchFamily="2" charset="2"/>
                  </a:rPr>
                  <a:t> Trivial</a:t>
                </a:r>
              </a:p>
              <a:p>
                <a:pPr marL="457200" indent="-457200">
                  <a:buNone/>
                </a:pP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>
                    <a:sym typeface="Wingdings" pitchFamily="2" charset="2"/>
                  </a:rPr>
                  <a:t> Take a 3-coloring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’⊇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itchFamily="2" charset="2"/>
                  </a:rPr>
                  <a:t>Independently give each unmarked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sz="2400" dirty="0" smtClean="0">
                    <a:sym typeface="Wingdings" pitchFamily="2" charset="2"/>
                  </a:rPr>
                  <a:t> a color not used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endParaRPr lang="en-US" sz="2000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itchFamily="2" charset="2"/>
                  </a:rPr>
                  <a:t>Only fails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sym typeface="Wingdings" pitchFamily="2" charset="2"/>
                  </a:rPr>
                  <a:t> has neighbors in 3 colors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itchFamily="2" charset="2"/>
                  </a:rPr>
                  <a:t/>
                </a:r>
                <a:br>
                  <a:rPr lang="en-US" sz="2400" dirty="0" smtClean="0">
                    <a:sym typeface="Wingdings" pitchFamily="2" charset="2"/>
                  </a:rPr>
                </a:br>
                <a:r>
                  <a:rPr lang="en-US" sz="2400" dirty="0" smtClean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  <m:r>
                      <a:rPr lang="en-US" sz="2400" dirty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  <m:r>
                          <a:rPr lang="en-US" sz="2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  <m:r>
                          <a:rPr lang="en-US" sz="2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sym typeface="Wingdings" pitchFamily="2" charset="2"/>
                      </a:rPr>
                      <m:t>⊆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>
                    <a:sym typeface="Wingdings" pitchFamily="2" charset="2"/>
                  </a:rPr>
                  <a:t> uses all colors:</a:t>
                </a:r>
              </a:p>
              <a:p>
                <a:pPr marL="400050" lvl="1" indent="0">
                  <a:buNone/>
                </a:pPr>
                <a:r>
                  <a:rPr lang="en-US" sz="2000" i="1" dirty="0" smtClean="0">
                    <a:solidFill>
                      <a:srgbClr val="0070C0"/>
                    </a:solidFill>
                    <a:sym typeface="Wingdings" pitchFamily="2" charset="2"/>
                  </a:rPr>
                  <a:t/>
                </a:r>
                <a:br>
                  <a:rPr lang="en-US" sz="2000" i="1" dirty="0" smtClean="0">
                    <a:solidFill>
                      <a:srgbClr val="0070C0"/>
                    </a:solidFill>
                    <a:sym typeface="Wingdings" pitchFamily="2" charset="2"/>
                  </a:rPr>
                </a:br>
                <a:r>
                  <a:rPr lang="en-US" sz="2000" i="1" dirty="0" smtClean="0">
                    <a:solidFill>
                      <a:srgbClr val="0070C0"/>
                    </a:solidFill>
                    <a:sym typeface="Wingdings" pitchFamily="2" charset="2"/>
                  </a:rPr>
                  <a:t>the vertex marked for S is improper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’</m:t>
                    </m:r>
                  </m:oMath>
                </a14:m>
                <a:r>
                  <a:rPr lang="en-US" sz="2000" i="1" dirty="0" smtClean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026298" cy="4525963"/>
              </a:xfrm>
              <a:blipFill rotWithShape="0">
                <a:blip r:embed="rId8"/>
                <a:stretch>
                  <a:fillRect l="-2424" t="-2291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23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400800" y="2808514"/>
            <a:ext cx="1953986" cy="1618706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5" name="Group 11"/>
          <p:cNvGrpSpPr/>
          <p:nvPr/>
        </p:nvGrpSpPr>
        <p:grpSpPr>
          <a:xfrm>
            <a:off x="7308304" y="1556792"/>
            <a:ext cx="576064" cy="3977258"/>
            <a:chOff x="7308304" y="1556792"/>
            <a:chExt cx="576064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308304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1556792"/>
                  <a:ext cx="576064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8" name="Picture 4" descr="Image result for contradiction symbol lightn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5517232"/>
            <a:ext cx="298376" cy="5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for </a:t>
            </a:r>
            <a:r>
              <a:rPr lang="en-US" cap="small" dirty="0" smtClean="0"/>
              <a:t>3-Coloring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12975"/>
                <a:ext cx="8229600" cy="29131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Algorithm and correctness proof generalize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Mark common neighbors of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Kernel consists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Next up: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/>
                  <a:t>Smaller kernel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 using linear algebra</a:t>
                </a:r>
                <a:br>
                  <a:rPr lang="en-US" dirty="0" smtClean="0"/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[J </a:t>
                </a:r>
                <a:r>
                  <a:rPr lang="en-US" sz="1600" dirty="0">
                    <a:solidFill>
                      <a:srgbClr val="0070C0"/>
                    </a:solidFill>
                  </a:rPr>
                  <a:t>&amp;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Pieterse @ IPEC’17]</a:t>
                </a:r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12975"/>
                <a:ext cx="8229600" cy="2913187"/>
              </a:xfrm>
              <a:blipFill rotWithShape="0">
                <a:blip r:embed="rId2"/>
                <a:stretch>
                  <a:fillRect l="-1185" t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90FE7-E4A0-4B81-A29E-2EAA239A5447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1160921"/>
                <a:ext cx="8496944" cy="154799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dirty="0" smtClean="0"/>
                  <a:t>There is a polynomial-time algorithm that, given a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outputs </a:t>
                </a:r>
                <a:br>
                  <a:rPr lang="en-US" sz="2000" dirty="0" smtClean="0"/>
                </a:br>
                <a:r>
                  <a:rPr lang="en-US" sz="2000" dirty="0" smtClean="0"/>
                  <a:t>a subgraph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𝑚𝑖𝑛𝑉𝐶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vertices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is 3-colorable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 smtClean="0"/>
                  <a:t>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can be lifted to 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in polynomial time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60921"/>
                <a:ext cx="8496944" cy="154799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811486" y="2708920"/>
            <a:ext cx="388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[J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Kratsch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@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Inf.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Comput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 ’13]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2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kernelization for </a:t>
            </a:r>
            <a:r>
              <a:rPr lang="en-US" cap="small" dirty="0" smtClean="0"/>
              <a:t>3-Coloring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of a </a:t>
                </a:r>
                <a:r>
                  <a:rPr lang="en-US" cap="small" dirty="0" smtClean="0"/>
                  <a:t>3-Coloring</a:t>
                </a:r>
                <a:r>
                  <a:rPr lang="en-US" dirty="0" smtClean="0"/>
                  <a:t>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allows re-formulation:</a:t>
                </a:r>
              </a:p>
              <a:p>
                <a:pPr marL="40005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Find a 3-coloring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 such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, </a:t>
                </a:r>
                <a:br>
                  <a:rPr lang="en-US" i="1" dirty="0" smtClean="0">
                    <a:solidFill>
                      <a:srgbClr val="0070C0"/>
                    </a:solidFill>
                  </a:rPr>
                </a:br>
                <a:r>
                  <a:rPr lang="en-US" i="1" dirty="0" smtClean="0">
                    <a:solidFill>
                      <a:srgbClr val="0070C0"/>
                    </a:solidFill>
                  </a:rPr>
                  <a:t>some color does not appear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imposes a constraint </a:t>
                </a:r>
                <a:br>
                  <a:rPr lang="en-US" dirty="0"/>
                </a:br>
                <a:r>
                  <a:rPr lang="en-US" dirty="0"/>
                  <a:t>on each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00050" lvl="1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Use at most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2 colors </a:t>
                </a:r>
                <a:r>
                  <a:rPr lang="en-US" i="1" dirty="0">
                    <a:solidFill>
                      <a:srgbClr val="0070C0"/>
                    </a:solidFill>
                  </a:rPr>
                  <a:t>on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S</a:t>
                </a:r>
              </a:p>
              <a:p>
                <a:pPr marL="400050" lvl="1" indent="0">
                  <a:buNone/>
                </a:pPr>
                <a:r>
                  <a:rPr lang="en-US" b="0" i="1" dirty="0">
                    <a:solidFill>
                      <a:srgbClr val="0070C0"/>
                    </a:solidFill>
                  </a:rPr>
                  <a:t> </a:t>
                </a:r>
                <a:r>
                  <a:rPr lang="en-US" b="0" i="1" dirty="0" smtClean="0">
                    <a:solidFill>
                      <a:srgbClr val="0070C0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i="1" dirty="0" smtClean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Some color occurs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2 vertices of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S</a:t>
                </a:r>
                <a:endParaRPr lang="en-US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grpSp>
        <p:nvGrpSpPr>
          <p:cNvPr id="6" name="Group 11"/>
          <p:cNvGrpSpPr/>
          <p:nvPr/>
        </p:nvGrpSpPr>
        <p:grpSpPr>
          <a:xfrm>
            <a:off x="7020272" y="2044030"/>
            <a:ext cx="792088" cy="3977258"/>
            <a:chOff x="7020272" y="1556792"/>
            <a:chExt cx="792088" cy="3977258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2116038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940152" y="2583488"/>
                <a:ext cx="1368152" cy="3437800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109" charset="-128"/>
                        </a:rPr>
                        <m:t>𝑆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83488"/>
                <a:ext cx="1368152" cy="34378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23528" y="4976999"/>
                <a:ext cx="8496944" cy="68424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b="1" dirty="0" smtClean="0"/>
                  <a:t>Insight:</a:t>
                </a:r>
                <a:r>
                  <a:rPr lang="en-US" sz="2000" dirty="0" smtClean="0"/>
                  <a:t> Some constraints are implied by combinations of others</a:t>
                </a:r>
              </a:p>
              <a:p>
                <a:r>
                  <a:rPr lang="en-US" sz="2000" dirty="0" smtClean="0"/>
                  <a:t>If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’s constraints are redundant,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can be removed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76999"/>
                <a:ext cx="8496944" cy="68424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67545" y="796642"/>
            <a:ext cx="3888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[J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Pieterse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@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IPEC ’17]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are degree-2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make three indicator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three</a:t>
                </a:r>
                <a:r>
                  <a:rPr lang="en-US" dirty="0" smtClean="0"/>
                  <a:t>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</a:rPr>
                </a:br>
                <a:r>
                  <a:rPr lang="en-US" i="1" dirty="0" smtClean="0">
                    <a:solidFill>
                      <a:srgbClr val="0070C0"/>
                    </a:solidFill>
                  </a:rPr>
                  <a:t>Use </a:t>
                </a:r>
                <a:r>
                  <a:rPr lang="en-US" i="1" dirty="0">
                    <a:solidFill>
                      <a:srgbClr val="0070C0"/>
                    </a:solidFill>
                  </a:rPr>
                  <a:t>at most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2 </a:t>
                </a:r>
                <a:r>
                  <a:rPr lang="en-US" i="1" dirty="0">
                    <a:solidFill>
                      <a:srgbClr val="0070C0"/>
                    </a:solidFill>
                  </a:rPr>
                  <a:t>colors on </a:t>
                </a:r>
                <a:r>
                  <a:rPr lang="en-US" i="1" dirty="0">
                    <a:solidFill>
                      <a:srgbClr val="C00000"/>
                    </a:solidFill>
                  </a:rPr>
                  <a:t>S</a:t>
                </a:r>
              </a:p>
              <a:p>
                <a:pPr marL="400050" lvl="1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 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Some color occurs on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at least 2 </a:t>
                </a:r>
                <a:r>
                  <a:rPr lang="en-US" i="1" dirty="0">
                    <a:solidFill>
                      <a:srgbClr val="0070C0"/>
                    </a:solidFill>
                  </a:rPr>
                  <a:t>vertices of </a:t>
                </a:r>
                <a:r>
                  <a:rPr lang="en-US" i="1" dirty="0">
                    <a:solidFill>
                      <a:srgbClr val="C00000"/>
                    </a:solidFill>
                  </a:rPr>
                  <a:t>S</a:t>
                </a:r>
              </a:p>
              <a:p>
                <a:pPr marL="400050" lvl="1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+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≡1 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Number of monochromatic pairs is 1 or 3</a:t>
                </a: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b="-10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323528" y="1700808"/>
            <a:ext cx="8496944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/>
              <a:t>Observation:</a:t>
            </a:r>
            <a:r>
              <a:rPr lang="en-US" sz="2000" dirty="0" smtClean="0"/>
              <a:t> Constraints correspond to equalities of degree-2 polynomials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546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to find redundant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Combine constraints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/>
                                        </m:mr>
                                      </m:m>
                                    </m:e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/>
                                        </m:mr>
                                      </m:m>
                                    </m:e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Compute a row basis for the extended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over GF[2]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Basis consists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constraints that imply all others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b="-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2852936"/>
                <a:ext cx="8496944" cy="7920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/>
                  <a:t> </a:t>
                </a:r>
                <a:r>
                  <a:rPr lang="en-US" sz="2000" dirty="0" smtClean="0"/>
                  <a:t>basis constraints are generated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vertices outside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Removing all other vertices outside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does not change the answer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852936"/>
                <a:ext cx="8496944" cy="79208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4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kernelization for </a:t>
            </a:r>
            <a:r>
              <a:rPr lang="en-US" cap="small" dirty="0" smtClean="0"/>
              <a:t>3-Coloring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68960"/>
                <a:ext cx="8579296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Reduced instance can be encoded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Cannot be improved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 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𝑚𝑖𝑛𝑉𝐶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-vertex 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Next up: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/>
                  <a:t>Kernelization for other graph parameters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68960"/>
                <a:ext cx="8579296" cy="4929188"/>
              </a:xfrm>
              <a:blipFill rotWithShape="0">
                <a:blip r:embed="rId2"/>
                <a:stretch>
                  <a:fillRect l="-1137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160921"/>
                <a:ext cx="8496944" cy="140398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dirty="0" smtClean="0"/>
                  <a:t>There is a polynomial-time algorithm that, given a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outputs a subgraph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𝑚𝑖𝑛𝑉𝐶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vertices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is 3-colorable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 smtClean="0"/>
                  <a:t>A 3-coloring of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can be lifted to 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in polynomial time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60921"/>
                <a:ext cx="8496944" cy="14039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07875" y="25649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[J&amp;Pieterse’17]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2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classification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20004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/>
                  <a:t>a hereditary class of </a:t>
                </a:r>
                <a:r>
                  <a:rPr lang="en-US" dirty="0" smtClean="0"/>
                  <a:t>graphs, </a:t>
                </a:r>
                <a:br>
                  <a:rPr lang="en-US" dirty="0" smtClean="0"/>
                </a:br>
                <a:r>
                  <a:rPr lang="en-US" dirty="0" smtClean="0"/>
                  <a:t>for </a:t>
                </a:r>
                <a:r>
                  <a:rPr lang="en-US" dirty="0"/>
                  <a:t>which there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such </a:t>
                </a:r>
                <a:r>
                  <a:rPr lang="en-US" dirty="0"/>
                  <a:t>that: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for any </a:t>
                </a:r>
                <a:r>
                  <a:rPr lang="en-US" dirty="0">
                    <a:solidFill>
                      <a:srgbClr val="0070C0"/>
                    </a:solidFill>
                  </a:rPr>
                  <a:t>no</a:t>
                </a:r>
                <a:r>
                  <a:rPr lang="en-US" dirty="0"/>
                  <a:t>-instance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-List Coloring</a:t>
                </a:r>
                <a:r>
                  <a:rPr lang="en-US" dirty="0"/>
                  <a:t> on a </a:t>
                </a:r>
                <a:r>
                  <a:rPr lang="en-US" dirty="0" smtClean="0"/>
                  <a:t>graph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there is </a:t>
                </a:r>
                <a:r>
                  <a:rPr lang="en-US" dirty="0" smtClean="0"/>
                  <a:t>an induced </a:t>
                </a:r>
                <a:r>
                  <a:rPr lang="en-US" dirty="0">
                    <a:solidFill>
                      <a:srgbClr val="0070C0"/>
                    </a:solidFill>
                  </a:rPr>
                  <a:t>no</a:t>
                </a:r>
                <a:r>
                  <a:rPr lang="en-US" dirty="0"/>
                  <a:t>-</a:t>
                </a:r>
                <a:r>
                  <a:rPr lang="en-US" dirty="0" err="1"/>
                  <a:t>subinstance</a:t>
                </a:r>
                <a:r>
                  <a:rPr lang="en-US" dirty="0"/>
                  <a:t> </a:t>
                </a:r>
                <a:r>
                  <a:rPr lang="en-US" dirty="0" smtClean="0"/>
                  <a:t>on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</a:t>
                </a:r>
                <a:r>
                  <a:rPr lang="en-US" dirty="0" smtClean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Then: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2000424"/>
              </a:xfrm>
              <a:blipFill rotWithShape="0">
                <a:blip r:embed="rId3"/>
                <a:stretch>
                  <a:fillRect l="-1156" t="-4255" b="-4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68313" y="3140968"/>
                <a:ext cx="8229600" cy="8640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cap="small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i="1" cap="small" dirty="0" smtClean="0">
                    <a:solidFill>
                      <a:schemeClr val="tx1"/>
                    </a:solidFill>
                  </a:rPr>
                  <a:t>-Coloring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parameterized by distance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admits a polynomial kernel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vertices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140968"/>
                <a:ext cx="8229600" cy="8640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3428566267"/>
                  </p:ext>
                </p:extLst>
              </p:nvPr>
            </p:nvGraphicFramePr>
            <p:xfrm>
              <a:off x="1524000" y="4149080"/>
              <a:ext cx="6096000" cy="26470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3428566267"/>
                  </p:ext>
                </p:extLst>
              </p:nvPr>
            </p:nvGraphicFramePr>
            <p:xfrm>
              <a:off x="1524000" y="4149080"/>
              <a:ext cx="6096000" cy="26470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355976" y="4596619"/>
                <a:ext cx="4536504" cy="99262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No polynomial kernel for exists</a:t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cap="small" dirty="0" smtClean="0">
                    <a:solidFill>
                      <a:schemeClr val="tx1"/>
                    </a:solidFill>
                  </a:rPr>
                  <a:t>3-Coloring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parameterized by distance to a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path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unless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596619"/>
                <a:ext cx="4536504" cy="992621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ositive" descr="C:\Documents and Settings\bart.STAFF\Local Settings\Temporary Internet Files\Content.IE5\QVXOH154\MC900433817[1]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740930" y="6065465"/>
            <a:ext cx="675903" cy="675903"/>
          </a:xfrm>
          <a:prstGeom prst="rect">
            <a:avLst/>
          </a:prstGeom>
          <a:noFill/>
        </p:spPr>
      </p:pic>
      <p:pic>
        <p:nvPicPr>
          <p:cNvPr id="9" name="Negative" descr="C:\Documents and Settings\bart.STAFF\Local Settings\Temporary Internet Files\Content.IE5\QVXOH154\MC900435931[1].wmf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250486" y="6016924"/>
            <a:ext cx="915838" cy="72444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7545" y="796642"/>
            <a:ext cx="3888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[J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Kratsch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@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Inf.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Comput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. ’13]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3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E45EA0-6359-4509-9D78-14FE6A7C8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FE45EA0-6359-4509-9D78-14FE6A7C8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392887-2735-48A5-8B30-AD29EB9EB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5392887-2735-48A5-8B30-AD29EB9EB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261580-9824-4189-B458-754EA407C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7261580-9824-4189-B458-754EA407C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3DD66-5EA9-44A7-9798-A6364D1F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453DD66-5EA9-44A7-9798-A6364D1F6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0040BD-C315-4877-9BFD-34AB958B0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F0040BD-C315-4877-9BFD-34AB958B0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7D23D5-E189-458D-920A-5FEC68F38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87D23D5-E189-458D-920A-5FEC68F38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5018722"/>
                  </p:ext>
                </p:extLst>
              </p:nvPr>
            </p:nvGraphicFramePr>
            <p:xfrm>
              <a:off x="457200" y="1196975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5018722"/>
                  </p:ext>
                </p:extLst>
              </p:nvPr>
            </p:nvGraphicFramePr>
            <p:xfrm>
              <a:off x="457200" y="1196975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972197"/>
            <a:ext cx="8229600" cy="19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Relevant parameters can be identified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 smtClean="0"/>
              <a:t>Measuring distance from triviality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 smtClean="0"/>
              <a:t>Deconstructing hardness proofs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 smtClean="0"/>
              <a:t>Inspecting datasets</a:t>
            </a:r>
          </a:p>
          <a:p>
            <a:pPr marL="0" indent="0">
              <a:buNone/>
            </a:pPr>
            <a:r>
              <a:rPr lang="en-US" kern="0" dirty="0" smtClean="0"/>
              <a:t>Many </a:t>
            </a:r>
            <a:r>
              <a:rPr lang="en-US" kern="0" dirty="0" smtClean="0">
                <a:solidFill>
                  <a:srgbClr val="0070C0"/>
                </a:solidFill>
              </a:rPr>
              <a:t>different</a:t>
            </a:r>
            <a:r>
              <a:rPr lang="en-US" kern="0" dirty="0" smtClean="0"/>
              <a:t> ways to parameterize the same problem</a:t>
            </a:r>
          </a:p>
        </p:txBody>
      </p:sp>
      <p:pic>
        <p:nvPicPr>
          <p:cNvPr id="6148" name="Picture 4" descr="C:\Users\bjansen\AppData\Local\Microsoft\Windows\INetCache\IE\BD5T8V2F\Acetone-3D-balls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1" y="3067014"/>
            <a:ext cx="752915" cy="5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jansen\AppData\Local\Microsoft\Windows\INetCache\IE\PKG3VLWL\Pentomino_Puzzle_Solution_8x8_Minus_Center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2432844" y="3117434"/>
            <a:ext cx="687082" cy="5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 rot="1184135">
            <a:off x="7555224" y="3016558"/>
            <a:ext cx="923449" cy="770107"/>
            <a:chOff x="5148064" y="1623484"/>
            <a:chExt cx="2232248" cy="1861576"/>
          </a:xfrm>
        </p:grpSpPr>
        <p:sp>
          <p:nvSpPr>
            <p:cNvPr id="11" name="Freeform 10"/>
            <p:cNvSpPr/>
            <p:nvPr/>
          </p:nvSpPr>
          <p:spPr bwMode="auto">
            <a:xfrm>
              <a:off x="5370635" y="1628800"/>
              <a:ext cx="1800200" cy="1800200"/>
            </a:xfrm>
            <a:custGeom>
              <a:avLst/>
              <a:gdLst>
                <a:gd name="connsiteX0" fmla="*/ 894235 w 1800200"/>
                <a:gd name="connsiteY0" fmla="*/ 190761 h 1800200"/>
                <a:gd name="connsiteX1" fmla="*/ 180129 w 1800200"/>
                <a:gd name="connsiteY1" fmla="*/ 904867 h 1800200"/>
                <a:gd name="connsiteX2" fmla="*/ 894235 w 1800200"/>
                <a:gd name="connsiteY2" fmla="*/ 1618973 h 1800200"/>
                <a:gd name="connsiteX3" fmla="*/ 1608341 w 1800200"/>
                <a:gd name="connsiteY3" fmla="*/ 904867 h 1800200"/>
                <a:gd name="connsiteX4" fmla="*/ 894235 w 1800200"/>
                <a:gd name="connsiteY4" fmla="*/ 190761 h 1800200"/>
                <a:gd name="connsiteX5" fmla="*/ 900100 w 1800200"/>
                <a:gd name="connsiteY5" fmla="*/ 0 h 1800200"/>
                <a:gd name="connsiteX6" fmla="*/ 1800200 w 1800200"/>
                <a:gd name="connsiteY6" fmla="*/ 900100 h 1800200"/>
                <a:gd name="connsiteX7" fmla="*/ 900100 w 1800200"/>
                <a:gd name="connsiteY7" fmla="*/ 1800200 h 1800200"/>
                <a:gd name="connsiteX8" fmla="*/ 0 w 1800200"/>
                <a:gd name="connsiteY8" fmla="*/ 900100 h 1800200"/>
                <a:gd name="connsiteX9" fmla="*/ 900100 w 1800200"/>
                <a:gd name="connsiteY9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894235" y="190761"/>
                  </a:moveTo>
                  <a:cubicBezTo>
                    <a:pt x="499845" y="190761"/>
                    <a:pt x="180129" y="510477"/>
                    <a:pt x="180129" y="904867"/>
                  </a:cubicBezTo>
                  <a:cubicBezTo>
                    <a:pt x="180129" y="1299257"/>
                    <a:pt x="499845" y="1618973"/>
                    <a:pt x="894235" y="1618973"/>
                  </a:cubicBezTo>
                  <a:cubicBezTo>
                    <a:pt x="1288625" y="1618973"/>
                    <a:pt x="1608341" y="1299257"/>
                    <a:pt x="1608341" y="904867"/>
                  </a:cubicBezTo>
                  <a:cubicBezTo>
                    <a:pt x="1608341" y="510477"/>
                    <a:pt x="1288625" y="190761"/>
                    <a:pt x="894235" y="190761"/>
                  </a:cubicBezTo>
                  <a:close/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148064" y="2392480"/>
              <a:ext cx="2232248" cy="2622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u="none" strike="noStrike" cap="sm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Black" panose="02070A03080606020203" pitchFamily="18" charset="0"/>
                </a:rPr>
                <a:t>guaranteed</a:t>
              </a:r>
              <a:endParaRPr kumimoji="0" lang="en-US" sz="7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 rot="10800000">
              <a:off x="5868144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 rot="10800000">
              <a:off x="6192230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5-Point Star 14"/>
            <p:cNvSpPr/>
            <p:nvPr/>
          </p:nvSpPr>
          <p:spPr bwMode="auto">
            <a:xfrm rot="10800000">
              <a:off x="6493217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5-Point Star 15"/>
            <p:cNvSpPr/>
            <p:nvPr/>
          </p:nvSpPr>
          <p:spPr bwMode="auto">
            <a:xfrm rot="10800000">
              <a:off x="6332088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5-Point Star 16"/>
            <p:cNvSpPr/>
            <p:nvPr/>
          </p:nvSpPr>
          <p:spPr bwMode="auto">
            <a:xfrm rot="10800000">
              <a:off x="6012160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5-Point Star 17"/>
            <p:cNvSpPr/>
            <p:nvPr/>
          </p:nvSpPr>
          <p:spPr bwMode="auto">
            <a:xfrm rot="10800000">
              <a:off x="5868144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5-Point Star 18"/>
            <p:cNvSpPr/>
            <p:nvPr/>
          </p:nvSpPr>
          <p:spPr bwMode="auto">
            <a:xfrm rot="10800000">
              <a:off x="6192230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5-Point Star 19"/>
            <p:cNvSpPr/>
            <p:nvPr/>
          </p:nvSpPr>
          <p:spPr bwMode="auto">
            <a:xfrm rot="10800000">
              <a:off x="6493217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5-Point Star 20"/>
            <p:cNvSpPr/>
            <p:nvPr/>
          </p:nvSpPr>
          <p:spPr bwMode="auto">
            <a:xfrm rot="10800000">
              <a:off x="6332088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 rot="10800000">
              <a:off x="6012160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7360" y="1749724"/>
              <a:ext cx="1622781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00" cap="small" dirty="0" smtClean="0">
                  <a:ln w="0"/>
                  <a:latin typeface="Bodoni MT Black" panose="02070A03080606020203" pitchFamily="18" charset="0"/>
                </a:rPr>
                <a:t>30 days money back</a:t>
              </a:r>
              <a:endParaRPr lang="en-US" sz="500" cap="small" dirty="0">
                <a:ln w="0"/>
                <a:latin typeface="Bodoni MT Black" panose="02070A030806060202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3879" y="1623484"/>
              <a:ext cx="1709666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 anchor="b" anchorCtr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00" cap="small" dirty="0" smtClean="0">
                  <a:ln w="0"/>
                  <a:latin typeface="Bodoni MT Black" panose="02070A03080606020203" pitchFamily="18" charset="0"/>
                </a:rPr>
                <a:t>Proper coloring</a:t>
              </a:r>
              <a:endParaRPr lang="en-US" sz="500" cap="small" dirty="0">
                <a:ln w="0"/>
                <a:latin typeface="Bodoni MT Black" panose="02070A03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46F16-B719-47BA-8267-863A5292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9B46F16-B719-47BA-8267-863A52927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B5CA46-268C-45C6-81B2-2824A2E5B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DB5CA46-268C-45C6-81B2-2824A2E5B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61C7A-2B97-4E52-B392-F9FEFA032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0D61C7A-2B97-4E52-B392-F9FEFA032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86329-CE9D-43FE-AC43-732A5E24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6386329-CE9D-43FE-AC43-732A5E24A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EF382-0CA1-4348-8252-1C3E998F6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81EF382-0CA1-4348-8252-1C3E998F6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E7C914-FF66-4DDE-83F6-4A3249B9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DE7C914-FF66-4DDE-83F6-4A3249B96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94FC51-82BA-4737-A577-188068F9A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B94FC51-82BA-4737-A577-188068F9A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A766B-4928-426A-831E-254F729E0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8D7A766B-4928-426A-831E-254F729E0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8FA1AF-9B48-4ADB-B22D-2855933C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C8FA1AF-9B48-4ADB-B22D-2855933C9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 </a:t>
                </a:r>
                <a:r>
                  <a:rPr lang="en-US" dirty="0" smtClean="0"/>
                  <a:t>with vertex-deletion parameters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sp>
        <p:nvSpPr>
          <p:cNvPr id="38" name="Rectangle 37"/>
          <p:cNvSpPr/>
          <p:nvPr/>
        </p:nvSpPr>
        <p:spPr>
          <a:xfrm>
            <a:off x="251520" y="1124744"/>
            <a:ext cx="8640960" cy="4896544"/>
          </a:xfrm>
          <a:prstGeom prst="rect">
            <a:avLst/>
          </a:prstGeom>
          <a:gradFill rotWithShape="1">
            <a:gsLst>
              <a:gs pos="0">
                <a:srgbClr val="FFDCB9"/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 rot="10800000">
            <a:off x="2817662" y="1124744"/>
            <a:ext cx="6089602" cy="1824202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9602" h="1824202">
                <a:moveTo>
                  <a:pt x="0" y="312034"/>
                </a:moveTo>
                <a:cubicBezTo>
                  <a:pt x="2959" y="832857"/>
                  <a:pt x="0" y="1303379"/>
                  <a:pt x="2959" y="1824202"/>
                </a:cubicBezTo>
                <a:lnTo>
                  <a:pt x="6089602" y="1824202"/>
                </a:lnTo>
                <a:cubicBezTo>
                  <a:pt x="5960874" y="1440159"/>
                  <a:pt x="6084165" y="1350548"/>
                  <a:pt x="5703417" y="672074"/>
                </a:cubicBezTo>
                <a:cubicBezTo>
                  <a:pt x="5489114" y="410493"/>
                  <a:pt x="5489566" y="276032"/>
                  <a:pt x="4924004" y="168020"/>
                </a:cubicBezTo>
                <a:cubicBezTo>
                  <a:pt x="4358442" y="60008"/>
                  <a:pt x="3130710" y="0"/>
                  <a:pt x="2310043" y="24002"/>
                </a:cubicBezTo>
                <a:cubicBezTo>
                  <a:pt x="1489376" y="48004"/>
                  <a:pt x="389138" y="7234"/>
                  <a:pt x="0" y="312034"/>
                </a:cubicBezTo>
                <a:close/>
              </a:path>
            </a:pathLst>
          </a:custGeom>
          <a:gradFill rotWithShape="1">
            <a:gsLst>
              <a:gs pos="0">
                <a:srgbClr val="D0E5A5"/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36737" y="4065972"/>
            <a:ext cx="8655743" cy="1953087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1953087">
                <a:moveTo>
                  <a:pt x="0" y="515155"/>
                </a:moveTo>
                <a:cubicBezTo>
                  <a:pt x="2959" y="1035978"/>
                  <a:pt x="0" y="1432264"/>
                  <a:pt x="2959" y="1953087"/>
                </a:cubicBezTo>
                <a:lnTo>
                  <a:pt x="8655743" y="1953087"/>
                </a:lnTo>
                <a:lnTo>
                  <a:pt x="8655743" y="947203"/>
                </a:lnTo>
                <a:cubicBezTo>
                  <a:pt x="8042195" y="775568"/>
                  <a:pt x="5722647" y="1058950"/>
                  <a:pt x="4974454" y="923277"/>
                </a:cubicBezTo>
                <a:cubicBezTo>
                  <a:pt x="4226261" y="787604"/>
                  <a:pt x="4606031" y="266330"/>
                  <a:pt x="4166586" y="133165"/>
                </a:cubicBezTo>
                <a:cubicBezTo>
                  <a:pt x="3727141" y="0"/>
                  <a:pt x="2701053" y="60622"/>
                  <a:pt x="2337786" y="124287"/>
                </a:cubicBezTo>
                <a:cubicBezTo>
                  <a:pt x="1974519" y="187952"/>
                  <a:pt x="2376616" y="450011"/>
                  <a:pt x="1986985" y="515156"/>
                </a:cubicBezTo>
                <a:lnTo>
                  <a:pt x="0" y="515155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>
            <a:stCxn id="56" idx="2"/>
            <a:endCxn id="59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/>
          <p:cNvCxnSpPr>
            <a:stCxn id="59" idx="2"/>
            <a:endCxn id="62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42"/>
          <p:cNvCxnSpPr>
            <a:stCxn id="62" idx="2"/>
            <a:endCxn id="63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33"/>
          <p:cNvCxnSpPr>
            <a:stCxn id="60" idx="2"/>
            <a:endCxn id="61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Arrow Connector 37"/>
          <p:cNvCxnSpPr>
            <a:stCxn id="64" idx="2"/>
            <a:endCxn id="65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5"/>
          <p:cNvCxnSpPr>
            <a:stCxn id="57" idx="2"/>
            <a:endCxn id="61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1"/>
          <p:cNvCxnSpPr>
            <a:stCxn id="56" idx="2"/>
            <a:endCxn id="60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>
            <a:endCxn id="65" idx="0"/>
          </p:cNvCxnSpPr>
          <p:nvPr/>
        </p:nvCxnSpPr>
        <p:spPr>
          <a:xfrm flipH="1">
            <a:off x="6597221" y="4064300"/>
            <a:ext cx="462535" cy="123690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Arrow Connector 48"/>
          <p:cNvCxnSpPr>
            <a:stCxn id="59" idx="2"/>
            <a:endCxn id="64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Arrow Connector 98"/>
          <p:cNvCxnSpPr>
            <a:stCxn id="64" idx="2"/>
            <a:endCxn id="63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Arrow Connector 50"/>
          <p:cNvCxnSpPr>
            <a:stCxn id="61" idx="2"/>
            <a:endCxn id="65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Curved Connector 51"/>
          <p:cNvCxnSpPr>
            <a:stCxn id="55" idx="2"/>
            <a:endCxn id="5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Curved Connector 52"/>
          <p:cNvCxnSpPr>
            <a:stCxn id="55" idx="2"/>
            <a:endCxn id="5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Curved Connector 53"/>
          <p:cNvCxnSpPr>
            <a:stCxn id="55" idx="2"/>
            <a:endCxn id="58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round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Rounded Rectangle 5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Vertex Cover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linear forest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Split graph components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Cograph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Feedback Vertex Set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Interval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Chordal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Treewidth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Chromatic Number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Odd Cycle Transversal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Distance to Perfect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52120" y="1124744"/>
                <a:ext cx="3240361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Kernel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𝑘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𝑓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𝑞</m:t>
                        </m:r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)</m:t>
                        </m:r>
                      </m:sup>
                    </m:sSup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24744"/>
                <a:ext cx="3240361" cy="380810"/>
              </a:xfrm>
              <a:prstGeom prst="rect">
                <a:avLst/>
              </a:prstGeom>
              <a:blipFill rotWithShape="0">
                <a:blip r:embed="rId4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652120" y="3140968"/>
                <a:ext cx="3255146" cy="9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FPT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⇔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 Kernel of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,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𝑞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+mj-lt"/>
                  <a:ea typeface="ＭＳ Ｐゴシック" pitchFamily="-109" charset="-128"/>
                </a:endParaRPr>
              </a:p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No kernel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𝑘</m:t>
                        </m:r>
                      </m:e>
                      <m:sup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𝑓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𝑞</m:t>
                        </m:r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itchFamily="-109" charset="-128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 unless</a:t>
                </a:r>
                <a:b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</a:br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𝑁𝑃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⊆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𝑐𝑜𝑁𝑃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/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40968"/>
                <a:ext cx="3255146" cy="934808"/>
              </a:xfrm>
              <a:prstGeom prst="rect">
                <a:avLst/>
              </a:prstGeom>
              <a:blipFill rotWithShape="0">
                <a:blip r:embed="rId5"/>
                <a:stretch>
                  <a:fillRect t="-3247" r="-168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rot="5400000">
            <a:off x="7225564" y="2914952"/>
            <a:ext cx="432789" cy="164740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No kernel of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 </a:t>
                </a:r>
                <a:b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</a:br>
                <a:r>
                  <a:rPr lang="en-US" sz="1800" dirty="0" smtClean="0">
                    <a:solidFill>
                      <a:prstClr val="black"/>
                    </a:solidFill>
                    <a:latin typeface="+mj-lt"/>
                    <a:ea typeface="ＭＳ Ｐゴシック" pitchFamily="-109" charset="-128"/>
                  </a:rPr>
                  <a:t>unless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𝑃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=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𝑁𝑃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+mj-lt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problem: Edge-modification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Situation for edge-deletion and vertex-deletion differs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Open problems: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FPT by Marx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[TCS ‘06], </a:t>
            </a:r>
            <a:r>
              <a:rPr lang="en-US" dirty="0" smtClean="0"/>
              <a:t>answer is no for edge-addition distance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468313" y="5085184"/>
            <a:ext cx="8218488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dirty="0" smtClean="0"/>
              <a:t>Does </a:t>
            </a:r>
            <a:r>
              <a:rPr lang="en-US" sz="2400" cap="small" dirty="0" smtClean="0"/>
              <a:t>Chromatic Number </a:t>
            </a:r>
            <a:r>
              <a:rPr lang="en-US" sz="2400" dirty="0" smtClean="0"/>
              <a:t>have a polynomial kernel parameterized by </a:t>
            </a:r>
            <a:r>
              <a:rPr lang="en-US" sz="2400" dirty="0" smtClean="0">
                <a:solidFill>
                  <a:srgbClr val="0070C0"/>
                </a:solidFill>
              </a:rPr>
              <a:t>edge-deletion</a:t>
            </a:r>
            <a:r>
              <a:rPr lang="en-US" sz="2400" dirty="0" smtClean="0"/>
              <a:t> distance to a chordal graph?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8313" y="1772816"/>
            <a:ext cx="82296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cap="small" dirty="0" smtClean="0">
                <a:solidFill>
                  <a:schemeClr val="tx1"/>
                </a:solidFill>
              </a:rPr>
              <a:t>Chromatic Number</a:t>
            </a:r>
            <a:r>
              <a:rPr lang="en-US" sz="2800" dirty="0" smtClean="0">
                <a:solidFill>
                  <a:schemeClr val="tx1"/>
                </a:solidFill>
              </a:rPr>
              <a:t> parameterized by </a:t>
            </a:r>
            <a:r>
              <a:rPr lang="en-US" sz="2800" dirty="0" smtClean="0">
                <a:solidFill>
                  <a:srgbClr val="0070C0"/>
                </a:solidFill>
              </a:rPr>
              <a:t>edge-deletion</a:t>
            </a:r>
            <a:r>
              <a:rPr lang="en-US" sz="2800" dirty="0" smtClean="0">
                <a:solidFill>
                  <a:schemeClr val="tx1"/>
                </a:solidFill>
              </a:rPr>
              <a:t> distance to a </a:t>
            </a:r>
            <a:r>
              <a:rPr lang="en-US" sz="2800" dirty="0" err="1" smtClean="0">
                <a:solidFill>
                  <a:schemeClr val="tx1"/>
                </a:solidFill>
              </a:rPr>
              <a:t>cograph</a:t>
            </a:r>
            <a:r>
              <a:rPr lang="en-US" sz="2800" dirty="0" smtClean="0">
                <a:solidFill>
                  <a:schemeClr val="tx1"/>
                </a:solidFill>
              </a:rPr>
              <a:t> admits a polynomial kernel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4456" y="29695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Master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thesis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ICA-3137910 of 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Pim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de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Wijer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’13 @ UU]</a:t>
            </a:r>
            <a:endParaRPr lang="en-US" sz="14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8313" y="3868707"/>
            <a:ext cx="8218488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dirty="0" smtClean="0"/>
              <a:t>Does </a:t>
            </a:r>
            <a:r>
              <a:rPr lang="en-US" sz="2400" cap="small" dirty="0" smtClean="0"/>
              <a:t>Chromatic Number </a:t>
            </a:r>
            <a:r>
              <a:rPr lang="en-US" sz="2400" dirty="0" smtClean="0"/>
              <a:t>have a polynomial kernel parameterized by </a:t>
            </a:r>
            <a:r>
              <a:rPr lang="en-US" sz="2400" dirty="0" smtClean="0">
                <a:solidFill>
                  <a:srgbClr val="0070C0"/>
                </a:solidFill>
              </a:rPr>
              <a:t>edge-edit</a:t>
            </a:r>
            <a:r>
              <a:rPr lang="en-US" sz="2400" dirty="0" smtClean="0"/>
              <a:t> distance to a </a:t>
            </a:r>
            <a:r>
              <a:rPr lang="en-US" sz="2400" dirty="0" err="1" smtClean="0"/>
              <a:t>cograph</a:t>
            </a:r>
            <a:r>
              <a:rPr lang="en-US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68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47663"/>
            <a:ext cx="8496175" cy="633412"/>
          </a:xfrm>
        </p:spPr>
        <p:txBody>
          <a:bodyPr/>
          <a:lstStyle/>
          <a:p>
            <a:r>
              <a:rPr lang="en-US" dirty="0" smtClean="0"/>
              <a:t>Open problem: </a:t>
            </a:r>
            <a:r>
              <a:rPr lang="en-US" cap="small" dirty="0" smtClean="0"/>
              <a:t>3-Coloring</a:t>
            </a:r>
            <a:r>
              <a:rPr lang="en-US" dirty="0" smtClean="0"/>
              <a:t> with a small color class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Open problem: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Problem is FPT by Marx, O’Sullivan &amp; </a:t>
                </a:r>
                <a:r>
                  <a:rPr lang="en-US" dirty="0" err="1"/>
                  <a:t>Razgon</a:t>
                </a:r>
                <a:r>
                  <a:rPr lang="en-US" dirty="0"/>
                  <a:t> ‘15</a:t>
                </a:r>
              </a:p>
              <a:p>
                <a:pPr marL="0" indent="0" algn="ctr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3-colorable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there is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set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is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odd cycle transversal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468313" y="1700808"/>
            <a:ext cx="8218488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dirty="0" smtClean="0"/>
              <a:t>Does </a:t>
            </a:r>
            <a:r>
              <a:rPr lang="en-US" sz="2400" cap="small" dirty="0" smtClean="0"/>
              <a:t>Independent Odd Cycle Transversal </a:t>
            </a:r>
            <a:r>
              <a:rPr lang="en-US" sz="2400" dirty="0" smtClean="0"/>
              <a:t>parameterized by solution size</a:t>
            </a:r>
            <a:r>
              <a:rPr lang="en-US" sz="2400" cap="small" dirty="0" smtClean="0"/>
              <a:t> </a:t>
            </a:r>
            <a:r>
              <a:rPr lang="en-US" sz="2400" dirty="0" smtClean="0"/>
              <a:t>have a polynomial kernel?</a:t>
            </a:r>
          </a:p>
          <a:p>
            <a:pPr marL="0" lvl="1"/>
            <a:r>
              <a:rPr lang="en-US" sz="2000" dirty="0" smtClean="0">
                <a:solidFill>
                  <a:srgbClr val="0070C0"/>
                </a:solidFill>
              </a:rPr>
              <a:t>[ = 3</a:t>
            </a:r>
            <a:r>
              <a:rPr lang="en-US" sz="2000" cap="small" dirty="0" smtClean="0">
                <a:solidFill>
                  <a:srgbClr val="0070C0"/>
                </a:solidFill>
              </a:rPr>
              <a:t>-Coloring</a:t>
            </a:r>
            <a:r>
              <a:rPr lang="en-US" sz="2000" dirty="0" smtClean="0">
                <a:solidFill>
                  <a:srgbClr val="0070C0"/>
                </a:solidFill>
              </a:rPr>
              <a:t> parameterized by size of smallest color class]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problem: Circular arc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Open </a:t>
            </a:r>
            <a:r>
              <a:rPr lang="en-US" dirty="0">
                <a:solidFill>
                  <a:srgbClr val="0070C0"/>
                </a:solidFill>
              </a:rPr>
              <a:t>problem: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Problem is </a:t>
            </a:r>
            <a:r>
              <a:rPr lang="en-US" dirty="0"/>
              <a:t>NP-complete </a:t>
            </a:r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Garey</a:t>
            </a:r>
            <a:r>
              <a:rPr lang="en-US" sz="1600" dirty="0">
                <a:solidFill>
                  <a:srgbClr val="0070C0"/>
                </a:solidFill>
              </a:rPr>
              <a:t>, Johnson, Miller </a:t>
            </a:r>
            <a:r>
              <a:rPr lang="en-US" sz="1600" dirty="0" smtClean="0">
                <a:solidFill>
                  <a:srgbClr val="0070C0"/>
                </a:solidFill>
              </a:rPr>
              <a:t>&amp; Papadimitriou ‘80] </a:t>
            </a:r>
            <a:r>
              <a:rPr lang="en-US" sz="1600" dirty="0">
                <a:solidFill>
                  <a:srgbClr val="0070C0"/>
                </a:solidFill>
              </a:rPr>
              <a:t>[Marx ‘03]</a:t>
            </a:r>
            <a:r>
              <a:rPr lang="en-US" dirty="0"/>
              <a:t> </a:t>
            </a:r>
            <a:r>
              <a:rPr lang="en-US" dirty="0" smtClean="0"/>
              <a:t>But fixed-parameter tractable (also via treewidth)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468313" y="1700808"/>
            <a:ext cx="8218488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dirty="0" smtClean="0"/>
              <a:t>Does </a:t>
            </a:r>
            <a:r>
              <a:rPr lang="en-US" sz="2400" cap="small" dirty="0" smtClean="0"/>
              <a:t>Chromatic Number </a:t>
            </a:r>
            <a:r>
              <a:rPr lang="en-US" sz="2400" dirty="0" smtClean="0"/>
              <a:t>parameterized by the number of allowed colors have a polynomial kernel on circular arc graphs?</a:t>
            </a:r>
          </a:p>
        </p:txBody>
      </p:sp>
    </p:spTree>
    <p:extLst>
      <p:ext uri="{BB962C8B-B14F-4D97-AF65-F5344CB8AC3E}">
        <p14:creationId xmlns:p14="http://schemas.microsoft.com/office/powerpoint/2010/main" val="33764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v01.twirpx.net/0720/0720433.jpg?t=201201310054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9481" r="6971" b="45160"/>
          <a:stretch/>
        </p:blipFill>
        <p:spPr bwMode="auto">
          <a:xfrm>
            <a:off x="2555776" y="4077072"/>
            <a:ext cx="223224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p:pic>
        <p:nvPicPr>
          <p:cNvPr id="1026" name="Picture 2" descr="Ruler, Straight, Edge, Tool, Geometry, Mat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5416">
            <a:off x="1007257" y="2384560"/>
            <a:ext cx="2808312" cy="14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25077">
            <a:off x="727738" y="1456133"/>
            <a:ext cx="1892839" cy="981472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1" y="347019"/>
            <a:ext cx="8229600" cy="63341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0" y="3584906"/>
            <a:ext cx="2271150" cy="1952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184135">
            <a:off x="3516819" y="554926"/>
            <a:ext cx="3525704" cy="2893428"/>
            <a:chOff x="5148064" y="1623484"/>
            <a:chExt cx="2232248" cy="1861576"/>
          </a:xfrm>
        </p:grpSpPr>
        <p:sp>
          <p:nvSpPr>
            <p:cNvPr id="10" name="Freeform 9"/>
            <p:cNvSpPr/>
            <p:nvPr/>
          </p:nvSpPr>
          <p:spPr bwMode="auto">
            <a:xfrm>
              <a:off x="5370635" y="1628800"/>
              <a:ext cx="1800200" cy="1800200"/>
            </a:xfrm>
            <a:custGeom>
              <a:avLst/>
              <a:gdLst>
                <a:gd name="connsiteX0" fmla="*/ 894235 w 1800200"/>
                <a:gd name="connsiteY0" fmla="*/ 190761 h 1800200"/>
                <a:gd name="connsiteX1" fmla="*/ 180129 w 1800200"/>
                <a:gd name="connsiteY1" fmla="*/ 904867 h 1800200"/>
                <a:gd name="connsiteX2" fmla="*/ 894235 w 1800200"/>
                <a:gd name="connsiteY2" fmla="*/ 1618973 h 1800200"/>
                <a:gd name="connsiteX3" fmla="*/ 1608341 w 1800200"/>
                <a:gd name="connsiteY3" fmla="*/ 904867 h 1800200"/>
                <a:gd name="connsiteX4" fmla="*/ 894235 w 1800200"/>
                <a:gd name="connsiteY4" fmla="*/ 190761 h 1800200"/>
                <a:gd name="connsiteX5" fmla="*/ 900100 w 1800200"/>
                <a:gd name="connsiteY5" fmla="*/ 0 h 1800200"/>
                <a:gd name="connsiteX6" fmla="*/ 1800200 w 1800200"/>
                <a:gd name="connsiteY6" fmla="*/ 900100 h 1800200"/>
                <a:gd name="connsiteX7" fmla="*/ 900100 w 1800200"/>
                <a:gd name="connsiteY7" fmla="*/ 1800200 h 1800200"/>
                <a:gd name="connsiteX8" fmla="*/ 0 w 1800200"/>
                <a:gd name="connsiteY8" fmla="*/ 900100 h 1800200"/>
                <a:gd name="connsiteX9" fmla="*/ 900100 w 1800200"/>
                <a:gd name="connsiteY9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894235" y="190761"/>
                  </a:moveTo>
                  <a:cubicBezTo>
                    <a:pt x="499845" y="190761"/>
                    <a:pt x="180129" y="510477"/>
                    <a:pt x="180129" y="904867"/>
                  </a:cubicBezTo>
                  <a:cubicBezTo>
                    <a:pt x="180129" y="1299257"/>
                    <a:pt x="499845" y="1618973"/>
                    <a:pt x="894235" y="1618973"/>
                  </a:cubicBezTo>
                  <a:cubicBezTo>
                    <a:pt x="1288625" y="1618973"/>
                    <a:pt x="1608341" y="1299257"/>
                    <a:pt x="1608341" y="904867"/>
                  </a:cubicBezTo>
                  <a:cubicBezTo>
                    <a:pt x="1608341" y="510477"/>
                    <a:pt x="1288625" y="190761"/>
                    <a:pt x="894235" y="190761"/>
                  </a:cubicBezTo>
                  <a:close/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148064" y="2392480"/>
              <a:ext cx="2232248" cy="2622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u="none" strike="noStrike" cap="sm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Black" panose="02070A03080606020203" pitchFamily="18" charset="0"/>
                </a:rPr>
                <a:t>guaranteed</a:t>
              </a:r>
              <a:endParaRPr kumimoji="0" lang="en-US" sz="32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</a:endParaRPr>
            </a:p>
          </p:txBody>
        </p:sp>
        <p:sp>
          <p:nvSpPr>
            <p:cNvPr id="12" name="5-Point Star 11"/>
            <p:cNvSpPr/>
            <p:nvPr/>
          </p:nvSpPr>
          <p:spPr bwMode="auto">
            <a:xfrm rot="10800000">
              <a:off x="5868144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 rot="10800000">
              <a:off x="6192230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 rot="10800000">
              <a:off x="6493217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5-Point Star 14"/>
            <p:cNvSpPr/>
            <p:nvPr/>
          </p:nvSpPr>
          <p:spPr bwMode="auto">
            <a:xfrm rot="10800000">
              <a:off x="6332088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5-Point Star 15"/>
            <p:cNvSpPr/>
            <p:nvPr/>
          </p:nvSpPr>
          <p:spPr bwMode="auto">
            <a:xfrm rot="10800000">
              <a:off x="6012160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5-Point Star 16"/>
            <p:cNvSpPr/>
            <p:nvPr/>
          </p:nvSpPr>
          <p:spPr bwMode="auto">
            <a:xfrm rot="10800000">
              <a:off x="5868144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5-Point Star 17"/>
            <p:cNvSpPr/>
            <p:nvPr/>
          </p:nvSpPr>
          <p:spPr bwMode="auto">
            <a:xfrm rot="10800000">
              <a:off x="6192230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5-Point Star 18"/>
            <p:cNvSpPr/>
            <p:nvPr/>
          </p:nvSpPr>
          <p:spPr bwMode="auto">
            <a:xfrm rot="10800000">
              <a:off x="6493217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5-Point Star 19"/>
            <p:cNvSpPr/>
            <p:nvPr/>
          </p:nvSpPr>
          <p:spPr bwMode="auto">
            <a:xfrm rot="10800000">
              <a:off x="6332088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5-Point Star 20"/>
            <p:cNvSpPr/>
            <p:nvPr/>
          </p:nvSpPr>
          <p:spPr bwMode="auto">
            <a:xfrm rot="10800000">
              <a:off x="6012160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57360" y="1749724"/>
              <a:ext cx="1622781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400" cap="small" dirty="0" smtClean="0">
                  <a:ln w="0"/>
                  <a:latin typeface="Bodoni MT Black" panose="02070A03080606020203" pitchFamily="18" charset="0"/>
                </a:rPr>
                <a:t>30 days money back</a:t>
              </a:r>
              <a:endParaRPr lang="en-US" sz="2400" cap="small" dirty="0">
                <a:ln w="0"/>
                <a:latin typeface="Bodoni MT Black" panose="02070A03080606020203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03879" y="1623484"/>
              <a:ext cx="1709666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 anchor="b" anchorCtr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cap="small" dirty="0" smtClean="0">
                  <a:ln w="0"/>
                  <a:latin typeface="Bodoni MT Black" panose="02070A03080606020203" pitchFamily="18" charset="0"/>
                </a:rPr>
                <a:t>Proper coloring</a:t>
              </a:r>
              <a:endParaRPr lang="en-US" sz="2400" cap="small" dirty="0">
                <a:ln w="0"/>
                <a:latin typeface="Bodoni MT Black" panose="02070A03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1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Parameterizing above or below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Literature is full of results that </a:t>
            </a:r>
            <a:r>
              <a:rPr lang="en-US" dirty="0" smtClean="0">
                <a:solidFill>
                  <a:srgbClr val="0070C0"/>
                </a:solidFill>
              </a:rPr>
              <a:t>guarantee</a:t>
            </a:r>
            <a:r>
              <a:rPr lang="en-US" dirty="0" smtClean="0"/>
              <a:t> the existence of a proper coloring under certain conditions</a:t>
            </a:r>
          </a:p>
          <a:p>
            <a:pPr marL="0" indent="0">
              <a:buNone/>
            </a:pPr>
            <a:r>
              <a:rPr lang="en-US" dirty="0" smtClean="0"/>
              <a:t>What if your graph </a:t>
            </a:r>
            <a:r>
              <a:rPr lang="en-US" dirty="0" smtClean="0">
                <a:solidFill>
                  <a:srgbClr val="0070C0"/>
                </a:solidFill>
              </a:rPr>
              <a:t>almost</a:t>
            </a:r>
            <a:r>
              <a:rPr lang="en-US" dirty="0" smtClean="0"/>
              <a:t> satisfies those conditions?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Parameterize by the amount of violation!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Next up: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Proof of concept using Brooks’ theorem</a:t>
            </a:r>
            <a:br>
              <a:rPr lang="en-US" dirty="0" smtClean="0"/>
            </a:br>
            <a:r>
              <a:rPr lang="en-US" sz="1800" dirty="0" smtClean="0">
                <a:solidFill>
                  <a:srgbClr val="0070C0"/>
                </a:solidFill>
              </a:rPr>
              <a:t>[J &amp; Nederlof, WIP ‘19]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0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Brooks’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13037"/>
                <a:ext cx="8229600" cy="38131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Has the following algorithmic consequence: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Leads to the following above-guarantee complexity question: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000" dirty="0" smtClean="0"/>
                  <a:t>(Is </a:t>
                </a:r>
                <a14:m>
                  <m:oMath xmlns:m="http://schemas.openxmlformats.org/officeDocument/2006/math">
                    <m:r>
                      <a:rPr lang="en-US" sz="2000" i="1" cap="small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cap="small" dirty="0" smtClean="0"/>
                  <a:t>-Coloring FPT </a:t>
                </a:r>
                <a:r>
                  <a:rPr lang="en-US" sz="2000" dirty="0" smtClean="0"/>
                  <a:t>parameterized by #vertices of degree more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cap="small" dirty="0" smtClean="0"/>
                  <a:t>?)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13037"/>
                <a:ext cx="8229600" cy="3813126"/>
              </a:xfrm>
              <a:blipFill rotWithShape="0">
                <a:blip r:embed="rId3"/>
                <a:stretch>
                  <a:fillRect l="-1111" t="-1278" b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68313" y="1196975"/>
                <a:ext cx="8229600" cy="90016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be a connected graph of maximum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has a proper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-coloring, unless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clique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odd cycle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196975"/>
                <a:ext cx="8229600" cy="90016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68313" y="2852936"/>
                <a:ext cx="8229600" cy="9001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sz="2400" dirty="0"/>
                  <a:t>If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all vertices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have degree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, then there is a polynomial-time algorithm to test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can be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-colored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2852936"/>
                <a:ext cx="8229600" cy="90016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68313" y="4653136"/>
                <a:ext cx="8229600" cy="9001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vertices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have degree more than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can we test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time whether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can be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-colored</a:t>
                </a:r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4653136"/>
                <a:ext cx="8229600" cy="90016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Degree-</a:t>
            </a:r>
            <a:r>
              <a:rPr lang="en-US" dirty="0" err="1" smtClean="0"/>
              <a:t>choosability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degree-</a:t>
                </a:r>
                <a:r>
                  <a:rPr lang="en-US" dirty="0" err="1">
                    <a:solidFill>
                      <a:srgbClr val="0070C0"/>
                    </a:solidFill>
                  </a:rPr>
                  <a:t>choosable</a:t>
                </a:r>
                <a:r>
                  <a:rPr lang="en-US" dirty="0"/>
                  <a:t> if for every </a:t>
                </a:r>
                <a:r>
                  <a:rPr lang="en-US" dirty="0" smtClean="0"/>
                  <a:t>choice of </a:t>
                </a:r>
                <a:r>
                  <a:rPr lang="en-US" dirty="0"/>
                  <a:t>lists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)|=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there is </a:t>
                </a:r>
                <a:r>
                  <a:rPr lang="en-US" dirty="0"/>
                  <a:t>a </a:t>
                </a:r>
                <a:r>
                  <a:rPr lang="en-US" dirty="0" smtClean="0"/>
                  <a:t>proper list</a:t>
                </a:r>
                <a:r>
                  <a:rPr lang="en-US" dirty="0"/>
                  <a:t> coloring 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err="1">
                    <a:solidFill>
                      <a:srgbClr val="0070C0"/>
                    </a:solidFill>
                  </a:rPr>
                  <a:t>Gallai</a:t>
                </a:r>
                <a:r>
                  <a:rPr lang="en-US" dirty="0">
                    <a:solidFill>
                      <a:srgbClr val="0070C0"/>
                    </a:solidFill>
                  </a:rPr>
                  <a:t> tree</a:t>
                </a:r>
                <a:r>
                  <a:rPr lang="en-US" dirty="0"/>
                  <a:t> is a graph in which each maximal 2-connected component is either an </a:t>
                </a:r>
                <a:r>
                  <a:rPr lang="en-US" dirty="0">
                    <a:solidFill>
                      <a:srgbClr val="0070C0"/>
                    </a:solidFill>
                  </a:rPr>
                  <a:t>odd cycle</a:t>
                </a:r>
                <a:r>
                  <a:rPr lang="en-US" dirty="0"/>
                  <a:t> or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clique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365104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70C0"/>
                </a:solidFill>
                <a:latin typeface="+mj-lt"/>
              </a:rPr>
              <a:t>[Borodin’77] [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Erdős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, Rubin &amp; Taylor’79]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68313" y="3465066"/>
                <a:ext cx="8229600" cy="9001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A connected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degree-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choosable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if and only if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not a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Gallai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tree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3465066"/>
                <a:ext cx="8229600" cy="9001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549770"/>
            <a:ext cx="26289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630" y="4777780"/>
            <a:ext cx="2514600" cy="1485900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 bwMode="auto">
          <a:xfrm>
            <a:off x="7020272" y="5605726"/>
            <a:ext cx="1008112" cy="100811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27854" y="5412252"/>
            <a:ext cx="963826" cy="985325"/>
          </a:xfrm>
          <a:custGeom>
            <a:avLst/>
            <a:gdLst>
              <a:gd name="connsiteX0" fmla="*/ 0 w 1087394"/>
              <a:gd name="connsiteY0" fmla="*/ 1140580 h 1343104"/>
              <a:gd name="connsiteX1" fmla="*/ 803189 w 1087394"/>
              <a:gd name="connsiteY1" fmla="*/ 374461 h 1343104"/>
              <a:gd name="connsiteX2" fmla="*/ 420129 w 1087394"/>
              <a:gd name="connsiteY2" fmla="*/ 3758 h 1343104"/>
              <a:gd name="connsiteX3" fmla="*/ 284205 w 1087394"/>
              <a:gd name="connsiteY3" fmla="*/ 584526 h 1343104"/>
              <a:gd name="connsiteX4" fmla="*/ 753762 w 1087394"/>
              <a:gd name="connsiteY4" fmla="*/ 868731 h 1343104"/>
              <a:gd name="connsiteX5" fmla="*/ 667265 w 1087394"/>
              <a:gd name="connsiteY5" fmla="*/ 1325931 h 1343104"/>
              <a:gd name="connsiteX6" fmla="*/ 1087394 w 1087394"/>
              <a:gd name="connsiteY6" fmla="*/ 1202364 h 1343104"/>
              <a:gd name="connsiteX0" fmla="*/ 0 w 1087394"/>
              <a:gd name="connsiteY0" fmla="*/ 1139492 h 1342016"/>
              <a:gd name="connsiteX1" fmla="*/ 803189 w 1087394"/>
              <a:gd name="connsiteY1" fmla="*/ 373373 h 1342016"/>
              <a:gd name="connsiteX2" fmla="*/ 420129 w 1087394"/>
              <a:gd name="connsiteY2" fmla="*/ 2670 h 1342016"/>
              <a:gd name="connsiteX3" fmla="*/ 98853 w 1087394"/>
              <a:gd name="connsiteY3" fmla="*/ 546367 h 1342016"/>
              <a:gd name="connsiteX4" fmla="*/ 753762 w 1087394"/>
              <a:gd name="connsiteY4" fmla="*/ 867643 h 1342016"/>
              <a:gd name="connsiteX5" fmla="*/ 667265 w 1087394"/>
              <a:gd name="connsiteY5" fmla="*/ 1324843 h 1342016"/>
              <a:gd name="connsiteX6" fmla="*/ 1087394 w 1087394"/>
              <a:gd name="connsiteY6" fmla="*/ 1201276 h 1342016"/>
              <a:gd name="connsiteX0" fmla="*/ 0 w 1087394"/>
              <a:gd name="connsiteY0" fmla="*/ 1139492 h 1247487"/>
              <a:gd name="connsiteX1" fmla="*/ 803189 w 1087394"/>
              <a:gd name="connsiteY1" fmla="*/ 373373 h 1247487"/>
              <a:gd name="connsiteX2" fmla="*/ 420129 w 1087394"/>
              <a:gd name="connsiteY2" fmla="*/ 2670 h 1247487"/>
              <a:gd name="connsiteX3" fmla="*/ 98853 w 1087394"/>
              <a:gd name="connsiteY3" fmla="*/ 546367 h 1247487"/>
              <a:gd name="connsiteX4" fmla="*/ 753762 w 1087394"/>
              <a:gd name="connsiteY4" fmla="*/ 867643 h 1247487"/>
              <a:gd name="connsiteX5" fmla="*/ 617838 w 1087394"/>
              <a:gd name="connsiteY5" fmla="*/ 1176561 h 1247487"/>
              <a:gd name="connsiteX6" fmla="*/ 1087394 w 1087394"/>
              <a:gd name="connsiteY6" fmla="*/ 1201276 h 1247487"/>
              <a:gd name="connsiteX0" fmla="*/ 0 w 963826"/>
              <a:gd name="connsiteY0" fmla="*/ 1139492 h 1194751"/>
              <a:gd name="connsiteX1" fmla="*/ 803189 w 963826"/>
              <a:gd name="connsiteY1" fmla="*/ 373373 h 1194751"/>
              <a:gd name="connsiteX2" fmla="*/ 420129 w 963826"/>
              <a:gd name="connsiteY2" fmla="*/ 2670 h 1194751"/>
              <a:gd name="connsiteX3" fmla="*/ 98853 w 963826"/>
              <a:gd name="connsiteY3" fmla="*/ 546367 h 1194751"/>
              <a:gd name="connsiteX4" fmla="*/ 753762 w 963826"/>
              <a:gd name="connsiteY4" fmla="*/ 867643 h 1194751"/>
              <a:gd name="connsiteX5" fmla="*/ 617838 w 963826"/>
              <a:gd name="connsiteY5" fmla="*/ 1176561 h 1194751"/>
              <a:gd name="connsiteX6" fmla="*/ 963826 w 963826"/>
              <a:gd name="connsiteY6" fmla="*/ 1102422 h 1194751"/>
              <a:gd name="connsiteX0" fmla="*/ 0 w 963826"/>
              <a:gd name="connsiteY0" fmla="*/ 935962 h 991221"/>
              <a:gd name="connsiteX1" fmla="*/ 803189 w 963826"/>
              <a:gd name="connsiteY1" fmla="*/ 169843 h 991221"/>
              <a:gd name="connsiteX2" fmla="*/ 469556 w 963826"/>
              <a:gd name="connsiteY2" fmla="*/ 9205 h 991221"/>
              <a:gd name="connsiteX3" fmla="*/ 98853 w 963826"/>
              <a:gd name="connsiteY3" fmla="*/ 342837 h 991221"/>
              <a:gd name="connsiteX4" fmla="*/ 753762 w 963826"/>
              <a:gd name="connsiteY4" fmla="*/ 664113 h 991221"/>
              <a:gd name="connsiteX5" fmla="*/ 617838 w 963826"/>
              <a:gd name="connsiteY5" fmla="*/ 973031 h 991221"/>
              <a:gd name="connsiteX6" fmla="*/ 963826 w 963826"/>
              <a:gd name="connsiteY6" fmla="*/ 898892 h 991221"/>
              <a:gd name="connsiteX0" fmla="*/ 0 w 963826"/>
              <a:gd name="connsiteY0" fmla="*/ 930066 h 985325"/>
              <a:gd name="connsiteX1" fmla="*/ 691978 w 963826"/>
              <a:gd name="connsiteY1" fmla="*/ 213374 h 985325"/>
              <a:gd name="connsiteX2" fmla="*/ 469556 w 963826"/>
              <a:gd name="connsiteY2" fmla="*/ 3309 h 985325"/>
              <a:gd name="connsiteX3" fmla="*/ 98853 w 963826"/>
              <a:gd name="connsiteY3" fmla="*/ 336941 h 985325"/>
              <a:gd name="connsiteX4" fmla="*/ 753762 w 963826"/>
              <a:gd name="connsiteY4" fmla="*/ 658217 h 985325"/>
              <a:gd name="connsiteX5" fmla="*/ 617838 w 963826"/>
              <a:gd name="connsiteY5" fmla="*/ 967135 h 985325"/>
              <a:gd name="connsiteX6" fmla="*/ 963826 w 963826"/>
              <a:gd name="connsiteY6" fmla="*/ 892996 h 985325"/>
              <a:gd name="connsiteX0" fmla="*/ 0 w 963826"/>
              <a:gd name="connsiteY0" fmla="*/ 930066 h 985325"/>
              <a:gd name="connsiteX1" fmla="*/ 691978 w 963826"/>
              <a:gd name="connsiteY1" fmla="*/ 213374 h 985325"/>
              <a:gd name="connsiteX2" fmla="*/ 469556 w 963826"/>
              <a:gd name="connsiteY2" fmla="*/ 3309 h 985325"/>
              <a:gd name="connsiteX3" fmla="*/ 98853 w 963826"/>
              <a:gd name="connsiteY3" fmla="*/ 336941 h 985325"/>
              <a:gd name="connsiteX4" fmla="*/ 630195 w 963826"/>
              <a:gd name="connsiteY4" fmla="*/ 658217 h 985325"/>
              <a:gd name="connsiteX5" fmla="*/ 617838 w 963826"/>
              <a:gd name="connsiteY5" fmla="*/ 967135 h 985325"/>
              <a:gd name="connsiteX6" fmla="*/ 963826 w 963826"/>
              <a:gd name="connsiteY6" fmla="*/ 892996 h 98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826" h="985325">
                <a:moveTo>
                  <a:pt x="0" y="930066"/>
                </a:moveTo>
                <a:cubicBezTo>
                  <a:pt x="366583" y="641741"/>
                  <a:pt x="613719" y="367833"/>
                  <a:pt x="691978" y="213374"/>
                </a:cubicBezTo>
                <a:cubicBezTo>
                  <a:pt x="770237" y="58915"/>
                  <a:pt x="568410" y="-17285"/>
                  <a:pt x="469556" y="3309"/>
                </a:cubicBezTo>
                <a:cubicBezTo>
                  <a:pt x="370702" y="23903"/>
                  <a:pt x="72080" y="227790"/>
                  <a:pt x="98853" y="336941"/>
                </a:cubicBezTo>
                <a:cubicBezTo>
                  <a:pt x="125626" y="446092"/>
                  <a:pt x="543698" y="553185"/>
                  <a:pt x="630195" y="658217"/>
                </a:cubicBezTo>
                <a:cubicBezTo>
                  <a:pt x="716693" y="763249"/>
                  <a:pt x="562233" y="928005"/>
                  <a:pt x="617838" y="967135"/>
                </a:cubicBezTo>
                <a:cubicBezTo>
                  <a:pt x="673443" y="1006265"/>
                  <a:pt x="781564" y="982582"/>
                  <a:pt x="963826" y="892996"/>
                </a:cubicBezTo>
              </a:path>
            </a:pathLst>
          </a:custGeom>
          <a:noFill/>
          <a:ln w="571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03" y="3129765"/>
            <a:ext cx="3543300" cy="3695700"/>
          </a:xfrm>
          <a:prstGeom prst="rect">
            <a:avLst/>
          </a:prstGeom>
        </p:spPr>
      </p:pic>
      <p:pic>
        <p:nvPicPr>
          <p:cNvPr id="10" name="PartialColor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830" y="3150395"/>
            <a:ext cx="3562350" cy="3695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r>
                  <a:rPr lang="en-US" dirty="0" smtClean="0"/>
                  <a:t> with few vertices of degree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5652120" y="4725144"/>
                <a:ext cx="3115198" cy="1932833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1">
                      <a:tint val="37000"/>
                      <a:satMod val="300000"/>
                      <a:alpha val="50000"/>
                    </a:schemeClr>
                  </a:gs>
                  <a:gs pos="100000">
                    <a:schemeClr val="accent1">
                      <a:tint val="15000"/>
                      <a:satMod val="350000"/>
                      <a:alpha val="5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120" y="4725144"/>
                <a:ext cx="3115198" cy="193283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72400" y="3635597"/>
                <a:ext cx="648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635597"/>
                <a:ext cx="648072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vertices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degree more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[example: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be the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degree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</a:t>
                </a:r>
                <a:r>
                  <a:rPr lang="en-US" dirty="0" smtClean="0"/>
                  <a:t> degree)</a:t>
                </a:r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 proper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Define list coloring instance </a:t>
                </a:r>
                <a:br>
                  <a:rPr lang="en-US" dirty="0" smtClean="0"/>
                </a:b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use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so list coloring exists</a:t>
                </a:r>
                <a:br>
                  <a:rPr lang="en-US" dirty="0" smtClean="0"/>
                </a:br>
                <a:r>
                  <a:rPr lang="en-US" dirty="0" smtClean="0"/>
                  <a:t>by degree-</a:t>
                </a:r>
                <a:r>
                  <a:rPr lang="en-US" dirty="0" err="1" smtClean="0"/>
                  <a:t>choosability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1111" t="-989" b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87735" y="426347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{1,3,4}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735" y="4263479"/>
                <a:ext cx="936104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4935" r="-779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6184" y="342900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{1,3}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184" y="3429000"/>
                <a:ext cx="93610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61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 bwMode="auto">
          <a:xfrm>
            <a:off x="5570685" y="4437112"/>
            <a:ext cx="288032" cy="2880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53912" y="3891253"/>
            <a:ext cx="288032" cy="2880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68313" y="2110704"/>
                <a:ext cx="8229600" cy="9001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has a component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that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not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Gallai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tree</a:t>
                </a:r>
                <a:r>
                  <a:rPr lang="en-US" sz="2400" dirty="0" smtClean="0"/>
                  <a:t>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2110704"/>
                <a:ext cx="8229600" cy="900162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2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9" grpId="0"/>
      <p:bldP spid="12" grpId="0"/>
      <p:bldP spid="15" grpId="0" animBg="1"/>
      <p:bldP spid="1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</a:t>
                </a:r>
                <a:r>
                  <a:rPr lang="en-US" dirty="0"/>
                  <a:t> with few vertices of degree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vertices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degree more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[example: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]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vertices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degree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0070C0"/>
                    </a:solidFill>
                  </a:rPr>
                  <a:t>Small</a:t>
                </a:r>
                <a:r>
                  <a:rPr lang="en-US" dirty="0"/>
                  <a:t> degree)</a:t>
                </a:r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Such components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can be safely removed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all components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Gallai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trees</a:t>
                </a:r>
                <a:r>
                  <a:rPr lang="en-US" dirty="0" smtClean="0"/>
                  <a:t>, then each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a clique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or odd cycle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; adding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to all bags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Run treewidth-based algorithm to decide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colorability</a:t>
                </a:r>
                <a:r>
                  <a:rPr lang="en-US" dirty="0" smtClean="0"/>
                  <a:t> in time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11" t="-989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68313" y="2110704"/>
                <a:ext cx="8229600" cy="9001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has a component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that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not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Gallai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tree</a:t>
                </a:r>
                <a:r>
                  <a:rPr lang="en-US" sz="2400" dirty="0" smtClean="0"/>
                  <a:t>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2110704"/>
                <a:ext cx="8229600" cy="90016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468313" y="5265142"/>
                <a:ext cx="8229600" cy="9001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 of degree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cap="small" dirty="0" smtClean="0"/>
                  <a:t>-Coloring</a:t>
                </a:r>
                <a:r>
                  <a:rPr lang="en-US" sz="2400" dirty="0" smtClean="0"/>
                  <a:t> is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but not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1600" dirty="0" smtClean="0"/>
                  <a:t>(under SETH)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5265142"/>
                <a:ext cx="8229600" cy="90016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28592" y="6156012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J &amp; Nederlof WIP ‘19]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83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9943468"/>
                  </p:ext>
                </p:extLst>
              </p:nvPr>
            </p:nvGraphicFramePr>
            <p:xfrm>
              <a:off x="457200" y="1196975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9943468"/>
                  </p:ext>
                </p:extLst>
              </p:nvPr>
            </p:nvGraphicFramePr>
            <p:xfrm>
              <a:off x="457200" y="1196975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972197"/>
            <a:ext cx="8435280" cy="19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Several aspects to analyze for a parameterized problem:</a:t>
            </a:r>
          </a:p>
          <a:p>
            <a:r>
              <a:rPr lang="en-US" kern="0" dirty="0" smtClean="0"/>
              <a:t>Is it </a:t>
            </a:r>
            <a:r>
              <a:rPr lang="en-US" kern="0" dirty="0" smtClean="0">
                <a:solidFill>
                  <a:srgbClr val="0070C0"/>
                </a:solidFill>
              </a:rPr>
              <a:t>fixed-parameter tractable</a:t>
            </a:r>
            <a:r>
              <a:rPr lang="en-US" kern="0" dirty="0" smtClean="0"/>
              <a:t>?</a:t>
            </a:r>
          </a:p>
          <a:p>
            <a:r>
              <a:rPr lang="en-US" kern="0" dirty="0" smtClean="0"/>
              <a:t>Is there a </a:t>
            </a:r>
            <a:r>
              <a:rPr lang="en-US" kern="0" dirty="0" smtClean="0">
                <a:solidFill>
                  <a:srgbClr val="0070C0"/>
                </a:solidFill>
              </a:rPr>
              <a:t>kernelization algorithm</a:t>
            </a:r>
            <a:r>
              <a:rPr lang="en-US" kern="0" dirty="0" smtClean="0"/>
              <a:t> that efficiently reduces inputs to equivalent ones of size bounded in the parameter?</a:t>
            </a:r>
          </a:p>
        </p:txBody>
      </p:sp>
      <p:pic>
        <p:nvPicPr>
          <p:cNvPr id="6148" name="Picture 4" descr="C:\Users\bjansen\AppData\Local\Microsoft\Windows\INetCache\IE\BD5T8V2F\Acetone-3D-balls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1" y="3067014"/>
            <a:ext cx="752915" cy="5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jansen\AppData\Local\Microsoft\Windows\INetCache\IE\PKG3VLWL\Pentomino_Puzzle_Solution_8x8_Minus_Center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2432844" y="3117434"/>
            <a:ext cx="687082" cy="5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 rot="1184135">
            <a:off x="7555224" y="3016558"/>
            <a:ext cx="923449" cy="770107"/>
            <a:chOff x="5148064" y="1623484"/>
            <a:chExt cx="2232248" cy="1861576"/>
          </a:xfrm>
        </p:grpSpPr>
        <p:sp>
          <p:nvSpPr>
            <p:cNvPr id="10" name="Freeform 9"/>
            <p:cNvSpPr/>
            <p:nvPr/>
          </p:nvSpPr>
          <p:spPr bwMode="auto">
            <a:xfrm>
              <a:off x="5370635" y="1628800"/>
              <a:ext cx="1800200" cy="1800200"/>
            </a:xfrm>
            <a:custGeom>
              <a:avLst/>
              <a:gdLst>
                <a:gd name="connsiteX0" fmla="*/ 894235 w 1800200"/>
                <a:gd name="connsiteY0" fmla="*/ 190761 h 1800200"/>
                <a:gd name="connsiteX1" fmla="*/ 180129 w 1800200"/>
                <a:gd name="connsiteY1" fmla="*/ 904867 h 1800200"/>
                <a:gd name="connsiteX2" fmla="*/ 894235 w 1800200"/>
                <a:gd name="connsiteY2" fmla="*/ 1618973 h 1800200"/>
                <a:gd name="connsiteX3" fmla="*/ 1608341 w 1800200"/>
                <a:gd name="connsiteY3" fmla="*/ 904867 h 1800200"/>
                <a:gd name="connsiteX4" fmla="*/ 894235 w 1800200"/>
                <a:gd name="connsiteY4" fmla="*/ 190761 h 1800200"/>
                <a:gd name="connsiteX5" fmla="*/ 900100 w 1800200"/>
                <a:gd name="connsiteY5" fmla="*/ 0 h 1800200"/>
                <a:gd name="connsiteX6" fmla="*/ 1800200 w 1800200"/>
                <a:gd name="connsiteY6" fmla="*/ 900100 h 1800200"/>
                <a:gd name="connsiteX7" fmla="*/ 900100 w 1800200"/>
                <a:gd name="connsiteY7" fmla="*/ 1800200 h 1800200"/>
                <a:gd name="connsiteX8" fmla="*/ 0 w 1800200"/>
                <a:gd name="connsiteY8" fmla="*/ 900100 h 1800200"/>
                <a:gd name="connsiteX9" fmla="*/ 900100 w 1800200"/>
                <a:gd name="connsiteY9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894235" y="190761"/>
                  </a:moveTo>
                  <a:cubicBezTo>
                    <a:pt x="499845" y="190761"/>
                    <a:pt x="180129" y="510477"/>
                    <a:pt x="180129" y="904867"/>
                  </a:cubicBezTo>
                  <a:cubicBezTo>
                    <a:pt x="180129" y="1299257"/>
                    <a:pt x="499845" y="1618973"/>
                    <a:pt x="894235" y="1618973"/>
                  </a:cubicBezTo>
                  <a:cubicBezTo>
                    <a:pt x="1288625" y="1618973"/>
                    <a:pt x="1608341" y="1299257"/>
                    <a:pt x="1608341" y="904867"/>
                  </a:cubicBezTo>
                  <a:cubicBezTo>
                    <a:pt x="1608341" y="510477"/>
                    <a:pt x="1288625" y="190761"/>
                    <a:pt x="894235" y="190761"/>
                  </a:cubicBezTo>
                  <a:close/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148064" y="2392480"/>
              <a:ext cx="2232248" cy="2622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u="none" strike="noStrike" cap="sm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Black" panose="02070A03080606020203" pitchFamily="18" charset="0"/>
                </a:rPr>
                <a:t>guaranteed</a:t>
              </a:r>
              <a:endParaRPr kumimoji="0" lang="en-US" sz="7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</a:endParaRPr>
            </a:p>
          </p:txBody>
        </p:sp>
        <p:sp>
          <p:nvSpPr>
            <p:cNvPr id="12" name="5-Point Star 11"/>
            <p:cNvSpPr/>
            <p:nvPr/>
          </p:nvSpPr>
          <p:spPr bwMode="auto">
            <a:xfrm rot="10800000">
              <a:off x="5868144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 rot="10800000">
              <a:off x="6192230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 rot="10800000">
              <a:off x="6493217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5-Point Star 14"/>
            <p:cNvSpPr/>
            <p:nvPr/>
          </p:nvSpPr>
          <p:spPr bwMode="auto">
            <a:xfrm rot="10800000">
              <a:off x="6332088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5-Point Star 15"/>
            <p:cNvSpPr/>
            <p:nvPr/>
          </p:nvSpPr>
          <p:spPr bwMode="auto">
            <a:xfrm rot="10800000">
              <a:off x="6012160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5-Point Star 16"/>
            <p:cNvSpPr/>
            <p:nvPr/>
          </p:nvSpPr>
          <p:spPr bwMode="auto">
            <a:xfrm rot="10800000">
              <a:off x="5868144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5-Point Star 17"/>
            <p:cNvSpPr/>
            <p:nvPr/>
          </p:nvSpPr>
          <p:spPr bwMode="auto">
            <a:xfrm rot="10800000">
              <a:off x="6192230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5-Point Star 18"/>
            <p:cNvSpPr/>
            <p:nvPr/>
          </p:nvSpPr>
          <p:spPr bwMode="auto">
            <a:xfrm rot="10800000">
              <a:off x="6493217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5-Point Star 19"/>
            <p:cNvSpPr/>
            <p:nvPr/>
          </p:nvSpPr>
          <p:spPr bwMode="auto">
            <a:xfrm rot="10800000">
              <a:off x="6332088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5-Point Star 20"/>
            <p:cNvSpPr/>
            <p:nvPr/>
          </p:nvSpPr>
          <p:spPr bwMode="auto">
            <a:xfrm rot="10800000">
              <a:off x="6012160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57360" y="1749724"/>
              <a:ext cx="1622781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00" cap="small" dirty="0" smtClean="0">
                  <a:ln w="0"/>
                  <a:latin typeface="Bodoni MT Black" panose="02070A03080606020203" pitchFamily="18" charset="0"/>
                </a:rPr>
                <a:t>30 days money back</a:t>
              </a:r>
              <a:endParaRPr lang="en-US" sz="500" cap="small" dirty="0">
                <a:ln w="0"/>
                <a:latin typeface="Bodoni MT Black" panose="02070A03080606020203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03879" y="1623484"/>
              <a:ext cx="1709666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 anchor="b" anchorCtr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00" cap="small" dirty="0" smtClean="0">
                  <a:ln w="0"/>
                  <a:latin typeface="Bodoni MT Black" panose="02070A03080606020203" pitchFamily="18" charset="0"/>
                </a:rPr>
                <a:t>Proper coloring</a:t>
              </a:r>
              <a:endParaRPr lang="en-US" sz="500" cap="small" dirty="0">
                <a:ln w="0"/>
                <a:latin typeface="Bodoni MT Black" panose="02070A03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8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problem: Your favorite existence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Open </a:t>
            </a:r>
            <a:r>
              <a:rPr lang="en-US" dirty="0">
                <a:solidFill>
                  <a:srgbClr val="0070C0"/>
                </a:solidFill>
              </a:rPr>
              <a:t>problem: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3501008"/>
                <a:ext cx="8218488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cap="small" dirty="0" smtClean="0"/>
                  <a:t>-Coloring </a:t>
                </a:r>
                <a:r>
                  <a:rPr lang="en-US" sz="2400" dirty="0" smtClean="0"/>
                  <a:t>FPT when parameterized by the amount by which your favorite conditions that guarantee a coloring, are violated?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501008"/>
                <a:ext cx="8218488" cy="115212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v01.twirpx.net/0720/0720433.jpg?t=201201310054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9481" r="6971" b="45160"/>
          <a:stretch/>
        </p:blipFill>
        <p:spPr bwMode="auto">
          <a:xfrm>
            <a:off x="2555776" y="4077072"/>
            <a:ext cx="223224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584906"/>
            <a:ext cx="2327093" cy="2872612"/>
          </a:xfrm>
          <a:prstGeom prst="rect">
            <a:avLst/>
          </a:prstGeom>
        </p:spPr>
      </p:pic>
      <p:pic>
        <p:nvPicPr>
          <p:cNvPr id="1026" name="Picture 2" descr="Ruler, Straight, Edge, Tool, Geometry, Math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5416">
            <a:off x="1007257" y="2384560"/>
            <a:ext cx="2808312" cy="14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25077">
            <a:off x="727738" y="1456133"/>
            <a:ext cx="1892839" cy="981472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1" y="347019"/>
            <a:ext cx="8229600" cy="63341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0" y="3584906"/>
            <a:ext cx="2271150" cy="1952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184135">
            <a:off x="3516819" y="554926"/>
            <a:ext cx="3525704" cy="2893428"/>
            <a:chOff x="5148064" y="1623484"/>
            <a:chExt cx="2232248" cy="1861576"/>
          </a:xfrm>
        </p:grpSpPr>
        <p:sp>
          <p:nvSpPr>
            <p:cNvPr id="10" name="Freeform 9"/>
            <p:cNvSpPr/>
            <p:nvPr/>
          </p:nvSpPr>
          <p:spPr bwMode="auto">
            <a:xfrm>
              <a:off x="5370635" y="1628800"/>
              <a:ext cx="1800200" cy="1800200"/>
            </a:xfrm>
            <a:custGeom>
              <a:avLst/>
              <a:gdLst>
                <a:gd name="connsiteX0" fmla="*/ 894235 w 1800200"/>
                <a:gd name="connsiteY0" fmla="*/ 190761 h 1800200"/>
                <a:gd name="connsiteX1" fmla="*/ 180129 w 1800200"/>
                <a:gd name="connsiteY1" fmla="*/ 904867 h 1800200"/>
                <a:gd name="connsiteX2" fmla="*/ 894235 w 1800200"/>
                <a:gd name="connsiteY2" fmla="*/ 1618973 h 1800200"/>
                <a:gd name="connsiteX3" fmla="*/ 1608341 w 1800200"/>
                <a:gd name="connsiteY3" fmla="*/ 904867 h 1800200"/>
                <a:gd name="connsiteX4" fmla="*/ 894235 w 1800200"/>
                <a:gd name="connsiteY4" fmla="*/ 190761 h 1800200"/>
                <a:gd name="connsiteX5" fmla="*/ 900100 w 1800200"/>
                <a:gd name="connsiteY5" fmla="*/ 0 h 1800200"/>
                <a:gd name="connsiteX6" fmla="*/ 1800200 w 1800200"/>
                <a:gd name="connsiteY6" fmla="*/ 900100 h 1800200"/>
                <a:gd name="connsiteX7" fmla="*/ 900100 w 1800200"/>
                <a:gd name="connsiteY7" fmla="*/ 1800200 h 1800200"/>
                <a:gd name="connsiteX8" fmla="*/ 0 w 1800200"/>
                <a:gd name="connsiteY8" fmla="*/ 900100 h 1800200"/>
                <a:gd name="connsiteX9" fmla="*/ 900100 w 1800200"/>
                <a:gd name="connsiteY9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894235" y="190761"/>
                  </a:moveTo>
                  <a:cubicBezTo>
                    <a:pt x="499845" y="190761"/>
                    <a:pt x="180129" y="510477"/>
                    <a:pt x="180129" y="904867"/>
                  </a:cubicBezTo>
                  <a:cubicBezTo>
                    <a:pt x="180129" y="1299257"/>
                    <a:pt x="499845" y="1618973"/>
                    <a:pt x="894235" y="1618973"/>
                  </a:cubicBezTo>
                  <a:cubicBezTo>
                    <a:pt x="1288625" y="1618973"/>
                    <a:pt x="1608341" y="1299257"/>
                    <a:pt x="1608341" y="904867"/>
                  </a:cubicBezTo>
                  <a:cubicBezTo>
                    <a:pt x="1608341" y="510477"/>
                    <a:pt x="1288625" y="190761"/>
                    <a:pt x="894235" y="190761"/>
                  </a:cubicBezTo>
                  <a:close/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148064" y="2392480"/>
              <a:ext cx="2232248" cy="2622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u="none" strike="noStrike" cap="sm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Black" panose="02070A03080606020203" pitchFamily="18" charset="0"/>
                </a:rPr>
                <a:t>guaranteed</a:t>
              </a:r>
              <a:endParaRPr kumimoji="0" lang="en-US" sz="32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</a:endParaRPr>
            </a:p>
          </p:txBody>
        </p:sp>
        <p:sp>
          <p:nvSpPr>
            <p:cNvPr id="12" name="5-Point Star 11"/>
            <p:cNvSpPr/>
            <p:nvPr/>
          </p:nvSpPr>
          <p:spPr bwMode="auto">
            <a:xfrm rot="10800000">
              <a:off x="5868144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 rot="10800000">
              <a:off x="6192230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 rot="10800000">
              <a:off x="6493217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5-Point Star 14"/>
            <p:cNvSpPr/>
            <p:nvPr/>
          </p:nvSpPr>
          <p:spPr bwMode="auto">
            <a:xfrm rot="10800000">
              <a:off x="6332088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5-Point Star 15"/>
            <p:cNvSpPr/>
            <p:nvPr/>
          </p:nvSpPr>
          <p:spPr bwMode="auto">
            <a:xfrm rot="10800000">
              <a:off x="6012160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5-Point Star 16"/>
            <p:cNvSpPr/>
            <p:nvPr/>
          </p:nvSpPr>
          <p:spPr bwMode="auto">
            <a:xfrm rot="10800000">
              <a:off x="5868144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5-Point Star 17"/>
            <p:cNvSpPr/>
            <p:nvPr/>
          </p:nvSpPr>
          <p:spPr bwMode="auto">
            <a:xfrm rot="10800000">
              <a:off x="6192230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5-Point Star 18"/>
            <p:cNvSpPr/>
            <p:nvPr/>
          </p:nvSpPr>
          <p:spPr bwMode="auto">
            <a:xfrm rot="10800000">
              <a:off x="6493217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5-Point Star 19"/>
            <p:cNvSpPr/>
            <p:nvPr/>
          </p:nvSpPr>
          <p:spPr bwMode="auto">
            <a:xfrm rot="10800000">
              <a:off x="6332088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5-Point Star 20"/>
            <p:cNvSpPr/>
            <p:nvPr/>
          </p:nvSpPr>
          <p:spPr bwMode="auto">
            <a:xfrm rot="10800000">
              <a:off x="6012160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57360" y="1749724"/>
              <a:ext cx="1622781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400" cap="small" dirty="0" smtClean="0">
                  <a:ln w="0"/>
                  <a:latin typeface="Bodoni MT Black" panose="02070A03080606020203" pitchFamily="18" charset="0"/>
                </a:rPr>
                <a:t>30 days money back</a:t>
              </a:r>
              <a:endParaRPr lang="en-US" sz="2400" cap="small" dirty="0">
                <a:ln w="0"/>
                <a:latin typeface="Bodoni MT Black" panose="02070A03080606020203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03879" y="1623484"/>
              <a:ext cx="1709666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 anchor="b" anchorCtr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cap="small" dirty="0" smtClean="0">
                  <a:ln w="0"/>
                  <a:latin typeface="Bodoni MT Black" panose="02070A03080606020203" pitchFamily="18" charset="0"/>
                </a:rPr>
                <a:t>Proper coloring</a:t>
              </a:r>
              <a:endParaRPr lang="en-US" sz="2400" cap="small" dirty="0">
                <a:ln w="0"/>
                <a:latin typeface="Bodoni MT Black" panose="02070A03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3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using vertex-based width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</p:spPr>
            <p:txBody>
              <a:bodyPr/>
              <a:lstStyle/>
              <a:p>
                <a:r>
                  <a:rPr lang="en-US" dirty="0" smtClean="0"/>
                  <a:t>Parameterized by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𝑡𝑤</m:t>
                    </m:r>
                  </m:oMath>
                </a14:m>
                <a:r>
                  <a:rPr lang="en-US" dirty="0" smtClean="0"/>
                  <a:t> of the graph,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can       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can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not</a:t>
                </a:r>
                <a:r>
                  <a:rPr lang="en-US" dirty="0" smtClean="0"/>
                  <a:t> be </a:t>
                </a:r>
                <a:r>
                  <a:rPr lang="en-US" dirty="0"/>
                  <a:t>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(under SETH)</a:t>
                </a:r>
                <a:br>
                  <a:rPr lang="en-US" sz="1800" dirty="0" smtClean="0"/>
                </a:br>
                <a:r>
                  <a:rPr lang="en-US" sz="1200" dirty="0" smtClean="0">
                    <a:solidFill>
                      <a:srgbClr val="0070C0"/>
                    </a:solidFill>
                  </a:rPr>
                  <a:t>[Lokshtanov</a:t>
                </a:r>
                <a:r>
                  <a:rPr lang="en-US" sz="1200" dirty="0">
                    <a:solidFill>
                      <a:srgbClr val="0070C0"/>
                    </a:solidFill>
                  </a:rPr>
                  <a:t>, Marx &amp;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Saurabh @ TALG’18] </a:t>
                </a:r>
                <a:r>
                  <a:rPr lang="en-US" sz="1200" dirty="0" smtClean="0"/>
                  <a:t>–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suppresses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factors</a:t>
                </a:r>
                <a:endParaRPr lang="en-US" sz="1200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Parameterized by the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cliquewidth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of the graph,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/>
                  <a:t>can       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/>
                  <a:t>can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(under SETH)</a:t>
                </a:r>
                <a:br>
                  <a:rPr lang="en-US" sz="1800" dirty="0"/>
                </a:br>
                <a:r>
                  <a:rPr lang="en-US" sz="1200" dirty="0" smtClean="0">
                    <a:solidFill>
                      <a:srgbClr val="0070C0"/>
                    </a:solidFill>
                  </a:rPr>
                  <a:t>[Lampis </a:t>
                </a:r>
                <a:r>
                  <a:rPr lang="en-US" sz="1200" dirty="0">
                    <a:solidFill>
                      <a:srgbClr val="0070C0"/>
                    </a:solidFill>
                  </a:rPr>
                  <a:t>@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ICALP’18]</a:t>
                </a:r>
                <a:endParaRPr lang="en-US" sz="1200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dirty="0" smtClean="0"/>
                  <a:t>Parameterized </a:t>
                </a:r>
                <a:r>
                  <a:rPr lang="en-US" dirty="0"/>
                  <a:t>by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 cover</a:t>
                </a:r>
                <a:r>
                  <a:rPr lang="en-US" dirty="0" smtClean="0"/>
                  <a:t>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𝑣𝑐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/>
                  <a:t>can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 be solved in </a:t>
                </a:r>
                <a:r>
                  <a:rPr lang="en-US" dirty="0" smtClean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𝑣𝑐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(under </a:t>
                </a:r>
                <a:r>
                  <a:rPr lang="en-US" sz="1800" dirty="0" smtClean="0"/>
                  <a:t>ETH)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dirty="0" smtClean="0"/>
                  <a:t>for any universal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200" dirty="0" smtClean="0">
                    <a:solidFill>
                      <a:srgbClr val="0070C0"/>
                    </a:solidFill>
                  </a:rPr>
                  <a:t>[Jaffke &amp; J </a:t>
                </a:r>
                <a:r>
                  <a:rPr lang="en-US" sz="1200" dirty="0">
                    <a:solidFill>
                      <a:srgbClr val="0070C0"/>
                    </a:solidFill>
                  </a:rPr>
                  <a:t>@ 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CIAC’17]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  <a:blipFill rotWithShape="0">
                <a:blip r:embed="rId3"/>
                <a:stretch>
                  <a:fillRect l="-1137" t="-1112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p:pic>
        <p:nvPicPr>
          <p:cNvPr id="1026" name="Picture 2" descr="https://upload.wikimedia.org/wikipedia/commons/8/88/Set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78" y="1119429"/>
            <a:ext cx="766922" cy="1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width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cutwidth</a:t>
                </a:r>
                <a:r>
                  <a:rPr lang="en-US" dirty="0" smtClean="0"/>
                  <a:t> of a linear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max. # edges intersected by a vertical line between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 graph is min.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any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1" y="4523755"/>
            <a:ext cx="4524375" cy="15049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915816" y="4523755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732240" y="49411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+mj-lt"/>
              </a:rPr>
              <a:t>cutwidth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468313" y="3136926"/>
                <a:ext cx="8218488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For any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:</a:t>
                </a:r>
                <a:r>
                  <a:rPr lang="en-US" sz="2400" b="1" dirty="0" smtClean="0"/>
                  <a:t> </a:t>
                </a:r>
                <a:r>
                  <a:rPr lang="en-US" sz="2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𝒕𝒓𝒆𝒆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𝒑𝒂𝒕𝒉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𝒄𝒖𝒕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𝑖𝑑𝑡h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136926"/>
                <a:ext cx="8218488" cy="86813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8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6302 -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0115 L 0.11806 0.003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Coloring using </a:t>
            </a:r>
            <a:r>
              <a:rPr lang="en-US" dirty="0" smtClean="0"/>
              <a:t>edge-based </a:t>
            </a:r>
            <a:r>
              <a:rPr lang="en-US" dirty="0"/>
              <a:t>width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the input graph is given with a layout of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𝑐𝑡𝑤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2.372</a:t>
                </a:r>
                <a:r>
                  <a:rPr lang="en-US" sz="1800" dirty="0" smtClean="0"/>
                  <a:t> is the matrix multiplication constant; key ingredient is a new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rank bound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>one-sided error caused by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Isolation Lemma; </a:t>
                </a:r>
                <a:r>
                  <a:rPr lang="en-US" sz="1800" dirty="0" smtClean="0"/>
                  <a:t>key ingredient is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communication protocol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any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 smtClean="0"/>
                  <a:t>, unless SETH fails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Note:	</a:t>
                </a:r>
                <a:r>
                  <a:rPr lang="en-US" dirty="0" smtClean="0"/>
                  <a:t>running time is independent of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using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SETH-optimal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treewidth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r="-148" b="-5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1644566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644566"/>
                <a:ext cx="8218488" cy="7197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68313" y="2924944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w. high probability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2924944"/>
                <a:ext cx="8218488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68313" y="4205669"/>
                <a:ext cx="8218488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0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cannot</a:t>
                </a:r>
                <a:r>
                  <a:rPr lang="en-US" sz="2400" dirty="0" smtClean="0"/>
                  <a:t>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𝑐𝑡𝑤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205669"/>
                <a:ext cx="8218488" cy="72008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9512" y="79664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[J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Nederlof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@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ESA’18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]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algorithm via a rank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rank-based approach</a:t>
                </a:r>
                <a:r>
                  <a:rPr lang="en-US" dirty="0" smtClean="0"/>
                  <a:t> for dynamic programming</a:t>
                </a:r>
                <a:br>
                  <a:rPr lang="en-US" dirty="0" smtClean="0"/>
                </a:br>
                <a:r>
                  <a:rPr lang="en-US" sz="12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Bodlaender,Cygan,Kratsch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&amp; N ’15;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Cygan,Kratsch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&amp; N ’13</a:t>
                </a:r>
                <a:r>
                  <a:rPr lang="en-US" sz="1200" dirty="0">
                    <a:solidFill>
                      <a:srgbClr val="0070C0"/>
                    </a:solidFill>
                  </a:rPr>
                  <a:t>;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Fomin,Lokshtanov,Panolan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&amp; Saurabh ’16]</a:t>
                </a:r>
              </a:p>
              <a:p>
                <a:pPr marL="0" indent="0">
                  <a:buNone/>
                </a:pPr>
                <a:r>
                  <a:rPr lang="en-US" dirty="0" smtClean="0"/>
                  <a:t>Nr. of partial solutions needed in dynamic-programming table,</a:t>
                </a:r>
                <a:br>
                  <a:rPr lang="en-US" dirty="0" smtClean="0"/>
                </a:br>
                <a:r>
                  <a:rPr lang="en-US" dirty="0" smtClean="0"/>
                  <a:t>can be reduced using rank bounds for ‘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compatibility matrices</a:t>
                </a:r>
                <a:r>
                  <a:rPr lang="en-US" dirty="0" smtClean="0"/>
                  <a:t>’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High-level insight: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Compatibility matrix for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on two sides of a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 </a:t>
                </a:r>
                <a:r>
                  <a:rPr lang="en-US" dirty="0" smtClean="0"/>
                  <a:t>separator can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edge</a:t>
                </a:r>
                <a:r>
                  <a:rPr lang="en-US" dirty="0" smtClean="0"/>
                  <a:t> separator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𝑐𝑢𝑡𝑤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algorithm using rank-based approach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5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compatibility matrix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with bipartition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 smtClean="0"/>
                  <a:t>Corresponds to the edges crossing a cut in the linear layout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define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as follows: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trixDefinition"/>
              <p:cNvSpPr txBox="1"/>
              <p:nvPr/>
            </p:nvSpPr>
            <p:spPr>
              <a:xfrm>
                <a:off x="2669268" y="3548449"/>
                <a:ext cx="6048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is a proper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-coloring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/>
                </a:r>
                <a:br>
                  <a:rPr lang="en-US" sz="2400" dirty="0" smtClean="0">
                    <a:latin typeface="+mj-lt"/>
                  </a:rPr>
                </a:br>
                <a:r>
                  <a:rPr lang="en-US" sz="2400" dirty="0" smtClean="0">
                    <a:latin typeface="+mj-lt"/>
                  </a:rPr>
                  <a:t>otherwise</a:t>
                </a:r>
              </a:p>
            </p:txBody>
          </p:sp>
        </mc:Choice>
        <mc:Fallback xmlns="">
          <p:sp>
            <p:nvSpPr>
              <p:cNvPr id="5" name="MatrixDefini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268" y="3548449"/>
                <a:ext cx="604867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X"/>
              <p:cNvSpPr txBox="1"/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Y"/>
              <p:cNvSpPr txBox="1"/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⬤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⬤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20547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53774" t="-1667" r="-305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1402" t="-1667" r="-20280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4717" t="-1667" r="-10471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50467" t="-1667" r="-3738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01667" r="-26543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98361" r="-265432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303333" r="-26543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403333" r="-26543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Grap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108" y="4547361"/>
            <a:ext cx="2047875" cy="1447800"/>
          </a:xfrm>
          <a:prstGeom prst="rect">
            <a:avLst/>
          </a:prstGeom>
        </p:spPr>
      </p:pic>
      <p:pic>
        <p:nvPicPr>
          <p:cNvPr id="12" name="Colore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0108" y="4547361"/>
            <a:ext cx="2047875" cy="1447800"/>
          </a:xfrm>
          <a:prstGeom prst="rect">
            <a:avLst/>
          </a:prstGeom>
        </p:spPr>
      </p:pic>
      <p:pic>
        <p:nvPicPr>
          <p:cNvPr id="13" name="ImproperColore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0108" y="4547361"/>
            <a:ext cx="2047875" cy="1447800"/>
          </a:xfrm>
          <a:prstGeom prst="rect">
            <a:avLst/>
          </a:prstGeom>
        </p:spPr>
      </p:pic>
      <p:sp>
        <p:nvSpPr>
          <p:cNvPr id="14" name="Hide1"/>
          <p:cNvSpPr/>
          <p:nvPr/>
        </p:nvSpPr>
        <p:spPr bwMode="auto">
          <a:xfrm>
            <a:off x="5004048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Hide2"/>
          <p:cNvSpPr/>
          <p:nvPr/>
        </p:nvSpPr>
        <p:spPr bwMode="auto">
          <a:xfrm>
            <a:off x="5004048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Hide3"/>
          <p:cNvSpPr/>
          <p:nvPr/>
        </p:nvSpPr>
        <p:spPr bwMode="auto">
          <a:xfrm>
            <a:off x="5004048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Hide1"/>
          <p:cNvSpPr/>
          <p:nvPr/>
        </p:nvSpPr>
        <p:spPr bwMode="auto">
          <a:xfrm>
            <a:off x="5605094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Hide2"/>
          <p:cNvSpPr/>
          <p:nvPr/>
        </p:nvSpPr>
        <p:spPr bwMode="auto">
          <a:xfrm>
            <a:off x="5615359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Hide3"/>
          <p:cNvSpPr/>
          <p:nvPr/>
        </p:nvSpPr>
        <p:spPr bwMode="auto">
          <a:xfrm>
            <a:off x="5615359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Hide1"/>
          <p:cNvSpPr/>
          <p:nvPr/>
        </p:nvSpPr>
        <p:spPr bwMode="auto">
          <a:xfrm>
            <a:off x="6216405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Hide2"/>
          <p:cNvSpPr/>
          <p:nvPr/>
        </p:nvSpPr>
        <p:spPr bwMode="auto">
          <a:xfrm>
            <a:off x="6226670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Hide3"/>
          <p:cNvSpPr/>
          <p:nvPr/>
        </p:nvSpPr>
        <p:spPr bwMode="auto">
          <a:xfrm>
            <a:off x="6228906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468313" y="1196975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400" dirty="0" smtClean="0"/>
                  <a:t> is useful to prune partial solutions, but has too large rank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64807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ghlightFirst"/>
          <p:cNvSpPr/>
          <p:nvPr/>
        </p:nvSpPr>
        <p:spPr bwMode="auto">
          <a:xfrm>
            <a:off x="4888523" y="4869160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HighlightSecond"/>
          <p:cNvSpPr/>
          <p:nvPr/>
        </p:nvSpPr>
        <p:spPr bwMode="auto">
          <a:xfrm>
            <a:off x="4888523" y="5225245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HighlightThird"/>
          <p:cNvSpPr/>
          <p:nvPr/>
        </p:nvSpPr>
        <p:spPr bwMode="auto">
          <a:xfrm>
            <a:off x="4888523" y="5588991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8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related </a:t>
            </a:r>
            <a:r>
              <a:rPr lang="en-US" dirty="0" smtClean="0">
                <a:solidFill>
                  <a:srgbClr val="0070C0"/>
                </a:solidFill>
              </a:rPr>
              <a:t>integer</a:t>
            </a:r>
            <a:r>
              <a:rPr lang="en-US" dirty="0" smtClean="0"/>
              <a:t>-valued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edges with bipartition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 smtClean="0"/>
                  <a:t>Orient edges from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dirty="0" smtClean="0"/>
                  <a:t>Fix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define a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as follows: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endParaRPr lang="en-US" sz="1400" dirty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2156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8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1" i="0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008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smtClean="0">
                                  <a:solidFill>
                                    <a:srgbClr val="C0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215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06854"/>
                  </p:ext>
                </p:extLst>
              </p:nvPr>
            </p:nvGraphicFramePr>
            <p:xfrm>
              <a:off x="3889029" y="4463417"/>
              <a:ext cx="3575148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53774" t="-1667" r="-30566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51402" t="-1667" r="-20280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54717" t="-1667" r="-10471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0467" t="-1667" r="-3738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01667" r="-26543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98361" r="-265432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303333" r="-26543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403333" r="-26543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108" y="4547361"/>
            <a:ext cx="2047875" cy="1447800"/>
          </a:xfrm>
          <a:prstGeom prst="rect">
            <a:avLst/>
          </a:prstGeom>
        </p:spPr>
      </p:pic>
      <p:sp>
        <p:nvSpPr>
          <p:cNvPr id="7" name="Hide1"/>
          <p:cNvSpPr/>
          <p:nvPr/>
        </p:nvSpPr>
        <p:spPr bwMode="auto">
          <a:xfrm>
            <a:off x="5004048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Hide2"/>
          <p:cNvSpPr/>
          <p:nvPr/>
        </p:nvSpPr>
        <p:spPr bwMode="auto">
          <a:xfrm>
            <a:off x="5004048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Hide3"/>
          <p:cNvSpPr/>
          <p:nvPr/>
        </p:nvSpPr>
        <p:spPr bwMode="auto">
          <a:xfrm>
            <a:off x="5004048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Hide1"/>
          <p:cNvSpPr/>
          <p:nvPr/>
        </p:nvSpPr>
        <p:spPr bwMode="auto">
          <a:xfrm>
            <a:off x="5605094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Hide2"/>
          <p:cNvSpPr/>
          <p:nvPr/>
        </p:nvSpPr>
        <p:spPr bwMode="auto">
          <a:xfrm>
            <a:off x="5615359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Hide3"/>
          <p:cNvSpPr/>
          <p:nvPr/>
        </p:nvSpPr>
        <p:spPr bwMode="auto">
          <a:xfrm>
            <a:off x="5615359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Hide1"/>
          <p:cNvSpPr/>
          <p:nvPr/>
        </p:nvSpPr>
        <p:spPr bwMode="auto">
          <a:xfrm>
            <a:off x="6216405" y="4941169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Hide2"/>
          <p:cNvSpPr/>
          <p:nvPr/>
        </p:nvSpPr>
        <p:spPr bwMode="auto">
          <a:xfrm>
            <a:off x="6226670" y="5241163"/>
            <a:ext cx="432048" cy="216023"/>
          </a:xfrm>
          <a:prstGeom prst="rect">
            <a:avLst/>
          </a:prstGeom>
          <a:solidFill>
            <a:srgbClr val="EF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Hide3"/>
          <p:cNvSpPr/>
          <p:nvPr/>
        </p:nvSpPr>
        <p:spPr bwMode="auto">
          <a:xfrm>
            <a:off x="6228906" y="5643831"/>
            <a:ext cx="432048" cy="216023"/>
          </a:xfrm>
          <a:prstGeom prst="rect">
            <a:avLst/>
          </a:prstGeom>
          <a:solidFill>
            <a:srgbClr val="DEE7E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6" name="Graph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107" y="4547361"/>
            <a:ext cx="2047875" cy="1447800"/>
          </a:xfrm>
          <a:prstGeom prst="rect">
            <a:avLst/>
          </a:prstGeom>
        </p:spPr>
      </p:pic>
      <p:pic>
        <p:nvPicPr>
          <p:cNvPr id="17" name="Graph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107" y="4547361"/>
            <a:ext cx="2047875" cy="1447800"/>
          </a:xfrm>
          <a:prstGeom prst="rect">
            <a:avLst/>
          </a:prstGeom>
        </p:spPr>
      </p:pic>
      <p:pic>
        <p:nvPicPr>
          <p:cNvPr id="23" name="Graph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770" y="4547361"/>
            <a:ext cx="2047875" cy="144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X"/>
              <p:cNvSpPr txBox="1"/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0872"/>
                <a:ext cx="59830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Y"/>
              <p:cNvSpPr txBox="1"/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60326"/>
                <a:ext cx="598305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irstExplanation"/>
              <p:cNvSpPr txBox="1"/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3−2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0" name="FirstExplan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econd"/>
              <p:cNvSpPr txBox="1"/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2−2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Seco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hird"/>
              <p:cNvSpPr txBox="1"/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1−3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hir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4" y="5859854"/>
                <a:ext cx="2807938" cy="57913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468313" y="1196975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proper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-coloring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64807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ighlightFirst"/>
          <p:cNvSpPr/>
          <p:nvPr/>
        </p:nvSpPr>
        <p:spPr bwMode="auto">
          <a:xfrm>
            <a:off x="4888523" y="4869160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HighlightSecond"/>
          <p:cNvSpPr/>
          <p:nvPr/>
        </p:nvSpPr>
        <p:spPr bwMode="auto">
          <a:xfrm>
            <a:off x="4888523" y="5225245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HighlightThird"/>
          <p:cNvSpPr/>
          <p:nvPr/>
        </p:nvSpPr>
        <p:spPr bwMode="auto">
          <a:xfrm>
            <a:off x="4888523" y="5588991"/>
            <a:ext cx="619581" cy="2956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468313" y="4717184"/>
                <a:ext cx="8218488" cy="6480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b="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/>
                  <a:t> for bipartite graphs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717184"/>
                <a:ext cx="8218488" cy="648072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4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  <p:bldP spid="20" grpId="1"/>
      <p:bldP spid="21" grpId="0"/>
      <p:bldP spid="21" grpId="1"/>
      <p:bldP spid="22" grpId="0"/>
      <p:bldP spid="22" grpId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the rank bound algorithmically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  <p:pic>
        <p:nvPicPr>
          <p:cNvPr id="11" name="Linear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37" y="3444801"/>
            <a:ext cx="4606647" cy="1535549"/>
          </a:xfrm>
          <a:prstGeom prst="rect">
            <a:avLst/>
          </a:prstGeom>
        </p:spPr>
      </p:pic>
      <p:pic>
        <p:nvPicPr>
          <p:cNvPr id="12" name="PartialColoring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751216"/>
            <a:ext cx="2374039" cy="1990152"/>
          </a:xfrm>
          <a:prstGeom prst="rect">
            <a:avLst/>
          </a:prstGeom>
        </p:spPr>
      </p:pic>
      <p:pic>
        <p:nvPicPr>
          <p:cNvPr id="18" name="ColoringLef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505" y="3443369"/>
            <a:ext cx="4630592" cy="1540282"/>
          </a:xfrm>
          <a:prstGeom prst="rect">
            <a:avLst/>
          </a:prstGeom>
        </p:spPr>
      </p:pic>
      <p:pic>
        <p:nvPicPr>
          <p:cNvPr id="10" name="FullColor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438" y="3437226"/>
            <a:ext cx="4606647" cy="1532316"/>
          </a:xfrm>
          <a:prstGeom prst="rect">
            <a:avLst/>
          </a:prstGeom>
        </p:spPr>
      </p:pic>
      <p:pic>
        <p:nvPicPr>
          <p:cNvPr id="17" name="ColoredRightSide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959" y="2828799"/>
            <a:ext cx="3282817" cy="1091969"/>
          </a:xfrm>
          <a:prstGeom prst="rect">
            <a:avLst/>
          </a:prstGeom>
        </p:spPr>
      </p:pic>
      <p:pic>
        <p:nvPicPr>
          <p:cNvPr id="13" name="CutInGraph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560" y="2834934"/>
            <a:ext cx="3257550" cy="1085850"/>
          </a:xfrm>
          <a:prstGeom prst="rect">
            <a:avLst/>
          </a:prstGeom>
        </p:spPr>
      </p:pic>
      <p:pic>
        <p:nvPicPr>
          <p:cNvPr id="14" name="BipartiteGraph" hidden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3225" y="2834934"/>
            <a:ext cx="3257550" cy="1085850"/>
          </a:xfrm>
          <a:prstGeom prst="rect">
            <a:avLst/>
          </a:prstGeom>
        </p:spPr>
      </p:pic>
      <p:pic>
        <p:nvPicPr>
          <p:cNvPr id="15" name="OnlyEndpoint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849" y="4833148"/>
            <a:ext cx="2374039" cy="1868925"/>
          </a:xfrm>
          <a:prstGeom prst="rect">
            <a:avLst/>
          </a:prstGeom>
        </p:spPr>
      </p:pic>
      <p:pic>
        <p:nvPicPr>
          <p:cNvPr id="9" name="ColoredRightSideWithCut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1560" y="2832526"/>
            <a:ext cx="3249215" cy="1080791"/>
          </a:xfrm>
          <a:prstGeom prst="rect">
            <a:avLst/>
          </a:prstGeom>
        </p:spPr>
      </p:pic>
      <p:pic>
        <p:nvPicPr>
          <p:cNvPr id="19" name="FullColoringCu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1773" y="3448194"/>
            <a:ext cx="4564514" cy="13933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491880" y="3444802"/>
            <a:ext cx="0" cy="140591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03107" y="3753036"/>
              <a:ext cx="2681361" cy="19431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7145"/>
                    <a:gridCol w="486054"/>
                    <a:gridCol w="486054"/>
                    <a:gridCol w="486054"/>
                    <a:gridCol w="486054"/>
                  </a:tblGrid>
                  <a:tr h="388620">
                    <a:tc>
                      <a:txBody>
                        <a:bodyPr/>
                        <a:lstStyle/>
                        <a:p>
                          <a:endParaRPr lang="en-US" sz="2100" dirty="0"/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1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 smtClean="0">
                              <a:solidFill>
                                <a:srgbClr val="0070C0"/>
                              </a:solidFill>
                            </a:rPr>
                            <a:t>e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1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100" dirty="0" smtClean="0"/>
                            <a:t> </a:t>
                          </a:r>
                          <a:r>
                            <a:rPr lang="en-US" sz="2100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en-US" sz="21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100" b="1" i="0" kern="1200" smtClean="0">
                                  <a:solidFill>
                                    <a:srgbClr val="0070C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r>
                            <a:rPr lang="en-US" sz="2100" dirty="0" smtClean="0">
                              <a:solidFill>
                                <a:srgbClr val="0070C0"/>
                              </a:solidFill>
                            </a:rPr>
                            <a:t> d</a:t>
                          </a:r>
                          <a:endParaRPr lang="en-US" sz="21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r>
                            <a:rPr lang="en-US" sz="2100" baseline="0" dirty="0" smtClean="0"/>
                            <a:t> </a:t>
                          </a:r>
                          <a:r>
                            <a:rPr lang="en-US" sz="2100" baseline="0" dirty="0" smtClean="0">
                              <a:solidFill>
                                <a:srgbClr val="008000"/>
                              </a:solidFill>
                            </a:rPr>
                            <a:t>d</a:t>
                          </a:r>
                          <a:endParaRPr lang="en-US" sz="21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 smtClean="0">
                              <a:solidFill>
                                <a:srgbClr val="008000"/>
                              </a:solidFill>
                            </a:rPr>
                            <a:t>b d</a:t>
                          </a:r>
                          <a:endParaRPr lang="en-US" sz="21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...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  <a:tr h="3886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dirty="0" smtClean="0"/>
                            <a:t>…</a:t>
                          </a:r>
                          <a:endParaRPr lang="en-US" sz="21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240297"/>
                  </p:ext>
                </p:extLst>
              </p:nvPr>
            </p:nvGraphicFramePr>
            <p:xfrm>
              <a:off x="8137476" y="3861048"/>
              <a:ext cx="3575148" cy="2590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2860"/>
                    <a:gridCol w="648072"/>
                    <a:gridCol w="648072"/>
                    <a:gridCol w="648072"/>
                    <a:gridCol w="648072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e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f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450467" t="-10588" r="-3738" b="-4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617" t="-110588" r="-265432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53774" t="-110588" r="-30566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251402" t="-110588" r="-202804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354717" t="-110588" r="-104717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>
                              <a:solidFill>
                                <a:srgbClr val="008000"/>
                              </a:solidFill>
                            </a:rPr>
                            <a:t>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53774" t="-208140" r="-305660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251402" t="-208140" r="-202804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354717" t="-208140" r="-104717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rgbClr val="008000"/>
                              </a:solidFill>
                            </a:rPr>
                            <a:t>b d</a:t>
                          </a:r>
                          <a:endParaRPr lang="en-US" sz="280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153774" t="-311765" r="-30566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251402" t="-311765" r="-202804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354717" t="-311765" r="-104717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...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617" t="-411765" r="-26543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Dynamic programming over a given linear layout</a:t>
                </a:r>
                <a:br>
                  <a:rPr lang="en-US" dirty="0" smtClean="0"/>
                </a:br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to right</a:t>
                </a:r>
                <a:r>
                  <a:rPr lang="en-US" dirty="0" smtClean="0"/>
                  <a:t>, compute proper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first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safely restrict 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row-basis</a:t>
                </a:r>
                <a:r>
                  <a:rPr lang="en-US" dirty="0" smtClean="0"/>
                  <a:t> of the partial colorings</a:t>
                </a:r>
                <a:br>
                  <a:rPr lang="en-US" dirty="0" smtClean="0"/>
                </a:b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rows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4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 hidden="1"/>
              <p:cNvSpPr/>
              <p:nvPr/>
            </p:nvSpPr>
            <p:spPr bwMode="auto">
              <a:xfrm>
                <a:off x="468312" y="1207457"/>
                <a:ext cx="8136136" cy="8533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Coloring</a:t>
                </a:r>
                <a:r>
                  <a:rPr lang="en-US" sz="2400" dirty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ounded Rectangle 15" hidden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1207457"/>
                <a:ext cx="8136136" cy="853392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468313" y="1268760"/>
                <a:ext cx="8218488" cy="7197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can be solved deterministically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𝑐𝑡𝑤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268760"/>
                <a:ext cx="8218488" cy="719733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9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problem: Approximate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Open </a:t>
            </a:r>
            <a:r>
              <a:rPr lang="en-US" dirty="0">
                <a:solidFill>
                  <a:srgbClr val="0070C0"/>
                </a:solidFill>
              </a:rPr>
              <a:t>problem: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Can you beat the SETH lower bound when using 1 extra color?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1800" dirty="0" smtClean="0"/>
              <a:t>(Asked earlier by </a:t>
            </a:r>
            <a:r>
              <a:rPr lang="en-US" sz="1800" dirty="0" err="1"/>
              <a:t>Pasin</a:t>
            </a:r>
            <a:r>
              <a:rPr lang="en-US" sz="1800" dirty="0"/>
              <a:t> </a:t>
            </a:r>
            <a:r>
              <a:rPr lang="en-US" sz="1800" dirty="0" err="1" smtClean="0"/>
              <a:t>Manurangsi</a:t>
            </a:r>
            <a:r>
              <a:rPr lang="en-US" sz="180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8313" y="1700808"/>
                <a:ext cx="8218488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Is there an algorithm that, given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-colorable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and a tree decomposition of 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𝑡𝑤</m:t>
                    </m:r>
                  </m:oMath>
                </a14:m>
                <a:r>
                  <a:rPr lang="en-US" sz="2400" dirty="0" smtClean="0"/>
                  <a:t>, constructs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/>
                  <a:t>-coloring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700808"/>
                <a:ext cx="8218488" cy="144016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2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parameterized problem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fixed-parameter tractable</a:t>
                </a:r>
                <a:r>
                  <a:rPr lang="en-US" dirty="0" smtClean="0"/>
                  <a:t> (FPT) if: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there is an algorithm that decides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nputs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 smtClean="0"/>
                  <a:t>with parameter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For each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 smtClean="0"/>
                  <a:t>, there is a polynomial-time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 smtClean="0"/>
                  <a:t> algorithm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runtime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</a:t>
                </a:r>
                <a:r>
                  <a:rPr lang="en-US" b="1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fixed-parameter tractable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W[1]-hardness</a:t>
                </a:r>
                <a:r>
                  <a:rPr lang="en-US" dirty="0" smtClean="0"/>
                  <a:t> proofs give evidence that a problem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not FPT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971600" y="5517232"/>
            <a:ext cx="7200800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Can </a:t>
            </a:r>
            <a:r>
              <a:rPr lang="en-US" sz="2400" dirty="0"/>
              <a:t>the problem be solved </a:t>
            </a:r>
            <a:r>
              <a:rPr lang="en-US" sz="2400" dirty="0" smtClean="0"/>
              <a:t>efficiently, </a:t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/>
              <a:t>the parameter is small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0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" y="3584906"/>
            <a:ext cx="2271150" cy="1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Various parameters can capture the difficulty of coloring</a:t>
            </a:r>
          </a:p>
          <a:p>
            <a:pPr marL="0" indent="0">
              <a:buNone/>
            </a:pPr>
            <a:r>
              <a:rPr lang="en-US" dirty="0" smtClean="0"/>
              <a:t>Interesting questions concerning </a:t>
            </a:r>
            <a:r>
              <a:rPr lang="en-US" dirty="0" smtClean="0">
                <a:solidFill>
                  <a:srgbClr val="0070C0"/>
                </a:solidFill>
              </a:rPr>
              <a:t>FPT algorithms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kernelization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50</a:t>
            </a:fld>
            <a:endParaRPr lang="nb-NO"/>
          </a:p>
        </p:txBody>
      </p:sp>
      <p:pic>
        <p:nvPicPr>
          <p:cNvPr id="6" name="Picture 4" descr="https://cv01.twirpx.net/0720/0720433.jpg?t=2012013100543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9481" r="6971" b="45160"/>
          <a:stretch/>
        </p:blipFill>
        <p:spPr bwMode="auto">
          <a:xfrm>
            <a:off x="2039963" y="4643673"/>
            <a:ext cx="223224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327" y="3025906"/>
            <a:ext cx="2327093" cy="2872612"/>
          </a:xfrm>
          <a:prstGeom prst="rect">
            <a:avLst/>
          </a:prstGeom>
        </p:spPr>
      </p:pic>
      <p:pic>
        <p:nvPicPr>
          <p:cNvPr id="8" name="Picture 2" descr="Ruler, Straight, Edge, Tool, Geometry, M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5416">
            <a:off x="1701057" y="3532176"/>
            <a:ext cx="2808312" cy="14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25077">
            <a:off x="1109396" y="2542716"/>
            <a:ext cx="1892839" cy="9814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1184135">
            <a:off x="4289415" y="2453542"/>
            <a:ext cx="2509701" cy="2059628"/>
            <a:chOff x="5148064" y="1623484"/>
            <a:chExt cx="2232248" cy="1861576"/>
          </a:xfrm>
        </p:grpSpPr>
        <p:sp>
          <p:nvSpPr>
            <p:cNvPr id="12" name="Freeform 11"/>
            <p:cNvSpPr/>
            <p:nvPr/>
          </p:nvSpPr>
          <p:spPr bwMode="auto">
            <a:xfrm>
              <a:off x="5370635" y="1628800"/>
              <a:ext cx="1800200" cy="1800200"/>
            </a:xfrm>
            <a:custGeom>
              <a:avLst/>
              <a:gdLst>
                <a:gd name="connsiteX0" fmla="*/ 894235 w 1800200"/>
                <a:gd name="connsiteY0" fmla="*/ 190761 h 1800200"/>
                <a:gd name="connsiteX1" fmla="*/ 180129 w 1800200"/>
                <a:gd name="connsiteY1" fmla="*/ 904867 h 1800200"/>
                <a:gd name="connsiteX2" fmla="*/ 894235 w 1800200"/>
                <a:gd name="connsiteY2" fmla="*/ 1618973 h 1800200"/>
                <a:gd name="connsiteX3" fmla="*/ 1608341 w 1800200"/>
                <a:gd name="connsiteY3" fmla="*/ 904867 h 1800200"/>
                <a:gd name="connsiteX4" fmla="*/ 894235 w 1800200"/>
                <a:gd name="connsiteY4" fmla="*/ 190761 h 1800200"/>
                <a:gd name="connsiteX5" fmla="*/ 900100 w 1800200"/>
                <a:gd name="connsiteY5" fmla="*/ 0 h 1800200"/>
                <a:gd name="connsiteX6" fmla="*/ 1800200 w 1800200"/>
                <a:gd name="connsiteY6" fmla="*/ 900100 h 1800200"/>
                <a:gd name="connsiteX7" fmla="*/ 900100 w 1800200"/>
                <a:gd name="connsiteY7" fmla="*/ 1800200 h 1800200"/>
                <a:gd name="connsiteX8" fmla="*/ 0 w 1800200"/>
                <a:gd name="connsiteY8" fmla="*/ 900100 h 1800200"/>
                <a:gd name="connsiteX9" fmla="*/ 900100 w 1800200"/>
                <a:gd name="connsiteY9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894235" y="190761"/>
                  </a:moveTo>
                  <a:cubicBezTo>
                    <a:pt x="499845" y="190761"/>
                    <a:pt x="180129" y="510477"/>
                    <a:pt x="180129" y="904867"/>
                  </a:cubicBezTo>
                  <a:cubicBezTo>
                    <a:pt x="180129" y="1299257"/>
                    <a:pt x="499845" y="1618973"/>
                    <a:pt x="894235" y="1618973"/>
                  </a:cubicBezTo>
                  <a:cubicBezTo>
                    <a:pt x="1288625" y="1618973"/>
                    <a:pt x="1608341" y="1299257"/>
                    <a:pt x="1608341" y="904867"/>
                  </a:cubicBezTo>
                  <a:cubicBezTo>
                    <a:pt x="1608341" y="510477"/>
                    <a:pt x="1288625" y="190761"/>
                    <a:pt x="894235" y="190761"/>
                  </a:cubicBezTo>
                  <a:close/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1397212"/>
                    <a:pt x="1397212" y="1800200"/>
                    <a:pt x="900100" y="1800200"/>
                  </a:cubicBezTo>
                  <a:cubicBezTo>
                    <a:pt x="402988" y="1800200"/>
                    <a:pt x="0" y="1397212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148064" y="2392480"/>
              <a:ext cx="2232248" cy="2622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sm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Black" panose="02070A03080606020203" pitchFamily="18" charset="0"/>
                </a:rPr>
                <a:t>guaranteed</a:t>
              </a:r>
              <a:endParaRPr kumimoji="0" lang="en-US" sz="20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 rot="10800000">
              <a:off x="5868144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5-Point Star 14"/>
            <p:cNvSpPr/>
            <p:nvPr/>
          </p:nvSpPr>
          <p:spPr bwMode="auto">
            <a:xfrm rot="10800000">
              <a:off x="6192230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5-Point Star 15"/>
            <p:cNvSpPr/>
            <p:nvPr/>
          </p:nvSpPr>
          <p:spPr bwMode="auto">
            <a:xfrm rot="10800000">
              <a:off x="6493217" y="2096902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5-Point Star 16"/>
            <p:cNvSpPr/>
            <p:nvPr/>
          </p:nvSpPr>
          <p:spPr bwMode="auto">
            <a:xfrm rot="10800000">
              <a:off x="6332088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5-Point Star 17"/>
            <p:cNvSpPr/>
            <p:nvPr/>
          </p:nvSpPr>
          <p:spPr bwMode="auto">
            <a:xfrm rot="10800000">
              <a:off x="6012160" y="1906070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5-Point Star 18"/>
            <p:cNvSpPr/>
            <p:nvPr/>
          </p:nvSpPr>
          <p:spPr bwMode="auto">
            <a:xfrm rot="10800000">
              <a:off x="5868144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5-Point Star 19"/>
            <p:cNvSpPr/>
            <p:nvPr/>
          </p:nvSpPr>
          <p:spPr bwMode="auto">
            <a:xfrm rot="10800000">
              <a:off x="6192230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5-Point Star 20"/>
            <p:cNvSpPr/>
            <p:nvPr/>
          </p:nvSpPr>
          <p:spPr bwMode="auto">
            <a:xfrm rot="10800000">
              <a:off x="6493217" y="2780928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 rot="10800000">
              <a:off x="6332088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5-Point Star 22"/>
            <p:cNvSpPr/>
            <p:nvPr/>
          </p:nvSpPr>
          <p:spPr bwMode="auto">
            <a:xfrm rot="10800000">
              <a:off x="6012160" y="2935706"/>
              <a:ext cx="179970" cy="179970"/>
            </a:xfrm>
            <a:prstGeom prst="star5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57360" y="1749724"/>
              <a:ext cx="1622781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600" cap="small" dirty="0" smtClean="0">
                  <a:ln w="0"/>
                  <a:latin typeface="Bodoni MT Black" panose="02070A03080606020203" pitchFamily="18" charset="0"/>
                </a:rPr>
                <a:t>30 days money back</a:t>
              </a:r>
              <a:endParaRPr lang="en-US" sz="1600" cap="small" dirty="0">
                <a:ln w="0"/>
                <a:latin typeface="Bodoni MT Black" panose="02070A03080606020203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03879" y="1623484"/>
              <a:ext cx="1709666" cy="1735336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 anchor="b" anchorCtr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600" cap="small" dirty="0" smtClean="0">
                  <a:ln w="0"/>
                  <a:latin typeface="Bodoni MT Black" panose="02070A03080606020203" pitchFamily="18" charset="0"/>
                </a:rPr>
                <a:t>Proper coloring</a:t>
              </a:r>
              <a:endParaRPr lang="en-US" sz="1600" cap="small" dirty="0">
                <a:ln w="0"/>
                <a:latin typeface="Bodoni MT Black" panose="02070A03080606020203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56087" y="578261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6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v01.twirpx.net/0720/0720433.jpg?t=201201310054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9481" r="6971" b="45160"/>
          <a:stretch/>
        </p:blipFill>
        <p:spPr bwMode="auto">
          <a:xfrm>
            <a:off x="2555776" y="4077072"/>
            <a:ext cx="223224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1026" name="Picture 2" descr="Ruler, Straight, Edge, Tool, Geometry, Math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5416">
            <a:off x="1007257" y="2384560"/>
            <a:ext cx="2808312" cy="14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25077">
            <a:off x="727738" y="1456133"/>
            <a:ext cx="1892839" cy="981472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1" y="347019"/>
            <a:ext cx="8229600" cy="63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graph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be a class of graphs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Parameterize by this deletion distance for various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800" dirty="0" err="1" smtClean="0">
                    <a:solidFill>
                      <a:srgbClr val="0070C0"/>
                    </a:solidFill>
                  </a:rPr>
                  <a:t>Cai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’03]</a:t>
                </a:r>
                <a:endParaRPr lang="en-US" sz="1800" b="1" dirty="0" smtClean="0">
                  <a:solidFill>
                    <a:srgbClr val="0070C0"/>
                  </a:solidFill>
                  <a:latin typeface="Mathematica5" pitchFamily="2" charset="2"/>
                </a:endParaRP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graphs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have treewidth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827584" y="1772816"/>
                <a:ext cx="7200800" cy="115212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For a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deletion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the minimum size of a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7200800" cy="115212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68313" y="5505849"/>
            <a:ext cx="8218487" cy="836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Assume the deletion set is given, to distinguish complexity of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finding</a:t>
            </a:r>
            <a:r>
              <a:rPr lang="en-US" sz="2400" dirty="0" smtClean="0">
                <a:solidFill>
                  <a:schemeClr val="tx1"/>
                </a:solidFill>
              </a:rPr>
              <a:t> the deletion set from </a:t>
            </a:r>
            <a:r>
              <a:rPr lang="en-US" sz="2400" dirty="0" smtClean="0">
                <a:solidFill>
                  <a:srgbClr val="0070C0"/>
                </a:solidFill>
              </a:rPr>
              <a:t>using</a:t>
            </a:r>
            <a:r>
              <a:rPr lang="en-US" sz="2400" dirty="0" smtClean="0">
                <a:solidFill>
                  <a:schemeClr val="tx1"/>
                </a:solidFill>
              </a:rPr>
              <a:t> the deletion set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to </a:t>
            </a:r>
            <a:r>
              <a:rPr lang="en-US" cap="small" dirty="0" smtClean="0"/>
              <a:t>List 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Using the assumption that a deletion set is given in the input: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Implies FPT algorithms for distance 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forest</a:t>
                </a:r>
                <a:r>
                  <a:rPr lang="en-US" dirty="0" smtClean="0"/>
                  <a:t>, for example</a:t>
                </a:r>
                <a:br>
                  <a:rPr lang="en-US" dirty="0" smtClean="0"/>
                </a:br>
                <a:r>
                  <a:rPr lang="en-US" dirty="0" smtClean="0"/>
                  <a:t>FPT algorithms to find a deletion set are known in many cases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</a:t>
                </a:r>
                <a:r>
                  <a:rPr lang="en-US" cap="small" dirty="0" smtClean="0"/>
                  <a:t>List Coloring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NP-hard, the problem may be FPT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57200" y="1700808"/>
                <a:ext cx="8229600" cy="115212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:r>
                  <a:rPr lang="en-US" sz="2400" cap="small" dirty="0"/>
                  <a:t>List Coloring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is polynomial-time solvable, then </a:t>
                </a:r>
                <a:r>
                  <a:rPr lang="en-US" sz="2400" cap="small" dirty="0"/>
                  <a:t>Chromatic Number </a:t>
                </a:r>
                <a:r>
                  <a:rPr lang="en-US" sz="2400" dirty="0"/>
                  <a:t>parameterized by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 </a:t>
                </a:r>
                <a:r>
                  <a:rPr lang="en-US" sz="2400" dirty="0" smtClean="0"/>
                  <a:t>can be solved in time </a:t>
                </a:r>
                <a:r>
                  <a:rPr lang="en-US" sz="2400" cap="smal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cap="small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cap="small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cap="small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cap="small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cap="small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00808"/>
                <a:ext cx="8229600" cy="115212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468313" y="4509120"/>
            <a:ext cx="8218487" cy="836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cap="small" dirty="0" smtClean="0"/>
              <a:t>Chromatic Number</a:t>
            </a:r>
            <a:r>
              <a:rPr lang="en-US" sz="2400" dirty="0" smtClean="0"/>
              <a:t> parameterized by distance to a </a:t>
            </a:r>
            <a:r>
              <a:rPr lang="en-US" sz="2400" dirty="0" err="1" smtClean="0">
                <a:solidFill>
                  <a:srgbClr val="0070C0"/>
                </a:solidFill>
              </a:rPr>
              <a:t>cograph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is fixed-parameter tractable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195736" y="5445224"/>
            <a:ext cx="6444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Exercise, </a:t>
            </a:r>
            <a:r>
              <a:rPr lang="nb-NO" sz="1400" dirty="0">
                <a:solidFill>
                  <a:srgbClr val="0070C0"/>
                </a:solidFill>
                <a:latin typeface="+mj-lt"/>
              </a:rPr>
              <a:t>using </a:t>
            </a:r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ideas of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Klaus Jansen &amp;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Scheffler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@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Discr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. Appl. Math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’97</a:t>
            </a:r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82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to </a:t>
            </a:r>
            <a:r>
              <a:rPr lang="en-US" cap="small" dirty="0" smtClean="0"/>
              <a:t>List 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Using the assumption that a deletion set is given in the input: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Implies FPT algorithms for distance to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forest</a:t>
                </a:r>
                <a:r>
                  <a:rPr lang="en-US" dirty="0" smtClean="0"/>
                  <a:t>, for example</a:t>
                </a:r>
                <a:br>
                  <a:rPr lang="en-US" dirty="0" smtClean="0"/>
                </a:br>
                <a:r>
                  <a:rPr lang="en-US" dirty="0" smtClean="0"/>
                  <a:t>FPT algorithms to find a deletion set are known in many cases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:r>
                  <a:rPr lang="en-US" cap="small" dirty="0" smtClean="0"/>
                  <a:t>Chromatic Number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easy, </a:t>
                </a:r>
                <a:br>
                  <a:rPr lang="en-US" dirty="0" smtClean="0"/>
                </a:br>
                <a:r>
                  <a:rPr lang="en-US" dirty="0" smtClean="0"/>
                  <a:t>coloring graphs with small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may still be very hard: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57200" y="1700808"/>
                <a:ext cx="8229600" cy="115212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:r>
                  <a:rPr lang="en-US" sz="2400" cap="small" dirty="0"/>
                  <a:t>List Coloring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is polynomial-time solvable, then </a:t>
                </a:r>
                <a:r>
                  <a:rPr lang="en-US" sz="2400" cap="small" dirty="0"/>
                  <a:t>Chromatic Number </a:t>
                </a:r>
                <a:r>
                  <a:rPr lang="en-US" sz="2400" dirty="0"/>
                  <a:t>parameterized by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 </a:t>
                </a:r>
                <a:r>
                  <a:rPr lang="en-US" sz="2400" dirty="0" smtClean="0"/>
                  <a:t>can be solved in time </a:t>
                </a:r>
                <a:r>
                  <a:rPr lang="en-US" sz="2400" cap="smal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cap="small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cap="small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cap="small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cap="small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cap="small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00808"/>
                <a:ext cx="8229600" cy="11521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68313" y="4815867"/>
            <a:ext cx="8218487" cy="836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cap="small" dirty="0" smtClean="0">
                <a:solidFill>
                  <a:schemeClr val="tx1"/>
                </a:solidFill>
              </a:rPr>
              <a:t>3-Coloring</a:t>
            </a:r>
            <a:r>
              <a:rPr lang="en-US" sz="2400" dirty="0" smtClean="0">
                <a:solidFill>
                  <a:schemeClr val="tx1"/>
                </a:solidFill>
              </a:rPr>
              <a:t> remains </a:t>
            </a:r>
            <a:r>
              <a:rPr lang="en-US" sz="2400" dirty="0">
                <a:solidFill>
                  <a:schemeClr val="tx1"/>
                </a:solidFill>
              </a:rPr>
              <a:t>NP-complete </a:t>
            </a:r>
            <a:r>
              <a:rPr lang="en-US" sz="2400" dirty="0" smtClean="0">
                <a:solidFill>
                  <a:schemeClr val="tx1"/>
                </a:solidFill>
              </a:rPr>
              <a:t>for graphs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that can be made bipartite by deleting 3 vertices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7944" y="57140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Bodlaender</a:t>
            </a:r>
            <a:r>
              <a:rPr lang="nb-NO" sz="1400" dirty="0">
                <a:solidFill>
                  <a:srgbClr val="0070C0"/>
                </a:solidFill>
                <a:latin typeface="+mj-lt"/>
              </a:rPr>
              <a:t>, </a:t>
            </a:r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Jensen</a:t>
            </a:r>
            <a:r>
              <a:rPr lang="nb-NO" sz="1400" dirty="0">
                <a:solidFill>
                  <a:srgbClr val="0070C0"/>
                </a:solidFill>
                <a:latin typeface="+mj-lt"/>
              </a:rPr>
              <a:t>, </a:t>
            </a:r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Woeginger @ Disc. Appl. Math ‘94]</a:t>
            </a:r>
            <a:br>
              <a:rPr lang="nb-NO" sz="1400" dirty="0" smtClean="0">
                <a:solidFill>
                  <a:srgbClr val="0070C0"/>
                </a:solidFill>
                <a:latin typeface="+mj-lt"/>
              </a:rPr>
            </a:br>
            <a:r>
              <a:rPr lang="nb-NO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[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Cai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@ Disc. Appl. Math ’03]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53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51514</TotalTime>
  <Words>3095</Words>
  <Application>Microsoft Office PowerPoint</Application>
  <PresentationFormat>On-screen Show (4:3)</PresentationFormat>
  <Paragraphs>631</Paragraphs>
  <Slides>50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ＭＳ Ｐゴシック</vt:lpstr>
      <vt:lpstr>Bodoni MT Black</vt:lpstr>
      <vt:lpstr>Arial</vt:lpstr>
      <vt:lpstr>Wingdings</vt:lpstr>
      <vt:lpstr>Mathematica5</vt:lpstr>
      <vt:lpstr>Calibri</vt:lpstr>
      <vt:lpstr>Arial Narrow</vt:lpstr>
      <vt:lpstr>Cambria Math</vt:lpstr>
      <vt:lpstr>AA-UiB-Institusjonell-mal-rev03</vt:lpstr>
      <vt:lpstr>PowerPoint Presentation</vt:lpstr>
      <vt:lpstr>Graph q-Coloring</vt:lpstr>
      <vt:lpstr>Problem parameterizations</vt:lpstr>
      <vt:lpstr>Problem parameterizations</vt:lpstr>
      <vt:lpstr>Fixed-parameter tractability</vt:lpstr>
      <vt:lpstr>PowerPoint Presentation</vt:lpstr>
      <vt:lpstr>Structural graph parameters</vt:lpstr>
      <vt:lpstr>Connections to List coloring</vt:lpstr>
      <vt:lpstr>Connections to List coloring</vt:lpstr>
      <vt:lpstr>Chromatic Number versus q-Coloring</vt:lpstr>
      <vt:lpstr>Some well-known parameters</vt:lpstr>
      <vt:lpstr>Some well-known parameters</vt:lpstr>
      <vt:lpstr>Hierarchy of structural parameters</vt:lpstr>
      <vt:lpstr>Chromatic Nr. with vertex-deletion parameters</vt:lpstr>
      <vt:lpstr>q-Coloring with vertex-deletion parameters</vt:lpstr>
      <vt:lpstr>Edge modification distance</vt:lpstr>
      <vt:lpstr>Open problem: Dominating set for 3-Coloring</vt:lpstr>
      <vt:lpstr>PowerPoint Presentation</vt:lpstr>
      <vt:lpstr>Kernelization: data reduction with a guarantee</vt:lpstr>
      <vt:lpstr>Kernelization for graph coloring problems</vt:lpstr>
      <vt:lpstr>Vertex covers</vt:lpstr>
      <vt:lpstr>Reducing 3-Coloring inputs with small covers</vt:lpstr>
      <vt:lpstr>Correctness: G is 3-colorable ⇔ G′ is 3-colorable</vt:lpstr>
      <vt:lpstr>Kernelization for 3-Coloring</vt:lpstr>
      <vt:lpstr>Better kernelization for 3-Coloring</vt:lpstr>
      <vt:lpstr>Constraints are degree-2 polynomials</vt:lpstr>
      <vt:lpstr>Linear algebra to find redundant constraints</vt:lpstr>
      <vt:lpstr>Improved kernelization for 3-Coloring</vt:lpstr>
      <vt:lpstr>General classification theorem</vt:lpstr>
      <vt:lpstr>q-Coloring with vertex-deletion parameters</vt:lpstr>
      <vt:lpstr>Open problem: Edge-modification parameters</vt:lpstr>
      <vt:lpstr>Open problem: 3-Coloring with a small color class</vt:lpstr>
      <vt:lpstr>Open problem: Circular arc graphs</vt:lpstr>
      <vt:lpstr>PowerPoint Presentation</vt:lpstr>
      <vt:lpstr>Parameterizing above or below guarantees</vt:lpstr>
      <vt:lpstr>Brooks’ theorem</vt:lpstr>
      <vt:lpstr>Degree-choosability</vt:lpstr>
      <vt:lpstr>q-Coloring with few vertices of degree &gt;q</vt:lpstr>
      <vt:lpstr>q-Coloring with few vertices of degree &gt;q</vt:lpstr>
      <vt:lpstr>Open problem: Your favorite existence theorem</vt:lpstr>
      <vt:lpstr>PowerPoint Presentation</vt:lpstr>
      <vt:lpstr>Coloring using vertex-based width measures</vt:lpstr>
      <vt:lpstr>Edge-based width measures</vt:lpstr>
      <vt:lpstr>Coloring using edge-based width measures</vt:lpstr>
      <vt:lpstr>Deterministic algorithm via a rank bound</vt:lpstr>
      <vt:lpstr>A compatibility matrix for q-colorings</vt:lpstr>
      <vt:lpstr>A related integer-valued matrix</vt:lpstr>
      <vt:lpstr>Exploiting the rank bound algorithmically</vt:lpstr>
      <vt:lpstr>Open problem: Approximate coloring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1962</cp:revision>
  <cp:lastPrinted>2011-05-25T10:31:26Z</cp:lastPrinted>
  <dcterms:created xsi:type="dcterms:W3CDTF">2011-05-20T06:21:58Z</dcterms:created>
  <dcterms:modified xsi:type="dcterms:W3CDTF">2019-07-03T08:15:22Z</dcterms:modified>
</cp:coreProperties>
</file>