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48" r:id="rId5"/>
  </p:sldMasterIdLst>
  <p:notesMasterIdLst>
    <p:notesMasterId r:id="rId27"/>
  </p:notesMasterIdLst>
  <p:handoutMasterIdLst>
    <p:handoutMasterId r:id="rId28"/>
  </p:handoutMasterIdLst>
  <p:sldIdLst>
    <p:sldId id="425" r:id="rId6"/>
    <p:sldId id="538" r:id="rId7"/>
    <p:sldId id="526" r:id="rId8"/>
    <p:sldId id="527" r:id="rId9"/>
    <p:sldId id="546" r:id="rId10"/>
    <p:sldId id="529" r:id="rId11"/>
    <p:sldId id="530" r:id="rId12"/>
    <p:sldId id="531" r:id="rId13"/>
    <p:sldId id="503" r:id="rId14"/>
    <p:sldId id="532" r:id="rId15"/>
    <p:sldId id="533" r:id="rId16"/>
    <p:sldId id="534" r:id="rId17"/>
    <p:sldId id="539" r:id="rId18"/>
    <p:sldId id="547" r:id="rId19"/>
    <p:sldId id="541" r:id="rId20"/>
    <p:sldId id="542" r:id="rId21"/>
    <p:sldId id="543" r:id="rId22"/>
    <p:sldId id="537" r:id="rId23"/>
    <p:sldId id="544" r:id="rId24"/>
    <p:sldId id="545" r:id="rId25"/>
    <p:sldId id="536" r:id="rId26"/>
  </p:sldIdLst>
  <p:sldSz cx="9144000" cy="6858000" type="screen4x3"/>
  <p:notesSz cx="6858000" cy="9144000"/>
  <p:embeddedFontLst>
    <p:embeddedFont>
      <p:font typeface="Calibri" pitchFamily="34" charset="0"/>
      <p:regular r:id="rId29"/>
      <p:bold r:id="rId30"/>
      <p:italic r:id="rId31"/>
      <p:boldItalic r:id="rId32"/>
    </p:embeddedFont>
    <p:embeddedFont>
      <p:font typeface="Verdana" pitchFamily="34" charset="0"/>
      <p:regular r:id="rId33"/>
      <p:bold r:id="rId34"/>
      <p:italic r:id="rId35"/>
      <p:boldItalic r:id="rId36"/>
    </p:embeddedFont>
    <p:embeddedFont>
      <p:font typeface="Mistral" pitchFamily="66" charset="0"/>
      <p:regular r:id="rId37"/>
    </p:embeddedFont>
  </p:embeddedFontLst>
  <p:defaultTextStyle>
    <a:defPPr>
      <a:defRPr lang="nl-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7004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54" autoAdjust="0"/>
    <p:restoredTop sz="90459" autoAdjust="0"/>
  </p:normalViewPr>
  <p:slideViewPr>
    <p:cSldViewPr snapToObjects="1">
      <p:cViewPr varScale="1">
        <p:scale>
          <a:sx n="75" d="100"/>
          <a:sy n="75" d="100"/>
        </p:scale>
        <p:origin x="-10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font" Target="fonts/font6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5.fntdata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1.fntdata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3.fntdata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B3E1AE-9A2E-49A5-A6A5-050CE87E6B84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53C6AD-8891-4E42-98EB-55188B5C558E}">
      <dgm:prSet phldrT="[Text]"/>
      <dgm:spPr/>
      <dgm:t>
        <a:bodyPr/>
        <a:lstStyle/>
        <a:p>
          <a:r>
            <a:rPr lang="en-US" dirty="0" smtClean="0"/>
            <a:t>Polynomial kernels (sizes in # vertices)</a:t>
          </a:r>
          <a:endParaRPr lang="en-US" dirty="0"/>
        </a:p>
      </dgm:t>
    </dgm:pt>
    <dgm:pt modelId="{A409DADB-DB51-47DD-8E5A-D69588655458}" type="parTrans" cxnId="{77503CA9-62B4-4492-A9B1-40091B3D6F96}">
      <dgm:prSet/>
      <dgm:spPr/>
      <dgm:t>
        <a:bodyPr/>
        <a:lstStyle/>
        <a:p>
          <a:endParaRPr lang="en-US"/>
        </a:p>
      </dgm:t>
    </dgm:pt>
    <dgm:pt modelId="{5FA27997-FF46-4C61-9D0C-143E207838BA}" type="sibTrans" cxnId="{77503CA9-62B4-4492-A9B1-40091B3D6F96}">
      <dgm:prSet/>
      <dgm:spPr/>
      <dgm:t>
        <a:bodyPr/>
        <a:lstStyle/>
        <a:p>
          <a:endParaRPr lang="en-US"/>
        </a:p>
      </dgm:t>
    </dgm:pt>
    <dgm:pt modelId="{24EA845C-7A61-4C60-9C15-4B687DADA112}">
      <dgm:prSet phldrT="[Text]"/>
      <dgm:spPr/>
      <dgm:t>
        <a:bodyPr/>
        <a:lstStyle/>
        <a:p>
          <a:r>
            <a:rPr lang="en-US" dirty="0" smtClean="0"/>
            <a:t>O(</a:t>
          </a:r>
          <a:r>
            <a:rPr lang="en-US" dirty="0" smtClean="0">
              <a:latin typeface="Mistral" pitchFamily="66" charset="0"/>
            </a:rPr>
            <a:t>l</a:t>
          </a:r>
          <a:r>
            <a:rPr lang="en-US" baseline="30000" dirty="0" smtClean="0"/>
            <a:t>3</a:t>
          </a:r>
          <a:r>
            <a:rPr lang="en-US" dirty="0" smtClean="0"/>
            <a:t>) when </a:t>
          </a:r>
          <a:r>
            <a:rPr lang="en-US" dirty="0" smtClean="0">
              <a:latin typeface="Mistral" pitchFamily="66" charset="0"/>
            </a:rPr>
            <a:t>l</a:t>
          </a:r>
          <a:r>
            <a:rPr lang="en-US" dirty="0" smtClean="0"/>
            <a:t> is the vertex cover number</a:t>
          </a:r>
          <a:endParaRPr lang="en-US" dirty="0"/>
        </a:p>
      </dgm:t>
    </dgm:pt>
    <dgm:pt modelId="{14CFCAB4-23EC-49EA-AF3C-C939D69048B1}" type="parTrans" cxnId="{8EADB9DE-F6EF-439C-B5E9-5421847710C6}">
      <dgm:prSet/>
      <dgm:spPr/>
      <dgm:t>
        <a:bodyPr/>
        <a:lstStyle/>
        <a:p>
          <a:endParaRPr lang="en-US"/>
        </a:p>
      </dgm:t>
    </dgm:pt>
    <dgm:pt modelId="{076BF4D7-1CCD-4AE9-9FB2-E7A382D28793}" type="sibTrans" cxnId="{8EADB9DE-F6EF-439C-B5E9-5421847710C6}">
      <dgm:prSet/>
      <dgm:spPr/>
      <dgm:t>
        <a:bodyPr/>
        <a:lstStyle/>
        <a:p>
          <a:endParaRPr lang="en-US"/>
        </a:p>
      </dgm:t>
    </dgm:pt>
    <dgm:pt modelId="{1F5FF535-EC10-455D-A179-1A33A8362698}">
      <dgm:prSet phldrT="[Text]"/>
      <dgm:spPr/>
      <dgm:t>
        <a:bodyPr/>
        <a:lstStyle/>
        <a:p>
          <a:r>
            <a:rPr lang="en-US" dirty="0" smtClean="0"/>
            <a:t>O(c</a:t>
          </a:r>
          <a:r>
            <a:rPr lang="en-US" dirty="0" smtClean="0">
              <a:latin typeface="Mistral" pitchFamily="66" charset="0"/>
            </a:rPr>
            <a:t>l</a:t>
          </a:r>
          <a:r>
            <a:rPr lang="en-US" baseline="30000" dirty="0" smtClean="0"/>
            <a:t>3</a:t>
          </a:r>
          <a:r>
            <a:rPr lang="en-US" dirty="0" smtClean="0"/>
            <a:t> + c</a:t>
          </a:r>
          <a:r>
            <a:rPr lang="en-US" baseline="30000" dirty="0" smtClean="0"/>
            <a:t>2</a:t>
          </a:r>
          <a:r>
            <a:rPr lang="en-US" dirty="0" smtClean="0">
              <a:latin typeface="Mistral" pitchFamily="66" charset="0"/>
            </a:rPr>
            <a:t>l</a:t>
          </a:r>
          <a:r>
            <a:rPr lang="en-US" baseline="30000" dirty="0" smtClean="0"/>
            <a:t>2</a:t>
          </a:r>
          <a:r>
            <a:rPr lang="en-US" dirty="0" smtClean="0"/>
            <a:t>) when </a:t>
          </a:r>
          <a:r>
            <a:rPr lang="en-US" dirty="0" smtClean="0">
              <a:latin typeface="Mistral" pitchFamily="66" charset="0"/>
            </a:rPr>
            <a:t>l</a:t>
          </a:r>
          <a:r>
            <a:rPr lang="en-US" dirty="0" smtClean="0"/>
            <a:t> is the size of a vertex set whose removal gives components of at most c vertices each</a:t>
          </a:r>
          <a:endParaRPr lang="en-US" dirty="0"/>
        </a:p>
      </dgm:t>
    </dgm:pt>
    <dgm:pt modelId="{D146D6C3-863C-41AF-96A4-B33CA2AE9F43}" type="parTrans" cxnId="{F21CF98E-DFCA-4A2F-82E3-CA84F0413AD8}">
      <dgm:prSet/>
      <dgm:spPr/>
      <dgm:t>
        <a:bodyPr/>
        <a:lstStyle/>
        <a:p>
          <a:endParaRPr lang="en-US"/>
        </a:p>
      </dgm:t>
    </dgm:pt>
    <dgm:pt modelId="{821814D7-2332-4F1E-A587-D962FC9C46DA}" type="sibTrans" cxnId="{F21CF98E-DFCA-4A2F-82E3-CA84F0413AD8}">
      <dgm:prSet/>
      <dgm:spPr/>
      <dgm:t>
        <a:bodyPr/>
        <a:lstStyle/>
        <a:p>
          <a:endParaRPr lang="en-US"/>
        </a:p>
      </dgm:t>
    </dgm:pt>
    <dgm:pt modelId="{CA84F0D8-D429-4CA1-8665-DC1C79E6362F}">
      <dgm:prSet phldrT="[Text]"/>
      <dgm:spPr/>
      <dgm:t>
        <a:bodyPr/>
        <a:lstStyle/>
        <a:p>
          <a:r>
            <a:rPr lang="en-US" dirty="0" smtClean="0"/>
            <a:t>O(</a:t>
          </a:r>
          <a:r>
            <a:rPr lang="en-US" dirty="0" smtClean="0">
              <a:latin typeface="Mistral" pitchFamily="66" charset="0"/>
            </a:rPr>
            <a:t>l</a:t>
          </a:r>
          <a:r>
            <a:rPr lang="en-US" baseline="30000" dirty="0" smtClean="0"/>
            <a:t>4</a:t>
          </a:r>
          <a:r>
            <a:rPr lang="en-US" dirty="0" smtClean="0"/>
            <a:t>) when </a:t>
          </a:r>
          <a:r>
            <a:rPr lang="en-US" dirty="0" smtClean="0">
              <a:latin typeface="Mistral" pitchFamily="66" charset="0"/>
            </a:rPr>
            <a:t>l</a:t>
          </a:r>
          <a:r>
            <a:rPr lang="en-US" dirty="0" smtClean="0"/>
            <a:t> is the size of a vertex set whose removal results in disjoint stars</a:t>
          </a:r>
          <a:endParaRPr lang="en-US" dirty="0"/>
        </a:p>
      </dgm:t>
    </dgm:pt>
    <dgm:pt modelId="{19B13E14-DB94-47E8-A6B7-A68F36325A3C}" type="parTrans" cxnId="{2C606E28-E1F6-4883-9BD2-99FC3E75AB3C}">
      <dgm:prSet/>
      <dgm:spPr/>
      <dgm:t>
        <a:bodyPr/>
        <a:lstStyle/>
        <a:p>
          <a:endParaRPr lang="en-US"/>
        </a:p>
      </dgm:t>
    </dgm:pt>
    <dgm:pt modelId="{409D4A63-38DF-4DD3-B517-CA4D6D5482D3}" type="sibTrans" cxnId="{2C606E28-E1F6-4883-9BD2-99FC3E75AB3C}">
      <dgm:prSet/>
      <dgm:spPr/>
      <dgm:t>
        <a:bodyPr/>
        <a:lstStyle/>
        <a:p>
          <a:endParaRPr lang="en-US"/>
        </a:p>
      </dgm:t>
    </dgm:pt>
    <dgm:pt modelId="{CB062BD1-9188-4389-A6D2-A780CFA12991}" type="pres">
      <dgm:prSet presAssocID="{FAB3E1AE-9A2E-49A5-A6A5-050CE87E6B8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13915B-6A15-4488-A98A-082DB3F82623}" type="pres">
      <dgm:prSet presAssocID="{F653C6AD-8891-4E42-98EB-55188B5C558E}" presName="parentLin" presStyleCnt="0"/>
      <dgm:spPr/>
    </dgm:pt>
    <dgm:pt modelId="{878058D5-18FD-48CC-A16D-23BC9FF394C5}" type="pres">
      <dgm:prSet presAssocID="{F653C6AD-8891-4E42-98EB-55188B5C558E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BC9E04C8-0362-4466-BB4C-6144B82DD94D}" type="pres">
      <dgm:prSet presAssocID="{F653C6AD-8891-4E42-98EB-55188B5C558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9E50D3-B991-4EEB-89DC-4B0F8CF9F219}" type="pres">
      <dgm:prSet presAssocID="{F653C6AD-8891-4E42-98EB-55188B5C558E}" presName="negativeSpace" presStyleCnt="0"/>
      <dgm:spPr/>
    </dgm:pt>
    <dgm:pt modelId="{807A7ED3-E247-448D-9756-5526AA570D85}" type="pres">
      <dgm:prSet presAssocID="{F653C6AD-8891-4E42-98EB-55188B5C558E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0AD1F6-6E71-4597-89C3-FE1EB979D10A}" type="presOf" srcId="{F653C6AD-8891-4E42-98EB-55188B5C558E}" destId="{BC9E04C8-0362-4466-BB4C-6144B82DD94D}" srcOrd="1" destOrd="0" presId="urn:microsoft.com/office/officeart/2005/8/layout/list1"/>
    <dgm:cxn modelId="{DF74DE18-76C0-48FC-A77F-5C40DD1CE7BC}" type="presOf" srcId="{1F5FF535-EC10-455D-A179-1A33A8362698}" destId="{807A7ED3-E247-448D-9756-5526AA570D85}" srcOrd="0" destOrd="1" presId="urn:microsoft.com/office/officeart/2005/8/layout/list1"/>
    <dgm:cxn modelId="{8EADB9DE-F6EF-439C-B5E9-5421847710C6}" srcId="{F653C6AD-8891-4E42-98EB-55188B5C558E}" destId="{24EA845C-7A61-4C60-9C15-4B687DADA112}" srcOrd="0" destOrd="0" parTransId="{14CFCAB4-23EC-49EA-AF3C-C939D69048B1}" sibTransId="{076BF4D7-1CCD-4AE9-9FB2-E7A382D28793}"/>
    <dgm:cxn modelId="{77503CA9-62B4-4492-A9B1-40091B3D6F96}" srcId="{FAB3E1AE-9A2E-49A5-A6A5-050CE87E6B84}" destId="{F653C6AD-8891-4E42-98EB-55188B5C558E}" srcOrd="0" destOrd="0" parTransId="{A409DADB-DB51-47DD-8E5A-D69588655458}" sibTransId="{5FA27997-FF46-4C61-9D0C-143E207838BA}"/>
    <dgm:cxn modelId="{E843024E-BF30-4915-803C-700F12F2CDFF}" type="presOf" srcId="{F653C6AD-8891-4E42-98EB-55188B5C558E}" destId="{878058D5-18FD-48CC-A16D-23BC9FF394C5}" srcOrd="0" destOrd="0" presId="urn:microsoft.com/office/officeart/2005/8/layout/list1"/>
    <dgm:cxn modelId="{2C606E28-E1F6-4883-9BD2-99FC3E75AB3C}" srcId="{F653C6AD-8891-4E42-98EB-55188B5C558E}" destId="{CA84F0D8-D429-4CA1-8665-DC1C79E6362F}" srcOrd="2" destOrd="0" parTransId="{19B13E14-DB94-47E8-A6B7-A68F36325A3C}" sibTransId="{409D4A63-38DF-4DD3-B517-CA4D6D5482D3}"/>
    <dgm:cxn modelId="{5DC69CF0-9602-42C0-9CAD-3BE54AD1AD7E}" type="presOf" srcId="{FAB3E1AE-9A2E-49A5-A6A5-050CE87E6B84}" destId="{CB062BD1-9188-4389-A6D2-A780CFA12991}" srcOrd="0" destOrd="0" presId="urn:microsoft.com/office/officeart/2005/8/layout/list1"/>
    <dgm:cxn modelId="{2405DE7C-C7F9-4A52-A145-2A9B7BA4A398}" type="presOf" srcId="{CA84F0D8-D429-4CA1-8665-DC1C79E6362F}" destId="{807A7ED3-E247-448D-9756-5526AA570D85}" srcOrd="0" destOrd="2" presId="urn:microsoft.com/office/officeart/2005/8/layout/list1"/>
    <dgm:cxn modelId="{F21CF98E-DFCA-4A2F-82E3-CA84F0413AD8}" srcId="{F653C6AD-8891-4E42-98EB-55188B5C558E}" destId="{1F5FF535-EC10-455D-A179-1A33A8362698}" srcOrd="1" destOrd="0" parTransId="{D146D6C3-863C-41AF-96A4-B33CA2AE9F43}" sibTransId="{821814D7-2332-4F1E-A587-D962FC9C46DA}"/>
    <dgm:cxn modelId="{A445A4B7-BF61-460E-9FF7-3A3603C91F31}" type="presOf" srcId="{24EA845C-7A61-4C60-9C15-4B687DADA112}" destId="{807A7ED3-E247-448D-9756-5526AA570D85}" srcOrd="0" destOrd="0" presId="urn:microsoft.com/office/officeart/2005/8/layout/list1"/>
    <dgm:cxn modelId="{B8E23C27-87DB-4A91-BD68-B6D39B0DF1DA}" type="presParOf" srcId="{CB062BD1-9188-4389-A6D2-A780CFA12991}" destId="{AB13915B-6A15-4488-A98A-082DB3F82623}" srcOrd="0" destOrd="0" presId="urn:microsoft.com/office/officeart/2005/8/layout/list1"/>
    <dgm:cxn modelId="{CA1469D8-4B34-4568-A3BE-EA483EDC4FF6}" type="presParOf" srcId="{AB13915B-6A15-4488-A98A-082DB3F82623}" destId="{878058D5-18FD-48CC-A16D-23BC9FF394C5}" srcOrd="0" destOrd="0" presId="urn:microsoft.com/office/officeart/2005/8/layout/list1"/>
    <dgm:cxn modelId="{95D48EDF-1AD6-4FAA-977E-FDD9F7FB90FC}" type="presParOf" srcId="{AB13915B-6A15-4488-A98A-082DB3F82623}" destId="{BC9E04C8-0362-4466-BB4C-6144B82DD94D}" srcOrd="1" destOrd="0" presId="urn:microsoft.com/office/officeart/2005/8/layout/list1"/>
    <dgm:cxn modelId="{1841A1C1-CCE1-469E-964D-9B93D081B7A9}" type="presParOf" srcId="{CB062BD1-9188-4389-A6D2-A780CFA12991}" destId="{BF9E50D3-B991-4EEB-89DC-4B0F8CF9F219}" srcOrd="1" destOrd="0" presId="urn:microsoft.com/office/officeart/2005/8/layout/list1"/>
    <dgm:cxn modelId="{CB519A2D-9509-4246-9860-FBE143EF2B38}" type="presParOf" srcId="{CB062BD1-9188-4389-A6D2-A780CFA12991}" destId="{807A7ED3-E247-448D-9756-5526AA570D85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8B9BA7-CF94-43A0-BACA-96673F08EB69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1C4EE9-DBB1-4E00-A8B2-FD2CFF8FD844}">
      <dgm:prSet phldrT="[Text]"/>
      <dgm:spPr/>
      <dgm:t>
        <a:bodyPr/>
        <a:lstStyle/>
        <a:p>
          <a:r>
            <a:rPr lang="en-US" dirty="0" smtClean="0"/>
            <a:t>Experimental evaluation of the reduction rules</a:t>
          </a:r>
          <a:endParaRPr lang="en-US" dirty="0"/>
        </a:p>
      </dgm:t>
    </dgm:pt>
    <dgm:pt modelId="{54548497-5FA4-44F1-A709-C19713B6FE03}" type="parTrans" cxnId="{4B340149-689B-4981-B322-4348528BC99F}">
      <dgm:prSet/>
      <dgm:spPr/>
      <dgm:t>
        <a:bodyPr/>
        <a:lstStyle/>
        <a:p>
          <a:endParaRPr lang="en-US"/>
        </a:p>
      </dgm:t>
    </dgm:pt>
    <dgm:pt modelId="{6179D656-05D0-4360-8D69-C85F03F6267C}" type="sibTrans" cxnId="{4B340149-689B-4981-B322-4348528BC99F}">
      <dgm:prSet/>
      <dgm:spPr/>
      <dgm:t>
        <a:bodyPr/>
        <a:lstStyle/>
        <a:p>
          <a:endParaRPr lang="en-US"/>
        </a:p>
      </dgm:t>
    </dgm:pt>
    <dgm:pt modelId="{7ECEF6DC-DA57-45CF-9BE9-E7496877BA7E}">
      <dgm:prSet/>
      <dgm:spPr/>
      <dgm:t>
        <a:bodyPr/>
        <a:lstStyle/>
        <a:p>
          <a:r>
            <a:rPr lang="en-US" dirty="0" smtClean="0"/>
            <a:t>Lower bounds on kernel sizes</a:t>
          </a:r>
        </a:p>
      </dgm:t>
    </dgm:pt>
    <dgm:pt modelId="{A680B4B2-BB6C-44C7-9B42-91173821894E}" type="parTrans" cxnId="{AA797156-8E33-405A-9C69-09DEFF351599}">
      <dgm:prSet/>
      <dgm:spPr/>
      <dgm:t>
        <a:bodyPr/>
        <a:lstStyle/>
        <a:p>
          <a:endParaRPr lang="en-US"/>
        </a:p>
      </dgm:t>
    </dgm:pt>
    <dgm:pt modelId="{7EC9B5CE-3B5B-4CF1-B224-69BCF747E5D4}" type="sibTrans" cxnId="{AA797156-8E33-405A-9C69-09DEFF351599}">
      <dgm:prSet/>
      <dgm:spPr/>
      <dgm:t>
        <a:bodyPr/>
        <a:lstStyle/>
        <a:p>
          <a:endParaRPr lang="en-US"/>
        </a:p>
      </dgm:t>
    </dgm:pt>
    <dgm:pt modelId="{0DF6A0C5-9426-4671-A7D6-BD67524A5E21}">
      <dgm:prSet/>
      <dgm:spPr/>
      <dgm:t>
        <a:bodyPr/>
        <a:lstStyle/>
        <a:p>
          <a:r>
            <a:rPr lang="en-US" dirty="0" err="1" smtClean="0"/>
            <a:t>Pathwidth</a:t>
          </a:r>
          <a:r>
            <a:rPr lang="en-US" dirty="0" smtClean="0"/>
            <a:t> parameterized by feedback vertex set</a:t>
          </a:r>
        </a:p>
      </dgm:t>
    </dgm:pt>
    <dgm:pt modelId="{8073426A-9840-4C6A-912E-A461DB58CA43}" type="parTrans" cxnId="{6E1C1306-030F-4C5F-A17E-55827F1378BC}">
      <dgm:prSet/>
      <dgm:spPr/>
      <dgm:t>
        <a:bodyPr/>
        <a:lstStyle/>
        <a:p>
          <a:endParaRPr lang="en-US"/>
        </a:p>
      </dgm:t>
    </dgm:pt>
    <dgm:pt modelId="{9516CD6D-C037-480D-AD4D-673A34C651ED}" type="sibTrans" cxnId="{6E1C1306-030F-4C5F-A17E-55827F1378BC}">
      <dgm:prSet/>
      <dgm:spPr/>
      <dgm:t>
        <a:bodyPr/>
        <a:lstStyle/>
        <a:p>
          <a:endParaRPr lang="en-US"/>
        </a:p>
      </dgm:t>
    </dgm:pt>
    <dgm:pt modelId="{C10D1646-E663-41E9-86F7-2E2623AF0CAD}">
      <dgm:prSet/>
      <dgm:spPr/>
      <dgm:t>
        <a:bodyPr/>
        <a:lstStyle/>
        <a:p>
          <a:r>
            <a:rPr lang="en-US" dirty="0" smtClean="0"/>
            <a:t>Polynomial kernel for </a:t>
          </a:r>
          <a:r>
            <a:rPr lang="en-US" dirty="0" err="1" smtClean="0"/>
            <a:t>treewidth</a:t>
          </a:r>
          <a:r>
            <a:rPr lang="en-US" dirty="0" smtClean="0"/>
            <a:t> by FVS</a:t>
          </a:r>
          <a:endParaRPr lang="en-US" dirty="0"/>
        </a:p>
      </dgm:t>
    </dgm:pt>
    <dgm:pt modelId="{7FF85218-598D-4DE2-A65B-AD9D5C867630}" type="parTrans" cxnId="{2A756576-4B25-4B2F-83FB-82B6B74F79DC}">
      <dgm:prSet/>
      <dgm:spPr/>
      <dgm:t>
        <a:bodyPr/>
        <a:lstStyle/>
        <a:p>
          <a:endParaRPr lang="en-US"/>
        </a:p>
      </dgm:t>
    </dgm:pt>
    <dgm:pt modelId="{5ADC007A-5D98-4D6F-BF44-F08A1DB7176B}" type="sibTrans" cxnId="{2A756576-4B25-4B2F-83FB-82B6B74F79DC}">
      <dgm:prSet/>
      <dgm:spPr/>
      <dgm:t>
        <a:bodyPr/>
        <a:lstStyle/>
        <a:p>
          <a:endParaRPr lang="en-US"/>
        </a:p>
      </dgm:t>
    </dgm:pt>
    <dgm:pt modelId="{CE30B22B-1832-4381-BBA8-B3C5EF48EFC6}">
      <dgm:prSet/>
      <dgm:spPr/>
      <dgm:t>
        <a:bodyPr/>
        <a:lstStyle/>
        <a:p>
          <a:r>
            <a:rPr lang="en-US" dirty="0" smtClean="0"/>
            <a:t>Kernel with O(k</a:t>
          </a:r>
          <a:r>
            <a:rPr lang="en-US" baseline="30000" dirty="0" smtClean="0"/>
            <a:t>3-</a:t>
          </a:r>
          <a:r>
            <a:rPr lang="en-US" baseline="30000" dirty="0" smtClean="0">
              <a:latin typeface="Symbol" pitchFamily="18" charset="2"/>
            </a:rPr>
            <a:t>e</a:t>
          </a:r>
          <a:r>
            <a:rPr lang="en-US" dirty="0" smtClean="0"/>
            <a:t>) bits for parameterization by vertex cover?</a:t>
          </a:r>
        </a:p>
      </dgm:t>
    </dgm:pt>
    <dgm:pt modelId="{E5E99ACD-B2A3-4FB4-8E98-688877BB4853}" type="parTrans" cxnId="{487BE845-3DC3-440A-8B45-E417853F3D43}">
      <dgm:prSet/>
      <dgm:spPr/>
      <dgm:t>
        <a:bodyPr/>
        <a:lstStyle/>
        <a:p>
          <a:endParaRPr lang="en-US"/>
        </a:p>
      </dgm:t>
    </dgm:pt>
    <dgm:pt modelId="{C55C8FB8-5F23-41CB-947B-292AF7953B3C}" type="sibTrans" cxnId="{487BE845-3DC3-440A-8B45-E417853F3D43}">
      <dgm:prSet/>
      <dgm:spPr/>
      <dgm:t>
        <a:bodyPr/>
        <a:lstStyle/>
        <a:p>
          <a:endParaRPr lang="en-US"/>
        </a:p>
      </dgm:t>
    </dgm:pt>
    <dgm:pt modelId="{A2F88351-41E8-406A-875D-84D47CEB21B5}">
      <dgm:prSet/>
      <dgm:spPr/>
      <dgm:t>
        <a:bodyPr/>
        <a:lstStyle/>
        <a:p>
          <a:r>
            <a:rPr lang="en-US" dirty="0" smtClean="0"/>
            <a:t>Trees have constant </a:t>
          </a:r>
          <a:r>
            <a:rPr lang="en-US" dirty="0" err="1" smtClean="0"/>
            <a:t>treewidth</a:t>
          </a:r>
          <a:r>
            <a:rPr lang="en-US" dirty="0" smtClean="0"/>
            <a:t> but potentially large </a:t>
          </a:r>
          <a:r>
            <a:rPr lang="en-US" dirty="0" err="1" smtClean="0"/>
            <a:t>pathwidth</a:t>
          </a:r>
          <a:endParaRPr lang="en-US" dirty="0"/>
        </a:p>
      </dgm:t>
    </dgm:pt>
    <dgm:pt modelId="{95DB5BDC-E5AE-44C1-B5B1-9C44057A2B52}" type="parTrans" cxnId="{71813D02-D675-4DCE-A3CA-9480DE1C0AB3}">
      <dgm:prSet/>
      <dgm:spPr/>
      <dgm:t>
        <a:bodyPr/>
        <a:lstStyle/>
        <a:p>
          <a:endParaRPr lang="en-US"/>
        </a:p>
      </dgm:t>
    </dgm:pt>
    <dgm:pt modelId="{B3AA9D11-1232-44C0-8CA7-ABEF19242CCE}" type="sibTrans" cxnId="{71813D02-D675-4DCE-A3CA-9480DE1C0AB3}">
      <dgm:prSet/>
      <dgm:spPr/>
      <dgm:t>
        <a:bodyPr/>
        <a:lstStyle/>
        <a:p>
          <a:endParaRPr lang="en-US"/>
        </a:p>
      </dgm:t>
    </dgm:pt>
    <dgm:pt modelId="{E5A099B5-FBF1-4100-80EF-B48AC34A6980}" type="pres">
      <dgm:prSet presAssocID="{8D8B9BA7-CF94-43A0-BACA-96673F08EB6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D7D2BD-9435-432B-8DF2-ECD355DAF20F}" type="pres">
      <dgm:prSet presAssocID="{CD1C4EE9-DBB1-4E00-A8B2-FD2CFF8FD844}" presName="parentLin" presStyleCnt="0"/>
      <dgm:spPr/>
    </dgm:pt>
    <dgm:pt modelId="{5264851E-6E78-4691-B8B6-0EA7EECC628B}" type="pres">
      <dgm:prSet presAssocID="{CD1C4EE9-DBB1-4E00-A8B2-FD2CFF8FD844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1FF1C9A0-43BE-4E32-886A-571951C17279}" type="pres">
      <dgm:prSet presAssocID="{CD1C4EE9-DBB1-4E00-A8B2-FD2CFF8FD84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17E7CE-D201-47FC-A63E-A32FCDD5F10B}" type="pres">
      <dgm:prSet presAssocID="{CD1C4EE9-DBB1-4E00-A8B2-FD2CFF8FD844}" presName="negativeSpace" presStyleCnt="0"/>
      <dgm:spPr/>
    </dgm:pt>
    <dgm:pt modelId="{0242F30C-F16D-45A4-8F0F-703B0D3181E8}" type="pres">
      <dgm:prSet presAssocID="{CD1C4EE9-DBB1-4E00-A8B2-FD2CFF8FD844}" presName="childText" presStyleLbl="conFgAcc1" presStyleIdx="0" presStyleCnt="3">
        <dgm:presLayoutVars>
          <dgm:bulletEnabled val="1"/>
        </dgm:presLayoutVars>
      </dgm:prSet>
      <dgm:spPr/>
    </dgm:pt>
    <dgm:pt modelId="{D5D1F405-65E6-49C5-A80E-5D24606C8357}" type="pres">
      <dgm:prSet presAssocID="{6179D656-05D0-4360-8D69-C85F03F6267C}" presName="spaceBetweenRectangles" presStyleCnt="0"/>
      <dgm:spPr/>
    </dgm:pt>
    <dgm:pt modelId="{B8303F66-52D1-46D7-B7FC-E2992397CEAB}" type="pres">
      <dgm:prSet presAssocID="{7ECEF6DC-DA57-45CF-9BE9-E7496877BA7E}" presName="parentLin" presStyleCnt="0"/>
      <dgm:spPr/>
    </dgm:pt>
    <dgm:pt modelId="{F1420AD9-164B-49A2-882B-C2169571F8FE}" type="pres">
      <dgm:prSet presAssocID="{7ECEF6DC-DA57-45CF-9BE9-E7496877BA7E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D2B8DAB0-E016-42B1-BB38-8F8C93E14234}" type="pres">
      <dgm:prSet presAssocID="{7ECEF6DC-DA57-45CF-9BE9-E7496877BA7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31DC52-9F47-44AD-AA4A-2E7661FDE0C0}" type="pres">
      <dgm:prSet presAssocID="{7ECEF6DC-DA57-45CF-9BE9-E7496877BA7E}" presName="negativeSpace" presStyleCnt="0"/>
      <dgm:spPr/>
    </dgm:pt>
    <dgm:pt modelId="{6E1B3647-DE0B-4181-83CC-ADCA3F47C304}" type="pres">
      <dgm:prSet presAssocID="{7ECEF6DC-DA57-45CF-9BE9-E7496877BA7E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249596-B502-43D3-8C28-90E476B7C12E}" type="pres">
      <dgm:prSet presAssocID="{7EC9B5CE-3B5B-4CF1-B224-69BCF747E5D4}" presName="spaceBetweenRectangles" presStyleCnt="0"/>
      <dgm:spPr/>
    </dgm:pt>
    <dgm:pt modelId="{55FF68BD-1741-406C-A777-E5551A815761}" type="pres">
      <dgm:prSet presAssocID="{0DF6A0C5-9426-4671-A7D6-BD67524A5E21}" presName="parentLin" presStyleCnt="0"/>
      <dgm:spPr/>
    </dgm:pt>
    <dgm:pt modelId="{97C06685-3814-42D9-837B-B0B3136F8164}" type="pres">
      <dgm:prSet presAssocID="{0DF6A0C5-9426-4671-A7D6-BD67524A5E21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286717A4-BFF8-4701-81A0-FCA7DEECDCB7}" type="pres">
      <dgm:prSet presAssocID="{0DF6A0C5-9426-4671-A7D6-BD67524A5E2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BB4216-EA5F-4DD9-BD97-43FEC78DAD57}" type="pres">
      <dgm:prSet presAssocID="{0DF6A0C5-9426-4671-A7D6-BD67524A5E21}" presName="negativeSpace" presStyleCnt="0"/>
      <dgm:spPr/>
    </dgm:pt>
    <dgm:pt modelId="{15B5B1F7-D10B-4EDA-B641-F50D09042157}" type="pres">
      <dgm:prSet presAssocID="{0DF6A0C5-9426-4671-A7D6-BD67524A5E21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1C1306-030F-4C5F-A17E-55827F1378BC}" srcId="{8D8B9BA7-CF94-43A0-BACA-96673F08EB69}" destId="{0DF6A0C5-9426-4671-A7D6-BD67524A5E21}" srcOrd="2" destOrd="0" parTransId="{8073426A-9840-4C6A-912E-A461DB58CA43}" sibTransId="{9516CD6D-C037-480D-AD4D-673A34C651ED}"/>
    <dgm:cxn modelId="{09DBD751-A81A-4833-98DE-543804606E3C}" type="presOf" srcId="{0DF6A0C5-9426-4671-A7D6-BD67524A5E21}" destId="{286717A4-BFF8-4701-81A0-FCA7DEECDCB7}" srcOrd="1" destOrd="0" presId="urn:microsoft.com/office/officeart/2005/8/layout/list1"/>
    <dgm:cxn modelId="{AA797156-8E33-405A-9C69-09DEFF351599}" srcId="{8D8B9BA7-CF94-43A0-BACA-96673F08EB69}" destId="{7ECEF6DC-DA57-45CF-9BE9-E7496877BA7E}" srcOrd="1" destOrd="0" parTransId="{A680B4B2-BB6C-44C7-9B42-91173821894E}" sibTransId="{7EC9B5CE-3B5B-4CF1-B224-69BCF747E5D4}"/>
    <dgm:cxn modelId="{4B340149-689B-4981-B322-4348528BC99F}" srcId="{8D8B9BA7-CF94-43A0-BACA-96673F08EB69}" destId="{CD1C4EE9-DBB1-4E00-A8B2-FD2CFF8FD844}" srcOrd="0" destOrd="0" parTransId="{54548497-5FA4-44F1-A709-C19713B6FE03}" sibTransId="{6179D656-05D0-4360-8D69-C85F03F6267C}"/>
    <dgm:cxn modelId="{2A756576-4B25-4B2F-83FB-82B6B74F79DC}" srcId="{0DF6A0C5-9426-4671-A7D6-BD67524A5E21}" destId="{C10D1646-E663-41E9-86F7-2E2623AF0CAD}" srcOrd="0" destOrd="0" parTransId="{7FF85218-598D-4DE2-A65B-AD9D5C867630}" sibTransId="{5ADC007A-5D98-4D6F-BF44-F08A1DB7176B}"/>
    <dgm:cxn modelId="{487BE845-3DC3-440A-8B45-E417853F3D43}" srcId="{7ECEF6DC-DA57-45CF-9BE9-E7496877BA7E}" destId="{CE30B22B-1832-4381-BBA8-B3C5EF48EFC6}" srcOrd="0" destOrd="0" parTransId="{E5E99ACD-B2A3-4FB4-8E98-688877BB4853}" sibTransId="{C55C8FB8-5F23-41CB-947B-292AF7953B3C}"/>
    <dgm:cxn modelId="{3E68D9BD-9B61-459D-AFF5-EF0BF0DF04AC}" type="presOf" srcId="{A2F88351-41E8-406A-875D-84D47CEB21B5}" destId="{15B5B1F7-D10B-4EDA-B641-F50D09042157}" srcOrd="0" destOrd="1" presId="urn:microsoft.com/office/officeart/2005/8/layout/list1"/>
    <dgm:cxn modelId="{755E360E-774A-49D9-98E5-D558AD98C1EE}" type="presOf" srcId="{0DF6A0C5-9426-4671-A7D6-BD67524A5E21}" destId="{97C06685-3814-42D9-837B-B0B3136F8164}" srcOrd="0" destOrd="0" presId="urn:microsoft.com/office/officeart/2005/8/layout/list1"/>
    <dgm:cxn modelId="{E79D924A-996A-47E1-85B2-301D84105DEB}" type="presOf" srcId="{CD1C4EE9-DBB1-4E00-A8B2-FD2CFF8FD844}" destId="{1FF1C9A0-43BE-4E32-886A-571951C17279}" srcOrd="1" destOrd="0" presId="urn:microsoft.com/office/officeart/2005/8/layout/list1"/>
    <dgm:cxn modelId="{71D44421-9A1E-45D1-AB8B-D29D5F976556}" type="presOf" srcId="{C10D1646-E663-41E9-86F7-2E2623AF0CAD}" destId="{15B5B1F7-D10B-4EDA-B641-F50D09042157}" srcOrd="0" destOrd="0" presId="urn:microsoft.com/office/officeart/2005/8/layout/list1"/>
    <dgm:cxn modelId="{E22A2B90-B49A-48A1-BD3D-F3DD5E19C41F}" type="presOf" srcId="{8D8B9BA7-CF94-43A0-BACA-96673F08EB69}" destId="{E5A099B5-FBF1-4100-80EF-B48AC34A6980}" srcOrd="0" destOrd="0" presId="urn:microsoft.com/office/officeart/2005/8/layout/list1"/>
    <dgm:cxn modelId="{D0E3CF88-1DFE-4ABC-B217-7470B7517944}" type="presOf" srcId="{7ECEF6DC-DA57-45CF-9BE9-E7496877BA7E}" destId="{F1420AD9-164B-49A2-882B-C2169571F8FE}" srcOrd="0" destOrd="0" presId="urn:microsoft.com/office/officeart/2005/8/layout/list1"/>
    <dgm:cxn modelId="{71813D02-D675-4DCE-A3CA-9480DE1C0AB3}" srcId="{0DF6A0C5-9426-4671-A7D6-BD67524A5E21}" destId="{A2F88351-41E8-406A-875D-84D47CEB21B5}" srcOrd="1" destOrd="0" parTransId="{95DB5BDC-E5AE-44C1-B5B1-9C44057A2B52}" sibTransId="{B3AA9D11-1232-44C0-8CA7-ABEF19242CCE}"/>
    <dgm:cxn modelId="{DE7BE5AC-B9E6-4C4F-802A-7E8A4F6D55DF}" type="presOf" srcId="{CE30B22B-1832-4381-BBA8-B3C5EF48EFC6}" destId="{6E1B3647-DE0B-4181-83CC-ADCA3F47C304}" srcOrd="0" destOrd="0" presId="urn:microsoft.com/office/officeart/2005/8/layout/list1"/>
    <dgm:cxn modelId="{EF429D61-1133-4F91-A2BB-A8B7ED1F1D0F}" type="presOf" srcId="{CD1C4EE9-DBB1-4E00-A8B2-FD2CFF8FD844}" destId="{5264851E-6E78-4691-B8B6-0EA7EECC628B}" srcOrd="0" destOrd="0" presId="urn:microsoft.com/office/officeart/2005/8/layout/list1"/>
    <dgm:cxn modelId="{34040359-1A7E-43A7-8D4F-56C6F08C01BB}" type="presOf" srcId="{7ECEF6DC-DA57-45CF-9BE9-E7496877BA7E}" destId="{D2B8DAB0-E016-42B1-BB38-8F8C93E14234}" srcOrd="1" destOrd="0" presId="urn:microsoft.com/office/officeart/2005/8/layout/list1"/>
    <dgm:cxn modelId="{9B592EAF-4534-4FFF-8E39-733020C16892}" type="presParOf" srcId="{E5A099B5-FBF1-4100-80EF-B48AC34A6980}" destId="{ADD7D2BD-9435-432B-8DF2-ECD355DAF20F}" srcOrd="0" destOrd="0" presId="urn:microsoft.com/office/officeart/2005/8/layout/list1"/>
    <dgm:cxn modelId="{FA689F50-B98E-43DE-AEDF-3AC05E253BB4}" type="presParOf" srcId="{ADD7D2BD-9435-432B-8DF2-ECD355DAF20F}" destId="{5264851E-6E78-4691-B8B6-0EA7EECC628B}" srcOrd="0" destOrd="0" presId="urn:microsoft.com/office/officeart/2005/8/layout/list1"/>
    <dgm:cxn modelId="{447567D9-B373-4235-9A7B-44936E792B4D}" type="presParOf" srcId="{ADD7D2BD-9435-432B-8DF2-ECD355DAF20F}" destId="{1FF1C9A0-43BE-4E32-886A-571951C17279}" srcOrd="1" destOrd="0" presId="urn:microsoft.com/office/officeart/2005/8/layout/list1"/>
    <dgm:cxn modelId="{FDE651BD-4CFA-4661-9459-B178A531A9A9}" type="presParOf" srcId="{E5A099B5-FBF1-4100-80EF-B48AC34A6980}" destId="{CA17E7CE-D201-47FC-A63E-A32FCDD5F10B}" srcOrd="1" destOrd="0" presId="urn:microsoft.com/office/officeart/2005/8/layout/list1"/>
    <dgm:cxn modelId="{EF8AC937-A00E-4E11-9A9E-D2EE09CBDB41}" type="presParOf" srcId="{E5A099B5-FBF1-4100-80EF-B48AC34A6980}" destId="{0242F30C-F16D-45A4-8F0F-703B0D3181E8}" srcOrd="2" destOrd="0" presId="urn:microsoft.com/office/officeart/2005/8/layout/list1"/>
    <dgm:cxn modelId="{47646DAC-BB3C-440E-B385-FC7139635C73}" type="presParOf" srcId="{E5A099B5-FBF1-4100-80EF-B48AC34A6980}" destId="{D5D1F405-65E6-49C5-A80E-5D24606C8357}" srcOrd="3" destOrd="0" presId="urn:microsoft.com/office/officeart/2005/8/layout/list1"/>
    <dgm:cxn modelId="{687CCB0F-3266-43C1-80D4-CAC7C389113D}" type="presParOf" srcId="{E5A099B5-FBF1-4100-80EF-B48AC34A6980}" destId="{B8303F66-52D1-46D7-B7FC-E2992397CEAB}" srcOrd="4" destOrd="0" presId="urn:microsoft.com/office/officeart/2005/8/layout/list1"/>
    <dgm:cxn modelId="{A5FF7150-D193-4DAF-AFA2-5B261F274A35}" type="presParOf" srcId="{B8303F66-52D1-46D7-B7FC-E2992397CEAB}" destId="{F1420AD9-164B-49A2-882B-C2169571F8FE}" srcOrd="0" destOrd="0" presId="urn:microsoft.com/office/officeart/2005/8/layout/list1"/>
    <dgm:cxn modelId="{BF090805-7825-4963-9358-98AE69677B6E}" type="presParOf" srcId="{B8303F66-52D1-46D7-B7FC-E2992397CEAB}" destId="{D2B8DAB0-E016-42B1-BB38-8F8C93E14234}" srcOrd="1" destOrd="0" presId="urn:microsoft.com/office/officeart/2005/8/layout/list1"/>
    <dgm:cxn modelId="{B263CC8D-37EC-4885-A582-D9680C9ADED3}" type="presParOf" srcId="{E5A099B5-FBF1-4100-80EF-B48AC34A6980}" destId="{2F31DC52-9F47-44AD-AA4A-2E7661FDE0C0}" srcOrd="5" destOrd="0" presId="urn:microsoft.com/office/officeart/2005/8/layout/list1"/>
    <dgm:cxn modelId="{4FBE781C-93D9-4E8A-BA77-5DDED93B0D4E}" type="presParOf" srcId="{E5A099B5-FBF1-4100-80EF-B48AC34A6980}" destId="{6E1B3647-DE0B-4181-83CC-ADCA3F47C304}" srcOrd="6" destOrd="0" presId="urn:microsoft.com/office/officeart/2005/8/layout/list1"/>
    <dgm:cxn modelId="{4CCA8DC6-DB8C-4238-92A1-F77B3F650D97}" type="presParOf" srcId="{E5A099B5-FBF1-4100-80EF-B48AC34A6980}" destId="{51249596-B502-43D3-8C28-90E476B7C12E}" srcOrd="7" destOrd="0" presId="urn:microsoft.com/office/officeart/2005/8/layout/list1"/>
    <dgm:cxn modelId="{6E7813C1-37F7-4628-899D-1E822B8D8B06}" type="presParOf" srcId="{E5A099B5-FBF1-4100-80EF-B48AC34A6980}" destId="{55FF68BD-1741-406C-A777-E5551A815761}" srcOrd="8" destOrd="0" presId="urn:microsoft.com/office/officeart/2005/8/layout/list1"/>
    <dgm:cxn modelId="{AB846052-7B80-41F2-BABF-F62499224535}" type="presParOf" srcId="{55FF68BD-1741-406C-A777-E5551A815761}" destId="{97C06685-3814-42D9-837B-B0B3136F8164}" srcOrd="0" destOrd="0" presId="urn:microsoft.com/office/officeart/2005/8/layout/list1"/>
    <dgm:cxn modelId="{C05566C5-2459-4098-91D0-A731569C7A90}" type="presParOf" srcId="{55FF68BD-1741-406C-A777-E5551A815761}" destId="{286717A4-BFF8-4701-81A0-FCA7DEECDCB7}" srcOrd="1" destOrd="0" presId="urn:microsoft.com/office/officeart/2005/8/layout/list1"/>
    <dgm:cxn modelId="{B7211ACB-8CD5-41A5-915B-6FEF5D1509D8}" type="presParOf" srcId="{E5A099B5-FBF1-4100-80EF-B48AC34A6980}" destId="{DBBB4216-EA5F-4DD9-BD97-43FEC78DAD57}" srcOrd="9" destOrd="0" presId="urn:microsoft.com/office/officeart/2005/8/layout/list1"/>
    <dgm:cxn modelId="{E94B5A2A-EDFB-4DB4-BBA9-00FCE8DCE8FB}" type="presParOf" srcId="{E5A099B5-FBF1-4100-80EF-B48AC34A6980}" destId="{15B5B1F7-D10B-4EDA-B641-F50D0904215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07A7ED3-E247-448D-9756-5526AA570D85}">
      <dsp:nvSpPr>
        <dsp:cNvPr id="0" name=""/>
        <dsp:cNvSpPr/>
      </dsp:nvSpPr>
      <dsp:spPr>
        <a:xfrm>
          <a:off x="0" y="568729"/>
          <a:ext cx="8229600" cy="257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499872" rIns="63870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O(</a:t>
          </a:r>
          <a:r>
            <a:rPr lang="en-US" sz="2400" kern="1200" dirty="0" smtClean="0">
              <a:latin typeface="Mistral" pitchFamily="66" charset="0"/>
            </a:rPr>
            <a:t>l</a:t>
          </a:r>
          <a:r>
            <a:rPr lang="en-US" sz="2400" kern="1200" baseline="30000" dirty="0" smtClean="0"/>
            <a:t>3</a:t>
          </a:r>
          <a:r>
            <a:rPr lang="en-US" sz="2400" kern="1200" dirty="0" smtClean="0"/>
            <a:t>) when </a:t>
          </a:r>
          <a:r>
            <a:rPr lang="en-US" sz="2400" kern="1200" dirty="0" smtClean="0">
              <a:latin typeface="Mistral" pitchFamily="66" charset="0"/>
            </a:rPr>
            <a:t>l</a:t>
          </a:r>
          <a:r>
            <a:rPr lang="en-US" sz="2400" kern="1200" dirty="0" smtClean="0"/>
            <a:t> is the vertex cover number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O(c</a:t>
          </a:r>
          <a:r>
            <a:rPr lang="en-US" sz="2400" kern="1200" dirty="0" smtClean="0">
              <a:latin typeface="Mistral" pitchFamily="66" charset="0"/>
            </a:rPr>
            <a:t>l</a:t>
          </a:r>
          <a:r>
            <a:rPr lang="en-US" sz="2400" kern="1200" baseline="30000" dirty="0" smtClean="0"/>
            <a:t>3</a:t>
          </a:r>
          <a:r>
            <a:rPr lang="en-US" sz="2400" kern="1200" dirty="0" smtClean="0"/>
            <a:t> + c</a:t>
          </a:r>
          <a:r>
            <a:rPr lang="en-US" sz="2400" kern="1200" baseline="30000" dirty="0" smtClean="0"/>
            <a:t>2</a:t>
          </a:r>
          <a:r>
            <a:rPr lang="en-US" sz="2400" kern="1200" dirty="0" smtClean="0">
              <a:latin typeface="Mistral" pitchFamily="66" charset="0"/>
            </a:rPr>
            <a:t>l</a:t>
          </a:r>
          <a:r>
            <a:rPr lang="en-US" sz="2400" kern="1200" baseline="30000" dirty="0" smtClean="0"/>
            <a:t>2</a:t>
          </a:r>
          <a:r>
            <a:rPr lang="en-US" sz="2400" kern="1200" dirty="0" smtClean="0"/>
            <a:t>) when </a:t>
          </a:r>
          <a:r>
            <a:rPr lang="en-US" sz="2400" kern="1200" dirty="0" smtClean="0">
              <a:latin typeface="Mistral" pitchFamily="66" charset="0"/>
            </a:rPr>
            <a:t>l</a:t>
          </a:r>
          <a:r>
            <a:rPr lang="en-US" sz="2400" kern="1200" dirty="0" smtClean="0"/>
            <a:t> is the size of a vertex set whose removal gives components of at most c vertices each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O(</a:t>
          </a:r>
          <a:r>
            <a:rPr lang="en-US" sz="2400" kern="1200" dirty="0" smtClean="0">
              <a:latin typeface="Mistral" pitchFamily="66" charset="0"/>
            </a:rPr>
            <a:t>l</a:t>
          </a:r>
          <a:r>
            <a:rPr lang="en-US" sz="2400" kern="1200" baseline="30000" dirty="0" smtClean="0"/>
            <a:t>4</a:t>
          </a:r>
          <a:r>
            <a:rPr lang="en-US" sz="2400" kern="1200" dirty="0" smtClean="0"/>
            <a:t>) when </a:t>
          </a:r>
          <a:r>
            <a:rPr lang="en-US" sz="2400" kern="1200" dirty="0" smtClean="0">
              <a:latin typeface="Mistral" pitchFamily="66" charset="0"/>
            </a:rPr>
            <a:t>l</a:t>
          </a:r>
          <a:r>
            <a:rPr lang="en-US" sz="2400" kern="1200" dirty="0" smtClean="0"/>
            <a:t> is the size of a vertex set whose removal results in disjoint stars</a:t>
          </a:r>
          <a:endParaRPr lang="en-US" sz="2400" kern="1200" dirty="0"/>
        </a:p>
      </dsp:txBody>
      <dsp:txXfrm>
        <a:off x="0" y="568729"/>
        <a:ext cx="8229600" cy="2570400"/>
      </dsp:txXfrm>
    </dsp:sp>
    <dsp:sp modelId="{BC9E04C8-0362-4466-BB4C-6144B82DD94D}">
      <dsp:nvSpPr>
        <dsp:cNvPr id="0" name=""/>
        <dsp:cNvSpPr/>
      </dsp:nvSpPr>
      <dsp:spPr>
        <a:xfrm>
          <a:off x="411480" y="214489"/>
          <a:ext cx="5760720" cy="7084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Polynomial kernels (sizes in # vertices)</a:t>
          </a:r>
          <a:endParaRPr lang="en-US" sz="2400" kern="1200" dirty="0"/>
        </a:p>
      </dsp:txBody>
      <dsp:txXfrm>
        <a:off x="411480" y="214489"/>
        <a:ext cx="5760720" cy="70848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242F30C-F16D-45A4-8F0F-703B0D3181E8}">
      <dsp:nvSpPr>
        <dsp:cNvPr id="0" name=""/>
        <dsp:cNvSpPr/>
      </dsp:nvSpPr>
      <dsp:spPr>
        <a:xfrm>
          <a:off x="0" y="671601"/>
          <a:ext cx="8229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F1C9A0-43BE-4E32-886A-571951C17279}">
      <dsp:nvSpPr>
        <dsp:cNvPr id="0" name=""/>
        <dsp:cNvSpPr/>
      </dsp:nvSpPr>
      <dsp:spPr>
        <a:xfrm>
          <a:off x="411480" y="361641"/>
          <a:ext cx="5760720" cy="619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Experimental evaluation of the reduction rules</a:t>
          </a:r>
          <a:endParaRPr lang="en-US" sz="2100" kern="1200" dirty="0"/>
        </a:p>
      </dsp:txBody>
      <dsp:txXfrm>
        <a:off x="411480" y="361641"/>
        <a:ext cx="5760720" cy="619920"/>
      </dsp:txXfrm>
    </dsp:sp>
    <dsp:sp modelId="{6E1B3647-DE0B-4181-83CC-ADCA3F47C304}">
      <dsp:nvSpPr>
        <dsp:cNvPr id="0" name=""/>
        <dsp:cNvSpPr/>
      </dsp:nvSpPr>
      <dsp:spPr>
        <a:xfrm>
          <a:off x="0" y="1624161"/>
          <a:ext cx="8229600" cy="8930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437388" rIns="638708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Kernel with O(k</a:t>
          </a:r>
          <a:r>
            <a:rPr lang="en-US" sz="2100" kern="1200" baseline="30000" dirty="0" smtClean="0"/>
            <a:t>3-</a:t>
          </a:r>
          <a:r>
            <a:rPr lang="en-US" sz="2100" kern="1200" baseline="30000" dirty="0" smtClean="0">
              <a:latin typeface="Symbol" pitchFamily="18" charset="2"/>
            </a:rPr>
            <a:t>e</a:t>
          </a:r>
          <a:r>
            <a:rPr lang="en-US" sz="2100" kern="1200" dirty="0" smtClean="0"/>
            <a:t>) bits for parameterization by vertex cover?</a:t>
          </a:r>
        </a:p>
      </dsp:txBody>
      <dsp:txXfrm>
        <a:off x="0" y="1624161"/>
        <a:ext cx="8229600" cy="893025"/>
      </dsp:txXfrm>
    </dsp:sp>
    <dsp:sp modelId="{D2B8DAB0-E016-42B1-BB38-8F8C93E14234}">
      <dsp:nvSpPr>
        <dsp:cNvPr id="0" name=""/>
        <dsp:cNvSpPr/>
      </dsp:nvSpPr>
      <dsp:spPr>
        <a:xfrm>
          <a:off x="411480" y="1314201"/>
          <a:ext cx="5760720" cy="619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Lower bounds on kernel sizes</a:t>
          </a:r>
        </a:p>
      </dsp:txBody>
      <dsp:txXfrm>
        <a:off x="411480" y="1314201"/>
        <a:ext cx="5760720" cy="619920"/>
      </dsp:txXfrm>
    </dsp:sp>
    <dsp:sp modelId="{15B5B1F7-D10B-4EDA-B641-F50D09042157}">
      <dsp:nvSpPr>
        <dsp:cNvPr id="0" name=""/>
        <dsp:cNvSpPr/>
      </dsp:nvSpPr>
      <dsp:spPr>
        <a:xfrm>
          <a:off x="0" y="2940546"/>
          <a:ext cx="8229600" cy="12237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437388" rIns="638708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Polynomial kernel for </a:t>
          </a:r>
          <a:r>
            <a:rPr lang="en-US" sz="2100" kern="1200" dirty="0" err="1" smtClean="0"/>
            <a:t>treewidth</a:t>
          </a:r>
          <a:r>
            <a:rPr lang="en-US" sz="2100" kern="1200" dirty="0" smtClean="0"/>
            <a:t> by FVS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Trees have constant </a:t>
          </a:r>
          <a:r>
            <a:rPr lang="en-US" sz="2100" kern="1200" dirty="0" err="1" smtClean="0"/>
            <a:t>treewidth</a:t>
          </a:r>
          <a:r>
            <a:rPr lang="en-US" sz="2100" kern="1200" dirty="0" smtClean="0"/>
            <a:t> but potentially large </a:t>
          </a:r>
          <a:r>
            <a:rPr lang="en-US" sz="2100" kern="1200" dirty="0" err="1" smtClean="0"/>
            <a:t>pathwidth</a:t>
          </a:r>
          <a:endParaRPr lang="en-US" sz="2100" kern="1200" dirty="0"/>
        </a:p>
      </dsp:txBody>
      <dsp:txXfrm>
        <a:off x="0" y="2940546"/>
        <a:ext cx="8229600" cy="1223775"/>
      </dsp:txXfrm>
    </dsp:sp>
    <dsp:sp modelId="{286717A4-BFF8-4701-81A0-FCA7DEECDCB7}">
      <dsp:nvSpPr>
        <dsp:cNvPr id="0" name=""/>
        <dsp:cNvSpPr/>
      </dsp:nvSpPr>
      <dsp:spPr>
        <a:xfrm>
          <a:off x="411480" y="2630586"/>
          <a:ext cx="5760720" cy="619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Pathwidth</a:t>
          </a:r>
          <a:r>
            <a:rPr lang="en-US" sz="2100" kern="1200" dirty="0" smtClean="0"/>
            <a:t> parameterized by feedback vertex set</a:t>
          </a:r>
        </a:p>
      </dsp:txBody>
      <dsp:txXfrm>
        <a:off x="411480" y="2630586"/>
        <a:ext cx="5760720" cy="619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1AAC93-4A07-4DF9-9182-58C021D2AA42}" type="datetimeFigureOut">
              <a:rPr lang="en-US" smtClean="0"/>
              <a:pPr/>
              <a:t>05-Jul-12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F64C2-123C-4EC6-A1CB-8310DE4088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42699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CEB7BE-D7E7-4677-A421-B22122BFEACC}" type="datetimeFigureOut">
              <a:rPr lang="en-US" smtClean="0"/>
              <a:pPr/>
              <a:t>05-Jul-12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99FC3D-0D59-42E0-8BC5-EA1E2C4DAE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6037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9FC3D-0D59-42E0-8BC5-EA1E2C4DAE8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657600" y="990601"/>
            <a:ext cx="5181600" cy="1828800"/>
          </a:xfrm>
        </p:spPr>
        <p:txBody>
          <a:bodyPr anchor="b">
            <a:normAutofit/>
          </a:bodyPr>
          <a:lstStyle>
            <a:lvl1pPr algn="l">
              <a:defRPr sz="4000" b="1" i="0">
                <a:solidFill>
                  <a:srgbClr val="D70044"/>
                </a:solidFill>
                <a:latin typeface="+mj-lt"/>
                <a:cs typeface="Verdana"/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3657600" y="3200400"/>
            <a:ext cx="5181600" cy="24384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  <a:latin typeface="+mj-lt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868E719D-FF9B-4C90-9B5E-63E7390CB140}" type="datetime1">
              <a:rPr lang="nl-NL" smtClean="0"/>
              <a:pPr/>
              <a:t>5-7-2012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2CC293F5-EB91-4AB7-B8CA-25133BEC9719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D1A2D1-4068-4ACE-885E-06C93ED79378}" type="datetime1">
              <a:rPr lang="nl-NL" smtClean="0"/>
              <a:pPr/>
              <a:t>5-7-2012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C9476D-40C0-4401-95B7-5AE9A11A10FC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B1D1E4-0E79-49ED-A386-3B0B5196B77A}" type="datetime1">
              <a:rPr lang="nl-NL" smtClean="0"/>
              <a:pPr/>
              <a:t>5-7-2012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601F89-4BCF-49A6-B1D9-B3A16894DF2F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6D27E1-197F-4207-A586-F54F16BCBE27}" type="datetime1">
              <a:rPr lang="nl-NL" smtClean="0"/>
              <a:pPr/>
              <a:t>5-7-2012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443A80-CCFE-4885-A2D8-84AE2677A3C3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E399A2-7711-47B6-9715-B1FC3E660992}" type="datetime1">
              <a:rPr lang="nl-NL" smtClean="0"/>
              <a:pPr/>
              <a:t>5-7-2012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6A559-93A4-48B4-A486-E11DD3FD6CE8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92788D-8E77-415E-BC5B-BA472039598F}" type="datetime1">
              <a:rPr lang="nl-NL" smtClean="0"/>
              <a:pPr/>
              <a:t>5-7-2012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ACBEAB-91C3-41DF-856E-873B7A86585B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3AC36B-2ACB-400B-BDA7-502B8C1E8656}" type="datetime1">
              <a:rPr lang="nl-NL" smtClean="0"/>
              <a:pPr/>
              <a:t>5-7-2012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FC9743-7FE2-44D7-8F86-AADB4D854746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47CD5E-C9BF-4D76-8864-BB6E46783E63}" type="datetime1">
              <a:rPr lang="nl-NL" smtClean="0"/>
              <a:pPr/>
              <a:t>5-7-2012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1DBEFC-3A98-4989-A4C4-6FFFF128F287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375D0C-84E1-427C-AE53-49D54931521B}" type="datetime1">
              <a:rPr lang="nl-NL" smtClean="0"/>
              <a:pPr/>
              <a:t>5-7-2012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4F7421-4C46-4972-80CF-6AEFACADE05F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882072-590D-4E9A-BCD3-A469A6BE18F7}" type="datetime1">
              <a:rPr lang="nl-NL" smtClean="0"/>
              <a:pPr/>
              <a:t>5-7-2012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B88885-B63F-4A81-9E15-CE8132F0FDF9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071730-2EE0-4837-ADCE-BA344713D5D6}" type="datetime1">
              <a:rPr lang="nl-NL" smtClean="0"/>
              <a:pPr/>
              <a:t>5-7-2012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E05A08-CAAC-46F2-83DD-6FEC8AEF4B18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l-NL" dirty="0" smtClean="0"/>
              <a:t>Titelstijl van model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Verdana" pitchFamily="-109" charset="0"/>
              </a:defRPr>
            </a:lvl1pPr>
          </a:lstStyle>
          <a:p>
            <a:fld id="{0BE05E71-0991-43E8-A659-43AE3F170412}" type="datetime1">
              <a:rPr lang="nl-NL" smtClean="0"/>
              <a:pPr/>
              <a:t>5-7-2012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Verdana" pitchFamily="-109" charset="0"/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Verdana" pitchFamily="-109" charset="0"/>
              </a:defRPr>
            </a:lvl1pPr>
          </a:lstStyle>
          <a:p>
            <a:fld id="{CEBF258B-C62F-4FD6-B1CD-1915442E7B20}" type="slidenum">
              <a:rPr lang="nl-NL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705" r:id="rId3"/>
    <p:sldLayoutId id="2147483704" r:id="rId4"/>
    <p:sldLayoutId id="2147483703" r:id="rId5"/>
    <p:sldLayoutId id="2147483702" r:id="rId6"/>
    <p:sldLayoutId id="2147483701" r:id="rId7"/>
    <p:sldLayoutId id="2147483700" r:id="rId8"/>
    <p:sldLayoutId id="2147483699" r:id="rId9"/>
    <p:sldLayoutId id="2147483698" r:id="rId10"/>
    <p:sldLayoutId id="2147483697" r:id="rId1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D70044"/>
          </a:solidFill>
          <a:latin typeface="+mj-lt"/>
          <a:ea typeface="ＭＳ Ｐゴシック" pitchFamily="-65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70044"/>
          </a:solidFill>
          <a:latin typeface="Verdana" pitchFamily="-65" charset="0"/>
          <a:ea typeface="ＭＳ Ｐゴシック" pitchFamily="-65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70044"/>
          </a:solidFill>
          <a:latin typeface="Verdana" pitchFamily="-65" charset="0"/>
          <a:ea typeface="ＭＳ Ｐゴシック" pitchFamily="-65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70044"/>
          </a:solidFill>
          <a:latin typeface="Verdana" pitchFamily="-65" charset="0"/>
          <a:ea typeface="ＭＳ Ｐゴシック" pitchFamily="-65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70044"/>
          </a:solidFill>
          <a:latin typeface="Verdana" pitchFamily="-65" charset="0"/>
          <a:ea typeface="ＭＳ Ｐゴシック" pitchFamily="-65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D70044"/>
          </a:solidFill>
          <a:latin typeface="Verdana" pitchFamily="-65" charset="0"/>
          <a:ea typeface="ＭＳ Ｐゴシック" pitchFamily="-65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D70044"/>
          </a:solidFill>
          <a:latin typeface="Verdana" pitchFamily="-65" charset="0"/>
          <a:ea typeface="ＭＳ Ｐゴシック" pitchFamily="-65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D70044"/>
          </a:solidFill>
          <a:latin typeface="Verdana" pitchFamily="-65" charset="0"/>
          <a:ea typeface="ＭＳ Ｐゴシック" pitchFamily="-65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D70044"/>
          </a:solidFill>
          <a:latin typeface="Verdana" pitchFamily="-65" charset="0"/>
          <a:ea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Verdana"/>
          <a:ea typeface="ＭＳ Ｐゴシック" pitchFamily="-65" charset="-128"/>
          <a:cs typeface="Verdan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Verdana"/>
          <a:ea typeface="ＭＳ Ｐゴシック" pitchFamily="-65" charset="-128"/>
          <a:cs typeface="Verdan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Verdana"/>
          <a:ea typeface="ＭＳ Ｐゴシック" pitchFamily="-65" charset="-128"/>
          <a:cs typeface="Verdan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Verdana"/>
          <a:ea typeface="ＭＳ Ｐゴシック" pitchFamily="-65" charset="-128"/>
          <a:cs typeface="Verdan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Verdana"/>
          <a:ea typeface="ＭＳ Ｐゴシック" pitchFamily="-65" charset="-128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ctrTitle"/>
          </p:nvPr>
        </p:nvSpPr>
        <p:spPr>
          <a:xfrm>
            <a:off x="2699792" y="990600"/>
            <a:ext cx="6139408" cy="1828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Kernel Bounds for Structural Parameterizations of </a:t>
            </a:r>
            <a:r>
              <a:rPr lang="en-US" sz="3200" dirty="0" err="1" smtClean="0"/>
              <a:t>Pathwidth</a:t>
            </a:r>
            <a:endParaRPr lang="en-US" sz="3200" dirty="0" smtClean="0">
              <a:latin typeface="Verdana" pitchFamily="-109" charset="0"/>
              <a:ea typeface="ＭＳ Ｐゴシック" pitchFamily="-109" charset="-128"/>
            </a:endParaRP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3657600" y="3200400"/>
            <a:ext cx="5378896" cy="2438400"/>
          </a:xfrm>
        </p:spPr>
        <p:txBody>
          <a:bodyPr>
            <a:normAutofit/>
          </a:bodyPr>
          <a:lstStyle/>
          <a:p>
            <a:r>
              <a:rPr lang="en-US" b="1" dirty="0" smtClean="0"/>
              <a:t>Bart M. P. Jansen</a:t>
            </a:r>
          </a:p>
          <a:p>
            <a:endParaRPr lang="en-US" dirty="0" smtClean="0">
              <a:solidFill>
                <a:srgbClr val="898989"/>
              </a:solidFill>
              <a:latin typeface="Verdana" pitchFamily="-109" charset="0"/>
              <a:ea typeface="ＭＳ Ｐゴシック" pitchFamily="-109" charset="-128"/>
            </a:endParaRPr>
          </a:p>
          <a:p>
            <a:r>
              <a:rPr lang="en-US" sz="2000" dirty="0" smtClean="0">
                <a:solidFill>
                  <a:srgbClr val="898989"/>
                </a:solidFill>
                <a:latin typeface="Verdana" pitchFamily="-109" charset="0"/>
                <a:ea typeface="ＭＳ Ｐゴシック" pitchFamily="-109" charset="-128"/>
              </a:rPr>
              <a:t>Joint work with </a:t>
            </a:r>
          </a:p>
          <a:p>
            <a:r>
              <a:rPr lang="en-US" sz="2000" dirty="0" smtClean="0">
                <a:solidFill>
                  <a:srgbClr val="898989"/>
                </a:solidFill>
                <a:latin typeface="Verdana" pitchFamily="-109" charset="0"/>
                <a:ea typeface="ＭＳ Ｐゴシック" pitchFamily="-109" charset="-128"/>
              </a:rPr>
              <a:t>Hans L. </a:t>
            </a:r>
            <a:r>
              <a:rPr lang="en-US" sz="2000" dirty="0" err="1" smtClean="0">
                <a:solidFill>
                  <a:srgbClr val="898989"/>
                </a:solidFill>
                <a:latin typeface="Verdana" pitchFamily="-109" charset="0"/>
                <a:ea typeface="ＭＳ Ｐゴシック" pitchFamily="-109" charset="-128"/>
              </a:rPr>
              <a:t>Bodlaender</a:t>
            </a:r>
            <a:r>
              <a:rPr lang="en-US" sz="2000" dirty="0" smtClean="0">
                <a:solidFill>
                  <a:srgbClr val="898989"/>
                </a:solidFill>
                <a:latin typeface="Verdana" pitchFamily="-109" charset="0"/>
                <a:ea typeface="ＭＳ Ｐゴシック" pitchFamily="-109" charset="-128"/>
              </a:rPr>
              <a:t> &amp; Stefan </a:t>
            </a:r>
            <a:r>
              <a:rPr lang="en-US" sz="2000" dirty="0" err="1" smtClean="0">
                <a:solidFill>
                  <a:srgbClr val="898989"/>
                </a:solidFill>
                <a:latin typeface="Verdana" pitchFamily="-109" charset="0"/>
                <a:ea typeface="ＭＳ Ｐゴシック" pitchFamily="-109" charset="-128"/>
              </a:rPr>
              <a:t>Kratsch</a:t>
            </a:r>
            <a:endParaRPr lang="en-US" sz="2000" dirty="0" smtClean="0">
              <a:solidFill>
                <a:srgbClr val="898989"/>
              </a:solidFill>
              <a:latin typeface="Verdana" pitchFamily="-109" charset="0"/>
              <a:ea typeface="ＭＳ Ｐゴシック" pitchFamily="-109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8024" y="6516052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+mj-lt"/>
              </a:rPr>
              <a:t>July 6th 2012, SWAT 2012, Helsinki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Line 29"/>
          <p:cNvSpPr>
            <a:spLocks noChangeShapeType="1"/>
          </p:cNvSpPr>
          <p:nvPr/>
        </p:nvSpPr>
        <p:spPr bwMode="auto">
          <a:xfrm flipH="1">
            <a:off x="1691680" y="4725144"/>
            <a:ext cx="6858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algn="ctr"/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Path</a:t>
            </a:r>
            <a:r>
              <a:rPr lang="nl-NL" dirty="0" smtClean="0"/>
              <a:t> </a:t>
            </a:r>
            <a:r>
              <a:rPr lang="nl-NL" dirty="0" err="1" smtClean="0"/>
              <a:t>decomposition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The </a:t>
            </a:r>
            <a:r>
              <a:rPr lang="nl-NL" i="1" dirty="0" err="1" smtClean="0"/>
              <a:t>width</a:t>
            </a:r>
            <a:r>
              <a:rPr lang="nl-NL" dirty="0" smtClean="0"/>
              <a:t> of a </a:t>
            </a:r>
            <a:r>
              <a:rPr lang="nl-NL" dirty="0" err="1" smtClean="0"/>
              <a:t>path</a:t>
            </a:r>
            <a:r>
              <a:rPr lang="nl-NL" dirty="0" smtClean="0"/>
              <a:t> </a:t>
            </a:r>
            <a:r>
              <a:rPr lang="nl-NL" dirty="0" err="1" smtClean="0"/>
              <a:t>decomposition</a:t>
            </a:r>
            <a:r>
              <a:rPr lang="nl-NL" dirty="0" smtClean="0"/>
              <a:t> (X</a:t>
            </a:r>
            <a:r>
              <a:rPr lang="nl-NL" baseline="-25000" dirty="0" smtClean="0"/>
              <a:t>1</a:t>
            </a:r>
            <a:r>
              <a:rPr lang="nl-NL" dirty="0" smtClean="0"/>
              <a:t>, …, </a:t>
            </a:r>
            <a:r>
              <a:rPr lang="nl-NL" dirty="0" err="1" smtClean="0"/>
              <a:t>X</a:t>
            </a:r>
            <a:r>
              <a:rPr lang="nl-NL" baseline="-25000" dirty="0" err="1" smtClean="0"/>
              <a:t>r</a:t>
            </a:r>
            <a:r>
              <a:rPr lang="nl-NL" dirty="0" smtClean="0"/>
              <a:t>) is the </a:t>
            </a:r>
            <a:r>
              <a:rPr lang="nl-NL" dirty="0" err="1" smtClean="0"/>
              <a:t>size</a:t>
            </a:r>
            <a:r>
              <a:rPr lang="nl-NL" dirty="0" smtClean="0"/>
              <a:t> of </a:t>
            </a:r>
            <a:r>
              <a:rPr lang="nl-NL" dirty="0" err="1" smtClean="0"/>
              <a:t>its</a:t>
            </a:r>
            <a:r>
              <a:rPr lang="nl-NL" dirty="0" smtClean="0"/>
              <a:t> </a:t>
            </a:r>
            <a:r>
              <a:rPr lang="nl-NL" dirty="0" err="1" smtClean="0"/>
              <a:t>largest</a:t>
            </a:r>
            <a:r>
              <a:rPr lang="nl-NL" dirty="0" smtClean="0"/>
              <a:t> </a:t>
            </a:r>
            <a:r>
              <a:rPr lang="nl-NL" dirty="0" err="1" smtClean="0"/>
              <a:t>bag</a:t>
            </a:r>
            <a:r>
              <a:rPr lang="nl-NL" dirty="0" smtClean="0"/>
              <a:t> minus </a:t>
            </a:r>
            <a:r>
              <a:rPr lang="nl-NL" dirty="0" err="1" smtClean="0"/>
              <a:t>one</a:t>
            </a:r>
            <a:r>
              <a:rPr lang="nl-NL" dirty="0" smtClean="0"/>
              <a:t>: max</a:t>
            </a:r>
            <a:r>
              <a:rPr lang="nl-NL" baseline="-25000" dirty="0" smtClean="0"/>
              <a:t>1</a:t>
            </a:r>
            <a:r>
              <a:rPr lang="nl-NL" baseline="-25000" dirty="0" smtClean="0">
                <a:latin typeface="Symbol" pitchFamily="18" charset="2"/>
              </a:rPr>
              <a:t>£</a:t>
            </a:r>
            <a:r>
              <a:rPr lang="nl-NL" baseline="-25000" dirty="0" smtClean="0"/>
              <a:t>i</a:t>
            </a:r>
            <a:r>
              <a:rPr lang="nl-NL" baseline="-25000" dirty="0" smtClean="0">
                <a:latin typeface="Symbol" pitchFamily="18" charset="2"/>
              </a:rPr>
              <a:t> £ </a:t>
            </a:r>
            <a:r>
              <a:rPr lang="nl-NL" baseline="-25000" dirty="0" smtClean="0"/>
              <a:t>r</a:t>
            </a:r>
            <a:r>
              <a:rPr lang="nl-NL" dirty="0" smtClean="0"/>
              <a:t> |</a:t>
            </a:r>
            <a:r>
              <a:rPr lang="nl-NL" dirty="0" err="1" smtClean="0"/>
              <a:t>X</a:t>
            </a:r>
            <a:r>
              <a:rPr lang="nl-NL" baseline="-25000" dirty="0" err="1" smtClean="0"/>
              <a:t>i</a:t>
            </a:r>
            <a:r>
              <a:rPr lang="nl-NL" dirty="0" smtClean="0"/>
              <a:t>|-1</a:t>
            </a:r>
          </a:p>
          <a:p>
            <a:r>
              <a:rPr lang="nl-NL" dirty="0" smtClean="0"/>
              <a:t>The </a:t>
            </a:r>
            <a:r>
              <a:rPr lang="nl-NL" i="1" dirty="0" err="1" smtClean="0"/>
              <a:t>pathwidth</a:t>
            </a:r>
            <a:r>
              <a:rPr lang="nl-NL" dirty="0" smtClean="0"/>
              <a:t> of a </a:t>
            </a:r>
            <a:r>
              <a:rPr lang="nl-NL" dirty="0" err="1" smtClean="0"/>
              <a:t>graph</a:t>
            </a:r>
            <a:r>
              <a:rPr lang="nl-NL" dirty="0" smtClean="0"/>
              <a:t> G is the minimum </a:t>
            </a:r>
            <a:r>
              <a:rPr lang="nl-NL" dirty="0" err="1" smtClean="0"/>
              <a:t>width</a:t>
            </a:r>
            <a:r>
              <a:rPr lang="nl-NL" dirty="0" smtClean="0"/>
              <a:t> of a </a:t>
            </a:r>
            <a:r>
              <a:rPr lang="nl-NL" dirty="0" err="1" smtClean="0"/>
              <a:t>path</a:t>
            </a:r>
            <a:r>
              <a:rPr lang="nl-NL" dirty="0" smtClean="0"/>
              <a:t> </a:t>
            </a:r>
            <a:r>
              <a:rPr lang="nl-NL" dirty="0" err="1" smtClean="0"/>
              <a:t>decomposition</a:t>
            </a:r>
            <a:r>
              <a:rPr lang="nl-NL" dirty="0" smtClean="0"/>
              <a:t> of G</a:t>
            </a:r>
            <a:endParaRPr lang="nl-NL" dirty="0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3632423" y="4183881"/>
            <a:ext cx="27432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algn="ctr"/>
            <a:endParaRPr lang="en-GB" sz="2000" dirty="0">
              <a:latin typeface="+mn-lt"/>
            </a:endParaRPr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3327623" y="3802881"/>
            <a:ext cx="685800" cy="6858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en-GB" sz="2000" dirty="0"/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4242023" y="3802881"/>
            <a:ext cx="685800" cy="6858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en-GB" sz="2000" dirty="0"/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5156423" y="3802881"/>
            <a:ext cx="685800" cy="6858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en-GB" sz="2000" dirty="0"/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6070823" y="3802881"/>
            <a:ext cx="685800" cy="6858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3480023" y="3726681"/>
            <a:ext cx="3385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 dirty="0">
                <a:solidFill>
                  <a:schemeClr val="bg1"/>
                </a:solidFill>
                <a:latin typeface="+mn-lt"/>
              </a:rPr>
              <a:t>a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4318223" y="3726681"/>
            <a:ext cx="3385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 dirty="0">
                <a:solidFill>
                  <a:schemeClr val="bg1"/>
                </a:solidFill>
                <a:latin typeface="+mn-lt"/>
              </a:rPr>
              <a:t>a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3403823" y="4031481"/>
            <a:ext cx="3449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 dirty="0">
                <a:solidFill>
                  <a:schemeClr val="bg1"/>
                </a:solidFill>
                <a:latin typeface="+mn-lt"/>
              </a:rPr>
              <a:t>b</a:t>
            </a: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3654063" y="3879081"/>
            <a:ext cx="2920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 b="1" dirty="0">
                <a:latin typeface="+mn-lt"/>
              </a:rPr>
              <a:t>c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4546823" y="3879081"/>
            <a:ext cx="2744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 dirty="0">
                <a:solidFill>
                  <a:schemeClr val="bg1"/>
                </a:solidFill>
                <a:latin typeface="+mn-lt"/>
              </a:rPr>
              <a:t>f</a:t>
            </a: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6375623" y="3879081"/>
            <a:ext cx="3465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 dirty="0">
                <a:solidFill>
                  <a:schemeClr val="bg1"/>
                </a:solidFill>
                <a:latin typeface="+mn-lt"/>
              </a:rPr>
              <a:t>h</a:t>
            </a: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5457215" y="4031481"/>
            <a:ext cx="2824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 b="1" dirty="0">
                <a:solidFill>
                  <a:schemeClr val="hlink"/>
                </a:solidFill>
                <a:latin typeface="+mn-lt"/>
              </a:rPr>
              <a:t>f</a:t>
            </a:r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5156423" y="3879081"/>
            <a:ext cx="3385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 dirty="0">
                <a:solidFill>
                  <a:schemeClr val="bg1"/>
                </a:solidFill>
                <a:latin typeface="+mn-lt"/>
              </a:rPr>
              <a:t>a</a:t>
            </a: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5392236" y="3726681"/>
            <a:ext cx="3305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 b="1" dirty="0">
                <a:solidFill>
                  <a:schemeClr val="hlink"/>
                </a:solidFill>
                <a:latin typeface="+mn-lt"/>
              </a:rPr>
              <a:t>g</a:t>
            </a:r>
          </a:p>
        </p:txBody>
      </p:sp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6147023" y="3879081"/>
            <a:ext cx="3449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 dirty="0">
                <a:solidFill>
                  <a:schemeClr val="bg1"/>
                </a:solidFill>
                <a:latin typeface="+mn-lt"/>
              </a:rPr>
              <a:t>g</a:t>
            </a:r>
          </a:p>
        </p:txBody>
      </p:sp>
      <p:sp>
        <p:nvSpPr>
          <p:cNvPr id="23" name="Text Box 24"/>
          <p:cNvSpPr txBox="1">
            <a:spLocks noChangeArrowheads="1"/>
          </p:cNvSpPr>
          <p:nvPr/>
        </p:nvSpPr>
        <p:spPr bwMode="auto">
          <a:xfrm>
            <a:off x="4416063" y="4031481"/>
            <a:ext cx="2920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 b="1" dirty="0">
                <a:latin typeface="+mn-lt"/>
              </a:rPr>
              <a:t>c</a:t>
            </a:r>
          </a:p>
        </p:txBody>
      </p:sp>
      <p:sp>
        <p:nvSpPr>
          <p:cNvPr id="25" name="Line 27"/>
          <p:cNvSpPr>
            <a:spLocks noChangeShapeType="1"/>
          </p:cNvSpPr>
          <p:nvPr/>
        </p:nvSpPr>
        <p:spPr bwMode="auto">
          <a:xfrm>
            <a:off x="2337023" y="4091806"/>
            <a:ext cx="6858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algn="ctr"/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26" name="Line 28"/>
          <p:cNvSpPr>
            <a:spLocks noChangeShapeType="1"/>
          </p:cNvSpPr>
          <p:nvPr/>
        </p:nvSpPr>
        <p:spPr bwMode="auto">
          <a:xfrm>
            <a:off x="2337023" y="4107681"/>
            <a:ext cx="0" cy="685800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en-GB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7" name="Line 29"/>
          <p:cNvSpPr>
            <a:spLocks noChangeShapeType="1"/>
          </p:cNvSpPr>
          <p:nvPr/>
        </p:nvSpPr>
        <p:spPr bwMode="auto">
          <a:xfrm flipH="1">
            <a:off x="1651223" y="4107681"/>
            <a:ext cx="6858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algn="ctr"/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28" name="Line 30"/>
          <p:cNvSpPr>
            <a:spLocks noChangeShapeType="1"/>
          </p:cNvSpPr>
          <p:nvPr/>
        </p:nvSpPr>
        <p:spPr bwMode="auto">
          <a:xfrm>
            <a:off x="1651223" y="4107681"/>
            <a:ext cx="0" cy="6096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algn="ctr"/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29" name="Line 31"/>
          <p:cNvSpPr>
            <a:spLocks noChangeShapeType="1"/>
          </p:cNvSpPr>
          <p:nvPr/>
        </p:nvSpPr>
        <p:spPr bwMode="auto">
          <a:xfrm flipV="1">
            <a:off x="1041623" y="4107681"/>
            <a:ext cx="609600" cy="3048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algn="ctr"/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30" name="Line 32"/>
          <p:cNvSpPr>
            <a:spLocks noChangeShapeType="1"/>
          </p:cNvSpPr>
          <p:nvPr/>
        </p:nvSpPr>
        <p:spPr bwMode="auto">
          <a:xfrm>
            <a:off x="1041623" y="4412481"/>
            <a:ext cx="609600" cy="3048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algn="ctr"/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35" name="Oval 38"/>
          <p:cNvSpPr>
            <a:spLocks noChangeArrowheads="1"/>
          </p:cNvSpPr>
          <p:nvPr/>
        </p:nvSpPr>
        <p:spPr bwMode="auto">
          <a:xfrm>
            <a:off x="889223" y="4260081"/>
            <a:ext cx="304800" cy="3048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2000" dirty="0" smtClean="0">
                <a:solidFill>
                  <a:schemeClr val="bg1"/>
                </a:solidFill>
              </a:rPr>
              <a:t>b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36" name="Oval 41"/>
          <p:cNvSpPr>
            <a:spLocks noChangeArrowheads="1"/>
          </p:cNvSpPr>
          <p:nvPr/>
        </p:nvSpPr>
        <p:spPr bwMode="auto">
          <a:xfrm>
            <a:off x="1521048" y="4574407"/>
            <a:ext cx="304800" cy="3048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  <a:latin typeface="+mn-lt"/>
              </a:rPr>
              <a:t>c</a:t>
            </a:r>
            <a:endParaRPr lang="en-GB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9" name="Oval 50"/>
          <p:cNvSpPr>
            <a:spLocks noChangeArrowheads="1"/>
          </p:cNvSpPr>
          <p:nvPr/>
        </p:nvSpPr>
        <p:spPr bwMode="auto">
          <a:xfrm>
            <a:off x="2184623" y="4564881"/>
            <a:ext cx="304800" cy="3048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2000" dirty="0" smtClean="0">
                <a:solidFill>
                  <a:schemeClr val="bg1"/>
                </a:solidFill>
              </a:rPr>
              <a:t>f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40" name="Oval 53"/>
          <p:cNvSpPr>
            <a:spLocks noChangeArrowheads="1"/>
          </p:cNvSpPr>
          <p:nvPr/>
        </p:nvSpPr>
        <p:spPr bwMode="auto">
          <a:xfrm>
            <a:off x="2856136" y="3936231"/>
            <a:ext cx="304800" cy="3048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2000" dirty="0" smtClean="0">
                <a:solidFill>
                  <a:schemeClr val="bg1"/>
                </a:solidFill>
              </a:rPr>
              <a:t>h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41" name="Oval 56"/>
          <p:cNvSpPr>
            <a:spLocks noChangeArrowheads="1"/>
          </p:cNvSpPr>
          <p:nvPr/>
        </p:nvSpPr>
        <p:spPr bwMode="auto">
          <a:xfrm>
            <a:off x="1522636" y="3929882"/>
            <a:ext cx="304800" cy="3048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2000" dirty="0" smtClean="0">
                <a:solidFill>
                  <a:schemeClr val="bg1"/>
                </a:solidFill>
                <a:latin typeface="+mn-lt"/>
              </a:rPr>
              <a:t>a</a:t>
            </a:r>
            <a:endParaRPr lang="en-GB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2" name="Oval 59"/>
          <p:cNvSpPr>
            <a:spLocks noChangeArrowheads="1"/>
          </p:cNvSpPr>
          <p:nvPr/>
        </p:nvSpPr>
        <p:spPr bwMode="auto">
          <a:xfrm>
            <a:off x="2195736" y="3933056"/>
            <a:ext cx="304800" cy="3048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2000" dirty="0" smtClean="0">
                <a:solidFill>
                  <a:schemeClr val="bg1"/>
                </a:solidFill>
              </a:rPr>
              <a:t>g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43" name="Oval 63"/>
          <p:cNvSpPr>
            <a:spLocks noChangeArrowheads="1"/>
          </p:cNvSpPr>
          <p:nvPr/>
        </p:nvSpPr>
        <p:spPr bwMode="auto">
          <a:xfrm>
            <a:off x="6909023" y="3802881"/>
            <a:ext cx="1905000" cy="16764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endParaRPr lang="nl-NL" sz="2000" i="1" dirty="0">
              <a:solidFill>
                <a:schemeClr val="tx1"/>
              </a:solidFill>
            </a:endParaRPr>
          </a:p>
        </p:txBody>
      </p:sp>
      <p:sp>
        <p:nvSpPr>
          <p:cNvPr id="44" name="Text Box 64"/>
          <p:cNvSpPr txBox="1">
            <a:spLocks noChangeArrowheads="1"/>
          </p:cNvSpPr>
          <p:nvPr/>
        </p:nvSpPr>
        <p:spPr bwMode="auto">
          <a:xfrm>
            <a:off x="7305251" y="3955281"/>
            <a:ext cx="308098" cy="40011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1" hangingPunct="1"/>
            <a:r>
              <a:rPr lang="en-US" sz="20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45" name="Text Box 65"/>
          <p:cNvSpPr txBox="1">
            <a:spLocks noChangeArrowheads="1"/>
          </p:cNvSpPr>
          <p:nvPr/>
        </p:nvSpPr>
        <p:spPr bwMode="auto">
          <a:xfrm>
            <a:off x="7607647" y="3955281"/>
            <a:ext cx="319318" cy="40011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1" hangingPunct="1"/>
            <a:r>
              <a:rPr lang="en-US" sz="20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46" name="Text Box 66"/>
          <p:cNvSpPr txBox="1">
            <a:spLocks noChangeArrowheads="1"/>
          </p:cNvSpPr>
          <p:nvPr/>
        </p:nvSpPr>
        <p:spPr bwMode="auto">
          <a:xfrm>
            <a:off x="8064046" y="4107681"/>
            <a:ext cx="293670" cy="40011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1" hangingPunct="1"/>
            <a:r>
              <a:rPr lang="en-US" sz="20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47" name="Text Box 67"/>
          <p:cNvSpPr txBox="1">
            <a:spLocks noChangeArrowheads="1"/>
          </p:cNvSpPr>
          <p:nvPr/>
        </p:nvSpPr>
        <p:spPr bwMode="auto">
          <a:xfrm>
            <a:off x="7379047" y="4336281"/>
            <a:ext cx="319318" cy="40011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1" hangingPunct="1"/>
            <a:r>
              <a:rPr lang="en-US" sz="20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48" name="Text Box 68"/>
          <p:cNvSpPr txBox="1">
            <a:spLocks noChangeArrowheads="1"/>
          </p:cNvSpPr>
          <p:nvPr/>
        </p:nvSpPr>
        <p:spPr bwMode="auto">
          <a:xfrm>
            <a:off x="7683046" y="4412481"/>
            <a:ext cx="312906" cy="40011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1" hangingPunct="1"/>
            <a:r>
              <a:rPr lang="en-US" sz="20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49" name="Text Box 69"/>
          <p:cNvSpPr txBox="1">
            <a:spLocks noChangeArrowheads="1"/>
          </p:cNvSpPr>
          <p:nvPr/>
        </p:nvSpPr>
        <p:spPr bwMode="auto">
          <a:xfrm>
            <a:off x="8057633" y="4488681"/>
            <a:ext cx="263214" cy="40011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1" hangingPunct="1"/>
            <a:r>
              <a:rPr lang="en-US" sz="2000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50" name="Text Box 70"/>
          <p:cNvSpPr txBox="1">
            <a:spLocks noChangeArrowheads="1"/>
          </p:cNvSpPr>
          <p:nvPr/>
        </p:nvSpPr>
        <p:spPr bwMode="auto">
          <a:xfrm>
            <a:off x="7310060" y="4793481"/>
            <a:ext cx="304891" cy="40011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1" hangingPunct="1"/>
            <a:r>
              <a:rPr lang="en-US" sz="2000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51" name="Text Box 71"/>
          <p:cNvSpPr txBox="1">
            <a:spLocks noChangeArrowheads="1"/>
          </p:cNvSpPr>
          <p:nvPr/>
        </p:nvSpPr>
        <p:spPr bwMode="auto">
          <a:xfrm>
            <a:off x="7760849" y="4793481"/>
            <a:ext cx="319318" cy="40011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1" hangingPunct="1"/>
            <a:r>
              <a:rPr lang="en-US" sz="2000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53" name="Tekstvak 41"/>
          <p:cNvSpPr txBox="1"/>
          <p:nvPr/>
        </p:nvSpPr>
        <p:spPr>
          <a:xfrm>
            <a:off x="3779912" y="4653136"/>
            <a:ext cx="18389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err="1" smtClean="0">
                <a:latin typeface="+mn-lt"/>
              </a:rPr>
              <a:t>Width</a:t>
            </a:r>
            <a:r>
              <a:rPr lang="nl-NL" sz="2000" dirty="0" smtClean="0">
                <a:latin typeface="+mn-lt"/>
              </a:rPr>
              <a:t> 3-1=2</a:t>
            </a:r>
            <a:endParaRPr lang="nl-NL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Line 29"/>
          <p:cNvSpPr>
            <a:spLocks noChangeShapeType="1"/>
          </p:cNvSpPr>
          <p:nvPr/>
        </p:nvSpPr>
        <p:spPr bwMode="auto">
          <a:xfrm flipH="1">
            <a:off x="1691680" y="4725144"/>
            <a:ext cx="6858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algn="ctr"/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Path</a:t>
            </a:r>
            <a:r>
              <a:rPr lang="nl-NL" dirty="0" smtClean="0"/>
              <a:t> </a:t>
            </a:r>
            <a:r>
              <a:rPr lang="nl-NL" dirty="0" err="1" smtClean="0"/>
              <a:t>decomposition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Path</a:t>
            </a:r>
            <a:r>
              <a:rPr lang="nl-NL" dirty="0" smtClean="0"/>
              <a:t>/</a:t>
            </a:r>
            <a:r>
              <a:rPr lang="nl-NL" dirty="0" err="1" smtClean="0"/>
              <a:t>treewidth</a:t>
            </a:r>
            <a:r>
              <a:rPr lang="nl-NL" dirty="0" smtClean="0"/>
              <a:t> does </a:t>
            </a:r>
            <a:r>
              <a:rPr lang="nl-NL" dirty="0" err="1" smtClean="0"/>
              <a:t>not</a:t>
            </a:r>
            <a:r>
              <a:rPr lang="nl-NL" dirty="0" smtClean="0"/>
              <a:t> </a:t>
            </a:r>
            <a:r>
              <a:rPr lang="nl-NL" dirty="0" err="1" smtClean="0"/>
              <a:t>increase</a:t>
            </a:r>
            <a:r>
              <a:rPr lang="nl-NL" dirty="0" smtClean="0"/>
              <a:t> </a:t>
            </a:r>
            <a:r>
              <a:rPr lang="nl-NL" dirty="0" err="1" smtClean="0"/>
              <a:t>when</a:t>
            </a:r>
            <a:r>
              <a:rPr lang="nl-NL" dirty="0" smtClean="0"/>
              <a:t> </a:t>
            </a:r>
            <a:r>
              <a:rPr lang="nl-NL" dirty="0" err="1" smtClean="0"/>
              <a:t>deleting</a:t>
            </a:r>
            <a:r>
              <a:rPr lang="nl-NL" dirty="0" smtClean="0"/>
              <a:t> </a:t>
            </a:r>
            <a:r>
              <a:rPr lang="nl-NL" dirty="0" err="1" smtClean="0"/>
              <a:t>or</a:t>
            </a:r>
            <a:r>
              <a:rPr lang="nl-NL" dirty="0" smtClean="0"/>
              <a:t> </a:t>
            </a:r>
            <a:r>
              <a:rPr lang="nl-NL" dirty="0" err="1" smtClean="0"/>
              <a:t>contracting</a:t>
            </a:r>
            <a:r>
              <a:rPr lang="nl-NL" dirty="0" smtClean="0"/>
              <a:t> </a:t>
            </a:r>
            <a:r>
              <a:rPr lang="nl-NL" dirty="0" err="1" smtClean="0"/>
              <a:t>edges</a:t>
            </a:r>
            <a:r>
              <a:rPr lang="nl-NL" dirty="0" smtClean="0"/>
              <a:t> / </a:t>
            </a:r>
            <a:r>
              <a:rPr lang="nl-NL" dirty="0" err="1" smtClean="0"/>
              <a:t>vertices</a:t>
            </a:r>
            <a:endParaRPr lang="nl-NL" dirty="0" smtClean="0"/>
          </a:p>
          <a:p>
            <a:r>
              <a:rPr lang="nl-NL" dirty="0" err="1" smtClean="0"/>
              <a:t>Treewidth</a:t>
            </a:r>
            <a:r>
              <a:rPr lang="nl-NL" dirty="0" smtClean="0"/>
              <a:t> ≤ </a:t>
            </a:r>
            <a:r>
              <a:rPr lang="nl-NL" dirty="0" err="1" smtClean="0"/>
              <a:t>pathwidth</a:t>
            </a:r>
            <a:endParaRPr lang="nl-NL" dirty="0" smtClean="0"/>
          </a:p>
          <a:p>
            <a:r>
              <a:rPr lang="nl-NL" dirty="0" err="1" smtClean="0"/>
              <a:t>Paths</a:t>
            </a:r>
            <a:r>
              <a:rPr lang="nl-NL" dirty="0" smtClean="0"/>
              <a:t> have </a:t>
            </a:r>
            <a:r>
              <a:rPr lang="nl-NL" dirty="0" err="1" smtClean="0"/>
              <a:t>pathwidth</a:t>
            </a:r>
            <a:r>
              <a:rPr lang="nl-NL" dirty="0" smtClean="0"/>
              <a:t> = </a:t>
            </a:r>
            <a:r>
              <a:rPr lang="nl-NL" dirty="0" err="1" smtClean="0"/>
              <a:t>treewidth</a:t>
            </a:r>
            <a:r>
              <a:rPr lang="nl-NL" dirty="0" smtClean="0"/>
              <a:t> = 1</a:t>
            </a:r>
          </a:p>
          <a:p>
            <a:r>
              <a:rPr lang="nl-NL" dirty="0" smtClean="0"/>
              <a:t>Trees have </a:t>
            </a:r>
            <a:r>
              <a:rPr lang="nl-NL" dirty="0" err="1" smtClean="0"/>
              <a:t>treewidth</a:t>
            </a:r>
            <a:r>
              <a:rPr lang="nl-NL" dirty="0" smtClean="0"/>
              <a:t> 1, </a:t>
            </a:r>
            <a:r>
              <a:rPr lang="nl-NL" dirty="0" err="1" smtClean="0"/>
              <a:t>but</a:t>
            </a:r>
            <a:r>
              <a:rPr lang="nl-NL" dirty="0" smtClean="0"/>
              <a:t> </a:t>
            </a:r>
            <a:r>
              <a:rPr lang="nl-NL" dirty="0" err="1" smtClean="0"/>
              <a:t>may</a:t>
            </a:r>
            <a:r>
              <a:rPr lang="nl-NL" dirty="0" smtClean="0"/>
              <a:t> have </a:t>
            </a:r>
            <a:r>
              <a:rPr lang="nl-NL" dirty="0" err="1" smtClean="0"/>
              <a:t>pathwidth</a:t>
            </a:r>
            <a:r>
              <a:rPr lang="nl-NL" dirty="0" smtClean="0"/>
              <a:t> </a:t>
            </a:r>
            <a:r>
              <a:rPr lang="nl-NL" dirty="0" smtClean="0">
                <a:latin typeface="Symbol" pitchFamily="18" charset="2"/>
              </a:rPr>
              <a:t>Q</a:t>
            </a:r>
            <a:r>
              <a:rPr lang="nl-NL" dirty="0" smtClean="0"/>
              <a:t>(log n)</a:t>
            </a: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3632423" y="4183881"/>
            <a:ext cx="27432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algn="ctr"/>
            <a:endParaRPr lang="en-GB" sz="2000" dirty="0">
              <a:latin typeface="+mn-lt"/>
            </a:endParaRPr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3327623" y="3802881"/>
            <a:ext cx="685800" cy="6858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en-GB" sz="2000" dirty="0"/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4242023" y="3802881"/>
            <a:ext cx="685800" cy="6858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en-GB" sz="2000" dirty="0"/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5156423" y="3802881"/>
            <a:ext cx="685800" cy="6858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en-GB" sz="2000" dirty="0"/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6070823" y="3802881"/>
            <a:ext cx="685800" cy="6858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3480023" y="3726681"/>
            <a:ext cx="3385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 dirty="0">
                <a:solidFill>
                  <a:schemeClr val="bg1"/>
                </a:solidFill>
                <a:latin typeface="+mn-lt"/>
              </a:rPr>
              <a:t>a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4318223" y="3726681"/>
            <a:ext cx="3385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 dirty="0">
                <a:solidFill>
                  <a:schemeClr val="bg1"/>
                </a:solidFill>
                <a:latin typeface="+mn-lt"/>
              </a:rPr>
              <a:t>a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3403823" y="4031481"/>
            <a:ext cx="3449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 dirty="0">
                <a:solidFill>
                  <a:schemeClr val="bg1"/>
                </a:solidFill>
                <a:latin typeface="+mn-lt"/>
              </a:rPr>
              <a:t>b</a:t>
            </a: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3654063" y="3879081"/>
            <a:ext cx="2920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 b="1" dirty="0">
                <a:latin typeface="+mn-lt"/>
              </a:rPr>
              <a:t>c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4546823" y="3879081"/>
            <a:ext cx="2744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 dirty="0">
                <a:solidFill>
                  <a:schemeClr val="bg1"/>
                </a:solidFill>
                <a:latin typeface="+mn-lt"/>
              </a:rPr>
              <a:t>f</a:t>
            </a: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6375623" y="3879081"/>
            <a:ext cx="3465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 dirty="0">
                <a:solidFill>
                  <a:schemeClr val="bg1"/>
                </a:solidFill>
                <a:latin typeface="+mn-lt"/>
              </a:rPr>
              <a:t>h</a:t>
            </a: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5457215" y="4031481"/>
            <a:ext cx="2824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 b="1" dirty="0">
                <a:solidFill>
                  <a:schemeClr val="hlink"/>
                </a:solidFill>
                <a:latin typeface="+mn-lt"/>
              </a:rPr>
              <a:t>f</a:t>
            </a:r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5156423" y="3879081"/>
            <a:ext cx="3385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 dirty="0">
                <a:solidFill>
                  <a:schemeClr val="bg1"/>
                </a:solidFill>
                <a:latin typeface="+mn-lt"/>
              </a:rPr>
              <a:t>a</a:t>
            </a: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5393038" y="3726681"/>
            <a:ext cx="3289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 b="1" dirty="0">
                <a:solidFill>
                  <a:schemeClr val="hlink"/>
                </a:solidFill>
                <a:latin typeface="+mn-lt"/>
              </a:rPr>
              <a:t>g</a:t>
            </a:r>
          </a:p>
        </p:txBody>
      </p:sp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6147023" y="3879081"/>
            <a:ext cx="3449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 dirty="0">
                <a:solidFill>
                  <a:schemeClr val="bg1"/>
                </a:solidFill>
                <a:latin typeface="+mn-lt"/>
              </a:rPr>
              <a:t>g</a:t>
            </a:r>
          </a:p>
        </p:txBody>
      </p:sp>
      <p:sp>
        <p:nvSpPr>
          <p:cNvPr id="23" name="Text Box 24"/>
          <p:cNvSpPr txBox="1">
            <a:spLocks noChangeArrowheads="1"/>
          </p:cNvSpPr>
          <p:nvPr/>
        </p:nvSpPr>
        <p:spPr bwMode="auto">
          <a:xfrm>
            <a:off x="4416063" y="4031481"/>
            <a:ext cx="2920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 b="1" dirty="0">
                <a:latin typeface="+mn-lt"/>
              </a:rPr>
              <a:t>c</a:t>
            </a:r>
          </a:p>
        </p:txBody>
      </p:sp>
      <p:sp>
        <p:nvSpPr>
          <p:cNvPr id="25" name="Line 27"/>
          <p:cNvSpPr>
            <a:spLocks noChangeShapeType="1"/>
          </p:cNvSpPr>
          <p:nvPr/>
        </p:nvSpPr>
        <p:spPr bwMode="auto">
          <a:xfrm>
            <a:off x="2337023" y="4091806"/>
            <a:ext cx="6858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algn="ctr"/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26" name="Line 28"/>
          <p:cNvSpPr>
            <a:spLocks noChangeShapeType="1"/>
          </p:cNvSpPr>
          <p:nvPr/>
        </p:nvSpPr>
        <p:spPr bwMode="auto">
          <a:xfrm>
            <a:off x="2337023" y="4107681"/>
            <a:ext cx="0" cy="685800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en-GB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7" name="Line 29"/>
          <p:cNvSpPr>
            <a:spLocks noChangeShapeType="1"/>
          </p:cNvSpPr>
          <p:nvPr/>
        </p:nvSpPr>
        <p:spPr bwMode="auto">
          <a:xfrm flipH="1">
            <a:off x="1651223" y="4107681"/>
            <a:ext cx="6858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algn="ctr"/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28" name="Line 30"/>
          <p:cNvSpPr>
            <a:spLocks noChangeShapeType="1"/>
          </p:cNvSpPr>
          <p:nvPr/>
        </p:nvSpPr>
        <p:spPr bwMode="auto">
          <a:xfrm>
            <a:off x="1651223" y="4107681"/>
            <a:ext cx="0" cy="6096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algn="ctr"/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29" name="Line 31"/>
          <p:cNvSpPr>
            <a:spLocks noChangeShapeType="1"/>
          </p:cNvSpPr>
          <p:nvPr/>
        </p:nvSpPr>
        <p:spPr bwMode="auto">
          <a:xfrm flipV="1">
            <a:off x="1041623" y="4107681"/>
            <a:ext cx="609600" cy="3048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algn="ctr"/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30" name="Line 32"/>
          <p:cNvSpPr>
            <a:spLocks noChangeShapeType="1"/>
          </p:cNvSpPr>
          <p:nvPr/>
        </p:nvSpPr>
        <p:spPr bwMode="auto">
          <a:xfrm>
            <a:off x="1041623" y="4412481"/>
            <a:ext cx="609600" cy="3048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algn="ctr"/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35" name="Oval 38"/>
          <p:cNvSpPr>
            <a:spLocks noChangeArrowheads="1"/>
          </p:cNvSpPr>
          <p:nvPr/>
        </p:nvSpPr>
        <p:spPr bwMode="auto">
          <a:xfrm>
            <a:off x="889223" y="4260081"/>
            <a:ext cx="304800" cy="3048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2000" dirty="0" smtClean="0">
                <a:solidFill>
                  <a:schemeClr val="bg1"/>
                </a:solidFill>
              </a:rPr>
              <a:t>b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36" name="Oval 41"/>
          <p:cNvSpPr>
            <a:spLocks noChangeArrowheads="1"/>
          </p:cNvSpPr>
          <p:nvPr/>
        </p:nvSpPr>
        <p:spPr bwMode="auto">
          <a:xfrm>
            <a:off x="1521048" y="4574407"/>
            <a:ext cx="304800" cy="3048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  <a:latin typeface="+mn-lt"/>
              </a:rPr>
              <a:t>c</a:t>
            </a:r>
            <a:endParaRPr lang="en-GB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9" name="Oval 50"/>
          <p:cNvSpPr>
            <a:spLocks noChangeArrowheads="1"/>
          </p:cNvSpPr>
          <p:nvPr/>
        </p:nvSpPr>
        <p:spPr bwMode="auto">
          <a:xfrm>
            <a:off x="2184623" y="4564881"/>
            <a:ext cx="304800" cy="3048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2000" dirty="0" smtClean="0">
                <a:solidFill>
                  <a:schemeClr val="bg1"/>
                </a:solidFill>
              </a:rPr>
              <a:t>f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40" name="Oval 53"/>
          <p:cNvSpPr>
            <a:spLocks noChangeArrowheads="1"/>
          </p:cNvSpPr>
          <p:nvPr/>
        </p:nvSpPr>
        <p:spPr bwMode="auto">
          <a:xfrm>
            <a:off x="2856136" y="3936231"/>
            <a:ext cx="304800" cy="3048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2000" dirty="0" smtClean="0">
                <a:solidFill>
                  <a:schemeClr val="bg1"/>
                </a:solidFill>
              </a:rPr>
              <a:t>h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41" name="Oval 56"/>
          <p:cNvSpPr>
            <a:spLocks noChangeArrowheads="1"/>
          </p:cNvSpPr>
          <p:nvPr/>
        </p:nvSpPr>
        <p:spPr bwMode="auto">
          <a:xfrm>
            <a:off x="1522636" y="3929882"/>
            <a:ext cx="304800" cy="3048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2000" dirty="0" smtClean="0">
                <a:solidFill>
                  <a:schemeClr val="bg1"/>
                </a:solidFill>
                <a:latin typeface="+mn-lt"/>
              </a:rPr>
              <a:t>a</a:t>
            </a:r>
            <a:endParaRPr lang="en-GB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2" name="Oval 59"/>
          <p:cNvSpPr>
            <a:spLocks noChangeArrowheads="1"/>
          </p:cNvSpPr>
          <p:nvPr/>
        </p:nvSpPr>
        <p:spPr bwMode="auto">
          <a:xfrm>
            <a:off x="2195736" y="3933056"/>
            <a:ext cx="304800" cy="3048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2000" dirty="0" smtClean="0">
                <a:solidFill>
                  <a:schemeClr val="bg1"/>
                </a:solidFill>
              </a:rPr>
              <a:t>g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43" name="Oval 63"/>
          <p:cNvSpPr>
            <a:spLocks noChangeArrowheads="1"/>
          </p:cNvSpPr>
          <p:nvPr/>
        </p:nvSpPr>
        <p:spPr bwMode="auto">
          <a:xfrm>
            <a:off x="6909023" y="3802881"/>
            <a:ext cx="1905000" cy="16764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endParaRPr lang="nl-NL" sz="2000" i="1" dirty="0">
              <a:solidFill>
                <a:schemeClr val="bg1"/>
              </a:solidFill>
            </a:endParaRPr>
          </a:p>
        </p:txBody>
      </p:sp>
      <p:sp>
        <p:nvSpPr>
          <p:cNvPr id="44" name="Text Box 64"/>
          <p:cNvSpPr txBox="1">
            <a:spLocks noChangeArrowheads="1"/>
          </p:cNvSpPr>
          <p:nvPr/>
        </p:nvSpPr>
        <p:spPr bwMode="auto">
          <a:xfrm>
            <a:off x="7305251" y="3955281"/>
            <a:ext cx="308098" cy="40011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1" hangingPunct="1"/>
            <a:r>
              <a:rPr lang="en-US" sz="20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45" name="Text Box 65"/>
          <p:cNvSpPr txBox="1">
            <a:spLocks noChangeArrowheads="1"/>
          </p:cNvSpPr>
          <p:nvPr/>
        </p:nvSpPr>
        <p:spPr bwMode="auto">
          <a:xfrm>
            <a:off x="7607647" y="3955281"/>
            <a:ext cx="319318" cy="40011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1" hangingPunct="1"/>
            <a:r>
              <a:rPr lang="en-US" sz="20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46" name="Text Box 66"/>
          <p:cNvSpPr txBox="1">
            <a:spLocks noChangeArrowheads="1"/>
          </p:cNvSpPr>
          <p:nvPr/>
        </p:nvSpPr>
        <p:spPr bwMode="auto">
          <a:xfrm>
            <a:off x="8064046" y="4107681"/>
            <a:ext cx="293670" cy="40011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1" hangingPunct="1"/>
            <a:r>
              <a:rPr lang="en-US" sz="20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47" name="Text Box 67"/>
          <p:cNvSpPr txBox="1">
            <a:spLocks noChangeArrowheads="1"/>
          </p:cNvSpPr>
          <p:nvPr/>
        </p:nvSpPr>
        <p:spPr bwMode="auto">
          <a:xfrm>
            <a:off x="7379047" y="4336281"/>
            <a:ext cx="319318" cy="40011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1" hangingPunct="1"/>
            <a:r>
              <a:rPr lang="en-US" sz="20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48" name="Text Box 68"/>
          <p:cNvSpPr txBox="1">
            <a:spLocks noChangeArrowheads="1"/>
          </p:cNvSpPr>
          <p:nvPr/>
        </p:nvSpPr>
        <p:spPr bwMode="auto">
          <a:xfrm>
            <a:off x="7683046" y="4412481"/>
            <a:ext cx="312906" cy="40011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1" hangingPunct="1"/>
            <a:r>
              <a:rPr lang="en-US" sz="20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49" name="Text Box 69"/>
          <p:cNvSpPr txBox="1">
            <a:spLocks noChangeArrowheads="1"/>
          </p:cNvSpPr>
          <p:nvPr/>
        </p:nvSpPr>
        <p:spPr bwMode="auto">
          <a:xfrm>
            <a:off x="8057633" y="4488681"/>
            <a:ext cx="263214" cy="40011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1" hangingPunct="1"/>
            <a:r>
              <a:rPr lang="en-US" sz="2000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50" name="Text Box 70"/>
          <p:cNvSpPr txBox="1">
            <a:spLocks noChangeArrowheads="1"/>
          </p:cNvSpPr>
          <p:nvPr/>
        </p:nvSpPr>
        <p:spPr bwMode="auto">
          <a:xfrm>
            <a:off x="7310060" y="4793481"/>
            <a:ext cx="304891" cy="40011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1" hangingPunct="1"/>
            <a:r>
              <a:rPr lang="en-US" sz="2000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51" name="Text Box 71"/>
          <p:cNvSpPr txBox="1">
            <a:spLocks noChangeArrowheads="1"/>
          </p:cNvSpPr>
          <p:nvPr/>
        </p:nvSpPr>
        <p:spPr bwMode="auto">
          <a:xfrm>
            <a:off x="7760849" y="4793481"/>
            <a:ext cx="319318" cy="40011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1" hangingPunct="1"/>
            <a:r>
              <a:rPr lang="en-US" sz="2000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53" name="Tekstvak 41"/>
          <p:cNvSpPr txBox="1"/>
          <p:nvPr/>
        </p:nvSpPr>
        <p:spPr>
          <a:xfrm>
            <a:off x="3779912" y="4653136"/>
            <a:ext cx="18389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err="1" smtClean="0">
                <a:latin typeface="+mn-lt"/>
              </a:rPr>
              <a:t>Width</a:t>
            </a:r>
            <a:r>
              <a:rPr lang="nl-NL" sz="2000" dirty="0" smtClean="0">
                <a:latin typeface="+mn-lt"/>
              </a:rPr>
              <a:t> 3-1=2</a:t>
            </a:r>
            <a:endParaRPr lang="nl-NL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Decision problem associated to </a:t>
            </a:r>
            <a:r>
              <a:rPr lang="en-US" dirty="0" err="1" smtClean="0"/>
              <a:t>pathwidth</a:t>
            </a:r>
            <a:endParaRPr lang="en-US" dirty="0" smtClean="0"/>
          </a:p>
          <a:p>
            <a:pPr lvl="1"/>
            <a:r>
              <a:rPr lang="en-US" b="1" dirty="0" smtClean="0"/>
              <a:t>Instance</a:t>
            </a:r>
            <a:r>
              <a:rPr lang="en-US" dirty="0" smtClean="0"/>
              <a:t>: Graph G, integer k.</a:t>
            </a:r>
          </a:p>
          <a:p>
            <a:pPr lvl="1"/>
            <a:r>
              <a:rPr lang="en-US" b="1" dirty="0" smtClean="0"/>
              <a:t>Question</a:t>
            </a:r>
            <a:r>
              <a:rPr lang="en-US" dirty="0" smtClean="0"/>
              <a:t>: Does G have </a:t>
            </a:r>
            <a:r>
              <a:rPr lang="en-US" dirty="0" err="1" smtClean="0"/>
              <a:t>pathwidth</a:t>
            </a:r>
            <a:r>
              <a:rPr lang="en-US" dirty="0" smtClean="0"/>
              <a:t> ≤ k?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 reduction from G to G’ is </a:t>
            </a:r>
            <a:r>
              <a:rPr lang="en-US" b="1" dirty="0" smtClean="0"/>
              <a:t>safe for </a:t>
            </a:r>
            <a:r>
              <a:rPr lang="en-US" b="1" dirty="0" err="1" smtClean="0"/>
              <a:t>pathwidth</a:t>
            </a:r>
            <a:r>
              <a:rPr lang="en-US" b="1" dirty="0" smtClean="0"/>
              <a:t> k</a:t>
            </a:r>
            <a:r>
              <a:rPr lang="en-US" dirty="0" smtClean="0"/>
              <a:t> if it preserves whether the graph has </a:t>
            </a:r>
            <a:r>
              <a:rPr lang="en-US" dirty="0" err="1" smtClean="0"/>
              <a:t>pathwidth</a:t>
            </a:r>
            <a:r>
              <a:rPr lang="en-US" dirty="0" smtClean="0"/>
              <a:t> ≤ k</a:t>
            </a:r>
          </a:p>
          <a:p>
            <a:pPr lvl="1"/>
            <a:r>
              <a:rPr lang="en-US" dirty="0" smtClean="0"/>
              <a:t>(G has </a:t>
            </a:r>
            <a:r>
              <a:rPr lang="en-US" dirty="0" err="1" smtClean="0"/>
              <a:t>pathwidth</a:t>
            </a:r>
            <a:r>
              <a:rPr lang="en-US" dirty="0" smtClean="0"/>
              <a:t> ≤ k) </a:t>
            </a:r>
            <a:r>
              <a:rPr lang="en-US" dirty="0" err="1" smtClean="0"/>
              <a:t>iff</a:t>
            </a:r>
            <a:r>
              <a:rPr lang="en-US" dirty="0" smtClean="0"/>
              <a:t> (G’ has </a:t>
            </a:r>
            <a:r>
              <a:rPr lang="en-US" dirty="0" err="1" smtClean="0"/>
              <a:t>pathwidth</a:t>
            </a:r>
            <a:r>
              <a:rPr lang="en-US" dirty="0" smtClean="0"/>
              <a:t> ≤ k)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Easy to lift decompositions of G’ to G</a:t>
            </a:r>
          </a:p>
          <a:p>
            <a:r>
              <a:rPr lang="en-US" dirty="0" smtClean="0"/>
              <a:t>In practical settings:</a:t>
            </a:r>
          </a:p>
          <a:p>
            <a:pPr lvl="1"/>
            <a:r>
              <a:rPr lang="en-US" dirty="0" smtClean="0"/>
              <a:t>Guess k, or work with upper- and lower bounds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A80-CCFE-4885-A2D8-84AE2677A3C3}" type="slidenum">
              <a:rPr lang="nl-NL" smtClean="0"/>
              <a:pPr/>
              <a:t>12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57200" y="3356992"/>
            <a:ext cx="8229600" cy="1306624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 err="1" smtClean="0">
                <a:solidFill>
                  <a:schemeClr val="tx1"/>
                </a:solidFill>
              </a:rPr>
              <a:t>Treewidth</a:t>
            </a:r>
            <a:r>
              <a:rPr lang="en-US" sz="2800" b="1" dirty="0" smtClean="0">
                <a:solidFill>
                  <a:schemeClr val="tx1"/>
                </a:solidFill>
              </a:rPr>
              <a:t> Edge Improvement Rule</a:t>
            </a:r>
          </a:p>
          <a:p>
            <a:pPr lvl="0" algn="ctr"/>
            <a:r>
              <a:rPr lang="en-US" sz="2800" dirty="0" smtClean="0">
                <a:solidFill>
                  <a:schemeClr val="tx1"/>
                </a:solidFill>
              </a:rPr>
              <a:t>If v and w have ≥ k+1 common neighbors in G, then 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adding edge {</a:t>
            </a:r>
            <a:r>
              <a:rPr lang="en-US" sz="2800" dirty="0" err="1" smtClean="0">
                <a:solidFill>
                  <a:schemeClr val="tx1"/>
                </a:solidFill>
              </a:rPr>
              <a:t>v,w</a:t>
            </a:r>
            <a:r>
              <a:rPr lang="en-US" sz="2800" dirty="0" smtClean="0">
                <a:solidFill>
                  <a:schemeClr val="tx1"/>
                </a:solidFill>
              </a:rPr>
              <a:t>} does not change whether </a:t>
            </a:r>
            <a:r>
              <a:rPr lang="en-US" sz="2800" dirty="0" err="1" smtClean="0">
                <a:solidFill>
                  <a:schemeClr val="tx1"/>
                </a:solidFill>
              </a:rPr>
              <a:t>tw</a:t>
            </a:r>
            <a:r>
              <a:rPr lang="en-US" sz="2800" dirty="0" smtClean="0">
                <a:solidFill>
                  <a:schemeClr val="tx1"/>
                </a:solidFill>
              </a:rPr>
              <a:t>(G) ≤ k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46856" y="3356992"/>
            <a:ext cx="8229600" cy="130662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 err="1" smtClean="0">
                <a:solidFill>
                  <a:schemeClr val="tx1"/>
                </a:solidFill>
              </a:rPr>
              <a:t>Pathwidth</a:t>
            </a:r>
            <a:r>
              <a:rPr lang="en-US" sz="2800" b="1" dirty="0" smtClean="0">
                <a:solidFill>
                  <a:schemeClr val="tx1"/>
                </a:solidFill>
              </a:rPr>
              <a:t> Edge Improvement Rule</a:t>
            </a:r>
          </a:p>
          <a:p>
            <a:pPr lvl="0" algn="ctr"/>
            <a:r>
              <a:rPr lang="en-US" sz="2800" dirty="0" smtClean="0">
                <a:solidFill>
                  <a:schemeClr val="tx1"/>
                </a:solidFill>
              </a:rPr>
              <a:t>If v and w have ≥ k+1 common neighbors in G, then 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adding edge {</a:t>
            </a:r>
            <a:r>
              <a:rPr lang="en-US" sz="2800" dirty="0" err="1" smtClean="0">
                <a:solidFill>
                  <a:schemeClr val="tx1"/>
                </a:solidFill>
              </a:rPr>
              <a:t>v,w</a:t>
            </a:r>
            <a:r>
              <a:rPr lang="en-US" sz="2800" dirty="0" smtClean="0">
                <a:solidFill>
                  <a:schemeClr val="tx1"/>
                </a:solidFill>
              </a:rPr>
              <a:t>} does not change whether pw(G) ≤ k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neighbors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6792"/>
          </a:xfrm>
        </p:spPr>
        <p:txBody>
          <a:bodyPr/>
          <a:lstStyle/>
          <a:p>
            <a:r>
              <a:rPr lang="en-US" dirty="0" smtClean="0"/>
              <a:t>Rule originates from </a:t>
            </a:r>
            <a:r>
              <a:rPr lang="en-US" dirty="0" err="1" smtClean="0"/>
              <a:t>Bodlaender’s</a:t>
            </a:r>
            <a:r>
              <a:rPr lang="en-US" dirty="0" smtClean="0"/>
              <a:t> linear-time algorithm for </a:t>
            </a:r>
            <a:r>
              <a:rPr lang="en-US" dirty="0" err="1" smtClean="0"/>
              <a:t>Treewidth</a:t>
            </a:r>
            <a:endParaRPr lang="en-US" dirty="0" smtClean="0"/>
          </a:p>
          <a:p>
            <a:r>
              <a:rPr lang="en-US" dirty="0" smtClean="0"/>
              <a:t>Any width-k </a:t>
            </a:r>
            <a:r>
              <a:rPr lang="en-US" b="1" dirty="0" smtClean="0"/>
              <a:t>tree</a:t>
            </a:r>
            <a:r>
              <a:rPr lang="en-US" dirty="0" smtClean="0"/>
              <a:t> decomposition has a bag with v and w</a:t>
            </a:r>
          </a:p>
          <a:p>
            <a:pPr lvl="1"/>
            <a:r>
              <a:rPr lang="en-US" dirty="0" smtClean="0"/>
              <a:t>Hence any width-k </a:t>
            </a:r>
            <a:r>
              <a:rPr lang="en-US" b="1" dirty="0" smtClean="0"/>
              <a:t>path </a:t>
            </a:r>
            <a:r>
              <a:rPr lang="en-US" dirty="0" smtClean="0"/>
              <a:t>decomposition has a {</a:t>
            </a:r>
            <a:r>
              <a:rPr lang="en-US" dirty="0" err="1" smtClean="0"/>
              <a:t>v,w</a:t>
            </a:r>
            <a:r>
              <a:rPr lang="en-US" dirty="0" smtClean="0"/>
              <a:t>} bag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A80-CCFE-4885-A2D8-84AE2677A3C3}" type="slidenum">
              <a:rPr lang="nl-NL" smtClean="0"/>
              <a:pPr/>
              <a:t>13</a:t>
            </a:fld>
            <a:endParaRPr lang="nl-NL"/>
          </a:p>
        </p:txBody>
      </p:sp>
      <p:pic>
        <p:nvPicPr>
          <p:cNvPr id="1027" name="Illustration"/>
          <p:cNvPicPr>
            <a:picLocks noChangeAspect="1" noChangeArrowheads="1"/>
          </p:cNvPicPr>
          <p:nvPr/>
        </p:nvPicPr>
        <p:blipFill>
          <a:blip r:embed="rId2"/>
          <a:srcRect l="3750" t="37440" r="2257" b="31375"/>
          <a:stretch>
            <a:fillRect/>
          </a:stretch>
        </p:blipFill>
        <p:spPr bwMode="auto">
          <a:xfrm>
            <a:off x="1702024" y="4815076"/>
            <a:ext cx="5966320" cy="1237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NewBag"/>
          <p:cNvGrpSpPr/>
          <p:nvPr/>
        </p:nvGrpSpPr>
        <p:grpSpPr>
          <a:xfrm>
            <a:off x="3563888" y="2139390"/>
            <a:ext cx="685800" cy="1115506"/>
            <a:chOff x="3563888" y="2139390"/>
            <a:chExt cx="685800" cy="1115506"/>
          </a:xfrm>
        </p:grpSpPr>
        <p:sp>
          <p:nvSpPr>
            <p:cNvPr id="48" name="Line 6"/>
            <p:cNvSpPr>
              <a:spLocks noChangeShapeType="1"/>
            </p:cNvSpPr>
            <p:nvPr/>
          </p:nvSpPr>
          <p:spPr bwMode="auto">
            <a:xfrm>
              <a:off x="3895207" y="2139390"/>
              <a:ext cx="0" cy="785554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algn="ctr"/>
              <a:endParaRPr lang="en-GB" sz="2000" dirty="0">
                <a:latin typeface="+mn-lt"/>
              </a:endParaRPr>
            </a:p>
          </p:txBody>
        </p:sp>
        <p:sp>
          <p:nvSpPr>
            <p:cNvPr id="44" name="Oval 9"/>
            <p:cNvSpPr>
              <a:spLocks noChangeArrowheads="1"/>
            </p:cNvSpPr>
            <p:nvPr/>
          </p:nvSpPr>
          <p:spPr bwMode="auto">
            <a:xfrm>
              <a:off x="3563888" y="2569096"/>
              <a:ext cx="685800" cy="6858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endParaRPr lang="en-GB" sz="2000" dirty="0">
                <a:solidFill>
                  <a:schemeClr val="tx1"/>
                </a:solidFill>
              </a:endParaRPr>
            </a:p>
          </p:txBody>
        </p:sp>
        <p:sp>
          <p:nvSpPr>
            <p:cNvPr id="45" name="Text Box 13"/>
            <p:cNvSpPr txBox="1">
              <a:spLocks noChangeArrowheads="1"/>
            </p:cNvSpPr>
            <p:nvPr/>
          </p:nvSpPr>
          <p:spPr bwMode="auto">
            <a:xfrm>
              <a:off x="3761449" y="2524834"/>
              <a:ext cx="30649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000" b="1" dirty="0" smtClean="0">
                  <a:latin typeface="+mn-lt"/>
                </a:rPr>
                <a:t>v</a:t>
              </a:r>
              <a:endParaRPr lang="en-US" sz="2000" b="1" dirty="0">
                <a:latin typeface="+mn-lt"/>
              </a:endParaRPr>
            </a:p>
          </p:txBody>
        </p:sp>
        <p:sp>
          <p:nvSpPr>
            <p:cNvPr id="47" name="Text Box 24"/>
            <p:cNvSpPr txBox="1">
              <a:spLocks noChangeArrowheads="1"/>
            </p:cNvSpPr>
            <p:nvPr/>
          </p:nvSpPr>
          <p:spPr bwMode="auto">
            <a:xfrm>
              <a:off x="3572820" y="2797696"/>
              <a:ext cx="62228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000" dirty="0" smtClean="0">
                  <a:latin typeface="+mn-lt"/>
                </a:rPr>
                <a:t>N(v)</a:t>
              </a:r>
              <a:endParaRPr lang="en-US" sz="2000" dirty="0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Simplicial</a:t>
            </a:r>
            <a:r>
              <a:rPr lang="en-US" dirty="0" smtClean="0"/>
              <a:t> Vertices</a:t>
            </a:r>
            <a:endParaRPr lang="en-US" dirty="0"/>
          </a:p>
        </p:txBody>
      </p:sp>
      <p:sp>
        <p:nvSpPr>
          <p:cNvPr id="3" name="Simpliciall Description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vertex </a:t>
            </a:r>
            <a:r>
              <a:rPr lang="en-US" dirty="0" smtClean="0"/>
              <a:t>v is </a:t>
            </a:r>
            <a:r>
              <a:rPr lang="en-US" dirty="0" err="1" smtClean="0"/>
              <a:t>simplicial</a:t>
            </a:r>
            <a:r>
              <a:rPr lang="en-US" dirty="0" smtClean="0"/>
              <a:t> </a:t>
            </a:r>
            <a:r>
              <a:rPr lang="en-US" dirty="0" smtClean="0"/>
              <a:t>if N(v) is a clique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A80-CCFE-4885-A2D8-84AE2677A3C3}" type="slidenum">
              <a:rPr lang="nl-NL" smtClean="0"/>
              <a:pPr/>
              <a:t>14</a:t>
            </a:fld>
            <a:endParaRPr lang="nl-NL"/>
          </a:p>
        </p:txBody>
      </p:sp>
      <p:sp>
        <p:nvSpPr>
          <p:cNvPr id="5" name="Treewidth rule"/>
          <p:cNvSpPr/>
          <p:nvPr/>
        </p:nvSpPr>
        <p:spPr>
          <a:xfrm>
            <a:off x="457200" y="3501008"/>
            <a:ext cx="8229600" cy="243779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b="1" dirty="0" err="1" smtClean="0">
                <a:solidFill>
                  <a:schemeClr val="tx1"/>
                </a:solidFill>
              </a:rPr>
              <a:t>Treewidth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Simplicial</a:t>
            </a:r>
            <a:r>
              <a:rPr lang="en-US" sz="2800" b="1" dirty="0" smtClean="0">
                <a:solidFill>
                  <a:schemeClr val="tx1"/>
                </a:solidFill>
              </a:rPr>
              <a:t> Vertex Rule</a:t>
            </a:r>
          </a:p>
          <a:p>
            <a:pPr lvl="0"/>
            <a:r>
              <a:rPr lang="en-US" sz="2800" dirty="0" smtClean="0">
                <a:solidFill>
                  <a:schemeClr val="tx1"/>
                </a:solidFill>
              </a:rPr>
              <a:t>Let v be a </a:t>
            </a:r>
            <a:r>
              <a:rPr lang="en-US" sz="2800" dirty="0" err="1" smtClean="0">
                <a:solidFill>
                  <a:schemeClr val="tx1"/>
                </a:solidFill>
              </a:rPr>
              <a:t>simplicial</a:t>
            </a:r>
            <a:r>
              <a:rPr lang="en-US" sz="2800" dirty="0" smtClean="0">
                <a:solidFill>
                  <a:schemeClr val="tx1"/>
                </a:solidFill>
              </a:rPr>
              <a:t> vertex in G. </a:t>
            </a:r>
          </a:p>
          <a:p>
            <a:pPr lvl="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If deg(v) ≥ k+1 then </a:t>
            </a:r>
            <a:r>
              <a:rPr lang="en-US" sz="2800" dirty="0" err="1" smtClean="0">
                <a:solidFill>
                  <a:schemeClr val="tx1"/>
                </a:solidFill>
              </a:rPr>
              <a:t>tw</a:t>
            </a:r>
            <a:r>
              <a:rPr lang="en-US" sz="2800" dirty="0" smtClean="0">
                <a:solidFill>
                  <a:schemeClr val="tx1"/>
                </a:solidFill>
              </a:rPr>
              <a:t>(G) </a:t>
            </a:r>
            <a:r>
              <a:rPr lang="en-US" sz="2800" dirty="0" smtClean="0">
                <a:solidFill>
                  <a:schemeClr val="tx1"/>
                </a:solidFill>
              </a:rPr>
              <a:t>&gt; </a:t>
            </a:r>
            <a:r>
              <a:rPr lang="en-US" sz="2800" dirty="0" smtClean="0">
                <a:solidFill>
                  <a:schemeClr val="tx1"/>
                </a:solidFill>
              </a:rPr>
              <a:t>k</a:t>
            </a:r>
          </a:p>
          <a:p>
            <a:pPr lvl="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If deg(v) ≤ k then deleting v is safe for </a:t>
            </a:r>
            <a:r>
              <a:rPr lang="en-US" sz="2800" dirty="0" err="1" smtClean="0">
                <a:solidFill>
                  <a:schemeClr val="tx1"/>
                </a:solidFill>
              </a:rPr>
              <a:t>treewidth</a:t>
            </a:r>
            <a:r>
              <a:rPr lang="en-US" sz="2800" dirty="0" smtClean="0">
                <a:solidFill>
                  <a:schemeClr val="tx1"/>
                </a:solidFill>
              </a:rPr>
              <a:t> k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CliqueText"/>
          <p:cNvSpPr/>
          <p:nvPr/>
        </p:nvSpPr>
        <p:spPr>
          <a:xfrm>
            <a:off x="5076056" y="3284984"/>
            <a:ext cx="3384376" cy="1080120"/>
          </a:xfrm>
          <a:prstGeom prst="wedgeRectCallout">
            <a:avLst>
              <a:gd name="adj1" fmla="val -48681"/>
              <a:gd name="adj2" fmla="val 97774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Closed neighborhood of v is a k+2 clique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HellyText"/>
          <p:cNvSpPr/>
          <p:nvPr/>
        </p:nvSpPr>
        <p:spPr>
          <a:xfrm>
            <a:off x="5076056" y="3645024"/>
            <a:ext cx="3384376" cy="1080120"/>
          </a:xfrm>
          <a:prstGeom prst="wedgeRectCallout">
            <a:avLst>
              <a:gd name="adj1" fmla="val -37423"/>
              <a:gd name="adj2" fmla="val 93071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Helly</a:t>
            </a:r>
            <a:r>
              <a:rPr lang="en-US" sz="2400" dirty="0" smtClean="0">
                <a:solidFill>
                  <a:schemeClr val="tx1"/>
                </a:solidFill>
              </a:rPr>
              <a:t> property for trees ensures that there is a bag containing N(v)</a:t>
            </a: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9" name="TreeDec"/>
          <p:cNvGrpSpPr/>
          <p:nvPr/>
        </p:nvGrpSpPr>
        <p:grpSpPr>
          <a:xfrm>
            <a:off x="2688831" y="1586880"/>
            <a:ext cx="3429000" cy="762000"/>
            <a:chOff x="2688831" y="2272680"/>
            <a:chExt cx="3429000" cy="762000"/>
          </a:xfrm>
        </p:grpSpPr>
        <p:sp>
          <p:nvSpPr>
            <p:cNvPr id="25" name="Line 6"/>
            <p:cNvSpPr>
              <a:spLocks noChangeShapeType="1"/>
            </p:cNvSpPr>
            <p:nvPr/>
          </p:nvSpPr>
          <p:spPr bwMode="auto">
            <a:xfrm>
              <a:off x="2993631" y="2729880"/>
              <a:ext cx="274320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algn="ctr"/>
              <a:endParaRPr lang="en-GB" sz="2000" dirty="0">
                <a:latin typeface="+mn-lt"/>
              </a:endParaRPr>
            </a:p>
          </p:txBody>
        </p:sp>
        <p:sp>
          <p:nvSpPr>
            <p:cNvPr id="26" name="Oval 7"/>
            <p:cNvSpPr>
              <a:spLocks noChangeArrowheads="1"/>
            </p:cNvSpPr>
            <p:nvPr/>
          </p:nvSpPr>
          <p:spPr bwMode="auto">
            <a:xfrm>
              <a:off x="2688831" y="2348880"/>
              <a:ext cx="685800" cy="6858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endParaRPr lang="en-GB" sz="2000" dirty="0">
                <a:solidFill>
                  <a:schemeClr val="tx1"/>
                </a:solidFill>
              </a:endParaRPr>
            </a:p>
          </p:txBody>
        </p:sp>
        <p:sp>
          <p:nvSpPr>
            <p:cNvPr id="27" name="Oval 9"/>
            <p:cNvSpPr>
              <a:spLocks noChangeArrowheads="1"/>
            </p:cNvSpPr>
            <p:nvPr/>
          </p:nvSpPr>
          <p:spPr bwMode="auto">
            <a:xfrm>
              <a:off x="3603231" y="2348880"/>
              <a:ext cx="685800" cy="6858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endParaRPr lang="en-GB" sz="2000" dirty="0">
                <a:solidFill>
                  <a:schemeClr val="tx1"/>
                </a:solidFill>
              </a:endParaRPr>
            </a:p>
          </p:txBody>
        </p:sp>
        <p:sp>
          <p:nvSpPr>
            <p:cNvPr id="28" name="Oval 10"/>
            <p:cNvSpPr>
              <a:spLocks noChangeArrowheads="1"/>
            </p:cNvSpPr>
            <p:nvPr/>
          </p:nvSpPr>
          <p:spPr bwMode="auto">
            <a:xfrm>
              <a:off x="4517631" y="2348880"/>
              <a:ext cx="685800" cy="6858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endParaRPr lang="en-GB" sz="2000" dirty="0">
                <a:solidFill>
                  <a:schemeClr val="tx1"/>
                </a:solidFill>
              </a:endParaRPr>
            </a:p>
          </p:txBody>
        </p:sp>
        <p:sp>
          <p:nvSpPr>
            <p:cNvPr id="29" name="Oval 11"/>
            <p:cNvSpPr>
              <a:spLocks noChangeArrowheads="1"/>
            </p:cNvSpPr>
            <p:nvPr/>
          </p:nvSpPr>
          <p:spPr bwMode="auto">
            <a:xfrm>
              <a:off x="5432031" y="2348880"/>
              <a:ext cx="685800" cy="6858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endParaRPr lang="en-GB" sz="2000" dirty="0">
                <a:solidFill>
                  <a:schemeClr val="tx1"/>
                </a:solidFill>
              </a:endParaRPr>
            </a:p>
          </p:txBody>
        </p:sp>
        <p:sp>
          <p:nvSpPr>
            <p:cNvPr id="31" name="Text Box 13"/>
            <p:cNvSpPr txBox="1">
              <a:spLocks noChangeArrowheads="1"/>
            </p:cNvSpPr>
            <p:nvPr/>
          </p:nvSpPr>
          <p:spPr bwMode="auto">
            <a:xfrm>
              <a:off x="3701071" y="2272680"/>
              <a:ext cx="29527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000" dirty="0" smtClean="0">
                  <a:latin typeface="+mn-lt"/>
                </a:rPr>
                <a:t>x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32" name="Text Box 14"/>
            <p:cNvSpPr txBox="1">
              <a:spLocks noChangeArrowheads="1"/>
            </p:cNvSpPr>
            <p:nvPr/>
          </p:nvSpPr>
          <p:spPr bwMode="auto">
            <a:xfrm>
              <a:off x="2781061" y="2577480"/>
              <a:ext cx="31290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000" dirty="0" smtClean="0">
                  <a:latin typeface="+mn-lt"/>
                </a:rPr>
                <a:t>..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33" name="Text Box 15"/>
            <p:cNvSpPr txBox="1">
              <a:spLocks noChangeArrowheads="1"/>
            </p:cNvSpPr>
            <p:nvPr/>
          </p:nvSpPr>
          <p:spPr bwMode="auto">
            <a:xfrm>
              <a:off x="3013668" y="2425080"/>
              <a:ext cx="29527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000" dirty="0" smtClean="0">
                  <a:latin typeface="+mn-lt"/>
                </a:rPr>
                <a:t>x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34" name="Text Box 18"/>
            <p:cNvSpPr txBox="1">
              <a:spLocks noChangeArrowheads="1"/>
            </p:cNvSpPr>
            <p:nvPr/>
          </p:nvSpPr>
          <p:spPr bwMode="auto">
            <a:xfrm>
              <a:off x="3895207" y="2308810"/>
              <a:ext cx="30008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000" dirty="0">
                  <a:latin typeface="+mn-lt"/>
                </a:rPr>
                <a:t>y</a:t>
              </a:r>
            </a:p>
          </p:txBody>
        </p:sp>
        <p:sp>
          <p:nvSpPr>
            <p:cNvPr id="36" name="Text Box 20"/>
            <p:cNvSpPr txBox="1">
              <a:spLocks noChangeArrowheads="1"/>
            </p:cNvSpPr>
            <p:nvPr/>
          </p:nvSpPr>
          <p:spPr bwMode="auto">
            <a:xfrm>
              <a:off x="4803195" y="2577480"/>
              <a:ext cx="31290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000" dirty="0" smtClean="0">
                  <a:latin typeface="+mn-lt"/>
                </a:rPr>
                <a:t>..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38" name="Text Box 22"/>
            <p:cNvSpPr txBox="1">
              <a:spLocks noChangeArrowheads="1"/>
            </p:cNvSpPr>
            <p:nvPr/>
          </p:nvSpPr>
          <p:spPr bwMode="auto">
            <a:xfrm>
              <a:off x="4766268" y="2272680"/>
              <a:ext cx="30489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000" dirty="0" smtClean="0">
                  <a:latin typeface="+mn-lt"/>
                </a:rPr>
                <a:t>y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39" name="Text Box 23"/>
            <p:cNvSpPr txBox="1">
              <a:spLocks noChangeArrowheads="1"/>
            </p:cNvSpPr>
            <p:nvPr/>
          </p:nvSpPr>
          <p:spPr bwMode="auto">
            <a:xfrm>
              <a:off x="5627245" y="2452826"/>
              <a:ext cx="31290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000" dirty="0" smtClean="0">
                  <a:latin typeface="+mn-lt"/>
                </a:rPr>
                <a:t>..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40" name="Text Box 24"/>
            <p:cNvSpPr txBox="1">
              <a:spLocks noChangeArrowheads="1"/>
            </p:cNvSpPr>
            <p:nvPr/>
          </p:nvSpPr>
          <p:spPr bwMode="auto">
            <a:xfrm>
              <a:off x="3612163" y="2577480"/>
              <a:ext cx="62228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000" dirty="0" smtClean="0">
                  <a:latin typeface="+mn-lt"/>
                </a:rPr>
                <a:t>N(v)</a:t>
              </a:r>
              <a:endParaRPr lang="en-US" sz="2000" dirty="0">
                <a:latin typeface="+mn-lt"/>
              </a:endParaRPr>
            </a:p>
          </p:txBody>
        </p:sp>
      </p:grpSp>
      <p:sp>
        <p:nvSpPr>
          <p:cNvPr id="50" name="Pathwidth rule"/>
          <p:cNvSpPr/>
          <p:nvPr/>
        </p:nvSpPr>
        <p:spPr>
          <a:xfrm>
            <a:off x="467544" y="3513708"/>
            <a:ext cx="8229600" cy="243779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b="1" dirty="0" err="1" smtClean="0">
                <a:solidFill>
                  <a:schemeClr val="tx1"/>
                </a:solidFill>
              </a:rPr>
              <a:t>Pathwidth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Simplicial</a:t>
            </a:r>
            <a:r>
              <a:rPr lang="en-US" sz="2800" b="1" dirty="0" smtClean="0">
                <a:solidFill>
                  <a:schemeClr val="tx1"/>
                </a:solidFill>
              </a:rPr>
              <a:t> Vertex Rule?</a:t>
            </a:r>
          </a:p>
          <a:p>
            <a:pPr lvl="0"/>
            <a:r>
              <a:rPr lang="en-US" sz="2800" dirty="0" smtClean="0">
                <a:solidFill>
                  <a:schemeClr val="tx1"/>
                </a:solidFill>
              </a:rPr>
              <a:t>Let v be a </a:t>
            </a:r>
            <a:r>
              <a:rPr lang="en-US" sz="2800" dirty="0" err="1" smtClean="0">
                <a:solidFill>
                  <a:schemeClr val="tx1"/>
                </a:solidFill>
              </a:rPr>
              <a:t>simplicial</a:t>
            </a:r>
            <a:r>
              <a:rPr lang="en-US" sz="2800" dirty="0" smtClean="0">
                <a:solidFill>
                  <a:schemeClr val="tx1"/>
                </a:solidFill>
              </a:rPr>
              <a:t> vertex in G. </a:t>
            </a:r>
          </a:p>
          <a:p>
            <a:pPr lvl="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If deg(v) ≥ k+1 then pw(G) </a:t>
            </a:r>
            <a:r>
              <a:rPr lang="en-US" sz="2800" dirty="0" smtClean="0">
                <a:solidFill>
                  <a:schemeClr val="tx1"/>
                </a:solidFill>
              </a:rPr>
              <a:t>&gt; </a:t>
            </a:r>
            <a:r>
              <a:rPr lang="en-US" sz="2800" dirty="0" smtClean="0">
                <a:solidFill>
                  <a:schemeClr val="tx1"/>
                </a:solidFill>
              </a:rPr>
              <a:t>k</a:t>
            </a:r>
          </a:p>
          <a:p>
            <a:pPr lvl="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If deg(v) ≤ k then deleting v is safe for </a:t>
            </a:r>
            <a:r>
              <a:rPr lang="en-US" sz="2800" dirty="0" err="1" smtClean="0">
                <a:solidFill>
                  <a:schemeClr val="tx1"/>
                </a:solidFill>
              </a:rPr>
              <a:t>pathwidth</a:t>
            </a:r>
            <a:r>
              <a:rPr lang="en-US" sz="2800" dirty="0" smtClean="0">
                <a:solidFill>
                  <a:schemeClr val="tx1"/>
                </a:solidFill>
              </a:rPr>
              <a:t> k</a:t>
            </a:r>
            <a:endParaRPr lang="en-US" sz="2800" dirty="0">
              <a:solidFill>
                <a:schemeClr val="tx1"/>
              </a:solidFill>
            </a:endParaRPr>
          </a:p>
        </p:txBody>
      </p:sp>
      <p:grpSp>
        <p:nvGrpSpPr>
          <p:cNvPr id="10" name="BagSize"/>
          <p:cNvGrpSpPr/>
          <p:nvPr/>
        </p:nvGrpSpPr>
        <p:grpSpPr>
          <a:xfrm>
            <a:off x="4246984" y="2569096"/>
            <a:ext cx="2197224" cy="628710"/>
            <a:chOff x="4246984" y="2569096"/>
            <a:chExt cx="2197224" cy="628710"/>
          </a:xfrm>
        </p:grpSpPr>
        <p:sp>
          <p:nvSpPr>
            <p:cNvPr id="52" name="Right Brace 51"/>
            <p:cNvSpPr/>
            <p:nvPr/>
          </p:nvSpPr>
          <p:spPr>
            <a:xfrm>
              <a:off x="4289031" y="2569096"/>
              <a:ext cx="228600" cy="628710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246984" y="2636912"/>
              <a:ext cx="21972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+mj-lt"/>
                </a:rPr>
                <a:t>k+1 vertices</a:t>
              </a:r>
            </a:p>
          </p:txBody>
        </p:sp>
      </p:grpSp>
      <p:sp>
        <p:nvSpPr>
          <p:cNvPr id="55" name="NotSafePwText"/>
          <p:cNvSpPr/>
          <p:nvPr/>
        </p:nvSpPr>
        <p:spPr>
          <a:xfrm>
            <a:off x="5302424" y="3645024"/>
            <a:ext cx="3384376" cy="1080120"/>
          </a:xfrm>
          <a:prstGeom prst="wedgeRectCallout">
            <a:avLst>
              <a:gd name="adj1" fmla="val -48681"/>
              <a:gd name="adj2" fmla="val 97774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Repeated application would eat up a tree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2050" name="SimplicialExample"/>
          <p:cNvPicPr>
            <a:picLocks noChangeAspect="1" noChangeArrowheads="1"/>
          </p:cNvPicPr>
          <p:nvPr/>
        </p:nvPicPr>
        <p:blipFill>
          <a:blip r:embed="rId2"/>
          <a:srcRect l="3835" t="14169" r="46250" b="10913"/>
          <a:stretch>
            <a:fillRect/>
          </a:stretch>
        </p:blipFill>
        <p:spPr bwMode="auto">
          <a:xfrm>
            <a:off x="6385896" y="766581"/>
            <a:ext cx="2311248" cy="2168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7" name="NotSafe"/>
          <p:cNvSpPr/>
          <p:nvPr/>
        </p:nvSpPr>
        <p:spPr>
          <a:xfrm>
            <a:off x="-815682" y="5023656"/>
            <a:ext cx="10788282" cy="781608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50" grpId="0" build="allAtOnce" animBg="1"/>
      <p:bldP spid="55" grpId="0" animBg="1"/>
      <p:bldP spid="5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Degree-one vertices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A80-CCFE-4885-A2D8-84AE2677A3C3}" type="slidenum">
              <a:rPr lang="nl-NL" smtClean="0"/>
              <a:pPr/>
              <a:t>15</a:t>
            </a:fld>
            <a:endParaRPr lang="nl-NL"/>
          </a:p>
        </p:txBody>
      </p:sp>
      <p:sp>
        <p:nvSpPr>
          <p:cNvPr id="5" name="Pathwidth rule"/>
          <p:cNvSpPr/>
          <p:nvPr/>
        </p:nvSpPr>
        <p:spPr>
          <a:xfrm>
            <a:off x="467544" y="3513708"/>
            <a:ext cx="8229600" cy="243779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b="1" dirty="0" err="1" smtClean="0">
                <a:solidFill>
                  <a:schemeClr val="tx1"/>
                </a:solidFill>
              </a:rPr>
              <a:t>Pathwidth</a:t>
            </a:r>
            <a:r>
              <a:rPr lang="en-US" sz="2800" b="1" dirty="0" smtClean="0">
                <a:solidFill>
                  <a:schemeClr val="tx1"/>
                </a:solidFill>
              </a:rPr>
              <a:t> Degree-1 Vertex Rule</a:t>
            </a:r>
          </a:p>
          <a:p>
            <a:pPr lvl="0"/>
            <a:r>
              <a:rPr lang="en-US" sz="2800" dirty="0" smtClean="0">
                <a:solidFill>
                  <a:schemeClr val="tx1"/>
                </a:solidFill>
              </a:rPr>
              <a:t>If vertex v is only adjacent to x, and </a:t>
            </a:r>
          </a:p>
          <a:p>
            <a:pPr lvl="0"/>
            <a:r>
              <a:rPr lang="en-US" sz="2800" dirty="0" smtClean="0">
                <a:solidFill>
                  <a:schemeClr val="tx1"/>
                </a:solidFill>
              </a:rPr>
              <a:t>there is another degree-1 vertex w adjacent to x, then </a:t>
            </a:r>
          </a:p>
          <a:p>
            <a:pPr lvl="0"/>
            <a:r>
              <a:rPr lang="en-US" sz="2800" dirty="0" smtClean="0">
                <a:solidFill>
                  <a:schemeClr val="tx1"/>
                </a:solidFill>
              </a:rPr>
              <a:t>then deleting v is safe for </a:t>
            </a:r>
            <a:r>
              <a:rPr lang="en-US" sz="2800" dirty="0" err="1" smtClean="0">
                <a:solidFill>
                  <a:schemeClr val="tx1"/>
                </a:solidFill>
              </a:rPr>
              <a:t>pathwidth</a:t>
            </a:r>
            <a:r>
              <a:rPr lang="en-US" sz="2800" dirty="0" smtClean="0">
                <a:solidFill>
                  <a:schemeClr val="tx1"/>
                </a:solidFill>
              </a:rPr>
              <a:t> k</a:t>
            </a:r>
            <a:endParaRPr lang="en-US" sz="2800" dirty="0">
              <a:solidFill>
                <a:schemeClr val="tx1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433464" y="1600200"/>
            <a:ext cx="4264496" cy="1635745"/>
            <a:chOff x="2433464" y="1600200"/>
            <a:chExt cx="4264496" cy="1635745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2738264" y="1995041"/>
              <a:ext cx="274320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algn="ctr"/>
              <a:endParaRPr lang="en-GB" sz="2000" dirty="0">
                <a:latin typeface="+mn-lt"/>
              </a:endParaRPr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2433464" y="1614041"/>
              <a:ext cx="685800" cy="6858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endParaRPr lang="en-GB" sz="2000" dirty="0">
                <a:solidFill>
                  <a:schemeClr val="tx1"/>
                </a:solidFill>
              </a:endParaRPr>
            </a:p>
          </p:txBody>
        </p:sp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3347864" y="1614041"/>
              <a:ext cx="685800" cy="6858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endParaRPr lang="en-GB" sz="2000" dirty="0">
                <a:solidFill>
                  <a:schemeClr val="tx1"/>
                </a:solidFill>
              </a:endParaRPr>
            </a:p>
          </p:txBody>
        </p:sp>
        <p:sp>
          <p:nvSpPr>
            <p:cNvPr id="9" name="Oval 10"/>
            <p:cNvSpPr>
              <a:spLocks noChangeArrowheads="1"/>
            </p:cNvSpPr>
            <p:nvPr/>
          </p:nvSpPr>
          <p:spPr bwMode="auto">
            <a:xfrm>
              <a:off x="4262264" y="1614041"/>
              <a:ext cx="685800" cy="6858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endParaRPr lang="en-GB" sz="2000" dirty="0">
                <a:solidFill>
                  <a:schemeClr val="tx1"/>
                </a:solidFill>
              </a:endParaRPr>
            </a:p>
          </p:txBody>
        </p:sp>
        <p:sp>
          <p:nvSpPr>
            <p:cNvPr id="10" name="Oval 11"/>
            <p:cNvSpPr>
              <a:spLocks noChangeArrowheads="1"/>
            </p:cNvSpPr>
            <p:nvPr/>
          </p:nvSpPr>
          <p:spPr bwMode="auto">
            <a:xfrm>
              <a:off x="5176664" y="1614041"/>
              <a:ext cx="685800" cy="6858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endParaRPr lang="en-GB" sz="2000" dirty="0">
                <a:solidFill>
                  <a:schemeClr val="tx1"/>
                </a:solidFill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2588637" y="1758057"/>
              <a:ext cx="40427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000" dirty="0" smtClean="0">
                  <a:latin typeface="+mn-lt"/>
                </a:rPr>
                <a:t>X</a:t>
              </a:r>
              <a:r>
                <a:rPr lang="en-US" sz="2000" baseline="-25000" dirty="0" smtClean="0">
                  <a:latin typeface="+mn-lt"/>
                </a:rPr>
                <a:t>1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12" name="Text Box 15"/>
            <p:cNvSpPr txBox="1">
              <a:spLocks noChangeArrowheads="1"/>
            </p:cNvSpPr>
            <p:nvPr/>
          </p:nvSpPr>
          <p:spPr bwMode="auto">
            <a:xfrm>
              <a:off x="2597721" y="1816224"/>
              <a:ext cx="36740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1" hangingPunct="1"/>
              <a:endParaRPr lang="en-US" sz="2000" b="1" dirty="0">
                <a:latin typeface="+mn-lt"/>
              </a:endParaRP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3471598" y="1609849"/>
              <a:ext cx="29527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000" dirty="0" smtClean="0">
                  <a:latin typeface="+mn-lt"/>
                </a:rPr>
                <a:t>x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4425209" y="1609849"/>
              <a:ext cx="40427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000" dirty="0" smtClean="0">
                  <a:latin typeface="+mn-lt"/>
                </a:rPr>
                <a:t>X</a:t>
              </a:r>
              <a:r>
                <a:rPr lang="en-US" sz="2000" baseline="-25000" dirty="0" smtClean="0">
                  <a:latin typeface="+mn-lt"/>
                </a:rPr>
                <a:t>3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5282856" y="1600200"/>
              <a:ext cx="40427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000" dirty="0" smtClean="0">
                  <a:latin typeface="+mn-lt"/>
                </a:rPr>
                <a:t>X</a:t>
              </a:r>
              <a:r>
                <a:rPr lang="en-US" sz="2000" baseline="-25000" dirty="0" smtClean="0">
                  <a:latin typeface="+mn-lt"/>
                </a:rPr>
                <a:t>4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16" name="Tekstvak 16"/>
            <p:cNvSpPr txBox="1"/>
            <p:nvPr/>
          </p:nvSpPr>
          <p:spPr>
            <a:xfrm>
              <a:off x="3635896" y="1758057"/>
              <a:ext cx="3497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 smtClean="0">
                  <a:latin typeface="+mn-lt"/>
                </a:rPr>
                <a:t>w</a:t>
              </a:r>
              <a:endParaRPr lang="nl-NL" dirty="0">
                <a:latin typeface="+mn-lt"/>
              </a:endParaRPr>
            </a:p>
          </p:txBody>
        </p:sp>
        <p:sp>
          <p:nvSpPr>
            <p:cNvPr id="17" name="Tekstvak 17"/>
            <p:cNvSpPr txBox="1"/>
            <p:nvPr/>
          </p:nvSpPr>
          <p:spPr>
            <a:xfrm>
              <a:off x="3347864" y="1830065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 smtClean="0">
                  <a:latin typeface="+mn-lt"/>
                </a:rPr>
                <a:t>Z</a:t>
              </a:r>
              <a:endParaRPr lang="nl-NL" dirty="0">
                <a:latin typeface="+mn-lt"/>
              </a:endParaRPr>
            </a:p>
          </p:txBody>
        </p:sp>
        <p:sp>
          <p:nvSpPr>
            <p:cNvPr id="18" name="Line 6"/>
            <p:cNvSpPr>
              <a:spLocks noChangeShapeType="1"/>
            </p:cNvSpPr>
            <p:nvPr/>
          </p:nvSpPr>
          <p:spPr bwMode="auto">
            <a:xfrm flipV="1">
              <a:off x="2781672" y="2910185"/>
              <a:ext cx="3518520" cy="2096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algn="ctr"/>
              <a:endParaRPr lang="en-GB" sz="2000" dirty="0">
                <a:latin typeface="+mn-lt"/>
              </a:endParaRPr>
            </a:p>
          </p:txBody>
        </p:sp>
        <p:sp>
          <p:nvSpPr>
            <p:cNvPr id="19" name="Oval 7"/>
            <p:cNvSpPr>
              <a:spLocks noChangeArrowheads="1"/>
            </p:cNvSpPr>
            <p:nvPr/>
          </p:nvSpPr>
          <p:spPr bwMode="auto">
            <a:xfrm>
              <a:off x="2476872" y="2550145"/>
              <a:ext cx="685800" cy="6858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endParaRPr lang="en-GB" sz="2000" dirty="0">
                <a:solidFill>
                  <a:schemeClr val="tx1"/>
                </a:solidFill>
              </a:endParaRPr>
            </a:p>
          </p:txBody>
        </p:sp>
        <p:sp>
          <p:nvSpPr>
            <p:cNvPr id="20" name="Oval 9"/>
            <p:cNvSpPr>
              <a:spLocks noChangeArrowheads="1"/>
            </p:cNvSpPr>
            <p:nvPr/>
          </p:nvSpPr>
          <p:spPr bwMode="auto">
            <a:xfrm>
              <a:off x="3391272" y="2550145"/>
              <a:ext cx="685800" cy="6858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endParaRPr lang="en-GB" sz="2000" dirty="0">
                <a:solidFill>
                  <a:schemeClr val="tx1"/>
                </a:solidFill>
              </a:endParaRPr>
            </a:p>
          </p:txBody>
        </p:sp>
        <p:sp>
          <p:nvSpPr>
            <p:cNvPr id="21" name="Oval 10"/>
            <p:cNvSpPr>
              <a:spLocks noChangeArrowheads="1"/>
            </p:cNvSpPr>
            <p:nvPr/>
          </p:nvSpPr>
          <p:spPr bwMode="auto">
            <a:xfrm>
              <a:off x="5097760" y="2550145"/>
              <a:ext cx="685800" cy="6858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endParaRPr lang="en-GB" sz="2000" dirty="0">
                <a:solidFill>
                  <a:schemeClr val="tx1"/>
                </a:solidFill>
              </a:endParaRPr>
            </a:p>
          </p:txBody>
        </p:sp>
        <p:sp>
          <p:nvSpPr>
            <p:cNvPr id="22" name="Oval 11"/>
            <p:cNvSpPr>
              <a:spLocks noChangeArrowheads="1"/>
            </p:cNvSpPr>
            <p:nvPr/>
          </p:nvSpPr>
          <p:spPr bwMode="auto">
            <a:xfrm>
              <a:off x="6012160" y="2550145"/>
              <a:ext cx="685800" cy="6858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endParaRPr lang="en-GB" sz="2000" dirty="0">
                <a:solidFill>
                  <a:schemeClr val="tx1"/>
                </a:solidFill>
              </a:endParaRPr>
            </a:p>
          </p:txBody>
        </p:sp>
        <p:sp>
          <p:nvSpPr>
            <p:cNvPr id="23" name="Text Box 12"/>
            <p:cNvSpPr txBox="1">
              <a:spLocks noChangeArrowheads="1"/>
            </p:cNvSpPr>
            <p:nvPr/>
          </p:nvSpPr>
          <p:spPr bwMode="auto">
            <a:xfrm>
              <a:off x="2632045" y="2694161"/>
              <a:ext cx="40427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000" dirty="0" smtClean="0">
                  <a:latin typeface="+mn-lt"/>
                </a:rPr>
                <a:t>X</a:t>
              </a:r>
              <a:r>
                <a:rPr lang="en-US" sz="2000" baseline="-25000" dirty="0" smtClean="0">
                  <a:latin typeface="+mn-lt"/>
                </a:rPr>
                <a:t>1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24" name="Text Box 15"/>
            <p:cNvSpPr txBox="1">
              <a:spLocks noChangeArrowheads="1"/>
            </p:cNvSpPr>
            <p:nvPr/>
          </p:nvSpPr>
          <p:spPr bwMode="auto">
            <a:xfrm>
              <a:off x="2641129" y="2752328"/>
              <a:ext cx="36740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1" hangingPunct="1"/>
              <a:endParaRPr lang="en-US" sz="2000" b="1" dirty="0">
                <a:latin typeface="+mn-lt"/>
              </a:endParaRPr>
            </a:p>
          </p:txBody>
        </p:sp>
        <p:sp>
          <p:nvSpPr>
            <p:cNvPr id="25" name="Text Box 12"/>
            <p:cNvSpPr txBox="1">
              <a:spLocks noChangeArrowheads="1"/>
            </p:cNvSpPr>
            <p:nvPr/>
          </p:nvSpPr>
          <p:spPr bwMode="auto">
            <a:xfrm>
              <a:off x="3515006" y="2545953"/>
              <a:ext cx="29527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000" dirty="0" smtClean="0">
                  <a:latin typeface="+mn-lt"/>
                </a:rPr>
                <a:t>x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26" name="Text Box 12"/>
            <p:cNvSpPr txBox="1">
              <a:spLocks noChangeArrowheads="1"/>
            </p:cNvSpPr>
            <p:nvPr/>
          </p:nvSpPr>
          <p:spPr bwMode="auto">
            <a:xfrm>
              <a:off x="5260705" y="2545953"/>
              <a:ext cx="40427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000" dirty="0" smtClean="0">
                  <a:latin typeface="+mn-lt"/>
                </a:rPr>
                <a:t>X</a:t>
              </a:r>
              <a:r>
                <a:rPr lang="en-US" sz="2000" baseline="-25000" dirty="0" smtClean="0">
                  <a:latin typeface="+mn-lt"/>
                </a:rPr>
                <a:t>3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27" name="Text Box 12"/>
            <p:cNvSpPr txBox="1">
              <a:spLocks noChangeArrowheads="1"/>
            </p:cNvSpPr>
            <p:nvPr/>
          </p:nvSpPr>
          <p:spPr bwMode="auto">
            <a:xfrm>
              <a:off x="6118352" y="2536304"/>
              <a:ext cx="40427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000" dirty="0" smtClean="0">
                  <a:latin typeface="+mn-lt"/>
                </a:rPr>
                <a:t>X</a:t>
              </a:r>
              <a:r>
                <a:rPr lang="en-US" sz="2000" baseline="-25000" dirty="0" smtClean="0">
                  <a:latin typeface="+mn-lt"/>
                </a:rPr>
                <a:t>4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28" name="Tekstvak 28"/>
            <p:cNvSpPr txBox="1"/>
            <p:nvPr/>
          </p:nvSpPr>
          <p:spPr>
            <a:xfrm>
              <a:off x="3679304" y="2694161"/>
              <a:ext cx="3497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 smtClean="0">
                  <a:latin typeface="+mn-lt"/>
                </a:rPr>
                <a:t>w</a:t>
              </a:r>
              <a:endParaRPr lang="nl-NL" dirty="0">
                <a:latin typeface="+mn-lt"/>
              </a:endParaRPr>
            </a:p>
          </p:txBody>
        </p:sp>
        <p:sp>
          <p:nvSpPr>
            <p:cNvPr id="29" name="Tekstvak 29"/>
            <p:cNvSpPr txBox="1"/>
            <p:nvPr/>
          </p:nvSpPr>
          <p:spPr>
            <a:xfrm>
              <a:off x="3391272" y="2766169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 smtClean="0">
                  <a:latin typeface="+mn-lt"/>
                </a:rPr>
                <a:t>Z</a:t>
              </a:r>
              <a:endParaRPr lang="nl-NL" dirty="0">
                <a:latin typeface="+mn-lt"/>
              </a:endParaRPr>
            </a:p>
          </p:txBody>
        </p:sp>
        <p:sp>
          <p:nvSpPr>
            <p:cNvPr id="30" name="Oval 9"/>
            <p:cNvSpPr>
              <a:spLocks noChangeArrowheads="1"/>
            </p:cNvSpPr>
            <p:nvPr/>
          </p:nvSpPr>
          <p:spPr bwMode="auto">
            <a:xfrm>
              <a:off x="4283968" y="2550145"/>
              <a:ext cx="685800" cy="6858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endParaRPr lang="en-GB" sz="2000" dirty="0">
                <a:solidFill>
                  <a:schemeClr val="tx1"/>
                </a:solidFill>
              </a:endParaRPr>
            </a:p>
          </p:txBody>
        </p:sp>
        <p:sp>
          <p:nvSpPr>
            <p:cNvPr id="31" name="Text Box 12"/>
            <p:cNvSpPr txBox="1">
              <a:spLocks noChangeArrowheads="1"/>
            </p:cNvSpPr>
            <p:nvPr/>
          </p:nvSpPr>
          <p:spPr bwMode="auto">
            <a:xfrm>
              <a:off x="4407702" y="2545953"/>
              <a:ext cx="29527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000" dirty="0" smtClean="0">
                  <a:latin typeface="+mn-lt"/>
                </a:rPr>
                <a:t>x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32" name="Tekstvak 32"/>
            <p:cNvSpPr txBox="1"/>
            <p:nvPr/>
          </p:nvSpPr>
          <p:spPr>
            <a:xfrm>
              <a:off x="4572000" y="2694161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 smtClean="0">
                  <a:latin typeface="+mn-lt"/>
                </a:rPr>
                <a:t>v</a:t>
              </a:r>
              <a:endParaRPr lang="nl-NL" dirty="0">
                <a:latin typeface="+mn-lt"/>
              </a:endParaRPr>
            </a:p>
          </p:txBody>
        </p:sp>
        <p:sp>
          <p:nvSpPr>
            <p:cNvPr id="33" name="Tekstvak 33"/>
            <p:cNvSpPr txBox="1"/>
            <p:nvPr/>
          </p:nvSpPr>
          <p:spPr>
            <a:xfrm>
              <a:off x="4283968" y="2766169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 smtClean="0">
                  <a:latin typeface="+mn-lt"/>
                </a:rPr>
                <a:t>Z</a:t>
              </a:r>
              <a:endParaRPr lang="nl-NL" dirty="0">
                <a:latin typeface="+mn-lt"/>
              </a:endParaRPr>
            </a:p>
          </p:txBody>
        </p:sp>
        <p:cxnSp>
          <p:nvCxnSpPr>
            <p:cNvPr id="34" name="Rechte verbindingslijn met pijl 35"/>
            <p:cNvCxnSpPr/>
            <p:nvPr/>
          </p:nvCxnSpPr>
          <p:spPr bwMode="auto">
            <a:xfrm>
              <a:off x="4211960" y="2262113"/>
              <a:ext cx="0" cy="288032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65" name="Example"/>
          <p:cNvGrpSpPr/>
          <p:nvPr/>
        </p:nvGrpSpPr>
        <p:grpSpPr>
          <a:xfrm>
            <a:off x="7020272" y="1037977"/>
            <a:ext cx="1224136" cy="1908086"/>
            <a:chOff x="7020272" y="1037977"/>
            <a:chExt cx="1224136" cy="1908086"/>
          </a:xfrm>
        </p:grpSpPr>
        <p:sp>
          <p:nvSpPr>
            <p:cNvPr id="36" name="Ovaal 45"/>
            <p:cNvSpPr/>
            <p:nvPr/>
          </p:nvSpPr>
          <p:spPr bwMode="auto">
            <a:xfrm>
              <a:off x="7020272" y="1037977"/>
              <a:ext cx="432048" cy="43204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rPr>
                <a:t>v</a:t>
              </a:r>
            </a:p>
          </p:txBody>
        </p:sp>
        <p:sp>
          <p:nvSpPr>
            <p:cNvPr id="37" name="Ovaal 46"/>
            <p:cNvSpPr/>
            <p:nvPr/>
          </p:nvSpPr>
          <p:spPr bwMode="auto">
            <a:xfrm>
              <a:off x="7812360" y="1037977"/>
              <a:ext cx="432048" cy="43204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nl-NL" sz="2400" dirty="0" smtClean="0">
                  <a:solidFill>
                    <a:schemeClr val="tx1"/>
                  </a:solidFill>
                  <a:latin typeface="Verdana" pitchFamily="34" charset="0"/>
                </a:rPr>
                <a:t>w</a:t>
              </a:r>
              <a:endPara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8" name="Ovaal 48"/>
            <p:cNvSpPr/>
            <p:nvPr/>
          </p:nvSpPr>
          <p:spPr bwMode="auto">
            <a:xfrm>
              <a:off x="7418412" y="1916743"/>
              <a:ext cx="432048" cy="43204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rPr>
                <a:t>x</a:t>
              </a:r>
            </a:p>
          </p:txBody>
        </p:sp>
        <p:cxnSp>
          <p:nvCxnSpPr>
            <p:cNvPr id="39" name="Rechte verbindingslijn 56"/>
            <p:cNvCxnSpPr>
              <a:stCxn id="36" idx="4"/>
              <a:endCxn id="38" idx="0"/>
            </p:cNvCxnSpPr>
            <p:nvPr/>
          </p:nvCxnSpPr>
          <p:spPr bwMode="auto">
            <a:xfrm>
              <a:off x="7236296" y="1470025"/>
              <a:ext cx="398140" cy="44671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0" name="Rechte verbindingslijn 57"/>
            <p:cNvCxnSpPr>
              <a:stCxn id="38" idx="0"/>
              <a:endCxn id="37" idx="4"/>
            </p:cNvCxnSpPr>
            <p:nvPr/>
          </p:nvCxnSpPr>
          <p:spPr bwMode="auto">
            <a:xfrm flipV="1">
              <a:off x="7634436" y="1470025"/>
              <a:ext cx="393948" cy="44671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5" name="Rechte verbindingslijn 56"/>
            <p:cNvCxnSpPr>
              <a:stCxn id="38" idx="4"/>
            </p:cNvCxnSpPr>
            <p:nvPr/>
          </p:nvCxnSpPr>
          <p:spPr bwMode="auto">
            <a:xfrm>
              <a:off x="7634436" y="2348791"/>
              <a:ext cx="0" cy="59727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8" name="Rechte verbindingslijn 56"/>
            <p:cNvCxnSpPr>
              <a:stCxn id="38" idx="6"/>
            </p:cNvCxnSpPr>
            <p:nvPr/>
          </p:nvCxnSpPr>
          <p:spPr bwMode="auto">
            <a:xfrm flipV="1">
              <a:off x="7850460" y="2127389"/>
              <a:ext cx="393948" cy="537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1" name="Rechte verbindingslijn 56"/>
            <p:cNvCxnSpPr>
              <a:stCxn id="38" idx="2"/>
            </p:cNvCxnSpPr>
            <p:nvPr/>
          </p:nvCxnSpPr>
          <p:spPr bwMode="auto">
            <a:xfrm flipH="1">
              <a:off x="7020272" y="2132767"/>
              <a:ext cx="39814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9" name="Rechte verbindingslijn 56"/>
            <p:cNvCxnSpPr>
              <a:stCxn id="38" idx="5"/>
            </p:cNvCxnSpPr>
            <p:nvPr/>
          </p:nvCxnSpPr>
          <p:spPr bwMode="auto">
            <a:xfrm>
              <a:off x="7787188" y="2285519"/>
              <a:ext cx="241196" cy="40864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2" name="Rechte verbindingslijn 56"/>
            <p:cNvCxnSpPr>
              <a:stCxn id="38" idx="3"/>
            </p:cNvCxnSpPr>
            <p:nvPr/>
          </p:nvCxnSpPr>
          <p:spPr bwMode="auto">
            <a:xfrm flipH="1">
              <a:off x="7236296" y="2285519"/>
              <a:ext cx="245388" cy="40864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</p:grpSp>
      <p:pic>
        <p:nvPicPr>
          <p:cNvPr id="66" name="Delete" descr="C:\Documents and Settings\jansen\Local Settings\Temporary Internet Files\Content.IE5\8DIJWHIF\MC900434689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7357" y="951744"/>
            <a:ext cx="637878" cy="64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Pathwidth</a:t>
            </a:r>
            <a:r>
              <a:rPr lang="en-US" dirty="0" smtClean="0"/>
              <a:t> </a:t>
            </a:r>
            <a:r>
              <a:rPr lang="en-US" dirty="0" err="1" smtClean="0"/>
              <a:t>Simplicial</a:t>
            </a:r>
            <a:r>
              <a:rPr lang="en-US" dirty="0" smtClean="0"/>
              <a:t> Vertex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A80-CCFE-4885-A2D8-84AE2677A3C3}" type="slidenum">
              <a:rPr lang="nl-NL" smtClean="0"/>
              <a:pPr/>
              <a:t>16</a:t>
            </a:fld>
            <a:endParaRPr lang="nl-NL"/>
          </a:p>
        </p:txBody>
      </p:sp>
      <p:sp>
        <p:nvSpPr>
          <p:cNvPr id="5" name="Pathwidth rule"/>
          <p:cNvSpPr/>
          <p:nvPr/>
        </p:nvSpPr>
        <p:spPr>
          <a:xfrm>
            <a:off x="467544" y="3513708"/>
            <a:ext cx="8229600" cy="243779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b="1" dirty="0" err="1" smtClean="0">
                <a:solidFill>
                  <a:schemeClr val="tx1"/>
                </a:solidFill>
              </a:rPr>
              <a:t>Pathwidth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Simplicial</a:t>
            </a:r>
            <a:r>
              <a:rPr lang="en-US" sz="2800" b="1" dirty="0" smtClean="0">
                <a:solidFill>
                  <a:schemeClr val="tx1"/>
                </a:solidFill>
              </a:rPr>
              <a:t> Vertex Rule</a:t>
            </a:r>
          </a:p>
          <a:p>
            <a:pPr lvl="0"/>
            <a:r>
              <a:rPr lang="en-US" sz="2800" dirty="0" smtClean="0">
                <a:solidFill>
                  <a:schemeClr val="tx1"/>
                </a:solidFill>
              </a:rPr>
              <a:t>If v is </a:t>
            </a:r>
            <a:r>
              <a:rPr lang="en-US" sz="2800" dirty="0" err="1" smtClean="0">
                <a:solidFill>
                  <a:schemeClr val="tx1"/>
                </a:solidFill>
              </a:rPr>
              <a:t>simplicial</a:t>
            </a:r>
            <a:r>
              <a:rPr lang="en-US" sz="2800" dirty="0" smtClean="0">
                <a:solidFill>
                  <a:schemeClr val="tx1"/>
                </a:solidFill>
              </a:rPr>
              <a:t> with 2 ≤ deg(v) ≤ k, and 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∀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{</a:t>
            </a:r>
            <a:r>
              <a:rPr lang="en-US" sz="2800" dirty="0" err="1" smtClean="0">
                <a:solidFill>
                  <a:schemeClr val="tx1"/>
                </a:solidFill>
              </a:rPr>
              <a:t>x,y</a:t>
            </a:r>
            <a:r>
              <a:rPr lang="en-US" sz="2800" dirty="0" smtClean="0">
                <a:solidFill>
                  <a:schemeClr val="tx1"/>
                </a:solidFill>
              </a:rPr>
              <a:t>} in N(v), ∃</a:t>
            </a:r>
            <a:r>
              <a:rPr lang="en-US" sz="2800" dirty="0" smtClean="0"/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simplicial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vtx</a:t>
            </a:r>
            <a:r>
              <a:rPr lang="en-US" sz="2800" dirty="0" smtClean="0">
                <a:solidFill>
                  <a:schemeClr val="tx1"/>
                </a:solidFill>
              </a:rPr>
              <a:t> ∉ N[v] seeing x and y, 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then deleting v is safe for </a:t>
            </a:r>
            <a:r>
              <a:rPr lang="en-US" sz="2800" dirty="0" err="1" smtClean="0">
                <a:solidFill>
                  <a:schemeClr val="tx1"/>
                </a:solidFill>
              </a:rPr>
              <a:t>pathwidth</a:t>
            </a:r>
            <a:r>
              <a:rPr lang="en-US" sz="2800" dirty="0" smtClean="0">
                <a:solidFill>
                  <a:schemeClr val="tx1"/>
                </a:solidFill>
              </a:rPr>
              <a:t> k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3835" t="22000" r="2257" b="16583"/>
          <a:stretch>
            <a:fillRect/>
          </a:stretch>
        </p:blipFill>
        <p:spPr bwMode="auto">
          <a:xfrm>
            <a:off x="1740330" y="1231656"/>
            <a:ext cx="5303300" cy="2167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the reduction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G has a vertex cover X of size </a:t>
            </a:r>
            <a:r>
              <a:rPr lang="en-US" dirty="0" smtClean="0">
                <a:latin typeface="Mistral" pitchFamily="66" charset="0"/>
              </a:rPr>
              <a:t>l</a:t>
            </a:r>
            <a:r>
              <a:rPr lang="en-US" dirty="0" smtClean="0"/>
              <a:t>, and you work relative to the structure of X:</a:t>
            </a:r>
          </a:p>
          <a:p>
            <a:pPr lvl="1"/>
            <a:r>
              <a:rPr lang="en-US" dirty="0" smtClean="0"/>
              <a:t>Easy counting arguments prove O(</a:t>
            </a:r>
            <a:r>
              <a:rPr lang="en-US" dirty="0" smtClean="0">
                <a:latin typeface="Mistral" pitchFamily="66" charset="0"/>
              </a:rPr>
              <a:t>l</a:t>
            </a:r>
            <a:r>
              <a:rPr lang="en-US" baseline="30000" dirty="0" smtClean="0"/>
              <a:t>3</a:t>
            </a:r>
            <a:r>
              <a:rPr lang="en-US" dirty="0" smtClean="0"/>
              <a:t>) vertices</a:t>
            </a:r>
          </a:p>
          <a:p>
            <a:pPr lvl="1"/>
            <a:r>
              <a:rPr lang="en-US" dirty="0" smtClean="0"/>
              <a:t>(After some trivial rules)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A80-CCFE-4885-A2D8-84AE2677A3C3}" type="slidenum">
              <a:rPr lang="nl-NL" smtClean="0"/>
              <a:pPr/>
              <a:t>17</a:t>
            </a:fld>
            <a:endParaRPr lang="nl-NL"/>
          </a:p>
        </p:txBody>
      </p:sp>
      <p:graphicFrame>
        <p:nvGraphicFramePr>
          <p:cNvPr id="8" name="Content Placeholder 4"/>
          <p:cNvGraphicFramePr>
            <a:graphicFrameLocks/>
          </p:cNvGraphicFramePr>
          <p:nvPr/>
        </p:nvGraphicFramePr>
        <p:xfrm>
          <a:off x="590872" y="2924944"/>
          <a:ext cx="8229600" cy="3353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kernelization</a:t>
            </a:r>
            <a:r>
              <a:rPr lang="en-US" dirty="0" smtClean="0"/>
              <a:t> lower bound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Pathwidth</a:t>
            </a:r>
            <a:r>
              <a:rPr lang="en-US" dirty="0" smtClean="0"/>
              <a:t> of a clique K</a:t>
            </a:r>
            <a:r>
              <a:rPr lang="en-US" baseline="-25000" dirty="0" smtClean="0"/>
              <a:t>t</a:t>
            </a:r>
            <a:r>
              <a:rPr lang="en-US" dirty="0" smtClean="0"/>
              <a:t> is t-1</a:t>
            </a:r>
          </a:p>
          <a:p>
            <a:r>
              <a:rPr lang="en-US" dirty="0" err="1" smtClean="0"/>
              <a:t>Pathwidth</a:t>
            </a:r>
            <a:r>
              <a:rPr lang="en-US" dirty="0" smtClean="0"/>
              <a:t> is easy for graphs that are “almost” a clique?</a:t>
            </a:r>
          </a:p>
          <a:p>
            <a:pPr lvl="1"/>
            <a:r>
              <a:rPr lang="en-US" dirty="0" smtClean="0"/>
              <a:t>That become a clique after deleting k vertices</a:t>
            </a:r>
          </a:p>
          <a:p>
            <a:r>
              <a:rPr lang="en-US" dirty="0" smtClean="0"/>
              <a:t>Builds on the NP-completeness proof for </a:t>
            </a:r>
            <a:r>
              <a:rPr lang="en-US" dirty="0" err="1" smtClean="0"/>
              <a:t>Treewidth</a:t>
            </a:r>
            <a:r>
              <a:rPr lang="en-US" dirty="0" smtClean="0"/>
              <a:t> and </a:t>
            </a:r>
            <a:r>
              <a:rPr lang="en-US" dirty="0" err="1" smtClean="0"/>
              <a:t>Pathwidth</a:t>
            </a:r>
            <a:r>
              <a:rPr lang="en-US" dirty="0" smtClean="0"/>
              <a:t> by </a:t>
            </a:r>
            <a:r>
              <a:rPr lang="en-US" dirty="0" err="1" smtClean="0"/>
              <a:t>Arnborg</a:t>
            </a:r>
            <a:r>
              <a:rPr lang="en-US" dirty="0" smtClean="0"/>
              <a:t>, </a:t>
            </a:r>
            <a:r>
              <a:rPr lang="en-US" dirty="0" err="1" smtClean="0"/>
              <a:t>Corneil</a:t>
            </a:r>
            <a:r>
              <a:rPr lang="en-US" dirty="0" smtClean="0"/>
              <a:t> &amp; </a:t>
            </a:r>
            <a:r>
              <a:rPr lang="en-US" dirty="0" err="1" smtClean="0"/>
              <a:t>Proskurowski</a:t>
            </a:r>
            <a:r>
              <a:rPr lang="en-US" dirty="0" smtClean="0"/>
              <a:t> ‘87</a:t>
            </a:r>
          </a:p>
          <a:p>
            <a:pPr lvl="1"/>
            <a:r>
              <a:rPr lang="en-US" dirty="0" smtClean="0"/>
              <a:t>They reduce Minimum Cut Linear Arrangement to computing Tree/path width on </a:t>
            </a:r>
            <a:r>
              <a:rPr lang="en-US" dirty="0" err="1" smtClean="0"/>
              <a:t>cobipartite</a:t>
            </a:r>
            <a:r>
              <a:rPr lang="en-US" dirty="0" smtClean="0"/>
              <a:t> graphs</a:t>
            </a:r>
          </a:p>
          <a:p>
            <a:r>
              <a:rPr lang="en-US" dirty="0" smtClean="0"/>
              <a:t>We build a cross-composition of </a:t>
            </a:r>
            <a:r>
              <a:rPr lang="en-US" dirty="0" err="1" smtClean="0"/>
              <a:t>MinCut</a:t>
            </a:r>
            <a:r>
              <a:rPr lang="en-US" dirty="0" smtClean="0"/>
              <a:t> on cubic graphs into tree/</a:t>
            </a:r>
            <a:r>
              <a:rPr lang="en-US" dirty="0" err="1" smtClean="0"/>
              <a:t>pathwidth</a:t>
            </a:r>
            <a:r>
              <a:rPr lang="en-US" dirty="0" smtClean="0"/>
              <a:t> on a </a:t>
            </a:r>
            <a:r>
              <a:rPr lang="en-US" dirty="0" err="1" smtClean="0"/>
              <a:t>cobipartite</a:t>
            </a:r>
            <a:r>
              <a:rPr lang="en-US" dirty="0" smtClean="0"/>
              <a:t> graph where one partite set is small</a:t>
            </a:r>
          </a:p>
          <a:p>
            <a:pPr lvl="1"/>
            <a:r>
              <a:rPr lang="en-US" dirty="0" smtClean="0"/>
              <a:t>Deleting the small set yields a clique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A80-CCFE-4885-A2D8-84AE2677A3C3}" type="slidenum">
              <a:rPr lang="nl-NL" smtClean="0"/>
              <a:pPr/>
              <a:t>18</a:t>
            </a:fld>
            <a:endParaRPr lang="nl-NL"/>
          </a:p>
        </p:txBody>
      </p:sp>
      <p:sp>
        <p:nvSpPr>
          <p:cNvPr id="5" name="Rounded Rectangle 4"/>
          <p:cNvSpPr/>
          <p:nvPr/>
        </p:nvSpPr>
        <p:spPr>
          <a:xfrm>
            <a:off x="457200" y="5445224"/>
            <a:ext cx="8301608" cy="130662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 err="1" smtClean="0">
                <a:solidFill>
                  <a:schemeClr val="tx1"/>
                </a:solidFill>
              </a:rPr>
              <a:t>Pathwidth</a:t>
            </a:r>
            <a:r>
              <a:rPr lang="en-US" sz="2400" dirty="0" smtClean="0">
                <a:solidFill>
                  <a:schemeClr val="tx1"/>
                </a:solidFill>
              </a:rPr>
              <a:t> and </a:t>
            </a:r>
            <a:r>
              <a:rPr lang="en-US" sz="2400" dirty="0" err="1" smtClean="0">
                <a:solidFill>
                  <a:schemeClr val="tx1"/>
                </a:solidFill>
              </a:rPr>
              <a:t>Treewidth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do not </a:t>
            </a:r>
            <a:r>
              <a:rPr lang="en-US" sz="2400" dirty="0" smtClean="0">
                <a:solidFill>
                  <a:schemeClr val="tx1"/>
                </a:solidFill>
              </a:rPr>
              <a:t>admit polynomial kernels parameterized by vertex-deletion distance to a clique </a:t>
            </a:r>
          </a:p>
          <a:p>
            <a:pPr lvl="0" algn="ctr"/>
            <a:r>
              <a:rPr lang="en-US" sz="2400" dirty="0" smtClean="0">
                <a:solidFill>
                  <a:schemeClr val="tx1"/>
                </a:solidFill>
              </a:rPr>
              <a:t>(unless NP ⊆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coNP</a:t>
            </a:r>
            <a:r>
              <a:rPr lang="en-US" sz="2400" dirty="0" smtClean="0">
                <a:solidFill>
                  <a:schemeClr val="tx1"/>
                </a:solidFill>
              </a:rPr>
              <a:t>/poly)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Details of the construction …</a:t>
            </a:r>
            <a:endParaRPr lang="en-US" dirty="0"/>
          </a:p>
        </p:txBody>
      </p:sp>
      <p:pic>
        <p:nvPicPr>
          <p:cNvPr id="5" name="Content Placeholder 4" descr="IMAG0026.jpg"/>
          <p:cNvPicPr>
            <a:picLocks noGrp="1" noChangeAspect="1"/>
          </p:cNvPicPr>
          <p:nvPr>
            <p:ph idx="1"/>
          </p:nvPr>
        </p:nvPicPr>
        <p:blipFill>
          <a:blip r:embed="rId2"/>
          <a:srcRect t="2806" r="9983" b="5998"/>
          <a:stretch>
            <a:fillRect/>
          </a:stretch>
        </p:blipFill>
        <p:spPr>
          <a:xfrm>
            <a:off x="0" y="330464"/>
            <a:ext cx="9144000" cy="554680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A80-CCFE-4885-A2D8-84AE2677A3C3}" type="slidenum">
              <a:rPr lang="nl-NL" smtClean="0"/>
              <a:pPr/>
              <a:t>19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pathwidth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A80-CCFE-4885-A2D8-84AE2677A3C3}" type="slidenum">
              <a:rPr lang="nl-NL" smtClean="0"/>
              <a:pPr/>
              <a:t>2</a:t>
            </a:fld>
            <a:endParaRPr lang="nl-N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71551" b="12627"/>
          <a:stretch>
            <a:fillRect/>
          </a:stretch>
        </p:blipFill>
        <p:spPr bwMode="auto">
          <a:xfrm>
            <a:off x="1866900" y="3760912"/>
            <a:ext cx="5715000" cy="1936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b="83819"/>
          <a:stretch>
            <a:fillRect/>
          </a:stretch>
        </p:blipFill>
        <p:spPr bwMode="auto">
          <a:xfrm>
            <a:off x="1866900" y="1780456"/>
            <a:ext cx="5715000" cy="1980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IMAG1515.jpg"/>
          <p:cNvPicPr>
            <a:picLocks noChangeAspect="1"/>
          </p:cNvPicPr>
          <p:nvPr/>
        </p:nvPicPr>
        <p:blipFill>
          <a:blip r:embed="rId3"/>
          <a:srcRect t="5537" b="23381"/>
          <a:stretch>
            <a:fillRect/>
          </a:stretch>
        </p:blipFill>
        <p:spPr>
          <a:xfrm>
            <a:off x="3992472" y="1600200"/>
            <a:ext cx="3589428" cy="452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16832"/>
          </a:xfrm>
        </p:spPr>
        <p:txBody>
          <a:bodyPr/>
          <a:lstStyle/>
          <a:p>
            <a:r>
              <a:rPr lang="en-US" dirty="0" smtClean="0"/>
              <a:t>Reduction rules for </a:t>
            </a:r>
            <a:r>
              <a:rPr lang="en-US" dirty="0" err="1" smtClean="0"/>
              <a:t>pathwidth</a:t>
            </a:r>
            <a:r>
              <a:rPr lang="en-US" dirty="0" smtClean="0"/>
              <a:t> are more complicated than for </a:t>
            </a:r>
            <a:r>
              <a:rPr lang="en-US" dirty="0" err="1" smtClean="0"/>
              <a:t>treewidth</a:t>
            </a:r>
            <a:r>
              <a:rPr lang="en-US" dirty="0" smtClean="0"/>
              <a:t>, because the structure is more restricted</a:t>
            </a:r>
          </a:p>
          <a:p>
            <a:r>
              <a:rPr lang="en-US" dirty="0" smtClean="0"/>
              <a:t>Analysis proves effect of the rules with respect to several parameters</a:t>
            </a:r>
          </a:p>
          <a:p>
            <a:r>
              <a:rPr lang="en-US" dirty="0" err="1" smtClean="0"/>
              <a:t>Pathwidth</a:t>
            </a:r>
            <a:r>
              <a:rPr lang="en-US" dirty="0" smtClean="0"/>
              <a:t> and </a:t>
            </a:r>
            <a:r>
              <a:rPr lang="en-US" dirty="0" err="1" smtClean="0"/>
              <a:t>treewidth</a:t>
            </a:r>
            <a:r>
              <a:rPr lang="en-US" dirty="0" smtClean="0"/>
              <a:t> do not admit polynomial kernels by deletion distance to a clique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A80-CCFE-4885-A2D8-84AE2677A3C3}" type="slidenum">
              <a:rPr lang="nl-NL" smtClean="0"/>
              <a:pPr/>
              <a:t>20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directions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A80-CCFE-4885-A2D8-84AE2677A3C3}" type="slidenum">
              <a:rPr lang="nl-NL" smtClean="0"/>
              <a:pPr/>
              <a:t>21</a:t>
            </a:fld>
            <a:endParaRPr lang="nl-NL"/>
          </a:p>
        </p:txBody>
      </p:sp>
      <p:sp>
        <p:nvSpPr>
          <p:cNvPr id="5" name="Oval 4"/>
          <p:cNvSpPr/>
          <p:nvPr/>
        </p:nvSpPr>
        <p:spPr>
          <a:xfrm>
            <a:off x="1403648" y="2924944"/>
            <a:ext cx="6485192" cy="198703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THANK YOU!</a:t>
            </a:r>
            <a:endParaRPr lang="en-U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pathwidth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Measure of how “path-like” a graph is</a:t>
            </a:r>
          </a:p>
          <a:p>
            <a:pPr lvl="1"/>
            <a:r>
              <a:rPr lang="en-US" dirty="0" smtClean="0"/>
              <a:t>Related to </a:t>
            </a:r>
            <a:r>
              <a:rPr lang="en-US" dirty="0" err="1" smtClean="0"/>
              <a:t>treewidth</a:t>
            </a:r>
            <a:r>
              <a:rPr lang="en-US" dirty="0" smtClean="0"/>
              <a:t> (“tree-like”)</a:t>
            </a:r>
          </a:p>
          <a:p>
            <a:r>
              <a:rPr lang="en-US" dirty="0" smtClean="0"/>
              <a:t>Gives the quality of a </a:t>
            </a:r>
            <a:r>
              <a:rPr lang="en-US" b="1" dirty="0" smtClean="0"/>
              <a:t>path decomposition</a:t>
            </a:r>
            <a:r>
              <a:rPr lang="en-US" dirty="0" smtClean="0"/>
              <a:t>, a decomposition of a graph into pieces arranged on a path</a:t>
            </a:r>
          </a:p>
          <a:p>
            <a:r>
              <a:rPr lang="en-US" dirty="0" smtClean="0"/>
              <a:t>Both </a:t>
            </a:r>
            <a:r>
              <a:rPr lang="en-US" dirty="0" err="1" smtClean="0"/>
              <a:t>pathwidth</a:t>
            </a:r>
            <a:r>
              <a:rPr lang="en-US" dirty="0" smtClean="0"/>
              <a:t> and </a:t>
            </a:r>
            <a:r>
              <a:rPr lang="en-US" dirty="0" err="1" smtClean="0"/>
              <a:t>treewidth</a:t>
            </a:r>
            <a:r>
              <a:rPr lang="en-US" dirty="0" smtClean="0"/>
              <a:t> have been introduced many times under different names </a:t>
            </a:r>
          </a:p>
          <a:p>
            <a:pPr lvl="1"/>
            <a:r>
              <a:rPr lang="en-US" dirty="0" smtClean="0"/>
              <a:t>(</a:t>
            </a:r>
            <a:r>
              <a:rPr lang="nl-NL" dirty="0" err="1" smtClean="0"/>
              <a:t>vertex</a:t>
            </a:r>
            <a:r>
              <a:rPr lang="nl-NL" dirty="0" smtClean="0"/>
              <a:t> </a:t>
            </a:r>
            <a:r>
              <a:rPr lang="nl-NL" dirty="0" err="1" smtClean="0"/>
              <a:t>separation</a:t>
            </a:r>
            <a:r>
              <a:rPr lang="nl-NL" dirty="0" smtClean="0"/>
              <a:t> </a:t>
            </a:r>
            <a:r>
              <a:rPr lang="nl-NL" dirty="0" err="1" smtClean="0"/>
              <a:t>number</a:t>
            </a:r>
            <a:r>
              <a:rPr lang="nl-NL" dirty="0" smtClean="0"/>
              <a:t>, node search </a:t>
            </a:r>
            <a:r>
              <a:rPr lang="nl-NL" dirty="0" err="1" smtClean="0"/>
              <a:t>number</a:t>
            </a:r>
            <a:r>
              <a:rPr lang="nl-NL" dirty="0" smtClean="0"/>
              <a:t>, </a:t>
            </a:r>
            <a:r>
              <a:rPr lang="nl-NL" dirty="0" err="1" smtClean="0"/>
              <a:t>partial</a:t>
            </a:r>
            <a:r>
              <a:rPr lang="nl-NL" dirty="0" smtClean="0"/>
              <a:t> </a:t>
            </a:r>
            <a:r>
              <a:rPr lang="nl-NL" dirty="0" err="1" smtClean="0"/>
              <a:t>k-tree</a:t>
            </a:r>
            <a:r>
              <a:rPr lang="nl-NL" dirty="0" smtClean="0"/>
              <a:t>, </a:t>
            </a:r>
            <a:r>
              <a:rPr lang="nl-NL" dirty="0" err="1" smtClean="0"/>
              <a:t>etc</a:t>
            </a:r>
            <a:r>
              <a:rPr lang="nl-NL" dirty="0" smtClean="0"/>
              <a:t> …)</a:t>
            </a:r>
            <a:endParaRPr lang="en-US" dirty="0" smtClean="0"/>
          </a:p>
          <a:p>
            <a:r>
              <a:rPr lang="en-US" dirty="0" smtClean="0"/>
              <a:t>Play crucial roles in Robertson &amp; Seymour’s proof of the Graph Minor Theorem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A80-CCFE-4885-A2D8-84AE2677A3C3}" type="slidenum">
              <a:rPr lang="nl-NL" smtClean="0"/>
              <a:pPr/>
              <a:t>3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it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graph problems can be solved efficiently (in linear time) if a path or tree decomposition of small width is known</a:t>
            </a:r>
          </a:p>
          <a:p>
            <a:r>
              <a:rPr lang="en-US" dirty="0" smtClean="0"/>
              <a:t>When comparing </a:t>
            </a:r>
            <a:r>
              <a:rPr lang="en-US" dirty="0" err="1" smtClean="0"/>
              <a:t>pathwidth</a:t>
            </a:r>
            <a:r>
              <a:rPr lang="en-US" dirty="0" smtClean="0"/>
              <a:t> to </a:t>
            </a:r>
            <a:r>
              <a:rPr lang="en-US" dirty="0" err="1" smtClean="0"/>
              <a:t>treewidth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Path decompositions have larger width</a:t>
            </a:r>
          </a:p>
          <a:p>
            <a:pPr lvl="1"/>
            <a:r>
              <a:rPr lang="en-US" dirty="0" smtClean="0"/>
              <a:t>Dynamic programming algorithms for path decompositions are simpler and use less memory</a:t>
            </a:r>
          </a:p>
          <a:p>
            <a:r>
              <a:rPr lang="en-US" dirty="0" smtClean="0"/>
              <a:t>Important to find </a:t>
            </a:r>
            <a:r>
              <a:rPr lang="en-US" b="1" dirty="0" smtClean="0"/>
              <a:t>low-width</a:t>
            </a:r>
            <a:r>
              <a:rPr lang="en-US" dirty="0" smtClean="0"/>
              <a:t> path and tree decompositions </a:t>
            </a:r>
            <a:r>
              <a:rPr lang="en-US" b="1" dirty="0" smtClean="0"/>
              <a:t>efficiently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A80-CCFE-4885-A2D8-84AE2677A3C3}" type="slidenum">
              <a:rPr lang="nl-NL" smtClean="0"/>
              <a:pPr/>
              <a:t>4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Finding good decompositions is hard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Computing </a:t>
            </a:r>
            <a:r>
              <a:rPr lang="en-US" dirty="0" err="1" smtClean="0"/>
              <a:t>pathwidth</a:t>
            </a:r>
            <a:r>
              <a:rPr lang="en-US" dirty="0" smtClean="0"/>
              <a:t> or </a:t>
            </a:r>
            <a:r>
              <a:rPr lang="en-US" dirty="0" err="1" smtClean="0"/>
              <a:t>treewidth</a:t>
            </a:r>
            <a:r>
              <a:rPr lang="en-US" dirty="0" smtClean="0"/>
              <a:t> of a graph is NP-complete</a:t>
            </a:r>
          </a:p>
          <a:p>
            <a:pPr lvl="1"/>
            <a:r>
              <a:rPr lang="en-US" dirty="0" err="1" smtClean="0"/>
              <a:t>Pathwidth</a:t>
            </a:r>
            <a:r>
              <a:rPr lang="en-US" dirty="0" smtClean="0"/>
              <a:t> is even NP-complete on planar graphs</a:t>
            </a:r>
          </a:p>
          <a:p>
            <a:pPr lvl="1"/>
            <a:r>
              <a:rPr lang="en-US" dirty="0" err="1" smtClean="0"/>
              <a:t>Treewidth</a:t>
            </a:r>
            <a:r>
              <a:rPr lang="en-US" dirty="0" smtClean="0"/>
              <a:t> of planar graphs is open</a:t>
            </a:r>
          </a:p>
          <a:p>
            <a:r>
              <a:rPr lang="en-US" dirty="0" smtClean="0"/>
              <a:t>No constant-factor approximation algorithms known</a:t>
            </a:r>
          </a:p>
          <a:p>
            <a:pPr lvl="1"/>
            <a:r>
              <a:rPr lang="en-US" dirty="0" smtClean="0"/>
              <a:t>Use heuristics, or exponential-time algorithms</a:t>
            </a:r>
          </a:p>
          <a:p>
            <a:r>
              <a:rPr lang="en-US" dirty="0" smtClean="0"/>
              <a:t>There are 2</a:t>
            </a:r>
            <a:r>
              <a:rPr lang="en-US" baseline="30000" dirty="0" smtClean="0"/>
              <a:t>poly(k)</a:t>
            </a:r>
            <a:r>
              <a:rPr lang="en-US" dirty="0" smtClean="0"/>
              <a:t> n algorithms that either:</a:t>
            </a:r>
          </a:p>
          <a:p>
            <a:pPr lvl="1"/>
            <a:r>
              <a:rPr lang="en-US" dirty="0" smtClean="0"/>
              <a:t>Compute a decomposition of width k</a:t>
            </a:r>
          </a:p>
          <a:p>
            <a:pPr lvl="1"/>
            <a:r>
              <a:rPr lang="en-US" dirty="0" smtClean="0"/>
              <a:t>Determine that no such decomposition exists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Runtime </a:t>
            </a:r>
            <a:r>
              <a:rPr lang="en-US" sz="2800" b="1" dirty="0" smtClean="0"/>
              <a:t>☹</a:t>
            </a:r>
            <a:r>
              <a:rPr lang="en-US" dirty="0" smtClean="0"/>
              <a:t>(n) for every fixed 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A80-CCFE-4885-A2D8-84AE2677A3C3}" type="slidenum">
              <a:rPr lang="nl-NL" smtClean="0"/>
              <a:pPr/>
              <a:t>5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Preprocess G to find a smaller graph G’, such that:</a:t>
            </a:r>
          </a:p>
          <a:p>
            <a:pPr lvl="1"/>
            <a:r>
              <a:rPr lang="en-US" dirty="0" smtClean="0"/>
              <a:t>Path decomposition of G’ can be lifted efficiently to decomposition of G</a:t>
            </a:r>
          </a:p>
          <a:p>
            <a:pPr lvl="1"/>
            <a:r>
              <a:rPr lang="en-US" dirty="0" smtClean="0"/>
              <a:t>Lifting does not increase the width</a:t>
            </a:r>
          </a:p>
          <a:p>
            <a:r>
              <a:rPr lang="en-US" dirty="0" smtClean="0"/>
              <a:t>After preprocessing, find a decomposition for G’ by an exponential-time algorithm or heuristics</a:t>
            </a:r>
          </a:p>
          <a:p>
            <a:r>
              <a:rPr lang="en-US" dirty="0" smtClean="0"/>
              <a:t>We want to give a guarantee on the size of the output </a:t>
            </a:r>
          </a:p>
          <a:p>
            <a:pPr lvl="1"/>
            <a:r>
              <a:rPr lang="en-US" dirty="0" err="1" smtClean="0"/>
              <a:t>Kernelization</a:t>
            </a:r>
            <a:endParaRPr lang="en-US" dirty="0" smtClean="0"/>
          </a:p>
          <a:p>
            <a:r>
              <a:rPr lang="en-US" dirty="0" smtClean="0"/>
              <a:t>Cannot guarantee output is smaller than input (else P=NP)</a:t>
            </a:r>
          </a:p>
          <a:p>
            <a:r>
              <a:rPr lang="en-US" dirty="0" smtClean="0"/>
              <a:t>So given a graph G of “difficulty” k, shrink G to poly(k)</a:t>
            </a:r>
          </a:p>
          <a:p>
            <a:pPr lvl="1"/>
            <a:r>
              <a:rPr lang="en-US" dirty="0" smtClean="0"/>
              <a:t>Afterwards we can shrink no more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A80-CCFE-4885-A2D8-84AE2677A3C3}" type="slidenum">
              <a:rPr lang="nl-NL" smtClean="0"/>
              <a:pPr/>
              <a:t>6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realistic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Cannot preprocess G to size poly(pw(G)) without changing the </a:t>
            </a:r>
            <a:r>
              <a:rPr lang="en-US" dirty="0" err="1" smtClean="0"/>
              <a:t>pathwidth</a:t>
            </a:r>
            <a:endParaRPr lang="en-US" dirty="0" smtClean="0"/>
          </a:p>
          <a:p>
            <a:pPr lvl="1"/>
            <a:r>
              <a:rPr lang="en-US" dirty="0" smtClean="0"/>
              <a:t>Unless NP ⊆ </a:t>
            </a:r>
            <a:r>
              <a:rPr lang="en-US" dirty="0" err="1" smtClean="0"/>
              <a:t>coNP</a:t>
            </a:r>
            <a:r>
              <a:rPr lang="en-US" dirty="0" smtClean="0"/>
              <a:t>/poly [BDFH’08,D’12]</a:t>
            </a:r>
          </a:p>
          <a:p>
            <a:pPr lvl="1"/>
            <a:r>
              <a:rPr lang="en-US" dirty="0" smtClean="0"/>
              <a:t>k-</a:t>
            </a:r>
            <a:r>
              <a:rPr lang="en-US" dirty="0" err="1" smtClean="0"/>
              <a:t>Pathwidth</a:t>
            </a:r>
            <a:r>
              <a:rPr lang="en-US" dirty="0" smtClean="0"/>
              <a:t> is AND-compositional</a:t>
            </a:r>
          </a:p>
          <a:p>
            <a:r>
              <a:rPr lang="en-US" dirty="0" smtClean="0"/>
              <a:t>Pick a measure for graph difficulty that is larger than pw(G)</a:t>
            </a:r>
          </a:p>
          <a:p>
            <a:r>
              <a:rPr lang="en-US" dirty="0" smtClean="0"/>
              <a:t>Can we shrink to size polynomial in the larger measure?</a:t>
            </a:r>
          </a:p>
          <a:p>
            <a:pPr lvl="1"/>
            <a:r>
              <a:rPr lang="en-US" dirty="0" smtClean="0"/>
              <a:t>For example: size of a minimum vertex cover</a:t>
            </a:r>
          </a:p>
          <a:p>
            <a:pPr lvl="1"/>
            <a:r>
              <a:rPr lang="en-US" dirty="0" smtClean="0"/>
              <a:t>(Vertex set that covers all edges)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A80-CCFE-4885-A2D8-84AE2677A3C3}" type="slidenum">
              <a:rPr lang="nl-NL" smtClean="0"/>
              <a:pPr/>
              <a:t>7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preprocessing story so far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Lots of work on preprocessing for </a:t>
            </a:r>
            <a:r>
              <a:rPr lang="en-US" b="1" dirty="0" err="1" smtClean="0"/>
              <a:t>treewidth</a:t>
            </a:r>
            <a:endParaRPr lang="en-US" b="1" dirty="0" smtClean="0"/>
          </a:p>
          <a:p>
            <a:r>
              <a:rPr lang="en-US" dirty="0" smtClean="0"/>
              <a:t>Heuristic reduction rules with experimental evaluations</a:t>
            </a:r>
          </a:p>
          <a:p>
            <a:r>
              <a:rPr lang="en-US" dirty="0" smtClean="0"/>
              <a:t>Rules were found to work well in practice</a:t>
            </a:r>
          </a:p>
          <a:p>
            <a:pPr lvl="1"/>
            <a:r>
              <a:rPr lang="en-US" dirty="0" smtClean="0"/>
              <a:t>No theoretical justification</a:t>
            </a:r>
          </a:p>
          <a:p>
            <a:r>
              <a:rPr lang="en-US" dirty="0" smtClean="0"/>
              <a:t>BJK ‘11:</a:t>
            </a:r>
          </a:p>
          <a:p>
            <a:pPr lvl="1"/>
            <a:r>
              <a:rPr lang="en-US" dirty="0" smtClean="0"/>
              <a:t>Existing reduction rules give size reduction to O(VC</a:t>
            </a:r>
            <a:r>
              <a:rPr lang="en-US" baseline="30000" dirty="0" smtClean="0"/>
              <a:t>3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With some more rules, size reduction to O(FVS</a:t>
            </a:r>
            <a:r>
              <a:rPr lang="en-US" baseline="30000" dirty="0" smtClean="0"/>
              <a:t>4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Heuristic rules have </a:t>
            </a:r>
            <a:r>
              <a:rPr lang="en-US" b="1" dirty="0" smtClean="0"/>
              <a:t>provable</a:t>
            </a:r>
            <a:r>
              <a:rPr lang="en-US" dirty="0" smtClean="0"/>
              <a:t> effect!</a:t>
            </a:r>
          </a:p>
          <a:p>
            <a:r>
              <a:rPr lang="en-US" dirty="0" smtClean="0"/>
              <a:t>No prior work on preprocessing for </a:t>
            </a:r>
            <a:r>
              <a:rPr lang="en-US" dirty="0" err="1" smtClean="0"/>
              <a:t>pathwidth</a:t>
            </a:r>
            <a:endParaRPr lang="en-US" dirty="0" smtClean="0"/>
          </a:p>
          <a:p>
            <a:r>
              <a:rPr lang="en-US" dirty="0" smtClean="0"/>
              <a:t>This work: reduction rules, analysis &amp; lower bounds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A80-CCFE-4885-A2D8-84AE2677A3C3}" type="slidenum">
              <a:rPr lang="nl-NL" smtClean="0"/>
              <a:pPr/>
              <a:t>8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Path</a:t>
            </a:r>
            <a:r>
              <a:rPr lang="nl-NL" dirty="0" smtClean="0"/>
              <a:t> </a:t>
            </a:r>
            <a:r>
              <a:rPr lang="nl-NL" dirty="0" err="1" smtClean="0"/>
              <a:t>decomposition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 </a:t>
            </a:r>
            <a:r>
              <a:rPr lang="nl-NL" dirty="0" err="1" smtClean="0"/>
              <a:t>path</a:t>
            </a:r>
            <a:r>
              <a:rPr lang="nl-NL" dirty="0" smtClean="0"/>
              <a:t> </a:t>
            </a:r>
            <a:r>
              <a:rPr lang="nl-NL" dirty="0" err="1" smtClean="0"/>
              <a:t>decomposition</a:t>
            </a:r>
            <a:r>
              <a:rPr lang="nl-NL" dirty="0" smtClean="0"/>
              <a:t> of a </a:t>
            </a:r>
            <a:r>
              <a:rPr lang="nl-NL" dirty="0" err="1" smtClean="0"/>
              <a:t>graph</a:t>
            </a:r>
            <a:r>
              <a:rPr lang="nl-NL" dirty="0" smtClean="0"/>
              <a:t> G=(V,E) is a </a:t>
            </a:r>
            <a:r>
              <a:rPr lang="nl-NL" dirty="0" err="1" smtClean="0"/>
              <a:t>sequence</a:t>
            </a:r>
            <a:r>
              <a:rPr lang="nl-NL" dirty="0" smtClean="0"/>
              <a:t> </a:t>
            </a:r>
            <a:br>
              <a:rPr lang="nl-NL" dirty="0" smtClean="0"/>
            </a:br>
            <a:r>
              <a:rPr lang="nl-NL" dirty="0" smtClean="0"/>
              <a:t>(X</a:t>
            </a:r>
            <a:r>
              <a:rPr lang="nl-NL" baseline="-25000" dirty="0" smtClean="0"/>
              <a:t>1</a:t>
            </a:r>
            <a:r>
              <a:rPr lang="nl-NL" dirty="0" smtClean="0"/>
              <a:t>, …, </a:t>
            </a:r>
            <a:r>
              <a:rPr lang="nl-NL" dirty="0" err="1" smtClean="0"/>
              <a:t>X</a:t>
            </a:r>
            <a:r>
              <a:rPr lang="nl-NL" baseline="-25000" dirty="0" err="1" smtClean="0"/>
              <a:t>r</a:t>
            </a:r>
            <a:r>
              <a:rPr lang="nl-NL" dirty="0" smtClean="0"/>
              <a:t>) of subsets of V, </a:t>
            </a:r>
            <a:r>
              <a:rPr lang="nl-NL" dirty="0" err="1" smtClean="0"/>
              <a:t>called</a:t>
            </a:r>
            <a:r>
              <a:rPr lang="nl-NL" dirty="0" smtClean="0"/>
              <a:t> </a:t>
            </a:r>
            <a:r>
              <a:rPr lang="nl-NL" b="1" dirty="0" err="1" smtClean="0"/>
              <a:t>bags</a:t>
            </a:r>
            <a:r>
              <a:rPr lang="nl-NL" dirty="0" smtClean="0"/>
              <a:t>, </a:t>
            </a:r>
            <a:r>
              <a:rPr lang="nl-NL" dirty="0" err="1" smtClean="0"/>
              <a:t>such</a:t>
            </a:r>
            <a:r>
              <a:rPr lang="nl-NL" dirty="0" smtClean="0"/>
              <a:t> </a:t>
            </a:r>
            <a:r>
              <a:rPr lang="nl-NL" dirty="0" err="1" smtClean="0"/>
              <a:t>that</a:t>
            </a:r>
            <a:r>
              <a:rPr lang="nl-NL" dirty="0" smtClean="0"/>
              <a:t>:</a:t>
            </a:r>
          </a:p>
          <a:p>
            <a:pPr lvl="1"/>
            <a:r>
              <a:rPr lang="nl-NL" dirty="0" smtClean="0"/>
              <a:t>For all </a:t>
            </a:r>
            <a:r>
              <a:rPr lang="nl-NL" i="1" dirty="0" smtClean="0"/>
              <a:t>v</a:t>
            </a:r>
            <a:r>
              <a:rPr lang="nl-NL" dirty="0" smtClean="0"/>
              <a:t>, </a:t>
            </a:r>
            <a:r>
              <a:rPr lang="nl-NL" dirty="0" err="1" smtClean="0"/>
              <a:t>there</a:t>
            </a:r>
            <a:r>
              <a:rPr lang="nl-NL" dirty="0" smtClean="0"/>
              <a:t> is a </a:t>
            </a:r>
            <a:r>
              <a:rPr lang="nl-NL" dirty="0" err="1" smtClean="0"/>
              <a:t>bag</a:t>
            </a:r>
            <a:r>
              <a:rPr lang="nl-NL" dirty="0" smtClean="0"/>
              <a:t> </a:t>
            </a:r>
            <a:r>
              <a:rPr lang="nl-NL" dirty="0" err="1" smtClean="0"/>
              <a:t>that</a:t>
            </a:r>
            <a:r>
              <a:rPr lang="nl-NL" dirty="0" smtClean="0"/>
              <a:t> </a:t>
            </a:r>
            <a:r>
              <a:rPr lang="nl-NL" dirty="0" err="1" smtClean="0"/>
              <a:t>contains</a:t>
            </a:r>
            <a:r>
              <a:rPr lang="nl-NL" dirty="0" smtClean="0"/>
              <a:t> </a:t>
            </a:r>
            <a:r>
              <a:rPr lang="nl-NL" i="1" dirty="0" smtClean="0"/>
              <a:t>v</a:t>
            </a:r>
          </a:p>
          <a:p>
            <a:pPr lvl="1"/>
            <a:r>
              <a:rPr lang="nl-NL" dirty="0" smtClean="0"/>
              <a:t>For all {</a:t>
            </a:r>
            <a:r>
              <a:rPr lang="nl-NL" i="1" dirty="0" smtClean="0"/>
              <a:t>v,w</a:t>
            </a:r>
            <a:r>
              <a:rPr lang="nl-NL" dirty="0" smtClean="0"/>
              <a:t>} </a:t>
            </a:r>
            <a:r>
              <a:rPr lang="nl-NL" dirty="0" smtClean="0">
                <a:latin typeface="Symbol" pitchFamily="18" charset="2"/>
              </a:rPr>
              <a:t>Î</a:t>
            </a:r>
            <a:r>
              <a:rPr lang="nl-NL" dirty="0" smtClean="0"/>
              <a:t> E, </a:t>
            </a:r>
            <a:r>
              <a:rPr lang="nl-NL" dirty="0" err="1" smtClean="0"/>
              <a:t>there</a:t>
            </a:r>
            <a:r>
              <a:rPr lang="nl-NL" dirty="0" smtClean="0"/>
              <a:t> is a </a:t>
            </a:r>
            <a:r>
              <a:rPr lang="nl-NL" dirty="0" err="1" smtClean="0"/>
              <a:t>bag</a:t>
            </a:r>
            <a:r>
              <a:rPr lang="nl-NL" dirty="0" smtClean="0"/>
              <a:t> </a:t>
            </a:r>
            <a:r>
              <a:rPr lang="nl-NL" dirty="0" err="1" smtClean="0"/>
              <a:t>that</a:t>
            </a:r>
            <a:r>
              <a:rPr lang="nl-NL" dirty="0" smtClean="0"/>
              <a:t> </a:t>
            </a:r>
            <a:r>
              <a:rPr lang="nl-NL" dirty="0" err="1" smtClean="0"/>
              <a:t>contains</a:t>
            </a:r>
            <a:r>
              <a:rPr lang="nl-NL" dirty="0" smtClean="0"/>
              <a:t> </a:t>
            </a:r>
            <a:r>
              <a:rPr lang="nl-NL" i="1" dirty="0" smtClean="0"/>
              <a:t>v </a:t>
            </a:r>
            <a:r>
              <a:rPr lang="nl-NL" dirty="0" smtClean="0"/>
              <a:t>and </a:t>
            </a:r>
            <a:r>
              <a:rPr lang="nl-NL" i="1" dirty="0" smtClean="0"/>
              <a:t>w</a:t>
            </a:r>
            <a:endParaRPr lang="nl-NL" dirty="0" smtClean="0"/>
          </a:p>
          <a:p>
            <a:pPr lvl="1"/>
            <a:r>
              <a:rPr lang="nl-NL" dirty="0" smtClean="0"/>
              <a:t>For all </a:t>
            </a:r>
            <a:r>
              <a:rPr lang="nl-NL" i="1" dirty="0" smtClean="0"/>
              <a:t>v</a:t>
            </a:r>
            <a:r>
              <a:rPr lang="nl-NL" dirty="0" smtClean="0"/>
              <a:t>, the </a:t>
            </a:r>
            <a:r>
              <a:rPr lang="nl-NL" dirty="0" err="1" smtClean="0"/>
              <a:t>bags</a:t>
            </a:r>
            <a:r>
              <a:rPr lang="nl-NL" dirty="0" smtClean="0"/>
              <a:t> </a:t>
            </a:r>
            <a:r>
              <a:rPr lang="nl-NL" dirty="0" err="1" smtClean="0"/>
              <a:t>that</a:t>
            </a:r>
            <a:r>
              <a:rPr lang="nl-NL" dirty="0" smtClean="0"/>
              <a:t> </a:t>
            </a:r>
            <a:r>
              <a:rPr lang="nl-NL" dirty="0" err="1" smtClean="0"/>
              <a:t>contain</a:t>
            </a:r>
            <a:r>
              <a:rPr lang="nl-NL" dirty="0" smtClean="0"/>
              <a:t> </a:t>
            </a:r>
            <a:r>
              <a:rPr lang="nl-NL" i="1" dirty="0" smtClean="0"/>
              <a:t>v</a:t>
            </a:r>
            <a:r>
              <a:rPr lang="nl-NL" dirty="0" smtClean="0"/>
              <a:t> are </a:t>
            </a:r>
            <a:r>
              <a:rPr lang="nl-NL" dirty="0" err="1" smtClean="0"/>
              <a:t>consecutive</a:t>
            </a:r>
            <a:endParaRPr lang="nl-NL" dirty="0" smtClean="0"/>
          </a:p>
          <a:p>
            <a:pPr>
              <a:buNone/>
            </a:pPr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grpSp>
        <p:nvGrpSpPr>
          <p:cNvPr id="55" name="Decomposition"/>
          <p:cNvGrpSpPr/>
          <p:nvPr/>
        </p:nvGrpSpPr>
        <p:grpSpPr>
          <a:xfrm>
            <a:off x="3327623" y="3726681"/>
            <a:ext cx="3429000" cy="766465"/>
            <a:chOff x="3327623" y="3726681"/>
            <a:chExt cx="3429000" cy="766465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3632423" y="4183881"/>
              <a:ext cx="274320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algn="ctr"/>
              <a:endParaRPr lang="en-GB" sz="2000" dirty="0">
                <a:latin typeface="+mn-lt"/>
              </a:endParaRPr>
            </a:p>
          </p:txBody>
        </p:sp>
        <p:sp>
          <p:nvSpPr>
            <p:cNvPr id="6" name="Oval 7"/>
            <p:cNvSpPr>
              <a:spLocks noChangeArrowheads="1"/>
            </p:cNvSpPr>
            <p:nvPr/>
          </p:nvSpPr>
          <p:spPr bwMode="auto">
            <a:xfrm>
              <a:off x="3327623" y="3802881"/>
              <a:ext cx="685800" cy="6858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endParaRPr lang="en-GB" sz="2000" dirty="0"/>
            </a:p>
          </p:txBody>
        </p:sp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4242023" y="3802881"/>
              <a:ext cx="685800" cy="6858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endParaRPr lang="en-GB" sz="2000" dirty="0"/>
            </a:p>
          </p:txBody>
        </p:sp>
        <p:sp>
          <p:nvSpPr>
            <p:cNvPr id="9" name="Oval 10"/>
            <p:cNvSpPr>
              <a:spLocks noChangeArrowheads="1"/>
            </p:cNvSpPr>
            <p:nvPr/>
          </p:nvSpPr>
          <p:spPr bwMode="auto">
            <a:xfrm>
              <a:off x="5156423" y="3802881"/>
              <a:ext cx="685800" cy="6858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endParaRPr lang="en-GB" sz="2000" dirty="0"/>
            </a:p>
          </p:txBody>
        </p:sp>
        <p:sp>
          <p:nvSpPr>
            <p:cNvPr id="10" name="Oval 11"/>
            <p:cNvSpPr>
              <a:spLocks noChangeArrowheads="1"/>
            </p:cNvSpPr>
            <p:nvPr/>
          </p:nvSpPr>
          <p:spPr bwMode="auto">
            <a:xfrm>
              <a:off x="6070823" y="3802881"/>
              <a:ext cx="685800" cy="6858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endParaRPr lang="en-GB" sz="2000" dirty="0">
                <a:solidFill>
                  <a:schemeClr val="bg1"/>
                </a:solidFill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3480023" y="3726681"/>
              <a:ext cx="33855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000" dirty="0">
                  <a:solidFill>
                    <a:schemeClr val="bg1"/>
                  </a:solidFill>
                  <a:latin typeface="+mn-lt"/>
                </a:rPr>
                <a:t>a</a:t>
              </a:r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4318223" y="3726681"/>
              <a:ext cx="33855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000" dirty="0">
                  <a:solidFill>
                    <a:schemeClr val="bg1"/>
                  </a:solidFill>
                  <a:latin typeface="+mn-lt"/>
                </a:rPr>
                <a:t>a</a:t>
              </a:r>
            </a:p>
          </p:txBody>
        </p:sp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3403823" y="4031481"/>
              <a:ext cx="34496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000" dirty="0">
                  <a:solidFill>
                    <a:schemeClr val="bg1"/>
                  </a:solidFill>
                  <a:latin typeface="+mn-lt"/>
                </a:rPr>
                <a:t>b</a:t>
              </a:r>
            </a:p>
          </p:txBody>
        </p: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3654063" y="3879081"/>
              <a:ext cx="2920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000" b="1" dirty="0">
                  <a:latin typeface="+mn-lt"/>
                </a:rPr>
                <a:t>c</a:t>
              </a:r>
            </a:p>
          </p:txBody>
        </p:sp>
        <p:sp>
          <p:nvSpPr>
            <p:cNvPr id="17" name="Text Box 18"/>
            <p:cNvSpPr txBox="1">
              <a:spLocks noChangeArrowheads="1"/>
            </p:cNvSpPr>
            <p:nvPr/>
          </p:nvSpPr>
          <p:spPr bwMode="auto">
            <a:xfrm>
              <a:off x="4546823" y="3879081"/>
              <a:ext cx="27443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000" dirty="0">
                  <a:solidFill>
                    <a:schemeClr val="bg1"/>
                  </a:solidFill>
                  <a:latin typeface="+mn-lt"/>
                </a:rPr>
                <a:t>f</a:t>
              </a:r>
            </a:p>
          </p:txBody>
        </p:sp>
        <p:sp>
          <p:nvSpPr>
            <p:cNvPr id="18" name="Text Box 19"/>
            <p:cNvSpPr txBox="1">
              <a:spLocks noChangeArrowheads="1"/>
            </p:cNvSpPr>
            <p:nvPr/>
          </p:nvSpPr>
          <p:spPr bwMode="auto">
            <a:xfrm>
              <a:off x="6375623" y="3879081"/>
              <a:ext cx="34657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000" dirty="0">
                  <a:solidFill>
                    <a:schemeClr val="bg1"/>
                  </a:solidFill>
                  <a:latin typeface="+mn-lt"/>
                </a:rPr>
                <a:t>h</a:t>
              </a:r>
            </a:p>
          </p:txBody>
        </p:sp>
        <p:sp>
          <p:nvSpPr>
            <p:cNvPr id="19" name="Text Box 20"/>
            <p:cNvSpPr txBox="1">
              <a:spLocks noChangeArrowheads="1"/>
            </p:cNvSpPr>
            <p:nvPr/>
          </p:nvSpPr>
          <p:spPr bwMode="auto">
            <a:xfrm>
              <a:off x="5457215" y="4031481"/>
              <a:ext cx="28245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400" b="1" dirty="0">
                  <a:solidFill>
                    <a:schemeClr val="hlink"/>
                  </a:solidFill>
                  <a:latin typeface="+mn-lt"/>
                </a:rPr>
                <a:t>f</a:t>
              </a:r>
            </a:p>
          </p:txBody>
        </p:sp>
        <p:sp>
          <p:nvSpPr>
            <p:cNvPr id="20" name="Text Box 21"/>
            <p:cNvSpPr txBox="1">
              <a:spLocks noChangeArrowheads="1"/>
            </p:cNvSpPr>
            <p:nvPr/>
          </p:nvSpPr>
          <p:spPr bwMode="auto">
            <a:xfrm>
              <a:off x="5156423" y="3879081"/>
              <a:ext cx="33855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000" dirty="0">
                  <a:solidFill>
                    <a:schemeClr val="bg1"/>
                  </a:solidFill>
                  <a:latin typeface="+mn-lt"/>
                </a:rPr>
                <a:t>a</a:t>
              </a:r>
            </a:p>
          </p:txBody>
        </p:sp>
        <p:sp>
          <p:nvSpPr>
            <p:cNvPr id="21" name="Text Box 22"/>
            <p:cNvSpPr txBox="1">
              <a:spLocks noChangeArrowheads="1"/>
            </p:cNvSpPr>
            <p:nvPr/>
          </p:nvSpPr>
          <p:spPr bwMode="auto">
            <a:xfrm>
              <a:off x="5393038" y="3726681"/>
              <a:ext cx="32893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400" b="1" dirty="0">
                  <a:solidFill>
                    <a:schemeClr val="hlink"/>
                  </a:solidFill>
                  <a:latin typeface="+mn-lt"/>
                </a:rPr>
                <a:t>g</a:t>
              </a:r>
            </a:p>
          </p:txBody>
        </p:sp>
        <p:sp>
          <p:nvSpPr>
            <p:cNvPr id="22" name="Text Box 23"/>
            <p:cNvSpPr txBox="1">
              <a:spLocks noChangeArrowheads="1"/>
            </p:cNvSpPr>
            <p:nvPr/>
          </p:nvSpPr>
          <p:spPr bwMode="auto">
            <a:xfrm>
              <a:off x="6147023" y="3879081"/>
              <a:ext cx="34496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000" dirty="0">
                  <a:solidFill>
                    <a:schemeClr val="bg1"/>
                  </a:solidFill>
                  <a:latin typeface="+mn-lt"/>
                </a:rPr>
                <a:t>g</a:t>
              </a:r>
            </a:p>
          </p:txBody>
        </p:sp>
        <p:sp>
          <p:nvSpPr>
            <p:cNvPr id="23" name="Text Box 24"/>
            <p:cNvSpPr txBox="1">
              <a:spLocks noChangeArrowheads="1"/>
            </p:cNvSpPr>
            <p:nvPr/>
          </p:nvSpPr>
          <p:spPr bwMode="auto">
            <a:xfrm>
              <a:off x="4416063" y="4031481"/>
              <a:ext cx="2920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000" b="1" dirty="0">
                  <a:latin typeface="+mn-lt"/>
                </a:rPr>
                <a:t>c</a:t>
              </a:r>
            </a:p>
          </p:txBody>
        </p:sp>
      </p:grpSp>
      <p:grpSp>
        <p:nvGrpSpPr>
          <p:cNvPr id="53" name="GraphG"/>
          <p:cNvGrpSpPr/>
          <p:nvPr/>
        </p:nvGrpSpPr>
        <p:grpSpPr>
          <a:xfrm>
            <a:off x="889223" y="3929882"/>
            <a:ext cx="2271713" cy="949325"/>
            <a:chOff x="889223" y="3929882"/>
            <a:chExt cx="2271713" cy="949325"/>
          </a:xfrm>
        </p:grpSpPr>
        <p:sp>
          <p:nvSpPr>
            <p:cNvPr id="52" name="Line 29"/>
            <p:cNvSpPr>
              <a:spLocks noChangeShapeType="1"/>
            </p:cNvSpPr>
            <p:nvPr/>
          </p:nvSpPr>
          <p:spPr bwMode="auto">
            <a:xfrm flipH="1">
              <a:off x="1691680" y="4725144"/>
              <a:ext cx="68580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algn="ctr"/>
              <a:endParaRPr lang="en-GB" sz="2000" dirty="0">
                <a:solidFill>
                  <a:schemeClr val="bg1"/>
                </a:solidFill>
              </a:endParaRPr>
            </a:p>
          </p:txBody>
        </p:sp>
        <p:sp>
          <p:nvSpPr>
            <p:cNvPr id="25" name="Line 27"/>
            <p:cNvSpPr>
              <a:spLocks noChangeShapeType="1"/>
            </p:cNvSpPr>
            <p:nvPr/>
          </p:nvSpPr>
          <p:spPr bwMode="auto">
            <a:xfrm>
              <a:off x="2337023" y="4091806"/>
              <a:ext cx="68580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algn="ctr"/>
              <a:endParaRPr lang="en-GB" sz="2000" dirty="0">
                <a:solidFill>
                  <a:schemeClr val="bg1"/>
                </a:solidFill>
              </a:endParaRPr>
            </a:p>
          </p:txBody>
        </p:sp>
        <p:sp>
          <p:nvSpPr>
            <p:cNvPr id="26" name="Line 28"/>
            <p:cNvSpPr>
              <a:spLocks noChangeShapeType="1"/>
            </p:cNvSpPr>
            <p:nvPr/>
          </p:nvSpPr>
          <p:spPr bwMode="auto">
            <a:xfrm>
              <a:off x="2337023" y="4107681"/>
              <a:ext cx="0" cy="685800"/>
            </a:xfrm>
            <a:prstGeom prst="line">
              <a:avLst/>
            </a:prstGeom>
            <a:noFill/>
            <a:ln w="317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GB" sz="20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7" name="Line 29"/>
            <p:cNvSpPr>
              <a:spLocks noChangeShapeType="1"/>
            </p:cNvSpPr>
            <p:nvPr/>
          </p:nvSpPr>
          <p:spPr bwMode="auto">
            <a:xfrm flipH="1">
              <a:off x="1651223" y="4107681"/>
              <a:ext cx="68580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algn="ctr"/>
              <a:endParaRPr lang="en-GB" sz="2000" dirty="0">
                <a:solidFill>
                  <a:schemeClr val="bg1"/>
                </a:solidFill>
              </a:endParaRPr>
            </a:p>
          </p:txBody>
        </p:sp>
        <p:sp>
          <p:nvSpPr>
            <p:cNvPr id="28" name="Line 30"/>
            <p:cNvSpPr>
              <a:spLocks noChangeShapeType="1"/>
            </p:cNvSpPr>
            <p:nvPr/>
          </p:nvSpPr>
          <p:spPr bwMode="auto">
            <a:xfrm>
              <a:off x="1651223" y="4107681"/>
              <a:ext cx="0" cy="60960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algn="ctr"/>
              <a:endParaRPr lang="en-GB" sz="2000" dirty="0">
                <a:solidFill>
                  <a:schemeClr val="bg1"/>
                </a:solidFill>
              </a:endParaRPr>
            </a:p>
          </p:txBody>
        </p:sp>
        <p:sp>
          <p:nvSpPr>
            <p:cNvPr id="29" name="Line 31"/>
            <p:cNvSpPr>
              <a:spLocks noChangeShapeType="1"/>
            </p:cNvSpPr>
            <p:nvPr/>
          </p:nvSpPr>
          <p:spPr bwMode="auto">
            <a:xfrm flipV="1">
              <a:off x="1041623" y="4107681"/>
              <a:ext cx="609600" cy="30480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algn="ctr"/>
              <a:endParaRPr lang="en-GB" sz="2000" dirty="0">
                <a:solidFill>
                  <a:schemeClr val="bg1"/>
                </a:solidFill>
              </a:endParaRPr>
            </a:p>
          </p:txBody>
        </p:sp>
        <p:sp>
          <p:nvSpPr>
            <p:cNvPr id="30" name="Line 32"/>
            <p:cNvSpPr>
              <a:spLocks noChangeShapeType="1"/>
            </p:cNvSpPr>
            <p:nvPr/>
          </p:nvSpPr>
          <p:spPr bwMode="auto">
            <a:xfrm>
              <a:off x="1041623" y="4412481"/>
              <a:ext cx="609600" cy="30480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algn="ctr"/>
              <a:endParaRPr lang="en-GB" sz="2000" dirty="0">
                <a:solidFill>
                  <a:schemeClr val="bg1"/>
                </a:solidFill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889223" y="4260081"/>
              <a:ext cx="304800" cy="304800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GB" sz="2000" dirty="0" smtClean="0">
                  <a:solidFill>
                    <a:schemeClr val="bg1"/>
                  </a:solidFill>
                </a:rPr>
                <a:t>b</a:t>
              </a:r>
              <a:endParaRPr lang="en-GB" sz="2000" dirty="0">
                <a:solidFill>
                  <a:schemeClr val="bg1"/>
                </a:solidFill>
              </a:endParaRPr>
            </a:p>
          </p:txBody>
        </p:sp>
        <p:sp>
          <p:nvSpPr>
            <p:cNvPr id="36" name="Oval 41"/>
            <p:cNvSpPr>
              <a:spLocks noChangeArrowheads="1"/>
            </p:cNvSpPr>
            <p:nvPr/>
          </p:nvSpPr>
          <p:spPr bwMode="auto">
            <a:xfrm>
              <a:off x="1521048" y="4574407"/>
              <a:ext cx="304800" cy="304800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GB" sz="2000" dirty="0" smtClean="0">
                  <a:solidFill>
                    <a:schemeClr val="tx1"/>
                  </a:solidFill>
                  <a:latin typeface="+mn-lt"/>
                </a:rPr>
                <a:t>c</a:t>
              </a:r>
              <a:endParaRPr lang="en-GB" sz="20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9" name="Oval 50"/>
            <p:cNvSpPr>
              <a:spLocks noChangeArrowheads="1"/>
            </p:cNvSpPr>
            <p:nvPr/>
          </p:nvSpPr>
          <p:spPr bwMode="auto">
            <a:xfrm>
              <a:off x="2184623" y="4564881"/>
              <a:ext cx="304800" cy="304800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GB" sz="2000" dirty="0" smtClean="0">
                  <a:solidFill>
                    <a:schemeClr val="bg1"/>
                  </a:solidFill>
                </a:rPr>
                <a:t>f</a:t>
              </a:r>
              <a:endParaRPr lang="en-GB" sz="2000" dirty="0">
                <a:solidFill>
                  <a:schemeClr val="bg1"/>
                </a:solidFill>
              </a:endParaRPr>
            </a:p>
          </p:txBody>
        </p:sp>
        <p:sp>
          <p:nvSpPr>
            <p:cNvPr id="40" name="Oval 53"/>
            <p:cNvSpPr>
              <a:spLocks noChangeArrowheads="1"/>
            </p:cNvSpPr>
            <p:nvPr/>
          </p:nvSpPr>
          <p:spPr bwMode="auto">
            <a:xfrm>
              <a:off x="2856136" y="3936231"/>
              <a:ext cx="304800" cy="304800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GB" sz="2000" dirty="0" smtClean="0">
                  <a:solidFill>
                    <a:schemeClr val="bg1"/>
                  </a:solidFill>
                </a:rPr>
                <a:t>h</a:t>
              </a:r>
              <a:endParaRPr lang="en-GB" sz="2000" dirty="0">
                <a:solidFill>
                  <a:schemeClr val="bg1"/>
                </a:solidFill>
              </a:endParaRPr>
            </a:p>
          </p:txBody>
        </p:sp>
        <p:sp>
          <p:nvSpPr>
            <p:cNvPr id="41" name="Oval 56"/>
            <p:cNvSpPr>
              <a:spLocks noChangeArrowheads="1"/>
            </p:cNvSpPr>
            <p:nvPr/>
          </p:nvSpPr>
          <p:spPr bwMode="auto">
            <a:xfrm>
              <a:off x="1522636" y="3929882"/>
              <a:ext cx="304800" cy="304800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GB" sz="2000" dirty="0" smtClean="0">
                  <a:solidFill>
                    <a:schemeClr val="bg1"/>
                  </a:solidFill>
                  <a:latin typeface="+mn-lt"/>
                </a:rPr>
                <a:t>a</a:t>
              </a:r>
              <a:endParaRPr lang="en-GB" sz="20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42" name="Oval 59"/>
            <p:cNvSpPr>
              <a:spLocks noChangeArrowheads="1"/>
            </p:cNvSpPr>
            <p:nvPr/>
          </p:nvSpPr>
          <p:spPr bwMode="auto">
            <a:xfrm>
              <a:off x="2195736" y="3933056"/>
              <a:ext cx="304800" cy="304800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GB" sz="2000" dirty="0" smtClean="0">
                  <a:solidFill>
                    <a:schemeClr val="bg1"/>
                  </a:solidFill>
                </a:rPr>
                <a:t>g</a:t>
              </a:r>
              <a:endParaRPr lang="en-GB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909023" y="3802881"/>
            <a:ext cx="1905000" cy="1676400"/>
            <a:chOff x="6909023" y="3802881"/>
            <a:chExt cx="1905000" cy="1676400"/>
          </a:xfrm>
        </p:grpSpPr>
        <p:sp>
          <p:nvSpPr>
            <p:cNvPr id="43" name="Oval 63"/>
            <p:cNvSpPr>
              <a:spLocks noChangeArrowheads="1"/>
            </p:cNvSpPr>
            <p:nvPr/>
          </p:nvSpPr>
          <p:spPr bwMode="auto">
            <a:xfrm>
              <a:off x="6909023" y="3802881"/>
              <a:ext cx="1905000" cy="16764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hangingPunct="1"/>
              <a:endParaRPr lang="nl-NL" sz="2000" i="1" dirty="0">
                <a:solidFill>
                  <a:schemeClr val="tx1"/>
                </a:solidFill>
              </a:endParaRPr>
            </a:p>
          </p:txBody>
        </p:sp>
        <p:sp>
          <p:nvSpPr>
            <p:cNvPr id="44" name="Text Box 64"/>
            <p:cNvSpPr txBox="1">
              <a:spLocks noChangeArrowheads="1"/>
            </p:cNvSpPr>
            <p:nvPr/>
          </p:nvSpPr>
          <p:spPr bwMode="auto">
            <a:xfrm>
              <a:off x="7305251" y="3955281"/>
              <a:ext cx="308098" cy="40011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 eaLnBrk="1" hangingPunct="1"/>
              <a:r>
                <a:rPr lang="en-US" sz="20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45" name="Text Box 65"/>
            <p:cNvSpPr txBox="1">
              <a:spLocks noChangeArrowheads="1"/>
            </p:cNvSpPr>
            <p:nvPr/>
          </p:nvSpPr>
          <p:spPr bwMode="auto">
            <a:xfrm>
              <a:off x="7607647" y="3955281"/>
              <a:ext cx="319318" cy="40011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 eaLnBrk="1" hangingPunct="1"/>
              <a:r>
                <a:rPr lang="en-US" sz="2000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46" name="Text Box 66"/>
            <p:cNvSpPr txBox="1">
              <a:spLocks noChangeArrowheads="1"/>
            </p:cNvSpPr>
            <p:nvPr/>
          </p:nvSpPr>
          <p:spPr bwMode="auto">
            <a:xfrm>
              <a:off x="8064046" y="4107681"/>
              <a:ext cx="293670" cy="40011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 eaLnBrk="1" hangingPunct="1"/>
              <a:r>
                <a:rPr lang="en-US" sz="2000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47" name="Text Box 67"/>
            <p:cNvSpPr txBox="1">
              <a:spLocks noChangeArrowheads="1"/>
            </p:cNvSpPr>
            <p:nvPr/>
          </p:nvSpPr>
          <p:spPr bwMode="auto">
            <a:xfrm>
              <a:off x="7379047" y="4336281"/>
              <a:ext cx="319318" cy="40011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 eaLnBrk="1" hangingPunct="1"/>
              <a:r>
                <a:rPr lang="en-US" sz="2000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48" name="Text Box 68"/>
            <p:cNvSpPr txBox="1">
              <a:spLocks noChangeArrowheads="1"/>
            </p:cNvSpPr>
            <p:nvPr/>
          </p:nvSpPr>
          <p:spPr bwMode="auto">
            <a:xfrm>
              <a:off x="7683046" y="4412481"/>
              <a:ext cx="312906" cy="40011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 eaLnBrk="1" hangingPunct="1"/>
              <a:r>
                <a:rPr lang="en-US" sz="2000" dirty="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49" name="Text Box 69"/>
            <p:cNvSpPr txBox="1">
              <a:spLocks noChangeArrowheads="1"/>
            </p:cNvSpPr>
            <p:nvPr/>
          </p:nvSpPr>
          <p:spPr bwMode="auto">
            <a:xfrm>
              <a:off x="8057633" y="4488681"/>
              <a:ext cx="263214" cy="40011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 eaLnBrk="1" hangingPunct="1"/>
              <a:r>
                <a:rPr lang="en-US" sz="2000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50" name="Text Box 70"/>
            <p:cNvSpPr txBox="1">
              <a:spLocks noChangeArrowheads="1"/>
            </p:cNvSpPr>
            <p:nvPr/>
          </p:nvSpPr>
          <p:spPr bwMode="auto">
            <a:xfrm>
              <a:off x="7310060" y="4793481"/>
              <a:ext cx="304891" cy="40011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 eaLnBrk="1" hangingPunct="1"/>
              <a:r>
                <a:rPr lang="en-US" sz="2000" dirty="0">
                  <a:solidFill>
                    <a:schemeClr val="tx1"/>
                  </a:solidFill>
                </a:rPr>
                <a:t>g</a:t>
              </a:r>
            </a:p>
          </p:txBody>
        </p:sp>
        <p:sp>
          <p:nvSpPr>
            <p:cNvPr id="51" name="Text Box 71"/>
            <p:cNvSpPr txBox="1">
              <a:spLocks noChangeArrowheads="1"/>
            </p:cNvSpPr>
            <p:nvPr/>
          </p:nvSpPr>
          <p:spPr bwMode="auto">
            <a:xfrm>
              <a:off x="7760849" y="4793481"/>
              <a:ext cx="319318" cy="40011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 eaLnBrk="1" hangingPunct="1"/>
              <a:r>
                <a:rPr lang="en-US" sz="2000" dirty="0">
                  <a:solidFill>
                    <a:schemeClr val="tx1"/>
                  </a:solidFill>
                </a:rPr>
                <a:t>h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U template02">
  <a:themeElements>
    <a:clrScheme name="Aangepast 3">
      <a:dk1>
        <a:sysClr val="windowText" lastClr="000000"/>
      </a:dk1>
      <a:lt1>
        <a:sysClr val="window" lastClr="FFFFFF"/>
      </a:lt1>
      <a:dk2>
        <a:srgbClr val="F4CE00"/>
      </a:dk2>
      <a:lt2>
        <a:srgbClr val="DC2E0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512E6602B55C4193084BB9D521ACB2" ma:contentTypeVersion="1" ma:contentTypeDescription="Een nieuw document maken." ma:contentTypeScope="" ma:versionID="8cd78d945bd4a81dc412bd28e4bfdf07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006e98299f7278f1b16452afcf7c56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Begindatum van de planning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Einddatum van de planning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LongProperties xmlns="http://schemas.microsoft.com/office/2006/metadata/longPropertie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4F6D656-73B5-4725-969F-A35F67CDCD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2701DBBD-780D-4F34-811C-66B447108F0D}">
  <ds:schemaRefs>
    <ds:schemaRef ds:uri="http://schemas.microsoft.com/sharepoint/v3"/>
    <ds:schemaRef ds:uri="http://purl.org/dc/terms/"/>
    <ds:schemaRef ds:uri="http://purl.org/dc/elements/1.1/"/>
    <ds:schemaRef ds:uri="http://schemas.openxmlformats.org/package/2006/metadata/core-properties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57453127-BC0B-492B-AB29-3A0F0135E7A3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EE5BFE3D-1693-4FBC-877C-F666E969ACB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UU template02</Template>
  <TotalTime>3400</TotalTime>
  <Words>1326</Words>
  <Application>Microsoft Office PowerPoint</Application>
  <PresentationFormat>On-screen Show (4:3)</PresentationFormat>
  <Paragraphs>269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ＭＳ Ｐゴシック</vt:lpstr>
      <vt:lpstr>Verdana</vt:lpstr>
      <vt:lpstr>Symbol</vt:lpstr>
      <vt:lpstr>Mistral</vt:lpstr>
      <vt:lpstr>UU template02</vt:lpstr>
      <vt:lpstr>Kernel Bounds for Structural Parameterizations of Pathwidth</vt:lpstr>
      <vt:lpstr>What is pathwidth?</vt:lpstr>
      <vt:lpstr>What is pathwidth?</vt:lpstr>
      <vt:lpstr>Why is it important?</vt:lpstr>
      <vt:lpstr>Finding good decompositions is hard</vt:lpstr>
      <vt:lpstr>Preprocessing</vt:lpstr>
      <vt:lpstr>Setting realistic goals</vt:lpstr>
      <vt:lpstr>The preprocessing story so far …</vt:lpstr>
      <vt:lpstr>Path decomposition</vt:lpstr>
      <vt:lpstr>Path decomposition</vt:lpstr>
      <vt:lpstr>Path decomposition</vt:lpstr>
      <vt:lpstr>Problem setting</vt:lpstr>
      <vt:lpstr>Common neighbors</vt:lpstr>
      <vt:lpstr>Simplicial Vertices</vt:lpstr>
      <vt:lpstr>Degree-one vertices</vt:lpstr>
      <vt:lpstr>Pathwidth Simplicial Vertex Rule</vt:lpstr>
      <vt:lpstr>Effects of the reduction rules</vt:lpstr>
      <vt:lpstr>A kernelization lower bound</vt:lpstr>
      <vt:lpstr>Details of the construction …</vt:lpstr>
      <vt:lpstr>Conclusion</vt:lpstr>
      <vt:lpstr>Future directions</vt:lpstr>
    </vt:vector>
  </TitlesOfParts>
  <Company>Utrecht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3</dc:title>
  <dc:creator>peele102</dc:creator>
  <cp:lastModifiedBy>ICS</cp:lastModifiedBy>
  <cp:revision>600</cp:revision>
  <dcterms:created xsi:type="dcterms:W3CDTF">2010-03-31T10:28:15Z</dcterms:created>
  <dcterms:modified xsi:type="dcterms:W3CDTF">2012-07-05T13:00:04Z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