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2" r:id="rId2"/>
    <p:sldId id="916" r:id="rId3"/>
    <p:sldId id="941" r:id="rId4"/>
    <p:sldId id="917" r:id="rId5"/>
    <p:sldId id="940" r:id="rId6"/>
    <p:sldId id="919" r:id="rId7"/>
    <p:sldId id="920" r:id="rId8"/>
    <p:sldId id="921" r:id="rId9"/>
    <p:sldId id="922" r:id="rId10"/>
    <p:sldId id="923" r:id="rId11"/>
    <p:sldId id="924" r:id="rId12"/>
    <p:sldId id="925" r:id="rId13"/>
    <p:sldId id="926" r:id="rId14"/>
    <p:sldId id="928" r:id="rId15"/>
    <p:sldId id="929" r:id="rId16"/>
    <p:sldId id="930" r:id="rId17"/>
    <p:sldId id="931" r:id="rId18"/>
    <p:sldId id="932" r:id="rId19"/>
    <p:sldId id="933" r:id="rId20"/>
    <p:sldId id="934" r:id="rId21"/>
    <p:sldId id="935" r:id="rId22"/>
    <p:sldId id="936" r:id="rId23"/>
    <p:sldId id="942" r:id="rId24"/>
    <p:sldId id="937" r:id="rId25"/>
  </p:sldIdLst>
  <p:sldSz cx="12192000" cy="6858000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1E9ED"/>
    <a:srgbClr val="CC3300"/>
    <a:srgbClr val="0066FF"/>
    <a:srgbClr val="00FFFF"/>
    <a:srgbClr val="D3EBFA"/>
    <a:srgbClr val="038CC0"/>
    <a:srgbClr val="008000"/>
    <a:srgbClr val="0F94C4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74722" autoAdjust="0"/>
  </p:normalViewPr>
  <p:slideViewPr>
    <p:cSldViewPr>
      <p:cViewPr varScale="1">
        <p:scale>
          <a:sx n="78" d="100"/>
          <a:sy n="78" d="100"/>
        </p:scale>
        <p:origin x="114" y="2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lower bounds match the running times of</a:t>
            </a:r>
            <a:r>
              <a:rPr lang="en-US" baseline="0" dirty="0" smtClean="0"/>
              <a:t> the </a:t>
            </a:r>
            <a:r>
              <a:rPr lang="en-US" dirty="0" smtClean="0"/>
              <a:t>best-known algorithms for these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28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70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34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73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40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use more than 6 vertices from interior: remove those 7, add u instead (dominates</a:t>
            </a:r>
            <a:r>
              <a:rPr lang="en-US" baseline="0" dirty="0" smtClean="0"/>
              <a:t> v by the edge </a:t>
            </a:r>
            <a:r>
              <a:rPr lang="en-US" baseline="0" dirty="0" err="1" smtClean="0"/>
              <a:t>uv</a:t>
            </a:r>
            <a:r>
              <a:rPr lang="en-US" baseline="0" dirty="0" smtClean="0"/>
              <a:t> in G). If you use exactly 6 from interior but don’t use neighbors of u or v: then remove those 6 vertices to get a </a:t>
            </a:r>
            <a:r>
              <a:rPr lang="en-US" baseline="0" dirty="0" err="1" smtClean="0"/>
              <a:t>domset</a:t>
            </a:r>
            <a:r>
              <a:rPr lang="en-US" baseline="0" dirty="0" smtClean="0"/>
              <a:t> in G. If you use exactly 6 and use the neighbor of u: then show v must be in the </a:t>
            </a:r>
            <a:r>
              <a:rPr lang="en-US" baseline="0" dirty="0" err="1" smtClean="0"/>
              <a:t>domset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54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use more than 6 vertices from interior: remove those 7, add u instead (dominates</a:t>
            </a:r>
            <a:r>
              <a:rPr lang="en-US" baseline="0" dirty="0" smtClean="0"/>
              <a:t> v by the edge </a:t>
            </a:r>
            <a:r>
              <a:rPr lang="en-US" baseline="0" dirty="0" err="1" smtClean="0"/>
              <a:t>uv</a:t>
            </a:r>
            <a:r>
              <a:rPr lang="en-US" baseline="0" dirty="0" smtClean="0"/>
              <a:t> in G). If you use exactly 6 from interior but don’t use neighbors of u or v: then remove those 6 vertices to get a </a:t>
            </a:r>
            <a:r>
              <a:rPr lang="en-US" baseline="0" dirty="0" err="1" smtClean="0"/>
              <a:t>domset</a:t>
            </a:r>
            <a:r>
              <a:rPr lang="en-US" baseline="0" dirty="0" smtClean="0"/>
              <a:t> in G. If you use exactly 6 and use the neighbor of u: then show v must be in the </a:t>
            </a:r>
            <a:r>
              <a:rPr lang="en-US" baseline="0" dirty="0" err="1" smtClean="0"/>
              <a:t>domset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34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Existence of crossover gadget proves</a:t>
            </a:r>
            <a:r>
              <a:rPr lang="en-US" baseline="0" dirty="0" smtClean="0"/>
              <a:t> SETH </a:t>
            </a:r>
            <a:r>
              <a:rPr lang="en-US" baseline="0" dirty="0" err="1" smtClean="0"/>
              <a:t>lowerbound</a:t>
            </a:r>
            <a:r>
              <a:rPr lang="en-US" baseline="0" dirty="0" smtClean="0"/>
              <a:t> for Dominating Set by route sketched earlier.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788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29957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8.png"/><Relationship Id="rId15" Type="http://schemas.openxmlformats.org/officeDocument/2006/relationships/image" Target="../media/image47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pper"/>
          <p:cNvSpPr/>
          <p:nvPr/>
        </p:nvSpPr>
        <p:spPr bwMode="auto">
          <a:xfrm rot="1251646">
            <a:off x="5500731" y="-20862"/>
            <a:ext cx="2880320" cy="60843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628803"/>
            <a:ext cx="8136904" cy="1500187"/>
          </a:xfrm>
        </p:spPr>
        <p:txBody>
          <a:bodyPr/>
          <a:lstStyle/>
          <a:p>
            <a:r>
              <a:rPr lang="en-US" sz="3600" dirty="0"/>
              <a:t>Lower Bounds for Dynamic Programming </a:t>
            </a:r>
            <a:br>
              <a:rPr lang="en-US" sz="3600" dirty="0"/>
            </a:br>
            <a:r>
              <a:rPr lang="en-US" sz="3600" dirty="0"/>
              <a:t>on Planar Graphs of Bounded </a:t>
            </a:r>
            <a:r>
              <a:rPr lang="en-US" sz="3600" dirty="0" err="1"/>
              <a:t>Cutwidth</a:t>
            </a:r>
            <a:endParaRPr lang="en-US" sz="32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573016"/>
            <a:ext cx="5976664" cy="151216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Bas A.M. van Geffen</a:t>
            </a:r>
            <a:br>
              <a:rPr lang="en-US" sz="2400" dirty="0"/>
            </a:br>
            <a:r>
              <a:rPr lang="en-US" sz="2400" b="1" dirty="0"/>
              <a:t>Bart </a:t>
            </a:r>
            <a:r>
              <a:rPr lang="en-US" sz="2400" b="1" dirty="0" smtClean="0"/>
              <a:t>M.P</a:t>
            </a:r>
            <a:r>
              <a:rPr lang="en-US" sz="2400" b="1" dirty="0"/>
              <a:t>. Jansen</a:t>
            </a:r>
            <a:br>
              <a:rPr lang="en-US" sz="2400" b="1" dirty="0"/>
            </a:br>
            <a:r>
              <a:rPr lang="en-US" sz="2400" dirty="0" err="1"/>
              <a:t>Arnoud</a:t>
            </a:r>
            <a:r>
              <a:rPr lang="en-US" sz="2400" dirty="0"/>
              <a:t> A.W.M. de Kroon</a:t>
            </a:r>
            <a:br>
              <a:rPr lang="en-US" sz="2400" dirty="0"/>
            </a:br>
            <a:r>
              <a:rPr lang="en-US" sz="2400" dirty="0"/>
              <a:t>Rolf Morel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latin typeface="+mj-lt"/>
              </a:rPr>
              <a:t>NWO-JSPS joint seminar: Computations on Networks with a </a:t>
            </a:r>
            <a:r>
              <a:rPr lang="en-US" sz="1600" i="1" dirty="0" smtClean="0">
                <a:latin typeface="+mj-lt"/>
              </a:rPr>
              <a:t>Tree-Structure</a:t>
            </a:r>
            <a:r>
              <a:rPr lang="nn-NO" sz="1600" i="1" dirty="0" smtClean="0">
                <a:latin typeface="+mj-lt"/>
              </a:rPr>
              <a:t/>
            </a:r>
            <a:br>
              <a:rPr lang="nn-NO" sz="1600" i="1" dirty="0" smtClean="0">
                <a:latin typeface="+mj-lt"/>
              </a:rPr>
            </a:br>
            <a:r>
              <a:rPr lang="nn-NO" sz="1600" dirty="0" smtClean="0">
                <a:latin typeface="+mj-lt"/>
              </a:rPr>
              <a:t>September 14</a:t>
            </a:r>
            <a:r>
              <a:rPr lang="nn-NO" sz="1600" baseline="30000" dirty="0" smtClean="0">
                <a:latin typeface="+mj-lt"/>
              </a:rPr>
              <a:t>th</a:t>
            </a:r>
            <a:r>
              <a:rPr lang="nn-NO" sz="1600" dirty="0" smtClean="0">
                <a:latin typeface="+mj-lt"/>
              </a:rPr>
              <a:t> 2018, Eindhoven, Netherlands</a:t>
            </a:r>
            <a:endParaRPr lang="nn-NO" sz="1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10284466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8040216" y="5029043"/>
            <a:ext cx="4151784" cy="3485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4524" r="48385"/>
          <a:stretch/>
        </p:blipFill>
        <p:spPr>
          <a:xfrm>
            <a:off x="9192344" y="1308104"/>
            <a:ext cx="2520280" cy="39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planarization does not blow up </a:t>
            </a:r>
            <a:r>
              <a:rPr lang="en-US" dirty="0" err="1" smtClean="0"/>
              <a:t>cutwidth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1981200" y="1196975"/>
                <a:ext cx="8507288" cy="4929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kern="0" dirty="0"/>
                  <a:t>Replacing all crossings by gadget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kern="0" dirty="0"/>
                  <a:t> satisfying the requirement,</a:t>
                </a:r>
                <a:br>
                  <a:rPr lang="en-US" kern="0" dirty="0"/>
                </a:br>
                <a:r>
                  <a:rPr lang="en-US" kern="0" dirty="0"/>
                  <a:t>increases </a:t>
                </a:r>
                <a:r>
                  <a:rPr lang="en-US" kern="0" dirty="0" err="1"/>
                  <a:t>cutwidth</a:t>
                </a:r>
                <a:r>
                  <a:rPr lang="en-US" kern="0" dirty="0"/>
                  <a:t> by at most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𝑐𝑢𝑡𝑤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196975"/>
                <a:ext cx="8507288" cy="4929188"/>
              </a:xfrm>
              <a:prstGeom prst="rect">
                <a:avLst/>
              </a:prstGeom>
              <a:blipFill rotWithShape="0">
                <a:blip r:embed="rId3"/>
                <a:stretch>
                  <a:fillRect t="-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0"/>
          <a:stretch/>
        </p:blipFill>
        <p:spPr>
          <a:xfrm>
            <a:off x="2135560" y="2462726"/>
            <a:ext cx="2880320" cy="265305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872880" y="2462726"/>
            <a:ext cx="5615608" cy="2653059"/>
            <a:chOff x="3348880" y="2462725"/>
            <a:chExt cx="5615608" cy="26530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87"/>
            <a:stretch/>
          </p:blipFill>
          <p:spPr>
            <a:xfrm>
              <a:off x="3348880" y="2462725"/>
              <a:ext cx="5615608" cy="265305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 bwMode="auto">
            <a:xfrm>
              <a:off x="3772479" y="2564904"/>
              <a:ext cx="1040122" cy="718944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 bwMode="auto">
          <a:xfrm>
            <a:off x="3805392" y="2769970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9152778" y="2769970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39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 for 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6955" y="1196975"/>
                <a:ext cx="10970262" cy="492918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Show that existing SETH lower bounds for </a:t>
                </a:r>
                <a:r>
                  <a:rPr lang="en-US" cap="small" dirty="0" err="1" smtClean="0"/>
                  <a:t>tw</a:t>
                </a:r>
                <a:r>
                  <a:rPr lang="en-US" dirty="0" smtClean="0"/>
                  <a:t> also hold for </a:t>
                </a:r>
                <a:r>
                  <a:rPr lang="en-US" cap="small" dirty="0" err="1" smtClean="0"/>
                  <a:t>cutw</a:t>
                </a:r>
                <a:r>
                  <a:rPr lang="en-US" cap="small" dirty="0" smtClean="0"/>
                  <a:t/>
                </a:r>
                <a:br>
                  <a:rPr lang="en-US" cap="small" dirty="0" smtClean="0"/>
                </a:br>
                <a:r>
                  <a:rPr lang="en-US" sz="1500" dirty="0">
                    <a:solidFill>
                      <a:srgbClr val="0070C0"/>
                    </a:solidFill>
                  </a:rPr>
                  <a:t>[for the problems </a:t>
                </a:r>
                <a:r>
                  <a:rPr lang="en-US" sz="1500" cap="small" dirty="0">
                    <a:solidFill>
                      <a:srgbClr val="0070C0"/>
                    </a:solidFill>
                  </a:rPr>
                  <a:t>Independent Set</a:t>
                </a:r>
                <a:r>
                  <a:rPr lang="en-US" sz="1500" dirty="0">
                    <a:solidFill>
                      <a:srgbClr val="0070C0"/>
                    </a:solidFill>
                  </a:rPr>
                  <a:t> and </a:t>
                </a:r>
                <a:r>
                  <a:rPr lang="en-US" sz="1500" cap="small" dirty="0">
                    <a:solidFill>
                      <a:srgbClr val="0070C0"/>
                    </a:solidFill>
                  </a:rPr>
                  <a:t>Dominating Set, </a:t>
                </a:r>
                <a:r>
                  <a:rPr lang="en-US" sz="1500" dirty="0">
                    <a:solidFill>
                      <a:srgbClr val="0070C0"/>
                    </a:solidFill>
                  </a:rPr>
                  <a:t>simple </a:t>
                </a:r>
                <a:r>
                  <a:rPr lang="en-US" sz="1500" dirty="0" smtClean="0">
                    <a:solidFill>
                      <a:srgbClr val="0070C0"/>
                    </a:solidFill>
                  </a:rPr>
                  <a:t>adaptation]</a:t>
                </a:r>
                <a:endParaRPr lang="en-US" sz="1500" cap="small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Using suitable crossover gadgets, </a:t>
                </a:r>
                <a:br>
                  <a:rPr lang="en-US" dirty="0" smtClean="0"/>
                </a:br>
                <a:r>
                  <a:rPr lang="en-US" dirty="0" smtClean="0"/>
                  <a:t>instances can be </a:t>
                </a:r>
                <a:r>
                  <a:rPr lang="en-US" dirty="0" err="1" smtClean="0"/>
                  <a:t>planarized</a:t>
                </a:r>
                <a:r>
                  <a:rPr lang="en-US" dirty="0" smtClean="0"/>
                  <a:t> without blowing up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algorithm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planar</a:t>
                </a:r>
                <a:r>
                  <a:rPr lang="en-US" dirty="0" smtClean="0"/>
                  <a:t> graphs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algorithm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general</a:t>
                </a:r>
                <a:r>
                  <a:rPr lang="en-US" dirty="0" smtClean="0"/>
                  <a:t> graphs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Existence of suitable crossover gadgets proves SETH lower bounds </a:t>
                </a:r>
                <a:br>
                  <a:rPr lang="en-US" dirty="0" smtClean="0"/>
                </a:br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planar</a:t>
                </a:r>
                <a:r>
                  <a:rPr lang="en-US" dirty="0" smtClean="0"/>
                  <a:t> graphs parameterized by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cutwidth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955" y="1196975"/>
                <a:ext cx="10970262" cy="4929188"/>
              </a:xfrm>
              <a:blipFill rotWithShape="0">
                <a:blip r:embed="rId2"/>
                <a:stretch>
                  <a:fillRect l="-889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1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Following NP-completeness, several crossover gadgets were developed</a:t>
            </a:r>
            <a:br>
              <a:rPr lang="en-US" dirty="0" smtClean="0"/>
            </a:br>
            <a:r>
              <a:rPr lang="en-US" sz="1500" dirty="0">
                <a:solidFill>
                  <a:srgbClr val="0070C0"/>
                </a:solidFill>
              </a:rPr>
              <a:t>[</a:t>
            </a:r>
            <a:r>
              <a:rPr lang="en-US" sz="1500" dirty="0" err="1">
                <a:solidFill>
                  <a:srgbClr val="0070C0"/>
                </a:solidFill>
              </a:rPr>
              <a:t>Garey</a:t>
            </a:r>
            <a:r>
              <a:rPr lang="en-US" sz="1500" dirty="0">
                <a:solidFill>
                  <a:srgbClr val="0070C0"/>
                </a:solidFill>
              </a:rPr>
              <a:t>, Johnson &amp; </a:t>
            </a:r>
            <a:r>
              <a:rPr lang="en-US" sz="1500" dirty="0" err="1">
                <a:solidFill>
                  <a:srgbClr val="0070C0"/>
                </a:solidFill>
              </a:rPr>
              <a:t>Stockmeyer</a:t>
            </a:r>
            <a:r>
              <a:rPr lang="en-US" sz="1500" dirty="0">
                <a:solidFill>
                  <a:srgbClr val="0070C0"/>
                </a:solidFill>
              </a:rPr>
              <a:t>, TCS ‘76] [Lichtenstein, SICOMP ‘82]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Existing </a:t>
            </a:r>
            <a:r>
              <a:rPr lang="en-US" cap="small" dirty="0"/>
              <a:t>Independent Set</a:t>
            </a:r>
            <a:r>
              <a:rPr lang="en-US" dirty="0"/>
              <a:t> </a:t>
            </a:r>
            <a:r>
              <a:rPr lang="en-US" dirty="0" smtClean="0"/>
              <a:t>gadget directly gives first lower bound</a:t>
            </a:r>
          </a:p>
          <a:p>
            <a:pPr marL="0" indent="0">
              <a:buNone/>
            </a:pPr>
            <a:r>
              <a:rPr lang="en-US" dirty="0" smtClean="0"/>
              <a:t>We design a novel crossover gadget for </a:t>
            </a:r>
            <a:r>
              <a:rPr lang="en-US" cap="small" dirty="0" smtClean="0"/>
              <a:t>Dominating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1979263" y="2148704"/>
            <a:ext cx="2388546" cy="2432424"/>
            <a:chOff x="218356" y="2636912"/>
            <a:chExt cx="2388546" cy="24324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636912"/>
              <a:ext cx="2011170" cy="160142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8356" y="4238339"/>
              <a:ext cx="2388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cap="small" dirty="0">
                  <a:solidFill>
                    <a:srgbClr val="C00000"/>
                  </a:solidFill>
                  <a:latin typeface="+mj-lt"/>
                </a:rPr>
                <a:t>Vertex Cover</a:t>
              </a:r>
              <a:br>
                <a:rPr lang="en-US" sz="2400" cap="small" dirty="0">
                  <a:solidFill>
                    <a:srgbClr val="C00000"/>
                  </a:solidFill>
                  <a:latin typeface="+mj-lt"/>
                </a:rPr>
              </a:br>
              <a:r>
                <a:rPr lang="en-US" sz="2400" cap="small" dirty="0">
                  <a:solidFill>
                    <a:srgbClr val="C00000"/>
                  </a:solidFill>
                  <a:latin typeface="+mj-lt"/>
                </a:rPr>
                <a:t>Independent Set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23384" y="2148704"/>
            <a:ext cx="2178202" cy="2232248"/>
            <a:chOff x="2474179" y="2636912"/>
            <a:chExt cx="2178202" cy="22322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779" t="6021" r="9404" b="13714"/>
            <a:stretch/>
          </p:blipFill>
          <p:spPr>
            <a:xfrm>
              <a:off x="2780172" y="2636912"/>
              <a:ext cx="1656184" cy="160441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74179" y="4407495"/>
              <a:ext cx="2178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cap="small" dirty="0">
                  <a:solidFill>
                    <a:srgbClr val="C00000"/>
                  </a:solidFill>
                  <a:latin typeface="+mj-lt"/>
                </a:rPr>
                <a:t>3-Colorability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693" y="2019318"/>
            <a:ext cx="2178202" cy="2361634"/>
            <a:chOff x="5273388" y="2507526"/>
            <a:chExt cx="2178202" cy="23616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4088" y="2507526"/>
              <a:ext cx="1996802" cy="191414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73388" y="4407495"/>
              <a:ext cx="2178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cap="small" dirty="0">
                  <a:solidFill>
                    <a:srgbClr val="C00000"/>
                  </a:solidFill>
                  <a:latin typeface="+mj-lt"/>
                </a:rPr>
                <a:t>Satisfiability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4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Dominating Set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Output:</a:t>
                </a:r>
                <a:r>
                  <a:rPr lang="en-US" dirty="0"/>
                  <a:t>	</a:t>
                </a:r>
                <a:r>
                  <a:rPr lang="en-US" dirty="0" smtClean="0"/>
                  <a:t>A minimum-size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each vertex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		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or has a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Such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called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dominating set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said to dominate itself and its neighbors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3" y="3805606"/>
            <a:ext cx="4524375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13" y="3802063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single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36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Replacing single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(≤)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898015"/>
            <a:ext cx="7715250" cy="2762250"/>
          </a:xfrm>
          <a:prstGeom prst="rect">
            <a:avLst/>
          </a:prstGeom>
        </p:spPr>
      </p:pic>
      <p:pic>
        <p:nvPicPr>
          <p:cNvPr id="9" name="GDominatedOutsi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2114941"/>
            <a:ext cx="2571750" cy="1238250"/>
          </a:xfrm>
          <a:prstGeom prst="rect">
            <a:avLst/>
          </a:prstGeom>
        </p:spPr>
      </p:pic>
      <p:pic>
        <p:nvPicPr>
          <p:cNvPr id="7" name="GDominated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p:pic>
        <p:nvPicPr>
          <p:cNvPr id="10" name="PrimeDominatedOutsi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3898015"/>
            <a:ext cx="7715250" cy="2762250"/>
          </a:xfrm>
          <a:prstGeom prst="rect">
            <a:avLst/>
          </a:prstGeom>
        </p:spPr>
      </p:pic>
      <p:pic>
        <p:nvPicPr>
          <p:cNvPr id="8" name="PrimeDominatedU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375" y="3898015"/>
            <a:ext cx="7715250" cy="276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99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Replacing single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24" name="GDominated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2117326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" name="SolutionSize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53883" y="2384834"/>
                <a:ext cx="41433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′∩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gadget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′∖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gadget</m:t>
                          </m:r>
                        </m:e>
                      </m:d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is solution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i="1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883" y="2384834"/>
                <a:ext cx="4143333" cy="1200329"/>
              </a:xfrm>
              <a:prstGeom prst="rect">
                <a:avLst/>
              </a:prstGeom>
              <a:blipFill rotWithShape="0">
                <a:blip r:embed="rId9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6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Replacing single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(≥)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6" name="GDominatedOutsi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2115030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3" name="PrimeDominateOutsid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76119" y="2384834"/>
                <a:ext cx="4421097" cy="1754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70C0"/>
                    </a:solidFill>
                    <a:latin typeface="+mj-lt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′∩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gadget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/>
                </a:r>
                <a:br>
                  <a:rPr lang="en-US" sz="1800" dirty="0">
                    <a:solidFill>
                      <a:srgbClr val="0070C0"/>
                    </a:solidFill>
                    <a:latin typeface="+mj-lt"/>
                  </a:rPr>
                </a:b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that doesn’t dominate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from inside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′∖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gadget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is solution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i="1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/>
                </a:r>
                <a:br>
                  <a:rPr lang="en-US" sz="1800" dirty="0">
                    <a:solidFill>
                      <a:srgbClr val="0070C0"/>
                    </a:solidFill>
                    <a:latin typeface="+mj-lt"/>
                  </a:rPr>
                </a:br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19" y="2384834"/>
                <a:ext cx="4421097" cy="1754391"/>
              </a:xfrm>
              <a:prstGeom prst="rect">
                <a:avLst/>
              </a:prstGeom>
              <a:blipFill rotWithShape="0">
                <a:blip r:embed="rId9"/>
                <a:stretch>
                  <a:fillRect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7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Replacing single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(≥)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25" name="GDominated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2117326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ply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6" name="Imply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8" name="Imply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17" name="Imply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18" name="Imply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19" name="Imply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20" name="Imply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251112" y="4869160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88760" y="4869160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57119" y="3991922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290289" y="3991922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290289" y="5769072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783005" y="5769072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76119" y="2384834"/>
                <a:ext cx="442109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′∩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gadget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/>
                </a:r>
                <a:br>
                  <a:rPr lang="en-US" sz="1800" dirty="0">
                    <a:solidFill>
                      <a:srgbClr val="0070C0"/>
                    </a:solidFill>
                    <a:latin typeface="+mj-lt"/>
                  </a:rPr>
                </a:b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that dominates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from inside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′∖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gadget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is solution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i="1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19" y="2384834"/>
                <a:ext cx="4421097" cy="1754326"/>
              </a:xfrm>
              <a:prstGeom prst="rect">
                <a:avLst/>
              </a:prstGeom>
              <a:blipFill rotWithShape="0">
                <a:blip r:embed="rId15"/>
                <a:stretch>
                  <a:fillRect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64152" y="5951022"/>
                <a:ext cx="33123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Each solution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satisfies</a:t>
                </a:r>
                <a:br>
                  <a:rPr lang="en-US" sz="1800" dirty="0">
                    <a:solidFill>
                      <a:srgbClr val="0070C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gadget</m:t>
                          </m:r>
                        </m:e>
                      </m:d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≥6</m:t>
                      </m:r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951021"/>
                <a:ext cx="3312368" cy="646331"/>
              </a:xfrm>
              <a:prstGeom prst="rect">
                <a:avLst/>
              </a:prstGeom>
              <a:blipFill rotWithShape="0">
                <a:blip r:embed="rId16"/>
                <a:stretch>
                  <a:fillRect t="-471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1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5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single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11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 for treewidth-based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7320136" y="1196976"/>
                <a:ext cx="10972800" cy="4968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>
                    <a:solidFill>
                      <a:schemeClr val="bg1"/>
                    </a:solidFill>
                  </a:rPr>
                  <a:t>Lokshtanov, Marx &amp; Saurabh proved several lower bounds for parameterized algorithms</a:t>
                </a:r>
                <a:br>
                  <a:rPr lang="en-US" kern="0" dirty="0" smtClean="0">
                    <a:solidFill>
                      <a:schemeClr val="bg1"/>
                    </a:solidFill>
                  </a:rPr>
                </a:br>
                <a:r>
                  <a:rPr lang="en-US" sz="1600" kern="0" dirty="0">
                    <a:solidFill>
                      <a:schemeClr val="bg1"/>
                    </a:solidFill>
                  </a:rPr>
                  <a:t>[SODA 2011, TALG 2018]</a:t>
                </a:r>
              </a:p>
              <a:p>
                <a:pPr marL="0" indent="0">
                  <a:buFontTx/>
                  <a:buNone/>
                </a:pPr>
                <a:r>
                  <a:rPr lang="en-US" kern="0" dirty="0" smtClean="0">
                    <a:solidFill>
                      <a:schemeClr val="bg1"/>
                    </a:solidFill>
                  </a:rPr>
                  <a:t>Assuming SETH, there is no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kern="0" dirty="0" smtClean="0">
                    <a:solidFill>
                      <a:schemeClr val="bg1"/>
                    </a:solidFill>
                  </a:rPr>
                  <a:t> for which an algorithm, </a:t>
                </a:r>
                <a:br>
                  <a:rPr lang="en-US" kern="0" dirty="0" smtClean="0">
                    <a:solidFill>
                      <a:schemeClr val="bg1"/>
                    </a:solidFill>
                  </a:rPr>
                </a:br>
                <a:r>
                  <a:rPr lang="en-US" kern="0" dirty="0" smtClean="0">
                    <a:solidFill>
                      <a:schemeClr val="bg1"/>
                    </a:solidFill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kern="0" dirty="0" smtClean="0">
                    <a:solidFill>
                      <a:schemeClr val="bg1"/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kern="0" dirty="0" smtClean="0">
                    <a:solidFill>
                      <a:schemeClr val="bg1"/>
                    </a:solidFill>
                  </a:rPr>
                  <a:t> and a tree decomposition of width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kern="0" dirty="0" smtClean="0">
                    <a:solidFill>
                      <a:schemeClr val="bg1"/>
                    </a:solidFill>
                  </a:rPr>
                  <a:t>, can solve</a:t>
                </a:r>
              </a:p>
              <a:p>
                <a:pPr marL="0" indent="0">
                  <a:spcBef>
                    <a:spcPts val="1200"/>
                  </a:spcBef>
                  <a:buFontTx/>
                  <a:buNone/>
                </a:pPr>
                <a:r>
                  <a:rPr lang="en-US" kern="0" dirty="0" smtClean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possible</a:t>
                </a:r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r>
                  <a:rPr lang="en-US" kern="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</a:t>
                </a:r>
                <a:r>
                  <a:rPr lang="en-US" kern="0" dirty="0"/>
                  <a:t>possible</a:t>
                </a:r>
                <a:endParaRPr lang="en-US" kern="0" dirty="0" smtClean="0"/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r>
                  <a:rPr lang="en-US" kern="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</a:t>
                </a:r>
                <a:r>
                  <a:rPr lang="en-US" kern="0" dirty="0"/>
                  <a:t>possible</a:t>
                </a:r>
                <a:endParaRPr lang="en-US" kern="0" dirty="0" smtClean="0"/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r>
                  <a:rPr lang="en-US" kern="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</a:t>
                </a:r>
                <a:r>
                  <a:rPr lang="en-US" kern="0" dirty="0"/>
                  <a:t>possible</a:t>
                </a:r>
                <a:endParaRPr lang="en-US" kern="0" dirty="0" smtClean="0"/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r>
                  <a:rPr lang="en-US" kern="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</a:t>
                </a:r>
                <a:r>
                  <a:rPr lang="en-US" kern="0" dirty="0"/>
                  <a:t>possible</a:t>
                </a:r>
                <a:endParaRPr lang="en-US" kern="0" dirty="0" smtClean="0"/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r>
                  <a:rPr lang="en-US" kern="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</a:t>
                </a:r>
                <a:r>
                  <a:rPr lang="en-US" kern="0" dirty="0"/>
                  <a:t>possible</a:t>
                </a:r>
                <a:endParaRPr lang="en-US" kern="0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0136" y="1196976"/>
                <a:ext cx="10972800" cy="4968328"/>
              </a:xfrm>
              <a:prstGeom prst="rect">
                <a:avLst/>
              </a:prstGeom>
              <a:blipFill rotWithShape="0">
                <a:blip r:embed="rId3"/>
                <a:stretch>
                  <a:fillRect l="-889" t="-982" b="-15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4417" y="1196976"/>
                <a:ext cx="10368127" cy="49683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Lokshtanov, Marx &amp; Saurabh proved several lower bounds based on the 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C00000"/>
                    </a:solidFill>
                  </a:rPr>
                  <a:t>Strong Exponential Time Hypothesis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[SODA 2011, TALG 2018]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Assuming SETH, there is 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for which an algorithm, </a:t>
                </a:r>
                <a:br>
                  <a:rPr lang="en-US" dirty="0" smtClean="0"/>
                </a:br>
                <a:r>
                  <a:rPr lang="en-US" dirty="0" smtClean="0"/>
                  <a:t>given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 tree decomposition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can solve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cap="small" dirty="0" smtClean="0"/>
                  <a:t>Vertex Cover/Independent Set</a:t>
                </a:r>
                <a:r>
                  <a:rPr lang="en-US" dirty="0" smtClean="0"/>
                  <a:t> 	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 smtClean="0"/>
                  <a:t>Dominating Set</a:t>
                </a:r>
                <a:r>
                  <a:rPr lang="en-US" dirty="0" smtClean="0"/>
                  <a:t> 		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 smtClean="0"/>
                  <a:t>Max Cut			</a:t>
                </a:r>
                <a:r>
                  <a:rPr lang="en-US" dirty="0" smtClean="0"/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 smtClean="0"/>
                  <a:t>Odd Cycle Transversal</a:t>
                </a:r>
                <a:r>
                  <a:rPr lang="en-US" cap="small" dirty="0"/>
                  <a:t>	</a:t>
                </a:r>
                <a:r>
                  <a:rPr lang="en-US" cap="small" dirty="0" smtClean="0"/>
                  <a:t>	</a:t>
                </a:r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cap="small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 </a:t>
                </a:r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1400" dirty="0"/>
                  <a:t> constant)	</a:t>
                </a:r>
                <a:r>
                  <a:rPr lang="en-US" sz="1400" dirty="0" smtClean="0"/>
                  <a:t>	</a:t>
                </a:r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 smtClean="0"/>
                  <a:t>Partition into Triangles</a:t>
                </a:r>
                <a:r>
                  <a:rPr lang="en-US" cap="small" dirty="0"/>
                  <a:t>	</a:t>
                </a:r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7" y="1196976"/>
                <a:ext cx="10368127" cy="4968328"/>
              </a:xfrm>
              <a:blipFill rotWithShape="0">
                <a:blip r:embed="rId4"/>
                <a:stretch>
                  <a:fillRect l="-882" t="-982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1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 crossing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4 crossing triangles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Leftsid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5"/>
          <a:stretch/>
        </p:blipFill>
        <p:spPr>
          <a:xfrm>
            <a:off x="1981200" y="1717346"/>
            <a:ext cx="3034680" cy="4159927"/>
          </a:xfrm>
        </p:spPr>
      </p:pic>
      <p:pic>
        <p:nvPicPr>
          <p:cNvPr id="8" name="Rightsid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4"/>
          <a:stretch/>
        </p:blipFill>
        <p:spPr bwMode="auto">
          <a:xfrm>
            <a:off x="5787280" y="1717346"/>
            <a:ext cx="4701208" cy="415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sp>
        <p:nvSpPr>
          <p:cNvPr id="6" name="Right Arrow 5"/>
          <p:cNvSpPr/>
          <p:nvPr/>
        </p:nvSpPr>
        <p:spPr bwMode="auto">
          <a:xfrm>
            <a:off x="4799856" y="3545280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1981200" y="1196975"/>
                <a:ext cx="8229600" cy="4929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kern="0" dirty="0"/>
                  <a:t>Transform two crossing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kern="0" dirty="0">
                    <a:solidFill>
                      <a:srgbClr val="C00000"/>
                    </a:solidFill>
                  </a:rPr>
                  <a:t> </a:t>
                </a:r>
                <a:r>
                  <a:rPr lang="en-US" kern="0" dirty="0"/>
                  <a:t>into double-paths;</a:t>
                </a:r>
                <a:br>
                  <a:rPr lang="en-US" kern="0" dirty="0"/>
                </a:br>
                <a:r>
                  <a:rPr lang="en-US" kern="0" dirty="0"/>
                  <a:t>increases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kern="0" dirty="0"/>
                  <a:t> by exactly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2⋅6</m:t>
                    </m:r>
                  </m:oMath>
                </a14:m>
                <a:endParaRPr lang="en-US" kern="0" dirty="0"/>
              </a:p>
              <a:p>
                <a:pPr marL="0" indent="0" algn="ctr">
                  <a:buNone/>
                </a:pPr>
                <a:endParaRPr lang="en-US" kern="0" dirty="0"/>
              </a:p>
              <a:p>
                <a:pPr marL="0" indent="0" algn="ctr">
                  <a:buNone/>
                </a:pPr>
                <a:endParaRPr lang="en-US" kern="0" dirty="0"/>
              </a:p>
              <a:p>
                <a:pPr marL="0" indent="0" algn="ctr">
                  <a:buNone/>
                </a:pPr>
                <a:endParaRPr lang="en-US" kern="0" dirty="0"/>
              </a:p>
              <a:p>
                <a:pPr marL="0" indent="0" algn="ctr">
                  <a:buNone/>
                </a:pPr>
                <a:endParaRPr lang="en-US" kern="0" dirty="0"/>
              </a:p>
              <a:p>
                <a:pPr marL="0" indent="0" algn="ctr">
                  <a:buNone/>
                </a:pPr>
                <a:endParaRPr lang="en-US" kern="0" dirty="0"/>
              </a:p>
              <a:p>
                <a:pPr marL="0" indent="0" algn="ctr">
                  <a:buNone/>
                </a:pPr>
                <a:r>
                  <a:rPr lang="en-US" kern="0" dirty="0"/>
                  <a:t/>
                </a:r>
                <a:br>
                  <a:rPr lang="en-US" kern="0" dirty="0"/>
                </a:br>
                <a:r>
                  <a:rPr lang="en-US" kern="0" dirty="0"/>
                  <a:t/>
                </a:r>
                <a:br>
                  <a:rPr lang="en-US" kern="0" dirty="0"/>
                </a:br>
                <a:r>
                  <a:rPr lang="en-US" kern="0" dirty="0">
                    <a:solidFill>
                      <a:srgbClr val="C00000"/>
                    </a:solidFill>
                  </a:rPr>
                  <a:t>Challenge:</a:t>
                </a:r>
                <a:r>
                  <a:rPr lang="en-US" kern="0" dirty="0"/>
                  <a:t> eliminate crossing </a:t>
                </a:r>
                <a:r>
                  <a:rPr lang="en-US" kern="0" dirty="0">
                    <a:solidFill>
                      <a:srgbClr val="0070C0"/>
                    </a:solidFill>
                  </a:rPr>
                  <a:t>triangles </a:t>
                </a:r>
                <a:r>
                  <a:rPr lang="en-US" kern="0" dirty="0"/>
                  <a:t>in the double-paths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196975"/>
                <a:ext cx="8229600" cy="4929188"/>
              </a:xfrm>
              <a:prstGeom prst="rect">
                <a:avLst/>
              </a:prstGeom>
              <a:blipFill rotWithShape="0">
                <a:blip r:embed="rId4"/>
                <a:stretch>
                  <a:fillRect t="-989" b="-66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0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crossing triangles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624417" y="1196975"/>
                <a:ext cx="10972800" cy="4929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/>
                  <a:t>There is an optimal solution without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kern="0" dirty="0"/>
                  <a:t> and without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kern="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kern="0" dirty="0"/>
                  <a:t>Such a solution contains at least one of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kern="0" dirty="0"/>
                  <a:t> and one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kern="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kern="0" dirty="0"/>
                  <a:t> it acts as a </a:t>
                </a:r>
                <a:r>
                  <a:rPr lang="en-US" kern="0" dirty="0">
                    <a:solidFill>
                      <a:srgbClr val="0070C0"/>
                    </a:solidFill>
                  </a:rPr>
                  <a:t>vertex cover</a:t>
                </a:r>
                <a:r>
                  <a:rPr lang="en-US" kern="0" dirty="0"/>
                  <a:t> for the edges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Replace the crossing triangles by a </a:t>
                </a:r>
                <a:r>
                  <a:rPr lang="en-US" kern="0" dirty="0">
                    <a:solidFill>
                      <a:srgbClr val="0070C0"/>
                    </a:solidFill>
                  </a:rPr>
                  <a:t>vertex cover crossover gadget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kern="0" dirty="0"/>
                  <a:t>Insert vertices to complete each gadget-edge into a triangle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kern="0" dirty="0" err="1" smtClean="0"/>
                  <a:t>Planarizing</a:t>
                </a:r>
                <a:r>
                  <a:rPr lang="en-US" kern="0" dirty="0" smtClean="0"/>
                  <a:t> 1 pair </a:t>
                </a:r>
                <a:r>
                  <a:rPr lang="en-US" kern="0" dirty="0"/>
                  <a:t>of crossing triangles increases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kern="0" dirty="0"/>
                  <a:t> by </a:t>
                </a:r>
                <a:r>
                  <a:rPr lang="en-US" kern="0" dirty="0">
                    <a:solidFill>
                      <a:srgbClr val="0070C0"/>
                    </a:solidFill>
                  </a:rPr>
                  <a:t>exactly</a:t>
                </a:r>
                <a:r>
                  <a:rPr lang="en-US" kern="0" dirty="0"/>
                  <a:t> 9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196975"/>
                <a:ext cx="10972800" cy="4929188"/>
              </a:xfrm>
              <a:prstGeom prst="rect">
                <a:avLst/>
              </a:prstGeom>
              <a:blipFill rotWithShape="0">
                <a:blip r:embed="rId2"/>
                <a:stretch>
                  <a:fillRect l="-889" t="-989" b="-81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45850"/>
            <a:ext cx="8229600" cy="2231439"/>
          </a:xfrm>
        </p:spPr>
      </p:pic>
      <p:sp>
        <p:nvSpPr>
          <p:cNvPr id="10" name="Right Arrow 9"/>
          <p:cNvSpPr/>
          <p:nvPr/>
        </p:nvSpPr>
        <p:spPr bwMode="auto">
          <a:xfrm>
            <a:off x="7050392" y="3477391"/>
            <a:ext cx="485768" cy="356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725959" y="3477391"/>
            <a:ext cx="485768" cy="356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HideMiddle"/>
          <p:cNvSpPr/>
          <p:nvPr/>
        </p:nvSpPr>
        <p:spPr bwMode="auto">
          <a:xfrm>
            <a:off x="3681985" y="2478024"/>
            <a:ext cx="3368408" cy="229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ight"/>
          <p:cNvSpPr/>
          <p:nvPr/>
        </p:nvSpPr>
        <p:spPr bwMode="auto">
          <a:xfrm>
            <a:off x="6946393" y="2478024"/>
            <a:ext cx="3368408" cy="229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93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planarization operation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 crossing edges to crossing triangles by double-paths</a:t>
                </a:r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 smtClean="0"/>
                  <a:t>Insert vertex cover gadget for the 4 crossing triangle-pairs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Transformation increases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by exactly 48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sz="1800" dirty="0"/>
                  <a:t>Each existing vertex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is connected to 1 gadget vertex</a:t>
                </a: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b="-8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700808"/>
            <a:ext cx="9144000" cy="318826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7001256" y="3116830"/>
            <a:ext cx="481184" cy="356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405416" y="3116830"/>
            <a:ext cx="481184" cy="356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9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of the Vertex Cover gadget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2358"/>
            <a:ext cx="10972800" cy="2458422"/>
          </a:xfrm>
        </p:spPr>
      </p:pic>
      <p:sp>
        <p:nvSpPr>
          <p:cNvPr id="8" name="HideMiddle"/>
          <p:cNvSpPr/>
          <p:nvPr/>
        </p:nvSpPr>
        <p:spPr bwMode="auto">
          <a:xfrm>
            <a:off x="1943556" y="2406044"/>
            <a:ext cx="3368408" cy="260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HideMiddle"/>
          <p:cNvSpPr/>
          <p:nvPr/>
        </p:nvSpPr>
        <p:spPr bwMode="auto">
          <a:xfrm>
            <a:off x="5250524" y="2406044"/>
            <a:ext cx="3368408" cy="260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HideMiddle"/>
          <p:cNvSpPr/>
          <p:nvPr/>
        </p:nvSpPr>
        <p:spPr bwMode="auto">
          <a:xfrm>
            <a:off x="8538207" y="2406044"/>
            <a:ext cx="3368408" cy="260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</a:t>
                </a:r>
                <a:r>
                  <a:rPr lang="en-US" sz="2400" dirty="0" smtClean="0"/>
                  <a:t>crossing edges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by a </a:t>
                </a:r>
                <a:r>
                  <a:rPr lang="en-US" sz="2400" dirty="0" smtClean="0"/>
                  <a:t>gadget as </a:t>
                </a:r>
                <a:r>
                  <a:rPr lang="en-US" sz="2400" dirty="0"/>
                  <a:t>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1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Planarity does not help treewidth- or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-based algorithms to solve </a:t>
                </a:r>
                <a:br>
                  <a:rPr lang="en-US" dirty="0" smtClean="0"/>
                </a:br>
                <a:r>
                  <a:rPr lang="en-US" cap="small" dirty="0" smtClean="0"/>
                  <a:t>Independent Set/Vertex Cover </a:t>
                </a:r>
                <a:r>
                  <a:rPr lang="en-US" dirty="0" smtClean="0"/>
                  <a:t>or</a:t>
                </a:r>
                <a:r>
                  <a:rPr lang="en-US" cap="small" dirty="0" smtClean="0"/>
                  <a:t> Dominating Set</a:t>
                </a:r>
              </a:p>
              <a:p>
                <a:pPr marL="0" indent="0">
                  <a:buNone/>
                </a:pPr>
                <a:r>
                  <a:rPr lang="en-US" dirty="0" smtClean="0"/>
                  <a:t>Graphs can be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planarized</a:t>
                </a:r>
                <a:r>
                  <a:rPr lang="en-US" dirty="0" smtClean="0"/>
                  <a:t> without blowing up their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cutwidth</a:t>
                </a:r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using a crossover gadget which connects to each terminal once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graphs given with a layout of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cutwidth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500" dirty="0">
                    <a:solidFill>
                      <a:srgbClr val="0070C0"/>
                    </a:solidFill>
                  </a:rPr>
                  <a:t>[J &amp; Nederlof, ESA’18]</a:t>
                </a:r>
                <a:br>
                  <a:rPr lang="en-US" sz="1500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is 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cap="small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cap="small" dirty="0"/>
                  <a:t>-Coloring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not 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planar</a:t>
                </a:r>
                <a:r>
                  <a:rPr lang="en-US" dirty="0" smtClean="0"/>
                  <a:t> graphs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Open problems: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cap="small" dirty="0" smtClean="0"/>
                  <a:t>(Planar) Odd Cycle Transversal</a:t>
                </a:r>
                <a:r>
                  <a:rPr lang="en-US" dirty="0" smtClean="0"/>
                  <a:t> parameterized by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cap="small" dirty="0" smtClean="0"/>
                  <a:t>(Planar) Triangle Packing</a:t>
                </a:r>
                <a:r>
                  <a:rPr lang="en-US" dirty="0" smtClean="0"/>
                  <a:t> parameterized by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989" b="-5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423592" y="596379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80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faster algorithms exist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the bounded-width graph is also </a:t>
            </a:r>
            <a:r>
              <a:rPr lang="en-US" dirty="0" smtClean="0">
                <a:solidFill>
                  <a:srgbClr val="0070C0"/>
                </a:solidFill>
              </a:rPr>
              <a:t>planar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500" dirty="0">
                <a:solidFill>
                  <a:srgbClr val="0070C0"/>
                </a:solidFill>
              </a:rPr>
              <a:t>[open problem from Lokshtanov, Marx &amp; Saurabh]</a:t>
            </a:r>
            <a:endParaRPr lang="en-US" sz="15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parameterizing by more </a:t>
            </a:r>
            <a:r>
              <a:rPr lang="en-US" dirty="0" smtClean="0">
                <a:solidFill>
                  <a:srgbClr val="0070C0"/>
                </a:solidFill>
              </a:rPr>
              <a:t>restrictive</a:t>
            </a:r>
            <a:r>
              <a:rPr lang="en-US" dirty="0" smtClean="0"/>
              <a:t> width measures?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Width </a:t>
            </a:r>
            <a:r>
              <a:rPr lang="en-US" dirty="0" smtClean="0"/>
              <a:t>measures considered earlier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 rot="20700000">
            <a:off x="2639616" y="45811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Path width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900000">
            <a:off x="5736293" y="496568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Tree width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20700000">
            <a:off x="4164910" y="528539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Clique width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8208" y="45811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Rank width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6160" y="586134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Boolean width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5485" y="605820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NLC width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900000">
            <a:off x="1055107" y="547133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DAG width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647" y="458112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Kelly width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5822" y="587889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MIM width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rot="3600000">
            <a:off x="9604505" y="52324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Modular width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0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faster algorithms exist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the bounded-width graph is also </a:t>
            </a:r>
            <a:r>
              <a:rPr lang="en-US" dirty="0" smtClean="0">
                <a:solidFill>
                  <a:srgbClr val="0070C0"/>
                </a:solidFill>
              </a:rPr>
              <a:t>planar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500" dirty="0">
                <a:solidFill>
                  <a:srgbClr val="0070C0"/>
                </a:solidFill>
              </a:rPr>
              <a:t>[open problem from Lokshtanov, Marx &amp; Saurabh]</a:t>
            </a:r>
            <a:endParaRPr lang="en-US" sz="15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parameterizing by more </a:t>
            </a:r>
            <a:r>
              <a:rPr lang="en-US" dirty="0" smtClean="0">
                <a:solidFill>
                  <a:srgbClr val="0070C0"/>
                </a:solidFill>
              </a:rPr>
              <a:t>restrictive</a:t>
            </a:r>
            <a:r>
              <a:rPr lang="en-US" dirty="0" smtClean="0"/>
              <a:t> width measures?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More restrictive</a:t>
            </a:r>
            <a:r>
              <a:rPr lang="en-US" dirty="0" smtClean="0"/>
              <a:t> width measures considered earlier: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Pathwidth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Feedback vertex number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Vertex cover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4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graphs by small edge-cuts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cutwidth</a:t>
                </a:r>
                <a:r>
                  <a:rPr lang="en-US" dirty="0" smtClean="0"/>
                  <a:t> of a linear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maximum number of edges intersected by a vertical line between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 graph is the minimum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any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2" y="4523755"/>
            <a:ext cx="4524375" cy="15049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4439816" y="4523755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8256240" y="494116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+mj-lt"/>
              </a:rPr>
              <a:t>cutwidth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1992313" y="3136926"/>
                <a:ext cx="8218488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For any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:</a:t>
                </a:r>
                <a:r>
                  <a:rPr lang="en-US" sz="2400" b="1" dirty="0"/>
                  <a:t> 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𝒕𝒓𝒆𝒆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𝒑𝒂𝒕𝒉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𝒄𝒖𝒕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136926"/>
                <a:ext cx="8218488" cy="86813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4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04622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23 -4.44444E-6 L 0.08854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faster algorithms exist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the bounded-width graph is also planar?</a:t>
            </a:r>
            <a:br>
              <a:rPr lang="en-US" dirty="0" smtClean="0"/>
            </a:br>
            <a:r>
              <a:rPr lang="en-US" sz="1500" dirty="0">
                <a:solidFill>
                  <a:srgbClr val="0070C0"/>
                </a:solidFill>
              </a:rPr>
              <a:t>[open problem from Lokshtanov, Marx &amp; Saurabh]</a:t>
            </a:r>
            <a:endParaRPr lang="en-US" sz="15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parameterizing by more restrictive width measures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such as </a:t>
            </a:r>
            <a:r>
              <a:rPr lang="en-US" dirty="0" err="1" smtClean="0">
                <a:solidFill>
                  <a:srgbClr val="0070C0"/>
                </a:solidFill>
              </a:rPr>
              <a:t>cutwidth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</a:rPr>
              <a:t>The answers to these questions are related!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000" dirty="0"/>
              <a:t>Lower bounds against </a:t>
            </a:r>
            <a:r>
              <a:rPr lang="en-US" sz="2000" dirty="0" err="1"/>
              <a:t>cutwidth</a:t>
            </a:r>
            <a:r>
              <a:rPr lang="en-US" sz="2000" dirty="0"/>
              <a:t> parameterizations,</a:t>
            </a:r>
            <a:br>
              <a:rPr lang="en-US" sz="2000" dirty="0"/>
            </a:br>
            <a:r>
              <a:rPr lang="en-US" sz="2000" dirty="0"/>
              <a:t>transfer to planar graphs by suitable crossover 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1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Assuming the Strong Exponential Time Hypothesis: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Lower (&amp; upper) bounds match those for parameterization by treewidth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/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Planarity does not help for treewidth-based DP!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354586" y="1989187"/>
                <a:ext cx="9493942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cap="small" dirty="0"/>
                  <a:t>Independent Set </a:t>
                </a:r>
                <a:r>
                  <a:rPr lang="en-US" sz="2400" dirty="0" smtClean="0"/>
                  <a:t>cannot </a:t>
                </a:r>
                <a:r>
                  <a:rPr lang="en-US" sz="2400" dirty="0"/>
                  <a:t>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marL="0" lvl="1"/>
                <a:r>
                  <a:rPr lang="en-US" sz="2400" dirty="0"/>
                  <a:t>on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planar</a:t>
                </a:r>
                <a:r>
                  <a:rPr lang="en-US" sz="2400" dirty="0"/>
                  <a:t> graph</a:t>
                </a:r>
                <a:r>
                  <a:rPr lang="en-US" sz="2400" cap="small" dirty="0"/>
                  <a:t> </a:t>
                </a:r>
                <a:r>
                  <a:rPr lang="en-US" sz="2400" dirty="0"/>
                  <a:t>given along with a linear layout of </a:t>
                </a:r>
                <a:r>
                  <a:rPr lang="en-US" sz="2400" dirty="0" err="1"/>
                  <a:t>cutwidth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586" y="1989187"/>
                <a:ext cx="9493942" cy="10081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354586" y="3284984"/>
                <a:ext cx="9493942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cap="small" dirty="0"/>
                  <a:t>Dominating Set </a:t>
                </a:r>
                <a:r>
                  <a:rPr lang="en-US" sz="2400" dirty="0" smtClean="0"/>
                  <a:t>cannot </a:t>
                </a:r>
                <a:r>
                  <a:rPr lang="en-US" sz="2400" dirty="0"/>
                  <a:t>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marL="0" lvl="1"/>
                <a:r>
                  <a:rPr lang="en-US" sz="2400" dirty="0"/>
                  <a:t>on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planar</a:t>
                </a:r>
                <a:r>
                  <a:rPr lang="en-US" sz="2400" dirty="0"/>
                  <a:t> graph</a:t>
                </a:r>
                <a:r>
                  <a:rPr lang="en-US" sz="2400" cap="small" dirty="0"/>
                  <a:t> </a:t>
                </a:r>
                <a:r>
                  <a:rPr lang="en-US" sz="2400" dirty="0"/>
                  <a:t>given along with a linear layout of </a:t>
                </a:r>
                <a:r>
                  <a:rPr lang="en-US" sz="2400" dirty="0" err="1"/>
                  <a:t>cutwidth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586" y="3284984"/>
                <a:ext cx="9493942" cy="10081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0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4696916"/>
            <a:ext cx="5829300" cy="247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contribution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6975"/>
                <a:ext cx="11175032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Bounded-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graphs can efficiently be </a:t>
                </a:r>
                <a:r>
                  <a:rPr lang="en-US" dirty="0" err="1" smtClean="0"/>
                  <a:t>planarized</a:t>
                </a:r>
                <a:r>
                  <a:rPr lang="en-US" dirty="0" smtClean="0"/>
                  <a:t> without blowing up the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, if a suitable crossover gadget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exists</a:t>
                </a:r>
                <a:br>
                  <a:rPr lang="en-US" dirty="0" smtClean="0"/>
                </a:br>
                <a:r>
                  <a:rPr lang="en-US" sz="1400" dirty="0">
                    <a:solidFill>
                      <a:srgbClr val="0070C0"/>
                    </a:solidFill>
                  </a:rPr>
                  <a:t>[independently discovered in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graph drawing </a:t>
                </a:r>
                <a:r>
                  <a:rPr lang="en-US" sz="1400" dirty="0">
                    <a:solidFill>
                      <a:srgbClr val="0070C0"/>
                    </a:solidFill>
                  </a:rPr>
                  <a:t>context by Eppstein, GD’17]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with layout of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is transformed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planar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with layout of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𝑐𝑢𝑡𝑤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Crucial requirement on crossover gadget: </a:t>
                </a:r>
              </a:p>
              <a:p>
                <a:r>
                  <a:rPr lang="en-US" dirty="0" smtClean="0"/>
                  <a:t>crossing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are replaced by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while connecting each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 single</a:t>
                </a:r>
                <a:r>
                  <a:rPr lang="en-US" dirty="0" smtClean="0"/>
                  <a:t> vertex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6975"/>
                <a:ext cx="11175032" cy="4929188"/>
              </a:xfrm>
              <a:blipFill rotWithShape="0">
                <a:blip r:embed="rId3"/>
                <a:stretch>
                  <a:fillRect l="-873" t="-989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5591944" y="5517232"/>
            <a:ext cx="108012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2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Planarization by vertices preserves </a:t>
            </a:r>
            <a:r>
              <a:rPr lang="en-US" dirty="0" err="1" smtClean="0"/>
              <a:t>cutwidth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1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Replacing crossings by degree-4 vertices </a:t>
            </a:r>
            <a:r>
              <a:rPr lang="en-US" kern="0" dirty="0">
                <a:solidFill>
                  <a:srgbClr val="0070C0"/>
                </a:solidFill>
              </a:rPr>
              <a:t>preserves </a:t>
            </a:r>
            <a:r>
              <a:rPr lang="en-US" kern="0" dirty="0" err="1">
                <a:solidFill>
                  <a:srgbClr val="0070C0"/>
                </a:solidFill>
              </a:rPr>
              <a:t>cutwidth</a:t>
            </a:r>
            <a:endParaRPr lang="en-US" kern="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b="62037"/>
          <a:stretch/>
        </p:blipFill>
        <p:spPr>
          <a:xfrm>
            <a:off x="2382416" y="2155255"/>
            <a:ext cx="7427168" cy="180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62867"/>
          <a:stretch/>
        </p:blipFill>
        <p:spPr bwMode="auto">
          <a:xfrm>
            <a:off x="2382416" y="4562178"/>
            <a:ext cx="7427168" cy="176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 bwMode="auto">
          <a:xfrm rot="5400000">
            <a:off x="5703950" y="4015933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816540" y="2060848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816540" y="4562178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15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39569</TotalTime>
  <Words>800</Words>
  <Application>Microsoft Office PowerPoint</Application>
  <PresentationFormat>Widescreen</PresentationFormat>
  <Paragraphs>198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Cambria Math</vt:lpstr>
      <vt:lpstr>Arial</vt:lpstr>
      <vt:lpstr>Arial Narrow</vt:lpstr>
      <vt:lpstr>AA-UiB-Institusjonell-mal-rev03</vt:lpstr>
      <vt:lpstr>PowerPoint Presentation</vt:lpstr>
      <vt:lpstr>Lower bounds for treewidth-based algorithms</vt:lpstr>
      <vt:lpstr>Motivating questions</vt:lpstr>
      <vt:lpstr>Motivating questions</vt:lpstr>
      <vt:lpstr>Decomposing graphs by small edge-cuts</vt:lpstr>
      <vt:lpstr>Motivating questions</vt:lpstr>
      <vt:lpstr>Main results</vt:lpstr>
      <vt:lpstr>Conceptual contribution</vt:lpstr>
      <vt:lpstr>Planarization by vertices preserves cutwidth</vt:lpstr>
      <vt:lpstr>Gadget planarization does not blow up cutwidth</vt:lpstr>
      <vt:lpstr>Proof strategy for lower bounds</vt:lpstr>
      <vt:lpstr>Technical contribution</vt:lpstr>
      <vt:lpstr>The Dominating Set problem</vt:lpstr>
      <vt:lpstr>Replacing single edges</vt:lpstr>
      <vt:lpstr>Replacing single edges (≤)</vt:lpstr>
      <vt:lpstr>Replacing single edges (≥)</vt:lpstr>
      <vt:lpstr>Replacing single edges (≥)</vt:lpstr>
      <vt:lpstr>Replacing single edges (≥)</vt:lpstr>
      <vt:lpstr>Replacing single edges</vt:lpstr>
      <vt:lpstr>2 crossing edges ⇒ 4 crossing triangles</vt:lpstr>
      <vt:lpstr>Eliminating crossing triangles</vt:lpstr>
      <vt:lpstr>Complete planarization operation</vt:lpstr>
      <vt:lpstr>Behavior of the Vertex Cover gadget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1673</cp:revision>
  <cp:lastPrinted>2018-06-05T11:33:59Z</cp:lastPrinted>
  <dcterms:created xsi:type="dcterms:W3CDTF">2011-05-20T06:21:58Z</dcterms:created>
  <dcterms:modified xsi:type="dcterms:W3CDTF">2018-09-13T11:28:16Z</dcterms:modified>
</cp:coreProperties>
</file>