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2" r:id="rId2"/>
    <p:sldId id="445" r:id="rId3"/>
    <p:sldId id="462" r:id="rId4"/>
    <p:sldId id="463" r:id="rId5"/>
    <p:sldId id="464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70" r:id="rId14"/>
    <p:sldId id="453" r:id="rId15"/>
    <p:sldId id="454" r:id="rId16"/>
    <p:sldId id="455" r:id="rId17"/>
    <p:sldId id="466" r:id="rId18"/>
    <p:sldId id="467" r:id="rId19"/>
    <p:sldId id="456" r:id="rId20"/>
    <p:sldId id="468" r:id="rId21"/>
    <p:sldId id="404" r:id="rId22"/>
    <p:sldId id="406" r:id="rId23"/>
    <p:sldId id="407" r:id="rId24"/>
    <p:sldId id="409" r:id="rId25"/>
    <p:sldId id="410" r:id="rId26"/>
    <p:sldId id="424" r:id="rId27"/>
    <p:sldId id="425" r:id="rId28"/>
    <p:sldId id="435" r:id="rId29"/>
    <p:sldId id="433" r:id="rId30"/>
    <p:sldId id="432" r:id="rId31"/>
    <p:sldId id="471" r:id="rId32"/>
    <p:sldId id="472" r:id="rId33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5405" autoAdjust="0"/>
  </p:normalViewPr>
  <p:slideViewPr>
    <p:cSldViewPr>
      <p:cViewPr>
        <p:scale>
          <a:sx n="100" d="100"/>
          <a:sy n="100" d="100"/>
        </p:scale>
        <p:origin x="-128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t\Dropbox\Talks\Bedlewo\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Google Scholar Papers on </a:t>
            </a:r>
            <a:r>
              <a:rPr lang="en-US" sz="2400" b="1" dirty="0"/>
              <a:t>FPT</a:t>
            </a:r>
            <a:r>
              <a:rPr lang="en-US" sz="2400" dirty="0"/>
              <a:t> and </a:t>
            </a:r>
            <a:r>
              <a:rPr lang="en-US" sz="2400" b="1" dirty="0" err="1"/>
              <a:t>Kernelization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FPT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1</c:v>
                </c:pt>
                <c:pt idx="1">
                  <c:v>9</c:v>
                </c:pt>
                <c:pt idx="2">
                  <c:v>16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38</c:v>
                </c:pt>
                <c:pt idx="7">
                  <c:v>28</c:v>
                </c:pt>
                <c:pt idx="8">
                  <c:v>76</c:v>
                </c:pt>
                <c:pt idx="9">
                  <c:v>45</c:v>
                </c:pt>
                <c:pt idx="10">
                  <c:v>95</c:v>
                </c:pt>
                <c:pt idx="11">
                  <c:v>109</c:v>
                </c:pt>
                <c:pt idx="12">
                  <c:v>168</c:v>
                </c:pt>
                <c:pt idx="13">
                  <c:v>269</c:v>
                </c:pt>
                <c:pt idx="14">
                  <c:v>285</c:v>
                </c:pt>
                <c:pt idx="15">
                  <c:v>419</c:v>
                </c:pt>
                <c:pt idx="16">
                  <c:v>459</c:v>
                </c:pt>
                <c:pt idx="17">
                  <c:v>571</c:v>
                </c:pt>
                <c:pt idx="18">
                  <c:v>729</c:v>
                </c:pt>
                <c:pt idx="19">
                  <c:v>704</c:v>
                </c:pt>
                <c:pt idx="20">
                  <c:v>787</c:v>
                </c:pt>
                <c:pt idx="21">
                  <c:v>914</c:v>
                </c:pt>
                <c:pt idx="22">
                  <c:v>1100</c:v>
                </c:pt>
              </c:numCache>
            </c:numRef>
          </c:yVal>
          <c:smooth val="0"/>
        </c:ser>
        <c:ser>
          <c:idx val="1"/>
          <c:order val="1"/>
          <c:tx>
            <c:v>Kernelization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xVal>
          <c:yVal>
            <c:numRef>
              <c:f>Sheet1!$C$3:$C$25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11</c:v>
                </c:pt>
                <c:pt idx="11">
                  <c:v>14</c:v>
                </c:pt>
                <c:pt idx="12">
                  <c:v>22</c:v>
                </c:pt>
                <c:pt idx="13">
                  <c:v>51</c:v>
                </c:pt>
                <c:pt idx="14">
                  <c:v>61</c:v>
                </c:pt>
                <c:pt idx="15">
                  <c:v>107</c:v>
                </c:pt>
                <c:pt idx="16">
                  <c:v>114</c:v>
                </c:pt>
                <c:pt idx="17">
                  <c:v>146</c:v>
                </c:pt>
                <c:pt idx="18">
                  <c:v>179</c:v>
                </c:pt>
                <c:pt idx="19">
                  <c:v>221</c:v>
                </c:pt>
                <c:pt idx="20">
                  <c:v>218</c:v>
                </c:pt>
                <c:pt idx="21">
                  <c:v>289</c:v>
                </c:pt>
                <c:pt idx="22">
                  <c:v>326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62048"/>
        <c:axId val="60163968"/>
      </c:scatterChart>
      <c:valAx>
        <c:axId val="6016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63968"/>
        <c:crosses val="autoZero"/>
        <c:crossBetween val="midCat"/>
      </c:valAx>
      <c:valAx>
        <c:axId val="6016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62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80CF9-E994-4FCB-91F1-EDA6C48C31F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3E9AFE-0037-43E2-ACA1-E64D458AFFFE}">
          <dgm:prSet phldrT="[Text]"/>
          <dgm:spPr/>
          <dgm:t>
            <a:bodyPr/>
            <a:lstStyle/>
            <a:p>
              <a:r>
                <a:rPr lang="en-US" dirty="0" smtClean="0"/>
                <a:t>Is there a  polynomial Turing kernel for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Path</a:t>
              </a:r>
              <a:r>
                <a:rPr lang="en-US" dirty="0" smtClean="0"/>
                <a:t> in general graphs?</a:t>
              </a:r>
              <a:endParaRPr lang="en-US" dirty="0"/>
            </a:p>
          </dgm:t>
        </dgm:pt>
      </mc:Choice>
      <mc:Fallback xmlns="">
        <dgm:pt modelId="{433E9AFE-0037-43E2-ACA1-E64D458AFFFE}">
          <dgm:prSet phldrT="[Text]"/>
          <dgm:spPr/>
          <dgm:t>
            <a:bodyPr/>
            <a:lstStyle/>
            <a:p>
              <a:r>
                <a:rPr lang="en-US" dirty="0" smtClean="0"/>
                <a:t>Is there a  polynomial Turing kernel for </a:t>
              </a:r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Path</a:t>
              </a:r>
              <a:r>
                <a:rPr lang="en-US" dirty="0" smtClean="0"/>
                <a:t> in general graphs?</a:t>
              </a:r>
              <a:endParaRPr lang="en-US" dirty="0"/>
            </a:p>
          </dgm:t>
        </dgm:pt>
      </mc:Fallback>
    </mc:AlternateContent>
    <dgm:pt modelId="{BCDD2C2F-398D-41DA-928F-4722C17EF993}" type="parTrans" cxnId="{7036819C-FC43-4DA4-B5C5-3B4792CC1174}">
      <dgm:prSet/>
      <dgm:spPr/>
      <dgm:t>
        <a:bodyPr/>
        <a:lstStyle/>
        <a:p>
          <a:endParaRPr lang="en-US"/>
        </a:p>
      </dgm:t>
    </dgm:pt>
    <dgm:pt modelId="{A9E322CF-D483-4909-BCF7-01F025B99013}" type="sibTrans" cxnId="{7036819C-FC43-4DA4-B5C5-3B4792CC117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62C363E-4A67-41A4-BA9B-4801DBC6D2EA}">
          <dgm:prSet/>
          <dgm:spPr/>
          <dgm:t>
            <a:bodyPr/>
            <a:lstStyle/>
            <a:p>
              <a:r>
                <a:rPr lang="en-US" dirty="0" smtClean="0"/>
                <a:t>Can we relate the non-existence of Turing kernels for specific problems to a complexity-theoretic collapse like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𝑁𝑃</m:t>
                  </m:r>
                  <m:r>
                    <a:rPr lang="en-US" b="0" i="1" smtClean="0">
                      <a:latin typeface="Cambria Math"/>
                    </a:rPr>
                    <m:t>⊆</m:t>
                  </m:r>
                  <m:r>
                    <a:rPr lang="en-US" b="0" i="1" smtClean="0">
                      <a:latin typeface="Cambria Math"/>
                    </a:rPr>
                    <m:t>𝑐𝑜𝑁𝑃</m:t>
                  </m:r>
                  <m:r>
                    <a:rPr lang="en-US" b="0" i="1" smtClean="0">
                      <a:latin typeface="Cambria Math"/>
                    </a:rPr>
                    <m:t>/</m:t>
                  </m:r>
                  <m:r>
                    <a:rPr lang="en-US" b="0" i="1" smtClean="0">
                      <a:latin typeface="Cambria Math"/>
                    </a:rPr>
                    <m:t>𝑝𝑜𝑙𝑦</m:t>
                  </m:r>
                </m:oMath>
              </a14:m>
              <a:r>
                <a:rPr lang="en-US" dirty="0" smtClean="0"/>
                <a:t>?</a:t>
              </a:r>
            </a:p>
          </dgm:t>
        </dgm:pt>
      </mc:Choice>
      <mc:Fallback xmlns="">
        <dgm:pt modelId="{E62C363E-4A67-41A4-BA9B-4801DBC6D2EA}">
          <dgm:prSet/>
          <dgm:spPr/>
          <dgm:t>
            <a:bodyPr/>
            <a:lstStyle/>
            <a:p>
              <a:r>
                <a:rPr lang="en-US" dirty="0" smtClean="0"/>
                <a:t>Can we relate the non-existence of Turing kernels for specific problems to a complexity-theoretic collapse like </a:t>
              </a:r>
              <a:r>
                <a:rPr lang="en-US" b="0" i="0" smtClean="0">
                  <a:latin typeface="Cambria Math"/>
                </a:rPr>
                <a:t>𝑁𝑃⊆𝑐𝑜𝑁𝑃/𝑝𝑜𝑙𝑦</a:t>
              </a:r>
              <a:r>
                <a:rPr lang="en-US" dirty="0" smtClean="0"/>
                <a:t>?</a:t>
              </a:r>
              <a:endParaRPr lang="en-US" dirty="0" smtClean="0"/>
            </a:p>
          </dgm:t>
        </dgm:pt>
      </mc:Fallback>
    </mc:AlternateContent>
    <dgm:pt modelId="{87D6C9AA-3C97-445C-93E9-4CE249357C9A}" type="parTrans" cxnId="{EC3C561D-EEBF-4FD4-A48C-0ACB7A82E768}">
      <dgm:prSet/>
      <dgm:spPr/>
      <dgm:t>
        <a:bodyPr/>
        <a:lstStyle/>
        <a:p>
          <a:endParaRPr lang="en-US"/>
        </a:p>
      </dgm:t>
    </dgm:pt>
    <dgm:pt modelId="{7BF47BCD-E375-4DDE-AE87-A474232B18EE}" type="sibTrans" cxnId="{EC3C561D-EEBF-4FD4-A48C-0ACB7A82E768}">
      <dgm:prSet/>
      <dgm:spPr/>
      <dgm:t>
        <a:bodyPr/>
        <a:lstStyle/>
        <a:p>
          <a:endParaRPr lang="en-US"/>
        </a:p>
      </dgm:t>
    </dgm:pt>
    <dgm:pt modelId="{2C4943C2-4A54-4DD0-A7E0-9BAE59D6F413}">
      <dgm:prSet/>
      <dgm:spPr/>
      <dgm:t>
        <a:bodyPr/>
        <a:lstStyle/>
        <a:p>
          <a:r>
            <a:rPr lang="en-US" dirty="0" smtClean="0"/>
            <a:t>Can adaptive Turing kernels be transformed into non-adaptive ones?</a:t>
          </a:r>
          <a:endParaRPr lang="en-US" dirty="0"/>
        </a:p>
      </dgm:t>
    </dgm:pt>
    <dgm:pt modelId="{DF4829B2-091C-4423-9C10-E37661568025}" type="parTrans" cxnId="{854E408A-03E5-4071-AC01-72D5B5708E3F}">
      <dgm:prSet/>
      <dgm:spPr/>
      <dgm:t>
        <a:bodyPr/>
        <a:lstStyle/>
        <a:p>
          <a:endParaRPr lang="en-US"/>
        </a:p>
      </dgm:t>
    </dgm:pt>
    <dgm:pt modelId="{BE143288-6E9B-496E-85A0-5420F02B6B31}" type="sibTrans" cxnId="{854E408A-03E5-4071-AC01-72D5B5708E3F}">
      <dgm:prSet/>
      <dgm:spPr/>
      <dgm:t>
        <a:bodyPr/>
        <a:lstStyle/>
        <a:p>
          <a:endParaRPr lang="en-US"/>
        </a:p>
      </dgm:t>
    </dgm:pt>
    <dgm:pt modelId="{498C4001-49D1-416F-964B-D16D600ABB50}" type="pres">
      <dgm:prSet presAssocID="{09D80CF9-E994-4FCB-91F1-EDA6C48C31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79D463-E65E-4C50-97E4-211E16EED695}" type="pres">
      <dgm:prSet presAssocID="{433E9AFE-0037-43E2-ACA1-E64D458AFFFE}" presName="parentText" presStyleLbl="node1" presStyleIdx="0" presStyleCnt="3" custLinFactY="-36906" custLinFactNeighborX="1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5C13-0063-4660-8F64-ADDEC88543DA}" type="pres">
      <dgm:prSet presAssocID="{A9E322CF-D483-4909-BCF7-01F025B99013}" presName="spacer" presStyleCnt="0"/>
      <dgm:spPr/>
    </dgm:pt>
    <dgm:pt modelId="{D0D08240-2F9B-4228-8349-09FBCFB75E7A}" type="pres">
      <dgm:prSet presAssocID="{E62C363E-4A67-41A4-BA9B-4801DBC6D2EA}" presName="parentText" presStyleLbl="node1" presStyleIdx="1" presStyleCnt="3" custLinFactNeighborX="142" custLinFactNeighborY="-48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F8C49-504E-4675-919A-D2C624FF4FD7}" type="pres">
      <dgm:prSet presAssocID="{7BF47BCD-E375-4DDE-AE87-A474232B18EE}" presName="spacer" presStyleCnt="0"/>
      <dgm:spPr/>
    </dgm:pt>
    <dgm:pt modelId="{7407458B-5AF8-4F94-BDC4-5A3FA22D340D}" type="pres">
      <dgm:prSet presAssocID="{2C4943C2-4A54-4DD0-A7E0-9BAE59D6F4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E6945-A4BD-48E5-881F-42A9D89CF361}" type="presOf" srcId="{433E9AFE-0037-43E2-ACA1-E64D458AFFFE}" destId="{A379D463-E65E-4C50-97E4-211E16EED695}" srcOrd="0" destOrd="0" presId="urn:microsoft.com/office/officeart/2005/8/layout/vList2"/>
    <dgm:cxn modelId="{EC3C561D-EEBF-4FD4-A48C-0ACB7A82E768}" srcId="{09D80CF9-E994-4FCB-91F1-EDA6C48C31F9}" destId="{E62C363E-4A67-41A4-BA9B-4801DBC6D2EA}" srcOrd="1" destOrd="0" parTransId="{87D6C9AA-3C97-445C-93E9-4CE249357C9A}" sibTransId="{7BF47BCD-E375-4DDE-AE87-A474232B18EE}"/>
    <dgm:cxn modelId="{8842EB61-B797-4791-B65A-9D268387F597}" type="presOf" srcId="{E62C363E-4A67-41A4-BA9B-4801DBC6D2EA}" destId="{D0D08240-2F9B-4228-8349-09FBCFB75E7A}" srcOrd="0" destOrd="0" presId="urn:microsoft.com/office/officeart/2005/8/layout/vList2"/>
    <dgm:cxn modelId="{7036819C-FC43-4DA4-B5C5-3B4792CC1174}" srcId="{09D80CF9-E994-4FCB-91F1-EDA6C48C31F9}" destId="{433E9AFE-0037-43E2-ACA1-E64D458AFFFE}" srcOrd="0" destOrd="0" parTransId="{BCDD2C2F-398D-41DA-928F-4722C17EF993}" sibTransId="{A9E322CF-D483-4909-BCF7-01F025B99013}"/>
    <dgm:cxn modelId="{854E408A-03E5-4071-AC01-72D5B5708E3F}" srcId="{09D80CF9-E994-4FCB-91F1-EDA6C48C31F9}" destId="{2C4943C2-4A54-4DD0-A7E0-9BAE59D6F413}" srcOrd="2" destOrd="0" parTransId="{DF4829B2-091C-4423-9C10-E37661568025}" sibTransId="{BE143288-6E9B-496E-85A0-5420F02B6B31}"/>
    <dgm:cxn modelId="{EF507680-9338-436C-8200-5386B39270F9}" type="presOf" srcId="{2C4943C2-4A54-4DD0-A7E0-9BAE59D6F413}" destId="{7407458B-5AF8-4F94-BDC4-5A3FA22D340D}" srcOrd="0" destOrd="0" presId="urn:microsoft.com/office/officeart/2005/8/layout/vList2"/>
    <dgm:cxn modelId="{2264E5D6-A662-49B3-85DB-07AB5E97E022}" type="presOf" srcId="{09D80CF9-E994-4FCB-91F1-EDA6C48C31F9}" destId="{498C4001-49D1-416F-964B-D16D600ABB50}" srcOrd="0" destOrd="0" presId="urn:microsoft.com/office/officeart/2005/8/layout/vList2"/>
    <dgm:cxn modelId="{63C67801-C0D3-4370-AE34-0122B7A10C92}" type="presParOf" srcId="{498C4001-49D1-416F-964B-D16D600ABB50}" destId="{A379D463-E65E-4C50-97E4-211E16EED695}" srcOrd="0" destOrd="0" presId="urn:microsoft.com/office/officeart/2005/8/layout/vList2"/>
    <dgm:cxn modelId="{8B3178AE-AE19-48D9-AE21-7694A5A7822D}" type="presParOf" srcId="{498C4001-49D1-416F-964B-D16D600ABB50}" destId="{FA4E5C13-0063-4660-8F64-ADDEC88543DA}" srcOrd="1" destOrd="0" presId="urn:microsoft.com/office/officeart/2005/8/layout/vList2"/>
    <dgm:cxn modelId="{90C5FCBE-0786-4BEE-9ACF-F47ED670D733}" type="presParOf" srcId="{498C4001-49D1-416F-964B-D16D600ABB50}" destId="{D0D08240-2F9B-4228-8349-09FBCFB75E7A}" srcOrd="2" destOrd="0" presId="urn:microsoft.com/office/officeart/2005/8/layout/vList2"/>
    <dgm:cxn modelId="{C05820DC-5659-4D48-AACA-21187A84321D}" type="presParOf" srcId="{498C4001-49D1-416F-964B-D16D600ABB50}" destId="{231F8C49-504E-4675-919A-D2C624FF4FD7}" srcOrd="3" destOrd="0" presId="urn:microsoft.com/office/officeart/2005/8/layout/vList2"/>
    <dgm:cxn modelId="{5B913784-2C2C-4CE1-AEDA-6C9042CE4F40}" type="presParOf" srcId="{498C4001-49D1-416F-964B-D16D600ABB50}" destId="{7407458B-5AF8-4F94-BDC4-5A3FA22D3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80CF9-E994-4FCB-91F1-EDA6C48C31F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E9AFE-0037-43E2-ACA1-E64D458AFFFE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CDD2C2F-398D-41DA-928F-4722C17EF993}" type="parTrans" cxnId="{7036819C-FC43-4DA4-B5C5-3B4792CC1174}">
      <dgm:prSet/>
      <dgm:spPr/>
      <dgm:t>
        <a:bodyPr/>
        <a:lstStyle/>
        <a:p>
          <a:endParaRPr lang="en-US"/>
        </a:p>
      </dgm:t>
    </dgm:pt>
    <dgm:pt modelId="{A9E322CF-D483-4909-BCF7-01F025B99013}" type="sibTrans" cxnId="{7036819C-FC43-4DA4-B5C5-3B4792CC1174}">
      <dgm:prSet/>
      <dgm:spPr/>
      <dgm:t>
        <a:bodyPr/>
        <a:lstStyle/>
        <a:p>
          <a:endParaRPr lang="en-US"/>
        </a:p>
      </dgm:t>
    </dgm:pt>
    <dgm:pt modelId="{E62C363E-4A67-41A4-BA9B-4801DBC6D2EA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7D6C9AA-3C97-445C-93E9-4CE249357C9A}" type="parTrans" cxnId="{EC3C561D-EEBF-4FD4-A48C-0ACB7A82E768}">
      <dgm:prSet/>
      <dgm:spPr/>
      <dgm:t>
        <a:bodyPr/>
        <a:lstStyle/>
        <a:p>
          <a:endParaRPr lang="en-US"/>
        </a:p>
      </dgm:t>
    </dgm:pt>
    <dgm:pt modelId="{7BF47BCD-E375-4DDE-AE87-A474232B18EE}" type="sibTrans" cxnId="{EC3C561D-EEBF-4FD4-A48C-0ACB7A82E768}">
      <dgm:prSet/>
      <dgm:spPr/>
      <dgm:t>
        <a:bodyPr/>
        <a:lstStyle/>
        <a:p>
          <a:endParaRPr lang="en-US"/>
        </a:p>
      </dgm:t>
    </dgm:pt>
    <dgm:pt modelId="{2C4943C2-4A54-4DD0-A7E0-9BAE59D6F413}">
      <dgm:prSet/>
      <dgm:spPr/>
      <dgm:t>
        <a:bodyPr/>
        <a:lstStyle/>
        <a:p>
          <a:r>
            <a:rPr lang="en-US" dirty="0" smtClean="0"/>
            <a:t>Can adaptive Turing kernels be transformed into non-adaptive ones?</a:t>
          </a:r>
          <a:endParaRPr lang="en-US" dirty="0"/>
        </a:p>
      </dgm:t>
    </dgm:pt>
    <dgm:pt modelId="{DF4829B2-091C-4423-9C10-E37661568025}" type="parTrans" cxnId="{854E408A-03E5-4071-AC01-72D5B5708E3F}">
      <dgm:prSet/>
      <dgm:spPr/>
      <dgm:t>
        <a:bodyPr/>
        <a:lstStyle/>
        <a:p>
          <a:endParaRPr lang="en-US"/>
        </a:p>
      </dgm:t>
    </dgm:pt>
    <dgm:pt modelId="{BE143288-6E9B-496E-85A0-5420F02B6B31}" type="sibTrans" cxnId="{854E408A-03E5-4071-AC01-72D5B5708E3F}">
      <dgm:prSet/>
      <dgm:spPr/>
      <dgm:t>
        <a:bodyPr/>
        <a:lstStyle/>
        <a:p>
          <a:endParaRPr lang="en-US"/>
        </a:p>
      </dgm:t>
    </dgm:pt>
    <dgm:pt modelId="{498C4001-49D1-416F-964B-D16D600ABB50}" type="pres">
      <dgm:prSet presAssocID="{09D80CF9-E994-4FCB-91F1-EDA6C48C31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79D463-E65E-4C50-97E4-211E16EED695}" type="pres">
      <dgm:prSet presAssocID="{433E9AFE-0037-43E2-ACA1-E64D458AFFFE}" presName="parentText" presStyleLbl="node1" presStyleIdx="0" presStyleCnt="3" custLinFactY="-36906" custLinFactNeighborX="1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5C13-0063-4660-8F64-ADDEC88543DA}" type="pres">
      <dgm:prSet presAssocID="{A9E322CF-D483-4909-BCF7-01F025B99013}" presName="spacer" presStyleCnt="0"/>
      <dgm:spPr/>
    </dgm:pt>
    <dgm:pt modelId="{D0D08240-2F9B-4228-8349-09FBCFB75E7A}" type="pres">
      <dgm:prSet presAssocID="{E62C363E-4A67-41A4-BA9B-4801DBC6D2EA}" presName="parentText" presStyleLbl="node1" presStyleIdx="1" presStyleCnt="3" custLinFactNeighborX="142" custLinFactNeighborY="-48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F8C49-504E-4675-919A-D2C624FF4FD7}" type="pres">
      <dgm:prSet presAssocID="{7BF47BCD-E375-4DDE-AE87-A474232B18EE}" presName="spacer" presStyleCnt="0"/>
      <dgm:spPr/>
    </dgm:pt>
    <dgm:pt modelId="{7407458B-5AF8-4F94-BDC4-5A3FA22D340D}" type="pres">
      <dgm:prSet presAssocID="{2C4943C2-4A54-4DD0-A7E0-9BAE59D6F4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E6945-A4BD-48E5-881F-42A9D89CF361}" type="presOf" srcId="{433E9AFE-0037-43E2-ACA1-E64D458AFFFE}" destId="{A379D463-E65E-4C50-97E4-211E16EED695}" srcOrd="0" destOrd="0" presId="urn:microsoft.com/office/officeart/2005/8/layout/vList2"/>
    <dgm:cxn modelId="{EC3C561D-EEBF-4FD4-A48C-0ACB7A82E768}" srcId="{09D80CF9-E994-4FCB-91F1-EDA6C48C31F9}" destId="{E62C363E-4A67-41A4-BA9B-4801DBC6D2EA}" srcOrd="1" destOrd="0" parTransId="{87D6C9AA-3C97-445C-93E9-4CE249357C9A}" sibTransId="{7BF47BCD-E375-4DDE-AE87-A474232B18EE}"/>
    <dgm:cxn modelId="{8842EB61-B797-4791-B65A-9D268387F597}" type="presOf" srcId="{E62C363E-4A67-41A4-BA9B-4801DBC6D2EA}" destId="{D0D08240-2F9B-4228-8349-09FBCFB75E7A}" srcOrd="0" destOrd="0" presId="urn:microsoft.com/office/officeart/2005/8/layout/vList2"/>
    <dgm:cxn modelId="{7036819C-FC43-4DA4-B5C5-3B4792CC1174}" srcId="{09D80CF9-E994-4FCB-91F1-EDA6C48C31F9}" destId="{433E9AFE-0037-43E2-ACA1-E64D458AFFFE}" srcOrd="0" destOrd="0" parTransId="{BCDD2C2F-398D-41DA-928F-4722C17EF993}" sibTransId="{A9E322CF-D483-4909-BCF7-01F025B99013}"/>
    <dgm:cxn modelId="{854E408A-03E5-4071-AC01-72D5B5708E3F}" srcId="{09D80CF9-E994-4FCB-91F1-EDA6C48C31F9}" destId="{2C4943C2-4A54-4DD0-A7E0-9BAE59D6F413}" srcOrd="2" destOrd="0" parTransId="{DF4829B2-091C-4423-9C10-E37661568025}" sibTransId="{BE143288-6E9B-496E-85A0-5420F02B6B31}"/>
    <dgm:cxn modelId="{EF507680-9338-436C-8200-5386B39270F9}" type="presOf" srcId="{2C4943C2-4A54-4DD0-A7E0-9BAE59D6F413}" destId="{7407458B-5AF8-4F94-BDC4-5A3FA22D340D}" srcOrd="0" destOrd="0" presId="urn:microsoft.com/office/officeart/2005/8/layout/vList2"/>
    <dgm:cxn modelId="{2264E5D6-A662-49B3-85DB-07AB5E97E022}" type="presOf" srcId="{09D80CF9-E994-4FCB-91F1-EDA6C48C31F9}" destId="{498C4001-49D1-416F-964B-D16D600ABB50}" srcOrd="0" destOrd="0" presId="urn:microsoft.com/office/officeart/2005/8/layout/vList2"/>
    <dgm:cxn modelId="{63C67801-C0D3-4370-AE34-0122B7A10C92}" type="presParOf" srcId="{498C4001-49D1-416F-964B-D16D600ABB50}" destId="{A379D463-E65E-4C50-97E4-211E16EED695}" srcOrd="0" destOrd="0" presId="urn:microsoft.com/office/officeart/2005/8/layout/vList2"/>
    <dgm:cxn modelId="{8B3178AE-AE19-48D9-AE21-7694A5A7822D}" type="presParOf" srcId="{498C4001-49D1-416F-964B-D16D600ABB50}" destId="{FA4E5C13-0063-4660-8F64-ADDEC88543DA}" srcOrd="1" destOrd="0" presId="urn:microsoft.com/office/officeart/2005/8/layout/vList2"/>
    <dgm:cxn modelId="{90C5FCBE-0786-4BEE-9ACF-F47ED670D733}" type="presParOf" srcId="{498C4001-49D1-416F-964B-D16D600ABB50}" destId="{D0D08240-2F9B-4228-8349-09FBCFB75E7A}" srcOrd="2" destOrd="0" presId="urn:microsoft.com/office/officeart/2005/8/layout/vList2"/>
    <dgm:cxn modelId="{C05820DC-5659-4D48-AACA-21187A84321D}" type="presParOf" srcId="{498C4001-49D1-416F-964B-D16D600ABB50}" destId="{231F8C49-504E-4675-919A-D2C624FF4FD7}" srcOrd="3" destOrd="0" presId="urn:microsoft.com/office/officeart/2005/8/layout/vList2"/>
    <dgm:cxn modelId="{5B913784-2C2C-4CE1-AEDA-6C9042CE4F40}" type="presParOf" srcId="{498C4001-49D1-416F-964B-D16D600ABB50}" destId="{7407458B-5AF8-4F94-BDC4-5A3FA22D3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D463-E65E-4C50-97E4-211E16EED695}">
      <dsp:nvSpPr>
        <dsp:cNvPr id="0" name=""/>
        <dsp:cNvSpPr/>
      </dsp:nvSpPr>
      <dsp:spPr>
        <a:xfrm>
          <a:off x="0" y="0"/>
          <a:ext cx="7809434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 there a  polynomial Turing kernel for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𝑘</m:t>
              </m:r>
            </m:oMath>
          </a14:m>
          <a:r>
            <a:rPr lang="en-US" sz="1800" kern="1200" dirty="0" smtClean="0"/>
            <a:t>-</a:t>
          </a:r>
          <a:r>
            <a:rPr lang="en-US" sz="1800" kern="1200" cap="small" baseline="0" dirty="0" smtClean="0"/>
            <a:t>Path</a:t>
          </a:r>
          <a:r>
            <a:rPr lang="en-US" sz="1800" kern="1200" dirty="0" smtClean="0"/>
            <a:t> in general graphs?</a:t>
          </a:r>
          <a:endParaRPr lang="en-US" sz="1800" kern="1200" dirty="0"/>
        </a:p>
      </dsp:txBody>
      <dsp:txXfrm>
        <a:off x="34906" y="34906"/>
        <a:ext cx="7739622" cy="645240"/>
      </dsp:txXfrm>
    </dsp:sp>
    <dsp:sp modelId="{D0D08240-2F9B-4228-8349-09FBCFB75E7A}">
      <dsp:nvSpPr>
        <dsp:cNvPr id="0" name=""/>
        <dsp:cNvSpPr/>
      </dsp:nvSpPr>
      <dsp:spPr>
        <a:xfrm>
          <a:off x="0" y="792088"/>
          <a:ext cx="7809434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 we relate the non-existence of Turing kernels for specific problems to a complexity-theoretic collapse like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/>
                </a:rPr>
                <m:t>𝑁𝑃</m:t>
              </m:r>
              <m:r>
                <a:rPr lang="en-US" sz="1800" b="0" i="1" kern="1200" smtClean="0">
                  <a:latin typeface="Cambria Math"/>
                </a:rPr>
                <m:t>⊆</m:t>
              </m:r>
              <m:r>
                <a:rPr lang="en-US" sz="1800" b="0" i="1" kern="1200" smtClean="0">
                  <a:latin typeface="Cambria Math"/>
                </a:rPr>
                <m:t>𝑐𝑜𝑁𝑃</m:t>
              </m:r>
              <m:r>
                <a:rPr lang="en-US" sz="1800" b="0" i="1" kern="1200" smtClean="0">
                  <a:latin typeface="Cambria Math"/>
                </a:rPr>
                <m:t>/</m:t>
              </m:r>
              <m:r>
                <a:rPr lang="en-US" sz="1800" b="0" i="1" kern="1200" smtClean="0">
                  <a:latin typeface="Cambria Math"/>
                </a:rPr>
                <m:t>𝑝𝑜𝑙𝑦</m:t>
              </m:r>
            </m:oMath>
          </a14:m>
          <a:r>
            <a:rPr lang="en-US" sz="1800" kern="1200" dirty="0" smtClean="0"/>
            <a:t>?</a:t>
          </a:r>
        </a:p>
      </dsp:txBody>
      <dsp:txXfrm>
        <a:off x="34906" y="826994"/>
        <a:ext cx="7739622" cy="645240"/>
      </dsp:txXfrm>
    </dsp:sp>
    <dsp:sp modelId="{7407458B-5AF8-4F94-BDC4-5A3FA22D340D}">
      <dsp:nvSpPr>
        <dsp:cNvPr id="0" name=""/>
        <dsp:cNvSpPr/>
      </dsp:nvSpPr>
      <dsp:spPr>
        <a:xfrm>
          <a:off x="0" y="1561494"/>
          <a:ext cx="7809434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 adaptive Turing kernels be transformed into non-adaptive ones?</a:t>
          </a:r>
          <a:endParaRPr lang="en-US" sz="1800" kern="1200" dirty="0"/>
        </a:p>
      </dsp:txBody>
      <dsp:txXfrm>
        <a:off x="34906" y="1596400"/>
        <a:ext cx="7739622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gif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The Power of Preprocessing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September 29th, Algorithms &amp; Visualization seminar, TU Eindhoven</a:t>
            </a:r>
            <a:endParaRPr lang="en-US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1030" name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ttomBlocker"/>
          <p:cNvSpPr/>
          <p:nvPr/>
        </p:nvSpPr>
        <p:spPr bwMode="auto">
          <a:xfrm>
            <a:off x="2195736" y="6381328"/>
            <a:ext cx="5256584" cy="3600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265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model of </a:t>
            </a:r>
            <a:r>
              <a:rPr lang="en-US" dirty="0" err="1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kernelization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an algorithm that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efficiently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reduces a parameterized input to an </a:t>
            </a:r>
            <a:r>
              <a:rPr lang="en-US" dirty="0" smtClean="0">
                <a:solidFill>
                  <a:srgbClr val="0070C0"/>
                </a:solidFill>
              </a:rPr>
              <a:t>equivalent</a:t>
            </a:r>
            <a:r>
              <a:rPr lang="en-US" dirty="0" smtClean="0"/>
              <a:t> input whose size is bounded in the parameter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grpSp>
        <p:nvGrpSpPr>
          <p:cNvPr id="12" name="Group 11"/>
          <p:cNvGrpSpPr/>
          <p:nvPr/>
        </p:nvGrpSpPr>
        <p:grpSpPr>
          <a:xfrm>
            <a:off x="1187624" y="2276872"/>
            <a:ext cx="6624736" cy="2077674"/>
            <a:chOff x="1187624" y="2780928"/>
            <a:chExt cx="6624736" cy="2077674"/>
          </a:xfrm>
        </p:grpSpPr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ingle-output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Single-output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519989" y="4018194"/>
            <a:ext cx="6364379" cy="2301916"/>
            <a:chOff x="1519989" y="4018194"/>
            <a:chExt cx="6364379" cy="2301916"/>
          </a:xfrm>
        </p:grpSpPr>
        <p:grpSp>
          <p:nvGrpSpPr>
            <p:cNvPr id="6" name="Group 5"/>
            <p:cNvGrpSpPr/>
            <p:nvPr/>
          </p:nvGrpSpPr>
          <p:grpSpPr>
            <a:xfrm>
              <a:off x="1519989" y="4018194"/>
              <a:ext cx="1670729" cy="2301916"/>
              <a:chOff x="1519989" y="4018194"/>
              <a:chExt cx="1670729" cy="230191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19989" y="4221088"/>
                <a:ext cx="1467835" cy="2099022"/>
                <a:chOff x="3708400" y="692696"/>
                <a:chExt cx="3583246" cy="5073104"/>
              </a:xfrm>
            </p:grpSpPr>
            <p:pic>
              <p:nvPicPr>
                <p:cNvPr id="15" name="Background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078" t="1" b="14447"/>
                <a:stretch/>
              </p:blipFill>
              <p:spPr bwMode="auto">
                <a:xfrm>
                  <a:off x="3708400" y="692696"/>
                  <a:ext cx="3583246" cy="5073104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grpSp>
              <p:nvGrpSpPr>
                <p:cNvPr id="16" name="Institutions"/>
                <p:cNvGrpSpPr/>
                <p:nvPr/>
              </p:nvGrpSpPr>
              <p:grpSpPr>
                <a:xfrm>
                  <a:off x="4092550" y="1484784"/>
                  <a:ext cx="2886770" cy="3863137"/>
                  <a:chOff x="4092550" y="1484784"/>
                  <a:chExt cx="2886770" cy="3863137"/>
                </a:xfrm>
              </p:grpSpPr>
              <p:pic>
                <p:nvPicPr>
                  <p:cNvPr id="17" name="Picture 16" descr="http://www.maths-in-industry.org/past/ESGI/55/images/TUE_trans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5073"/>
                  <a:stretch/>
                </p:blipFill>
                <p:spPr bwMode="auto">
                  <a:xfrm>
                    <a:off x="4800601" y="5055860"/>
                    <a:ext cx="648072" cy="29206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7200FF"/>
                      </a:clrFrom>
                      <a:clrTo>
                        <a:srgbClr val="7200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2550" y="3341033"/>
                    <a:ext cx="700017" cy="3165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7200FF"/>
                      </a:clrFrom>
                      <a:clrTo>
                        <a:srgbClr val="7200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42559" y="3745680"/>
                    <a:ext cx="417412" cy="4174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7200FF"/>
                      </a:clrFrom>
                      <a:clrTo>
                        <a:srgbClr val="7200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2160" y="1484784"/>
                    <a:ext cx="720080" cy="720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41144" y="3326519"/>
                    <a:ext cx="63817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57" name="Oval 56"/>
              <p:cNvSpPr/>
              <p:nvPr/>
            </p:nvSpPr>
            <p:spPr bwMode="auto">
              <a:xfrm>
                <a:off x="2627784" y="4018194"/>
                <a:ext cx="562934" cy="56293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5</a:t>
                </a:r>
                <a:endParaRPr kumimoji="0" lang="nb-NO" sz="40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13322" y="4365104"/>
              <a:ext cx="1571046" cy="1350676"/>
              <a:chOff x="6313322" y="4365104"/>
              <a:chExt cx="1571046" cy="135067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3322" y="4725144"/>
                <a:ext cx="1296144" cy="99063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9" name="Oval 58"/>
              <p:cNvSpPr/>
              <p:nvPr/>
            </p:nvSpPr>
            <p:spPr bwMode="auto">
              <a:xfrm>
                <a:off x="7321434" y="4365104"/>
                <a:ext cx="562934" cy="56293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5</a:t>
                </a:r>
                <a:endParaRPr kumimoji="0" lang="nb-NO" sz="40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pic>
          <p:nvPicPr>
            <p:cNvPr id="61" name="Single-output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4069536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5120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investigate </a:t>
            </a:r>
            <a:r>
              <a:rPr lang="en-US" dirty="0" err="1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 allows solutions to be found quicker</a:t>
            </a:r>
          </a:p>
          <a:p>
            <a:pPr lvl="1"/>
            <a:r>
              <a:rPr lang="en-US" dirty="0" smtClean="0"/>
              <a:t>Can also be combined with approximation algorithms, heuristics, or branch &amp; bound</a:t>
            </a:r>
          </a:p>
          <a:p>
            <a:r>
              <a:rPr lang="en-US" dirty="0" smtClean="0"/>
              <a:t>The search for the best solution often has to be cut off due to time restrictions</a:t>
            </a:r>
          </a:p>
          <a:p>
            <a:pPr lvl="1"/>
            <a:r>
              <a:rPr lang="en-US" dirty="0" smtClean="0"/>
              <a:t>Preprocessing then allows </a:t>
            </a:r>
            <a:r>
              <a:rPr lang="en-US" dirty="0" smtClean="0">
                <a:solidFill>
                  <a:srgbClr val="0070C0"/>
                </a:solidFill>
              </a:rPr>
              <a:t>better solutions </a:t>
            </a:r>
            <a:r>
              <a:rPr lang="en-US" dirty="0" smtClean="0"/>
              <a:t>to be found</a:t>
            </a:r>
            <a:r>
              <a:rPr lang="en-US" dirty="0"/>
              <a:t> </a:t>
            </a:r>
            <a:r>
              <a:rPr lang="en-US" dirty="0" smtClean="0"/>
              <a:t>in the same time</a:t>
            </a:r>
          </a:p>
          <a:p>
            <a:r>
              <a:rPr lang="en-US" dirty="0" err="1" smtClean="0"/>
              <a:t>Kernelization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dirty="0" smtClean="0"/>
              <a:t>widely applicable, </a:t>
            </a:r>
            <a:r>
              <a:rPr lang="en-US" dirty="0"/>
              <a:t>fundamental technique </a:t>
            </a:r>
            <a:r>
              <a:rPr lang="en-US" dirty="0" smtClean="0"/>
              <a:t>with a beautiful mathematical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828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work on </a:t>
            </a:r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764704"/>
            <a:ext cx="2608200" cy="26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patterns in networks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 smtClean="0"/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/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 smtClean="0"/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/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endParaRPr lang="en-US" dirty="0" smtClean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Bart M. P. Jansen and </a:t>
            </a:r>
            <a:r>
              <a:rPr lang="en-US" sz="2000" dirty="0" err="1"/>
              <a:t>Dániel</a:t>
            </a:r>
            <a:r>
              <a:rPr lang="en-US" sz="2000" dirty="0"/>
              <a:t> </a:t>
            </a:r>
            <a:r>
              <a:rPr lang="en-US" sz="2000" dirty="0" smtClean="0"/>
              <a:t>Marx </a:t>
            </a:r>
          </a:p>
          <a:p>
            <a:pPr marL="0" lvl="1" eaLnBrk="0" hangingPunct="0"/>
            <a:r>
              <a:rPr lang="en-US" sz="2000" b="1" i="1" dirty="0" smtClean="0"/>
              <a:t>Characterizing </a:t>
            </a:r>
            <a:r>
              <a:rPr lang="en-US" sz="2000" b="1" i="1" dirty="0"/>
              <a:t>the easy-to-find </a:t>
            </a:r>
            <a:r>
              <a:rPr lang="en-US" sz="2000" b="1" i="1" dirty="0" err="1"/>
              <a:t>subgraphs</a:t>
            </a:r>
            <a:r>
              <a:rPr lang="en-US" sz="2000" b="1" i="1" dirty="0"/>
              <a:t> from the viewpoint of polynomial-time algorithms, kernels, and Turing </a:t>
            </a:r>
            <a:r>
              <a:rPr lang="en-US" sz="2000" b="1" i="1" dirty="0" smtClean="0"/>
              <a:t>kernels</a:t>
            </a:r>
            <a:endParaRPr lang="en-US" sz="2000" b="1" dirty="0" smtClean="0"/>
          </a:p>
          <a:p>
            <a:pPr marL="0" lvl="1" eaLnBrk="0" hangingPunct="0"/>
            <a:r>
              <a:rPr lang="en-US" sz="2000" dirty="0" smtClean="0"/>
              <a:t>To appear in SODA 2015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5536" y="1556793"/>
            <a:ext cx="8424936" cy="2771775"/>
            <a:chOff x="395536" y="1484784"/>
            <a:chExt cx="8424936" cy="2771775"/>
          </a:xfrm>
        </p:grpSpPr>
        <p:pic>
          <p:nvPicPr>
            <p:cNvPr id="4098" name="Ho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484784"/>
              <a:ext cx="4086225" cy="277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5536" y="2289820"/>
              <a:ext cx="842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70C0"/>
                  </a:solidFill>
                  <a:latin typeface="+mj-lt"/>
                </a:rPr>
                <a:t>Does				      contain             ?</a:t>
              </a:r>
              <a:endParaRPr lang="nb-NO" dirty="0" err="1" smtClean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4100" name="Qu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74" y="2023864"/>
              <a:ext cx="1047750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FoundSub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40862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hite"/>
          <p:cNvSpPr/>
          <p:nvPr/>
        </p:nvSpPr>
        <p:spPr bwMode="auto">
          <a:xfrm>
            <a:off x="1547664" y="1556793"/>
            <a:ext cx="4086225" cy="27717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Reduced sub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3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46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parameter landscape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 analyzes provable size reduction in terms of the chosen </a:t>
            </a:r>
            <a:r>
              <a:rPr lang="en-US" dirty="0" smtClean="0">
                <a:solidFill>
                  <a:srgbClr val="0070C0"/>
                </a:solidFill>
              </a:rPr>
              <a:t>parameter</a:t>
            </a:r>
          </a:p>
          <a:p>
            <a:r>
              <a:rPr lang="en-US" dirty="0" smtClean="0"/>
              <a:t>What parameter to choose?</a:t>
            </a:r>
          </a:p>
          <a:p>
            <a:pPr lvl="1"/>
            <a:r>
              <a:rPr lang="en-US" dirty="0" smtClean="0"/>
              <a:t>Number of visiting points in the tour</a:t>
            </a:r>
          </a:p>
          <a:p>
            <a:pPr lvl="1"/>
            <a:r>
              <a:rPr lang="en-US" dirty="0" smtClean="0"/>
              <a:t>Size of the pattern graph</a:t>
            </a:r>
          </a:p>
          <a:p>
            <a:r>
              <a:rPr lang="en-US" dirty="0" smtClean="0"/>
              <a:t>Use the </a:t>
            </a:r>
            <a:r>
              <a:rPr lang="en-US" dirty="0" smtClean="0">
                <a:solidFill>
                  <a:srgbClr val="0070C0"/>
                </a:solidFill>
              </a:rPr>
              <a:t>complexity of the network </a:t>
            </a:r>
            <a:r>
              <a:rPr lang="en-US" dirty="0" smtClean="0"/>
              <a:t>as the parameter!</a:t>
            </a:r>
          </a:p>
          <a:p>
            <a:pPr lvl="1"/>
            <a:r>
              <a:rPr lang="en-US" dirty="0" smtClean="0"/>
              <a:t>If the input has a large but simple network, can we reduce to a smaller network without changing the answer?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7" name="Rounded Rectangle 6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Michael R. Fellows, Bart M. P. Jansen, and Frances </a:t>
            </a:r>
            <a:r>
              <a:rPr lang="en-US" sz="2000" dirty="0" smtClean="0"/>
              <a:t>Rosamond </a:t>
            </a:r>
            <a:r>
              <a:rPr lang="en-US" sz="2000" b="1" dirty="0" smtClean="0"/>
              <a:t>Towards </a:t>
            </a:r>
            <a:r>
              <a:rPr lang="en-US" sz="2000" b="1" dirty="0"/>
              <a:t>fully multivariate </a:t>
            </a:r>
            <a:r>
              <a:rPr lang="en-US" sz="2000" b="1" dirty="0" err="1"/>
              <a:t>algorithmics</a:t>
            </a:r>
            <a:r>
              <a:rPr lang="en-US" sz="2000" b="1" dirty="0"/>
              <a:t>: Parameter ecology and the deconstruction of computational </a:t>
            </a:r>
            <a:r>
              <a:rPr lang="en-US" sz="2000" b="1" dirty="0" smtClean="0"/>
              <a:t>complexity</a:t>
            </a:r>
          </a:p>
          <a:p>
            <a:pPr marL="0" lvl="1" eaLnBrk="0" hangingPunct="0"/>
            <a:r>
              <a:rPr lang="en-US" sz="2000" dirty="0" smtClean="0"/>
              <a:t>Published in European </a:t>
            </a:r>
            <a:r>
              <a:rPr lang="en-US" sz="2000" dirty="0"/>
              <a:t>Journal of </a:t>
            </a:r>
            <a:r>
              <a:rPr lang="en-US" sz="2000" dirty="0" err="1"/>
              <a:t>Combinatorics</a:t>
            </a:r>
            <a:r>
              <a:rPr lang="en-US" sz="2000" dirty="0"/>
              <a:t> </a:t>
            </a:r>
            <a:r>
              <a:rPr lang="en-US" sz="2000" dirty="0" smtClean="0"/>
              <a:t>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021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graph coloring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colors to nodes of a network such that adjacent nodes get different colors</a:t>
            </a:r>
          </a:p>
          <a:p>
            <a:pPr lvl="1"/>
            <a:r>
              <a:rPr lang="en-US" dirty="0"/>
              <a:t>Use as few colors as possible</a:t>
            </a:r>
            <a:endParaRPr lang="en-US" dirty="0" smtClean="0"/>
          </a:p>
          <a:p>
            <a:r>
              <a:rPr lang="en-US" dirty="0" smtClean="0"/>
              <a:t>Models scheduling and frequency assignment problems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6" name="TwoColor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87" y="3068960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ThreeColor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87" y="3068960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1633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15752" y="1268760"/>
            <a:ext cx="6924600" cy="210623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well-known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1084258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1084258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Vertex Cover number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the smallest set intersecting each edge</a:t>
            </a:r>
          </a:p>
        </p:txBody>
      </p:sp>
    </p:spTree>
    <p:extLst>
      <p:ext uri="{BB962C8B-B14F-4D97-AF65-F5344CB8AC3E}">
        <p14:creationId xmlns:p14="http://schemas.microsoft.com/office/powerpoint/2010/main" val="223333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well-known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815752" y="1268760"/>
            <a:ext cx="6924600" cy="210623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1084258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1084258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Vertex Cover number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the smallest set intersecting each edge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15650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 rot="21600000">
            <a:off x="3215650" y="3374993"/>
            <a:ext cx="1937628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Feedback Vertex number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the smallest set intersecting each cycle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47041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 rot="21600000">
            <a:off x="5347041" y="3374993"/>
            <a:ext cx="1937629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6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Odd Cycle Transversal number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the smallest set intersecting all odd cycles</a:t>
            </a:r>
            <a:endParaRPr lang="en-US" sz="1800" kern="1200" dirty="0"/>
          </a:p>
        </p:txBody>
      </p:sp>
      <p:sp>
        <p:nvSpPr>
          <p:cNvPr id="17" name="Rounded Rectangle 4"/>
          <p:cNvSpPr/>
          <p:nvPr/>
        </p:nvSpPr>
        <p:spPr>
          <a:xfrm>
            <a:off x="2729880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4860032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33578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Preprocessing for </a:t>
                </a:r>
                <a:r>
                  <a:rPr lang="en-US" cap="small" dirty="0" smtClean="0"/>
                  <a:t>Graph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</a:t>
                </a:r>
                <a:endParaRPr lang="nb-NO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2" y="980728"/>
            <a:ext cx="8342856" cy="559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ounded Rectangle 55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Bart M. P. Jansen and Stefan </a:t>
            </a:r>
            <a:r>
              <a:rPr lang="en-US" sz="2000" dirty="0" smtClean="0"/>
              <a:t>Kratsch</a:t>
            </a:r>
          </a:p>
          <a:p>
            <a:pPr marL="0" lvl="1" eaLnBrk="0" hangingPunct="0"/>
            <a:r>
              <a:rPr lang="en-US" sz="2000" b="1" i="1" dirty="0" smtClean="0"/>
              <a:t>Data </a:t>
            </a:r>
            <a:r>
              <a:rPr lang="en-US" sz="2000" b="1" i="1" dirty="0"/>
              <a:t>reduction for graph coloring </a:t>
            </a:r>
            <a:r>
              <a:rPr lang="en-US" sz="2000" b="1" i="1" dirty="0" smtClean="0"/>
              <a:t>problems</a:t>
            </a:r>
          </a:p>
          <a:p>
            <a:pPr marL="0" lvl="1" eaLnBrk="0" hangingPunct="0"/>
            <a:r>
              <a:rPr lang="en-US" sz="2000" dirty="0" smtClean="0"/>
              <a:t>Published in Information </a:t>
            </a:r>
            <a:r>
              <a:rPr lang="en-US" sz="2000" dirty="0"/>
              <a:t>and Computation </a:t>
            </a:r>
            <a:r>
              <a:rPr lang="en-US" sz="2000" dirty="0" smtClean="0"/>
              <a:t>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444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hard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large group of computational problems, no algorithm is known that always finds the answer quickly</a:t>
            </a:r>
          </a:p>
          <a:p>
            <a:r>
              <a:rPr lang="en-US" dirty="0" smtClean="0"/>
              <a:t>Such </a:t>
            </a:r>
            <a:r>
              <a:rPr lang="en-US" dirty="0" smtClean="0">
                <a:solidFill>
                  <a:srgbClr val="0070C0"/>
                </a:solidFill>
              </a:rPr>
              <a:t>NP-complete </a:t>
            </a:r>
            <a:r>
              <a:rPr lang="en-US" dirty="0" smtClean="0"/>
              <a:t>problems come from all kinds of important </a:t>
            </a:r>
            <a:r>
              <a:rPr lang="en-US" dirty="0" smtClean="0"/>
              <a:t>applications</a:t>
            </a:r>
            <a:endParaRPr lang="en-US" dirty="0" smtClean="0"/>
          </a:p>
          <a:p>
            <a:r>
              <a:rPr lang="en-US" dirty="0" smtClean="0"/>
              <a:t>Technique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70C0"/>
                </a:solidFill>
              </a:rPr>
              <a:t>preprocessing</a:t>
            </a:r>
            <a:r>
              <a:rPr lang="en-US" dirty="0" smtClean="0"/>
              <a:t> often reduces computation time</a:t>
            </a:r>
            <a:endParaRPr lang="en-US" b="1" dirty="0" smtClean="0"/>
          </a:p>
          <a:p>
            <a:pPr lvl="1"/>
            <a:r>
              <a:rPr lang="en-US" dirty="0" smtClean="0"/>
              <a:t>Simplify the input using simple reduction rules that do not change the answer</a:t>
            </a:r>
          </a:p>
          <a:p>
            <a:pPr lvl="1"/>
            <a:r>
              <a:rPr lang="en-US" dirty="0" smtClean="0"/>
              <a:t>Run the (resource demanding) algorithm on the simplified problem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11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models of preprocessing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settings, we have to consider slightly different models of preprocessing to obtain positive answers</a:t>
            </a:r>
          </a:p>
          <a:p>
            <a:r>
              <a:rPr lang="en-US" dirty="0" smtClean="0"/>
              <a:t>We illustrate the ideas by looking at long path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4437112"/>
            <a:ext cx="7128792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2000" dirty="0"/>
              <a:t>Bart M. P. </a:t>
            </a:r>
            <a:r>
              <a:rPr lang="en-US" sz="2000" dirty="0" smtClean="0"/>
              <a:t>Jansen</a:t>
            </a:r>
          </a:p>
          <a:p>
            <a:pPr marL="0" lvl="1" eaLnBrk="0" hangingPunct="0"/>
            <a:r>
              <a:rPr lang="en-US" sz="2000" b="1" i="1" dirty="0" smtClean="0"/>
              <a:t>Turing </a:t>
            </a:r>
            <a:r>
              <a:rPr lang="en-US" sz="2000" b="1" i="1" dirty="0" err="1"/>
              <a:t>Kernelization</a:t>
            </a:r>
            <a:r>
              <a:rPr lang="en-US" sz="2000" b="1" i="1" dirty="0"/>
              <a:t> for Finding Long Paths and Cycles 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>in </a:t>
            </a:r>
            <a:r>
              <a:rPr lang="en-US" sz="2000" b="1" i="1" dirty="0"/>
              <a:t>Restricted Graph </a:t>
            </a:r>
            <a:r>
              <a:rPr lang="en-US" sz="2000" b="1" i="1" dirty="0" smtClean="0"/>
              <a:t>Classes</a:t>
            </a:r>
            <a:endParaRPr lang="en-US" sz="2000" b="1" dirty="0" smtClean="0"/>
          </a:p>
          <a:p>
            <a:pPr marL="0" lvl="1" eaLnBrk="0" hangingPunct="0"/>
            <a:r>
              <a:rPr lang="en-US" sz="2000" dirty="0" smtClean="0"/>
              <a:t>Appeared in ESA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87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long paths and cycles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 (</a:t>
                </a:r>
                <a14:m>
                  <m:oMath xmlns:m="http://schemas.openxmlformats.org/officeDocument/2006/math">
                    <m:r>
                      <a:rPr lang="en-US" b="0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-Cycle)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en-US" dirty="0" smtClean="0"/>
                  <a:t>simple path (cycle) of length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Such a path (cycle) is called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-cycle)</a:t>
                </a:r>
              </a:p>
              <a:p>
                <a:r>
                  <a:rPr lang="en-US" dirty="0" smtClean="0"/>
                  <a:t>Generalizes </a:t>
                </a:r>
                <a:r>
                  <a:rPr lang="en-US" cap="small" dirty="0" smtClean="0"/>
                  <a:t>Hamiltonian Path (Cycle)</a:t>
                </a:r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-complete</a:t>
                </a:r>
              </a:p>
              <a:p>
                <a:pPr lvl="1"/>
                <a:r>
                  <a:rPr lang="en-US" dirty="0" smtClean="0"/>
                  <a:t>Even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> graphs of degree at most three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fixed-parameter tractable</a:t>
                </a:r>
              </a:p>
              <a:p>
                <a:pPr lvl="1"/>
                <a:r>
                  <a:rPr lang="en-US" dirty="0" smtClean="0"/>
                  <a:t>Solvable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5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  <p:pic>
        <p:nvPicPr>
          <p:cNvPr id="6" name="Pat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path and cycle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2008,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Bodlaender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/>
                  <a:t> proved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do not admit polynomial kernels 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Complexity-theoretic collapse similar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, but weaker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𝑁𝑃</m:t>
                      </m:r>
                      <m:r>
                        <a:rPr lang="en-US" b="0" i="1" smtClean="0"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latin typeface="Cambria Math"/>
                        </a:rPr>
                        <m:t>𝑐𝑜𝑁𝑃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𝑝𝑜𝑙𝑦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Holds even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Path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Cycle</a:t>
                </a:r>
                <a:r>
                  <a:rPr lang="en-US" dirty="0" smtClean="0"/>
                  <a:t>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> graphs of degree </a:t>
                </a:r>
                <a:r>
                  <a:rPr lang="en-US" dirty="0"/>
                  <a:t>at most </a:t>
                </a:r>
                <a:r>
                  <a:rPr lang="en-US" dirty="0" smtClean="0"/>
                  <a:t>three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grpSp>
        <p:nvGrpSpPr>
          <p:cNvPr id="6" name="Single-output"/>
          <p:cNvGrpSpPr/>
          <p:nvPr/>
        </p:nvGrpSpPr>
        <p:grpSpPr>
          <a:xfrm>
            <a:off x="1511660" y="4365104"/>
            <a:ext cx="6120680" cy="1919590"/>
            <a:chOff x="1187624" y="2780928"/>
            <a:chExt cx="6624736" cy="2077674"/>
          </a:xfrm>
        </p:grpSpPr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20" y="4582120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14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notions of preprocessing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other</a:t>
                </a:r>
                <a:r>
                  <a:rPr lang="en-US" dirty="0" smtClean="0"/>
                  <a:t> parameterized problems that do not admit polynomial kernels, researchers found provably effective preprocessing schemes in a slightly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different model</a:t>
                </a:r>
              </a:p>
              <a:p>
                <a:pPr lvl="1"/>
                <a:r>
                  <a:rPr lang="en-US" dirty="0" smtClean="0"/>
                  <a:t>A reduction to a list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-size instances</a:t>
                </a:r>
              </a:p>
              <a:p>
                <a:r>
                  <a:rPr lang="en-US" dirty="0" smtClean="0"/>
                  <a:t>Are there provably effective preprocessing schemes for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 </a:t>
                </a:r>
                <a:r>
                  <a:rPr lang="en-US" dirty="0" smtClean="0"/>
                  <a:t>in such relaxed models?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grpSp>
        <p:nvGrpSpPr>
          <p:cNvPr id="5" name="Single-output"/>
          <p:cNvGrpSpPr/>
          <p:nvPr/>
        </p:nvGrpSpPr>
        <p:grpSpPr>
          <a:xfrm>
            <a:off x="1511660" y="4365104"/>
            <a:ext cx="6120680" cy="1919590"/>
            <a:chOff x="1187624" y="2780928"/>
            <a:chExt cx="6624736" cy="2077674"/>
          </a:xfrm>
        </p:grpSpPr>
        <p:pic>
          <p:nvPicPr>
            <p:cNvPr id="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20" y="4582120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ulti-outpu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4437112"/>
            <a:ext cx="72195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QuestionMark"/>
          <p:cNvSpPr/>
          <p:nvPr/>
        </p:nvSpPr>
        <p:spPr>
          <a:xfrm>
            <a:off x="2458820" y="4519280"/>
            <a:ext cx="131204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964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a parameterized </a:t>
                </a:r>
                <a:r>
                  <a:rPr lang="en-US" dirty="0" smtClean="0"/>
                  <a:t>problem and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Turing </a:t>
                </a:r>
                <a:r>
                  <a:rPr lang="en-US" dirty="0" err="1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algorithm </a:t>
                </a:r>
                <a:r>
                  <a:rPr lang="en-US" dirty="0" smtClean="0"/>
                  <a:t>that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decides</a:t>
                </a:r>
                <a:r>
                  <a:rPr lang="en-US" dirty="0" smtClean="0"/>
                  <a:t> </a:t>
                </a:r>
                <a:r>
                  <a:rPr lang="en-US" dirty="0"/>
                  <a:t>whether a given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:r>
                  <a:rPr lang="en-US" dirty="0">
                    <a:solidFill>
                      <a:srgbClr val="0070C0"/>
                    </a:solidFill>
                  </a:rPr>
                  <a:t>polynomial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given access to an </a:t>
                </a:r>
                <a:r>
                  <a:rPr lang="en-US" dirty="0" smtClean="0"/>
                  <a:t>oracle that</a:t>
                </a:r>
              </a:p>
              <a:p>
                <a:pPr lvl="2"/>
                <a:r>
                  <a:rPr lang="en-US" dirty="0"/>
                  <a:t>for any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endParaRPr lang="en-US" dirty="0"/>
              </a:p>
              <a:p>
                <a:pPr lvl="2"/>
                <a:r>
                  <a:rPr lang="en-US" dirty="0" smtClean="0"/>
                  <a:t>decides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in a single step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06" y="4191794"/>
            <a:ext cx="8588788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01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</a:t>
                </a:r>
                <a:r>
                  <a:rPr lang="en-US" dirty="0" smtClean="0"/>
                  <a:t>.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problems admit polynomial-size Turing kernels when the input graph is</a:t>
                </a:r>
              </a:p>
              <a:p>
                <a:pPr lvl="1"/>
                <a:r>
                  <a:rPr lang="en-US" dirty="0" smtClean="0"/>
                  <a:t>planar, or</a:t>
                </a:r>
              </a:p>
              <a:p>
                <a:pPr lvl="1"/>
                <a:r>
                  <a:rPr lang="en-US" dirty="0" smtClean="0"/>
                  <a:t>claw-free,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3,</m:t>
                        </m:r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-minor-free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1"/>
                <a:r>
                  <a:rPr lang="en-US" dirty="0" smtClean="0"/>
                  <a:t>of constant degree</a:t>
                </a:r>
              </a:p>
              <a:p>
                <a:r>
                  <a:rPr lang="en-US" dirty="0" smtClean="0"/>
                  <a:t>The degree of the polynomial depends on the graph class</a:t>
                </a:r>
              </a:p>
              <a:p>
                <a:pPr lvl="1"/>
                <a:r>
                  <a:rPr lang="en-US" dirty="0" smtClean="0"/>
                  <a:t>For planar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, kernel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2.59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sp>
        <p:nvSpPr>
          <p:cNvPr id="5" name="Theorem"/>
          <p:cNvSpPr/>
          <p:nvPr/>
        </p:nvSpPr>
        <p:spPr bwMode="auto">
          <a:xfrm>
            <a:off x="539552" y="4941168"/>
            <a:ext cx="8064896" cy="1079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2400" dirty="0" smtClean="0"/>
              <a:t>The </a:t>
            </a:r>
            <a:r>
              <a:rPr lang="nl-NL" sz="2400" b="1" dirty="0" err="1" smtClean="0"/>
              <a:t>difficult</a:t>
            </a:r>
            <a:r>
              <a:rPr lang="nl-NL" sz="2400" dirty="0" smtClean="0"/>
              <a:t> part of </a:t>
            </a:r>
            <a:r>
              <a:rPr lang="nl-NL" sz="2400" dirty="0" err="1" smtClean="0"/>
              <a:t>finding</a:t>
            </a:r>
            <a:r>
              <a:rPr lang="nl-NL" sz="2400" dirty="0" smtClean="0"/>
              <a:t> long </a:t>
            </a:r>
            <a:r>
              <a:rPr lang="nl-NL" sz="2400" dirty="0" err="1" smtClean="0"/>
              <a:t>paths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cycles</a:t>
            </a:r>
            <a:r>
              <a:rPr lang="nl-NL" sz="2400" dirty="0" smtClean="0"/>
              <a:t> in these </a:t>
            </a:r>
            <a:r>
              <a:rPr lang="nl-NL" sz="2400" dirty="0" err="1" smtClean="0"/>
              <a:t>graph</a:t>
            </a:r>
            <a:r>
              <a:rPr lang="nl-NL" sz="2400" dirty="0" smtClean="0"/>
              <a:t> classes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confined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b="1" dirty="0" smtClean="0"/>
              <a:t>small </a:t>
            </a:r>
            <a:r>
              <a:rPr lang="nl-NL" sz="2400" b="1" dirty="0" err="1" smtClean="0"/>
              <a:t>subtasks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69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Long cycles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-separators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Claim.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and there are no edges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vertices on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4367685"/>
            <a:ext cx="5743575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Turing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Cycle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there is a 2-separation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minimal separator,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output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does not have 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Query oracle for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3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conclude that the answer is </a:t>
                </a:r>
                <a:r>
                  <a:rPr lang="en-US" cap="small" dirty="0" smtClean="0"/>
                  <a:t>yes</a:t>
                </a:r>
                <a:endParaRPr lang="en-US" dirty="0" smtClean="0"/>
              </a:p>
              <a:p>
                <a:pPr lvl="3"/>
                <a:r>
                  <a:rPr lang="en-US" dirty="0" smtClean="0"/>
                  <a:t>Else, remove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from the graph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  <a:blipFill rotWithShape="0">
                <a:blip r:embed="rId3"/>
                <a:stretch>
                  <a:fillRect l="-1185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2" y="4372458"/>
            <a:ext cx="57435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4211786" y="903114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This info can be obtained from the decision oracle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</a:t>
                </a:r>
                <a:r>
                  <a:rPr kumimoji="0" lang="en-US" sz="2000" u="none" strike="noStrike" cap="small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Cycle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by self-reduction on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-size </a:t>
                </a:r>
                <a:r>
                  <a:rPr kumimoji="0" lang="en-US" sz="200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subgraph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786" y="903114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 bwMode="auto">
              <a:xfrm>
                <a:off x="1907704" y="3372827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Query the oracle for the instance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</a:t>
                </a: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3372827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39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Decompose-Query-Reduce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Rule reduces the graph after querying the oracle</a:t>
                </a:r>
              </a:p>
              <a:p>
                <a:r>
                  <a:rPr lang="en-US" dirty="0" smtClean="0"/>
                  <a:t>If every connected component has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we are done</a:t>
                </a:r>
              </a:p>
              <a:p>
                <a:pPr lvl="1"/>
                <a:r>
                  <a:rPr lang="en-US" dirty="0" smtClean="0"/>
                  <a:t>Query the oracle for each component, terminate</a:t>
                </a:r>
                <a:endParaRPr lang="en-US" dirty="0"/>
              </a:p>
              <a:p>
                <a:r>
                  <a:rPr lang="en-US" dirty="0" smtClean="0"/>
                  <a:t>Otherwise, we decompose the input graph into small pieces that interact through vertex sets of size at most two</a:t>
                </a:r>
              </a:p>
              <a:p>
                <a:pPr lvl="1"/>
                <a:r>
                  <a:rPr lang="en-US" dirty="0" smtClean="0"/>
                  <a:t>Use the decomposition to find a 2-separation on which we can apply the reduction </a:t>
                </a:r>
                <a:r>
                  <a:rPr lang="en-US" dirty="0" smtClean="0"/>
                  <a:t>rule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846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compo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02" y="1226486"/>
            <a:ext cx="3095625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pic>
        <p:nvPicPr>
          <p:cNvPr id="6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51" y="2673725"/>
            <a:ext cx="2447925" cy="3200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4906888" cy="4929188"/>
          </a:xfrm>
        </p:spPr>
        <p:txBody>
          <a:bodyPr/>
          <a:lstStyle/>
          <a:p>
            <a:r>
              <a:rPr lang="en-US" dirty="0" smtClean="0"/>
              <a:t>Every graph can be decomposed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Tutte</a:t>
            </a:r>
            <a:r>
              <a:rPr lang="en-US" dirty="0" smtClean="0">
                <a:solidFill>
                  <a:srgbClr val="0070C0"/>
                </a:solidFill>
              </a:rPr>
              <a:t> 1966]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heorem"/>
              <p:cNvSpPr/>
              <p:nvPr/>
            </p:nvSpPr>
            <p:spPr bwMode="auto">
              <a:xfrm>
                <a:off x="323528" y="4941168"/>
                <a:ext cx="8496944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nl-NL" sz="2000" b="1" dirty="0" err="1" smtClean="0"/>
                  <a:t>Theorem</a:t>
                </a:r>
                <a:r>
                  <a:rPr lang="nl-NL" sz="2000" b="1" dirty="0" smtClean="0"/>
                  <a:t>.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a </a:t>
                </a:r>
                <a:r>
                  <a:rPr lang="nl-NL" sz="2000" dirty="0" err="1" smtClean="0"/>
                  <a:t>planar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graph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has a </a:t>
                </a:r>
                <a:r>
                  <a:rPr lang="en-US" sz="2000" dirty="0" err="1" smtClean="0"/>
                  <a:t>triconnected</a:t>
                </a:r>
                <a:r>
                  <a:rPr lang="en-US" sz="2000" dirty="0" smtClean="0"/>
                  <a:t> component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0.63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has a cycle of length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[Chen &amp; Yu 2002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]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41168"/>
                <a:ext cx="8496944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57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with a 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a good understanding of when and why preprocessing works, we want: </a:t>
                </a:r>
              </a:p>
              <a:p>
                <a:pPr lvl="1"/>
                <a:r>
                  <a:rPr lang="en-US" dirty="0" smtClean="0"/>
                  <a:t>a provable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guarantee</a:t>
                </a:r>
                <a:r>
                  <a:rPr lang="en-US" dirty="0" smtClean="0"/>
                  <a:t> on the amount of data reduction</a:t>
                </a:r>
              </a:p>
              <a:p>
                <a:pPr lvl="1"/>
                <a:r>
                  <a:rPr lang="en-US" dirty="0" smtClean="0"/>
                  <a:t>a provable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polynomial bound </a:t>
                </a:r>
                <a:r>
                  <a:rPr lang="en-US" dirty="0" smtClean="0"/>
                  <a:t>on the running time</a:t>
                </a:r>
              </a:p>
              <a:p>
                <a:r>
                  <a:rPr lang="en-US" dirty="0" smtClean="0"/>
                  <a:t>For conceptual simplicity, we consider decision problems</a:t>
                </a:r>
              </a:p>
              <a:p>
                <a:pPr lvl="1"/>
                <a:r>
                  <a:rPr lang="en-US" dirty="0" smtClean="0"/>
                  <a:t>The goal is to find the </a:t>
                </a:r>
                <a:r>
                  <a:rPr lang="en-US" cap="small" dirty="0" smtClean="0"/>
                  <a:t>yes/no</a:t>
                </a:r>
                <a:r>
                  <a:rPr lang="en-US" dirty="0" smtClean="0"/>
                  <a:t> answer to a question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be a decision problem</a:t>
                </a:r>
              </a:p>
              <a:p>
                <a:pPr lvl="1"/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the set of all strings that encode questions to which the answer is </a:t>
                </a:r>
                <a:r>
                  <a:rPr lang="en-US" cap="small" dirty="0"/>
                  <a:t>yes</a:t>
                </a:r>
                <a:r>
                  <a:rPr lang="en-US" dirty="0"/>
                  <a:t> </a:t>
                </a:r>
              </a:p>
              <a:p>
                <a:r>
                  <a:rPr lang="en-US" dirty="0" smtClean="0"/>
                  <a:t>Two instances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70C0"/>
                    </a:solidFill>
                  </a:rPr>
                  <a:t>equivalent</a:t>
                </a:r>
                <a:r>
                  <a:rPr lang="en-US" dirty="0"/>
                  <a:t> if they have the same </a:t>
                </a:r>
                <a:r>
                  <a:rPr lang="en-US" dirty="0" smtClean="0"/>
                  <a:t>answer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96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5200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research deals with various models of provably effective and efficient preprocessing</a:t>
            </a:r>
          </a:p>
          <a:p>
            <a:pPr lvl="1"/>
            <a:r>
              <a:rPr lang="en-US" dirty="0" smtClean="0"/>
              <a:t>Phrased in the language of parameterized complexity</a:t>
            </a:r>
          </a:p>
          <a:p>
            <a:r>
              <a:rPr lang="en-US" i="1" dirty="0" smtClean="0"/>
              <a:t>Most</a:t>
            </a:r>
            <a:r>
              <a:rPr lang="en-US" dirty="0" smtClean="0"/>
              <a:t> of my work concerns graph problems</a:t>
            </a:r>
          </a:p>
          <a:p>
            <a:pPr lvl="1"/>
            <a:r>
              <a:rPr lang="en-US" dirty="0" smtClean="0"/>
              <a:t>Recent submission: preprocessing </a:t>
            </a:r>
            <a:r>
              <a:rPr lang="en-US" dirty="0" smtClean="0">
                <a:solidFill>
                  <a:srgbClr val="0070C0"/>
                </a:solidFill>
              </a:rPr>
              <a:t>Integer Linear Programs</a:t>
            </a:r>
          </a:p>
          <a:p>
            <a:r>
              <a:rPr lang="en-US" dirty="0" smtClean="0"/>
              <a:t>Questions I hope to answer in the future: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489194009"/>
                  </p:ext>
                </p:extLst>
              </p:nvPr>
            </p:nvGraphicFramePr>
            <p:xfrm>
              <a:off x="888480" y="3789040"/>
              <a:ext cx="7809434" cy="23042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489194009"/>
                  </p:ext>
                </p:extLst>
              </p:nvPr>
            </p:nvGraphicFramePr>
            <p:xfrm>
              <a:off x="888480" y="3789040"/>
              <a:ext cx="7809434" cy="23042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99592" y="60212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59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parameterized complexity</a:t>
            </a:r>
            <a:endParaRPr lang="en-US" dirty="0"/>
          </a:p>
        </p:txBody>
      </p:sp>
      <p:sp>
        <p:nvSpPr>
          <p:cNvPr id="6" name="Striped Right Arrow 5"/>
          <p:cNvSpPr/>
          <p:nvPr/>
        </p:nvSpPr>
        <p:spPr bwMode="auto">
          <a:xfrm>
            <a:off x="468313" y="3148738"/>
            <a:ext cx="8136135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1940	1950	1960	1970	1980	1990	2000	2010	…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66845" y="5589240"/>
            <a:ext cx="1296144" cy="644873"/>
          </a:xfrm>
          <a:prstGeom prst="wedgeRectCallout">
            <a:avLst>
              <a:gd name="adj1" fmla="val -7163"/>
              <a:gd name="adj2" fmla="val -3341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Simplex</a:t>
            </a: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763341" y="4747517"/>
            <a:ext cx="1296144" cy="644873"/>
          </a:xfrm>
          <a:prstGeom prst="wedgeRectCallout">
            <a:avLst>
              <a:gd name="adj1" fmla="val 57160"/>
              <a:gd name="adj2" fmla="val -1979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Matching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835696" y="2326133"/>
            <a:ext cx="2025032" cy="458535"/>
          </a:xfrm>
          <a:prstGeom prst="wedgeRectCallout">
            <a:avLst>
              <a:gd name="adj1" fmla="val 51407"/>
              <a:gd name="adj2" fmla="val 1662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NP-completeness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251112" y="5085184"/>
            <a:ext cx="1257688" cy="921569"/>
          </a:xfrm>
          <a:prstGeom prst="wedgeRectCallout">
            <a:avLst>
              <a:gd name="adj1" fmla="val 84246"/>
              <a:gd name="adj2" fmla="val -19307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Graph Minors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199861" y="1270041"/>
            <a:ext cx="1257688" cy="817840"/>
          </a:xfrm>
          <a:prstGeom prst="wedgeRectCallout">
            <a:avLst>
              <a:gd name="adj1" fmla="val 82821"/>
              <a:gd name="adj2" fmla="val 1960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PCP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4828705" y="4676264"/>
            <a:ext cx="1708774" cy="817840"/>
          </a:xfrm>
          <a:prstGeom prst="wedgeRectCallout">
            <a:avLst>
              <a:gd name="adj1" fmla="val 3825"/>
              <a:gd name="adj2" fmla="val -161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Parameterized(in)tractability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5949290" y="1287622"/>
            <a:ext cx="1708774" cy="817840"/>
          </a:xfrm>
          <a:prstGeom prst="wedgeRectCallout">
            <a:avLst>
              <a:gd name="adj1" fmla="val -37096"/>
              <a:gd name="adj2" fmla="val 1916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Downey &amp; Fellows book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6300192" y="5643162"/>
            <a:ext cx="2183183" cy="665440"/>
          </a:xfrm>
          <a:prstGeom prst="wedgeRectCallout">
            <a:avLst>
              <a:gd name="adj1" fmla="val -30667"/>
              <a:gd name="adj2" fmla="val -3269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Planar </a:t>
            </a:r>
            <a:r>
              <a:rPr lang="en-US" sz="2000" cap="small" dirty="0" smtClean="0">
                <a:solidFill>
                  <a:schemeClr val="tx1"/>
                </a:solidFill>
                <a:latin typeface="+mj-lt"/>
              </a:rPr>
              <a:t>Dominating Set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kernel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768507" y="2289684"/>
            <a:ext cx="2183183" cy="665440"/>
          </a:xfrm>
          <a:prstGeom prst="wedgeRectCallout">
            <a:avLst>
              <a:gd name="adj1" fmla="val -37237"/>
              <a:gd name="adj2" fmla="val 10545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Kernelization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lower bounds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7318972" y="4419744"/>
            <a:ext cx="1313399" cy="665440"/>
          </a:xfrm>
          <a:prstGeom prst="wedgeRectCallout">
            <a:avLst>
              <a:gd name="adj1" fmla="val -23585"/>
              <a:gd name="adj2" fmla="val -14512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 smtClean="0"/>
              <a:t>Noon seminar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008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12999"/>
              </p:ext>
            </p:extLst>
          </p:nvPr>
        </p:nvGraphicFramePr>
        <p:xfrm>
          <a:off x="611560" y="548680"/>
          <a:ext cx="792088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BA45-2A48-413A-9B36-A1585B1E5B03}" type="slidenum">
              <a:rPr lang="nb-NO" smtClean="0"/>
              <a:pPr>
                <a:defRPr/>
              </a:pPr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176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preprocessing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great </a:t>
                </a:r>
                <a:r>
                  <a:rPr lang="en-US" dirty="0" smtClean="0"/>
                  <a:t>preprocessing algorithm for a 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takes an 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as input,</a:t>
                </a:r>
              </a:p>
              <a:p>
                <a:pPr lvl="1"/>
                <a:r>
                  <a:rPr lang="en-US" dirty="0" smtClean="0"/>
                  <a:t>runs in time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and</a:t>
                </a:r>
              </a:p>
              <a:p>
                <a:pPr lvl="1"/>
                <a:r>
                  <a:rPr lang="en-US" dirty="0" smtClean="0"/>
                  <a:t>outputs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equivalent</a:t>
                </a:r>
                <a:r>
                  <a:rPr lang="en-US" dirty="0" smtClean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&lt;|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6" name="Polytim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0" r="34554"/>
          <a:stretch/>
        </p:blipFill>
        <p:spPr bwMode="auto">
          <a:xfrm>
            <a:off x="4288222" y="3789040"/>
            <a:ext cx="939800" cy="207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Input"/>
          <p:cNvGrpSpPr/>
          <p:nvPr/>
        </p:nvGrpSpPr>
        <p:grpSpPr>
          <a:xfrm>
            <a:off x="1187624" y="3861048"/>
            <a:ext cx="2088232" cy="2005665"/>
            <a:chOff x="1187624" y="3861048"/>
            <a:chExt cx="2088232" cy="2005665"/>
          </a:xfrm>
        </p:grpSpPr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89" r="53968"/>
            <a:stretch/>
          </p:blipFill>
          <p:spPr bwMode="auto">
            <a:xfrm>
              <a:off x="1187624" y="4295774"/>
              <a:ext cx="2088232" cy="157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403648" y="3861048"/>
                  <a:ext cx="1800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400" dirty="0" smtClean="0"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3861048"/>
                  <a:ext cx="18002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Oval 11"/>
          <p:cNvSpPr/>
          <p:nvPr/>
        </p:nvSpPr>
        <p:spPr bwMode="auto">
          <a:xfrm>
            <a:off x="2536726" y="4581128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7" name="Output"/>
          <p:cNvGrpSpPr/>
          <p:nvPr/>
        </p:nvGrpSpPr>
        <p:grpSpPr>
          <a:xfrm>
            <a:off x="6012160" y="3861048"/>
            <a:ext cx="1800200" cy="2005666"/>
            <a:chOff x="6012160" y="3861048"/>
            <a:chExt cx="1800200" cy="2005666"/>
          </a:xfrm>
        </p:grpSpPr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 t="24389"/>
            <a:stretch/>
          </p:blipFill>
          <p:spPr bwMode="auto">
            <a:xfrm>
              <a:off x="6240388" y="4295774"/>
              <a:ext cx="1571972" cy="157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12160" y="3861048"/>
                  <a:ext cx="1800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/>
                        </a:rPr>
                        <m:t>−1</m:t>
                      </m:r>
                    </m:oMath>
                  </a14:m>
                  <a:r>
                    <a:rPr lang="en-US" sz="2400" dirty="0" smtClean="0"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861048"/>
                  <a:ext cx="18002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/>
          <p:cNvSpPr/>
          <p:nvPr/>
        </p:nvSpPr>
        <p:spPr bwMode="auto">
          <a:xfrm>
            <a:off x="6808440" y="4581128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320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preprocessing </a:t>
            </a:r>
            <a:r>
              <a:rPr lang="en-US" dirty="0" smtClean="0"/>
              <a:t>algorithms – the downside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there is a great preprocessing algorithm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solvable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polynomial time</a:t>
                </a:r>
              </a:p>
              <a:p>
                <a:r>
                  <a:rPr lang="en-US" dirty="0" smtClean="0"/>
                  <a:t>Here is an algorithm to solve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Given: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cap="small" dirty="0"/>
                  <a:t>p</a:t>
                </a:r>
                <a:r>
                  <a:rPr lang="en-US" cap="small" dirty="0" smtClean="0"/>
                  <a:t>reprocess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Look up the answer in a table, output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043608" y="4869160"/>
                <a:ext cx="7128792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eaLnBrk="0" hangingPunct="0"/>
                <a:r>
                  <a:rPr lang="en-US" sz="2400" b="1" dirty="0" smtClean="0"/>
                  <a:t>Observation.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sz="2400" dirty="0" smtClean="0"/>
                  <a:t>-complete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sz="2400" dirty="0" smtClean="0"/>
                  <a:t>, then there is no great preprocessing algorithm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869160"/>
                <a:ext cx="7128792" cy="122413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89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we believe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 then the model of great preprocessing algorithms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useless</a:t>
                </a:r>
                <a:r>
                  <a:rPr lang="en-US" dirty="0" smtClean="0"/>
                  <a:t> for dealing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-complete problems</a:t>
                </a:r>
              </a:p>
              <a:p>
                <a:r>
                  <a:rPr lang="en-US" dirty="0" smtClean="0"/>
                  <a:t>We circumvent this issue by introducing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</a:t>
                </a:r>
              </a:p>
              <a:p>
                <a:pPr lvl="1"/>
                <a:r>
                  <a:rPr lang="en-US" dirty="0" smtClean="0"/>
                  <a:t>Second measurement of the input, besides its total length</a:t>
                </a:r>
              </a:p>
              <a:p>
                <a:r>
                  <a:rPr lang="en-US" dirty="0" smtClean="0"/>
                  <a:t>We want a provable guarantee on the amount of simplification, expressed in terms of the parameter</a:t>
                </a:r>
              </a:p>
              <a:p>
                <a:pPr lvl="1"/>
                <a:r>
                  <a:rPr lang="en-US" dirty="0" smtClean="0"/>
                  <a:t>Can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big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problem with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 </a:t>
                </a:r>
                <a:r>
                  <a:rPr lang="en-US" dirty="0" smtClean="0"/>
                  <a:t>parameter be reduced to a small problem whose answer is the same?</a:t>
                </a:r>
              </a:p>
              <a:p>
                <a:r>
                  <a:rPr lang="en-US" dirty="0" smtClean="0"/>
                  <a:t>Irrelevant information is removed to reduce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data reduction process is called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kernelization</a:t>
                </a: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847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030" name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ttomBlocker"/>
          <p:cNvSpPr/>
          <p:nvPr/>
        </p:nvSpPr>
        <p:spPr bwMode="auto">
          <a:xfrm>
            <a:off x="2195736" y="6381328"/>
            <a:ext cx="5256584" cy="3600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" name="Institutions"/>
          <p:cNvGrpSpPr/>
          <p:nvPr/>
        </p:nvGrpSpPr>
        <p:grpSpPr>
          <a:xfrm>
            <a:off x="4092550" y="1484784"/>
            <a:ext cx="2886770" cy="3863137"/>
            <a:chOff x="4092550" y="1484784"/>
            <a:chExt cx="2886770" cy="3863137"/>
          </a:xfrm>
        </p:grpSpPr>
        <p:pic>
          <p:nvPicPr>
            <p:cNvPr id="14" name="Picture 16" descr="http://www.maths-in-industry.org/past/ESGI/55/images/TUE_trans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73"/>
            <a:stretch/>
          </p:blipFill>
          <p:spPr bwMode="auto">
            <a:xfrm>
              <a:off x="4800601" y="5055860"/>
              <a:ext cx="648072" cy="29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7200FF"/>
                </a:clrFrom>
                <a:clrTo>
                  <a:srgbClr val="72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50" y="3341033"/>
              <a:ext cx="700017" cy="31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200FF"/>
                </a:clrFrom>
                <a:clrTo>
                  <a:srgbClr val="72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559" y="3745680"/>
              <a:ext cx="417412" cy="41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7200FF"/>
                </a:clrFrom>
                <a:clrTo>
                  <a:srgbClr val="72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484784"/>
              <a:ext cx="72008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144" y="3326519"/>
              <a:ext cx="638176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82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1030" name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AllP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5" y="692696"/>
            <a:ext cx="4982092" cy="59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ttomBlocker"/>
          <p:cNvSpPr/>
          <p:nvPr/>
        </p:nvSpPr>
        <p:spPr bwMode="auto">
          <a:xfrm>
            <a:off x="2195736" y="6381328"/>
            <a:ext cx="5256584" cy="3600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538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of the problem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6" name="AutoShape 2" descr="data:image/jpeg;base64,/9j/4AAQSkZJRgABAQAAAQABAAD/2wCEAAkGBxQPEBQUEg8QFBUVFBcQFRQSFxcUFxcYFBcZFxUWFxUYIiggGBolJxQYJDEiJSkrLi4uFx8zODMsNygtLisBCgoKDg0OGxAQGzckHyQsLCwsLC8vNywsLCwuLDcsLCwsLCwsLCwsLCwsLCwsLCwsLCwsLCwsLCwsLCwsLCwsLP/AABEIAG8A9wMBEQACEQEDEQH/xAAcAAEAAgMBAQEAAAAAAAAAAAAABgcBBQgEAgP/xABDEAABAwICBgcEBQoHAQAAAAABAAIDBBESIQUGBxMxkSJBUVJhcYEUgrGyIzI0cqEzNUJEVGKDwtHSF0NTY3OS8CX/xAAbAQEAAgMBAQAAAAAAAAAAAAAAAQQCAwYFB//EAC4RAAIBAgUDAgUFAQEAAAAAAAABAgMRBAUSMVETIUEycSIzYYGxFBU0QpEjof/aAAwDAQACEQMRAD8A1Gv+h3UNdIwF2B5M0f3Xkmw8jcLRNWZ2eV1o16Cuu67Mje9d3jzKxPR0R4G9d3jzKDRHgb13ePMoNEeBvXd48yg0R4G9d3jzKDRHgb13ePMoNEeBvXd48yg0R4G9d3jzKDRHgb13ePMoNEeBvXd48yg0R4G9d3jzKDRHgb13ePMoNEeBvXd48yg0R4G9d3jzKDRHgb13ePMoNEeBvXd48yg0R4G9d3jzKDRHgb13ePMoNEeBvXd48yg0R4G9d3jzKDRHgb13ePMoNEeBvXd48yg0R4G9d3jzKDRHgb13ePMoNEeBvXd48yg0R4G9d3jzKDRHgb13ePMoNEeBvXd48yg0R4G9d3jzKDRHg2Wrsh9qj6R/S6/3HItytjIR6L7cfktva9oL2ik37W9OnJdkOMbrYx6ZH0Pat01dHNZPiulW0PaRSC0HYsIQEAQBAEAQAfHIIG0lds9kOh6h7cTKWoc08HNieRzAWWmXBXeKop2c1/p5HtLTYgg9hyPIrE3xlGXdO583QkEoG0jGIdo5oRqXJlpv1oSmmZQeDBPiEDaW5jEO0c0uRqXJkG6IlNPYE2QhtJ9zGIdo5pcalyMQ7RzS41LkB3iOaDUj6UkhQAgCAIAgCA2Wrn2qP3vkcpW5WxnyX9vydMTxhzS1wBBBaQesHIhWTgk9LujmjWTQ7qGqkgdc4D0Sf0mHNruXwKrtWZ3uCxCr0VNGsWJZCAIAgCA2GgdDyVs7IYh0nHN1rhretzvAKUrlfFYmGHpuci+dVdTabR7egzHIbYpXgFx8u6PALfGNjjcVjquIl8T7cGyrdO00DsEtTCx3HC54B5dSm6NEMPVmrxi2flHJR198JpqjCc/qvt5807MyarUezujR7RNCwDRc+GGNu7bvGYGhtnXHZ5qJbFrL61X9RHvv2Pbqf7E+njFMKY9AFzW4S+4AviBzv5qY7GnFdeNR9S5v300TQSY4gALklrQAB1kqStqlyV5tVrKJ1Fha+ndNiBj3eFzhn0s28AsJtWPXymFfrp97eSmytB1rL91Oq9HijiEb6VvRGMOLA7HYYsWLO6sxtY4jFxxHVetMlEUETwC1kRBzBAaQfEHrUspuU0+7K62uPpDSdB0G/DwGhmHGAD0gcPV5rXNqx7GT9bredNmSDVGooBRxbt9K0YRiDiwOxW6WIOzvdZxskU8WsR1ZKVyQ0xp5b7v2d9uODA63nbglyo3UjvdH3PFDG0ue2FrRxLg0AeZKkxUpvY19RVURa7HJRltjcF0ZFuvJLo2JV79kznjTGD2iXdW3e8dgtww3yt4Ks9zucLr6Mde9jxqDeEAQBAEAQGy1c+1R+98jlK3K2M+S/t+TpwqycEVZtp0HibHVsbm36KWw4tP1HHyNx73gtdRdj3sjxOmbpPZ7FRrSdQZQkIQEAQku3ZBoMQUntBHTnN7niI2/VA88z6jsW+Csjj85xDqV9C2ibDaXrMdH0o3ZAmlJYzrIAtjdbwuPUhTN2Roy3CfqKvfZblBvcSSSSSSSScySeJJ6yq52qiorStjaaq6XdRVcUrXEAPaHgfpMJGIEdayg7MqY7DxrUZJ7pdi99fml+jKoAX+iJ5WJ+C3SXwnIYB2xML8lRbKKoR6TiuT02vjy6yRcA+HRWmm+502cw1YZteGXppWDe08rL2xxvZfjbE0i/wCKsM5GlLTNP6o5aZw9OpVEfQo7GQpJQtdSYu27OndDQiKlhaG4Q2Jgt2dEKxsjgKr1VJX5ObNKS7yeV+V3SvcbeLiVXfdnd4aKjSivojy2UG619y19hY+1fw/5ltpeTms+STh9yXbTh/8ALqPJvzBZy2PLy7+TH3OerKudzZGUJCEBAEAQBAEBstXPtUfvfI5StytjPkv7fk6cKsnBHj0rQMqYZIpBdsjSw+o4+YUPuZ05unJSXg5k0jRPp5XxSCz43FjvTrHgePqq7Vux31GqqtNTXlH4KDcEICAwVIfY6f0FSbilhjsBgiY2w4XDReyso+e1puVSUuWVLttqCayFmdmQ38Lvccx49ELTV3OjyGH/ADlLlldrWdAEI7W7ks0htBqp6Q0z2xYS0Mc8A4i0Wy42vlxWbm2rHlUsopU63VT+pptWKrc1tNISQGzMJw8bFwBHIlYx7Mt46GuhNfRnTJGSsnBnMemKMtrJYmi7t85jQ3rJf0QB6hV7d7He0Ksf06m+CypdkrBS5Tye0BmK5tuy618OG17dV7rZ01Y8BZ7U6vdLSVZQwF8sbLWc6RrADlYlwGfYtXk6KrNdGUvo/wAHSump9zSzPIuGQvcQPBpVl7HCUlqqxXLOYWqqfQF2PpCS1thn61/D/mW2l5Obz/eH3JdtO/NdR5N+YLOXpPKy3+TH3Oe1XO6CEBAEAQBAEAQGy1c+1R+98jlK3K2M+S/t+TpxWTggUBTe2fQe7mjqmDoyfRSeDm5tPkRfktVReTpsjxN06L90VqtR0AQBAYdwUrciWx1XT/Ub90fBWT53LdlJbafzgz/gb8zloqbnVZF8h+5Alge2EAQGWOsQR1G+XgpInHVFo6j0fPvIY359JjXZ8cwDmrR88nG02irqHQG81jlJaMEZ9qt5tGD1ub+i02+I92pirZdGK3fYtkraeAUlp3Qoh1ghZboSzxTC2X1nZ/i0rS18Z09DEuWXy5SaLI2kVGDRdTmQXMwC3a4gLZP0niZdHViYL6nPCrndhCC1thn61/D/AJltpeTm8/3h9yXbTvzXUeTfmCzl6Tyst/kx9zntVzughAQBAEAQBAEBstXPtUfvfI5StytjPkv7fk6cVk4IIDTa2aHFbSSwkC7mksJ6njNp5qGrqxvwtZ0KsZo5rewtJa4EOBLSDkQQbEEdqrbHfQlGa1IwhIQGEB0nqXWifR9O8ZXia0+BaMJ+Csp3RwOLpunWlH6kB246Pdip5wCW2dC49TTcObfz6XLxWuqvJ7WQ1UnKD3fcqtajpD9aSndLI2NgJc9wY0DrLjYIldmFWoqcHJ+C6NOaiUkOjJWtibvIoTIJv0y5gxEk9htwW9wVjkKOY15YlS1dm9ikQtB2R0Zs+qt7oymdnlHgN+N2HCfgrEdjhMfHTiJr6nvpNENjqpqgfWmbGw+G7xfG45KbdzQ6zlBU3srkcptasWm30uL6PdBgF/8ANbdzvUg29Fjq+KxdlgmsGqvm/wD4bnTGiN7V0k4AvA94cf3HscPjZZNdytSr6ac4eGvwzRbYqjBo7DcDHIxtusgZm3JY1H2LuTQUsSm/CKMWg7EIC1thn61/D/mW2l5Obz/eH3JdtO/NdR5N+YLOXpPKy3+TH3Oe1XO6CEBAEAQBAEAQGy1c+1R+98jlK3K2M+S/t+TpxWTgggMWQFFbW9B+zVu9aOhUAv8AJ7bB4/EHmtNRdzrclxHUpOD3j+CDrWe0EICAs/Y7rKGF1HK/Jxxw37f02euRHqttNnOZ1g231ofcsrWLQ0dfTvgk4OGTha7XDg4X6wtjV0eDh68qNRVI+CktIbOa+J5a2n3o6nxltiPJxBHktOhnWUs4w0o3k7Mnmz3Z8aN4qKnCZR9RgzDO0k9bvgs4QtuePmOadddOn6fySPX+uEOjqg3aC6MxtB6y/o2HjmspuyKOBpupiIpcnOirneF4bGqvHo4sz+jmezPxAfl4dJb6exx2dU9OIvykTPSla2nhklcbNjY5590XWVzy6cHUmoryc2Uul3sqxVXOMS749fF1yPKxIWhPvc7qeHTw7pfSx0vSTtlY17SC1zQ4EdhFwrBwkouLcX4K025T/R0sduL3yX+60Ntb3/wWuqe9kELzlLhFRrSdQSfR2oFdURNkZAA1wu3E4NJHUbLPQzy6ubYenJxb2LH2Was1Gj9/7QxrceDDZwde178PNbIRseHm2Np4lx0eCQ68aOkqqCaKIAveAACbcHA8VMl2KOEqxpVozlsioDsz0h/os/7hatDOn/esN9SL6RoJKaV0crCx7ci0/wDswsbNbnpUq0K0dcHdHnUGwIAgCAIAgNlq59qj975HKVuVsZ8l/b8nTisnBBAEBF9omghW0MgDSZI/po7ZnE0cB5i4WMo3Rdy/EuhXUvD7M55Vc7m4QBAGEgggkEG4IyII4EHqKkhxTVmWfqxtXdGAysiL7WG9j+t5vYeJ8RyWyM15OdxWRu7lRf2JfHtJ0e5t9+R+65jr5eFlnrR5jyrFJ20mj0vtdhYLU0D5XZZyfRt8e0/gsXURbo5HVk/+jsVlp/WOor3AzylwBJawdFjb9jf6rU5NnQ4bBUcOvgXfk1KFosHZTrVDRGaKofgZIWva83IDhcEG3C9xn4LZTkl2Z4Wc4OpW0zpq9jcbSteYJqY09NIJDIbPe2+ENFjYHrJScl4KuV5bU6iqVFZIqcLUdQi39m+vFPHRtgqZmxPiJa0vvZzOLc+q1yLeC3Ql27nKZnl1XrOdNXTIltR1iir6lm4cXMiYWYupxcbktHZkM+tY1JXZ6eUYSpQptz7X8EMK1nr7ltaD2sRRwMZNTS42NDLx4S0hosD0iCPJblUXk5itklV1G4NW+p7/APF6l/Z6nkz+5T1Imr9ixHKH+L1L+z1PJn9ydSI/YsRyjB2vUv7PU8mf3J1IhZFiOUVfrXp06QqnTlgZcBoaDewbwubC5WqTuzocFhf01LRe5qFiWwgMIAgP3paKSU2jikkP+21zvgENU69On6pIkWj9n1fN+rGMdspDPwzP4LJQkylUzfCw839iXaB2VSRSNklqmAi/RY0u4gjiSO1bI0+Ty8TnSqQcIxLYWw58IAgMEIRY562j6DNFXPAFo5fpo7Cws49JvofiFomrM7XKsT1qCT3XYi6wPSCAIAhJhLEBLAyhIQBB7BAEICEmEIMqQEBi6gBAEuTYy0EmwBJ7BmUMZSUdzcaN1VrKmxjpJiDbpOaWNz67utceSnSypUzDD095kl0dspq5M5XwxDxJefHIf1WaptlCpntGPpVyUUGyCnbYzVE0luLWBsbT8Tb1WSppFCpntaXpSRJtHajUNPYspYyR1vu883LJRR51TH4ip6pG/ggbGLMa1o7GgAcgsiq23ufdkICAygCAIAgIJtc0F7TR75rTvKe7wR1sNsY8sgfRYzV0eplOJ6NdRe0uxRirnZhCAgCAIAgCAIAgCAISEICAISeuk0VPN+Sp55PuRucMuOYClJs0TxNGHqkv9JJo7ZrXzWJhbED/AKjgDw7BdZKm/J59XOcNDsu/sSah2On/ADqz0iZnb7zjx9FkqSKNTP5f0iSfR2zOghIJifKf91xcP+osFl04o8+pm2Jn/a3sSSh0RBT/AJKniZwHRaBw4ZrIozqzm7ydz22UmsWQGUAQBAEAQBAEAQBAfEjA4EEXBFiDwIPEIE7O6Oata9DOoauSEjIOxMPax2bf6eiryVnY7vA4hV6Kl58mpWJbCAIAgCAIAgCA+oonPNmtc48LNBcc+GQQxlUhFfEzfUOpNfOAW0coBAN5AIxn96xWShJlKpmeGh/a/sSXR+yKodbfTxRjrDbvPH0Cy6XJ59TPaa9Eb+5JdH7JKVmcss8p7LtY3k0X/FZdNFGpnmIkrRSRKNH6pUdPnHSRA9pGI83XWaijz6mLr1PVJm5awAWAsOwZBSV3dmQEMT6QkIAgCAIAgCAIAgCAIAgCAIDBQFZ7ZtAh8LKtv1ovo3262OPRPmD8SsKiurnuZJidFTpPZ7e5ToWg6oygCAJcNpbs2NDoGpqLbqlnffK4Y7Dwv9Yiw5rJJsrVMZQpr4poktDsurpLYxFEOvE65F/Bv9VkqbPPqZ3Qj6bsk2j9j8Y/L1cjuGUTQ3zzddZdJeShUz6p/SKXuSXRuzuggtan3hFjilJeSR124cgslGJ59XM8TU3lb27Ejo6GOEWjiYwfuNDfgsrWKcpyk7ydz1IYhAEAQBAEAQBAEAQBAEAQBAEAQBAEAQBAEB5dJUbZ4nxPF2vaWOHgQj2MqcnCSlHwULTbPq2SVzGxMs1zmY3PYAcJtewN/HgtGhnYPN6EYJt9+LEkoNj8h/LVbG+EbS48yQsumUKmfr+kf9JHo/ZVRR/lN/Mf334R5WYB/wCKyVNFKrnOJns7EpoNXqWADdUsLLdjRfPjmskktjz54irP1SbNmGjsUmkWQGU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2" name="Picture 4" descr="CW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24" y="1844824"/>
            <a:ext cx="1503064" cy="6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vident.nl/portfolio/klanten/%7E/media/Images/Evident/Portfolio/Cases/Klantlogo/news_1_1288775788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06" y="2867099"/>
            <a:ext cx="947886" cy="9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eantotaal.nl/content/data/november%202012/rug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18" y="2953518"/>
            <a:ext cx="936178" cy="9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https://www.tenderguide.nl/opdrachtgever_files/scholen/logo-universiteit-twente.jpg"/>
          <p:cNvSpPr>
            <a:spLocks noChangeAspect="1" noChangeArrowheads="1"/>
          </p:cNvSpPr>
          <p:nvPr/>
        </p:nvSpPr>
        <p:spPr bwMode="auto">
          <a:xfrm>
            <a:off x="63500" y="-136525"/>
            <a:ext cx="1145857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62" name="Picture 14" descr="http://www.underconsideration.com/brandnew/archives/uni_twente_logo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53423" b="27234"/>
          <a:stretch/>
        </p:blipFill>
        <p:spPr bwMode="auto">
          <a:xfrm>
            <a:off x="1323177" y="4418350"/>
            <a:ext cx="2365829" cy="180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aths-in-industry.org/past/ESGI/55/images/TUE_tran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79965"/>
            <a:ext cx="1666792" cy="4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 flipH="1">
            <a:off x="3419872" y="2607989"/>
            <a:ext cx="576064" cy="2405187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4716016" y="2501280"/>
            <a:ext cx="1008112" cy="2511896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 flipV="1">
            <a:off x="2411760" y="3814985"/>
            <a:ext cx="792088" cy="1198191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2658490" y="3083818"/>
            <a:ext cx="3683010" cy="0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5940152" y="4005065"/>
            <a:ext cx="576064" cy="1008111"/>
          </a:xfrm>
          <a:prstGeom prst="line">
            <a:avLst/>
          </a:prstGeom>
          <a:ln w="88900" cmpd="dbl"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066" name="Blackroads"/>
          <p:cNvGrpSpPr/>
          <p:nvPr/>
        </p:nvGrpSpPr>
        <p:grpSpPr>
          <a:xfrm>
            <a:off x="2506090" y="2348880"/>
            <a:ext cx="3835410" cy="3074939"/>
            <a:chOff x="2506090" y="2348880"/>
            <a:chExt cx="3835410" cy="3074939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2506090" y="2348880"/>
              <a:ext cx="1188720" cy="582537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5364088" y="2348880"/>
              <a:ext cx="977412" cy="518219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H="1" flipV="1">
              <a:off x="2555776" y="3341042"/>
              <a:ext cx="2808312" cy="1838923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3779912" y="5423818"/>
              <a:ext cx="1584176" cy="1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3707904" y="3757228"/>
              <a:ext cx="2520280" cy="1255948"/>
            </a:xfrm>
            <a:prstGeom prst="line">
              <a:avLst/>
            </a:prstGeom>
            <a:ln w="88900" cmpd="dbl"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63" name="TextBox 2062"/>
          <p:cNvSpPr txBox="1"/>
          <p:nvPr/>
        </p:nvSpPr>
        <p:spPr>
          <a:xfrm rot="19998700">
            <a:off x="2339752" y="22675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50km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 rot="1680835">
            <a:off x="5260422" y="22211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177km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 rot="17970259">
            <a:off x="5735422" y="4398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251km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 rot="3236396">
            <a:off x="1832779" y="43671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133km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79912" y="54359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176km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79912" y="305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187km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 rot="3859123">
            <a:off x="4690442" y="34412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123km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 rot="17100000">
            <a:off x="2848513" y="33396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155km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2034398">
            <a:off x="3511316" y="39855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90km</a:t>
            </a:r>
            <a:endParaRPr lang="nb-NO" sz="1800" dirty="0" err="1" smtClean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 rot="20009096">
            <a:off x="4168418" y="39819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145km</a:t>
            </a:r>
            <a:endParaRPr lang="nb-NO" sz="1800" dirty="0" err="1" smtClean="0">
              <a:latin typeface="+mj-lt"/>
            </a:endParaRPr>
          </a:p>
        </p:txBody>
      </p:sp>
      <p:grpSp>
        <p:nvGrpSpPr>
          <p:cNvPr id="65" name="RedRoads"/>
          <p:cNvGrpSpPr/>
          <p:nvPr/>
        </p:nvGrpSpPr>
        <p:grpSpPr>
          <a:xfrm>
            <a:off x="2505012" y="2348713"/>
            <a:ext cx="3835410" cy="3074939"/>
            <a:chOff x="2506090" y="2348880"/>
            <a:chExt cx="3835410" cy="3074939"/>
          </a:xfrm>
        </p:grpSpPr>
        <p:cxnSp>
          <p:nvCxnSpPr>
            <p:cNvPr id="66" name="Straight Connector 65"/>
            <p:cNvCxnSpPr/>
            <p:nvPr/>
          </p:nvCxnSpPr>
          <p:spPr bwMode="auto">
            <a:xfrm flipH="1">
              <a:off x="2506090" y="2348880"/>
              <a:ext cx="1188720" cy="582537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5364088" y="2348880"/>
              <a:ext cx="977412" cy="518219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flipH="1" flipV="1">
              <a:off x="2555776" y="3341042"/>
              <a:ext cx="2808312" cy="1838923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3779912" y="5423818"/>
              <a:ext cx="1584176" cy="1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H="1">
              <a:off x="3707904" y="3757228"/>
              <a:ext cx="2520280" cy="1255948"/>
            </a:xfrm>
            <a:prstGeom prst="line">
              <a:avLst/>
            </a:prstGeom>
            <a:ln w="114300" cmpd="sng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68" name="TourLength"/>
          <p:cNvSpPr/>
          <p:nvPr/>
        </p:nvSpPr>
        <p:spPr bwMode="auto">
          <a:xfrm>
            <a:off x="6804248" y="1908448"/>
            <a:ext cx="1800200" cy="728464"/>
          </a:xfrm>
          <a:prstGeom prst="wedgeRoundRectCallout">
            <a:avLst>
              <a:gd name="adj1" fmla="val -76284"/>
              <a:gd name="adj2" fmla="val 6311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/>
              <a:t>Shortest tour: 638 </a:t>
            </a:r>
            <a:r>
              <a:rPr lang="en-US" sz="2000" dirty="0" smtClean="0"/>
              <a:t>km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9676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15834</TotalTime>
  <Words>1603</Words>
  <Application>Microsoft Office PowerPoint</Application>
  <PresentationFormat>On-screen Show (4:3)</PresentationFormat>
  <Paragraphs>221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Cambria Math</vt:lpstr>
      <vt:lpstr>Calibri</vt:lpstr>
      <vt:lpstr>AA-UiB-Institusjonell-mal-rev03</vt:lpstr>
      <vt:lpstr>PowerPoint Presentation</vt:lpstr>
      <vt:lpstr>Preprocessing for hard problems</vt:lpstr>
      <vt:lpstr>Preprocessing with a guarantee</vt:lpstr>
      <vt:lpstr>Great preprocessing algorithms</vt:lpstr>
      <vt:lpstr>Great preprocessing algorithms – the downside</vt:lpstr>
      <vt:lpstr>Parameterized preprocessing</vt:lpstr>
      <vt:lpstr>PowerPoint Presentation</vt:lpstr>
      <vt:lpstr>PowerPoint Presentation</vt:lpstr>
      <vt:lpstr>The core of the problem</vt:lpstr>
      <vt:lpstr>PowerPoint Presentation</vt:lpstr>
      <vt:lpstr>The basic model of kernelization</vt:lpstr>
      <vt:lpstr>Why investigate kernelization</vt:lpstr>
      <vt:lpstr>My work on kernelization</vt:lpstr>
      <vt:lpstr>Finding patterns in networks</vt:lpstr>
      <vt:lpstr>Exploring the parameter landscape</vt:lpstr>
      <vt:lpstr>The graph coloring problem</vt:lpstr>
      <vt:lpstr>Some well-known parameters</vt:lpstr>
      <vt:lpstr>Some well-known parameters</vt:lpstr>
      <vt:lpstr>Preprocessing for Graph q-Coloring</vt:lpstr>
      <vt:lpstr>Other models of preprocessing</vt:lpstr>
      <vt:lpstr>Finding long paths and cycles</vt:lpstr>
      <vt:lpstr>Preprocessing for path and cycle problems</vt:lpstr>
      <vt:lpstr>Relaxed notions of preprocessing</vt:lpstr>
      <vt:lpstr>Turing kernelization</vt:lpstr>
      <vt:lpstr>Our results</vt:lpstr>
      <vt:lpstr>Long cycles through 2-separators</vt:lpstr>
      <vt:lpstr>Turing reduction rule for k-Longest Cycle</vt:lpstr>
      <vt:lpstr>Decompose-Query-Reduce</vt:lpstr>
      <vt:lpstr>Decomposition into triconnected components</vt:lpstr>
      <vt:lpstr>Conclusion</vt:lpstr>
      <vt:lpstr>History of parameterized complexity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Jansen, B.M.P.</cp:lastModifiedBy>
  <cp:revision>1472</cp:revision>
  <cp:lastPrinted>2011-05-25T10:31:26Z</cp:lastPrinted>
  <dcterms:created xsi:type="dcterms:W3CDTF">2011-05-20T06:21:58Z</dcterms:created>
  <dcterms:modified xsi:type="dcterms:W3CDTF">2014-09-29T10:43:07Z</dcterms:modified>
</cp:coreProperties>
</file>