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63" r:id="rId5"/>
    <p:sldId id="264" r:id="rId6"/>
    <p:sldId id="267" r:id="rId7"/>
    <p:sldId id="266" r:id="rId8"/>
    <p:sldId id="271" r:id="rId9"/>
    <p:sldId id="269" r:id="rId10"/>
    <p:sldId id="268" r:id="rId11"/>
    <p:sldId id="270" r:id="rId12"/>
    <p:sldId id="272" r:id="rId13"/>
    <p:sldId id="273" r:id="rId14"/>
    <p:sldId id="275" r:id="rId15"/>
    <p:sldId id="274" r:id="rId16"/>
    <p:sldId id="277" r:id="rId17"/>
    <p:sldId id="280" r:id="rId18"/>
    <p:sldId id="276" r:id="rId19"/>
    <p:sldId id="279" r:id="rId20"/>
    <p:sldId id="278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8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rt\Documents\Uni\Experimentation%20Project%20GMT\Report\FinalResults\Summary%20edit%20for%20presentation%20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l-NL"/>
  <c:chart>
    <c:autoTitleDeleted val="1"/>
    <c:plotArea>
      <c:layout>
        <c:manualLayout>
          <c:layoutTarget val="inner"/>
          <c:xMode val="edge"/>
          <c:yMode val="edge"/>
          <c:x val="0.11353727929585056"/>
          <c:y val="7.4813601069305624E-2"/>
          <c:w val="0.67103443276137398"/>
          <c:h val="0.78180462700206821"/>
        </c:manualLayout>
      </c:layout>
      <c:scatterChart>
        <c:scatterStyle val="lineMarker"/>
        <c:ser>
          <c:idx val="0"/>
          <c:order val="0"/>
          <c:tx>
            <c:strRef>
              <c:f>Trend!$B$1</c:f>
              <c:strCache>
                <c:ptCount val="1"/>
                <c:pt idx="0">
                  <c:v>Sector [G]</c:v>
                </c:pt>
              </c:strCache>
            </c:strRef>
          </c:tx>
          <c:xVal>
            <c:numRef>
              <c:f>Trend!$A$2:$A$11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Trend!$B$2:$B$11</c:f>
              <c:numCache>
                <c:formatCode>General</c:formatCode>
                <c:ptCount val="10"/>
                <c:pt idx="0">
                  <c:v>4.183177999999999</c:v>
                </c:pt>
                <c:pt idx="1">
                  <c:v>2.1764789999999996</c:v>
                </c:pt>
                <c:pt idx="2">
                  <c:v>2.2880859999999998</c:v>
                </c:pt>
                <c:pt idx="3">
                  <c:v>1.8259319999999999</c:v>
                </c:pt>
                <c:pt idx="4">
                  <c:v>1.6803319999999999</c:v>
                </c:pt>
                <c:pt idx="5">
                  <c:v>1.612298</c:v>
                </c:pt>
                <c:pt idx="6">
                  <c:v>1.5644530000000001</c:v>
                </c:pt>
                <c:pt idx="7">
                  <c:v>1.5379199999999997</c:v>
                </c:pt>
                <c:pt idx="8">
                  <c:v>1.4862089999999999</c:v>
                </c:pt>
                <c:pt idx="9">
                  <c:v>1.4470029999999998</c:v>
                </c:pt>
              </c:numCache>
            </c:numRef>
          </c:yVal>
        </c:ser>
        <c:ser>
          <c:idx val="1"/>
          <c:order val="1"/>
          <c:tx>
            <c:strRef>
              <c:f>Trend!$C$1</c:f>
              <c:strCache>
                <c:ptCount val="1"/>
                <c:pt idx="0">
                  <c:v>Sector [R]</c:v>
                </c:pt>
              </c:strCache>
            </c:strRef>
          </c:tx>
          <c:xVal>
            <c:numRef>
              <c:f>Trend!$A$2:$A$11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Trend!$C$2:$C$11</c:f>
              <c:numCache>
                <c:formatCode>General</c:formatCode>
                <c:ptCount val="10"/>
                <c:pt idx="0">
                  <c:v>4.183177999999999</c:v>
                </c:pt>
                <c:pt idx="1">
                  <c:v>2.746753</c:v>
                </c:pt>
                <c:pt idx="2">
                  <c:v>2.1290579999999997</c:v>
                </c:pt>
                <c:pt idx="3">
                  <c:v>1.896644</c:v>
                </c:pt>
                <c:pt idx="4">
                  <c:v>1.7292470000000002</c:v>
                </c:pt>
                <c:pt idx="5">
                  <c:v>1.62168</c:v>
                </c:pt>
                <c:pt idx="6">
                  <c:v>1.578756</c:v>
                </c:pt>
                <c:pt idx="7">
                  <c:v>1.5306009999999999</c:v>
                </c:pt>
                <c:pt idx="8">
                  <c:v>1.4953159999999999</c:v>
                </c:pt>
                <c:pt idx="9">
                  <c:v>1.4729969999999997</c:v>
                </c:pt>
              </c:numCache>
            </c:numRef>
          </c:yVal>
        </c:ser>
        <c:ser>
          <c:idx val="2"/>
          <c:order val="2"/>
          <c:tx>
            <c:strRef>
              <c:f>Trend!$D$1</c:f>
              <c:strCache>
                <c:ptCount val="1"/>
                <c:pt idx="0">
                  <c:v>Max Dil.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triangle"/>
            <c:size val="7"/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Trend!$A$2:$A$11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Trend!$D$2:$D$11</c:f>
              <c:numCache>
                <c:formatCode>General</c:formatCode>
                <c:ptCount val="10"/>
                <c:pt idx="0">
                  <c:v>4.183177999999999</c:v>
                </c:pt>
                <c:pt idx="1">
                  <c:v>2.0861579999999997</c:v>
                </c:pt>
                <c:pt idx="2">
                  <c:v>1.8147639999999998</c:v>
                </c:pt>
                <c:pt idx="3">
                  <c:v>1.6494209999999998</c:v>
                </c:pt>
                <c:pt idx="4">
                  <c:v>1.552711</c:v>
                </c:pt>
                <c:pt idx="5">
                  <c:v>1.493177</c:v>
                </c:pt>
                <c:pt idx="6">
                  <c:v>1.4474039999999997</c:v>
                </c:pt>
                <c:pt idx="7">
                  <c:v>1.4186539999999999</c:v>
                </c:pt>
                <c:pt idx="8">
                  <c:v>1.3924540000000001</c:v>
                </c:pt>
                <c:pt idx="9">
                  <c:v>1.3800170000000003</c:v>
                </c:pt>
              </c:numCache>
            </c:numRef>
          </c:yVal>
        </c:ser>
        <c:axId val="40308096"/>
        <c:axId val="35600256"/>
      </c:scatterChart>
      <c:valAx>
        <c:axId val="40308096"/>
        <c:scaling>
          <c:orientation val="minMax"/>
          <c:max val="10"/>
          <c:min val="1"/>
        </c:scaling>
        <c:axPos val="b"/>
        <c:title>
          <c:tx>
            <c:rich>
              <a:bodyPr/>
              <a:lstStyle/>
              <a:p>
                <a:pPr>
                  <a:defRPr sz="1300" baseline="0"/>
                </a:pPr>
                <a:r>
                  <a:rPr lang="nl-NL" sz="1300" baseline="0"/>
                  <a:t>Feed links</a:t>
                </a:r>
              </a:p>
            </c:rich>
          </c:tx>
          <c:layout>
            <c:manualLayout>
              <c:xMode val="edge"/>
              <c:yMode val="edge"/>
              <c:x val="0.43959305573521612"/>
              <c:y val="0.92095670898142057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l-NL"/>
          </a:p>
        </c:txPr>
        <c:crossAx val="35600256"/>
        <c:crossesAt val="1"/>
        <c:crossBetween val="midCat"/>
        <c:majorUnit val="1"/>
        <c:minorUnit val="0.5"/>
      </c:valAx>
      <c:valAx>
        <c:axId val="35600256"/>
        <c:scaling>
          <c:orientation val="minMax"/>
          <c:min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300" baseline="0"/>
                </a:pPr>
                <a:r>
                  <a:rPr lang="nl-NL" sz="1300" baseline="0"/>
                  <a:t>Average dilation</a:t>
                </a:r>
              </a:p>
            </c:rich>
          </c:tx>
          <c:layout>
            <c:manualLayout>
              <c:xMode val="edge"/>
              <c:yMode val="edge"/>
              <c:x val="2.3289698317097551E-2"/>
              <c:y val="0.38970623214383487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l-NL"/>
          </a:p>
        </c:txPr>
        <c:crossAx val="403080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6729999027899309"/>
          <c:y val="0.20706398089994502"/>
          <c:w val="0.2210566734713717"/>
          <c:h val="0.54810278687974623"/>
        </c:manualLayout>
      </c:layout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365CB-72F5-48EC-AFA0-BD2E0C7BC150}" type="datetimeFigureOut">
              <a:rPr lang="nl-NL" smtClean="0"/>
              <a:pPr/>
              <a:t>2-7-2008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6D6A8-3497-4023-BECD-88FF44A0D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9260DD-882C-4193-805C-165386CA9B5B}" type="datetime4">
              <a:rPr lang="en-US" smtClean="0"/>
              <a:pPr/>
              <a:t>July 2, 2008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nl-NL" smtClean="0"/>
              <a:t>Bart Jansen</a:t>
            </a:r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3AE09D2-4B0F-43C3-918E-6FD640142C5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D0DC61-EC6C-4F2A-B07F-21C078B7D533}" type="datetime4">
              <a:rPr lang="en-US" smtClean="0"/>
              <a:pPr/>
              <a:t>July 2, 2008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nl-NL" smtClean="0"/>
              <a:t>Bart Jansen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E09D2-4B0F-43C3-918E-6FD640142C5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987286-42D8-4D73-A91B-3E1F9E822D88}" type="datetime4">
              <a:rPr lang="en-US" smtClean="0"/>
              <a:pPr/>
              <a:t>July 2, 2008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nl-NL" smtClean="0"/>
              <a:t>Bart Jansen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E09D2-4B0F-43C3-918E-6FD640142C5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F63D45-E213-40B3-8CAB-DE126C864C80}" type="datetime4">
              <a:rPr lang="en-US" smtClean="0"/>
              <a:pPr/>
              <a:t>July 2, 2008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nl-NL" smtClean="0"/>
              <a:t>Bart Jansen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E09D2-4B0F-43C3-918E-6FD640142C5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97164-1BBD-4480-8ABE-A9449FE1534A}" type="datetime4">
              <a:rPr lang="en-US" smtClean="0"/>
              <a:pPr/>
              <a:t>July 2, 2008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nl-NL" smtClean="0"/>
              <a:t>Bart Jansen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E09D2-4B0F-43C3-918E-6FD640142C5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Punthaak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unthaak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BACEA-84B2-42CF-B3F5-8C2876101D3B}" type="datetime4">
              <a:rPr lang="en-US" smtClean="0"/>
              <a:pPr/>
              <a:t>July 2, 2008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nl-NL" smtClean="0"/>
              <a:t>Bart Jansen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E09D2-4B0F-43C3-918E-6FD640142C5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30BBD-9F09-4C86-B3D3-DCFA566EB3BD}" type="datetime4">
              <a:rPr lang="en-US" smtClean="0"/>
              <a:pPr/>
              <a:t>July 2, 2008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nl-NL" smtClean="0"/>
              <a:t>Bart Jansen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E09D2-4B0F-43C3-918E-6FD640142C5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4AAC51-8BC6-4907-968E-10577B2B4D97}" type="datetime4">
              <a:rPr lang="en-US" smtClean="0"/>
              <a:pPr/>
              <a:t>July 2, 2008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nl-NL" smtClean="0"/>
              <a:t>Bart Jansen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E09D2-4B0F-43C3-918E-6FD640142C5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239E33-2233-494E-8EFF-37D83D36960C}" type="datetime4">
              <a:rPr lang="en-US" smtClean="0"/>
              <a:pPr/>
              <a:t>July 2, 2008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nl-NL" smtClean="0"/>
              <a:t>Bart Jansen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E09D2-4B0F-43C3-918E-6FD640142C5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4FBA099-B336-42C9-A8C6-93B3DCF4EE2C}" type="datetime4">
              <a:rPr lang="en-US" smtClean="0"/>
              <a:pPr/>
              <a:t>July 2, 2008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nl-NL" smtClean="0"/>
              <a:t>Bart Jansen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E09D2-4B0F-43C3-918E-6FD640142C5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AFC6AF-F17E-4B2F-A79B-60E0DC0EBAB3}" type="datetime4">
              <a:rPr lang="en-US" smtClean="0"/>
              <a:pPr/>
              <a:t>July 2, 2008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nl-NL" smtClean="0"/>
              <a:t>Bart Jansen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3AE09D2-4B0F-43C3-918E-6FD640142C5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unthaak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CC38687-7936-4431-9929-0F85AFD324FE}" type="datetime4">
              <a:rPr lang="en-US" smtClean="0"/>
              <a:pPr/>
              <a:t>July 2, 2008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nl-NL" smtClean="0"/>
              <a:t>Bart Jansen</a:t>
            </a:r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3AE09D2-4B0F-43C3-918E-6FD640142C5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Heuristics for Road Network Augmentation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Bart Jansen, University of Utrecht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on feed links</a:t>
            </a:r>
            <a:endParaRPr lang="nl-NL" dirty="0"/>
          </a:p>
        </p:txBody>
      </p:sp>
      <p:pic>
        <p:nvPicPr>
          <p:cNvPr id="5" name="Afbeelding 4" descr="Paper Header.png"/>
          <p:cNvPicPr>
            <a:picLocks noChangeAspect="1"/>
          </p:cNvPicPr>
          <p:nvPr/>
        </p:nvPicPr>
        <p:blipFill>
          <a:blip r:embed="rId2"/>
          <a:srcRect t="25391"/>
          <a:stretch>
            <a:fillRect/>
          </a:stretch>
        </p:blipFill>
        <p:spPr>
          <a:xfrm>
            <a:off x="285720" y="1857364"/>
            <a:ext cx="8501090" cy="3320739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480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Various theoretical and experimental results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My contribution: experimental evaluation of heuristics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09D2-4B0F-43C3-918E-6FD640142C5D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minimize the dilation using a fixed number of feed </a:t>
            </a:r>
            <a:r>
              <a:rPr lang="en-US" dirty="0" smtClean="0"/>
              <a:t>links</a:t>
            </a:r>
          </a:p>
          <a:p>
            <a:r>
              <a:rPr lang="en-US" dirty="0" smtClean="0"/>
              <a:t>Hard to solve exactly, for arbitrary numbers of feed links</a:t>
            </a:r>
            <a:endParaRPr lang="en-US" dirty="0" smtClean="0"/>
          </a:p>
          <a:p>
            <a:r>
              <a:rPr lang="en-US" dirty="0" smtClean="0"/>
              <a:t>Three heuristics were experimentally </a:t>
            </a:r>
            <a:r>
              <a:rPr lang="en-US" dirty="0" smtClean="0"/>
              <a:t>evaluated</a:t>
            </a:r>
          </a:p>
          <a:p>
            <a:r>
              <a:rPr lang="en-US" dirty="0" smtClean="0"/>
              <a:t>Experimentation </a:t>
            </a:r>
            <a:r>
              <a:rPr lang="en-US" dirty="0" smtClean="0"/>
              <a:t>project for Game and Media Technology</a:t>
            </a:r>
          </a:p>
          <a:p>
            <a:r>
              <a:rPr lang="en-US" dirty="0" smtClean="0"/>
              <a:t>Applied heuristics </a:t>
            </a:r>
            <a:r>
              <a:rPr lang="en-US" dirty="0" smtClean="0"/>
              <a:t>to 100 randomly generated problem </a:t>
            </a:r>
            <a:r>
              <a:rPr lang="en-US" dirty="0" smtClean="0"/>
              <a:t>instances, using Java</a:t>
            </a:r>
            <a:endParaRPr lang="en-US" dirty="0" smtClean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Experimental analysis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09D2-4B0F-43C3-918E-6FD640142C5D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481328"/>
            <a:ext cx="3400420" cy="4948068"/>
          </a:xfrm>
        </p:spPr>
        <p:txBody>
          <a:bodyPr>
            <a:normAutofit/>
          </a:bodyPr>
          <a:lstStyle/>
          <a:p>
            <a:r>
              <a:rPr lang="en-US" dirty="0" smtClean="0"/>
              <a:t>To place first feed link</a:t>
            </a:r>
          </a:p>
          <a:p>
            <a:pPr lvl="1"/>
            <a:r>
              <a:rPr lang="en-US" dirty="0" smtClean="0"/>
              <a:t>Connect p to closest point on boundary</a:t>
            </a:r>
          </a:p>
          <a:p>
            <a:r>
              <a:rPr lang="en-US" dirty="0" smtClean="0"/>
              <a:t>To place i+1’th feed link</a:t>
            </a:r>
          </a:p>
          <a:p>
            <a:pPr lvl="1"/>
            <a:r>
              <a:rPr lang="en-US" dirty="0" smtClean="0"/>
              <a:t>Connect p to point that has largest CFCF using feed links 1, 2, .. , </a:t>
            </a:r>
            <a:r>
              <a:rPr lang="en-US" dirty="0" err="1" smtClean="0"/>
              <a:t>i</a:t>
            </a:r>
            <a:endParaRPr lang="en-US" dirty="0" smtClean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09D2-4B0F-43C3-918E-6FD640142C5D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Dilation Heuristic</a:t>
            </a:r>
            <a:endParaRPr lang="nl-NL" dirty="0"/>
          </a:p>
        </p:txBody>
      </p:sp>
      <p:pic>
        <p:nvPicPr>
          <p:cNvPr id="8" name="Tijdelijke aanduiding voor inhoud 7" descr="BasePolygon.pn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3571868" y="1071546"/>
            <a:ext cx="5072098" cy="5345509"/>
          </a:xfrm>
        </p:spPr>
      </p:pic>
      <p:pic>
        <p:nvPicPr>
          <p:cNvPr id="9" name="Afbeelding 8" descr="OneFeedLin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200" y="1072799"/>
            <a:ext cx="5072766" cy="5345307"/>
          </a:xfrm>
          <a:prstGeom prst="rect">
            <a:avLst/>
          </a:prstGeom>
        </p:spPr>
      </p:pic>
      <p:pic>
        <p:nvPicPr>
          <p:cNvPr id="10" name="Afbeelding 9" descr="Dilat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200" y="1072800"/>
            <a:ext cx="5055620" cy="5327238"/>
          </a:xfrm>
          <a:prstGeom prst="rect">
            <a:avLst/>
          </a:prstGeom>
        </p:spPr>
      </p:pic>
      <p:pic>
        <p:nvPicPr>
          <p:cNvPr id="11" name="Afbeelding 10" descr="MDH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200" y="1072799"/>
            <a:ext cx="5072766" cy="5345307"/>
          </a:xfrm>
          <a:prstGeom prst="rect">
            <a:avLst/>
          </a:prstGeom>
        </p:spPr>
      </p:pic>
      <p:pic>
        <p:nvPicPr>
          <p:cNvPr id="12" name="Afbeelding 11" descr="MDH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200" y="1072800"/>
            <a:ext cx="5056251" cy="5327904"/>
          </a:xfrm>
          <a:prstGeom prst="rect">
            <a:avLst/>
          </a:prstGeom>
        </p:spPr>
      </p:pic>
      <p:pic>
        <p:nvPicPr>
          <p:cNvPr id="13" name="Afbeelding 12" descr="MDH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200" y="1072800"/>
            <a:ext cx="5056251" cy="5327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09D2-4B0F-43C3-918E-6FD640142C5D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Sector Heuristic</a:t>
            </a:r>
            <a:endParaRPr lang="nl-NL" dirty="0"/>
          </a:p>
        </p:txBody>
      </p:sp>
      <p:pic>
        <p:nvPicPr>
          <p:cNvPr id="5" name="Afbeelding 4" descr="CPHGreedy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534" y="1071546"/>
            <a:ext cx="4813466" cy="5072074"/>
          </a:xfrm>
          <a:prstGeom prst="rect">
            <a:avLst/>
          </a:prstGeom>
        </p:spPr>
      </p:pic>
      <p:pic>
        <p:nvPicPr>
          <p:cNvPr id="6" name="Afbeelding 5" descr="BasePolyg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800" y="1071546"/>
            <a:ext cx="4835810" cy="5095619"/>
          </a:xfrm>
          <a:prstGeom prst="rect">
            <a:avLst/>
          </a:prstGeom>
        </p:spPr>
      </p:pic>
      <p:pic>
        <p:nvPicPr>
          <p:cNvPr id="7" name="Afbeelding 6" descr="OneFeedLin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800" y="1071546"/>
            <a:ext cx="4843046" cy="5103244"/>
          </a:xfrm>
          <a:prstGeom prst="rect">
            <a:avLst/>
          </a:prstGeom>
        </p:spPr>
      </p:pic>
      <p:pic>
        <p:nvPicPr>
          <p:cNvPr id="10" name="Afbeelding 9" descr="CPHGreedy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0801" y="1072801"/>
            <a:ext cx="4835810" cy="5095619"/>
          </a:xfrm>
          <a:prstGeom prst="rect">
            <a:avLst/>
          </a:prstGeom>
        </p:spPr>
      </p:pic>
      <p:pic>
        <p:nvPicPr>
          <p:cNvPr id="12" name="Afbeelding 11" descr="CPHGreedy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8222" y="1072800"/>
            <a:ext cx="4835810" cy="5095619"/>
          </a:xfrm>
          <a:prstGeom prst="rect">
            <a:avLst/>
          </a:prstGeom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481328"/>
            <a:ext cx="418623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To place </a:t>
            </a:r>
            <a:r>
              <a:rPr lang="en-US" b="1" i="1" dirty="0" smtClean="0"/>
              <a:t>k</a:t>
            </a:r>
            <a:r>
              <a:rPr lang="en-US" dirty="0" smtClean="0"/>
              <a:t> feed links</a:t>
            </a:r>
          </a:p>
          <a:p>
            <a:pPr lvl="1"/>
            <a:r>
              <a:rPr lang="en-US" dirty="0" smtClean="0"/>
              <a:t>Divide the polygon into k sectors around p</a:t>
            </a:r>
          </a:p>
          <a:p>
            <a:pPr lvl="1"/>
            <a:r>
              <a:rPr lang="en-US" dirty="0" smtClean="0"/>
              <a:t>In each </a:t>
            </a:r>
            <a:r>
              <a:rPr lang="en-US" dirty="0" smtClean="0"/>
              <a:t>sector, connect a feed link to the closest boundary point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Two strategies for sector orientation</a:t>
            </a:r>
          </a:p>
          <a:p>
            <a:pPr lvl="1"/>
            <a:r>
              <a:rPr lang="en-US" dirty="0" smtClean="0"/>
              <a:t>Greedy</a:t>
            </a:r>
          </a:p>
          <a:p>
            <a:pPr lvl="1"/>
            <a:r>
              <a:rPr lang="en-US" dirty="0" smtClean="0"/>
              <a:t>Random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Maximum Dilation Heuristic performs best in general</a:t>
            </a:r>
          </a:p>
          <a:p>
            <a:r>
              <a:rPr lang="en-US" dirty="0" smtClean="0"/>
              <a:t>Average dilation of 4.2 for 1 feed link</a:t>
            </a:r>
          </a:p>
          <a:p>
            <a:r>
              <a:rPr lang="en-US" dirty="0" smtClean="0"/>
              <a:t>Observed </a:t>
            </a:r>
            <a:r>
              <a:rPr lang="en-US" dirty="0" smtClean="0"/>
              <a:t>average approximation </a:t>
            </a:r>
            <a:r>
              <a:rPr lang="en-US" dirty="0" smtClean="0"/>
              <a:t>ratio of best heuristic close to 1.1</a:t>
            </a:r>
          </a:p>
          <a:p>
            <a:r>
              <a:rPr lang="en-US" dirty="0" smtClean="0"/>
              <a:t>Relative </a:t>
            </a:r>
            <a:r>
              <a:rPr lang="en-US" dirty="0" smtClean="0"/>
              <a:t>performance </a:t>
            </a:r>
            <a:r>
              <a:rPr lang="en-US" dirty="0" smtClean="0"/>
              <a:t>of sector heuristics depends on number of feed links</a:t>
            </a:r>
          </a:p>
          <a:p>
            <a:pPr lvl="1"/>
            <a:r>
              <a:rPr lang="en-US" dirty="0" smtClean="0"/>
              <a:t>For 2 feed links, greedy is better</a:t>
            </a:r>
          </a:p>
          <a:p>
            <a:pPr lvl="1"/>
            <a:r>
              <a:rPr lang="en-US" dirty="0" smtClean="0"/>
              <a:t>For 3 feed links, random is better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09D2-4B0F-43C3-918E-6FD640142C5D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09D2-4B0F-43C3-918E-6FD640142C5D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average dilation</a:t>
            </a:r>
            <a:endParaRPr lang="nl-NL" dirty="0"/>
          </a:p>
        </p:txBody>
      </p:sp>
      <p:graphicFrame>
        <p:nvGraphicFramePr>
          <p:cNvPr id="5" name="Chart 1"/>
          <p:cNvGraphicFramePr>
            <a:graphicFrameLocks noGrp="1"/>
          </p:cNvGraphicFramePr>
          <p:nvPr>
            <p:ph idx="1"/>
          </p:nvPr>
        </p:nvGraphicFramePr>
        <p:xfrm>
          <a:off x="457200" y="1142984"/>
          <a:ext cx="822960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Sector heuristic for 2 feed links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Greedy orientation</a:t>
            </a:r>
          </a:p>
          <a:p>
            <a:r>
              <a:rPr lang="en-US" dirty="0" smtClean="0"/>
              <a:t>Dilation value </a:t>
            </a:r>
            <a:r>
              <a:rPr lang="en-US" dirty="0" smtClean="0"/>
              <a:t>2.1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Random orientation</a:t>
            </a:r>
          </a:p>
          <a:p>
            <a:r>
              <a:rPr lang="en-US" dirty="0" smtClean="0"/>
              <a:t>Dilation value </a:t>
            </a:r>
            <a:r>
              <a:rPr lang="en-US" dirty="0" smtClean="0"/>
              <a:t>2.6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09D2-4B0F-43C3-918E-6FD640142C5D}" type="slidenum">
              <a:rPr lang="nl-NL" smtClean="0"/>
              <a:pPr/>
              <a:t>16</a:t>
            </a:fld>
            <a:endParaRPr lang="nl-NL"/>
          </a:p>
        </p:txBody>
      </p:sp>
      <p:pic>
        <p:nvPicPr>
          <p:cNvPr id="13" name="Tijdelijke aanduiding voor inhoud 12" descr="2GreedyWithoutSectors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1685532"/>
            <a:ext cx="4040188" cy="3459948"/>
          </a:xfrm>
        </p:spPr>
      </p:pic>
      <p:pic>
        <p:nvPicPr>
          <p:cNvPr id="14" name="Tijdelijke aanduiding voor inhoud 13" descr="2RandomWithoutSectors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1684852"/>
            <a:ext cx="4041775" cy="34613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Sector heuristic for 2 feed links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Greedy orientation</a:t>
            </a:r>
          </a:p>
          <a:p>
            <a:r>
              <a:rPr lang="en-US" dirty="0" smtClean="0"/>
              <a:t>Dilation value </a:t>
            </a:r>
            <a:r>
              <a:rPr lang="en-US" dirty="0" smtClean="0"/>
              <a:t>2.1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Random orientation</a:t>
            </a:r>
          </a:p>
          <a:p>
            <a:r>
              <a:rPr lang="en-US" dirty="0" smtClean="0"/>
              <a:t>Dilation value </a:t>
            </a:r>
            <a:r>
              <a:rPr lang="en-US" dirty="0" smtClean="0"/>
              <a:t>2.6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09D2-4B0F-43C3-918E-6FD640142C5D}" type="slidenum">
              <a:rPr lang="nl-NL" smtClean="0"/>
              <a:pPr/>
              <a:t>17</a:t>
            </a:fld>
            <a:endParaRPr lang="nl-NL"/>
          </a:p>
        </p:txBody>
      </p:sp>
      <p:pic>
        <p:nvPicPr>
          <p:cNvPr id="9" name="Tijdelijke aanduiding voor inhoud 8" descr="2GreedyWithSectors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1685532"/>
            <a:ext cx="4040188" cy="3459948"/>
          </a:xfrm>
        </p:spPr>
      </p:pic>
      <p:pic>
        <p:nvPicPr>
          <p:cNvPr id="11" name="Tijdelijke aanduiding voor inhoud 10" descr="2RandomWithSectors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1684852"/>
            <a:ext cx="4041775" cy="34613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Road network augmentation has practical use for accessibility analysis using incomplete data</a:t>
            </a:r>
          </a:p>
          <a:p>
            <a:r>
              <a:rPr lang="en-US" dirty="0" smtClean="0"/>
              <a:t>The problem offers interesting </a:t>
            </a:r>
            <a:r>
              <a:rPr lang="en-US" dirty="0" smtClean="0"/>
              <a:t>scientific challenges</a:t>
            </a:r>
            <a:endParaRPr lang="en-US" dirty="0" smtClean="0"/>
          </a:p>
          <a:p>
            <a:r>
              <a:rPr lang="en-US" dirty="0" smtClean="0"/>
              <a:t>Simple heuristics often perform </a:t>
            </a:r>
            <a:r>
              <a:rPr lang="en-US" dirty="0" smtClean="0"/>
              <a:t>well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09D2-4B0F-43C3-918E-6FD640142C5D}" type="slidenum">
              <a:rPr lang="nl-NL" smtClean="0"/>
              <a:pPr/>
              <a:t>18</a:t>
            </a:fld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Sector heuristic for 3 feed links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Greedy orientation</a:t>
            </a:r>
          </a:p>
          <a:p>
            <a:r>
              <a:rPr lang="en-US" dirty="0" smtClean="0"/>
              <a:t>Dilation value 2.4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Random orientation</a:t>
            </a:r>
          </a:p>
          <a:p>
            <a:r>
              <a:rPr lang="en-US" dirty="0" smtClean="0"/>
              <a:t>Dilation value 1.9</a:t>
            </a:r>
            <a:endParaRPr lang="nl-NL" dirty="0"/>
          </a:p>
        </p:txBody>
      </p:sp>
      <p:pic>
        <p:nvPicPr>
          <p:cNvPr id="9" name="Tijdelijke aanduiding voor inhoud 8" descr="3GreedyWithoutSectors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1685532"/>
            <a:ext cx="4040188" cy="3459948"/>
          </a:xfrm>
        </p:spPr>
      </p:pic>
      <p:pic>
        <p:nvPicPr>
          <p:cNvPr id="10" name="Tijdelijke aanduiding voor inhoud 9" descr="3RandomWithoutSectors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1684852"/>
            <a:ext cx="4041775" cy="3461308"/>
          </a:xfr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09D2-4B0F-43C3-918E-6FD640142C5D}" type="slidenum">
              <a:rPr lang="nl-NL" smtClean="0"/>
              <a:pPr/>
              <a:t>19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background</a:t>
            </a:r>
          </a:p>
          <a:p>
            <a:r>
              <a:rPr lang="en-US" dirty="0" smtClean="0"/>
              <a:t>Geometrical problem statement</a:t>
            </a:r>
          </a:p>
          <a:p>
            <a:r>
              <a:rPr lang="en-US" dirty="0" smtClean="0"/>
              <a:t>Research</a:t>
            </a:r>
          </a:p>
          <a:p>
            <a:r>
              <a:rPr lang="en-US" dirty="0" smtClean="0"/>
              <a:t>Experimental evaluation of heuristics</a:t>
            </a:r>
          </a:p>
          <a:p>
            <a:pPr lvl="1"/>
            <a:r>
              <a:rPr lang="en-US" dirty="0" smtClean="0"/>
              <a:t>Heuristics</a:t>
            </a:r>
          </a:p>
          <a:p>
            <a:pPr lvl="1"/>
            <a:r>
              <a:rPr lang="en-US" dirty="0" smtClean="0"/>
              <a:t>Results</a:t>
            </a:r>
            <a:endParaRPr lang="en-US" dirty="0" smtClean="0"/>
          </a:p>
          <a:p>
            <a:r>
              <a:rPr lang="en-US" dirty="0" smtClean="0"/>
              <a:t>Conclusion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09D2-4B0F-43C3-918E-6FD640142C5D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Sector heuristic for 3 feed links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Greedy orientation</a:t>
            </a:r>
          </a:p>
          <a:p>
            <a:r>
              <a:rPr lang="en-US" dirty="0" smtClean="0"/>
              <a:t>Dilation value 2.4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Random orientation</a:t>
            </a:r>
          </a:p>
          <a:p>
            <a:r>
              <a:rPr lang="en-US" dirty="0" smtClean="0"/>
              <a:t>Dilation value 1.9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09D2-4B0F-43C3-918E-6FD640142C5D}" type="slidenum">
              <a:rPr lang="nl-NL" smtClean="0"/>
              <a:pPr/>
              <a:t>20</a:t>
            </a:fld>
            <a:endParaRPr lang="nl-NL"/>
          </a:p>
        </p:txBody>
      </p:sp>
      <p:pic>
        <p:nvPicPr>
          <p:cNvPr id="12" name="Tijdelijke aanduiding voor inhoud 11" descr="3GreedyWithSectors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1685532"/>
            <a:ext cx="4040188" cy="3459948"/>
          </a:xfrm>
        </p:spPr>
      </p:pic>
      <p:pic>
        <p:nvPicPr>
          <p:cNvPr id="13" name="Tijdelijke aanduiding voor inhoud 12" descr="3RandomWithSectors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1684852"/>
            <a:ext cx="4041775" cy="34613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Several types of analysis require accessibility </a:t>
            </a:r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Study the relationship between deaths by heart attacks in an area, and the distance to the nearest hospital</a:t>
            </a:r>
          </a:p>
          <a:p>
            <a:r>
              <a:rPr lang="en-US" dirty="0" smtClean="0"/>
              <a:t>Accessibility </a:t>
            </a:r>
            <a:r>
              <a:rPr lang="en-US" dirty="0" smtClean="0"/>
              <a:t>information also required for various optimization problems</a:t>
            </a:r>
          </a:p>
          <a:p>
            <a:pPr lvl="1"/>
            <a:r>
              <a:rPr lang="en-US" dirty="0" smtClean="0"/>
              <a:t>Facility location problem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to do if </a:t>
            </a:r>
            <a:r>
              <a:rPr lang="en-US" dirty="0" smtClean="0"/>
              <a:t>the road network </a:t>
            </a:r>
            <a:r>
              <a:rPr lang="en-US" dirty="0" smtClean="0"/>
              <a:t>is not </a:t>
            </a:r>
            <a:r>
              <a:rPr lang="en-US" dirty="0" smtClean="0"/>
              <a:t>fully known</a:t>
            </a:r>
            <a:r>
              <a:rPr lang="en-US" dirty="0" smtClean="0"/>
              <a:t>?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background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09D2-4B0F-43C3-918E-6FD640142C5D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road networks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Google Maps view of area around Lusaka, Zambia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inhoud 6" descr="Lusaka zoomin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1467710"/>
            <a:ext cx="4040188" cy="3895592"/>
          </a:xfrm>
        </p:spPr>
      </p:pic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Map data from developing countries</a:t>
            </a:r>
          </a:p>
          <a:p>
            <a:r>
              <a:rPr lang="en-US" dirty="0" smtClean="0"/>
              <a:t>Known information:</a:t>
            </a:r>
          </a:p>
          <a:p>
            <a:pPr lvl="1"/>
            <a:r>
              <a:rPr lang="en-US" dirty="0" smtClean="0"/>
              <a:t>Locations of settlements </a:t>
            </a:r>
          </a:p>
          <a:p>
            <a:pPr lvl="1"/>
            <a:r>
              <a:rPr lang="en-US" dirty="0" smtClean="0"/>
              <a:t>Major roads</a:t>
            </a:r>
          </a:p>
          <a:p>
            <a:r>
              <a:rPr lang="en-US" dirty="0" smtClean="0"/>
              <a:t>Some settlements are not connected to the road network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09D2-4B0F-43C3-918E-6FD640142C5D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network augmentation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Added one feed-link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People “get around”, so some roads must exist</a:t>
            </a:r>
          </a:p>
          <a:p>
            <a:r>
              <a:rPr lang="en-US" dirty="0" smtClean="0"/>
              <a:t>Try to compute roads that seem reasonable, and add them to the network</a:t>
            </a:r>
          </a:p>
          <a:p>
            <a:pPr lvl="1"/>
            <a:r>
              <a:rPr lang="en-US" dirty="0" smtClean="0"/>
              <a:t>Added roads are “feed links”</a:t>
            </a:r>
          </a:p>
          <a:p>
            <a:r>
              <a:rPr lang="en-US" dirty="0" smtClean="0"/>
              <a:t>Metric to </a:t>
            </a:r>
            <a:r>
              <a:rPr lang="en-US" dirty="0" smtClean="0"/>
              <a:t>compute the </a:t>
            </a:r>
            <a:r>
              <a:rPr lang="en-US" dirty="0" smtClean="0"/>
              <a:t>quality of feed links</a:t>
            </a:r>
            <a:endParaRPr lang="nl-NL" dirty="0"/>
          </a:p>
        </p:txBody>
      </p:sp>
      <p:pic>
        <p:nvPicPr>
          <p:cNvPr id="9" name="Tijdelijke aanduiding voor inhoud 8" descr="Lusaka zoomin feedlink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5025" y="1466945"/>
            <a:ext cx="4041775" cy="3897122"/>
          </a:xfrm>
        </p:spPr>
      </p:pic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09D2-4B0F-43C3-918E-6FD640142C5D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bstract comple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400" y="1000800"/>
            <a:ext cx="4560001" cy="5667429"/>
          </a:xfrm>
          <a:prstGeom prst="rect">
            <a:avLst/>
          </a:prstGeom>
        </p:spPr>
      </p:pic>
      <p:pic>
        <p:nvPicPr>
          <p:cNvPr id="5" name="Afbeelding 4" descr="Abstract intermedia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400" y="1000800"/>
            <a:ext cx="4579448" cy="5691600"/>
          </a:xfrm>
          <a:prstGeom prst="rect">
            <a:avLst/>
          </a:prstGeom>
        </p:spPr>
      </p:pic>
      <p:pic>
        <p:nvPicPr>
          <p:cNvPr id="4" name="Afbeelding 3" descr="StartZoomOu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3048" y="1000108"/>
            <a:ext cx="4579761" cy="5691989"/>
          </a:xfrm>
          <a:prstGeom prst="rect">
            <a:avLst/>
          </a:prstGeom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481328"/>
            <a:ext cx="3186106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Add feed links to connect a village to the road network</a:t>
            </a:r>
          </a:p>
          <a:p>
            <a:r>
              <a:rPr lang="en-US" dirty="0" smtClean="0"/>
              <a:t>Connect point inside polygon to boundary, avoiding obstacles</a:t>
            </a:r>
          </a:p>
          <a:p>
            <a:r>
              <a:rPr lang="en-US" dirty="0" smtClean="0"/>
              <a:t>Find best feed link(s), based on a quality metric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problem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09D2-4B0F-43C3-918E-6FD640142C5D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the detour you take when traveling over the road network</a:t>
            </a:r>
          </a:p>
          <a:p>
            <a:r>
              <a:rPr lang="en-US" b="1" i="1" dirty="0" smtClean="0"/>
              <a:t>Network distance</a:t>
            </a:r>
            <a:r>
              <a:rPr lang="en-US" dirty="0" smtClean="0"/>
              <a:t> between A and B:</a:t>
            </a:r>
          </a:p>
          <a:p>
            <a:pPr lvl="1"/>
            <a:r>
              <a:rPr lang="en-US" dirty="0" smtClean="0"/>
              <a:t>Length of shortest path over the road network</a:t>
            </a:r>
          </a:p>
          <a:p>
            <a:r>
              <a:rPr lang="en-US" b="1" i="1" dirty="0" smtClean="0"/>
              <a:t>Crow-flight distance</a:t>
            </a:r>
            <a:r>
              <a:rPr lang="en-US" dirty="0" smtClean="0"/>
              <a:t> between A and B:</a:t>
            </a:r>
          </a:p>
          <a:p>
            <a:pPr lvl="1"/>
            <a:r>
              <a:rPr lang="en-US" dirty="0" smtClean="0"/>
              <a:t>Length of shortest </a:t>
            </a:r>
            <a:r>
              <a:rPr lang="en-US" dirty="0" smtClean="0"/>
              <a:t>path cross-country </a:t>
            </a:r>
            <a:r>
              <a:rPr lang="en-US" dirty="0" smtClean="0"/>
              <a:t>that avoids </a:t>
            </a:r>
            <a:r>
              <a:rPr lang="en-US" dirty="0" smtClean="0"/>
              <a:t>obstacles</a:t>
            </a:r>
            <a:endParaRPr lang="en-US" dirty="0" smtClean="0"/>
          </a:p>
          <a:p>
            <a:r>
              <a:rPr lang="en-US" b="1" i="1" dirty="0" smtClean="0"/>
              <a:t>Crow-flight conversion factor</a:t>
            </a:r>
            <a:r>
              <a:rPr lang="en-US" dirty="0" smtClean="0"/>
              <a:t> (CFCF) for A</a:t>
            </a:r>
            <a:r>
              <a:rPr lang="en-US" dirty="0" smtClean="0">
                <a:sym typeface="Wingdings" pitchFamily="2" charset="2"/>
              </a:rPr>
              <a:t>B</a:t>
            </a:r>
          </a:p>
          <a:p>
            <a:pPr lvl="1"/>
            <a:endParaRPr lang="en-US" dirty="0" smtClean="0">
              <a:sym typeface="Wingdings" pitchFamily="2" charset="2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Metric for network induced detour</a:t>
            </a:r>
            <a:endParaRPr lang="nl-NL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6" name="Vergelijking" r:id="rId3" imgW="114120" imgH="21564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98475" y="5000625"/>
          <a:ext cx="7934325" cy="1422400"/>
        </p:xfrm>
        <a:graphic>
          <a:graphicData uri="http://schemas.openxmlformats.org/presentationml/2006/ole">
            <p:oleObj spid="_x0000_s1027" name="Vergelijking" r:id="rId4" imgW="2336760" imgH="419040" progId="Equation.3">
              <p:embed/>
            </p:oleObj>
          </a:graphicData>
        </a:graphic>
      </p:graphicFrame>
      <p:sp>
        <p:nvSpPr>
          <p:cNvPr id="12" name="Tijdelijke aanduiding voor dia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09D2-4B0F-43C3-918E-6FD640142C5D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of CFCF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Polygon with feed links</a:t>
            </a:r>
            <a:endParaRPr lang="nl-NL" baseline="-250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Crow flight conversion factor between </a:t>
            </a:r>
            <a:r>
              <a:rPr lang="en-US" b="1" dirty="0" smtClean="0"/>
              <a:t>p</a:t>
            </a:r>
            <a:r>
              <a:rPr lang="en-US" dirty="0" smtClean="0"/>
              <a:t> and </a:t>
            </a:r>
            <a:r>
              <a:rPr lang="en-US" b="1" dirty="0" smtClean="0"/>
              <a:t>r</a:t>
            </a:r>
          </a:p>
          <a:p>
            <a:endParaRPr lang="en-US" dirty="0" smtClean="0"/>
          </a:p>
          <a:p>
            <a:r>
              <a:rPr lang="en-US" dirty="0" smtClean="0"/>
              <a:t>With obstacles</a:t>
            </a:r>
          </a:p>
          <a:p>
            <a:pPr lvl="1"/>
            <a:r>
              <a:rPr lang="en-US" dirty="0" smtClean="0"/>
              <a:t>Feed links avoid obstacles</a:t>
            </a:r>
          </a:p>
          <a:p>
            <a:endParaRPr lang="en-US" dirty="0" smtClean="0"/>
          </a:p>
          <a:p>
            <a:r>
              <a:rPr lang="en-US" dirty="0" smtClean="0"/>
              <a:t>Multiple feed links</a:t>
            </a:r>
          </a:p>
          <a:p>
            <a:pPr lvl="1"/>
            <a:r>
              <a:rPr lang="en-US" dirty="0" smtClean="0"/>
              <a:t>Use link that yields shortest path</a:t>
            </a:r>
            <a:endParaRPr lang="nl-NL" dirty="0"/>
          </a:p>
        </p:txBody>
      </p:sp>
      <p:pic>
        <p:nvPicPr>
          <p:cNvPr id="9" name="Tijdelijke aanduiding voor inhoud 8" descr="CFCF1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381060" y="1444625"/>
            <a:ext cx="2569704" cy="3941763"/>
          </a:xfr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09D2-4B0F-43C3-918E-6FD640142C5D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12" name="Afbeelding 11" descr="CFCF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000" y="1443600"/>
            <a:ext cx="2581842" cy="3960381"/>
          </a:xfrm>
          <a:prstGeom prst="rect">
            <a:avLst/>
          </a:prstGeom>
        </p:spPr>
      </p:pic>
      <p:pic>
        <p:nvPicPr>
          <p:cNvPr id="13" name="Afbeelding 12" descr="CFCF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000" y="1443600"/>
            <a:ext cx="2581842" cy="3960381"/>
          </a:xfrm>
          <a:prstGeom prst="rect">
            <a:avLst/>
          </a:prstGeom>
        </p:spPr>
      </p:pic>
      <p:pic>
        <p:nvPicPr>
          <p:cNvPr id="14" name="Afbeelding 13" descr="CFCFMultiple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2000" y="1443600"/>
            <a:ext cx="2581842" cy="3960381"/>
          </a:xfrm>
          <a:prstGeom prst="rect">
            <a:avLst/>
          </a:prstGeom>
        </p:spPr>
      </p:pic>
      <p:pic>
        <p:nvPicPr>
          <p:cNvPr id="15" name="Afbeelding 14" descr="CFCFMultiple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2000" y="1443600"/>
            <a:ext cx="2581842" cy="3960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Dilation induced by a set of feed </a:t>
            </a:r>
            <a:r>
              <a:rPr lang="en-US" dirty="0" smtClean="0"/>
              <a:t>links:</a:t>
            </a:r>
            <a:endParaRPr lang="en-US" dirty="0" smtClean="0"/>
          </a:p>
          <a:p>
            <a:pPr lvl="1"/>
            <a:r>
              <a:rPr lang="en-US" dirty="0" smtClean="0"/>
              <a:t>Maximum CFCF between </a:t>
            </a:r>
            <a:r>
              <a:rPr lang="en-US" dirty="0" smtClean="0"/>
              <a:t>source point </a:t>
            </a:r>
            <a:r>
              <a:rPr lang="en-US" dirty="0" smtClean="0"/>
              <a:t>and a point on the boundary</a:t>
            </a:r>
          </a:p>
          <a:p>
            <a:r>
              <a:rPr lang="en-US" dirty="0" smtClean="0"/>
              <a:t>Intuitively:</a:t>
            </a:r>
          </a:p>
          <a:p>
            <a:pPr lvl="1"/>
            <a:r>
              <a:rPr lang="en-US" dirty="0" smtClean="0"/>
              <a:t>Maximum “detour” forced by the road network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Leads to various geometric problems</a:t>
            </a:r>
          </a:p>
          <a:p>
            <a:pPr lvl="1"/>
            <a:r>
              <a:rPr lang="en-US" dirty="0" smtClean="0"/>
              <a:t>Minimize the dilation using exactly </a:t>
            </a:r>
            <a:r>
              <a:rPr lang="en-US" b="1" i="1" dirty="0" smtClean="0"/>
              <a:t>k </a:t>
            </a:r>
            <a:r>
              <a:rPr lang="en-US" dirty="0" smtClean="0"/>
              <a:t>feed links</a:t>
            </a:r>
          </a:p>
          <a:p>
            <a:pPr lvl="1"/>
            <a:r>
              <a:rPr lang="en-US" dirty="0" smtClean="0"/>
              <a:t>Minimize the number of feed links to achieve an dilation </a:t>
            </a:r>
            <a:r>
              <a:rPr lang="en-US" dirty="0" smtClean="0"/>
              <a:t>of at most </a:t>
            </a:r>
            <a:r>
              <a:rPr lang="en-US" b="1" i="1" dirty="0" smtClean="0"/>
              <a:t>d</a:t>
            </a:r>
            <a:endParaRPr lang="nl-NL" b="1" i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 for network quality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09D2-4B0F-43C3-918E-6FD640142C5D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642</TotalTime>
  <Words>630</Words>
  <Application>Microsoft Office PowerPoint</Application>
  <PresentationFormat>Diavoorstelling (4:3)</PresentationFormat>
  <Paragraphs>141</Paragraphs>
  <Slides>20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2" baseType="lpstr">
      <vt:lpstr>Concours</vt:lpstr>
      <vt:lpstr>Vergelijking</vt:lpstr>
      <vt:lpstr>Heuristics for Road Network Augmentation</vt:lpstr>
      <vt:lpstr>Outline</vt:lpstr>
      <vt:lpstr>Problem background</vt:lpstr>
      <vt:lpstr>Incomplete road networks</vt:lpstr>
      <vt:lpstr>Road network augmentation</vt:lpstr>
      <vt:lpstr>Geometric problem</vt:lpstr>
      <vt:lpstr>Metric for network induced detour</vt:lpstr>
      <vt:lpstr>Examples of CFCF</vt:lpstr>
      <vt:lpstr>Metric for network quality</vt:lpstr>
      <vt:lpstr>Research on feed links</vt:lpstr>
      <vt:lpstr>Experimental analysis</vt:lpstr>
      <vt:lpstr>Maximum Dilation Heuristic</vt:lpstr>
      <vt:lpstr>Sector Heuristic</vt:lpstr>
      <vt:lpstr>Experimental results</vt:lpstr>
      <vt:lpstr>Results: average dilation</vt:lpstr>
      <vt:lpstr>Sector heuristic for 2 feed links</vt:lpstr>
      <vt:lpstr>Sector heuristic for 2 feed links</vt:lpstr>
      <vt:lpstr>Conclusion</vt:lpstr>
      <vt:lpstr>Sector heuristic for 3 feed links</vt:lpstr>
      <vt:lpstr>Sector heuristic for 3 feed links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Heuristics for Road Network Augmentation</dc:title>
  <dc:creator>Bart</dc:creator>
  <cp:lastModifiedBy>Bart</cp:lastModifiedBy>
  <cp:revision>149</cp:revision>
  <dcterms:created xsi:type="dcterms:W3CDTF">2008-07-01T14:43:13Z</dcterms:created>
  <dcterms:modified xsi:type="dcterms:W3CDTF">2008-07-02T21:06:10Z</dcterms:modified>
</cp:coreProperties>
</file>