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0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2" r:id="rId2"/>
    <p:sldId id="947" r:id="rId3"/>
    <p:sldId id="949" r:id="rId4"/>
    <p:sldId id="952" r:id="rId5"/>
    <p:sldId id="953" r:id="rId6"/>
    <p:sldId id="954" r:id="rId7"/>
    <p:sldId id="955" r:id="rId8"/>
    <p:sldId id="961" r:id="rId9"/>
    <p:sldId id="962" r:id="rId10"/>
    <p:sldId id="963" r:id="rId11"/>
    <p:sldId id="959" r:id="rId12"/>
  </p:sldIdLst>
  <p:sldSz cx="12192000" cy="6858000"/>
  <p:notesSz cx="6797675" cy="9926638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9ED"/>
    <a:srgbClr val="CC3300"/>
    <a:srgbClr val="0066FF"/>
    <a:srgbClr val="00FFFF"/>
    <a:srgbClr val="D3EBFA"/>
    <a:srgbClr val="038CC0"/>
    <a:srgbClr val="008000"/>
    <a:srgbClr val="0F94C4"/>
    <a:srgbClr val="33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6" autoAdjust="0"/>
    <p:restoredTop sz="84552" autoAdjust="0"/>
  </p:normalViewPr>
  <p:slideViewPr>
    <p:cSldViewPr>
      <p:cViewPr varScale="1">
        <p:scale>
          <a:sx n="108" d="100"/>
          <a:sy n="108" d="100"/>
        </p:scale>
        <p:origin x="114" y="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EB063-EDAE-4C27-9A2C-0E9E5320968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2773C-B2FD-495A-9378-1E754861D404}">
      <dgm:prSet phldrT="[Text]"/>
      <dgm:spPr/>
      <dgm:t>
        <a:bodyPr/>
        <a:lstStyle/>
        <a:p>
          <a:r>
            <a:rPr lang="en-US" dirty="0"/>
            <a:t>1970’s </a:t>
          </a:r>
          <a:r>
            <a:rPr lang="en-US" baseline="0" dirty="0">
              <a:solidFill>
                <a:srgbClr val="0070C0"/>
              </a:solidFill>
            </a:rPr>
            <a:t>[Era of NP-completeness]</a:t>
          </a:r>
        </a:p>
      </dgm:t>
    </dgm:pt>
    <dgm:pt modelId="{6A023749-408D-48A2-9761-2D69A725B806}" type="parTrans" cxnId="{5707137C-F7E1-49CB-9413-ED36AADFC7F2}">
      <dgm:prSet/>
      <dgm:spPr/>
      <dgm:t>
        <a:bodyPr/>
        <a:lstStyle/>
        <a:p>
          <a:endParaRPr lang="en-US"/>
        </a:p>
      </dgm:t>
    </dgm:pt>
    <dgm:pt modelId="{7127D07D-2131-434E-ADD1-65B468BA05A1}" type="sibTrans" cxnId="{5707137C-F7E1-49CB-9413-ED36AADFC7F2}">
      <dgm:prSet/>
      <dgm:spPr/>
      <dgm:t>
        <a:bodyPr/>
        <a:lstStyle/>
        <a:p>
          <a:endParaRPr lang="en-US"/>
        </a:p>
      </dgm:t>
    </dgm:pt>
    <dgm:pt modelId="{C20D445B-EB0B-452E-8348-6927E22392AA}">
      <dgm:prSet phldrT="[Text]"/>
      <dgm:spPr/>
      <dgm:t>
        <a:bodyPr/>
        <a:lstStyle/>
        <a:p>
          <a:r>
            <a:rPr lang="en-US" dirty="0"/>
            <a:t>2000’s </a:t>
          </a:r>
          <a:r>
            <a:rPr lang="en-US" baseline="0" dirty="0">
              <a:solidFill>
                <a:srgbClr val="0070C0"/>
              </a:solidFill>
            </a:rPr>
            <a:t>[Era of Fixed-Parameter Tractability]</a:t>
          </a:r>
        </a:p>
      </dgm:t>
    </dgm:pt>
    <dgm:pt modelId="{B539BC7A-F52F-4D40-B702-2DAF411F38BC}" type="parTrans" cxnId="{993819EA-062A-4852-B2BF-9142973A8A35}">
      <dgm:prSet/>
      <dgm:spPr/>
      <dgm:t>
        <a:bodyPr/>
        <a:lstStyle/>
        <a:p>
          <a:endParaRPr lang="en-US"/>
        </a:p>
      </dgm:t>
    </dgm:pt>
    <dgm:pt modelId="{1FFFB6DC-8D13-41D5-93C1-F111AED34971}" type="sibTrans" cxnId="{993819EA-062A-4852-B2BF-9142973A8A35}">
      <dgm:prSet/>
      <dgm:spPr/>
      <dgm:t>
        <a:bodyPr/>
        <a:lstStyle/>
        <a:p>
          <a:endParaRPr lang="en-US"/>
        </a:p>
      </dgm:t>
    </dgm:pt>
    <dgm:pt modelId="{85C1A105-0CE3-4A0A-B0E8-3E9677500070}">
      <dgm:prSet phldrT="[Text]"/>
      <dgm:spPr/>
      <dgm:t>
        <a:bodyPr/>
        <a:lstStyle/>
        <a:p>
          <a:r>
            <a:rPr lang="en-US" dirty="0"/>
            <a:t>2020’s </a:t>
          </a:r>
          <a:r>
            <a:rPr lang="en-US" baseline="0" dirty="0">
              <a:solidFill>
                <a:srgbClr val="0070C0"/>
              </a:solidFill>
            </a:rPr>
            <a:t>[Era of Search Space Reduction]</a:t>
          </a:r>
        </a:p>
      </dgm:t>
    </dgm:pt>
    <dgm:pt modelId="{76175732-EEF6-4506-86A1-AD8CD54000F6}" type="parTrans" cxnId="{8AEBEEBD-EE17-497F-BEBE-09BBCA98E765}">
      <dgm:prSet/>
      <dgm:spPr/>
      <dgm:t>
        <a:bodyPr/>
        <a:lstStyle/>
        <a:p>
          <a:endParaRPr lang="en-US"/>
        </a:p>
      </dgm:t>
    </dgm:pt>
    <dgm:pt modelId="{7156FEC2-577B-47D9-B5D9-BA4143AD7300}" type="sibTrans" cxnId="{8AEBEEBD-EE17-497F-BEBE-09BBCA98E76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6749E70-E6EE-4456-884F-58959DDD8883}">
          <dgm:prSet phldrT="[Text]"/>
          <dgm:spPr/>
          <dgm:t>
            <a:bodyPr/>
            <a:lstStyle/>
            <a:p>
              <a:r>
                <a:rPr lang="en-US" dirty="0"/>
                <a:t>Problem can be solved by brute force in 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en-US" b="0" i="1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𝑂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+</m:t>
                  </m:r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𝑚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endParaRPr lang="en-US" dirty="0"/>
            </a:p>
          </dgm:t>
        </dgm:pt>
      </mc:Choice>
      <mc:Fallback>
        <dgm:pt modelId="{C6749E70-E6EE-4456-884F-58959DDD8883}">
          <dgm:prSet phldrT="[Text]"/>
          <dgm:spPr/>
          <dgm:t>
            <a:bodyPr/>
            <a:lstStyle/>
            <a:p>
              <a:r>
                <a:rPr lang="en-US" dirty="0"/>
                <a:t>Problem can be solved by brute force in time </a:t>
              </a:r>
              <a:r>
                <a:rPr lang="en-US" b="0" i="0">
                  <a:latin typeface="Cambria Math" panose="02040503050406030204" pitchFamily="18" charset="0"/>
                </a:rPr>
                <a:t>2^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b="0" i="0">
                  <a:latin typeface="Cambria Math" panose="02040503050406030204" pitchFamily="18" charset="0"/>
                </a:rPr>
                <a:t>⋅𝑂(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b="0" i="0">
                  <a:latin typeface="Cambria Math" panose="02040503050406030204" pitchFamily="18" charset="0"/>
                </a:rPr>
                <a:t>+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𝑚</a:t>
              </a:r>
              <a:r>
                <a:rPr lang="en-US" b="0" i="0">
                  <a:latin typeface="Cambria Math" panose="02040503050406030204" pitchFamily="18" charset="0"/>
                </a:rPr>
                <a:t>)</a:t>
              </a:r>
              <a:endParaRPr lang="en-US" dirty="0"/>
            </a:p>
          </dgm:t>
        </dgm:pt>
      </mc:Fallback>
    </mc:AlternateContent>
    <dgm:pt modelId="{A1DA5457-0C1B-43C6-85E3-3B720E3CEF1D}" type="parTrans" cxnId="{0B728694-3939-4591-A5E1-7DCE9CB99E59}">
      <dgm:prSet/>
      <dgm:spPr/>
      <dgm:t>
        <a:bodyPr/>
        <a:lstStyle/>
        <a:p>
          <a:endParaRPr lang="en-US"/>
        </a:p>
      </dgm:t>
    </dgm:pt>
    <dgm:pt modelId="{AF715A92-A3A0-449A-B391-25D3223B434A}" type="sibTrans" cxnId="{0B728694-3939-4591-A5E1-7DCE9CB99E5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4871DC0-55A3-4456-B92D-00C68F9D1B01}">
          <dgm:prSet phldrT="[Text]"/>
          <dgm:spPr/>
          <dgm:t>
            <a:bodyPr/>
            <a:lstStyle/>
            <a:p>
              <a:r>
                <a:rPr lang="en-US" dirty="0"/>
                <a:t>Fast when the graph is small, say </a:t>
              </a:r>
              <a14:m>
                <m:oMath xmlns:m="http://schemas.openxmlformats.org/officeDocument/2006/math"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≤20</m:t>
                  </m:r>
                </m:oMath>
              </a14:m>
              <a:r>
                <a:rPr lang="en-US" dirty="0"/>
                <a:t> vertices</a:t>
              </a:r>
            </a:p>
          </dgm:t>
        </dgm:pt>
      </mc:Choice>
      <mc:Fallback>
        <dgm:pt modelId="{94871DC0-55A3-4456-B92D-00C68F9D1B01}">
          <dgm:prSet phldrT="[Text]"/>
          <dgm:spPr/>
          <dgm:t>
            <a:bodyPr/>
            <a:lstStyle/>
            <a:p>
              <a:r>
                <a:rPr lang="en-US" dirty="0"/>
                <a:t>Fast when the graph is small, say 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b="0" i="0">
                  <a:latin typeface="Cambria Math" panose="02040503050406030204" pitchFamily="18" charset="0"/>
                </a:rPr>
                <a:t>≤20</a:t>
              </a:r>
              <a:r>
                <a:rPr lang="en-US" dirty="0"/>
                <a:t> vertices</a:t>
              </a:r>
            </a:p>
          </dgm:t>
        </dgm:pt>
      </mc:Fallback>
    </mc:AlternateContent>
    <dgm:pt modelId="{78CC04B3-7052-4A22-9804-A40DD1DFD972}" type="parTrans" cxnId="{876DEC9C-C0CB-414A-8AED-DF8FC33F07F6}">
      <dgm:prSet/>
      <dgm:spPr/>
      <dgm:t>
        <a:bodyPr/>
        <a:lstStyle/>
        <a:p>
          <a:endParaRPr lang="en-US"/>
        </a:p>
      </dgm:t>
    </dgm:pt>
    <dgm:pt modelId="{6153D463-5F3E-48E8-8DCD-589683B08573}" type="sibTrans" cxnId="{876DEC9C-C0CB-414A-8AED-DF8FC33F07F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2239AE55-AA92-472B-B9F3-3353BD782D77}">
          <dgm:prSet phldrT="[Text]"/>
          <dgm:spPr/>
          <dgm:t>
            <a:bodyPr/>
            <a:lstStyle/>
            <a:p>
              <a:pPr/>
              <a:r>
                <a:rPr lang="en-US" dirty="0"/>
                <a:t>If an optimal transversal has size at most </a:t>
              </a:r>
              <a14:m>
                <m:oMath xmlns:m="http://schemas.openxmlformats.org/officeDocument/2006/math"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/>
                <a:t>, one can be found in 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lang="en-US" b="0" i="1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𝑂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+</m:t>
                  </m:r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𝑚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endParaRPr lang="en-US" dirty="0"/>
            </a:p>
          </dgm:t>
        </dgm:pt>
      </mc:Choice>
      <mc:Fallback>
        <dgm:pt modelId="{2239AE55-AA92-472B-B9F3-3353BD782D77}">
          <dgm:prSet phldrT="[Text]"/>
          <dgm:spPr/>
          <dgm:t>
            <a:bodyPr/>
            <a:lstStyle/>
            <a:p>
              <a:pPr/>
              <a:r>
                <a:rPr lang="en-US" dirty="0"/>
                <a:t>If an optimal transversal has size at most 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dirty="0"/>
                <a:t>, one can be found in time </a:t>
              </a:r>
              <a:r>
                <a:rPr lang="en-US" b="0" i="0">
                  <a:latin typeface="Cambria Math" panose="02040503050406030204" pitchFamily="18" charset="0"/>
                </a:rPr>
                <a:t>3^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b="0" i="0">
                  <a:latin typeface="Cambria Math" panose="02040503050406030204" pitchFamily="18" charset="0"/>
                </a:rPr>
                <a:t>⋅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b="0" i="0">
                  <a:latin typeface="Cambria Math" panose="02040503050406030204" pitchFamily="18" charset="0"/>
                </a:rPr>
                <a:t>⋅𝑂(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b="0" i="0">
                  <a:latin typeface="Cambria Math" panose="02040503050406030204" pitchFamily="18" charset="0"/>
                </a:rPr>
                <a:t>+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𝑚</a:t>
              </a:r>
              <a:r>
                <a:rPr lang="en-US" b="0" i="0">
                  <a:latin typeface="Cambria Math" panose="02040503050406030204" pitchFamily="18" charset="0"/>
                </a:rPr>
                <a:t>)</a:t>
              </a:r>
              <a:endParaRPr lang="en-US" dirty="0"/>
            </a:p>
          </dgm:t>
        </dgm:pt>
      </mc:Fallback>
    </mc:AlternateContent>
    <dgm:pt modelId="{6A4AF1A6-F244-4895-B56D-B43B0BBFD023}" type="parTrans" cxnId="{ABCAE4A2-14C5-477B-AA4A-FEB401995C02}">
      <dgm:prSet/>
      <dgm:spPr/>
      <dgm:t>
        <a:bodyPr/>
        <a:lstStyle/>
        <a:p>
          <a:endParaRPr lang="en-US"/>
        </a:p>
      </dgm:t>
    </dgm:pt>
    <dgm:pt modelId="{1AA76908-63EA-4B72-BB50-B26C5AD469ED}" type="sibTrans" cxnId="{ABCAE4A2-14C5-477B-AA4A-FEB401995C0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0D3D475E-1F93-4C8C-87B8-340E58665CA4}">
          <dgm:prSet phldrT="[Text]"/>
          <dgm:spPr/>
          <dgm:t>
            <a:bodyPr/>
            <a:lstStyle/>
            <a:p>
              <a:pPr/>
              <a:r>
                <a:rPr lang="en-US" dirty="0"/>
                <a:t>If an optimal transversal has size </a:t>
              </a:r>
              <a14:m>
                <m:oMath xmlns:m="http://schemas.openxmlformats.org/officeDocument/2006/math"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/>
                <a:t>, of which all but </a:t>
              </a:r>
              <a14:m>
                <m:oMath xmlns:m="http://schemas.openxmlformats.org/officeDocument/2006/math"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ℓ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≪</m:t>
                  </m:r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/>
                <a:t> vertices are </a:t>
              </a:r>
              <a:r>
                <a:rPr lang="en-US" baseline="0" dirty="0">
                  <a:solidFill>
                    <a:srgbClr val="0070C0"/>
                  </a:solidFill>
                </a:rPr>
                <a:t>essential</a:t>
              </a:r>
              <a:r>
                <a:rPr lang="en-US" dirty="0"/>
                <a:t> for making </a:t>
              </a:r>
              <a:br>
                <a:rPr lang="en-US" dirty="0"/>
              </a:br>
              <a:r>
                <a:rPr lang="en-US" dirty="0"/>
                <a:t>2-approximate solutions, then an optimal solution can be found in 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lang="en-US" b="0" i="1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endParaRPr lang="en-US" dirty="0"/>
            </a:p>
          </dgm:t>
        </dgm:pt>
      </mc:Choice>
      <mc:Fallback>
        <dgm:pt modelId="{0D3D475E-1F93-4C8C-87B8-340E58665CA4}">
          <dgm:prSet phldrT="[Text]"/>
          <dgm:spPr/>
          <dgm:t>
            <a:bodyPr/>
            <a:lstStyle/>
            <a:p>
              <a:pPr/>
              <a:r>
                <a:rPr lang="en-US" dirty="0"/>
                <a:t>If an optimal transversal has size 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dirty="0"/>
                <a:t>, of which all but 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ℓ</a:t>
              </a:r>
              <a:r>
                <a:rPr lang="en-US" b="0" i="0">
                  <a:latin typeface="Cambria Math" panose="02040503050406030204" pitchFamily="18" charset="0"/>
                </a:rPr>
                <a:t>≪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dirty="0"/>
                <a:t> vertices are </a:t>
              </a:r>
              <a:r>
                <a:rPr lang="en-US" baseline="0" dirty="0">
                  <a:solidFill>
                    <a:srgbClr val="0070C0"/>
                  </a:solidFill>
                </a:rPr>
                <a:t>essential</a:t>
              </a:r>
              <a:r>
                <a:rPr lang="en-US" dirty="0"/>
                <a:t> for making </a:t>
              </a:r>
              <a:br>
                <a:rPr lang="en-US" dirty="0"/>
              </a:br>
              <a:r>
                <a:rPr lang="en-US" dirty="0"/>
                <a:t>2-approximate solutions, then an optimal solution can be found in time </a:t>
              </a:r>
              <a:r>
                <a:rPr lang="en-US" b="0" i="0">
                  <a:latin typeface="Cambria Math" panose="02040503050406030204" pitchFamily="18" charset="0"/>
                </a:rPr>
                <a:t>3^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ℓ</a:t>
              </a:r>
              <a:r>
                <a:rPr lang="en-US" b="0" i="0">
                  <a:latin typeface="Cambria Math" panose="02040503050406030204" pitchFamily="18" charset="0"/>
                </a:rPr>
                <a:t>⋅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𝑛^</a:t>
              </a:r>
              <a:r>
                <a:rPr lang="en-US" b="0" i="0">
                  <a:latin typeface="Cambria Math" panose="02040503050406030204" pitchFamily="18" charset="0"/>
                </a:rPr>
                <a:t>𝑂(1) </a:t>
              </a:r>
              <a:endParaRPr lang="en-US" dirty="0"/>
            </a:p>
          </dgm:t>
        </dgm:pt>
      </mc:Fallback>
    </mc:AlternateContent>
    <dgm:pt modelId="{FC8C8854-2305-434A-8491-C4D223779F6B}" type="parTrans" cxnId="{7E7072E9-6830-4FC8-95A1-03DBA40C273C}">
      <dgm:prSet/>
      <dgm:spPr/>
      <dgm:t>
        <a:bodyPr/>
        <a:lstStyle/>
        <a:p>
          <a:endParaRPr lang="en-US"/>
        </a:p>
      </dgm:t>
    </dgm:pt>
    <dgm:pt modelId="{6502FA82-EB4D-4A55-B46A-5FC831D138D8}" type="sibTrans" cxnId="{7E7072E9-6830-4FC8-95A1-03DBA40C273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822ED8BE-98B3-4889-91D3-A9DAE37FD50B}">
          <dgm:prSet phldrT="[Text]"/>
          <dgm:spPr/>
          <dgm:t>
            <a:bodyPr/>
            <a:lstStyle/>
            <a:p>
              <a:r>
                <a:rPr lang="en-US" dirty="0"/>
                <a:t>Fast for large graphs when the solution is small, say </a:t>
              </a:r>
              <a14:m>
                <m:oMath xmlns:m="http://schemas.openxmlformats.org/officeDocument/2006/math"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≤15</m:t>
                  </m:r>
                </m:oMath>
              </a14:m>
              <a:endParaRPr lang="en-US" dirty="0"/>
            </a:p>
          </dgm:t>
        </dgm:pt>
      </mc:Choice>
      <mc:Fallback>
        <dgm:pt modelId="{822ED8BE-98B3-4889-91D3-A9DAE37FD50B}">
          <dgm:prSet phldrT="[Text]"/>
          <dgm:spPr/>
          <dgm:t>
            <a:bodyPr/>
            <a:lstStyle/>
            <a:p>
              <a:r>
                <a:rPr lang="en-US" dirty="0"/>
                <a:t>Fast for large graphs when the solution is small, say 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b="0" i="0">
                  <a:latin typeface="Cambria Math" panose="02040503050406030204" pitchFamily="18" charset="0"/>
                </a:rPr>
                <a:t>≤15</a:t>
              </a:r>
              <a:endParaRPr lang="en-US" dirty="0"/>
            </a:p>
          </dgm:t>
        </dgm:pt>
      </mc:Fallback>
    </mc:AlternateContent>
    <dgm:pt modelId="{1045763E-DE4F-4EB1-8282-ADAE5E5A35B4}" type="parTrans" cxnId="{1B872F2E-6354-4B44-824B-42355BC9F6F1}">
      <dgm:prSet/>
      <dgm:spPr/>
      <dgm:t>
        <a:bodyPr/>
        <a:lstStyle/>
        <a:p>
          <a:endParaRPr lang="en-US"/>
        </a:p>
      </dgm:t>
    </dgm:pt>
    <dgm:pt modelId="{D6F0222C-E9DF-4D50-921D-3FB80E3046ED}" type="sibTrans" cxnId="{1B872F2E-6354-4B44-824B-42355BC9F6F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00B2BE56-7C34-4AB9-A4A4-AC4A5F81C815}">
          <dgm:prSet phldrT="[Text]"/>
          <dgm:spPr/>
          <dgm:t>
            <a:bodyPr/>
            <a:lstStyle/>
            <a:p>
              <a:r>
                <a:rPr lang="en-US" dirty="0"/>
                <a:t>Fast for graphs with large solutions when OPT contains few non-essential vertices, say </a:t>
              </a:r>
              <a14:m>
                <m:oMath xmlns:m="http://schemas.openxmlformats.org/officeDocument/2006/math"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ℓ</m:t>
                  </m:r>
                  <m:r>
                    <a:rPr lang="en-US" b="0" i="1" baseline="0" smtClean="0">
                      <a:latin typeface="Cambria Math" panose="02040503050406030204" pitchFamily="18" charset="0"/>
                    </a:rPr>
                    <m:t>≤1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5</m:t>
                  </m:r>
                </m:oMath>
              </a14:m>
              <a:endParaRPr lang="en-US" dirty="0"/>
            </a:p>
          </dgm:t>
        </dgm:pt>
      </mc:Choice>
      <mc:Fallback>
        <dgm:pt modelId="{00B2BE56-7C34-4AB9-A4A4-AC4A5F81C815}">
          <dgm:prSet phldrT="[Text]"/>
          <dgm:spPr/>
          <dgm:t>
            <a:bodyPr/>
            <a:lstStyle/>
            <a:p>
              <a:r>
                <a:rPr lang="en-US" dirty="0"/>
                <a:t>Fast for graphs with large solutions when OPT contains few non-essential vertices, say 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ℓ</a:t>
              </a:r>
              <a:r>
                <a:rPr lang="en-US" b="0" i="0" baseline="0">
                  <a:latin typeface="Cambria Math" panose="02040503050406030204" pitchFamily="18" charset="0"/>
                </a:rPr>
                <a:t>≤1</a:t>
              </a:r>
              <a:r>
                <a:rPr lang="en-US" b="0" i="0">
                  <a:latin typeface="Cambria Math" panose="02040503050406030204" pitchFamily="18" charset="0"/>
                </a:rPr>
                <a:t>5</a:t>
              </a:r>
              <a:endParaRPr lang="en-US" dirty="0"/>
            </a:p>
          </dgm:t>
        </dgm:pt>
      </mc:Fallback>
    </mc:AlternateContent>
    <dgm:pt modelId="{BA4EA723-FD6E-4DA6-BDA5-A2D2DD8AC0F0}" type="parTrans" cxnId="{D5AE2619-949F-4341-A224-A4C9D3410108}">
      <dgm:prSet/>
      <dgm:spPr/>
      <dgm:t>
        <a:bodyPr/>
        <a:lstStyle/>
        <a:p>
          <a:endParaRPr lang="en-US"/>
        </a:p>
      </dgm:t>
    </dgm:pt>
    <dgm:pt modelId="{D3598484-1D98-4087-9616-E32D4EF10EFD}" type="sibTrans" cxnId="{D5AE2619-949F-4341-A224-A4C9D3410108}">
      <dgm:prSet/>
      <dgm:spPr/>
      <dgm:t>
        <a:bodyPr/>
        <a:lstStyle/>
        <a:p>
          <a:endParaRPr lang="en-US"/>
        </a:p>
      </dgm:t>
    </dgm:pt>
    <dgm:pt modelId="{FF0EEE4B-7A55-4C5F-A024-F5EA41AA592E}" type="pres">
      <dgm:prSet presAssocID="{C1CEB063-EDAE-4C27-9A2C-0E9E53209684}" presName="linear" presStyleCnt="0">
        <dgm:presLayoutVars>
          <dgm:dir/>
          <dgm:animLvl val="lvl"/>
          <dgm:resizeHandles val="exact"/>
        </dgm:presLayoutVars>
      </dgm:prSet>
      <dgm:spPr/>
    </dgm:pt>
    <dgm:pt modelId="{97E830A0-8D08-4532-B5DF-29CA0301080F}" type="pres">
      <dgm:prSet presAssocID="{F8B2773C-B2FD-495A-9378-1E754861D404}" presName="parentLin" presStyleCnt="0"/>
      <dgm:spPr/>
    </dgm:pt>
    <dgm:pt modelId="{8CBE9EE9-F2F5-4E2D-BB7B-B79E909A9810}" type="pres">
      <dgm:prSet presAssocID="{F8B2773C-B2FD-495A-9378-1E754861D404}" presName="parentLeftMargin" presStyleLbl="node1" presStyleIdx="0" presStyleCnt="3"/>
      <dgm:spPr/>
    </dgm:pt>
    <dgm:pt modelId="{EB1E6156-5CED-4277-A13E-D229E9B8ECD5}" type="pres">
      <dgm:prSet presAssocID="{F8B2773C-B2FD-495A-9378-1E754861D4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A615A5-89EA-4061-81C4-66636E812D75}" type="pres">
      <dgm:prSet presAssocID="{F8B2773C-B2FD-495A-9378-1E754861D404}" presName="negativeSpace" presStyleCnt="0"/>
      <dgm:spPr/>
    </dgm:pt>
    <dgm:pt modelId="{6C5F4D2D-B84B-449E-B28E-7225CFA967CA}" type="pres">
      <dgm:prSet presAssocID="{F8B2773C-B2FD-495A-9378-1E754861D404}" presName="childText" presStyleLbl="conFgAcc1" presStyleIdx="0" presStyleCnt="3">
        <dgm:presLayoutVars>
          <dgm:bulletEnabled val="1"/>
        </dgm:presLayoutVars>
      </dgm:prSet>
      <dgm:spPr/>
    </dgm:pt>
    <dgm:pt modelId="{ABA7AFD1-AF5D-4042-9551-D81179B3505E}" type="pres">
      <dgm:prSet presAssocID="{7127D07D-2131-434E-ADD1-65B468BA05A1}" presName="spaceBetweenRectangles" presStyleCnt="0"/>
      <dgm:spPr/>
    </dgm:pt>
    <dgm:pt modelId="{5B0E2EB2-A598-4DA0-8ED2-5F357692C930}" type="pres">
      <dgm:prSet presAssocID="{C20D445B-EB0B-452E-8348-6927E22392AA}" presName="parentLin" presStyleCnt="0"/>
      <dgm:spPr/>
    </dgm:pt>
    <dgm:pt modelId="{66A0191B-356A-43F4-82FC-CB7E9C15D9A5}" type="pres">
      <dgm:prSet presAssocID="{C20D445B-EB0B-452E-8348-6927E22392AA}" presName="parentLeftMargin" presStyleLbl="node1" presStyleIdx="0" presStyleCnt="3"/>
      <dgm:spPr/>
    </dgm:pt>
    <dgm:pt modelId="{41CF05E8-C306-427E-8756-D667303E7BEE}" type="pres">
      <dgm:prSet presAssocID="{C20D445B-EB0B-452E-8348-6927E22392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C048A3-5D3F-4B09-AF19-6208BBF8CFF9}" type="pres">
      <dgm:prSet presAssocID="{C20D445B-EB0B-452E-8348-6927E22392AA}" presName="negativeSpace" presStyleCnt="0"/>
      <dgm:spPr/>
    </dgm:pt>
    <dgm:pt modelId="{545E2697-F05D-4904-BA52-3CA774A451AE}" type="pres">
      <dgm:prSet presAssocID="{C20D445B-EB0B-452E-8348-6927E22392AA}" presName="childText" presStyleLbl="conFgAcc1" presStyleIdx="1" presStyleCnt="3">
        <dgm:presLayoutVars>
          <dgm:bulletEnabled val="1"/>
        </dgm:presLayoutVars>
      </dgm:prSet>
      <dgm:spPr/>
    </dgm:pt>
    <dgm:pt modelId="{D2189C8B-7389-4D5D-8603-B639012D5C47}" type="pres">
      <dgm:prSet presAssocID="{1FFFB6DC-8D13-41D5-93C1-F111AED34971}" presName="spaceBetweenRectangles" presStyleCnt="0"/>
      <dgm:spPr/>
    </dgm:pt>
    <dgm:pt modelId="{DF6F61E3-4B2E-4C99-B980-52682C51F7B2}" type="pres">
      <dgm:prSet presAssocID="{85C1A105-0CE3-4A0A-B0E8-3E9677500070}" presName="parentLin" presStyleCnt="0"/>
      <dgm:spPr/>
    </dgm:pt>
    <dgm:pt modelId="{6C347C62-0D20-444D-AFB1-59859A59FA98}" type="pres">
      <dgm:prSet presAssocID="{85C1A105-0CE3-4A0A-B0E8-3E9677500070}" presName="parentLeftMargin" presStyleLbl="node1" presStyleIdx="1" presStyleCnt="3"/>
      <dgm:spPr/>
    </dgm:pt>
    <dgm:pt modelId="{918388FD-36E9-4233-B42F-3FCB9EB54F60}" type="pres">
      <dgm:prSet presAssocID="{85C1A105-0CE3-4A0A-B0E8-3E96775000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1E7328-4B33-45F4-8EB6-88EA412F15A8}" type="pres">
      <dgm:prSet presAssocID="{85C1A105-0CE3-4A0A-B0E8-3E9677500070}" presName="negativeSpace" presStyleCnt="0"/>
      <dgm:spPr/>
    </dgm:pt>
    <dgm:pt modelId="{7B750F20-751F-4604-B8CF-4209D600D39E}" type="pres">
      <dgm:prSet presAssocID="{85C1A105-0CE3-4A0A-B0E8-3E96775000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C4B109-7086-4860-8F31-28BEDDF78B72}" type="presOf" srcId="{2239AE55-AA92-472B-B9F3-3353BD782D77}" destId="{545E2697-F05D-4904-BA52-3CA774A451AE}" srcOrd="0" destOrd="0" presId="urn:microsoft.com/office/officeart/2005/8/layout/list1"/>
    <dgm:cxn modelId="{D5AE2619-949F-4341-A224-A4C9D3410108}" srcId="{85C1A105-0CE3-4A0A-B0E8-3E9677500070}" destId="{00B2BE56-7C34-4AB9-A4A4-AC4A5F81C815}" srcOrd="1" destOrd="0" parTransId="{BA4EA723-FD6E-4DA6-BDA5-A2D2DD8AC0F0}" sibTransId="{D3598484-1D98-4087-9616-E32D4EF10EFD}"/>
    <dgm:cxn modelId="{DAEE9A20-9D83-4128-A90D-DC7C38E9A382}" type="presOf" srcId="{85C1A105-0CE3-4A0A-B0E8-3E9677500070}" destId="{6C347C62-0D20-444D-AFB1-59859A59FA98}" srcOrd="0" destOrd="0" presId="urn:microsoft.com/office/officeart/2005/8/layout/list1"/>
    <dgm:cxn modelId="{7BEF0A26-DB56-4064-9102-CEA0D119F828}" type="presOf" srcId="{F8B2773C-B2FD-495A-9378-1E754861D404}" destId="{8CBE9EE9-F2F5-4E2D-BB7B-B79E909A9810}" srcOrd="0" destOrd="0" presId="urn:microsoft.com/office/officeart/2005/8/layout/list1"/>
    <dgm:cxn modelId="{1B872F2E-6354-4B44-824B-42355BC9F6F1}" srcId="{C20D445B-EB0B-452E-8348-6927E22392AA}" destId="{822ED8BE-98B3-4889-91D3-A9DAE37FD50B}" srcOrd="1" destOrd="0" parTransId="{1045763E-DE4F-4EB1-8282-ADAE5E5A35B4}" sibTransId="{D6F0222C-E9DF-4D50-921D-3FB80E3046ED}"/>
    <dgm:cxn modelId="{47E28936-C406-4554-9857-0CC4E825CE25}" type="presOf" srcId="{85C1A105-0CE3-4A0A-B0E8-3E9677500070}" destId="{918388FD-36E9-4233-B42F-3FCB9EB54F60}" srcOrd="1" destOrd="0" presId="urn:microsoft.com/office/officeart/2005/8/layout/list1"/>
    <dgm:cxn modelId="{6CC3AC45-94AD-4B26-BBE2-038AAB9E2A4F}" type="presOf" srcId="{00B2BE56-7C34-4AB9-A4A4-AC4A5F81C815}" destId="{7B750F20-751F-4604-B8CF-4209D600D39E}" srcOrd="0" destOrd="1" presId="urn:microsoft.com/office/officeart/2005/8/layout/list1"/>
    <dgm:cxn modelId="{813CEA4F-0621-4C75-B3C9-F60D97D23DDB}" type="presOf" srcId="{C6749E70-E6EE-4456-884F-58959DDD8883}" destId="{6C5F4D2D-B84B-449E-B28E-7225CFA967CA}" srcOrd="0" destOrd="0" presId="urn:microsoft.com/office/officeart/2005/8/layout/list1"/>
    <dgm:cxn modelId="{5707137C-F7E1-49CB-9413-ED36AADFC7F2}" srcId="{C1CEB063-EDAE-4C27-9A2C-0E9E53209684}" destId="{F8B2773C-B2FD-495A-9378-1E754861D404}" srcOrd="0" destOrd="0" parTransId="{6A023749-408D-48A2-9761-2D69A725B806}" sibTransId="{7127D07D-2131-434E-ADD1-65B468BA05A1}"/>
    <dgm:cxn modelId="{99387C8B-F4D1-4F17-BA46-00DE0DEE361D}" type="presOf" srcId="{F8B2773C-B2FD-495A-9378-1E754861D404}" destId="{EB1E6156-5CED-4277-A13E-D229E9B8ECD5}" srcOrd="1" destOrd="0" presId="urn:microsoft.com/office/officeart/2005/8/layout/list1"/>
    <dgm:cxn modelId="{0B728694-3939-4591-A5E1-7DCE9CB99E59}" srcId="{F8B2773C-B2FD-495A-9378-1E754861D404}" destId="{C6749E70-E6EE-4456-884F-58959DDD8883}" srcOrd="0" destOrd="0" parTransId="{A1DA5457-0C1B-43C6-85E3-3B720E3CEF1D}" sibTransId="{AF715A92-A3A0-449A-B391-25D3223B434A}"/>
    <dgm:cxn modelId="{876DEC9C-C0CB-414A-8AED-DF8FC33F07F6}" srcId="{F8B2773C-B2FD-495A-9378-1E754861D404}" destId="{94871DC0-55A3-4456-B92D-00C68F9D1B01}" srcOrd="1" destOrd="0" parTransId="{78CC04B3-7052-4A22-9804-A40DD1DFD972}" sibTransId="{6153D463-5F3E-48E8-8DCD-589683B08573}"/>
    <dgm:cxn modelId="{BEFD23A0-2ED5-4C7B-8830-C1CBA43923B4}" type="presOf" srcId="{822ED8BE-98B3-4889-91D3-A9DAE37FD50B}" destId="{545E2697-F05D-4904-BA52-3CA774A451AE}" srcOrd="0" destOrd="1" presId="urn:microsoft.com/office/officeart/2005/8/layout/list1"/>
    <dgm:cxn modelId="{ABCAE4A2-14C5-477B-AA4A-FEB401995C02}" srcId="{C20D445B-EB0B-452E-8348-6927E22392AA}" destId="{2239AE55-AA92-472B-B9F3-3353BD782D77}" srcOrd="0" destOrd="0" parTransId="{6A4AF1A6-F244-4895-B56D-B43B0BBFD023}" sibTransId="{1AA76908-63EA-4B72-BB50-B26C5AD469ED}"/>
    <dgm:cxn modelId="{B74C74A8-B647-47FF-9E8A-B75007E45CFD}" type="presOf" srcId="{94871DC0-55A3-4456-B92D-00C68F9D1B01}" destId="{6C5F4D2D-B84B-449E-B28E-7225CFA967CA}" srcOrd="0" destOrd="1" presId="urn:microsoft.com/office/officeart/2005/8/layout/list1"/>
    <dgm:cxn modelId="{C60FA9B6-5015-4E74-85E3-364094F04720}" type="presOf" srcId="{C20D445B-EB0B-452E-8348-6927E22392AA}" destId="{66A0191B-356A-43F4-82FC-CB7E9C15D9A5}" srcOrd="0" destOrd="0" presId="urn:microsoft.com/office/officeart/2005/8/layout/list1"/>
    <dgm:cxn modelId="{1A90A5BA-544E-4643-B123-C4C405287192}" type="presOf" srcId="{0D3D475E-1F93-4C8C-87B8-340E58665CA4}" destId="{7B750F20-751F-4604-B8CF-4209D600D39E}" srcOrd="0" destOrd="0" presId="urn:microsoft.com/office/officeart/2005/8/layout/list1"/>
    <dgm:cxn modelId="{8AEBEEBD-EE17-497F-BEBE-09BBCA98E765}" srcId="{C1CEB063-EDAE-4C27-9A2C-0E9E53209684}" destId="{85C1A105-0CE3-4A0A-B0E8-3E9677500070}" srcOrd="2" destOrd="0" parTransId="{76175732-EEF6-4506-86A1-AD8CD54000F6}" sibTransId="{7156FEC2-577B-47D9-B5D9-BA4143AD7300}"/>
    <dgm:cxn modelId="{5CB3A8E3-9BC6-4719-AAA6-EE009674D870}" type="presOf" srcId="{C1CEB063-EDAE-4C27-9A2C-0E9E53209684}" destId="{FF0EEE4B-7A55-4C5F-A024-F5EA41AA592E}" srcOrd="0" destOrd="0" presId="urn:microsoft.com/office/officeart/2005/8/layout/list1"/>
    <dgm:cxn modelId="{7E7072E9-6830-4FC8-95A1-03DBA40C273C}" srcId="{85C1A105-0CE3-4A0A-B0E8-3E9677500070}" destId="{0D3D475E-1F93-4C8C-87B8-340E58665CA4}" srcOrd="0" destOrd="0" parTransId="{FC8C8854-2305-434A-8491-C4D223779F6B}" sibTransId="{6502FA82-EB4D-4A55-B46A-5FC831D138D8}"/>
    <dgm:cxn modelId="{993819EA-062A-4852-B2BF-9142973A8A35}" srcId="{C1CEB063-EDAE-4C27-9A2C-0E9E53209684}" destId="{C20D445B-EB0B-452E-8348-6927E22392AA}" srcOrd="1" destOrd="0" parTransId="{B539BC7A-F52F-4D40-B702-2DAF411F38BC}" sibTransId="{1FFFB6DC-8D13-41D5-93C1-F111AED34971}"/>
    <dgm:cxn modelId="{665906EB-80D9-439B-90E4-BE25727C3B82}" type="presOf" srcId="{C20D445B-EB0B-452E-8348-6927E22392AA}" destId="{41CF05E8-C306-427E-8756-D667303E7BEE}" srcOrd="1" destOrd="0" presId="urn:microsoft.com/office/officeart/2005/8/layout/list1"/>
    <dgm:cxn modelId="{6D6FD9A3-F457-4995-B536-8298EDE719DE}" type="presParOf" srcId="{FF0EEE4B-7A55-4C5F-A024-F5EA41AA592E}" destId="{97E830A0-8D08-4532-B5DF-29CA0301080F}" srcOrd="0" destOrd="0" presId="urn:microsoft.com/office/officeart/2005/8/layout/list1"/>
    <dgm:cxn modelId="{9987D635-2994-4FAE-955F-254626DA13C2}" type="presParOf" srcId="{97E830A0-8D08-4532-B5DF-29CA0301080F}" destId="{8CBE9EE9-F2F5-4E2D-BB7B-B79E909A9810}" srcOrd="0" destOrd="0" presId="urn:microsoft.com/office/officeart/2005/8/layout/list1"/>
    <dgm:cxn modelId="{3BCBF33D-7D21-49FD-8783-06FC07A254CF}" type="presParOf" srcId="{97E830A0-8D08-4532-B5DF-29CA0301080F}" destId="{EB1E6156-5CED-4277-A13E-D229E9B8ECD5}" srcOrd="1" destOrd="0" presId="urn:microsoft.com/office/officeart/2005/8/layout/list1"/>
    <dgm:cxn modelId="{69F6BDC6-1E31-4BAB-8D94-21F739E6604C}" type="presParOf" srcId="{FF0EEE4B-7A55-4C5F-A024-F5EA41AA592E}" destId="{45A615A5-89EA-4061-81C4-66636E812D75}" srcOrd="1" destOrd="0" presId="urn:microsoft.com/office/officeart/2005/8/layout/list1"/>
    <dgm:cxn modelId="{24A16592-8A86-4C5D-B221-2F558F99D14D}" type="presParOf" srcId="{FF0EEE4B-7A55-4C5F-A024-F5EA41AA592E}" destId="{6C5F4D2D-B84B-449E-B28E-7225CFA967CA}" srcOrd="2" destOrd="0" presId="urn:microsoft.com/office/officeart/2005/8/layout/list1"/>
    <dgm:cxn modelId="{1F16B94B-287A-418F-A7C5-2ED2339CA825}" type="presParOf" srcId="{FF0EEE4B-7A55-4C5F-A024-F5EA41AA592E}" destId="{ABA7AFD1-AF5D-4042-9551-D81179B3505E}" srcOrd="3" destOrd="0" presId="urn:microsoft.com/office/officeart/2005/8/layout/list1"/>
    <dgm:cxn modelId="{D8D1E741-3D54-4C1E-ADA4-B581B2644BE5}" type="presParOf" srcId="{FF0EEE4B-7A55-4C5F-A024-F5EA41AA592E}" destId="{5B0E2EB2-A598-4DA0-8ED2-5F357692C930}" srcOrd="4" destOrd="0" presId="urn:microsoft.com/office/officeart/2005/8/layout/list1"/>
    <dgm:cxn modelId="{DD079DEE-CC35-4746-AB50-6CEB14FF62F5}" type="presParOf" srcId="{5B0E2EB2-A598-4DA0-8ED2-5F357692C930}" destId="{66A0191B-356A-43F4-82FC-CB7E9C15D9A5}" srcOrd="0" destOrd="0" presId="urn:microsoft.com/office/officeart/2005/8/layout/list1"/>
    <dgm:cxn modelId="{0BBB93F7-067A-40E6-92DE-055FDDF04F2B}" type="presParOf" srcId="{5B0E2EB2-A598-4DA0-8ED2-5F357692C930}" destId="{41CF05E8-C306-427E-8756-D667303E7BEE}" srcOrd="1" destOrd="0" presId="urn:microsoft.com/office/officeart/2005/8/layout/list1"/>
    <dgm:cxn modelId="{4AEE44DE-522D-40C2-9152-35173AD709F9}" type="presParOf" srcId="{FF0EEE4B-7A55-4C5F-A024-F5EA41AA592E}" destId="{B5C048A3-5D3F-4B09-AF19-6208BBF8CFF9}" srcOrd="5" destOrd="0" presId="urn:microsoft.com/office/officeart/2005/8/layout/list1"/>
    <dgm:cxn modelId="{5C847EB8-9A6F-4F94-AFAA-8192A84AB80F}" type="presParOf" srcId="{FF0EEE4B-7A55-4C5F-A024-F5EA41AA592E}" destId="{545E2697-F05D-4904-BA52-3CA774A451AE}" srcOrd="6" destOrd="0" presId="urn:microsoft.com/office/officeart/2005/8/layout/list1"/>
    <dgm:cxn modelId="{0EA9CB15-A9A6-447F-B029-D80E2072E384}" type="presParOf" srcId="{FF0EEE4B-7A55-4C5F-A024-F5EA41AA592E}" destId="{D2189C8B-7389-4D5D-8603-B639012D5C47}" srcOrd="7" destOrd="0" presId="urn:microsoft.com/office/officeart/2005/8/layout/list1"/>
    <dgm:cxn modelId="{B850EB4C-5145-4709-BB0A-03099ED508C2}" type="presParOf" srcId="{FF0EEE4B-7A55-4C5F-A024-F5EA41AA592E}" destId="{DF6F61E3-4B2E-4C99-B980-52682C51F7B2}" srcOrd="8" destOrd="0" presId="urn:microsoft.com/office/officeart/2005/8/layout/list1"/>
    <dgm:cxn modelId="{15267005-29FA-4222-A3B8-3C22940D11E4}" type="presParOf" srcId="{DF6F61E3-4B2E-4C99-B980-52682C51F7B2}" destId="{6C347C62-0D20-444D-AFB1-59859A59FA98}" srcOrd="0" destOrd="0" presId="urn:microsoft.com/office/officeart/2005/8/layout/list1"/>
    <dgm:cxn modelId="{18264D02-E549-4263-A2F0-CDB516077E5C}" type="presParOf" srcId="{DF6F61E3-4B2E-4C99-B980-52682C51F7B2}" destId="{918388FD-36E9-4233-B42F-3FCB9EB54F60}" srcOrd="1" destOrd="0" presId="urn:microsoft.com/office/officeart/2005/8/layout/list1"/>
    <dgm:cxn modelId="{5959CFCB-9F17-4C1D-8970-8920A05C891A}" type="presParOf" srcId="{FF0EEE4B-7A55-4C5F-A024-F5EA41AA592E}" destId="{C31E7328-4B33-45F4-8EB6-88EA412F15A8}" srcOrd="9" destOrd="0" presId="urn:microsoft.com/office/officeart/2005/8/layout/list1"/>
    <dgm:cxn modelId="{15E41C14-8D11-4D08-A355-BF02730C8A8E}" type="presParOf" srcId="{FF0EEE4B-7A55-4C5F-A024-F5EA41AA592E}" destId="{7B750F20-751F-4604-B8CF-4209D600D3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EB063-EDAE-4C27-9A2C-0E9E5320968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2773C-B2FD-495A-9378-1E754861D404}">
      <dgm:prSet phldrT="[Text]"/>
      <dgm:spPr/>
      <dgm:t>
        <a:bodyPr/>
        <a:lstStyle/>
        <a:p>
          <a:r>
            <a:rPr lang="en-US" dirty="0"/>
            <a:t>1970’s </a:t>
          </a:r>
          <a:r>
            <a:rPr lang="en-US" baseline="0" dirty="0">
              <a:solidFill>
                <a:srgbClr val="0070C0"/>
              </a:solidFill>
            </a:rPr>
            <a:t>[Era of NP-completeness]</a:t>
          </a:r>
        </a:p>
      </dgm:t>
    </dgm:pt>
    <dgm:pt modelId="{6A023749-408D-48A2-9761-2D69A725B806}" type="parTrans" cxnId="{5707137C-F7E1-49CB-9413-ED36AADFC7F2}">
      <dgm:prSet/>
      <dgm:spPr/>
      <dgm:t>
        <a:bodyPr/>
        <a:lstStyle/>
        <a:p>
          <a:endParaRPr lang="en-US"/>
        </a:p>
      </dgm:t>
    </dgm:pt>
    <dgm:pt modelId="{7127D07D-2131-434E-ADD1-65B468BA05A1}" type="sibTrans" cxnId="{5707137C-F7E1-49CB-9413-ED36AADFC7F2}">
      <dgm:prSet/>
      <dgm:spPr/>
      <dgm:t>
        <a:bodyPr/>
        <a:lstStyle/>
        <a:p>
          <a:endParaRPr lang="en-US"/>
        </a:p>
      </dgm:t>
    </dgm:pt>
    <dgm:pt modelId="{C20D445B-EB0B-452E-8348-6927E22392AA}">
      <dgm:prSet phldrT="[Text]"/>
      <dgm:spPr/>
      <dgm:t>
        <a:bodyPr/>
        <a:lstStyle/>
        <a:p>
          <a:r>
            <a:rPr lang="en-US" dirty="0"/>
            <a:t>2000’s </a:t>
          </a:r>
          <a:r>
            <a:rPr lang="en-US" baseline="0" dirty="0">
              <a:solidFill>
                <a:srgbClr val="0070C0"/>
              </a:solidFill>
            </a:rPr>
            <a:t>[Era of Fixed-Parameter Tractability]</a:t>
          </a:r>
        </a:p>
      </dgm:t>
    </dgm:pt>
    <dgm:pt modelId="{B539BC7A-F52F-4D40-B702-2DAF411F38BC}" type="parTrans" cxnId="{993819EA-062A-4852-B2BF-9142973A8A35}">
      <dgm:prSet/>
      <dgm:spPr/>
      <dgm:t>
        <a:bodyPr/>
        <a:lstStyle/>
        <a:p>
          <a:endParaRPr lang="en-US"/>
        </a:p>
      </dgm:t>
    </dgm:pt>
    <dgm:pt modelId="{1FFFB6DC-8D13-41D5-93C1-F111AED34971}" type="sibTrans" cxnId="{993819EA-062A-4852-B2BF-9142973A8A35}">
      <dgm:prSet/>
      <dgm:spPr/>
      <dgm:t>
        <a:bodyPr/>
        <a:lstStyle/>
        <a:p>
          <a:endParaRPr lang="en-US"/>
        </a:p>
      </dgm:t>
    </dgm:pt>
    <dgm:pt modelId="{85C1A105-0CE3-4A0A-B0E8-3E9677500070}">
      <dgm:prSet phldrT="[Text]"/>
      <dgm:spPr/>
      <dgm:t>
        <a:bodyPr/>
        <a:lstStyle/>
        <a:p>
          <a:r>
            <a:rPr lang="en-US" dirty="0"/>
            <a:t>2020’s </a:t>
          </a:r>
          <a:r>
            <a:rPr lang="en-US" baseline="0" dirty="0">
              <a:solidFill>
                <a:srgbClr val="0070C0"/>
              </a:solidFill>
            </a:rPr>
            <a:t>[Era of Search Space Reduction]</a:t>
          </a:r>
        </a:p>
      </dgm:t>
    </dgm:pt>
    <dgm:pt modelId="{76175732-EEF6-4506-86A1-AD8CD54000F6}" type="parTrans" cxnId="{8AEBEEBD-EE17-497F-BEBE-09BBCA98E765}">
      <dgm:prSet/>
      <dgm:spPr/>
      <dgm:t>
        <a:bodyPr/>
        <a:lstStyle/>
        <a:p>
          <a:endParaRPr lang="en-US"/>
        </a:p>
      </dgm:t>
    </dgm:pt>
    <dgm:pt modelId="{7156FEC2-577B-47D9-B5D9-BA4143AD7300}" type="sibTrans" cxnId="{8AEBEEBD-EE17-497F-BEBE-09BBCA98E765}">
      <dgm:prSet/>
      <dgm:spPr/>
      <dgm:t>
        <a:bodyPr/>
        <a:lstStyle/>
        <a:p>
          <a:endParaRPr lang="en-US"/>
        </a:p>
      </dgm:t>
    </dgm:pt>
    <dgm:pt modelId="{C6749E70-E6EE-4456-884F-58959DDD8883}">
      <dgm:prSet phldrT="[Text]"/>
      <dgm:spPr>
        <a:blipFill>
          <a:blip xmlns:r="http://schemas.openxmlformats.org/officeDocument/2006/relationships" r:embed="rId1"/>
          <a:stretch>
            <a:fillRect b="-57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1DA5457-0C1B-43C6-85E3-3B720E3CEF1D}" type="parTrans" cxnId="{0B728694-3939-4591-A5E1-7DCE9CB99E59}">
      <dgm:prSet/>
      <dgm:spPr/>
      <dgm:t>
        <a:bodyPr/>
        <a:lstStyle/>
        <a:p>
          <a:endParaRPr lang="en-US"/>
        </a:p>
      </dgm:t>
    </dgm:pt>
    <dgm:pt modelId="{AF715A92-A3A0-449A-B391-25D3223B434A}" type="sibTrans" cxnId="{0B728694-3939-4591-A5E1-7DCE9CB99E59}">
      <dgm:prSet/>
      <dgm:spPr/>
      <dgm:t>
        <a:bodyPr/>
        <a:lstStyle/>
        <a:p>
          <a:endParaRPr lang="en-US"/>
        </a:p>
      </dgm:t>
    </dgm:pt>
    <dgm:pt modelId="{94871DC0-55A3-4456-B92D-00C68F9D1B01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8CC04B3-7052-4A22-9804-A40DD1DFD972}" type="parTrans" cxnId="{876DEC9C-C0CB-414A-8AED-DF8FC33F07F6}">
      <dgm:prSet/>
      <dgm:spPr/>
      <dgm:t>
        <a:bodyPr/>
        <a:lstStyle/>
        <a:p>
          <a:endParaRPr lang="en-US"/>
        </a:p>
      </dgm:t>
    </dgm:pt>
    <dgm:pt modelId="{6153D463-5F3E-48E8-8DCD-589683B08573}" type="sibTrans" cxnId="{876DEC9C-C0CB-414A-8AED-DF8FC33F07F6}">
      <dgm:prSet/>
      <dgm:spPr/>
      <dgm:t>
        <a:bodyPr/>
        <a:lstStyle/>
        <a:p>
          <a:endParaRPr lang="en-US"/>
        </a:p>
      </dgm:t>
    </dgm:pt>
    <dgm:pt modelId="{2239AE55-AA92-472B-B9F3-3353BD782D77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A4AF1A6-F244-4895-B56D-B43B0BBFD023}" type="parTrans" cxnId="{ABCAE4A2-14C5-477B-AA4A-FEB401995C02}">
      <dgm:prSet/>
      <dgm:spPr/>
      <dgm:t>
        <a:bodyPr/>
        <a:lstStyle/>
        <a:p>
          <a:endParaRPr lang="en-US"/>
        </a:p>
      </dgm:t>
    </dgm:pt>
    <dgm:pt modelId="{1AA76908-63EA-4B72-BB50-B26C5AD469ED}" type="sibTrans" cxnId="{ABCAE4A2-14C5-477B-AA4A-FEB401995C02}">
      <dgm:prSet/>
      <dgm:spPr/>
      <dgm:t>
        <a:bodyPr/>
        <a:lstStyle/>
        <a:p>
          <a:endParaRPr lang="en-US"/>
        </a:p>
      </dgm:t>
    </dgm:pt>
    <dgm:pt modelId="{0D3D475E-1F93-4C8C-87B8-340E58665CA4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C8C8854-2305-434A-8491-C4D223779F6B}" type="parTrans" cxnId="{7E7072E9-6830-4FC8-95A1-03DBA40C273C}">
      <dgm:prSet/>
      <dgm:spPr/>
      <dgm:t>
        <a:bodyPr/>
        <a:lstStyle/>
        <a:p>
          <a:endParaRPr lang="en-US"/>
        </a:p>
      </dgm:t>
    </dgm:pt>
    <dgm:pt modelId="{6502FA82-EB4D-4A55-B46A-5FC831D138D8}" type="sibTrans" cxnId="{7E7072E9-6830-4FC8-95A1-03DBA40C273C}">
      <dgm:prSet/>
      <dgm:spPr/>
      <dgm:t>
        <a:bodyPr/>
        <a:lstStyle/>
        <a:p>
          <a:endParaRPr lang="en-US"/>
        </a:p>
      </dgm:t>
    </dgm:pt>
    <dgm:pt modelId="{822ED8BE-98B3-4889-91D3-A9DAE37FD50B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045763E-DE4F-4EB1-8282-ADAE5E5A35B4}" type="parTrans" cxnId="{1B872F2E-6354-4B44-824B-42355BC9F6F1}">
      <dgm:prSet/>
      <dgm:spPr/>
      <dgm:t>
        <a:bodyPr/>
        <a:lstStyle/>
        <a:p>
          <a:endParaRPr lang="en-US"/>
        </a:p>
      </dgm:t>
    </dgm:pt>
    <dgm:pt modelId="{D6F0222C-E9DF-4D50-921D-3FB80E3046ED}" type="sibTrans" cxnId="{1B872F2E-6354-4B44-824B-42355BC9F6F1}">
      <dgm:prSet/>
      <dgm:spPr/>
      <dgm:t>
        <a:bodyPr/>
        <a:lstStyle/>
        <a:p>
          <a:endParaRPr lang="en-US"/>
        </a:p>
      </dgm:t>
    </dgm:pt>
    <dgm:pt modelId="{00B2BE56-7C34-4AB9-A4A4-AC4A5F81C815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A4EA723-FD6E-4DA6-BDA5-A2D2DD8AC0F0}" type="parTrans" cxnId="{D5AE2619-949F-4341-A224-A4C9D3410108}">
      <dgm:prSet/>
      <dgm:spPr/>
      <dgm:t>
        <a:bodyPr/>
        <a:lstStyle/>
        <a:p>
          <a:endParaRPr lang="en-US"/>
        </a:p>
      </dgm:t>
    </dgm:pt>
    <dgm:pt modelId="{D3598484-1D98-4087-9616-E32D4EF10EFD}" type="sibTrans" cxnId="{D5AE2619-949F-4341-A224-A4C9D3410108}">
      <dgm:prSet/>
      <dgm:spPr/>
      <dgm:t>
        <a:bodyPr/>
        <a:lstStyle/>
        <a:p>
          <a:endParaRPr lang="en-US"/>
        </a:p>
      </dgm:t>
    </dgm:pt>
    <dgm:pt modelId="{FF0EEE4B-7A55-4C5F-A024-F5EA41AA592E}" type="pres">
      <dgm:prSet presAssocID="{C1CEB063-EDAE-4C27-9A2C-0E9E53209684}" presName="linear" presStyleCnt="0">
        <dgm:presLayoutVars>
          <dgm:dir/>
          <dgm:animLvl val="lvl"/>
          <dgm:resizeHandles val="exact"/>
        </dgm:presLayoutVars>
      </dgm:prSet>
      <dgm:spPr/>
    </dgm:pt>
    <dgm:pt modelId="{97E830A0-8D08-4532-B5DF-29CA0301080F}" type="pres">
      <dgm:prSet presAssocID="{F8B2773C-B2FD-495A-9378-1E754861D404}" presName="parentLin" presStyleCnt="0"/>
      <dgm:spPr/>
    </dgm:pt>
    <dgm:pt modelId="{8CBE9EE9-F2F5-4E2D-BB7B-B79E909A9810}" type="pres">
      <dgm:prSet presAssocID="{F8B2773C-B2FD-495A-9378-1E754861D404}" presName="parentLeftMargin" presStyleLbl="node1" presStyleIdx="0" presStyleCnt="3"/>
      <dgm:spPr/>
    </dgm:pt>
    <dgm:pt modelId="{EB1E6156-5CED-4277-A13E-D229E9B8ECD5}" type="pres">
      <dgm:prSet presAssocID="{F8B2773C-B2FD-495A-9378-1E754861D4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A615A5-89EA-4061-81C4-66636E812D75}" type="pres">
      <dgm:prSet presAssocID="{F8B2773C-B2FD-495A-9378-1E754861D404}" presName="negativeSpace" presStyleCnt="0"/>
      <dgm:spPr/>
    </dgm:pt>
    <dgm:pt modelId="{6C5F4D2D-B84B-449E-B28E-7225CFA967CA}" type="pres">
      <dgm:prSet presAssocID="{F8B2773C-B2FD-495A-9378-1E754861D404}" presName="childText" presStyleLbl="conFgAcc1" presStyleIdx="0" presStyleCnt="3">
        <dgm:presLayoutVars>
          <dgm:bulletEnabled val="1"/>
        </dgm:presLayoutVars>
      </dgm:prSet>
      <dgm:spPr/>
    </dgm:pt>
    <dgm:pt modelId="{ABA7AFD1-AF5D-4042-9551-D81179B3505E}" type="pres">
      <dgm:prSet presAssocID="{7127D07D-2131-434E-ADD1-65B468BA05A1}" presName="spaceBetweenRectangles" presStyleCnt="0"/>
      <dgm:spPr/>
    </dgm:pt>
    <dgm:pt modelId="{5B0E2EB2-A598-4DA0-8ED2-5F357692C930}" type="pres">
      <dgm:prSet presAssocID="{C20D445B-EB0B-452E-8348-6927E22392AA}" presName="parentLin" presStyleCnt="0"/>
      <dgm:spPr/>
    </dgm:pt>
    <dgm:pt modelId="{66A0191B-356A-43F4-82FC-CB7E9C15D9A5}" type="pres">
      <dgm:prSet presAssocID="{C20D445B-EB0B-452E-8348-6927E22392AA}" presName="parentLeftMargin" presStyleLbl="node1" presStyleIdx="0" presStyleCnt="3"/>
      <dgm:spPr/>
    </dgm:pt>
    <dgm:pt modelId="{41CF05E8-C306-427E-8756-D667303E7BEE}" type="pres">
      <dgm:prSet presAssocID="{C20D445B-EB0B-452E-8348-6927E22392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C048A3-5D3F-4B09-AF19-6208BBF8CFF9}" type="pres">
      <dgm:prSet presAssocID="{C20D445B-EB0B-452E-8348-6927E22392AA}" presName="negativeSpace" presStyleCnt="0"/>
      <dgm:spPr/>
    </dgm:pt>
    <dgm:pt modelId="{545E2697-F05D-4904-BA52-3CA774A451AE}" type="pres">
      <dgm:prSet presAssocID="{C20D445B-EB0B-452E-8348-6927E22392AA}" presName="childText" presStyleLbl="conFgAcc1" presStyleIdx="1" presStyleCnt="3">
        <dgm:presLayoutVars>
          <dgm:bulletEnabled val="1"/>
        </dgm:presLayoutVars>
      </dgm:prSet>
      <dgm:spPr/>
    </dgm:pt>
    <dgm:pt modelId="{D2189C8B-7389-4D5D-8603-B639012D5C47}" type="pres">
      <dgm:prSet presAssocID="{1FFFB6DC-8D13-41D5-93C1-F111AED34971}" presName="spaceBetweenRectangles" presStyleCnt="0"/>
      <dgm:spPr/>
    </dgm:pt>
    <dgm:pt modelId="{DF6F61E3-4B2E-4C99-B980-52682C51F7B2}" type="pres">
      <dgm:prSet presAssocID="{85C1A105-0CE3-4A0A-B0E8-3E9677500070}" presName="parentLin" presStyleCnt="0"/>
      <dgm:spPr/>
    </dgm:pt>
    <dgm:pt modelId="{6C347C62-0D20-444D-AFB1-59859A59FA98}" type="pres">
      <dgm:prSet presAssocID="{85C1A105-0CE3-4A0A-B0E8-3E9677500070}" presName="parentLeftMargin" presStyleLbl="node1" presStyleIdx="1" presStyleCnt="3"/>
      <dgm:spPr/>
    </dgm:pt>
    <dgm:pt modelId="{918388FD-36E9-4233-B42F-3FCB9EB54F60}" type="pres">
      <dgm:prSet presAssocID="{85C1A105-0CE3-4A0A-B0E8-3E96775000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1E7328-4B33-45F4-8EB6-88EA412F15A8}" type="pres">
      <dgm:prSet presAssocID="{85C1A105-0CE3-4A0A-B0E8-3E9677500070}" presName="negativeSpace" presStyleCnt="0"/>
      <dgm:spPr/>
    </dgm:pt>
    <dgm:pt modelId="{7B750F20-751F-4604-B8CF-4209D600D39E}" type="pres">
      <dgm:prSet presAssocID="{85C1A105-0CE3-4A0A-B0E8-3E96775000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C4B109-7086-4860-8F31-28BEDDF78B72}" type="presOf" srcId="{2239AE55-AA92-472B-B9F3-3353BD782D77}" destId="{545E2697-F05D-4904-BA52-3CA774A451AE}" srcOrd="0" destOrd="0" presId="urn:microsoft.com/office/officeart/2005/8/layout/list1"/>
    <dgm:cxn modelId="{D5AE2619-949F-4341-A224-A4C9D3410108}" srcId="{85C1A105-0CE3-4A0A-B0E8-3E9677500070}" destId="{00B2BE56-7C34-4AB9-A4A4-AC4A5F81C815}" srcOrd="1" destOrd="0" parTransId="{BA4EA723-FD6E-4DA6-BDA5-A2D2DD8AC0F0}" sibTransId="{D3598484-1D98-4087-9616-E32D4EF10EFD}"/>
    <dgm:cxn modelId="{DAEE9A20-9D83-4128-A90D-DC7C38E9A382}" type="presOf" srcId="{85C1A105-0CE3-4A0A-B0E8-3E9677500070}" destId="{6C347C62-0D20-444D-AFB1-59859A59FA98}" srcOrd="0" destOrd="0" presId="urn:microsoft.com/office/officeart/2005/8/layout/list1"/>
    <dgm:cxn modelId="{7BEF0A26-DB56-4064-9102-CEA0D119F828}" type="presOf" srcId="{F8B2773C-B2FD-495A-9378-1E754861D404}" destId="{8CBE9EE9-F2F5-4E2D-BB7B-B79E909A9810}" srcOrd="0" destOrd="0" presId="urn:microsoft.com/office/officeart/2005/8/layout/list1"/>
    <dgm:cxn modelId="{1B872F2E-6354-4B44-824B-42355BC9F6F1}" srcId="{C20D445B-EB0B-452E-8348-6927E22392AA}" destId="{822ED8BE-98B3-4889-91D3-A9DAE37FD50B}" srcOrd="1" destOrd="0" parTransId="{1045763E-DE4F-4EB1-8282-ADAE5E5A35B4}" sibTransId="{D6F0222C-E9DF-4D50-921D-3FB80E3046ED}"/>
    <dgm:cxn modelId="{47E28936-C406-4554-9857-0CC4E825CE25}" type="presOf" srcId="{85C1A105-0CE3-4A0A-B0E8-3E9677500070}" destId="{918388FD-36E9-4233-B42F-3FCB9EB54F60}" srcOrd="1" destOrd="0" presId="urn:microsoft.com/office/officeart/2005/8/layout/list1"/>
    <dgm:cxn modelId="{6CC3AC45-94AD-4B26-BBE2-038AAB9E2A4F}" type="presOf" srcId="{00B2BE56-7C34-4AB9-A4A4-AC4A5F81C815}" destId="{7B750F20-751F-4604-B8CF-4209D600D39E}" srcOrd="0" destOrd="1" presId="urn:microsoft.com/office/officeart/2005/8/layout/list1"/>
    <dgm:cxn modelId="{813CEA4F-0621-4C75-B3C9-F60D97D23DDB}" type="presOf" srcId="{C6749E70-E6EE-4456-884F-58959DDD8883}" destId="{6C5F4D2D-B84B-449E-B28E-7225CFA967CA}" srcOrd="0" destOrd="0" presId="urn:microsoft.com/office/officeart/2005/8/layout/list1"/>
    <dgm:cxn modelId="{5707137C-F7E1-49CB-9413-ED36AADFC7F2}" srcId="{C1CEB063-EDAE-4C27-9A2C-0E9E53209684}" destId="{F8B2773C-B2FD-495A-9378-1E754861D404}" srcOrd="0" destOrd="0" parTransId="{6A023749-408D-48A2-9761-2D69A725B806}" sibTransId="{7127D07D-2131-434E-ADD1-65B468BA05A1}"/>
    <dgm:cxn modelId="{99387C8B-F4D1-4F17-BA46-00DE0DEE361D}" type="presOf" srcId="{F8B2773C-B2FD-495A-9378-1E754861D404}" destId="{EB1E6156-5CED-4277-A13E-D229E9B8ECD5}" srcOrd="1" destOrd="0" presId="urn:microsoft.com/office/officeart/2005/8/layout/list1"/>
    <dgm:cxn modelId="{0B728694-3939-4591-A5E1-7DCE9CB99E59}" srcId="{F8B2773C-B2FD-495A-9378-1E754861D404}" destId="{C6749E70-E6EE-4456-884F-58959DDD8883}" srcOrd="0" destOrd="0" parTransId="{A1DA5457-0C1B-43C6-85E3-3B720E3CEF1D}" sibTransId="{AF715A92-A3A0-449A-B391-25D3223B434A}"/>
    <dgm:cxn modelId="{876DEC9C-C0CB-414A-8AED-DF8FC33F07F6}" srcId="{F8B2773C-B2FD-495A-9378-1E754861D404}" destId="{94871DC0-55A3-4456-B92D-00C68F9D1B01}" srcOrd="1" destOrd="0" parTransId="{78CC04B3-7052-4A22-9804-A40DD1DFD972}" sibTransId="{6153D463-5F3E-48E8-8DCD-589683B08573}"/>
    <dgm:cxn modelId="{BEFD23A0-2ED5-4C7B-8830-C1CBA43923B4}" type="presOf" srcId="{822ED8BE-98B3-4889-91D3-A9DAE37FD50B}" destId="{545E2697-F05D-4904-BA52-3CA774A451AE}" srcOrd="0" destOrd="1" presId="urn:microsoft.com/office/officeart/2005/8/layout/list1"/>
    <dgm:cxn modelId="{ABCAE4A2-14C5-477B-AA4A-FEB401995C02}" srcId="{C20D445B-EB0B-452E-8348-6927E22392AA}" destId="{2239AE55-AA92-472B-B9F3-3353BD782D77}" srcOrd="0" destOrd="0" parTransId="{6A4AF1A6-F244-4895-B56D-B43B0BBFD023}" sibTransId="{1AA76908-63EA-4B72-BB50-B26C5AD469ED}"/>
    <dgm:cxn modelId="{B74C74A8-B647-47FF-9E8A-B75007E45CFD}" type="presOf" srcId="{94871DC0-55A3-4456-B92D-00C68F9D1B01}" destId="{6C5F4D2D-B84B-449E-B28E-7225CFA967CA}" srcOrd="0" destOrd="1" presId="urn:microsoft.com/office/officeart/2005/8/layout/list1"/>
    <dgm:cxn modelId="{C60FA9B6-5015-4E74-85E3-364094F04720}" type="presOf" srcId="{C20D445B-EB0B-452E-8348-6927E22392AA}" destId="{66A0191B-356A-43F4-82FC-CB7E9C15D9A5}" srcOrd="0" destOrd="0" presId="urn:microsoft.com/office/officeart/2005/8/layout/list1"/>
    <dgm:cxn modelId="{1A90A5BA-544E-4643-B123-C4C405287192}" type="presOf" srcId="{0D3D475E-1F93-4C8C-87B8-340E58665CA4}" destId="{7B750F20-751F-4604-B8CF-4209D600D39E}" srcOrd="0" destOrd="0" presId="urn:microsoft.com/office/officeart/2005/8/layout/list1"/>
    <dgm:cxn modelId="{8AEBEEBD-EE17-497F-BEBE-09BBCA98E765}" srcId="{C1CEB063-EDAE-4C27-9A2C-0E9E53209684}" destId="{85C1A105-0CE3-4A0A-B0E8-3E9677500070}" srcOrd="2" destOrd="0" parTransId="{76175732-EEF6-4506-86A1-AD8CD54000F6}" sibTransId="{7156FEC2-577B-47D9-B5D9-BA4143AD7300}"/>
    <dgm:cxn modelId="{5CB3A8E3-9BC6-4719-AAA6-EE009674D870}" type="presOf" srcId="{C1CEB063-EDAE-4C27-9A2C-0E9E53209684}" destId="{FF0EEE4B-7A55-4C5F-A024-F5EA41AA592E}" srcOrd="0" destOrd="0" presId="urn:microsoft.com/office/officeart/2005/8/layout/list1"/>
    <dgm:cxn modelId="{7E7072E9-6830-4FC8-95A1-03DBA40C273C}" srcId="{85C1A105-0CE3-4A0A-B0E8-3E9677500070}" destId="{0D3D475E-1F93-4C8C-87B8-340E58665CA4}" srcOrd="0" destOrd="0" parTransId="{FC8C8854-2305-434A-8491-C4D223779F6B}" sibTransId="{6502FA82-EB4D-4A55-B46A-5FC831D138D8}"/>
    <dgm:cxn modelId="{993819EA-062A-4852-B2BF-9142973A8A35}" srcId="{C1CEB063-EDAE-4C27-9A2C-0E9E53209684}" destId="{C20D445B-EB0B-452E-8348-6927E22392AA}" srcOrd="1" destOrd="0" parTransId="{B539BC7A-F52F-4D40-B702-2DAF411F38BC}" sibTransId="{1FFFB6DC-8D13-41D5-93C1-F111AED34971}"/>
    <dgm:cxn modelId="{665906EB-80D9-439B-90E4-BE25727C3B82}" type="presOf" srcId="{C20D445B-EB0B-452E-8348-6927E22392AA}" destId="{41CF05E8-C306-427E-8756-D667303E7BEE}" srcOrd="1" destOrd="0" presId="urn:microsoft.com/office/officeart/2005/8/layout/list1"/>
    <dgm:cxn modelId="{6D6FD9A3-F457-4995-B536-8298EDE719DE}" type="presParOf" srcId="{FF0EEE4B-7A55-4C5F-A024-F5EA41AA592E}" destId="{97E830A0-8D08-4532-B5DF-29CA0301080F}" srcOrd="0" destOrd="0" presId="urn:microsoft.com/office/officeart/2005/8/layout/list1"/>
    <dgm:cxn modelId="{9987D635-2994-4FAE-955F-254626DA13C2}" type="presParOf" srcId="{97E830A0-8D08-4532-B5DF-29CA0301080F}" destId="{8CBE9EE9-F2F5-4E2D-BB7B-B79E909A9810}" srcOrd="0" destOrd="0" presId="urn:microsoft.com/office/officeart/2005/8/layout/list1"/>
    <dgm:cxn modelId="{3BCBF33D-7D21-49FD-8783-06FC07A254CF}" type="presParOf" srcId="{97E830A0-8D08-4532-B5DF-29CA0301080F}" destId="{EB1E6156-5CED-4277-A13E-D229E9B8ECD5}" srcOrd="1" destOrd="0" presId="urn:microsoft.com/office/officeart/2005/8/layout/list1"/>
    <dgm:cxn modelId="{69F6BDC6-1E31-4BAB-8D94-21F739E6604C}" type="presParOf" srcId="{FF0EEE4B-7A55-4C5F-A024-F5EA41AA592E}" destId="{45A615A5-89EA-4061-81C4-66636E812D75}" srcOrd="1" destOrd="0" presId="urn:microsoft.com/office/officeart/2005/8/layout/list1"/>
    <dgm:cxn modelId="{24A16592-8A86-4C5D-B221-2F558F99D14D}" type="presParOf" srcId="{FF0EEE4B-7A55-4C5F-A024-F5EA41AA592E}" destId="{6C5F4D2D-B84B-449E-B28E-7225CFA967CA}" srcOrd="2" destOrd="0" presId="urn:microsoft.com/office/officeart/2005/8/layout/list1"/>
    <dgm:cxn modelId="{1F16B94B-287A-418F-A7C5-2ED2339CA825}" type="presParOf" srcId="{FF0EEE4B-7A55-4C5F-A024-F5EA41AA592E}" destId="{ABA7AFD1-AF5D-4042-9551-D81179B3505E}" srcOrd="3" destOrd="0" presId="urn:microsoft.com/office/officeart/2005/8/layout/list1"/>
    <dgm:cxn modelId="{D8D1E741-3D54-4C1E-ADA4-B581B2644BE5}" type="presParOf" srcId="{FF0EEE4B-7A55-4C5F-A024-F5EA41AA592E}" destId="{5B0E2EB2-A598-4DA0-8ED2-5F357692C930}" srcOrd="4" destOrd="0" presId="urn:microsoft.com/office/officeart/2005/8/layout/list1"/>
    <dgm:cxn modelId="{DD079DEE-CC35-4746-AB50-6CEB14FF62F5}" type="presParOf" srcId="{5B0E2EB2-A598-4DA0-8ED2-5F357692C930}" destId="{66A0191B-356A-43F4-82FC-CB7E9C15D9A5}" srcOrd="0" destOrd="0" presId="urn:microsoft.com/office/officeart/2005/8/layout/list1"/>
    <dgm:cxn modelId="{0BBB93F7-067A-40E6-92DE-055FDDF04F2B}" type="presParOf" srcId="{5B0E2EB2-A598-4DA0-8ED2-5F357692C930}" destId="{41CF05E8-C306-427E-8756-D667303E7BEE}" srcOrd="1" destOrd="0" presId="urn:microsoft.com/office/officeart/2005/8/layout/list1"/>
    <dgm:cxn modelId="{4AEE44DE-522D-40C2-9152-35173AD709F9}" type="presParOf" srcId="{FF0EEE4B-7A55-4C5F-A024-F5EA41AA592E}" destId="{B5C048A3-5D3F-4B09-AF19-6208BBF8CFF9}" srcOrd="5" destOrd="0" presId="urn:microsoft.com/office/officeart/2005/8/layout/list1"/>
    <dgm:cxn modelId="{5C847EB8-9A6F-4F94-AFAA-8192A84AB80F}" type="presParOf" srcId="{FF0EEE4B-7A55-4C5F-A024-F5EA41AA592E}" destId="{545E2697-F05D-4904-BA52-3CA774A451AE}" srcOrd="6" destOrd="0" presId="urn:microsoft.com/office/officeart/2005/8/layout/list1"/>
    <dgm:cxn modelId="{0EA9CB15-A9A6-447F-B029-D80E2072E384}" type="presParOf" srcId="{FF0EEE4B-7A55-4C5F-A024-F5EA41AA592E}" destId="{D2189C8B-7389-4D5D-8603-B639012D5C47}" srcOrd="7" destOrd="0" presId="urn:microsoft.com/office/officeart/2005/8/layout/list1"/>
    <dgm:cxn modelId="{B850EB4C-5145-4709-BB0A-03099ED508C2}" type="presParOf" srcId="{FF0EEE4B-7A55-4C5F-A024-F5EA41AA592E}" destId="{DF6F61E3-4B2E-4C99-B980-52682C51F7B2}" srcOrd="8" destOrd="0" presId="urn:microsoft.com/office/officeart/2005/8/layout/list1"/>
    <dgm:cxn modelId="{15267005-29FA-4222-A3B8-3C22940D11E4}" type="presParOf" srcId="{DF6F61E3-4B2E-4C99-B980-52682C51F7B2}" destId="{6C347C62-0D20-444D-AFB1-59859A59FA98}" srcOrd="0" destOrd="0" presId="urn:microsoft.com/office/officeart/2005/8/layout/list1"/>
    <dgm:cxn modelId="{18264D02-E549-4263-A2F0-CDB516077E5C}" type="presParOf" srcId="{DF6F61E3-4B2E-4C99-B980-52682C51F7B2}" destId="{918388FD-36E9-4233-B42F-3FCB9EB54F60}" srcOrd="1" destOrd="0" presId="urn:microsoft.com/office/officeart/2005/8/layout/list1"/>
    <dgm:cxn modelId="{5959CFCB-9F17-4C1D-8970-8920A05C891A}" type="presParOf" srcId="{FF0EEE4B-7A55-4C5F-A024-F5EA41AA592E}" destId="{C31E7328-4B33-45F4-8EB6-88EA412F15A8}" srcOrd="9" destOrd="0" presId="urn:microsoft.com/office/officeart/2005/8/layout/list1"/>
    <dgm:cxn modelId="{15E41C14-8D11-4D08-A355-BF02730C8A8E}" type="presParOf" srcId="{FF0EEE4B-7A55-4C5F-A024-F5EA41AA592E}" destId="{7B750F20-751F-4604-B8CF-4209D600D3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F4D2D-B84B-449E-B28E-7225CFA967CA}">
      <dsp:nvSpPr>
        <dsp:cNvPr id="0" name=""/>
        <dsp:cNvSpPr/>
      </dsp:nvSpPr>
      <dsp:spPr>
        <a:xfrm>
          <a:off x="0" y="505203"/>
          <a:ext cx="109728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74904" rIns="8516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Problem can be solved by brute force in 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r>
                    <a:rPr lang="en-US" sz="1800" b="0" i="1" kern="1200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</a:rPr>
                <m:t>⋅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𝑂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(</m:t>
              </m:r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𝑛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+</m:t>
              </m:r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𝑚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Fast when the graph is small, say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𝑛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≤20</m:t>
              </m:r>
            </m:oMath>
          </a14:m>
          <a:r>
            <a:rPr lang="en-US" sz="1800" kern="1200" dirty="0"/>
            <a:t> vertices</a:t>
          </a:r>
        </a:p>
      </dsp:txBody>
      <dsp:txXfrm>
        <a:off x="0" y="505203"/>
        <a:ext cx="10972800" cy="1048950"/>
      </dsp:txXfrm>
    </dsp:sp>
    <dsp:sp modelId="{EB1E6156-5CED-4277-A13E-D229E9B8ECD5}">
      <dsp:nvSpPr>
        <dsp:cNvPr id="0" name=""/>
        <dsp:cNvSpPr/>
      </dsp:nvSpPr>
      <dsp:spPr>
        <a:xfrm>
          <a:off x="548640" y="239523"/>
          <a:ext cx="768096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1970’s </a:t>
          </a:r>
          <a:r>
            <a:rPr lang="en-US" sz="1800" kern="1200" baseline="0" dirty="0">
              <a:solidFill>
                <a:srgbClr val="0070C0"/>
              </a:solidFill>
            </a:rPr>
            <a:t>[Era of NP-completeness]</a:t>
          </a:r>
        </a:p>
      </dsp:txBody>
      <dsp:txXfrm>
        <a:off x="574579" y="265462"/>
        <a:ext cx="7629082" cy="479482"/>
      </dsp:txXfrm>
    </dsp:sp>
    <dsp:sp modelId="{545E2697-F05D-4904-BA52-3CA774A451AE}">
      <dsp:nvSpPr>
        <dsp:cNvPr id="0" name=""/>
        <dsp:cNvSpPr/>
      </dsp:nvSpPr>
      <dsp:spPr>
        <a:xfrm>
          <a:off x="0" y="1917033"/>
          <a:ext cx="109728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74904" rIns="8516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If an optimal transversal has size at most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/>
            <a:t>, one can be found in 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3</m:t>
                  </m:r>
                </m:e>
                <m:sup>
                  <m:r>
                    <a:rPr lang="en-US" sz="1800" b="0" i="1" kern="1200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</a:rPr>
                <m:t>⋅</m:t>
              </m:r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⋅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𝑂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(</m:t>
              </m:r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𝑛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+</m:t>
              </m:r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𝑚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Fast for large graphs when the solution is small, say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≤15</m:t>
              </m:r>
            </m:oMath>
          </a14:m>
          <a:endParaRPr lang="en-US" sz="1800" kern="1200" dirty="0"/>
        </a:p>
      </dsp:txBody>
      <dsp:txXfrm>
        <a:off x="0" y="1917033"/>
        <a:ext cx="10972800" cy="1077300"/>
      </dsp:txXfrm>
    </dsp:sp>
    <dsp:sp modelId="{41CF05E8-C306-427E-8756-D667303E7BEE}">
      <dsp:nvSpPr>
        <dsp:cNvPr id="0" name=""/>
        <dsp:cNvSpPr/>
      </dsp:nvSpPr>
      <dsp:spPr>
        <a:xfrm>
          <a:off x="548640" y="1651353"/>
          <a:ext cx="768096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2000’s </a:t>
          </a:r>
          <a:r>
            <a:rPr lang="en-US" sz="1800" kern="1200" baseline="0" dirty="0">
              <a:solidFill>
                <a:srgbClr val="0070C0"/>
              </a:solidFill>
            </a:rPr>
            <a:t>[Era of Fixed-Parameter Tractability]</a:t>
          </a:r>
        </a:p>
      </dsp:txBody>
      <dsp:txXfrm>
        <a:off x="574579" y="1677292"/>
        <a:ext cx="7629082" cy="479482"/>
      </dsp:txXfrm>
    </dsp:sp>
    <dsp:sp modelId="{7B750F20-751F-4604-B8CF-4209D600D39E}">
      <dsp:nvSpPr>
        <dsp:cNvPr id="0" name=""/>
        <dsp:cNvSpPr/>
      </dsp:nvSpPr>
      <dsp:spPr>
        <a:xfrm>
          <a:off x="0" y="3357214"/>
          <a:ext cx="1097280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74904" rIns="8516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If an optimal transversal has size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/>
            <a:t>, of which all but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ℓ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≪</m:t>
              </m:r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/>
            <a:t> vertices are </a:t>
          </a:r>
          <a:r>
            <a:rPr lang="en-US" sz="1800" kern="1200" baseline="0" dirty="0">
              <a:solidFill>
                <a:srgbClr val="0070C0"/>
              </a:solidFill>
            </a:rPr>
            <a:t>essential</a:t>
          </a:r>
          <a:r>
            <a:rPr lang="en-US" sz="1800" kern="1200" dirty="0"/>
            <a:t> for making </a:t>
          </a:r>
          <a:br>
            <a:rPr lang="en-US" sz="1800" kern="1200" dirty="0"/>
          </a:br>
          <a:r>
            <a:rPr lang="en-US" sz="1800" kern="1200" dirty="0"/>
            <a:t>2-approximate solutions, then an optimal solution can be found in 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3</m:t>
                  </m:r>
                </m:e>
                <m:sup>
                  <m:r>
                    <a:rPr lang="en-US" sz="1800" b="0" i="1" kern="1200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ℓ</m:t>
                  </m:r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</a:rPr>
                <m:t>⋅</m:t>
              </m:r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</m:oMath>
          </a14:m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Fast for graphs with large solutions when OPT contains few non-essential vertices, say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ℓ</m:t>
              </m:r>
              <m:r>
                <a:rPr lang="en-US" sz="1800" b="0" i="1" kern="1200" baseline="0" smtClean="0">
                  <a:latin typeface="Cambria Math" panose="02040503050406030204" pitchFamily="18" charset="0"/>
                </a:rPr>
                <m:t>≤1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5</m:t>
              </m:r>
            </m:oMath>
          </a14:m>
          <a:endParaRPr lang="en-US" sz="1800" kern="1200" dirty="0"/>
        </a:p>
      </dsp:txBody>
      <dsp:txXfrm>
        <a:off x="0" y="3357214"/>
        <a:ext cx="10972800" cy="1332450"/>
      </dsp:txXfrm>
    </dsp:sp>
    <dsp:sp modelId="{918388FD-36E9-4233-B42F-3FCB9EB54F60}">
      <dsp:nvSpPr>
        <dsp:cNvPr id="0" name=""/>
        <dsp:cNvSpPr/>
      </dsp:nvSpPr>
      <dsp:spPr>
        <a:xfrm>
          <a:off x="548640" y="3091534"/>
          <a:ext cx="768096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2020’s </a:t>
          </a:r>
          <a:r>
            <a:rPr lang="en-US" sz="1800" kern="1200" baseline="0" dirty="0">
              <a:solidFill>
                <a:srgbClr val="0070C0"/>
              </a:solidFill>
            </a:rPr>
            <a:t>[Era of Search Space Reduction]</a:t>
          </a:r>
        </a:p>
      </dsp:txBody>
      <dsp:txXfrm>
        <a:off x="574579" y="3117473"/>
        <a:ext cx="762908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9T08:09:30.4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2:01:1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880,'0'-5'19278,"3"1"-17771,4-9-4553,-5 11 4735,147-175 1306,-37 49-2234,-84 94-639,183-217 439,-149 185-498,113-95 0,114-75-458,-270 218-435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2:01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7443,'2'0'8604,"4"0"-3955,32-3-1427,-33 4-3066,0-1 1,1 1 0,-1 1-1,0-1 1,0 1 0,0 0-1,-1 0 1,1 0 0,0 0-1,-1 1 1,1 0 0,4 4-1,51 47 471,-44-39-374,317 267 1002,-88-82-1008,-190-147-219,-36-34-48,0-1 1,2 0-1,32 21 0,-44-36-915,-10-10-600,-11-10-901,8 13 1354,0 0 0,-1 1 0,1 0 0,-1 0 0,0 0 0,0 1 0,1-1 0,-8-1 0,-14-1-8493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2:01:1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880,'0'-5'19278,"3"1"-17771,4-9-4553,-5 11 4735,147-175 1306,-37 49-2234,-84 94-639,183-217 439,-149 185-498,113-95 0,114-75-458,-270 218-435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2:45:5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7443,'2'0'8604,"4"0"-3955,32-3-1427,-33 4-3066,0-1 1,1 1 0,-1 1-1,0-1 1,0 1 0,0 0-1,-1 0 1,1 0 0,0 0-1,-1 1 1,1 0 0,4 4-1,51 47 471,-44-39-374,317 267 1002,-88-82-1008,-190-147-219,-36-34-48,0-1 1,2 0-1,32 21 0,-44-36-915,-10-10-600,-11-10-901,8 13 1354,0 0 0,-1 1 0,1 0 0,-1 0 0,0 0 0,0 1 0,1-1 0,-8-1 0,-14-1-8493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2:45:5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880,'0'-5'19278,"3"1"-17771,4-9-4553,-5 11 4735,147-175 1306,-37 49-2234,-84 94-639,183-217 439,-149 185-498,113-95 0,114-75-458,-270 218-435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2:46:0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7443,'2'0'8604,"4"0"-3955,32-3-1427,-33 4-3066,0-1 1,1 1 0,-1 1-1,0-1 1,0 1 0,0 0-1,-1 0 1,1 0 0,0 0-1,-1 1 1,1 0 0,4 4-1,51 47 471,-44-39-374,317 267 1002,-88-82-1008,-190-147-219,-36-34-48,0-1 1,2 0-1,32 21 0,-44-36-915,-10-10-600,-11-10-901,8 13 1354,0 0 0,-1 1 0,1 0 0,-1 0 0,0 0 0,0 1 0,1-1 0,-8-1 0,-14-1-8493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2:46:0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880,'0'-5'19278,"3"1"-17771,4-9-4553,-5 11 4735,147-175 1306,-37 49-2234,-84 94-639,183-217 439,-149 185-498,113-95 0,114-75-458,-270 218-435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2:46:0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7443,'2'0'8604,"4"0"-3955,32-3-1427,-33 4-3066,0-1 1,1 1 0,-1 1-1,0-1 1,0 1 0,0 0-1,-1 0 1,1 0 0,0 0-1,-1 1 1,1 0 0,4 4-1,51 47 471,-44-39-374,317 267 1002,-88-82-1008,-190-147-219,-36-34-48,0-1 1,2 0-1,32 21 0,-44-36-915,-10-10-600,-11-10-901,8 13 1354,0 0 0,-1 1 0,1 0 0,-1 0 0,0 0 0,0 1 0,1-1 0,-8-1 0,-14-1-8493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2:46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880,'0'-5'19278,"3"1"-17771,4-9-4553,-5 11 4735,147-175 1306,-37 49-2234,-84 94-639,183-217 439,-149 185-498,113-95 0,114-75-458,-270 218-435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7764,'0'0'13278,"1"0"-6894,0 0-4850,12-1-5021,-4 0 5200,43-8-1234,-1-2 0,-1-2 0,24-10-479,13-4 417,-46 15-215,433-118 1697,-289 87-849,112-9-1050,-210 43 704,70 3-704,-53 6-3761,-54 0-962,-50 1-1368,-5 4-4193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09:53:05.0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0 421 6019,'1'-9'17070,"1"20"-18213,8 27 1412,2 0 1,1 0-1,23 46 1,-28-70-187,0 0 0,16 20 1,-20-29-18,-1-1 0,1 1 0,0-1 0,0 0 0,1 0 0,-1-1 0,1 0 0,0 1 0,0-1 0,9 3 0,-14-5-21,1-1 0,0 0 0,-1 0 0,1 0-1,0 0 1,-1 0 0,1 0 0,0 0 0,-1 0-1,1 0 1,0 0 0,-1 0 0,1-1 0,0 1-1,-1 0 1,1 0 0,-1-1 0,1 1 0,0 0-1,-1-1 1,1 1 0,-1 0 0,1-1 0,-1 1-1,1-1 1,-1 1 0,1-1 0,-1 1 0,0-1-1,1 1 1,-1-2 0,10-22 418,-6 15-207,38-99 725,60-137-148,-78 196-1044,1 1 1,61-83-1,-71 113-1024,27-28-1,-35 39-176,1 1 1,0-1-1,11-5 0,0 2-5239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12838,'18'24'1617,"1"38"1968,18 24 49,-6 25-1537,0 13-432,-1-4-673,-11-9-208,-7-9-415,-6-13-273,-6-11-96,0-17 0,0-8-449,0-16-767,0-13-737,-6-14-1505,6-10-3217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4370,'0'118'6045,"1"179"2283,4-159-5827,6 1-1,9 23-2500,-1-37 748,2 14 556,14 33-1304,-35-171 1,0-1 0,0 1 0,0-1 0,0 0 0,0 1 0,0-1 0,0 1 0,1-1 0,-1 1 1,0-1-1,0 1 0,0-1 0,0 0 0,1 1 0,-1-1 0,0 1 0,0-1 0,1 0 0,-1 1 0,0-1 0,0 0 0,1 1 0,-1-1 1,1 0-1,-1 0 0,0 1 0,1-1 0,-1 0 0,1 0 0,-1 0 0,0 1 0,1-1 0,-1 0 0,1 0 0,-1 0 0,1 0 0,-1 0 1,0 0-1,1 0 0,-1 0 0,1 0 0,-1 0 0,1 0 0,-1 0-1,18-19-186,1-18-163,-2-1 1,12-38 348,-11 28-186,6-19 3,-13 35 136,1 1 0,11-20 47,-22 49 2,0-1-1,0 1 1,1 0 0,-1 0 0,0 0 0,1 0 0,-1 0 0,1 0 0,0 0 0,-1 0 0,1 1 0,0-1 0,0 1 0,0-1 0,0 1 0,1 0 0,-1 0 0,0 0 0,0 0 0,1 0 0,-1 0 0,1 1-1,-1-1 1,0 1 0,1-1 0,-1 1 0,1 0 0,-1 0 0,1 0 0,-1 1 0,1-1 0,-1 0 0,1 1 0,1 0-2,2 2 8,-1-1 1,1 1-1,-1 0 1,0 1-1,0-1 1,0 1-1,0 0 0,-1 0 1,1 0-1,-1 1 1,0 0-1,-1 0 1,3 3-9,16 30 202,-2 1 0,-2 1 0,2 8-202,-2-3 192,2-1-1,12 17-191,-25-51 53,-1-1-1,1 0 0,1 0 1,0 0-1,0-1 1,5 4-53,26 10-1218,-37-21 792,1 0 1,0 0-1,0-1 0,-1 1 0,1-1 1,0 0-1,0 1 0,0-1 1,0-1-1,0 1 0,0 0 1,-1-1-1,2 0 426,20-9-6419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458 813 6067,'-6'-6'958,"0"0"0,0 0-1,0 1 1,0 0 0,-1 0 0,0 1 0,0 0 0,-1 0-958,-4-2 680,0 2 0,0-1 0,0 1 0,-1 1 1,1 0-681,-9 0 405,1 0 1,-1 1-1,1 2 1,-1 0-1,0 1 1,-5 1-406,17 0 101,1-1 1,-1 1 0,1 1 0,-1 0 0,1 0 0,0 0-1,0 1 1,0 0 0,1 1 0,0 0 0,-1 0 0,2 1-1,-1-1 1,1 1 0,-1 1 0,2-1 0,-1 1 0,1 0 0,0 1-1,0-1 1,1 1 0,0 0 0,1 0 0,0 0 0,0 0-1,0 1 1,1-1 0,0 1 0,1 0 0,0-1 0,1 1-1,-1 0 1,2 0 0,-1 0 0,2 7-102,-1-11 22,0 0 0,0-1 0,0 1 0,1-1 0,0 1 0,0-1 1,0 0-1,0 1 0,0-1 0,1 0 0,0 0 0,0-1 0,0 1 0,0-1 0,1 1 0,-1-1 0,2 1-22,2 0 16,0 1 0,0-1 0,1 0 0,-1 0-1,1-1 1,0 0 0,0-1 0,0 0 0,0 0-1,1 0-15,1 0 2,1-1-1,0 0 0,0-1 0,0 0 1,0 0-1,0-1 0,0 0 0,0-1 1,-1-1-1,1 0 0,-1 0 0,1-1 1,-1 0-1,0 0 0,9-7-1,-6 1-58,0-2 0,-1 0-1,0 0 1,0-1 0,-2 0 0,0-1-1,0 0 1,-1-1 0,-1 0 0,6-14 58,-6 10-107,0-1 1,-2-1 0,0 1 0,-1-1-1,-1 0 1,-1 0 0,-1 0 0,-1-10 106,-2 88 261,-1-27 78,2 1 0,1 0 0,1-1 0,2 1 0,3 9-339,-5-32 83,1 1 0,-1-1 1,2 1-1,-1-1 1,1 0-1,0-1 1,1 1-1,0-1 1,0 0-1,0 0 0,1 0 1,0-1-1,0 1 1,1-2-1,0 1 1,0-1-1,0 0 1,1 0-1,-1-1 0,1 0 1,1 0-84,4 1 22,1 0 1,-1 0-1,1-2 1,0 1-1,0-2 1,4 0-23,-13-1-4,0 0 1,0-1-1,0 0 1,0 0-1,0-1 1,0 0-1,0 1 1,0-1-1,0-1 1,0 1-1,0-1 1,-1 0-1,1 0 1,0 0-1,-1-1 1,0 0-1,0 0 1,4-3 3,6-10-139,-1-2 0,-1 0 0,-1 0 0,0-1 0,-2 0 0,0-1 0,-1 0 0,-1 0 0,-1-1 0,0-2 139,25-67-592,-30 84 581,0 27 211,0 0 1,2 1-1,0-1 0,1-1 1,1 1-1,2-1 1,0 1-1,0-2 0,2 1 1,11 17-201,-19-35 15,0 0-1,0 0 1,0 0 0,1 0 0,-1-1 0,1 1 0,-1 0 0,1-1 0,-1 1 0,1-1 0,0 0 0,0 1 0,0-1 0,0 0 0,0 0 0,0 0 0,0 0-1,0-1 1,0 1 0,1-1 0,-1 1-15,0-1 7,1-1 0,-1 1 0,0-1 1,0 0-1,1 0 0,-1 0 0,0 0 0,0 0 0,0 0 0,0 0 0,0-1 0,0 1 0,-1-1 0,1 1 0,0-1 1,-1 0-1,1 0 0,-1 1 0,1-2-7,70-101 40,-46 64-299,1 0 0,5-1 259,-32 41 1,1-1-1,-1 1 1,0-1 0,1 1-1,-1 0 1,0-1 0,1 1-1,-1 0 1,0-1-1,1 1 1,-1 0 0,1-1-1,-1 1 1,0 0-1,1 0 1,-1 0 0,1-1-1,-1 1 1,1 0 0,-1 0-1,1 0 1,-1 0-1,1 0 1,-1 0 0,1 0-1,-1 0 1,1 0 0,-1 0-1,1 0 1,-1 0-1,1 0 1,-1 0 0,0 1-1,1-1 1,-1 0-1,1 0 1,-1 1 0,1-1-1,-1 0 1,0 0 0,1 1-1,-1-1 1,0 0-1,1 1 1,-1-1 0,0 1-1,1-1 1,-1 0-1,0 1 1,0-1 0,1 1-1,-1-1 1,0 1 0,0-1-1,0 1 1,0-1-1,0 0 1,0 1-1,9 32 78,-8-30-53,2 14 126,1 0 0,1 0 1,0 0-1,2 0 0,0-1 0,6 11-151,-10-22 6,0 0 0,1 0 0,-1-1 0,1 1-1,0-1 1,0 0 0,0 0 0,0-1 0,1 1-1,0-1 1,-1 0 0,1 0 0,0-1 0,1 1-1,-1-1 1,0 0 0,1-1 0,-1 1 0,1-1 0,-1 0-1,1 0 1,4-1-6,-4 0-26,0-1 0,0 0 0,0 0 0,-1 0 0,1-1-1,-1 0 1,1 0 0,-1-1 0,0 1 0,1-1 0,-1-1 0,-1 1 0,1 0 0,0-1-1,-1 0 1,0 0 0,0-1 0,0 1 0,0-1 0,0-1 26,13-18-275,0 0 1,-2-1-1,6-15 275,-18 33-68,21-41-624,-2-2-1,3-15 693,-1-8-3225,-3-1 1,4-44 3224,-8 16-2916,-5-1 1,-5 0-1,-4-17 2916,-6 328 8232,-10 111-2268,12-312-5887,-4 90 853,4 0 1,4 0-1,6 13-930,-8-101 34,0-1-16,1 1 0,0 0-1,0-1 1,1 0 0,-1 1 0,2-1-1,-1 0 1,6 7-18,-8-30-139,-1-6 31,-1-11-113,2 1 1,1-1-1,5-22 221,-5 43-23,1 1 0,0-1 0,1 1 1,0 0-1,0 0 0,1 1 0,0-1 0,1 1 0,0 0 1,0 1-1,1 0 0,0-1 0,2 0 23,4-2 11,0 0-1,1 0 0,0 1 1,0 1-1,1 0 1,1 1-1,13-5-10,-20 10 38,0-1 0,1 1 0,0 1 0,0 0-1,-1 0 1,1 1 0,0 0 0,0 0 0,0 1 0,0 1 0,0 0-1,0 0 1,0 1 0,0 0-38,-6 0 19,-1-1 0,0 1-1,0 0 1,0 0 0,0 0 0,0 0-1,0 1 1,0-1 0,-1 1 0,1 0-1,-1-1 1,0 1 0,0 0 0,0 0-1,0 1 1,-1-1 0,1 0 0,-1 0-1,0 1 1,0-1 0,0 1 0,0-1-1,0 1 1,-1 0 0,0-1 0,0 1-1,0 0 1,0-1 0,0 1 0,-1-1-1,0 1 1,1-1 0,-1 1-1,0-1 1,-1 1 0,1-1 0,-1 0-1,0 2-18,-6 2 20,1-1 0,-1 1 0,0-2 0,0 1-1,-1-1 1,0 0 0,0-1 0,0 0-1,0-1 1,-1 0 0,1 0 0,-1-1-1,-3 1-19,-17 2-131,0 0-1,-1-2 0,-23-1 132,-63-2-953,117 0 953,0 0 0,1 0 0,-1 0 0,0 0 0,1 0-1,-1 0 1,0 1 0,0-1 0,1 0 0,-1 0 0,0 0-1,0 0 1,1 1 0,-1-1 0,0 0 0,0 0 0,0 1 0,0-1-1,1 0 1,-1 0 0,0 1 0,0-1 0,0 0 0,0 0 0,0 1-1,0-1 1,0 0 0,0 1 0,1-1 0,-1 0 0,0 0-1,0 1 1,0-1 0,-1 0 0,1 1 0,0-1 0,0 0 0,0 0-1,0 1 1,0-1 0,0 0 0,0 1 0,0-1 0,-1 0-1,1 0 1,0 1 0,0-1 0,0 0 0,0 0 0,-1 0 0,1 1-1,0-1 1,0 0 0,-1 0 0,1 0 0,0 0 0,0 1-1,-1-1 1,1 0 0,0 0 0,0 0 0,-1 0 0,1 0 0,0 0-1,-1 0 1,1 0 0,0 0 0,0 0 0,-1 0 0,1 0 0,27 19 211,1-2 0,0 0 1,1-2-1,10 2-211,26 15 459,95 55 491,31 29-950,-164-101-2874,-17-10-1826,-3-3-4099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10741,'1'9'954,"0"1"0,1-1 1,-1 0-1,2 0 0,-1 0 0,1 0 0,1 0 0,0-1 1,0 1-1,5 6-954,2 3 731,1-1 0,0-1 1,1 0-1,6 5-731,-9-11 108,1-1 1,0 0-1,0-1 0,1 0 1,0-1-1,0 0 0,1 0 1,0-2-1,0 0 0,0 0 1,1-1-1,1 0-108,13 1 305,0 0-1,0-2 1,1-1-1,-1-2 1,13-1-305,-32 1 16,-1-1 1,1-1 0,0 1 0,0-1-1,-1-1 1,1 1 0,-1-1 0,0-1 0,0 0-1,0 0 1,0 0 0,-1-1 0,0-1 0,0 1-1,0-1 1,0 0 0,-1 0 0,0-1-1,-1 0 1,1 0 0,-1 0 0,0-1 0,-1 1-1,0-1 1,0-1 0,-1 1 0,0 0 0,-1-1-1,1 1 1,-1-1 0,0-8-17,1 1-37,-1 1 1,-1 0-1,0 0 1,-1-1-1,-1 0 37,1 13-28,0 0 0,0 0 0,-1 0 0,1 0 0,-1 0 0,1 0 0,-1 1 0,0-1 0,0 0 0,0 0 0,-1 1 0,1-1 1,-1 1-1,1-1 0,-1 1 0,0-1 0,0 1 0,0 0 0,0 0 0,0 0 0,-1 0 0,1 1 0,-1-1 0,1 0 0,-1 1 0,1 0 0,-1 0 0,-1-1 28,3 2-4,1 0 0,-1 0-1,1-1 1,-1 1 0,1 0 0,-1 0-1,1 0 1,-1 0 0,0 0 0,1 0-1,-1 0 1,1 0 0,-1 0 0,1 0-1,-1 1 1,0-1 0,1 0 0,-1 0-1,1 0 1,-1 1 0,1-1 0,-1 0-1,1 1 1,-1-1 0,1 0 0,0 1-1,-1-1 1,1 0 0,-1 1 0,1-1-1,0 1 1,-1-1 0,1 1 0,0-1-1,0 1 1,-1-1 0,1 1 0,0-1-1,0 1 1,0 0 0,0-1 4,-1 31-177,1-16 136,-1 9 81,1 0-1,2 0 1,0 1 0,1-1-1,1-1 1,2 1 0,0 0-1,5 10-39,27 44 780,3-3-1,36 48-779,-23-37 1171,21 50-1171,-67-121 115,-1 1 1,-1 1 0,-1-1 0,0 1-1,-1 0 1,-1 0 0,0 1-116,-2-13 49,0 0 0,-1 0 0,0 0 1,0 0-1,0 0 0,-1 0 0,0 0 1,1 0-1,-2 0 0,1 0 0,-1 0 1,1 0-1,-1-1 0,-1 1 0,1-1 0,-1 1 1,1-1-1,-1 0 0,0 0 0,-1 0 1,1 0-1,-1-1 0,0 0 0,1 1 1,-4 0-50,-7 4 73,-1-1 1,0 0 0,0-1-1,-1-1 1,1-1 0,-1 0-1,0-1 1,-15 1-74,-28 1-103,-49-3 103,79-3-62,-8 1-432,0-1 1,0-2-1,1-2 0,-1-2 1,1-1-1,0-1 1,1-2-1,0-2 1,1-1-1,-5-5 494,35 17-273,-1-1 0,1 0 0,-1 0 0,1-1 0,0 1 0,0-1 0,1 0 0,-1 0 1,1 0-1,0-1 0,0 1 0,0-1 0,0 0 0,1 0 0,-2-4 273,3 5-533,0 1 0,0-1 0,1 1 0,0-1 0,-1 0 0,1 1 0,0-1 0,1 0 0,-1 1 1,0-1-1,1 1 0,0-1 0,0 0 0,0 1 0,1-1 533,1-3-2453,1 0 0,1 1-1,-1 0 1,1-1 0,5-3 2453,-10 9-70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167 191 7475,'-53'3'7520,"11"10"-3736,37-11-3591,1 1 1,0 0 0,0 0 0,0 0 0,0 1 0,0 0 0,1-1-1,0 1 1,-1 0 0,1 1 0,1-1 0,-1 1 0,1-1 0,0 1-1,0 0 1,0-1 0,-1 6-194,0-2 138,1 1 0,-1-1 1,2 1-1,-1-1 0,1 1 0,0 0 0,1 0 0,0-1 1,0 1-1,1 0 0,0 0 0,1-1 0,2 7-138,-2-9 32,0 0 1,1 0-1,0-1 0,1 1 1,-1-1-1,1 0 0,0 1 0,0-2 1,0 1-1,1 0 0,0-1 1,0 0-1,0 0 0,0-1 0,1 1 1,-1-1-1,1 0 0,4 1-32,4 2 59,1-2 1,-1 0-1,1 0 0,-1-1 0,1-1 0,0-1 1,0 0-1,0-1 0,0 0 0,0-1 0,-1-1 0,1 0 1,0-2-1,-1 1 0,1-2 0,-1 1 0,0-2 1,-1 0-1,1-1 0,6-5-59,-7 5 65,0-2 0,-1 1 0,0-1 1,0-1-1,-1 0 0,-1-1 0,0 0 0,0 0 0,-1-1 0,-1 0 0,0-1 1,0 0-1,-1 0 0,-1-1 0,0 0 0,-1 0 0,-1 0 0,0-1 1,-1 1-1,1-8-65,-2 7 32,-1 0 0,-1 0 0,0 0-1,-1 0 1,-1-2-32,1 12-13,0 1 0,0-1-1,0 0 1,-1 1 0,0-1-1,0 1 1,0 0 0,0 0 0,-1 0-1,0 0 1,0 0 0,0 0-1,0 1 1,0-1 0,-1 1-1,0 0 1,-1-1 13,-7-3-199,0 0 0,0 1 1,-1 1-1,1 0 0,-1 1 1,0 0-1,0 1 0,0 0 0,-1 1 1,1 1-1,-1 0 0,1 1 0,-1 0 1,1 1-1,-1 1 0,1 0 0,0 1 1,-10 3 198,13-3-333,-1 0 0,1 1 0,0 1 0,0 0 0,0 0 0,0 1 0,1 0 0,0 0 0,1 1 0,-8 7 333,11-8-332,0 0 1,0 0-1,0 0 0,1 1 0,0 0 0,0 0 0,1 0 0,0 0 0,0 0 0,1 1 0,0-1 0,0 1 0,0-1 0,1 1 1,0 6 331,0-9-303,1-1 1,0 1-1,0 0 1,0-1 0,0 1-1,1 0 1,0-1 0,-1 1-1,2-1 1,-1 1 0,1-1-1,-1 0 1,1 1-1,0-1 1,1 0 0,-1 0-1,1-1 1,0 1 0,0 0-1,0-1 1,0 1 0,0-1-1,1 0 1,0 0 302,64 33-4864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5314,'8'-5'1269,"28"-20"940,-34 24-1577,-1 0 1,0-1 0,0 1 0,-1 0 0,1-1 0,0 1 0,0 0 0,-1-1 0,1 1 0,0-1-1,-1 1 1,0-1 0,1 1 0,-1-1 0,0 0 0,0 0-633,0 2 2508,0 0-731,0 0-449,1 35 465,-1-33-1660,1 1-99,0 0-1,0 0 1,1-1-1,-1 1 1,1 0-1,-1-1 1,1 1-1,0-1 0,0 1 1,0-1-1,0 0 1,0 0-1,0 0 1,1 0-1,-1-1 1,1 1-1,-1 0 0,1-1 1,0 0-1,-1 1 1,1-1-1,0-1 1,0 1-1,0 0 1,0-1-1,1 1-33,3 1 13,0-1-1,0 0 1,0 0-1,0-1 1,0 0 0,0 0-1,0-1 1,1 0 0,-1 0-1,0 0 1,5-3-13,2-3-25,-1-1 0,1 0 0,-2-1 0,1-1 0,-1 0 0,0 0-1,-1-1 1,0-1 0,4-7 25,-1 3-51,0 1-1,1 0 1,1 1-1,0 1 1,7-4 51,-21 16-9,0-1 0,0 1 0,1 0 0,-1-1 0,0 1 0,1 0 0,-1 1 0,1-1 0,-1 0 0,1 1 0,-1-1 0,1 1 0,-1 0 0,1 0 0,0 0 0,-1 0 0,1 0 0,-1 1 0,1-1 0,0 1 0,-1 0 0,0-1 0,1 1 0,-1 0 0,1 1 0,-1-1 0,0 0 0,0 1 0,0-1 0,0 1 0,0 0 9,6 6 50,0 0 0,-2 1 0,1 0 0,-1 0 0,0 0 0,3 9-50,2 0 216,4 9-60,2-1-1,1-1 1,7 7-156,25 13-1360,-44-41 660,0 0 0,1 0 0,-1-1-1,1 0 1,0 0 0,0 0 0,6 0 700,25 2-7724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596 904 5731,'10'5'3509,"1"-2"5966,-7-19-4934,-6-11-4376,0 0 1,-2 1-1,-1-1 1,-2 1-1,0 1 1,-1-1-1,-2 1 1,0 0-1,-2 1 1,-1 1-1,-1 0 1,0 0-1,-2 1-165,-45-56-9,-3 2-1,-68-62 10,57 61 309,-89-87 345,164 164-652,0 0 0,1 0 0,-1 0 0,0 0 0,1 0 0,-1 0 0,0 0 0,1 0 0,-1 0 0,0 0 0,1 0 0,-1 0 1,0 0-1,0 0 0,1 0 0,-1 0 0,0-1 0,1 1 0,-1 0 0,0 0 0,0 0 0,1-1 0,-1 1 0,0 0 0,0 0 0,0-1 0,1 1 0,-1 0 1,0 0-1,0-1 0,0 1 0,0 0 0,1 0 0,-1-1 0,0 1 0,0 0 0,0-1 0,0 1 0,0 0 0,0-1 0,0 1 0,0 0 0,0-1 0,0 1 1,0 0-1,0-1 0,0 1 0,0 0 0,-1-1 0,1 1 0,0 0 0,0 0 0,0-1 0,0 1 0,0 0 0,-1 0 0,1-1 0,0 1 0,0 0 0,0 0 1,-1-1-1,1 1 0,0 0 0,0 0 0,-1 0 0,1 0 0,-1-1-2,36 2-255,-27-1 262,94 12-21,-1 4 0,-1 4 0,19 10 14,-74-19 21,8 2 0,225 61 411,-227-57-324,-1 2 1,-1 2-1,0 2 0,11 9-108,-51-27 33,0 1 1,0-1 0,-1 2-1,0-1 1,0 1 0,-1 0-1,3 4-33,-9-9 7,1 0-1,-1 0 0,1 0 1,-1 1-1,0-1 1,0 0-1,0 1 0,0-1 1,0 1-1,-1-1 1,1 1-1,-1-1 0,0 1 1,0 0-1,0-1 1,0 1-1,0-1 0,0 1 1,-1 0-1,1-1 1,-1 1-1,0-1 0,1 1 1,-1-1-1,0 0 1,-1 1-1,1-1 0,0 0 1,-1 0-1,1 0 1,-1 0-1,0 1-6,-21 23 76,-2-1 0,0-1 1,-1-1-1,-2-1 0,0-1-76,-36 29 40,-27 22 7,-96 82 35,153-122-145,1 1 0,2 1 1,1 1-1,-1 6 63,23-30-377,1 1 1,1 0-1,0 0 1,1 0-1,0 1 1,0 0-1,2 0 1,0 0-1,0 0 1,0 10 376,2-7-1454,0-1 0,1 1 0,1 0 0,1-1 0,0 0 0,1 1 0,1-1 0,0 0 0,1 0 1454,13 40-6208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87 113 12118,'-3'2'348,"0"1"0,0 0 0,0 0 0,0 0 0,1 1 1,-1-1-1,1 1 0,0-1 0,0 1 0,0 0 1,0 0-1,1 0 0,-1 0 0,1 0 0,0 0 1,0 1-350,0 2 338,0-1 0,0 1 0,1 0 0,-1 0 0,2 0 0,-1 0 0,1-1 0,0 1 0,1 4-337,-1-8 43,1 0 0,-1-1 0,1 0 0,-1 1 0,1-1 0,0 0 0,0 0 0,0 0 0,0 0 0,0 0 0,0 0 0,1-1 0,-1 1 0,0-1 0,1 1 0,-1-1 0,1 0 0,0 0 0,-1 0 0,1-1 0,0 1 0,0 0 0,0-1 0,-1 0 0,1 0 0,0 0 0,0 0 0,0 0 0,-1 0 0,2-1-43,4 0 138,1 1-1,-1-1 1,1-1 0,-1 0 0,0 0-1,0-1 1,0 0 0,0 0 0,3-2-138,-3 0 205,0-1 0,-1 0 1,1-1-1,-1 1 0,0-1 0,-1 0 1,1-1-1,-2 0 0,1 0 1,-1 0-1,0-1 0,-1 1 1,0-1-1,0 0 0,-1-1 1,0 1-1,0 0 0,-1-1 0,-1 0 1,0 1-1,0-1 0,-1-4-205,0 11 25,0 0 0,0 0 0,-1 0 0,1 0 0,-1 0 0,0 0 0,0 0 0,0 0 0,0 1 0,-1-1 0,1 0 0,-1 1 0,1-1 0,-1 1-1,0 0 1,0 0 0,0-1 0,0 1 0,0 0 0,-1 1 0,1-1 0,-1 0 0,1 1 0,-1-1 0,0 1 0,1 0 0,-1 0 0,0 0 0,0 0 0,0 0-1,0 1 1,0-1 0,0 1 0,-1 0-25,-4-1-116,0 0-1,0 1 1,1 0-1,-1 1 1,0 0-1,0 0 1,0 1-1,1-1 1,-1 2-1,1-1 0,0 1 1,-1 0-1,-3 3 117,-2 3-824,1 1-1,0 0 0,1 1 1,0 0-1,1 1 0,0 0 0,1 1 1,-5 8 824,-20 46-6961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09:53:05.0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0 421 6019,'1'-9'17070,"1"20"-18213,8 27 1412,2 0 1,1 0-1,23 46 1,-28-70-187,0 0 0,16 20 1,-20-29-18,-1-1 0,1 1 0,0-1 0,0 0 0,1 0 0,-1-1 0,1 0 0,0 1 0,0-1 0,9 3 0,-14-5-21,1-1 0,0 0 0,-1 0 0,1 0-1,0 0 1,-1 0 0,1 0 0,0 0 0,-1 0-1,1 0 1,0 0 0,-1 0 0,1-1 0,0 1-1,-1 0 1,1 0 0,-1-1 0,1 1 0,0 0-1,-1-1 1,1 1 0,-1 0 0,1-1 0,-1 1-1,1-1 1,-1 1 0,1-1 0,-1 1 0,0-1-1,1 1 1,-1-2 0,10-22 418,-6 15-207,38-99 725,60-137-148,-78 196-1044,1 1 1,61-83-1,-71 113-1024,27-28-1,-35 39-176,1 1 1,0-1-1,11-5 0,0 2-5239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1:43:28.8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0 421 6019,'1'-9'17070,"1"20"-18213,8 27 1412,2 0 1,1 0-1,23 46 1,-28-70-187,0 0 0,16 20 1,-20-29-18,-1-1 0,1 1 0,0-1 0,0 0 0,1 0 0,-1-1 0,1 0 0,0 1 0,0-1 0,9 3 0,-14-5-21,1-1 0,0 0 0,-1 0 0,1 0-1,0 0 1,-1 0 0,1 0 0,0 0 0,-1 0-1,1 0 1,0 0 0,-1 0 0,1-1 0,0 1-1,-1 0 1,1 0 0,-1-1 0,1 1 0,0 0-1,-1-1 1,1 1 0,-1 0 0,1-1 0,-1 1-1,1-1 1,-1 1 0,1-1 0,-1 1 0,0-1-1,1 1 1,-1-2 0,10-22 418,-6 15-207,38-99 725,60-137-148,-78 196-1044,1 1 1,61-83-1,-71 113-1024,27-28-1,-35 39-176,1 1 1,0-1-1,11-5 0,0 2-5239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1:58:1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7443,'2'0'8604,"4"0"-3955,32-3-1427,-33 4-3066,0-1 1,1 1 0,-1 1-1,0-1 1,0 1 0,0 0-1,-1 0 1,1 0 0,0 0-1,-1 1 1,1 0 0,4 4-1,51 47 471,-44-39-374,317 267 1002,-88-82-1008,-190-147-219,-36-34-48,0-1 1,2 0-1,32 21 0,-44-36-915,-10-10-600,-11-10-901,8 13 1354,0 0 0,-1 1 0,1 0 0,-1 0 0,0 0 0,0 1 0,1-1 0,-8-1 0,-14-1-8493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1:58:1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880,'0'-5'19278,"3"1"-17771,4-9-4553,-5 11 4735,147-175 1306,-37 49-2234,-84 94-639,183-217 439,-149 185-498,113-95 0,114-75-458,-270 218-435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1:58:1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7443,'2'0'8604,"4"0"-3955,32-3-1427,-33 4-3066,0-1 1,1 1 0,-1 1-1,0-1 1,0 1 0,0 0-1,-1 0 1,1 0 0,0 0-1,-1 1 1,1 0 0,4 4-1,51 47 471,-44-39-374,317 267 1002,-88-82-1008,-190-147-219,-36-34-48,0-1 1,2 0-1,32 21 0,-44-36-915,-10-10-600,-11-10-901,8 13 1354,0 0 0,-1 1 0,1 0 0,-1 0 0,0 0 0,0 1 0,1-1 0,-8-1 0,-14-1-8493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1:58:1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880,'0'-5'19278,"3"1"-17771,4-9-4553,-5 11 4735,147-175 1306,-37 49-2234,-84 94-639,183-217 439,-149 185-498,113-95 0,114-75-458,-270 218-435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2:01:1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7443,'2'0'8604,"4"0"-3955,32-3-1427,-33 4-3066,0-1 1,1 1 0,-1 1-1,0-1 1,0 1 0,0 0-1,-1 0 1,1 0 0,0 0-1,-1 1 1,1 0 0,4 4-1,51 47 471,-44-39-374,317 267 1002,-88-82-1008,-190-147-219,-36-34-48,0-1 1,2 0-1,32 21 0,-44-36-915,-10-10-600,-11-10-901,8 13 1354,0 0 0,-1 1 0,1 0 0,-1 0 0,0 0 0,0 1 0,1-1 0,-8-1 0,-14-1-8493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Painting credit due to </a:t>
            </a:r>
            <a:r>
              <a:rPr lang="en-US" dirty="0" err="1"/>
              <a:t>Midjourney</a:t>
            </a:r>
            <a:r>
              <a:rPr lang="en-US" dirty="0"/>
              <a:t> AI. The talk will be about odd flowers and we are ‘in’ the city of light (bulbs). Warning: I attempt to give you an insight into one of the things I recently worked on, which includes a proof.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extend the scope of these first two case studies? Apply the notion of essential elements beyond vertex-subset minimization problems? Apply ideas on finding parts of solutions for which there are simple certificates, beyond FVS? Experiment with these ideas in practice! Other ways to formulate rigorous search-space reduction, based on the stability of optimal solutions?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59466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Karp in ’72. OCT is an example of </a:t>
            </a:r>
            <a:r>
              <a:rPr lang="en-US" dirty="0">
                <a:solidFill>
                  <a:srgbClr val="0070C0"/>
                </a:solidFill>
              </a:rPr>
              <a:t>combinatorial optimization</a:t>
            </a:r>
            <a:r>
              <a:rPr lang="en-US" dirty="0"/>
              <a:t>:</a:t>
            </a:r>
          </a:p>
          <a:p>
            <a:r>
              <a:rPr lang="en-US" dirty="0"/>
              <a:t>Easy to solve: try all options</a:t>
            </a:r>
          </a:p>
          <a:p>
            <a:r>
              <a:rPr lang="en-US" dirty="0"/>
              <a:t>Difficult to solve efficiently: exponential number of options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1929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one is what students learn in 2IMA25. This is the most important slide of the talk. Captures the idea that when the solution is large, but a large part of it ‘stands out’ in a certain formal sense, it can still be found efficiently.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37404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64837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Recall that 2-essential = contained in all 2-approximations. Easy to see that (1) holds. Why does (2) hold?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1005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concludes the discussion of essential vertices for search space reduction.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47618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Any path starting and ending in the same side of the bipartition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</a:t>
                </a:r>
                <a:r>
                  <a:rPr lang="en-US" baseline="0" dirty="0"/>
                  <a:t> even! Any path ending in different sides is odd!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Any path starting and ending in the same side of the bipartition of </a:t>
                </a:r>
                <a:r>
                  <a:rPr lang="en-US" b="0" i="0">
                    <a:latin typeface="Cambria Math" panose="02040503050406030204" pitchFamily="18" charset="0"/>
                  </a:rPr>
                  <a:t>𝐻−𝑣</a:t>
                </a:r>
                <a:r>
                  <a:rPr lang="en-US" dirty="0"/>
                  <a:t> is</a:t>
                </a:r>
                <a:r>
                  <a:rPr lang="en-US" baseline="0" dirty="0"/>
                  <a:t> even! Any path ending in different sides is odd!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90524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concludes the discussion of essential vertices for search space reduction.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10111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concludes the discussion of essential vertices for search space reduction.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67025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12474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Man top" descr="Man searching with magnifying glass Free Photo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7"/>
          <a:stretch/>
        </p:blipFill>
        <p:spPr bwMode="auto">
          <a:xfrm>
            <a:off x="8184232" y="1268760"/>
            <a:ext cx="3646126" cy="359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ulb" descr="Afbeelding">
            <a:extLst>
              <a:ext uri="{FF2B5EF4-FFF2-40B4-BE49-F238E27FC236}">
                <a16:creationId xmlns:a16="http://schemas.microsoft.com/office/drawing/2014/main" id="{1C1C2433-4CFF-4300-8ABD-7C13361335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6" b="1"/>
          <a:stretch/>
        </p:blipFill>
        <p:spPr bwMode="auto">
          <a:xfrm>
            <a:off x="7607210" y="1281870"/>
            <a:ext cx="4583832" cy="3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200.png"/><Relationship Id="rId18" Type="http://schemas.openxmlformats.org/officeDocument/2006/relationships/image" Target="../media/image28.png"/><Relationship Id="rId26" Type="http://schemas.openxmlformats.org/officeDocument/2006/relationships/customXml" Target="../ink/ink18.xml"/><Relationship Id="rId3" Type="http://schemas.openxmlformats.org/officeDocument/2006/relationships/image" Target="../media/image24.png"/><Relationship Id="rId21" Type="http://schemas.openxmlformats.org/officeDocument/2006/relationships/customXml" Target="../ink/ink13.xml"/><Relationship Id="rId7" Type="http://schemas.openxmlformats.org/officeDocument/2006/relationships/image" Target="../media/image30.png"/><Relationship Id="rId12" Type="http://schemas.openxmlformats.org/officeDocument/2006/relationships/customXml" Target="../ink/ink8.xml"/><Relationship Id="rId17" Type="http://schemas.openxmlformats.org/officeDocument/2006/relationships/customXml" Target="../ink/ink12.xml"/><Relationship Id="rId25" Type="http://schemas.openxmlformats.org/officeDocument/2006/relationships/customXml" Target="../ink/ink17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1.xml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190.png"/><Relationship Id="rId24" Type="http://schemas.openxmlformats.org/officeDocument/2006/relationships/customXml" Target="../ink/ink16.xml"/><Relationship Id="rId5" Type="http://schemas.openxmlformats.org/officeDocument/2006/relationships/image" Target="../media/image21.png"/><Relationship Id="rId15" Type="http://schemas.openxmlformats.org/officeDocument/2006/relationships/customXml" Target="../ink/ink10.xml"/><Relationship Id="rId23" Type="http://schemas.openxmlformats.org/officeDocument/2006/relationships/customXml" Target="../ink/ink15.xml"/><Relationship Id="rId19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openxmlformats.org/officeDocument/2006/relationships/customXml" Target="../ink/ink7.xml"/><Relationship Id="rId14" Type="http://schemas.openxmlformats.org/officeDocument/2006/relationships/customXml" Target="../ink/ink9.xml"/><Relationship Id="rId22" Type="http://schemas.openxmlformats.org/officeDocument/2006/relationships/customXml" Target="../ink/ink14.xml"/><Relationship Id="rId27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customXml" Target="../ink/ink23.xml"/><Relationship Id="rId18" Type="http://schemas.openxmlformats.org/officeDocument/2006/relationships/image" Target="../media/image720.png"/><Relationship Id="rId26" Type="http://schemas.openxmlformats.org/officeDocument/2006/relationships/image" Target="../media/image42.png"/><Relationship Id="rId3" Type="http://schemas.openxmlformats.org/officeDocument/2006/relationships/image" Target="../media/image39.png"/><Relationship Id="rId21" Type="http://schemas.openxmlformats.org/officeDocument/2006/relationships/customXml" Target="../ink/ink27.xml"/><Relationship Id="rId7" Type="http://schemas.openxmlformats.org/officeDocument/2006/relationships/customXml" Target="../ink/ink20.xml"/><Relationship Id="rId12" Type="http://schemas.openxmlformats.org/officeDocument/2006/relationships/image" Target="../media/image690.png"/><Relationship Id="rId17" Type="http://schemas.openxmlformats.org/officeDocument/2006/relationships/customXml" Target="../ink/ink25.xml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11.png"/><Relationship Id="rId20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11" Type="http://schemas.openxmlformats.org/officeDocument/2006/relationships/customXml" Target="../ink/ink22.xml"/><Relationship Id="rId24" Type="http://schemas.openxmlformats.org/officeDocument/2006/relationships/image" Target="../media/image360.png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23" Type="http://schemas.openxmlformats.org/officeDocument/2006/relationships/image" Target="../media/image350.png"/><Relationship Id="rId28" Type="http://schemas.openxmlformats.org/officeDocument/2006/relationships/image" Target="../media/image40.png"/><Relationship Id="rId10" Type="http://schemas.openxmlformats.org/officeDocument/2006/relationships/image" Target="../media/image680.png"/><Relationship Id="rId19" Type="http://schemas.openxmlformats.org/officeDocument/2006/relationships/customXml" Target="../ink/ink26.xml"/><Relationship Id="rId4" Type="http://schemas.openxmlformats.org/officeDocument/2006/relationships/image" Target="../media/image40.jpeg"/><Relationship Id="rId9" Type="http://schemas.openxmlformats.org/officeDocument/2006/relationships/customXml" Target="../ink/ink21.xml"/><Relationship Id="rId14" Type="http://schemas.openxmlformats.org/officeDocument/2006/relationships/image" Target="../media/image700.png"/><Relationship Id="rId22" Type="http://schemas.openxmlformats.org/officeDocument/2006/relationships/image" Target="../media/image740.png"/><Relationship Id="rId27" Type="http://schemas.openxmlformats.org/officeDocument/2006/relationships/image" Target="../media/image3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0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5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00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190.png"/><Relationship Id="rId5" Type="http://schemas.openxmlformats.org/officeDocument/2006/relationships/image" Target="../media/image21.png"/><Relationship Id="rId15" Type="http://schemas.openxmlformats.org/officeDocument/2006/relationships/image" Target="../media/image35.png"/><Relationship Id="rId4" Type="http://schemas.openxmlformats.org/officeDocument/2006/relationships/image" Target="../media/image36.png"/><Relationship Id="rId9" Type="http://schemas.openxmlformats.org/officeDocument/2006/relationships/customXml" Target="../ink/ink5.xm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2534890"/>
            <a:ext cx="9505056" cy="1500187"/>
          </a:xfrm>
        </p:spPr>
        <p:txBody>
          <a:bodyPr/>
          <a:lstStyle/>
          <a:p>
            <a:r>
              <a:rPr lang="en-US" sz="3600" dirty="0"/>
              <a:t>Exact algorithms </a:t>
            </a:r>
            <a:br>
              <a:rPr lang="en-US" sz="3600" dirty="0"/>
            </a:br>
            <a:r>
              <a:rPr lang="en-US" sz="3600" dirty="0"/>
              <a:t>for NP-hard problems</a:t>
            </a:r>
          </a:p>
          <a:p>
            <a:r>
              <a:rPr lang="en-US" sz="2400" i="1" dirty="0"/>
              <a:t>Search-space reduction for Odd Cycle Transversal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573016"/>
            <a:ext cx="6984776" cy="1512168"/>
          </a:xfrm>
        </p:spPr>
        <p:txBody>
          <a:bodyPr>
            <a:normAutofit/>
          </a:bodyPr>
          <a:lstStyle/>
          <a:p>
            <a:r>
              <a:rPr lang="en-US" sz="2400" b="1" dirty="0"/>
              <a:t>Bart M. P. Jansen</a:t>
            </a:r>
            <a:br>
              <a:rPr lang="en-US" sz="2400" b="1" dirty="0"/>
            </a:br>
            <a:r>
              <a:rPr lang="en-US" sz="1600" dirty="0"/>
              <a:t>Joint work with Jari de Kroon and Benjamin Bumpus @ ESA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latin typeface="+mj-lt"/>
              </a:rPr>
              <a:t>Department Dialogue</a:t>
            </a:r>
            <a:br>
              <a:rPr lang="en-US" sz="1600" i="1" dirty="0">
                <a:latin typeface="+mj-lt"/>
              </a:rPr>
            </a:br>
            <a:r>
              <a:rPr lang="en-US" sz="1600" dirty="0">
                <a:latin typeface="+mj-lt"/>
              </a:rPr>
              <a:t>October 13</a:t>
            </a:r>
            <a:r>
              <a:rPr lang="en-US" sz="1600" baseline="30000" dirty="0">
                <a:latin typeface="+mj-lt"/>
              </a:rPr>
              <a:t>th</a:t>
            </a:r>
            <a:r>
              <a:rPr lang="en-US" sz="1600" dirty="0">
                <a:latin typeface="+mj-lt"/>
              </a:rPr>
              <a:t> 2022, Eindhoven</a:t>
            </a:r>
            <a:endParaRPr lang="en-US" sz="16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ERC logo – Centre for Legal Theory and Empirical Jurisprudence">
            <a:extLst>
              <a:ext uri="{FF2B5EF4-FFF2-40B4-BE49-F238E27FC236}">
                <a16:creationId xmlns:a16="http://schemas.microsoft.com/office/drawing/2014/main" id="{E7EB525D-2BA5-483E-8CBD-E49031F7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65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158E9-F745-41E4-9FF3-03F63AFD39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avoiding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158E9-F745-41E4-9FF3-03F63AFD3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no odd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-flower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petals,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no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vertex-disjoint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paths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By </a:t>
                </a:r>
                <a:r>
                  <a:rPr lang="en-US" dirty="0" err="1"/>
                  <a:t>Menger’s</a:t>
                </a:r>
                <a:r>
                  <a:rPr lang="en-US" dirty="0"/>
                  <a:t> theorem, there is a vertex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intersecting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paths</a:t>
                </a: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r>
                  <a:rPr lang="en-US" dirty="0">
                    <a:latin typeface="+mj-lt"/>
                  </a:rPr>
                  <a:t>The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+mj-lt"/>
                  </a:rPr>
                  <a:t> has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+mj-lt"/>
                  </a:rPr>
                  <a:t> and hits all odd cycles without using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A1D9-5E4A-4987-82A8-EF95493D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6F3F90-CF8F-4434-ADA3-F8C6EFD6F664}"/>
                  </a:ext>
                </a:extLst>
              </p:cNvPr>
              <p:cNvSpPr/>
              <p:nvPr/>
            </p:nvSpPr>
            <p:spPr bwMode="auto">
              <a:xfrm>
                <a:off x="624417" y="5242852"/>
                <a:ext cx="10972799" cy="11384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𝑜𝑝𝑡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no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-flower with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petals, then there is an odd cycle transversal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 (So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i="1" dirty="0"/>
                  <a:t>not</a:t>
                </a:r>
                <a:r>
                  <a:rPr lang="en-US" sz="2400" dirty="0"/>
                  <a:t> 2-essential.)</a:t>
                </a:r>
                <a:endParaRPr lang="en-NL" sz="2400" dirty="0"/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6F3F90-CF8F-4434-ADA3-F8C6EFD6F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5242852"/>
                <a:ext cx="10972799" cy="113847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AC9F0E9-5EB3-4A5C-AFDB-A34414A2C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9B93EB-854A-4E55-8E99-7B16A9474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859FA7-B61F-4297-87C9-4BA5DDB23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B6700A0-2EDA-460A-9601-6D5EF66D42CB}"/>
              </a:ext>
            </a:extLst>
          </p:cNvPr>
          <p:cNvGrpSpPr/>
          <p:nvPr/>
        </p:nvGrpSpPr>
        <p:grpSpPr>
          <a:xfrm>
            <a:off x="5909936" y="2400096"/>
            <a:ext cx="401760" cy="394200"/>
            <a:chOff x="5921478" y="4340101"/>
            <a:chExt cx="4017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64136D-5002-478F-82E3-D59498E4D938}"/>
                    </a:ext>
                  </a:extLst>
                </p14:cNvPr>
                <p14:cNvContentPartPr/>
                <p14:nvPr/>
              </p14:nvContentPartPr>
              <p14:xfrm>
                <a:off x="5982678" y="4426501"/>
                <a:ext cx="34056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BA39D9-5D40-4EE0-93F0-F5AF549F02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4038" y="4417501"/>
                  <a:ext cx="358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FA4D82-CC17-4CB7-85F2-E2DD41D5D5C3}"/>
                    </a:ext>
                  </a:extLst>
                </p14:cNvPr>
                <p14:cNvContentPartPr/>
                <p14:nvPr/>
              </p14:nvContentPartPr>
              <p14:xfrm>
                <a:off x="5921478" y="4340101"/>
                <a:ext cx="380880" cy="39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9F8E87-FA6C-4257-89F9-B9F77D28C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2478" y="4331101"/>
                  <a:ext cx="39852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81CA70-3A92-4D1C-A60B-835D3BE2E4CE}"/>
              </a:ext>
            </a:extLst>
          </p:cNvPr>
          <p:cNvGrpSpPr/>
          <p:nvPr/>
        </p:nvGrpSpPr>
        <p:grpSpPr>
          <a:xfrm>
            <a:off x="4079776" y="4022224"/>
            <a:ext cx="401760" cy="394200"/>
            <a:chOff x="5921478" y="4340101"/>
            <a:chExt cx="4017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DE1A84-5FA8-4845-B2F6-F65773353153}"/>
                    </a:ext>
                  </a:extLst>
                </p14:cNvPr>
                <p14:cNvContentPartPr/>
                <p14:nvPr/>
              </p14:nvContentPartPr>
              <p14:xfrm>
                <a:off x="5982678" y="4426501"/>
                <a:ext cx="34056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BA39D9-5D40-4EE0-93F0-F5AF549F02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4038" y="4417501"/>
                  <a:ext cx="358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53936E-A192-4ECD-A87F-5980EC89B6F1}"/>
                    </a:ext>
                  </a:extLst>
                </p14:cNvPr>
                <p14:cNvContentPartPr/>
                <p14:nvPr/>
              </p14:nvContentPartPr>
              <p14:xfrm>
                <a:off x="5921478" y="4340101"/>
                <a:ext cx="380880" cy="39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9F8E87-FA6C-4257-89F9-B9F77D28C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2478" y="4331101"/>
                  <a:ext cx="39852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C00356-5A16-4163-AA1F-C3734D181F6B}"/>
              </a:ext>
            </a:extLst>
          </p:cNvPr>
          <p:cNvGrpSpPr/>
          <p:nvPr/>
        </p:nvGrpSpPr>
        <p:grpSpPr>
          <a:xfrm>
            <a:off x="5427260" y="3977224"/>
            <a:ext cx="401760" cy="394200"/>
            <a:chOff x="5921478" y="4340101"/>
            <a:chExt cx="4017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55D74E3-DE4A-46B1-8AE2-9DE87DFDEC7A}"/>
                    </a:ext>
                  </a:extLst>
                </p14:cNvPr>
                <p14:cNvContentPartPr/>
                <p14:nvPr/>
              </p14:nvContentPartPr>
              <p14:xfrm>
                <a:off x="5982678" y="4426501"/>
                <a:ext cx="34056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BA39D9-5D40-4EE0-93F0-F5AF549F02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4038" y="4417501"/>
                  <a:ext cx="358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7329F5-B445-44EA-A468-EAEC4D400EF3}"/>
                    </a:ext>
                  </a:extLst>
                </p14:cNvPr>
                <p14:cNvContentPartPr/>
                <p14:nvPr/>
              </p14:nvContentPartPr>
              <p14:xfrm>
                <a:off x="5921478" y="4340101"/>
                <a:ext cx="380880" cy="39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9F8E87-FA6C-4257-89F9-B9F77D28C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2478" y="4331101"/>
                  <a:ext cx="398520" cy="411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5E5548-C5B7-4098-B56C-8C49C1A65E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E9CB7E-F680-4C6C-9EFA-4DE904C48BE6}"/>
                  </a:ext>
                </a:extLst>
              </p:cNvPr>
              <p:cNvSpPr txBox="1"/>
              <p:nvPr/>
            </p:nvSpPr>
            <p:spPr>
              <a:xfrm>
                <a:off x="3359696" y="2274031"/>
                <a:ext cx="617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endParaRPr lang="en-US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E9CB7E-F680-4C6C-9EFA-4DE904C48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274031"/>
                <a:ext cx="617971" cy="646331"/>
              </a:xfrm>
              <a:prstGeom prst="rect">
                <a:avLst/>
              </a:prstGeom>
              <a:blipFill>
                <a:blip r:embed="rId19"/>
                <a:stretch>
                  <a:fillRect t="-14151" r="-274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D6CEF6-3013-43C5-BA3A-D8739CB9F053}"/>
                  </a:ext>
                </a:extLst>
              </p:cNvPr>
              <p:cNvSpPr txBox="1"/>
              <p:nvPr/>
            </p:nvSpPr>
            <p:spPr>
              <a:xfrm>
                <a:off x="3359696" y="2943664"/>
                <a:ext cx="617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endParaRPr lang="en-US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D6CEF6-3013-43C5-BA3A-D8739CB9F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943664"/>
                <a:ext cx="617971" cy="646331"/>
              </a:xfrm>
              <a:prstGeom prst="rect">
                <a:avLst/>
              </a:prstGeom>
              <a:blipFill>
                <a:blip r:embed="rId20"/>
                <a:stretch>
                  <a:fillRect t="-15094" r="-2843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31ADDCE-6499-491D-8F62-D8521D9E61B0}"/>
              </a:ext>
            </a:extLst>
          </p:cNvPr>
          <p:cNvGrpSpPr/>
          <p:nvPr/>
        </p:nvGrpSpPr>
        <p:grpSpPr>
          <a:xfrm>
            <a:off x="5918973" y="2420888"/>
            <a:ext cx="401760" cy="394200"/>
            <a:chOff x="5921478" y="4340101"/>
            <a:chExt cx="4017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180C9B-4A87-4A6B-B76D-FC2910DC8774}"/>
                    </a:ext>
                  </a:extLst>
                </p14:cNvPr>
                <p14:cNvContentPartPr/>
                <p14:nvPr/>
              </p14:nvContentPartPr>
              <p14:xfrm>
                <a:off x="5982678" y="4426501"/>
                <a:ext cx="34056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BA39D9-5D40-4EE0-93F0-F5AF549F02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4038" y="4417501"/>
                  <a:ext cx="358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037C9D-F61D-458F-B883-416E8DD4895E}"/>
                    </a:ext>
                  </a:extLst>
                </p14:cNvPr>
                <p14:cNvContentPartPr/>
                <p14:nvPr/>
              </p14:nvContentPartPr>
              <p14:xfrm>
                <a:off x="5921478" y="4340101"/>
                <a:ext cx="380880" cy="39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9F8E87-FA6C-4257-89F9-B9F77D28C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2478" y="4331101"/>
                  <a:ext cx="39852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6D5C84-2016-456D-BA89-7DE4EC357CA1}"/>
              </a:ext>
            </a:extLst>
          </p:cNvPr>
          <p:cNvGrpSpPr/>
          <p:nvPr/>
        </p:nvGrpSpPr>
        <p:grpSpPr>
          <a:xfrm>
            <a:off x="4120096" y="3988096"/>
            <a:ext cx="401760" cy="394200"/>
            <a:chOff x="5921478" y="4340101"/>
            <a:chExt cx="4017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B2B821C-04DD-469E-99D1-5C372379F16E}"/>
                    </a:ext>
                  </a:extLst>
                </p14:cNvPr>
                <p14:cNvContentPartPr/>
                <p14:nvPr/>
              </p14:nvContentPartPr>
              <p14:xfrm>
                <a:off x="5982678" y="4426501"/>
                <a:ext cx="34056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BA39D9-5D40-4EE0-93F0-F5AF549F02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4038" y="4417501"/>
                  <a:ext cx="358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848883D-1882-4470-956C-A8946755666E}"/>
                    </a:ext>
                  </a:extLst>
                </p14:cNvPr>
                <p14:cNvContentPartPr/>
                <p14:nvPr/>
              </p14:nvContentPartPr>
              <p14:xfrm>
                <a:off x="5921478" y="4340101"/>
                <a:ext cx="380880" cy="39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9F8E87-FA6C-4257-89F9-B9F77D28C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2478" y="4331101"/>
                  <a:ext cx="39852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EEA8AF-B733-477B-9453-69FDA3A17952}"/>
              </a:ext>
            </a:extLst>
          </p:cNvPr>
          <p:cNvGrpSpPr/>
          <p:nvPr/>
        </p:nvGrpSpPr>
        <p:grpSpPr>
          <a:xfrm>
            <a:off x="5256980" y="3979595"/>
            <a:ext cx="401760" cy="394200"/>
            <a:chOff x="5921478" y="4340101"/>
            <a:chExt cx="4017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E8BC8F-F0F8-491D-BBF6-56DB43C777C2}"/>
                    </a:ext>
                  </a:extLst>
                </p14:cNvPr>
                <p14:cNvContentPartPr/>
                <p14:nvPr/>
              </p14:nvContentPartPr>
              <p14:xfrm>
                <a:off x="5982678" y="4426501"/>
                <a:ext cx="34056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BA39D9-5D40-4EE0-93F0-F5AF549F02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4038" y="4417501"/>
                  <a:ext cx="358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8ACCF3-E6E3-472D-A088-11851CFAEE4F}"/>
                    </a:ext>
                  </a:extLst>
                </p14:cNvPr>
                <p14:cNvContentPartPr/>
                <p14:nvPr/>
              </p14:nvContentPartPr>
              <p14:xfrm>
                <a:off x="5921478" y="4340101"/>
                <a:ext cx="380880" cy="39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9F8E87-FA6C-4257-89F9-B9F77D28C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2478" y="4331101"/>
                  <a:ext cx="398520" cy="41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7356570-E801-42B5-9D7A-034F56287890}"/>
                  </a:ext>
                </a:extLst>
              </p:cNvPr>
              <p:cNvSpPr/>
              <p:nvPr/>
            </p:nvSpPr>
            <p:spPr bwMode="auto">
              <a:xfrm>
                <a:off x="624417" y="964119"/>
                <a:ext cx="10972799" cy="11384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A minimum</a:t>
                </a:r>
                <a:r>
                  <a:rPr lang="en-US" sz="2400" cap="small" dirty="0"/>
                  <a:t> </a:t>
                </a:r>
                <a:r>
                  <a:rPr lang="en-NL" sz="2400" cap="small" dirty="0"/>
                  <a:t>Odd Cycle Transversal</a:t>
                </a:r>
                <a:r>
                  <a:rPr lang="en-US" sz="2400" cap="small" dirty="0"/>
                  <a:t> </a:t>
                </a:r>
                <a:r>
                  <a:rPr lang="en-US" sz="2400" dirty="0"/>
                  <a:t>can be computed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is the number of vertices in an optimal solution which are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not</a:t>
                </a:r>
                <a:r>
                  <a:rPr lang="en-US" sz="2400" dirty="0"/>
                  <a:t> 2-essential.</a:t>
                </a:r>
                <a:endParaRPr lang="en-NL" sz="2400" dirty="0"/>
              </a:p>
            </p:txBody>
          </p:sp>
        </mc:Choice>
        <mc:Fallback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7356570-E801-42B5-9D7A-034F56287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964119"/>
                <a:ext cx="10972799" cy="1138476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46A6-64A3-4A5D-92A5-79843A35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E1895-A234-4FEA-89B0-09FBB4C51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investigate: </a:t>
            </a:r>
          </a:p>
          <a:p>
            <a:pPr marL="0" indent="0">
              <a:buNone/>
            </a:pPr>
            <a:r>
              <a:rPr lang="en-US" dirty="0"/>
              <a:t>	how efficient </a:t>
            </a:r>
            <a:r>
              <a:rPr lang="en-US" dirty="0">
                <a:solidFill>
                  <a:srgbClr val="0070C0"/>
                </a:solidFill>
              </a:rPr>
              <a:t>preprocessing,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can reduce the </a:t>
            </a:r>
            <a:r>
              <a:rPr lang="en-US" dirty="0">
                <a:solidFill>
                  <a:srgbClr val="0070C0"/>
                </a:solidFill>
              </a:rPr>
              <a:t>search space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of algorithms solving NP-hard problems on </a:t>
            </a:r>
            <a:r>
              <a:rPr lang="en-US" dirty="0">
                <a:solidFill>
                  <a:srgbClr val="0070C0"/>
                </a:solidFill>
              </a:rPr>
              <a:t>graphs</a:t>
            </a:r>
          </a:p>
          <a:p>
            <a:pPr marL="0" indent="0">
              <a:buNone/>
            </a:pPr>
            <a:r>
              <a:rPr lang="en-US" dirty="0"/>
              <a:t>Recent work on rigorous search-space reduction: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br>
              <a:rPr lang="en-US" dirty="0"/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Which theoretical questions should we ask to find practical preprocessing algorithms?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D861B-822F-4B98-BD56-BBBADDB0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1C1A8E-839C-48F6-9857-EF8BCF52F1DC}"/>
              </a:ext>
            </a:extLst>
          </p:cNvPr>
          <p:cNvGrpSpPr/>
          <p:nvPr/>
        </p:nvGrpSpPr>
        <p:grpSpPr>
          <a:xfrm>
            <a:off x="4973466" y="4023896"/>
            <a:ext cx="2387462" cy="1464972"/>
            <a:chOff x="6870735" y="3429000"/>
            <a:chExt cx="4129720" cy="31683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14986B-C58F-4F3E-9002-96F187527351}"/>
                </a:ext>
              </a:extLst>
            </p:cNvPr>
            <p:cNvSpPr/>
            <p:nvPr/>
          </p:nvSpPr>
          <p:spPr bwMode="auto">
            <a:xfrm>
              <a:off x="6870735" y="3429000"/>
              <a:ext cx="4129720" cy="31683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866E2E-CDF7-49AE-9E14-03AAD68903D6}"/>
                </a:ext>
              </a:extLst>
            </p:cNvPr>
            <p:cNvSpPr txBox="1"/>
            <p:nvPr/>
          </p:nvSpPr>
          <p:spPr>
            <a:xfrm>
              <a:off x="6982506" y="5600249"/>
              <a:ext cx="3938030" cy="86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simple </a:t>
              </a:r>
              <a:r>
                <a:rPr lang="en-US" sz="2000" dirty="0">
                  <a:solidFill>
                    <a:srgbClr val="0070C0"/>
                  </a:solidFill>
                  <a:latin typeface="+mj-lt"/>
                </a:rPr>
                <a:t>certificates</a:t>
              </a:r>
              <a:endParaRPr lang="en-US" sz="2000" dirty="0">
                <a:latin typeface="+mj-lt"/>
              </a:endParaRPr>
            </a:p>
          </p:txBody>
        </p:sp>
        <p:pic>
          <p:nvPicPr>
            <p:cNvPr id="8" name="Picture 7" descr="Shape, arrow&#10;&#10;Description automatically generated">
              <a:extLst>
                <a:ext uri="{FF2B5EF4-FFF2-40B4-BE49-F238E27FC236}">
                  <a16:creationId xmlns:a16="http://schemas.microsoft.com/office/drawing/2014/main" id="{C6FA1CED-9D19-410E-B1B8-6EECA6B75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853" y="3860410"/>
              <a:ext cx="3405860" cy="163560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2C16CC-7240-4952-B927-E54E7CC4C1EC}"/>
              </a:ext>
            </a:extLst>
          </p:cNvPr>
          <p:cNvGrpSpPr/>
          <p:nvPr/>
        </p:nvGrpSpPr>
        <p:grpSpPr>
          <a:xfrm>
            <a:off x="1221805" y="4023896"/>
            <a:ext cx="2529856" cy="1464972"/>
            <a:chOff x="953645" y="3429000"/>
            <a:chExt cx="5184576" cy="316835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C17A825-F67F-4869-AA22-49ADE1DF06E5}"/>
                </a:ext>
              </a:extLst>
            </p:cNvPr>
            <p:cNvSpPr/>
            <p:nvPr/>
          </p:nvSpPr>
          <p:spPr bwMode="auto">
            <a:xfrm>
              <a:off x="1033960" y="3429000"/>
              <a:ext cx="4892760" cy="31683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46F891-0EA2-4C3D-BF00-C16D94E22FC5}"/>
                </a:ext>
              </a:extLst>
            </p:cNvPr>
            <p:cNvSpPr txBox="1"/>
            <p:nvPr/>
          </p:nvSpPr>
          <p:spPr>
            <a:xfrm>
              <a:off x="953645" y="5600249"/>
              <a:ext cx="5184576" cy="865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+mj-lt"/>
                </a:rPr>
                <a:t>essential</a:t>
              </a:r>
              <a:r>
                <a:rPr lang="en-US" sz="2000" dirty="0">
                  <a:latin typeface="+mj-lt"/>
                </a:rPr>
                <a:t> vertices</a:t>
              </a:r>
            </a:p>
          </p:txBody>
        </p:sp>
        <p:pic>
          <p:nvPicPr>
            <p:cNvPr id="12" name="Picture 2" descr="Flower, Petals, Nature, Flora, Flowering, Plant">
              <a:extLst>
                <a:ext uri="{FF2B5EF4-FFF2-40B4-BE49-F238E27FC236}">
                  <a16:creationId xmlns:a16="http://schemas.microsoft.com/office/drawing/2014/main" id="{60F54B6E-7DB8-42F5-97EF-39B4858BB0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9" t="5522" r="6741" b="3235"/>
            <a:stretch/>
          </p:blipFill>
          <p:spPr bwMode="auto">
            <a:xfrm>
              <a:off x="2147994" y="3622247"/>
              <a:ext cx="2795878" cy="200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BA776C-EFED-4112-9E4A-A4B583490B1A}"/>
              </a:ext>
            </a:extLst>
          </p:cNvPr>
          <p:cNvGrpSpPr/>
          <p:nvPr/>
        </p:nvGrpSpPr>
        <p:grpSpPr>
          <a:xfrm>
            <a:off x="8582733" y="4023896"/>
            <a:ext cx="2387462" cy="1464972"/>
            <a:chOff x="6870735" y="3429000"/>
            <a:chExt cx="4129720" cy="316835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8899024-E4FC-4BC7-8F46-A63F6EDB651F}"/>
                </a:ext>
              </a:extLst>
            </p:cNvPr>
            <p:cNvSpPr/>
            <p:nvPr/>
          </p:nvSpPr>
          <p:spPr bwMode="auto">
            <a:xfrm>
              <a:off x="6870735" y="3429000"/>
              <a:ext cx="4129720" cy="31683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rPr>
                <a:t>kernel</a:t>
              </a:r>
              <a:r>
                <a: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ization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50AB22-8E22-4FC0-BCD8-2EA0D4E46407}"/>
                </a:ext>
              </a:extLst>
            </p:cNvPr>
            <p:cNvSpPr txBox="1"/>
            <p:nvPr/>
          </p:nvSpPr>
          <p:spPr>
            <a:xfrm>
              <a:off x="6982506" y="5600249"/>
              <a:ext cx="3938030" cy="86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+mj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968487-6DCD-4C20-B705-31CBB4065D68}"/>
              </a:ext>
            </a:extLst>
          </p:cNvPr>
          <p:cNvGrpSpPr/>
          <p:nvPr/>
        </p:nvGrpSpPr>
        <p:grpSpPr>
          <a:xfrm>
            <a:off x="7314726" y="793113"/>
            <a:ext cx="2005920" cy="601200"/>
            <a:chOff x="1915352" y="5810746"/>
            <a:chExt cx="200592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59BCC7-6D58-4236-A923-534201985C50}"/>
                    </a:ext>
                  </a:extLst>
                </p14:cNvPr>
                <p14:cNvContentPartPr/>
                <p14:nvPr/>
              </p14:nvContentPartPr>
              <p14:xfrm>
                <a:off x="1915352" y="5935306"/>
                <a:ext cx="624240" cy="12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5FE7AB-33F8-4A9D-80C8-C1E9C8DD10F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06352" y="5926306"/>
                  <a:ext cx="641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EADD48-4A33-4751-8BAC-783420827B0F}"/>
                    </a:ext>
                  </a:extLst>
                </p14:cNvPr>
                <p14:cNvContentPartPr/>
                <p14:nvPr/>
              </p14:nvContentPartPr>
              <p14:xfrm>
                <a:off x="2235032" y="6018466"/>
                <a:ext cx="73800" cy="393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9AB90D-E79D-4E4D-A066-0CCFC1EE08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26392" y="6009826"/>
                  <a:ext cx="914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8C4AF2-BFBB-480D-997C-870355408897}"/>
                    </a:ext>
                  </a:extLst>
                </p14:cNvPr>
                <p14:cNvContentPartPr/>
                <p14:nvPr/>
              </p14:nvContentPartPr>
              <p14:xfrm>
                <a:off x="2736872" y="5810746"/>
                <a:ext cx="269280" cy="48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BB1294-2F02-4110-92CA-FD50C65C5C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28232" y="5802106"/>
                  <a:ext cx="2869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48C8FB-DA28-4EA5-BA0F-1FB0AB9386C8}"/>
                    </a:ext>
                  </a:extLst>
                </p14:cNvPr>
                <p14:cNvContentPartPr/>
                <p14:nvPr/>
              </p14:nvContentPartPr>
              <p14:xfrm>
                <a:off x="3050072" y="5911546"/>
                <a:ext cx="871200" cy="420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5D41DF-D490-4636-9D0A-1DCF66E51A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41072" y="5902906"/>
                  <a:ext cx="88884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921D67-907B-4C1C-B475-5D263D237489}"/>
              </a:ext>
            </a:extLst>
          </p:cNvPr>
          <p:cNvGrpSpPr/>
          <p:nvPr/>
        </p:nvGrpSpPr>
        <p:grpSpPr>
          <a:xfrm>
            <a:off x="9933366" y="694473"/>
            <a:ext cx="1569960" cy="828720"/>
            <a:chOff x="4533992" y="5712106"/>
            <a:chExt cx="156996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9F3D80-4951-41C1-8A36-33F59D0335DC}"/>
                    </a:ext>
                  </a:extLst>
                </p14:cNvPr>
                <p14:cNvContentPartPr/>
                <p14:nvPr/>
              </p14:nvContentPartPr>
              <p14:xfrm>
                <a:off x="4533992" y="6149866"/>
                <a:ext cx="339120" cy="39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938958-B42C-4E99-A2D9-96099347868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24992" y="6140866"/>
                  <a:ext cx="3567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1EC6D9-46AD-42CA-9AFD-7286CA6374A8}"/>
                    </a:ext>
                  </a:extLst>
                </p14:cNvPr>
                <p14:cNvContentPartPr/>
                <p14:nvPr/>
              </p14:nvContentPartPr>
              <p14:xfrm>
                <a:off x="4827032" y="6157426"/>
                <a:ext cx="209520" cy="18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80646D-17C7-4F3B-A18C-38773AFAFD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18392" y="6148786"/>
                  <a:ext cx="227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0B8FA2-AF5F-460B-AE5D-A13E82097AB1}"/>
                    </a:ext>
                  </a:extLst>
                </p14:cNvPr>
                <p14:cNvContentPartPr/>
                <p14:nvPr/>
              </p14:nvContentPartPr>
              <p14:xfrm>
                <a:off x="5102432" y="6211066"/>
                <a:ext cx="284760" cy="10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A89B56-EE0E-4526-894B-EAAB8BAE4E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93792" y="6202426"/>
                  <a:ext cx="302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CA13E8-993D-4E1E-A875-F9FC83726DC4}"/>
                    </a:ext>
                  </a:extLst>
                </p14:cNvPr>
                <p14:cNvContentPartPr/>
                <p14:nvPr/>
              </p14:nvContentPartPr>
              <p14:xfrm>
                <a:off x="5676632" y="5712106"/>
                <a:ext cx="427320" cy="49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1CC282-0368-41B2-A531-B8E6B1BB73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67992" y="5703106"/>
                  <a:ext cx="4449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8D8CCC-7915-4786-AF88-A5BF4733BA92}"/>
                    </a:ext>
                  </a:extLst>
                </p14:cNvPr>
                <p14:cNvContentPartPr/>
                <p14:nvPr/>
              </p14:nvContentPartPr>
              <p14:xfrm>
                <a:off x="5782112" y="6386746"/>
                <a:ext cx="11376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9A5FDF-EEA5-4FE6-8C7C-A8C704446B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73472" y="6377746"/>
                  <a:ext cx="1314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F6A724-BAF5-4E36-9019-2A9430E1F8E8}"/>
              </a:ext>
            </a:extLst>
          </p:cNvPr>
          <p:cNvGrpSpPr/>
          <p:nvPr/>
        </p:nvGrpSpPr>
        <p:grpSpPr>
          <a:xfrm>
            <a:off x="8836834" y="4542915"/>
            <a:ext cx="1846328" cy="388271"/>
            <a:chOff x="2134302" y="4908301"/>
            <a:chExt cx="4999755" cy="105141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BE9114-6A8E-4DFF-977F-7CD5729670A9}"/>
                </a:ext>
              </a:extLst>
            </p:cNvPr>
            <p:cNvGrpSpPr/>
            <p:nvPr/>
          </p:nvGrpSpPr>
          <p:grpSpPr>
            <a:xfrm>
              <a:off x="2134302" y="4908301"/>
              <a:ext cx="2101403" cy="1051418"/>
              <a:chOff x="2437960" y="4908301"/>
              <a:chExt cx="2101403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ounded Rectangle 25">
                    <a:extLst>
                      <a:ext uri="{FF2B5EF4-FFF2-40B4-BE49-F238E27FC236}">
                        <a16:creationId xmlns:a16="http://schemas.microsoft.com/office/drawing/2014/main" id="{3D45FF93-09D2-4AAE-A314-9F4914B6A3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51142" y="5157193"/>
                    <a:ext cx="2088221" cy="802526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43" name="Rounded Rectangle 25">
                    <a:extLst>
                      <a:ext uri="{FF2B5EF4-FFF2-40B4-BE49-F238E27FC236}">
                        <a16:creationId xmlns:a16="http://schemas.microsoft.com/office/drawing/2014/main" id="{3D45FF93-09D2-4AAE-A314-9F4914B6A3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51142" y="5157193"/>
                    <a:ext cx="2088221" cy="802526"/>
                  </a:xfrm>
                  <a:prstGeom prst="round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Left-Right Arrow 26">
                    <a:extLst>
                      <a:ext uri="{FF2B5EF4-FFF2-40B4-BE49-F238E27FC236}">
                        <a16:creationId xmlns:a16="http://schemas.microsoft.com/office/drawing/2014/main" id="{7125B272-79BB-4688-A65D-B8814AF598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7960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44" name="Left-Right Arrow 26">
                    <a:extLst>
                      <a:ext uri="{FF2B5EF4-FFF2-40B4-BE49-F238E27FC236}">
                        <a16:creationId xmlns:a16="http://schemas.microsoft.com/office/drawing/2014/main" id="{7125B272-79BB-4688-A65D-B8814AF598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37960" y="4908301"/>
                    <a:ext cx="2088580" cy="104875"/>
                  </a:xfrm>
                  <a:prstGeom prst="leftRightArrow">
                    <a:avLst/>
                  </a:prstGeom>
                  <a:blipFill>
                    <a:blip r:embed="rId24"/>
                    <a:stretch>
                      <a:fillRect t="-522222" b="-66667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EEB6AA1D-66CB-4371-944E-E95744FDCFA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64774" y="5229076"/>
                    <a:ext cx="504057" cy="504055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EEB6AA1D-66CB-4371-944E-E95744FDCF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64774" y="5229076"/>
                    <a:ext cx="504057" cy="504055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DA7475-2B4C-4F9D-92FC-A6C433CFC7FE}"/>
                </a:ext>
              </a:extLst>
            </p:cNvPr>
            <p:cNvGrpSpPr/>
            <p:nvPr/>
          </p:nvGrpSpPr>
          <p:grpSpPr>
            <a:xfrm>
              <a:off x="4630416" y="5144132"/>
              <a:ext cx="954404" cy="772281"/>
              <a:chOff x="4610840" y="3639729"/>
              <a:chExt cx="954404" cy="772281"/>
            </a:xfrm>
          </p:grpSpPr>
          <p:sp>
            <p:nvSpPr>
              <p:cNvPr id="39" name="Right Arrow 23">
                <a:extLst>
                  <a:ext uri="{FF2B5EF4-FFF2-40B4-BE49-F238E27FC236}">
                    <a16:creationId xmlns:a16="http://schemas.microsoft.com/office/drawing/2014/main" id="{7FC50D42-FB37-41C6-8532-CDFFD9F059FF}"/>
                  </a:ext>
                </a:extLst>
              </p:cNvPr>
              <p:cNvSpPr/>
              <p:nvPr/>
            </p:nvSpPr>
            <p:spPr bwMode="auto">
              <a:xfrm>
                <a:off x="4610840" y="3639729"/>
                <a:ext cx="954404" cy="772281"/>
              </a:xfrm>
              <a:prstGeom prst="rightArrow">
                <a:avLst/>
              </a:prstGeom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0" rIns="91440" bIns="155448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pic>
            <p:nvPicPr>
              <p:cNvPr id="40" name="Picture 4" descr="http://studystays.com.au/images/config.png">
                <a:extLst>
                  <a:ext uri="{FF2B5EF4-FFF2-40B4-BE49-F238E27FC236}">
                    <a16:creationId xmlns:a16="http://schemas.microsoft.com/office/drawing/2014/main" id="{EBECEC12-6F33-4DAE-A54E-F504E9FB63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913097" y="3791584"/>
                <a:ext cx="447472" cy="44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93B86F5-EAC7-4F0C-9339-1AC276382B3D}"/>
                </a:ext>
              </a:extLst>
            </p:cNvPr>
            <p:cNvGrpSpPr/>
            <p:nvPr/>
          </p:nvGrpSpPr>
          <p:grpSpPr>
            <a:xfrm>
              <a:off x="5719640" y="4908301"/>
              <a:ext cx="1414417" cy="1051418"/>
              <a:chOff x="5821706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ounded Rectangle 20">
                    <a:extLst>
                      <a:ext uri="{FF2B5EF4-FFF2-40B4-BE49-F238E27FC236}">
                        <a16:creationId xmlns:a16="http://schemas.microsoft.com/office/drawing/2014/main" id="{0FDDDF11-8866-4731-8F69-887C42D654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21938" y="5157193"/>
                    <a:ext cx="1414175" cy="802526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6" name="Rounded Rectangle 20">
                    <a:extLst>
                      <a:ext uri="{FF2B5EF4-FFF2-40B4-BE49-F238E27FC236}">
                        <a16:creationId xmlns:a16="http://schemas.microsoft.com/office/drawing/2014/main" id="{0FDDDF11-8866-4731-8F69-887C42D654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21938" y="5157193"/>
                    <a:ext cx="1414175" cy="802526"/>
                  </a:xfrm>
                  <a:prstGeom prst="round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Left-Right Arrow 21">
                    <a:extLst>
                      <a:ext uri="{FF2B5EF4-FFF2-40B4-BE49-F238E27FC236}">
                        <a16:creationId xmlns:a16="http://schemas.microsoft.com/office/drawing/2014/main" id="{FE71EC03-E08B-4647-8602-691DFACB0B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21706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37" name="Left-Right Arrow 21">
                    <a:extLst>
                      <a:ext uri="{FF2B5EF4-FFF2-40B4-BE49-F238E27FC236}">
                        <a16:creationId xmlns:a16="http://schemas.microsoft.com/office/drawing/2014/main" id="{FE71EC03-E08B-4647-8602-691DFACB0B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21706" y="4908301"/>
                    <a:ext cx="1414417" cy="104875"/>
                  </a:xfrm>
                  <a:prstGeom prst="leftRightArrow">
                    <a:avLst/>
                  </a:prstGeom>
                  <a:blipFill>
                    <a:blip r:embed="rId28"/>
                    <a:stretch>
                      <a:fillRect t="-811111" b="-66667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A95062C-EEDA-48A2-94A2-378807196A96}"/>
                  </a:ext>
                </a:extLst>
              </p:cNvPr>
              <p:cNvSpPr/>
              <p:nvPr/>
            </p:nvSpPr>
            <p:spPr bwMode="auto">
              <a:xfrm>
                <a:off x="6660061" y="5229076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just" eaLnBrk="0" hangingPunct="0"/>
                <a:endParaRPr lang="en-US" sz="1200" dirty="0">
                  <a:solidFill>
                    <a:srgbClr val="C00000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71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BC17-2C11-40F4-9AD4-74D7D958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 problems on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9DD7D-32E6-4858-9426-B3BC3BE177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 investigate simple to state NP-hard combinatorial problems, such as:</a:t>
                </a:r>
              </a:p>
              <a:p>
                <a:pPr marL="0" indent="0">
                  <a:buNone/>
                </a:pPr>
                <a:r>
                  <a:rPr lang="en-US" cap="small" dirty="0"/>
                  <a:t>Odd Cycle Transversal (oct)</a:t>
                </a:r>
                <a:br>
                  <a:rPr lang="en-US" cap="small" dirty="0"/>
                </a:br>
                <a:r>
                  <a:rPr lang="en-US" b="1" dirty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A minimum-size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intersecting all odd cycles</a:t>
                </a:r>
              </a:p>
              <a:p>
                <a:pPr marL="0" indent="0">
                  <a:buNone/>
                </a:pPr>
                <a:r>
                  <a:rPr lang="en-US" dirty="0"/>
                  <a:t>Removal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results in a </a:t>
                </a:r>
                <a:r>
                  <a:rPr lang="en-US" dirty="0">
                    <a:solidFill>
                      <a:srgbClr val="0070C0"/>
                    </a:solidFill>
                  </a:rPr>
                  <a:t>bipartite</a:t>
                </a:r>
                <a:r>
                  <a:rPr lang="en-US" dirty="0"/>
                  <a:t> graph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9DD7D-32E6-4858-9426-B3BC3BE17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C36A3-EA24-4B90-BF10-FA59F3E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7" name="Input">
            <a:extLst>
              <a:ext uri="{FF2B5EF4-FFF2-40B4-BE49-F238E27FC236}">
                <a16:creationId xmlns:a16="http://schemas.microsoft.com/office/drawing/2014/main" id="{0FC7132C-F6F2-4ABB-8983-6170C15E6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4077072"/>
            <a:ext cx="3695700" cy="1781175"/>
          </a:xfrm>
          <a:prstGeom prst="rect">
            <a:avLst/>
          </a:prstGeom>
        </p:spPr>
      </p:pic>
      <p:pic>
        <p:nvPicPr>
          <p:cNvPr id="8" name="SolutionHighlighted">
            <a:extLst>
              <a:ext uri="{FF2B5EF4-FFF2-40B4-BE49-F238E27FC236}">
                <a16:creationId xmlns:a16="http://schemas.microsoft.com/office/drawing/2014/main" id="{EDF4BC03-8AC8-46C5-92E0-34373555A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4077072"/>
            <a:ext cx="3695700" cy="1781175"/>
          </a:xfrm>
          <a:prstGeom prst="rect">
            <a:avLst/>
          </a:prstGeom>
        </p:spPr>
      </p:pic>
      <p:pic>
        <p:nvPicPr>
          <p:cNvPr id="9" name="SolutionRemoved">
            <a:extLst>
              <a:ext uri="{FF2B5EF4-FFF2-40B4-BE49-F238E27FC236}">
                <a16:creationId xmlns:a16="http://schemas.microsoft.com/office/drawing/2014/main" id="{71383D35-DB62-439A-90B4-BF0EE0974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456" y="4077072"/>
            <a:ext cx="3695700" cy="1781175"/>
          </a:xfrm>
          <a:prstGeom prst="rect">
            <a:avLst/>
          </a:prstGeom>
        </p:spPr>
      </p:pic>
      <p:pic>
        <p:nvPicPr>
          <p:cNvPr id="10" name="TwoColored">
            <a:extLst>
              <a:ext uri="{FF2B5EF4-FFF2-40B4-BE49-F238E27FC236}">
                <a16:creationId xmlns:a16="http://schemas.microsoft.com/office/drawing/2014/main" id="{3094FDDD-A8EA-44C7-A5F7-B504AE3F8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456" y="4077072"/>
            <a:ext cx="3695700" cy="1781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F142C9-84CC-4843-AC7C-0CD050048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817" y="4142659"/>
            <a:ext cx="5225851" cy="16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9446-7EAE-4FD1-B87F-407BD10D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we </a:t>
            </a:r>
            <a:r>
              <a:rPr lang="en-US" dirty="0">
                <a:solidFill>
                  <a:srgbClr val="0070C0"/>
                </a:solidFill>
              </a:rPr>
              <a:t>guarantee</a:t>
            </a:r>
            <a:r>
              <a:rPr lang="en-US" dirty="0"/>
              <a:t> to find an </a:t>
            </a:r>
            <a:r>
              <a:rPr lang="en-US" dirty="0">
                <a:solidFill>
                  <a:srgbClr val="0070C0"/>
                </a:solidFill>
              </a:rPr>
              <a:t>optimal</a:t>
            </a:r>
            <a:r>
              <a:rPr lang="en-US" dirty="0"/>
              <a:t> OCT quickly?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8359CE1-52E9-4A31-B33A-171EAB83129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97100970"/>
                  </p:ext>
                </p:extLst>
              </p:nvPr>
            </p:nvGraphicFramePr>
            <p:xfrm>
              <a:off x="609600" y="1196975"/>
              <a:ext cx="109728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8359CE1-52E9-4A31-B33A-171EAB83129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97100970"/>
                  </p:ext>
                </p:extLst>
              </p:nvPr>
            </p:nvGraphicFramePr>
            <p:xfrm>
              <a:off x="609600" y="1196975"/>
              <a:ext cx="109728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FAF34-6B08-4C1D-9CC2-143160D6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0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1E6156-5CED-4277-A13E-D229E9B8E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B1E6156-5CED-4277-A13E-D229E9B8E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5F4D2D-B84B-449E-B28E-7225CFA9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C5F4D2D-B84B-449E-B28E-7225CFA96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CF05E8-C306-427E-8756-D667303E7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1CF05E8-C306-427E-8756-D667303E7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5E2697-F05D-4904-BA52-3CA774A45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45E2697-F05D-4904-BA52-3CA774A45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8388FD-36E9-4233-B42F-3FCB9EB54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18388FD-36E9-4233-B42F-3FCB9EB54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750F20-751F-4604-B8CF-4209D600D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7B750F20-751F-4604-B8CF-4209D600D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EE3A65F-6083-44FF-8B3B-5AD42293CDC2}"/>
                  </a:ext>
                </a:extLst>
              </p:cNvPr>
              <p:cNvSpPr/>
              <p:nvPr/>
            </p:nvSpPr>
            <p:spPr bwMode="auto">
              <a:xfrm>
                <a:off x="2279576" y="1844824"/>
                <a:ext cx="7560840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/>
                  <a:t>each transversal of size at most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contains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EE3A65F-6083-44FF-8B3B-5AD42293C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9576" y="1844824"/>
                <a:ext cx="7560840" cy="64807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63F25E2-08F6-4C38-8ADD-0EC2C202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vertices for </a:t>
            </a:r>
            <a:r>
              <a:rPr lang="en-US" cap="small" dirty="0"/>
              <a:t>Odd Cycle Transversal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AAE31-98B0-48DE-868D-30D6F7F6B7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Say a vertex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-essential for </a:t>
                </a:r>
                <a:r>
                  <a:rPr lang="en-US" cap="small" dirty="0"/>
                  <a:t>Odd Cycle Transversal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cap="small" dirty="0"/>
                  <a:t> </a:t>
                </a:r>
                <a:r>
                  <a:rPr lang="en-US" dirty="0"/>
                  <a:t>if: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0070C0"/>
                    </a:solidFill>
                  </a:rPr>
                </a:b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Yes we can! 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Provides guarantees on when the </a:t>
                </a:r>
                <a:r>
                  <a:rPr lang="en-US" i="1" dirty="0">
                    <a:solidFill>
                      <a:srgbClr val="0070C0"/>
                    </a:solidFill>
                  </a:rPr>
                  <a:t>combinatorial explosion</a:t>
                </a:r>
                <a:r>
                  <a:rPr lang="en-US" i="1" dirty="0"/>
                  <a:t> can be avoided</a:t>
                </a:r>
                <a:br>
                  <a:rPr lang="en-US" i="1" dirty="0"/>
                </a:br>
                <a:endParaRPr lang="en-US" i="1" dirty="0"/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C00000"/>
                    </a:solidFill>
                  </a:rPr>
                </a:b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AAE31-98B0-48DE-868D-30D6F7F6B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D36FC-6ED4-4E22-8BF7-8230A2CE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3DC664-CE8E-4D91-B7BA-4C36B45DDFBB}"/>
                  </a:ext>
                </a:extLst>
              </p14:cNvPr>
              <p14:cNvContentPartPr/>
              <p14:nvPr/>
            </p14:nvContentPartPr>
            <p14:xfrm>
              <a:off x="2861784" y="374378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3DC664-CE8E-4D91-B7BA-4C36B45DDF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2784" y="373478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D0FD2C-BA35-49FB-9AD0-002BD2060708}"/>
              </a:ext>
            </a:extLst>
          </p:cNvPr>
          <p:cNvSpPr/>
          <p:nvPr/>
        </p:nvSpPr>
        <p:spPr bwMode="auto">
          <a:xfrm>
            <a:off x="622506" y="5163926"/>
            <a:ext cx="10972800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Can we detect the 2-essential vertices in a solution in polynomial time?</a:t>
            </a:r>
          </a:p>
        </p:txBody>
      </p:sp>
    </p:spTree>
    <p:extLst>
      <p:ext uri="{BB962C8B-B14F-4D97-AF65-F5344CB8AC3E}">
        <p14:creationId xmlns:p14="http://schemas.microsoft.com/office/powerpoint/2010/main" val="42197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ACB2-3C3F-47EC-837B-9BA73BE1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flowers for detecting 2-essential vertices for OCT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EADF-B9D5-42DF-AF97-B556549D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BE8EF85-604F-4E7D-B1E7-2877F206EC92}"/>
                  </a:ext>
                </a:extLst>
              </p:cNvPr>
              <p:cNvSpPr/>
              <p:nvPr/>
            </p:nvSpPr>
            <p:spPr bwMode="auto">
              <a:xfrm>
                <a:off x="624417" y="3209528"/>
                <a:ext cx="7415799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 a minimum odd cycle transversal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size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and </a:t>
                </a:r>
                <a:b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there is an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odd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-flower with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petals,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b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then every minimum OCT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contains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kumimoji="0" lang="en-US" sz="240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BE8EF85-604F-4E7D-B1E7-2877F206E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3209528"/>
                <a:ext cx="7415799" cy="136815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C54C9C1-24B8-4343-874D-107DE4AC1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2413992"/>
            <a:ext cx="3724275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A7F07-8AB7-413F-8EFC-BEF395095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413992"/>
            <a:ext cx="3724275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96E9-1762-4777-9207-3F87775B1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an </a:t>
                </a:r>
                <a:r>
                  <a:rPr lang="en-US" dirty="0">
                    <a:solidFill>
                      <a:srgbClr val="0070C0"/>
                    </a:solidFill>
                  </a:rPr>
                  <a:t>odd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flower</a:t>
                </a:r>
                <a:r>
                  <a:rPr lang="en-US" dirty="0"/>
                  <a:t> is a set of </a:t>
                </a:r>
                <a:r>
                  <a:rPr lang="en-US" dirty="0">
                    <a:solidFill>
                      <a:srgbClr val="0070C0"/>
                    </a:solidFill>
                  </a:rPr>
                  <a:t>odd</a:t>
                </a:r>
                <a:r>
                  <a:rPr lang="en-US" dirty="0"/>
                  <a:t> cycles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The odd cycles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the </a:t>
                </a:r>
                <a:r>
                  <a:rPr lang="en-US" dirty="0">
                    <a:solidFill>
                      <a:srgbClr val="0070C0"/>
                    </a:solidFill>
                  </a:rPr>
                  <a:t>petals </a:t>
                </a:r>
                <a:r>
                  <a:rPr lang="en-US" dirty="0">
                    <a:solidFill>
                      <a:schemeClr val="tx1"/>
                    </a:solidFill>
                  </a:rPr>
                  <a:t>of the odd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-flower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 maximum odd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-flower can be computed in </a:t>
                </a:r>
                <a:r>
                  <a:rPr lang="en-US" dirty="0">
                    <a:solidFill>
                      <a:srgbClr val="0070C0"/>
                    </a:solidFill>
                  </a:rPr>
                  <a:t>polynomial time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by reduction to matching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nl-NL" dirty="0">
                    <a:solidFill>
                      <a:srgbClr val="0070C0"/>
                    </a:solidFill>
                  </a:rPr>
                  <a:t>Geelen, Gerards, Reed, Seymour &amp; </a:t>
                </a:r>
                <a:r>
                  <a:rPr lang="nl-NL" dirty="0" err="1">
                    <a:solidFill>
                      <a:srgbClr val="0070C0"/>
                    </a:solidFill>
                  </a:rPr>
                  <a:t>Vetta</a:t>
                </a:r>
                <a:r>
                  <a:rPr lang="nl-NL" dirty="0">
                    <a:solidFill>
                      <a:srgbClr val="0070C0"/>
                    </a:solidFill>
                  </a:rPr>
                  <a:t> @ </a:t>
                </a:r>
                <a:r>
                  <a:rPr lang="en-US" dirty="0">
                    <a:solidFill>
                      <a:srgbClr val="0070C0"/>
                    </a:solidFill>
                  </a:rPr>
                  <a:t>JCTB ’02]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96E9-1762-4777-9207-3F87775B1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833" t="-989" b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2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58E9-F745-41E4-9FF3-03F63AFD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space reduction</a:t>
            </a:r>
            <a:r>
              <a:rPr lang="en-NL" dirty="0"/>
              <a:t> for </a:t>
            </a:r>
            <a:r>
              <a:rPr lang="en-NL" cap="small" dirty="0"/>
              <a:t>O</a:t>
            </a:r>
            <a:r>
              <a:rPr lang="en-US" cap="small" dirty="0"/>
              <a:t>d</a:t>
            </a:r>
            <a:r>
              <a:rPr lang="en-NL" cap="small" dirty="0"/>
              <a:t>d Cycle Transversal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NL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cap="small" dirty="0"/>
                  <a:t>-Essential Detection for</a:t>
                </a:r>
                <a:r>
                  <a:rPr lang="en-NL" cap="small" dirty="0"/>
                  <a:t> Odd Cycle Transversal</a:t>
                </a:r>
                <a:br>
                  <a:rPr lang="en-US" cap="small" dirty="0"/>
                </a:b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b="1" dirty="0"/>
                </a:br>
                <a:r>
                  <a:rPr lang="en-US" b="1" dirty="0"/>
                  <a:t>Output:	</a:t>
                </a:r>
                <a:r>
                  <a:rPr lang="en-US" dirty="0"/>
                  <a:t>A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0" indent="0">
                  <a:buNone/>
                </a:pPr>
                <a:r>
                  <a:rPr lang="en-US" dirty="0"/>
                  <a:t>	1) Some optimal </a:t>
                </a:r>
                <a:r>
                  <a:rPr lang="en-NL" dirty="0"/>
                  <a:t>odd cycle transversal </a:t>
                </a:r>
                <a:r>
                  <a:rPr lang="en-US" dirty="0"/>
                  <a:t>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and</a:t>
                </a:r>
                <a:br>
                  <a:rPr lang="en-US" dirty="0"/>
                </a:br>
                <a:r>
                  <a:rPr lang="en-US" dirty="0"/>
                  <a:t>	2)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contains all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-essential vertices.</a:t>
                </a:r>
              </a:p>
              <a:p>
                <a:pPr marL="0" indent="0">
                  <a:buNone/>
                </a:pPr>
                <a:r>
                  <a:rPr lang="en-NL" dirty="0"/>
                  <a:t>Given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and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, the algorithm initializes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NL" dirty="0"/>
                  <a:t> and proceeds as follows:</a:t>
                </a:r>
              </a:p>
              <a:p>
                <a:r>
                  <a:rPr lang="en-NL" dirty="0"/>
                  <a:t>For each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, compute a maximum odd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-flower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NL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NL" dirty="0"/>
                  <a:t> in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NL" dirty="0">
                  <a:solidFill>
                    <a:srgbClr val="C00000"/>
                  </a:solidFill>
                </a:endParaRPr>
              </a:p>
              <a:p>
                <a:r>
                  <a:rPr lang="en-NL" dirty="0"/>
                  <a:t>If the odd flower has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 petals, then add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 to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Output the resulting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A1D9-5E4A-4987-82A8-EF95493D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538E45-97FA-4841-862C-4D7071CD1B84}"/>
                  </a:ext>
                </a:extLst>
              </p14:cNvPr>
              <p14:cNvContentPartPr/>
              <p14:nvPr/>
            </p14:nvContentPartPr>
            <p14:xfrm>
              <a:off x="1343472" y="2636912"/>
              <a:ext cx="216024" cy="26260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538E45-97FA-4841-862C-4D7071CD1B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5470" y="2618925"/>
                <a:ext cx="251668" cy="2982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0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58E9-F745-41E4-9FF3-03F63AFD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space reduction</a:t>
            </a:r>
            <a:r>
              <a:rPr lang="en-NL" dirty="0"/>
              <a:t> for </a:t>
            </a:r>
            <a:r>
              <a:rPr lang="en-NL" cap="small" dirty="0"/>
              <a:t>O</a:t>
            </a:r>
            <a:r>
              <a:rPr lang="en-US" cap="small" dirty="0"/>
              <a:t>d</a:t>
            </a:r>
            <a:r>
              <a:rPr lang="en-NL" cap="small" dirty="0"/>
              <a:t>d Cycle Transversal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NL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cap="small" dirty="0"/>
                  <a:t>-Essential Detection for</a:t>
                </a:r>
                <a:r>
                  <a:rPr lang="en-NL" cap="small" dirty="0"/>
                  <a:t> Odd Cycle Transversal</a:t>
                </a:r>
                <a:br>
                  <a:rPr lang="en-US" cap="small" dirty="0"/>
                </a:b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b="1" dirty="0"/>
                </a:br>
                <a:r>
                  <a:rPr lang="en-US" b="1" dirty="0"/>
                  <a:t>Output:	</a:t>
                </a:r>
                <a:r>
                  <a:rPr lang="en-US" dirty="0"/>
                  <a:t>A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0" indent="0">
                  <a:buNone/>
                </a:pPr>
                <a:r>
                  <a:rPr lang="en-US" dirty="0"/>
                  <a:t>	1) Some optimal </a:t>
                </a:r>
                <a:r>
                  <a:rPr lang="en-NL" dirty="0"/>
                  <a:t>odd cycle transversal </a:t>
                </a:r>
                <a:r>
                  <a:rPr lang="en-US" dirty="0"/>
                  <a:t>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and</a:t>
                </a:r>
                <a:br>
                  <a:rPr lang="en-US" dirty="0"/>
                </a:br>
                <a:r>
                  <a:rPr lang="en-US" dirty="0"/>
                  <a:t>	2)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contains all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-essential vertices.</a:t>
                </a:r>
                <a:br>
                  <a:rPr lang="en-NL" dirty="0"/>
                </a:br>
                <a:br>
                  <a:rPr lang="en-NL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then a maximum odd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-flower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petals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A1D9-5E4A-4987-82A8-EF95493D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538E45-97FA-4841-862C-4D7071CD1B84}"/>
                  </a:ext>
                </a:extLst>
              </p14:cNvPr>
              <p14:cNvContentPartPr/>
              <p14:nvPr/>
            </p14:nvContentPartPr>
            <p14:xfrm>
              <a:off x="1343472" y="2636912"/>
              <a:ext cx="216024" cy="26260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538E45-97FA-4841-862C-4D7071CD1B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5470" y="2618925"/>
                <a:ext cx="251668" cy="2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6F3F90-CF8F-4434-ADA3-F8C6EFD6F664}"/>
                  </a:ext>
                </a:extLst>
              </p:cNvPr>
              <p:cNvSpPr/>
              <p:nvPr/>
            </p:nvSpPr>
            <p:spPr bwMode="auto">
              <a:xfrm>
                <a:off x="624417" y="5242852"/>
                <a:ext cx="10972799" cy="11384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𝑜𝑝𝑡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no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-flower with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petals, then there is an odd cycle transversal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 (So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i="1" dirty="0"/>
                  <a:t>not</a:t>
                </a:r>
                <a:r>
                  <a:rPr lang="en-US" sz="2400" dirty="0"/>
                  <a:t> 2-essential.)</a:t>
                </a:r>
                <a:endParaRPr lang="en-NL" sz="2400" dirty="0"/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6F3F90-CF8F-4434-ADA3-F8C6EFD6F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5242852"/>
                <a:ext cx="10972799" cy="113847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6EBCC08-D635-498C-92D5-AA6E095DB366}"/>
                  </a:ext>
                </a:extLst>
              </p14:cNvPr>
              <p14:cNvContentPartPr/>
              <p14:nvPr/>
            </p14:nvContentPartPr>
            <p14:xfrm>
              <a:off x="1343472" y="2992016"/>
              <a:ext cx="216024" cy="262604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6EBCC08-D635-498C-92D5-AA6E095DB3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5500" y="2974029"/>
                <a:ext cx="251609" cy="2982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4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158E9-F745-41E4-9FF3-03F63AFD39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avoiding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158E9-F745-41E4-9FF3-03F63AFD3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+mj-lt"/>
                  </a:rPr>
                  <a:t> is bipartite with bipartition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+mj-lt"/>
                  </a:rPr>
                  <a:t> be the neighbors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+mj-lt"/>
                  </a:rPr>
                  <a:t> in the respective sides</a:t>
                </a: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r>
                  <a:rPr lang="en-US" sz="2400" dirty="0">
                    <a:latin typeface="+mj-lt"/>
                  </a:rPr>
                  <a:t>Each </a:t>
                </a: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odd</a:t>
                </a:r>
                <a:r>
                  <a:rPr lang="en-US" sz="2400" dirty="0">
                    <a:latin typeface="+mj-lt"/>
                  </a:rPr>
                  <a:t> cycle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+mj-lt"/>
                  </a:rPr>
                  <a:t> consists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+mj-lt"/>
                  </a:rPr>
                  <a:t> together with a path connecting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A1D9-5E4A-4987-82A8-EF95493D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6F3F90-CF8F-4434-ADA3-F8C6EFD6F664}"/>
                  </a:ext>
                </a:extLst>
              </p:cNvPr>
              <p:cNvSpPr/>
              <p:nvPr/>
            </p:nvSpPr>
            <p:spPr bwMode="auto">
              <a:xfrm>
                <a:off x="624417" y="5242852"/>
                <a:ext cx="10972799" cy="11384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𝑜𝑝𝑡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no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-flower with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petals, then there is an odd cycle transversal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 (So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i="1" dirty="0"/>
                  <a:t>not</a:t>
                </a:r>
                <a:r>
                  <a:rPr lang="en-US" sz="2400" dirty="0"/>
                  <a:t> 2-essential.)</a:t>
                </a:r>
                <a:endParaRPr lang="en-NL" sz="2400" dirty="0"/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6F3F90-CF8F-4434-ADA3-F8C6EFD6F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5242852"/>
                <a:ext cx="10972799" cy="113847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15E5548-C5B7-4098-B56C-8C49C1A65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C9F0E9-5EB3-4A5C-AFDB-A34414A2C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9B93EB-854A-4E55-8E99-7B16A9474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8E9321-E62F-4310-A633-E62DFF73E505}"/>
                  </a:ext>
                </a:extLst>
              </p:cNvPr>
              <p:cNvSpPr txBox="1"/>
              <p:nvPr/>
            </p:nvSpPr>
            <p:spPr>
              <a:xfrm>
                <a:off x="3359696" y="2279915"/>
                <a:ext cx="617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8E9321-E62F-4310-A633-E62DFF73E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279915"/>
                <a:ext cx="61797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C048EB-E645-43B6-9E68-750CA181E15C}"/>
                  </a:ext>
                </a:extLst>
              </p:cNvPr>
              <p:cNvSpPr txBox="1"/>
              <p:nvPr/>
            </p:nvSpPr>
            <p:spPr>
              <a:xfrm>
                <a:off x="3359696" y="2949548"/>
                <a:ext cx="617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C048EB-E645-43B6-9E68-750CA181E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949548"/>
                <a:ext cx="61797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57859FA7-B61F-4297-87C9-4BA5DDB236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A71646-51D9-4764-B6DD-74DAF5DA488E}"/>
                  </a:ext>
                </a:extLst>
              </p:cNvPr>
              <p:cNvSpPr txBox="1"/>
              <p:nvPr/>
            </p:nvSpPr>
            <p:spPr>
              <a:xfrm>
                <a:off x="3359696" y="2274031"/>
                <a:ext cx="617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endParaRPr lang="en-US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A71646-51D9-4764-B6DD-74DAF5DA4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274031"/>
                <a:ext cx="617971" cy="646331"/>
              </a:xfrm>
              <a:prstGeom prst="rect">
                <a:avLst/>
              </a:prstGeom>
              <a:blipFill>
                <a:blip r:embed="rId12"/>
                <a:stretch>
                  <a:fillRect t="-14151" r="-274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1B5053-8558-420E-A85F-B6201EBC649D}"/>
                  </a:ext>
                </a:extLst>
              </p:cNvPr>
              <p:cNvSpPr txBox="1"/>
              <p:nvPr/>
            </p:nvSpPr>
            <p:spPr>
              <a:xfrm>
                <a:off x="3359696" y="2943664"/>
                <a:ext cx="617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endParaRPr lang="en-US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1B5053-8558-420E-A85F-B6201EBC6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943664"/>
                <a:ext cx="617971" cy="646331"/>
              </a:xfrm>
              <a:prstGeom prst="rect">
                <a:avLst/>
              </a:prstGeom>
              <a:blipFill>
                <a:blip r:embed="rId13"/>
                <a:stretch>
                  <a:fillRect t="-15094" r="-2843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0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158E9-F745-41E4-9FF3-03F63AFD39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avoiding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158E9-F745-41E4-9FF3-03F63AFD3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sz="2400" dirty="0">
                    <a:latin typeface="+mj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+mj-lt"/>
                  </a:rPr>
                  <a:t> has no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+mj-lt"/>
                  </a:rPr>
                  <a:t>-flower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+mj-lt"/>
                  </a:rPr>
                  <a:t> petals,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+mj-lt"/>
                  </a:rPr>
                  <a:t> has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+mj-lt"/>
                  </a:rPr>
                  <a:t> vertex-disjoint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+mj-lt"/>
                  </a:rPr>
                  <a:t> paths</a:t>
                </a:r>
              </a:p>
              <a:p>
                <a:pPr marL="0" indent="0" algn="l">
                  <a:spcBef>
                    <a:spcPts val="0"/>
                  </a:spcBef>
                  <a:buNone/>
                </a:pPr>
                <a:r>
                  <a:rPr lang="en-US" sz="2400" dirty="0">
                    <a:latin typeface="+mj-lt"/>
                  </a:rPr>
                  <a:t>By </a:t>
                </a:r>
                <a:r>
                  <a:rPr lang="en-US" sz="2400" dirty="0" err="1">
                    <a:latin typeface="+mj-lt"/>
                  </a:rPr>
                  <a:t>Menger’s</a:t>
                </a:r>
                <a:r>
                  <a:rPr lang="en-US" sz="2400" dirty="0">
                    <a:latin typeface="+mj-lt"/>
                  </a:rPr>
                  <a:t> theorem, there is a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+mj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+mj-lt"/>
                  </a:rPr>
                  <a:t> intersecting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+mj-lt"/>
                  </a:rPr>
                  <a:t> paths</a:t>
                </a: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l">
                  <a:spcBef>
                    <a:spcPts val="0"/>
                  </a:spcBef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Each </a:t>
                </a:r>
                <a:r>
                  <a:rPr lang="en-US" dirty="0">
                    <a:solidFill>
                      <a:srgbClr val="0070C0"/>
                    </a:solidFill>
                  </a:rPr>
                  <a:t>odd</a:t>
                </a:r>
                <a:r>
                  <a:rPr lang="en-US" dirty="0"/>
                  <a:t> cycle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consists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together with a path connecting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A1D9-5E4A-4987-82A8-EF95493D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6F3F90-CF8F-4434-ADA3-F8C6EFD6F664}"/>
                  </a:ext>
                </a:extLst>
              </p:cNvPr>
              <p:cNvSpPr/>
              <p:nvPr/>
            </p:nvSpPr>
            <p:spPr bwMode="auto">
              <a:xfrm>
                <a:off x="624417" y="5242852"/>
                <a:ext cx="10972799" cy="11384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𝑜𝑝𝑡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no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-flower with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petals, then there is an odd cycle transversal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 (So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i="1" dirty="0"/>
                  <a:t>not</a:t>
                </a:r>
                <a:r>
                  <a:rPr lang="en-US" sz="2400" dirty="0"/>
                  <a:t> 2-essential.)</a:t>
                </a:r>
                <a:endParaRPr lang="en-NL" sz="2400" dirty="0"/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6F3F90-CF8F-4434-ADA3-F8C6EFD6F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5242852"/>
                <a:ext cx="10972799" cy="113847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79B93EB-854A-4E55-8E99-7B16A9474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859FA7-B61F-4297-87C9-4BA5DDB23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E5548-C5B7-4098-B56C-8C49C1A65E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8087" y="2247900"/>
            <a:ext cx="4695825" cy="2362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B6700A0-2EDA-460A-9601-6D5EF66D42CB}"/>
              </a:ext>
            </a:extLst>
          </p:cNvPr>
          <p:cNvGrpSpPr/>
          <p:nvPr/>
        </p:nvGrpSpPr>
        <p:grpSpPr>
          <a:xfrm>
            <a:off x="5909936" y="2400096"/>
            <a:ext cx="401760" cy="394200"/>
            <a:chOff x="5921478" y="4340101"/>
            <a:chExt cx="4017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64136D-5002-478F-82E3-D59498E4D938}"/>
                    </a:ext>
                  </a:extLst>
                </p14:cNvPr>
                <p14:cNvContentPartPr/>
                <p14:nvPr/>
              </p14:nvContentPartPr>
              <p14:xfrm>
                <a:off x="5982678" y="4426501"/>
                <a:ext cx="34056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BA39D9-5D40-4EE0-93F0-F5AF549F02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4038" y="4417501"/>
                  <a:ext cx="358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FA4D82-CC17-4CB7-85F2-E2DD41D5D5C3}"/>
                    </a:ext>
                  </a:extLst>
                </p14:cNvPr>
                <p14:cNvContentPartPr/>
                <p14:nvPr/>
              </p14:nvContentPartPr>
              <p14:xfrm>
                <a:off x="5921478" y="4340101"/>
                <a:ext cx="380880" cy="39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9F8E87-FA6C-4257-89F9-B9F77D28C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2478" y="4331101"/>
                  <a:ext cx="398520" cy="41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97822B-7802-41FB-A637-A25E6121682B}"/>
                  </a:ext>
                </a:extLst>
              </p:cNvPr>
              <p:cNvSpPr txBox="1"/>
              <p:nvPr/>
            </p:nvSpPr>
            <p:spPr>
              <a:xfrm>
                <a:off x="3359696" y="2274031"/>
                <a:ext cx="617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endParaRPr lang="en-US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97822B-7802-41FB-A637-A25E61216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274031"/>
                <a:ext cx="617971" cy="646331"/>
              </a:xfrm>
              <a:prstGeom prst="rect">
                <a:avLst/>
              </a:prstGeom>
              <a:blipFill>
                <a:blip r:embed="rId14"/>
                <a:stretch>
                  <a:fillRect t="-14151" r="-274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1F4903-963D-4111-A517-36120EE16365}"/>
                  </a:ext>
                </a:extLst>
              </p:cNvPr>
              <p:cNvSpPr txBox="1"/>
              <p:nvPr/>
            </p:nvSpPr>
            <p:spPr>
              <a:xfrm>
                <a:off x="3359696" y="2943664"/>
                <a:ext cx="617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endParaRPr lang="en-US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1F4903-963D-4111-A517-36120EE1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943664"/>
                <a:ext cx="617971" cy="646331"/>
              </a:xfrm>
              <a:prstGeom prst="rect">
                <a:avLst/>
              </a:prstGeom>
              <a:blipFill>
                <a:blip r:embed="rId15"/>
                <a:stretch>
                  <a:fillRect t="-15094" r="-2843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8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45719</TotalTime>
  <Words>1542</Words>
  <Application>Microsoft Office PowerPoint</Application>
  <PresentationFormat>Widescreen</PresentationFormat>
  <Paragraphs>148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 Narrow</vt:lpstr>
      <vt:lpstr>Arial</vt:lpstr>
      <vt:lpstr>Cambria Math</vt:lpstr>
      <vt:lpstr>AA-UiB-Institusjonell-mal-rev03</vt:lpstr>
      <vt:lpstr>PowerPoint Presentation</vt:lpstr>
      <vt:lpstr>NP-hard problems on graphs</vt:lpstr>
      <vt:lpstr>When can we guarantee to find an optimal OCT quickly?</vt:lpstr>
      <vt:lpstr>Essential vertices for Odd Cycle Transversal</vt:lpstr>
      <vt:lpstr>Odd flowers for detecting 2-essential vertices for OCT</vt:lpstr>
      <vt:lpstr>Search space reduction for Odd Cycle Transversal</vt:lpstr>
      <vt:lpstr>Search space reduction for Odd Cycle Transversal</vt:lpstr>
      <vt:lpstr>Constructing a 2-approximation avoiding v</vt:lpstr>
      <vt:lpstr>Constructing a 2-approximation avoiding v</vt:lpstr>
      <vt:lpstr>Constructing a 2-approximation avoiding v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Bart</cp:lastModifiedBy>
  <cp:revision>1976</cp:revision>
  <cp:lastPrinted>2018-06-05T11:33:59Z</cp:lastPrinted>
  <dcterms:created xsi:type="dcterms:W3CDTF">2011-05-20T06:21:58Z</dcterms:created>
  <dcterms:modified xsi:type="dcterms:W3CDTF">2022-10-13T14:51:47Z</dcterms:modified>
</cp:coreProperties>
</file>