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2"/>
  </p:notesMasterIdLst>
  <p:handoutMasterIdLst>
    <p:handoutMasterId r:id="rId23"/>
  </p:handoutMasterIdLst>
  <p:sldIdLst>
    <p:sldId id="402" r:id="rId2"/>
    <p:sldId id="1047" r:id="rId3"/>
    <p:sldId id="1067" r:id="rId4"/>
    <p:sldId id="1065" r:id="rId5"/>
    <p:sldId id="1064" r:id="rId6"/>
    <p:sldId id="1052" r:id="rId7"/>
    <p:sldId id="1050" r:id="rId8"/>
    <p:sldId id="1051" r:id="rId9"/>
    <p:sldId id="1053" r:id="rId10"/>
    <p:sldId id="1056" r:id="rId11"/>
    <p:sldId id="1057" r:id="rId12"/>
    <p:sldId id="1048" r:id="rId13"/>
    <p:sldId id="1070" r:id="rId14"/>
    <p:sldId id="1059" r:id="rId15"/>
    <p:sldId id="1060" r:id="rId16"/>
    <p:sldId id="1071" r:id="rId17"/>
    <p:sldId id="1055" r:id="rId18"/>
    <p:sldId id="1062" r:id="rId19"/>
    <p:sldId id="1063" r:id="rId20"/>
    <p:sldId id="1035" r:id="rId21"/>
  </p:sldIdLst>
  <p:sldSz cx="12192000" cy="6858000"/>
  <p:notesSz cx="6797675" cy="9926638"/>
  <p:embeddedFontLs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70C0"/>
    <a:srgbClr val="E1E9ED"/>
    <a:srgbClr val="FFCC00"/>
    <a:srgbClr val="BC9800"/>
    <a:srgbClr val="F8F8F8"/>
    <a:srgbClr val="CC3300"/>
    <a:srgbClr val="0066FF"/>
    <a:srgbClr val="00FFFF"/>
    <a:srgbClr val="D3E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054" autoAdjust="0"/>
  </p:normalViewPr>
  <p:slideViewPr>
    <p:cSldViewPr>
      <p:cViewPr varScale="1">
        <p:scale>
          <a:sx n="98" d="100"/>
          <a:sy n="98" d="100"/>
        </p:scale>
        <p:origin x="108" y="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90" d="100"/>
          <a:sy n="90" d="100"/>
        </p:scale>
        <p:origin x="37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r>
              <a:rPr lang="en-US"/>
              <a:t>REDUCESEARCH</a:t>
            </a:r>
            <a:endParaRPr lang="nb-NO"/>
          </a:p>
        </p:txBody>
      </p:sp>
      <p:sp>
        <p:nvSpPr>
          <p:cNvPr id="65539" name="Rectangle 3"/>
          <p:cNvSpPr>
            <a:spLocks noGrp="1" noChangeArrowheads="1"/>
          </p:cNvSpPr>
          <p:nvPr>
            <p:ph type="dt" sz="quarter" idx="1"/>
          </p:nvPr>
        </p:nvSpPr>
        <p:spPr bwMode="auto">
          <a:xfrm>
            <a:off x="3850295"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65540" name="Rectangle 4"/>
          <p:cNvSpPr>
            <a:spLocks noGrp="1" noChangeArrowheads="1"/>
          </p:cNvSpPr>
          <p:nvPr>
            <p:ph type="ftr" sz="quarter" idx="2"/>
          </p:nvPr>
        </p:nvSpPr>
        <p:spPr bwMode="auto">
          <a:xfrm>
            <a:off x="2"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r>
              <a:rPr lang="nb-NO"/>
              <a:t>Bart M. P. Jansen</a:t>
            </a:r>
          </a:p>
        </p:txBody>
      </p:sp>
      <p:sp>
        <p:nvSpPr>
          <p:cNvPr id="65541" name="Rectangle 5"/>
          <p:cNvSpPr>
            <a:spLocks noGrp="1" noChangeArrowheads="1"/>
          </p:cNvSpPr>
          <p:nvPr>
            <p:ph type="sldNum" sz="quarter" idx="3"/>
          </p:nvPr>
        </p:nvSpPr>
        <p:spPr bwMode="auto">
          <a:xfrm>
            <a:off x="3850295"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5180EC00-F275-4087-9DB9-ACCF312B7620}" type="slidenum">
              <a:rPr lang="nb-NO"/>
              <a:pPr>
                <a:defRPr/>
              </a:pPr>
              <a:t>‹#›</a:t>
            </a:fld>
            <a:endParaRPr lang="nb-NO"/>
          </a:p>
        </p:txBody>
      </p:sp>
    </p:spTree>
    <p:extLst>
      <p:ext uri="{BB962C8B-B14F-4D97-AF65-F5344CB8AC3E}">
        <p14:creationId xmlns:p14="http://schemas.microsoft.com/office/powerpoint/2010/main" val="2201216288"/>
      </p:ext>
    </p:extLst>
  </p:cSld>
  <p:clrMap bg1="lt1" tx1="dk1" bg2="lt2" tx2="dk2" accent1="accent1" accent2="accent2" accent3="accent3" accent4="accent4" accent5="accent5" accent6="accent6" hlink="hlink" folHlink="folHlink"/>
  <p:hf sldNum="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7:52:00.45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5028,'4'-3,"0"0,0 1,0-1,1 1,-1 0,0 0,1 0,0 1,-1-1,6 0,57-8,-42 7,111-9,236 8,-37 4,-174-13,76-2,1379 16,-1611-1,1 1,-1-2,0 1,0-1,0 0,0 0,0 0,0 0,0-1,-1 0,1 0,0-1,-1 1,0-1,7-4,-7 2,1-1,-1 1,0-1,0 0,-1 0,0 0,0 0,0 0,-1-1,0 1,2-9,7-49,-2 0,-3 0,-3 0,-6-85,1 45,-26-243,1 39,11 134,4 69,7 78,4 20,0 1,0-1,0 1,1-1,0-12,0 17,1 0,-1 0,1 1,0-1,-1 0,1 0,0 1,0-1,0 1,0-1,0 1,0-1,1 1,-1 0,0 0,1-1,-1 1,1 0,-1 0,1 0,-1 1,1-1,0 0,-1 1,1-1,2 0,23-4,0 1,0 1,0 2,0 0,35 5,23-1,149-15,13 0,-46-1,-2 0,1410 14,-1409 13,-4-1,-153-11,-29-1,0 0,0 0,0-2,0 0,0 0,0-1,0-1,18-6,-29 7,0 0,0 0,0 0,-1-1,1 1,-1-1,0 0,0 1,0-1,0 0,0 0,-1-1,1 1,-1 0,0 0,0-1,0 1,0-1,-1 1,1-8,1-9,-2 0,-2-29,1 35,-7-101,-5 1,-48-195,-11-22,2 6,68 319,0 0,1 0,0 0,0 0,0 0,1 0,0-1,0 1,1 0,0 0,0 0,3-12,-2 14,1 0,-1 1,1-1,-1 1,1-1,0 1,0 0,0 0,1 0,-1 0,1 1,0-1,-1 1,1 0,0 0,0 1,0-1,1 1,4-2,32-5,0 2,1 2,-1 2,74 4,-44 0,946 2,-1012-4,-1 1,1-2,0 1,0 0,0-1,0 0,0 0,-1-1,10-3,-11 3,-1 0,1-1,0 1,-1-1,1 1,-1-1,0 0,0 0,0 0,0 0,-1 0,1 0,-1-1,2-5,14-41,-3 0,-2-1,-2 0,-2-1,1-59,-8-581,-4 321,3 368,0 0,0 0,0 0,0 1,1-1,-1 0,1 0,0 0,0 0,0 0,0 1,0-1,0 0,1 1,-1-1,1 1,0 0,0-1,0 1,0 0,0 0,0 0,4-2,2 0,1 1,-1 0,1 0,0 1,0 0,13-1,698-64,-202 61,115-8,-216-13,-74 19,-83 5,-125-9,50-2,-91 15,-68-1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8:17:17.263"/>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 2733,'3'0,"1"-1,0 0,-1 0,1 0,-1-1,1 1,-1-1,0 1,1-1,-1 0,0-1,0 1,0-1,-1 1,4-4,41-52,-33 40,331-458,-259 353,107-168,-113 140,6-10,111-201,-48 77,-38 63,-29 53,-42 83,17-29,-49 102,0-1,2 2,-1-1,1 1,23-21,-17 24,0 0,1 0,0 2,0 0,1 1,29-7,-38 11,45-8,0 2,1 3,-1 2,98 7,-34-1,-62-2,-1 3,1 2,-1 2,94 27,-92-21,100 12,-104-20,0 3,73 21,-69-9,0 3,-2 1,95 62,-128-72,-1 2,-1 1,0 0,-1 1,24 33,72 118,-17-22,176 195,-73-104,-66-84,-76-75,70 121,-49-72,134 227,10-34,-210-304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8:17:22.58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0,'1791'0,"-1742"2,50 10,38 1,190 3,136 22,-183-11,-191-19,165 9,755-18,-986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8:17:28.419"/>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0,'0'5,"1"-1,0 1,0-1,0 0,1 1,0-1,0 0,0 0,0 0,0 0,1 0,0-1,0 1,0-1,4 4,59 47,-50-41,125 82,-88-60,82 66,25 20,-113-89,375 305,-247-193,-167-138,-1-1,1 0,1 0,-1 0,0-1,1 0,0-1,0 0,0 0,0-1,15 2,17 0,54 0,-60-3,139 1,206 12,-284-5,0-4,104-9,-36-22,-107 15,-30 6,0 0,35-1,-12 8,-38-1,0 0,1-1,-1 0,1-1,-1 0,0-1,0-1,0 1,15-7,29-18,24-11,136-85,-64 30,-6 6,-124 74,0 1,32-13,20-10,131-74,129-77,-250 129,-52 33,2 1,60-29,-33 15,-45 27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8:17:34.657"/>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77,'1'5,"1"0,0 0,0-1,1 1,-1-1,1 0,0 1,0-1,1-1,6 7,10 14,164 242,144 240,-198-273,119 240,-165-292,43 97,-68-141,61 153,-97-233,53 91,-74-144,1 0,0 0,0 0,0-1,1 0,-1 1,1-1,-1 0,1 0,0-1,0 1,1-1,-1 0,0 0,1-1,-1 1,1-1,-1 0,1 0,0 0,8 0,9-1,0-1,0-1,34-6,2-1,132-1,51-6,324 3,-346 16,10-4,245 3,-248 11,93 1,453-15,-762 1,0-1,0-1,0 0,-1 0,1-1,-1 0,1 0,-1-1,10-6,18-7,-33 14,1 1,-1-1,0 0,-1 0,1 0,0-1,-1 1,0-1,0 0,0 0,0 0,-1 0,1 0,-1-1,0 1,0-1,-1 1,1-1,0-7,3-11,-2-1,1-39,-3 51,1-554,-4 279,3 146,-3-162,-10 169,-3-68,16-639,-1 818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3"/>
    </inkml:context>
    <inkml:brush xml:id="br0">
      <inkml:brushProperty name="width" value="0.05" units="cm"/>
      <inkml:brushProperty name="height" value="0.05" units="cm"/>
      <inkml:brushProperty name="color" value="#00A0D7"/>
    </inkml:brush>
  </inkml:definitions>
  <inkml:trace contextRef="#ctx0" brushRef="#br0">0 411 4972 0 0,'0'0'3503'0'0,"0"0"-1950"0"0,0 0-895 0 0,0 0 136 0 0,0 0 381 0 0,17-4-52 0 0,261-86 2259 0 0,-136 37-2003 0 0,251-89 914 0 0,10 35-3256 0 0,-352 97-3629 0 0,-47 9-973 0 0,-7-2-3527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4"/>
    </inkml:context>
    <inkml:brush xml:id="br0">
      <inkml:brushProperty name="width" value="0.05" units="cm"/>
      <inkml:brushProperty name="height" value="0.05" units="cm"/>
      <inkml:brushProperty name="color" value="#00A0D7"/>
    </inkml:brush>
  </inkml:definitions>
  <inkml:trace contextRef="#ctx0" brushRef="#br0">7 1 7537 0 0,'0'0'3548'0'0,"0"0"-2181"0"0,0 0-986 0 0,0 0 287 0 0,-1 17 827 0 0,-1 49-150 0 0,-2 22-74 0 0,9 97 0 0 0,5-124-1208 0 0,27 90 1 0 0,-21-93-1927 0 0,15 93 1 0 0,-29-124-1108 0 0,-2-3-2680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5"/>
    </inkml:context>
    <inkml:brush xml:id="br0">
      <inkml:brushProperty name="width" value="0.05" units="cm"/>
      <inkml:brushProperty name="height" value="0.05" units="cm"/>
      <inkml:brushProperty name="color" value="#00A0D7"/>
    </inkml:brush>
  </inkml:definitions>
  <inkml:trace contextRef="#ctx0" brushRef="#br0">21 1 8413 0 0,'0'0'2153'0'0,"0"0"-1012"0"0,0 0-336 0 0,-1 21 216 0 0,-1-6-888 0 0,-15 272 3301 0 0,17-229-3136 0 0,1 0 0 0 0,3-1 0 0 0,3 0 0 0 0,2 0-1 0 0,2 0 1 0 0,37 104 0 0 0,-39-137-320 0 0,-5-12-37 0 0,0 1 0 0 0,1-1 0 0 0,1 0 0 0 0,0 0 0 0 0,0-1 0 0 0,1 1 0 0 0,0-2 1 0 0,1 1-1 0 0,12 12 0 0 0,-19-23 49 0 0,-1 0-1 0 0,1 1 1 0 0,-1-1 0 0 0,1 0 0 0 0,0 1 0 0 0,0-1-1 0 0,-1 0 1 0 0,1 0 0 0 0,0 1 0 0 0,0-1 0 0 0,-1 0 0 0 0,1 0-1 0 0,0 0 1 0 0,0 0 0 0 0,-1 0 0 0 0,1 0 0 0 0,0 0 0 0 0,0 0-1 0 0,-1 0 1 0 0,1-1 0 0 0,0 1 0 0 0,-1 0 0 0 0,1 0-1 0 0,0-1 1 0 0,0 1 0 0 0,-1 0 0 0 0,1-1 0 0 0,-1 1 0 0 0,1-1-1 0 0,0 1 1 0 0,-1-1 0 0 0,1 1 0 0 0,-1-1 0 0 0,1 1 0 0 0,-1-1-1 0 0,1 1 1 0 0,-1-1 0 0 0,0 0 0 0 0,1 1 0 0 0,-1-1 0 0 0,0 0-1 0 0,1 0 1 0 0,-1 1 0 0 0,0-2 0 0 0,17-40-120 0 0,-14 32 12 0 0,32-101-547 0 0,-29 83 616 0 0,2 0 0 0 0,1 1-1 0 0,1-1 1 0 0,1 2 0 0 0,2-1 0 0 0,28-42-1 0 0,-40 66 34 0 0,1 1 0 0 0,-1 0 0 0 0,1-1-1 0 0,0 1 1 0 0,0 0 0 0 0,0 0 0 0 0,1 0-1 0 0,-1 0 1 0 0,0 1 0 0 0,1-1 0 0 0,-1 1-1 0 0,1-1 1 0 0,-1 1 0 0 0,1 0 0 0 0,0 0 0 0 0,0 0-1 0 0,-1 0 1 0 0,1 0 0 0 0,0 1 0 0 0,0-1-1 0 0,0 1 1 0 0,4 0 0 0 0,-4 1 63 0 0,1 0 0 0 0,0 0 0 0 0,-1 0 1 0 0,1 1-1 0 0,-1-1 0 0 0,0 1 0 0 0,1 0 0 0 0,-1 0 0 0 0,0 1 1 0 0,0-1-1 0 0,0 0 0 0 0,0 1 0 0 0,-1 0 0 0 0,5 5 0 0 0,6 11 378 0 0,0 0-1 0 0,-1 1 1 0 0,-1 1-1 0 0,11 27 1 0 0,-21-45-395 0 0,32 82 1104 0 0,-21-53-1038 0 0,0 1 0 0 0,2-2 0 0 0,35 56 0 0 0,-47-84-246 0 0,0 0 0 0 0,1 0-1 0 0,-1 0 1 0 0,1 0-1 0 0,0 0 1 0 0,0-1 0 0 0,0 1-1 0 0,0-1 1 0 0,1 0 0 0 0,-1 0-1 0 0,1 0 1 0 0,-1 0 0 0 0,1-1-1 0 0,0 1 1 0 0,-1-1-1 0 0,7 1 1 0 0,-8-2-173 0 0,1 1-1 0 0,0-1 0 0 0,0 0 1 0 0,-1-1-1 0 0,1 1 1 0 0,0 0-1 0 0,0-1 1 0 0,-1 0-1 0 0,1 1 0 0 0,0-1 1 0 0,-1 0-1 0 0,1 0 1 0 0,-1-1-1 0 0,1 1 1 0 0,-1 0-1 0 0,4-3 1 0 0,19-18-4847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6"/>
    </inkml:context>
    <inkml:brush xml:id="br0">
      <inkml:brushProperty name="width" value="0.05" units="cm"/>
      <inkml:brushProperty name="height" value="0.05" units="cm"/>
      <inkml:brushProperty name="color" value="#00A0D7"/>
    </inkml:brush>
  </inkml:definitions>
  <inkml:trace contextRef="#ctx0" brushRef="#br0">357 91 11581 0 0,'0'0'2796'0'0,"0"0"-1128"0"0,0 0-527 0 0,0 0-29 0 0,0 0-4 0 0,0 0-180 0 0,-16-14-313 0 0,-50-41-254 0 0,62 52-357 0 0,1 1 0 0 0,0-1-1 0 0,-1 1 1 0 0,0 0 0 0 0,1 1 0 0 0,-1-1 0 0 0,0 1-1 0 0,0 0 1 0 0,0-1 0 0 0,0 2 0 0 0,0-1 0 0 0,0 0 0 0 0,0 1-1 0 0,0 0 1 0 0,0 0 0 0 0,-1 0 0 0 0,1 0 0 0 0,0 1-1 0 0,0 0 1 0 0,-6 1 0 0 0,1 2-47 0 0,1-1 0 0 0,-1 1 0 0 0,1 0-1 0 0,0 1 1 0 0,0 0 0 0 0,-8 7 0 0 0,6-4 19 0 0,0 1 1 0 0,0 0-1 0 0,1 1 1 0 0,0 0-1 0 0,1 0 0 0 0,0 1 1 0 0,0 0-1 0 0,1 1 1 0 0,1-1-1 0 0,0 1 1 0 0,0 0-1 0 0,1 1 0 0 0,1 0 1 0 0,0-1-1 0 0,1 1 1 0 0,0 1-1 0 0,1-1 1 0 0,1 0-1 0 0,0 0 0 0 0,0 1 1 0 0,4 25-1 0 0,-3-36 21 0 0,0 1-1 0 0,1-1 1 0 0,-1 0-1 0 0,1 1 1 0 0,0-1 0 0 0,0 0-1 0 0,1 0 1 0 0,-1 0-1 0 0,1 0 1 0 0,-1 0-1 0 0,1 0 1 0 0,0 0-1 0 0,0 0 1 0 0,0-1-1 0 0,0 1 1 0 0,1-1 0 0 0,-1 1-1 0 0,1-1 1 0 0,-1 0-1 0 0,1 0 1 0 0,0 0-1 0 0,0 0 1 0 0,0-1-1 0 0,0 1 1 0 0,0-1-1 0 0,0 0 1 0 0,0 0 0 0 0,1 0-1 0 0,-1 0 1 0 0,0 0-1 0 0,1-1 1 0 0,-1 1-1 0 0,1-1 1 0 0,-1 0-1 0 0,0 0 1 0 0,1 0 0 0 0,3-1-1 0 0,3-1 21 0 0,0 0 1 0 0,0 0-1 0 0,0-1 1 0 0,0 0-1 0 0,0 0 0 0 0,0-1 1 0 0,-1-1-1 0 0,0 1 0 0 0,0-2 1 0 0,16-11-1 0 0,-10 4-104 0 0,0 0-1 0 0,-1-2 1 0 0,-1 1-1 0 0,0-2 1 0 0,-1 0 0 0 0,-1 0-1 0 0,0-1 1 0 0,-1 0-1 0 0,-1-1 1 0 0,-1 0-1 0 0,10-31 1 0 0,-18 47 103 0 0,-1 30 134 0 0,2 0-1 0 0,1 0 1 0 0,1-1-1 0 0,1 1 0 0 0,9 29 1 0 0,-12-52-189 0 0,1 1 0 0 0,0 0 0 0 0,0-1 0 0 0,1 1 0 0 0,-1-1 0 0 0,1 0 0 0 0,0 0 0 0 0,1 0 0 0 0,-1 0 0 0 0,1 0 0 0 0,0-1 1 0 0,0 1-1 0 0,1-1 0 0 0,-1 0 0 0 0,1-1 0 0 0,0 1 0 0 0,0-1 0 0 0,0 0 0 0 0,0 0 0 0 0,1 0 0 0 0,-1-1 0 0 0,1 0 0 0 0,-1 0 0 0 0,1 0 0 0 0,0-1 0 0 0,0 0 0 0 0,0 0 1 0 0,0 0-1 0 0,0-1 0 0 0,8 0 0 0 0,-8-1-168 0 0,1 0 1 0 0,-1 0-1 0 0,0-1 0 0 0,0 1 1 0 0,0-1-1 0 0,0-1 1 0 0,0 1-1 0 0,0-1 0 0 0,0 0 1 0 0,-1 0-1 0 0,0-1 1 0 0,0 0-1 0 0,7-5 0 0 0,2-4-3172 0 0,0-2-1 0 0,25-30 1 0 0,-20 18-1876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7"/>
    </inkml:context>
    <inkml:brush xml:id="br0">
      <inkml:brushProperty name="width" value="0.05" units="cm"/>
      <inkml:brushProperty name="height" value="0.05" units="cm"/>
      <inkml:brushProperty name="color" value="#00A0D7"/>
    </inkml:brush>
  </inkml:definitions>
  <inkml:trace contextRef="#ctx0" brushRef="#br0">27 615 8081 0 0,'0'0'4057'0'0,"0"0"-1872"0"0,0 0-811 0 0,0 0-211 0 0,0 0-37 0 0,0 0-110 0 0,0 0-237 0 0,0 0-153 0 0,-4 16-25 0 0,1-7-533 0 0,-1 2 37 0 0,0 0 1 0 0,1 0-1 0 0,0 0 1 0 0,1 1-1 0 0,0-1 1 0 0,1 1-1 0 0,1-1 1 0 0,-1 1-1 0 0,2-1 1 0 0,2 22-1 0 0,-2-31-99 0 0,-1 1 0 0 0,1-1 0 0 0,0 0 0 0 0,-1 0 0 0 0,1 0 0 0 0,0 0-1 0 0,0 0 1 0 0,0 0 0 0 0,1 0 0 0 0,-1 0 0 0 0,0 0 0 0 0,1-1 0 0 0,-1 1 0 0 0,1 0 0 0 0,0-1 0 0 0,-1 1 0 0 0,1-1-1 0 0,0 0 1 0 0,0 1 0 0 0,0-1 0 0 0,0 0 0 0 0,0 0 0 0 0,0 0 0 0 0,0-1 0 0 0,0 1 0 0 0,0 0 0 0 0,4 0 0 0 0,-2-2 0 0 0,-1 1 1 0 0,1-1 0 0 0,-1 0 0 0 0,1 0 0 0 0,-1 0 0 0 0,1 0 0 0 0,-1-1-1 0 0,0 0 1 0 0,0 1 0 0 0,0-1 0 0 0,0 0 0 0 0,0 0 0 0 0,0-1-1 0 0,0 1 1 0 0,-1-1 0 0 0,5-4 0 0 0,16-21-173 0 0,28-43-1 0 0,-35 46-107 0 0,1 1 0 0 0,1 1 0 0 0,22-21 0 0 0,-40 44 248 0 0,0-1 0 0 0,0 1-1 0 0,1 0 1 0 0,-1 0-1 0 0,0-1 1 0 0,0 1 0 0 0,0 0-1 0 0,1 0 1 0 0,-1 0 0 0 0,0 0-1 0 0,1 0 1 0 0,-1 0 0 0 0,0-1-1 0 0,0 1 1 0 0,1 0 0 0 0,-1 0-1 0 0,0 0 1 0 0,1 0 0 0 0,-1 0-1 0 0,0 0 1 0 0,1 0 0 0 0,-1 0-1 0 0,0 0 1 0 0,0 0-1 0 0,1 0 1 0 0,-1 0 0 0 0,0 1-1 0 0,1-1 1 0 0,-1 0 0 0 0,0 0-1 0 0,0 0 1 0 0,1 0 0 0 0,-1 0-1 0 0,0 1 1 0 0,0-1 0 0 0,1 0-1 0 0,-1 0 1 0 0,0 0 0 0 0,0 1-1 0 0,0-1 1 0 0,1 0-1 0 0,-1 1 1 0 0,9 18-14 0 0,1 29 828 0 0,-9-43-822 0 0,1 9 172 0 0,2 9 75 0 0,0 0 0 0 0,1-1 0 0 0,2 1 0 0 0,16 37 0 0 0,-22-56-219 0 0,0-1 1 0 0,1 1-1 0 0,0-1 0 0 0,0 0 0 0 0,0 1 1 0 0,0-1-1 0 0,0 0 0 0 0,1 0 0 0 0,-1-1 1 0 0,1 1-1 0 0,0 0 0 0 0,0-1 0 0 0,0 0 1 0 0,0 0-1 0 0,0 0 0 0 0,1 0 0 0 0,-1 0 1 0 0,0 0-1 0 0,1-1 0 0 0,-1 0 0 0 0,1 0 1 0 0,0 0-1 0 0,-1 0 0 0 0,1 0 0 0 0,0-1 1 0 0,0 1-1 0 0,0-1 0 0 0,-1 0 0 0 0,1 0 1 0 0,0-1-1 0 0,0 1 0 0 0,-1-1 0 0 0,1 0 1 0 0,0 0-1 0 0,-1 0 0 0 0,1 0 0 0 0,6-4 1 0 0,-2 0-97 0 0,0 0 1 0 0,0 0-1 0 0,0-1 1 0 0,-1 0-1 0 0,0 0 1 0 0,0-1-1 0 0,0 1 1 0 0,-1-2-1 0 0,0 1 1 0 0,9-16-1 0 0,5-11-929 0 0,19-46-1 0 0,-30 61 501 0 0,35-81-4295 0 0,-4-2-1 0 0,46-189 0 0 0,-73 205 4372 0 0,-14 31 4197 0 0,1 54-3628 0 0,0 0-1 0 0,0 1 0 0 0,0-1 0 0 0,0 1 0 0 0,0-1 1 0 0,0 1-1 0 0,0-1 0 0 0,0 0 0 0 0,0 1 1 0 0,0-1-1 0 0,0 1 0 0 0,0-1 0 0 0,0 1 1 0 0,0-1-1 0 0,0 1 0 0 0,-1-1 0 0 0,1 0 1 0 0,0 1-1 0 0,0-1 0 0 0,-1 1 0 0 0,1 0 1 0 0,0-1-1 0 0,-1 1 0 0 0,1-1 0 0 0,-1 1 1 0 0,1-1-1 0 0,0 1 0 0 0,-1 0 0 0 0,1-1 1 0 0,-1 1-1 0 0,1 0 0 0 0,-1-1 0 0 0,1 1 0 0 0,-1 0 1 0 0,1 0-1 0 0,-1 0 0 0 0,0-1 0 0 0,1 1 1 0 0,-1 0-1 0 0,1 0 0 0 0,-1 0 0 0 0,1 0 1 0 0,-1 0-1 0 0,0 0 0 0 0,0 0 0 0 0,-1 1-30 0 0,1 0 0 0 0,0 0 0 0 0,-1 0 0 0 0,1 0-1 0 0,0 0 1 0 0,0 0 0 0 0,0 0 0 0 0,0 0 0 0 0,0 0-1 0 0,0 1 1 0 0,0-1 0 0 0,0 0 0 0 0,0 1 0 0 0,0-1-1 0 0,0 3 1 0 0,-30 79 1253 0 0,4 1 0 0 0,-19 102 0 0 0,36-132-798 0 0,2 1 0 0 0,3 0-1 0 0,2 0 1 0 0,8 92 0 0 0,-2-118-448 0 0,1 0 0 0 0,1-1 0 0 0,1 0 0 0 0,2 0 0 0 0,11 28 1 0 0,-18-56-92 0 0,-1 1 1 0 0,0-1 0 0 0,0 0 0 0 0,0 0-1 0 0,0 0 1 0 0,0 0 0 0 0,1 0 0 0 0,-1 0-1 0 0,0 0 1 0 0,0 1 0 0 0,0-1 0 0 0,1 0-1 0 0,-1 0 1 0 0,0 0 0 0 0,0 0 0 0 0,0 0-1 0 0,0 0 1 0 0,1 0 0 0 0,-1 0 0 0 0,0 0-1 0 0,0 0 1 0 0,0 0 0 0 0,1 0 0 0 0,-1 0-1 0 0,0 0 1 0 0,0 0 0 0 0,0 0 0 0 0,1 0-1 0 0,-1-1 1 0 0,0 1 0 0 0,0 0 0 0 0,0 0-1 0 0,0 0 1 0 0,1 0 0 0 0,-1 0 0 0 0,0 0 0 0 0,0 0-1 0 0,0-1 1 0 0,0 1 0 0 0,0 0 0 0 0,1 0-1 0 0,-1 0 1 0 0,0 0 0 0 0,0-1 0 0 0,0 1-1 0 0,0 0 1 0 0,0 0 0 0 0,0 0 0 0 0,0 0-1 0 0,0-1 1 0 0,0 1 0 0 0,0 0 0 0 0,0 0-1 0 0,0 0 1 0 0,0-1 0 0 0,0 1 0 0 0,0 0-1 0 0,0 0 1 0 0,0 0 0 0 0,0 0 0 0 0,0-1-1 0 0,0 1 1 0 0,0 0 0 0 0,0 0 0 0 0,0 0-1 0 0,0-1 1 0 0,4-15 16 0 0,6-34-159 0 0,1-5-138 0 0,30-93-1 0 0,-36 133 210 0 0,1 2 0 0 0,0-1 0 0 0,1 0-1 0 0,0 1 1 0 0,1 0 0 0 0,0 1 0 0 0,1 0 0 0 0,1 0 0 0 0,0 1 0 0 0,0 0 0 0 0,19-14-1 0 0,-24 22 57 0 0,-1 0-1 0 0,1 0 1 0 0,0 0 0 0 0,0 1-1 0 0,0 0 1 0 0,1 0-1 0 0,-1 0 1 0 0,0 1-1 0 0,1-1 1 0 0,-1 1-1 0 0,1 1 1 0 0,-1-1-1 0 0,1 1 1 0 0,-1 0 0 0 0,1 0-1 0 0,0 0 1 0 0,-1 1-1 0 0,1 0 1 0 0,-1 0-1 0 0,1 0 1 0 0,-1 1-1 0 0,7 3 1 0 0,-8-3 77 0 0,0 0-1 0 0,0 0 1 0 0,0 1 0 0 0,0 0 0 0 0,0 0-1 0 0,-1 0 1 0 0,1 0 0 0 0,-1 1 0 0 0,0-1-1 0 0,0 1 1 0 0,0 0 0 0 0,-1 0 0 0 0,1 0-1 0 0,-1 0 1 0 0,0 0 0 0 0,0 0-1 0 0,0 1 1 0 0,-1-1 0 0 0,1 1 0 0 0,-1-1-1 0 0,0 1 1 0 0,-1 0 0 0 0,1-1 0 0 0,-1 1-1 0 0,0 0 1 0 0,0 6 0 0 0,-1-6 20 0 0,0 0-1 0 0,-1-1 1 0 0,1 1 0 0 0,-1-1-1 0 0,0 0 1 0 0,0 0 0 0 0,-1 0-1 0 0,1 0 1 0 0,-1 0 0 0 0,0 0-1 0 0,0 0 1 0 0,0-1 0 0 0,0 1-1 0 0,-1-1 1 0 0,1 0 0 0 0,-1 0 0 0 0,0-1-1 0 0,0 1 1 0 0,0-1 0 0 0,0 1-1 0 0,0-1 1 0 0,0-1 0 0 0,-6 3-1 0 0,-11 4-18 0 0,0-1-1 0 0,-1 0 0 0 0,-30 4 0 0 0,-4-2-331 0 0,56-7 197 0 0,-1 0 0 0 0,1 0 0 0 0,0 0 0 0 0,0 0 0 0 0,0 1 0 0 0,1-1 0 0 0,-1 0 0 0 0,0 0 0 0 0,1 0 0 0 0,-1 0 0 0 0,1 0 0 0 0,0 0 0 0 0,2 4 0 0 0,4 6 130 0 0,0 1 0 0 0,1-2 1 0 0,1 1-1 0 0,0-1 1 0 0,1 0-1 0 0,0-1 0 0 0,0 0 1 0 0,1-1-1 0 0,1 0 1 0 0,-1-1-1 0 0,23 13 0 0 0,-16-11-414 0 0,1-1-1 0 0,0 0 1 0 0,0-2-1 0 0,0 0 0 0 0,1-1 1 0 0,1-1-1 0 0,31 5 0 0 0,-22-9-2721 0 0,-9 0-2127 0 0,1-1-3593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8"/>
    </inkml:context>
    <inkml:brush xml:id="br0">
      <inkml:brushProperty name="width" value="0.05" units="cm"/>
      <inkml:brushProperty name="height" value="0.05" units="cm"/>
      <inkml:brushProperty name="color" value="#00A0D7"/>
    </inkml:brush>
  </inkml:definitions>
  <inkml:trace contextRef="#ctx0" brushRef="#br0">1 0 11081 0 0,'0'0'1886'0'0,"0"0"-992"0"0,0 0-25 0 0,0 0 352 0 0,9 16 109 0 0,-7-12-1246 0 0,7 14 303 0 0,1-1-1 0 0,1 0 1 0 0,1-1-1 0 0,0 0 1 0 0,1-1 0 0 0,17 16-1 0 0,10 1 255 0 0,1-2 0 0 0,2-2 1 0 0,80 39-1 0 0,-77-46-1839 0 0,89 27 1 0 0,-111-43-692 0 0,-8-5-4306 0 0,-12-2-1590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7:52:23.42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4609,'1467'0,"-1464"1,-1-1,1 0,0 0,0 0,-1-1,1 1,0-1,-1 1,1-1,0 0,-1 0,1 0,-1 0,1 0,-1-1,0 1,1-1,-1 0,0 1,0-1,0 0,2-4,-1 1,-1 0,0-1,-1 1,1-1,-1 0,0 1,0-1,-1 0,0-11,-16-408,0 57,12 282,-19-106,12 112,-4-137,14 188,0 16,1 0,0 0,3-21,-3 32,0-1,1 1,0 0,-1-1,1 1,0 0,0-1,0 1,0 0,1 0,-1 0,0 0,1 0,0 0,-1 1,1-1,0 0,0 1,0 0,0-1,0 1,0 0,0 0,4-2,20-1,0 0,0 1,0 2,47 3,-18 0,2358 3,-1498-6,-914 1,9 1,-1-1,0-1,1 0,-1 0,0-1,11-2,-18 3,0 0,0 0,0 0,0-1,0 1,0 0,-1-1,1 1,0-1,0 0,-1 1,0-1,1 0,-1 0,0 0,0 0,0 0,0 0,0 0,0-1,0 1,-1 0,1 0,-1-1,0 1,0 0,0-1,0 1,0 0,-1-4,-4-20,-1-1,-1 1,-1 0,-2 1,0 0,-21-36,8 15,-45-113,6-3,-64-272,116 376,2-1,3 0,3 0,6-76,-1 1,-4 105,0 17,1 0,0 0,3-22,-2 31,-1 0,1 0,0 0,0 0,1 0,-1 0,1 0,-1 0,1 0,0 1,0-1,0 1,0-1,1 1,-1 0,1 0,-1 0,6-3,9-3,0 1,0 0,0 2,1 0,0 1,25-3,122-4,-98 9,1090-29,6 32,-401 2,-339 11,-11-1,468 27,-845-38,-31-1,-1-1,1 1,0-1,0 0,-1-1,1 1,0-1,-1 1,1-1,-1 0,1 0,-1-1,1 1,6-5,-8 4,0 0,0-1,0 1,-1-1,1 0,0 0,-1 0,0 1,0-1,0-1,0 1,0 0,-1 0,1 0,-1 0,0 0,0-4,-1-43,-3 0,-1 0,-3 1,-28-93,15 58,-114-499,122 543,10 32,0 1,0-1,1 0,0 0,0 0,1 0,0 0,0 0,1-15,1 22,0-1,0 0,0 1,0-1,0 1,0 0,0-1,1 1,-1 0,0-1,1 1,-1 0,1 0,0 0,-1 0,1 1,-1-1,1 0,0 1,0-1,-1 1,1 0,3-1,50-3,-42 4,641 0,-299 5,-182-4,-119-2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29"/>
    </inkml:context>
    <inkml:brush xml:id="br0">
      <inkml:brushProperty name="width" value="0.05" units="cm"/>
      <inkml:brushProperty name="height" value="0.05" units="cm"/>
      <inkml:brushProperty name="color" value="#00A0D7"/>
    </inkml:brush>
  </inkml:definitions>
  <inkml:trace contextRef="#ctx0" brushRef="#br0">491 0 8961 0 0,'0'0'3485'0'0,"0"0"-2156"0"0,-14 21-433 0 0,-190 299 4527 0 0,45-41-4014 0 0,136-232-1620 0 0,3 0 0 0 0,1 1 1 0 0,3 1-1 0 0,-13 62 0 0 0,28-109-85 0 0,-5 48-180 0 0,11-29-1888 0 0,-5-21 2171 0 0,0 1 0 0 0,1-1 0 0 0,-1 1-1 0 0,1-1 1 0 0,-1 0 0 0 0,0 0 0 0 0,1 1 0 0 0,-1-1 0 0 0,1 0-1 0 0,-1 0 1 0 0,0 1 0 0 0,1-1 0 0 0,-1 0 0 0 0,1 0-1 0 0,-1 0 1 0 0,1 0 0 0 0,-1 0 0 0 0,1 0 0 0 0,-1 0 0 0 0,1 0-1 0 0,-1 0 1 0 0,1 0 0 0 0,-1 0 0 0 0,1 0 0 0 0,-1 0 0 0 0,0 0-1 0 0,1 0 1 0 0,-1 0 0 0 0,1-1 0 0 0,-1 1 0 0 0,1 0-1 0 0,-1 0 1 0 0,1 0 0 0 0,-1-1 0 0 0,0 1 0 0 0,1-1 0 0 0,19-13-6381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30"/>
    </inkml:context>
    <inkml:brush xml:id="br0">
      <inkml:brushProperty name="width" value="0.05" units="cm"/>
      <inkml:brushProperty name="height" value="0.05" units="cm"/>
      <inkml:brushProperty name="color" value="#00A0D7"/>
    </inkml:brush>
  </inkml:definitions>
  <inkml:trace contextRef="#ctx0" brushRef="#br0">247 1 3180 0 0,'0'0'6952'0'0,"0"0"-4077"0"0,0 0-1547 0 0,0 0-266 0 0,0 0-176 0 0,-19 3-199 0 0,-62 15-198 0 0,74-16-437 0 0,0 0-1 0 0,0 1 1 0 0,0 0-1 0 0,1 1 1 0 0,0-1 0 0 0,0 1-1 0 0,0 0 1 0 0,0 1-1 0 0,0 0 1 0 0,1 0 0 0 0,0 0-1 0 0,0 0 1 0 0,-6 9 0 0 0,3-3 13 0 0,1 1 0 0 0,1 0 0 0 0,-1 1 1 0 0,2-1-1 0 0,-5 17 0 0 0,7-21-53 0 0,0 1 0 0 0,1 0 0 0 0,0 0 1 0 0,1 0-1 0 0,0 0 0 0 0,0 0 0 0 0,1 1 0 0 0,0-1 0 0 0,1 0 0 0 0,0 0 1 0 0,0 0-1 0 0,1 0 0 0 0,5 15 0 0 0,-5-19 3 0 0,1 1-1 0 0,-1-1 1 0 0,1 0-1 0 0,0-1 1 0 0,1 1-1 0 0,-1-1 1 0 0,1 1-1 0 0,0-1 1 0 0,0 0 0 0 0,0 0-1 0 0,1-1 1 0 0,-1 1-1 0 0,1-1 1 0 0,0 0-1 0 0,0 0 1 0 0,0-1 0 0 0,0 1-1 0 0,0-1 1 0 0,1 0-1 0 0,-1-1 1 0 0,1 1-1 0 0,-1-1 1 0 0,8 1-1 0 0,4-1 80 0 0,0 0-1 0 0,0-1 1 0 0,0-1-1 0 0,0 0 1 0 0,-1-1 0 0 0,1-1-1 0 0,0 0 1 0 0,-1-2-1 0 0,0 0 1 0 0,0 0-1 0 0,17-10 1 0 0,-21 10-52 0 0,-1-1 0 0 0,1-1 1 0 0,-1 0-1 0 0,-1 0 1 0 0,0-1-1 0 0,0-1 1 0 0,0 1-1 0 0,-1-2 0 0 0,0 1 1 0 0,-1-1-1 0 0,0 0 1 0 0,0-1-1 0 0,-1 0 0 0 0,-1 0 1 0 0,7-15-1 0 0,-11 22-74 0 0,-1 0 0 0 0,1-1 0 0 0,-1 1 0 0 0,1-1 0 0 0,-1 0 0 0 0,-1 1 0 0 0,1-1 0 0 0,-1 0 0 0 0,1 0 0 0 0,-1 1 0 0 0,-1-1 0 0 0,1 0 0 0 0,-1 0 0 0 0,0 1 0 0 0,0-1 0 0 0,0 0 0 0 0,0 1 0 0 0,-1-1 0 0 0,0 1 0 0 0,0-1 0 0 0,0 1 0 0 0,0 0 0 0 0,-1 0 0 0 0,0 0 0 0 0,0 0 0 0 0,-6-6 0 0 0,2 4-132 0 0,0 1 0 0 0,-1 0 0 0 0,1 1 0 0 0,-1-1 0 0 0,0 2 0 0 0,0-1 0 0 0,0 1 1 0 0,0 0-1 0 0,-1 1 0 0 0,1-1 0 0 0,-1 2 0 0 0,0-1 0 0 0,-16 1 0 0 0,11 0-347 0 0,0 2-1 0 0,1 0 1 0 0,-1 0-1 0 0,0 1 1 0 0,1 1-1 0 0,-27 9 1 0 0,28-7-983 0 0,0 0 1 0 0,1 1-1 0 0,-1 0 1 0 0,-14 11-1 0 0,2 3-3508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31"/>
    </inkml:context>
    <inkml:brush xml:id="br0">
      <inkml:brushProperty name="width" value="0.05" units="cm"/>
      <inkml:brushProperty name="height" value="0.05" units="cm"/>
      <inkml:brushProperty name="color" value="#00A0D7"/>
    </inkml:brush>
  </inkml:definitions>
  <inkml:trace contextRef="#ctx0" brushRef="#br0">0 23 3512 0 0,'0'0'5356'0'0,"0"0"-2914"0"0,0 0-952 0 0,0 0 29 0 0,0 17 111 0 0,1 135 1947 0 0,-1-142-3450 0 0,2-1 0 0 0,-1 0 0 0 0,1 1 0 0 0,1-1 0 0 0,-1 0 0 0 0,1 0 1 0 0,1-1-1 0 0,0 1 0 0 0,0-1 0 0 0,1 1 0 0 0,7 9 0 0 0,-10-15-108 0 0,0-1 0 0 0,0 1 0 0 0,0-1 0 0 0,0 1 0 0 0,0-1 0 0 0,1 0 0 0 0,-1 0 0 0 0,1 0 0 0 0,-1 0 0 0 0,1 0 0 0 0,0-1 0 0 0,0 1 0 0 0,0-1 0 0 0,0 1 0 0 0,0-1 0 0 0,0 0 0 0 0,0-1 0 0 0,0 1 0 0 0,0 0 0 0 0,1-1 0 0 0,-1 0 0 0 0,0 0 0 0 0,0 0 0 0 0,1 0 0 0 0,-1 0 0 0 0,0 0 0 0 0,0-1 0 0 0,0 0-1 0 0,0 0 1 0 0,0 0 0 0 0,0 0 0 0 0,0 0 0 0 0,0 0 0 0 0,0-1 0 0 0,0 1 0 0 0,4-4 0 0 0,4-3 5 0 0,0-1-1 0 0,0 0 0 0 0,-1-1 1 0 0,0 0-1 0 0,-1-1 0 0 0,0 0 1 0 0,8-13-1 0 0,5-12-225 0 0,17-39-1 0 0,-22 40-307 0 0,34-51 0 0 0,-51 86 484 0 0,0-1 1 0 0,0 1 0 0 0,0 0 0 0 0,0 0 0 0 0,0 0-1 0 0,0-1 1 0 0,0 1 0 0 0,0 0 0 0 0,0 0 0 0 0,0 0-1 0 0,1-1 1 0 0,-1 1 0 0 0,0 0 0 0 0,0 0 0 0 0,0 0 0 0 0,0 0-1 0 0,1-1 1 0 0,-1 1 0 0 0,0 0 0 0 0,0 0 0 0 0,0 0-1 0 0,0 0 1 0 0,1 0 0 0 0,-1 0 0 0 0,0-1 0 0 0,0 1 0 0 0,1 0-1 0 0,-1 0 1 0 0,0 0 0 0 0,0 0 0 0 0,0 0 0 0 0,1 0-1 0 0,-1 0 1 0 0,0 0 0 0 0,0 0 0 0 0,1 0 0 0 0,-1 0-1 0 0,0 0 1 0 0,0 0 0 0 0,0 0 0 0 0,1 0 0 0 0,-1 1 0 0 0,0-1-1 0 0,0 0 1 0 0,0 0 0 0 0,1 0 0 0 0,-1 0 0 0 0,0 0-1 0 0,0 0 1 0 0,0 0 0 0 0,1 1 0 0 0,-1-1 0 0 0,0 0-1 0 0,0 0 1 0 0,0 0 0 0 0,0 1 0 0 0,5 20-173 0 0,-3 36 974 0 0,-2-51-771 0 0,-2 72 372 0 0,0-47-381 0 0,1 0 1 0 0,1 0 0 0 0,2 0 0 0 0,1 0-1 0 0,10 45 1 0 0,-10-69-134 0 0,-1 1 0 0 0,1-1-1 0 0,0 0 1 0 0,1 0 0 0 0,0 0-1 0 0,7 9 1 0 0,14 5-2185 0 0,-22-19 1747 0 0,-1-1-1 0 0,1 0 1 0 0,0 0 0 0 0,-1 0-1 0 0,1-1 1 0 0,0 1-1 0 0,0-1 1 0 0,0 1 0 0 0,0-1-1 0 0,3 0 1 0 0,23-5-6548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32"/>
    </inkml:context>
    <inkml:brush xml:id="br0">
      <inkml:brushProperty name="width" value="0.05" units="cm"/>
      <inkml:brushProperty name="height" value="0.05" units="cm"/>
      <inkml:brushProperty name="color" value="#00A0D7"/>
    </inkml:brush>
  </inkml:definitions>
  <inkml:trace contextRef="#ctx0" brushRef="#br0">61 3 8533 0 0,'0'0'2135'0'0,"0"0"-775"0"0,0 0-420 0 0,0 0 67 0 0,0 0 240 0 0,0 0-44 0 0,0 0-292 0 0,0 0-301 0 0,0 0-175 0 0,0 0-96 0 0,1-2-18 0 0,-2 9-353 0 0,-23 126 369 0 0,6 1 1 0 0,5 1-1 0 0,8 216 1 0 0,19-241-1809 0 0,1-39-5887 0 0,-13-61 1649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31T14:45:43.933"/>
    </inkml:context>
    <inkml:brush xml:id="br0">
      <inkml:brushProperty name="width" value="0.05" units="cm"/>
      <inkml:brushProperty name="height" value="0.05" units="cm"/>
      <inkml:brushProperty name="color" value="#00A0D7"/>
    </inkml:brush>
  </inkml:definitions>
  <inkml:trace contextRef="#ctx0" brushRef="#br0">100 1 3132 0 0,'0'0'6350'0'0,"0"0"-3520"0"0,0 0-1580 0 0,0 0-325 0 0,0 0 10 0 0,0 0 24 0 0,0 0-175 0 0,0 0-228 0 0,0 0-183 0 0,-16 16-149 0 0,-46 53-84 0 0,60-67-135 0 0,0 0 0 0 0,0 0 0 0 0,0 0 0 0 0,1 1 0 0 0,-1-1 0 0 0,1 1 0 0 0,-1-1 0 0 0,1 1 0 0 0,0-1 0 0 0,0 1 0 0 0,0 0 0 0 0,0 0 1 0 0,0 0-1 0 0,1-1 0 0 0,-1 1 0 0 0,1 4 0 0 0,0-6-8 0 0,0 1 1 0 0,1-1-1 0 0,-1 0 0 0 0,1 0 1 0 0,-1 1-1 0 0,1-1 0 0 0,-1 0 1 0 0,1 0-1 0 0,0 0 0 0 0,0 0 1 0 0,0 0-1 0 0,-1 0 0 0 0,1 0 1 0 0,0 0-1 0 0,0 0 1 0 0,0-1-1 0 0,1 1 0 0 0,-1 0 1 0 0,0-1-1 0 0,0 1 0 0 0,0-1 1 0 0,0 1-1 0 0,3 0 0 0 0,2 1 101 0 0,0-1 0 0 0,0 0 0 0 0,0 0-1 0 0,0-1 1 0 0,1 1 0 0 0,-1-1 0 0 0,0-1-1 0 0,0 1 1 0 0,12-3 0 0 0,22-17 511 0 0,-39 19-551 0 0,1 0 1 0 0,0 0-1 0 0,0 0 1 0 0,-1-1-1 0 0,1 1 0 0 0,0 0 1 0 0,-1-1-1 0 0,1 1 0 0 0,-1-1 1 0 0,0 0-1 0 0,0 1 0 0 0,1-1 1 0 0,-1 0-1 0 0,0 0 0 0 0,0 0 1 0 0,-1 0-1 0 0,1 0 1 0 0,1-3-1 0 0,-3 4-70 0 0,1 1 0 0 0,-1-1 0 0 0,1 0 0 0 0,-1 1 0 0 0,1-1 0 0 0,-1 0 0 0 0,1 1 0 0 0,-1-1 0 0 0,1 1 0 0 0,-1-1 0 0 0,0 1 0 0 0,1-1 1 0 0,-1 1-1 0 0,0-1 0 0 0,0 1 0 0 0,1 0 0 0 0,-1-1 0 0 0,0 1 0 0 0,0 0 0 0 0,0 0 0 0 0,1-1 0 0 0,-1 1 0 0 0,0 0 0 0 0,0 0 0 0 0,0 0 0 0 0,0 0 0 0 0,-1 0 0 0 0,-28-1-1728 0 0,27 1 1368 0 0,-24 4-2922 0 0,-14 11-3032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7:52:41.097"/>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0 4788,'1'-1,"-1"0,1 0,-1-1,1 1,-1 0,1 0,0 0,0 0,-1 0,1 0,0 0,0 0,0 1,0-1,0 0,0 0,0 1,0-1,0 1,1-1,-1 1,0-1,0 1,1 0,-1-1,0 1,2 0,41-5,-39 5,428-4,-222 7,2450-3,-2656 1,-1-1,1 0,0-1,0 1,-1-1,1 0,0 0,-1 0,1-1,-1 0,0 1,5-4,-7 3,1 0,-1-1,0 1,0-1,0 1,0-1,-1 0,1 0,-1 0,1 0,-1 0,0 0,0 0,-1 0,1-1,0 1,-1 0,0-5,-1-262,-3 124,-13-495,7 184,10 454,0 0,0 0,0 0,0 0,1 0,-1 0,1 0,0 0,0 0,0 0,0 0,0 1,1-1,-1 0,1 1,0-1,-1 1,1 0,1-1,-1 1,0 0,5-3,0 2,-1 0,1 1,0-1,0 1,1 1,-1-1,0 1,12 0,363 0,-191 6,481-5,-668 0,0 1,0-1,0-1,0 1,-1-1,1 1,0-1,0 0,-1-1,1 1,0 0,-1-1,1 0,3-3,-5 3,1-1,-1 0,0 0,0 0,0 0,-1 0,1 0,-1-1,1 1,-1 0,0-1,-1 1,1-1,-1 1,1-1,-1-3,22-927,-23 701,-12-112,-1-10,12 213,-29-197,-10-38,36 155,5 219,0 0,1 0,-1 0,1 0,0 0,0 0,0 1,0-1,0 0,0 0,1 1,0-1,-1 1,1 0,0-1,0 1,0 0,1 0,-1 0,0 0,1 1,-1-1,1 1,0-1,-1 1,1 0,0 0,0 0,0 0,0 1,4-1,12-2,1 0,-1 2,36 1,-35 1,979 64,113 1,1180-68,-1688-47,-476 33,142 1,620 16,-862-1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0.735"/>
    </inkml:context>
    <inkml:brush xml:id="br0">
      <inkml:brushProperty name="width" value="0.05" units="cm"/>
      <inkml:brushProperty name="height" value="0.05" units="cm"/>
      <inkml:brushProperty name="color" value="#E71224"/>
    </inkml:brush>
  </inkml:definitions>
  <inkml:trace contextRef="#ctx0" brushRef="#br0">1 0 24575,'150'137'0,"-137"-125"0,1 0 0,23 16 0,-23-18 0,0 0 0,-1 1 0,18 18 0,185 206 0,-181-198-83,-24-26-60,0 0 1,-1 0 0,0 1-1,-1 0 1,0 0-1,-1 1 1,0 1-1,6 15 1,-9-12-6684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1.580"/>
    </inkml:context>
    <inkml:brush xml:id="br0">
      <inkml:brushProperty name="width" value="0.05" units="cm"/>
      <inkml:brushProperty name="height" value="0.05" units="cm"/>
      <inkml:brushProperty name="color" value="#E71224"/>
    </inkml:brush>
  </inkml:definitions>
  <inkml:trace contextRef="#ctx0" brushRef="#br0">1 467 24575,'5'-1'0,"0"-1"0,0 0 0,0 0 0,0-1 0,0 0 0,-1 0 0,1 0 0,-1 0 0,0 0 0,5-5 0,21-14 0,79-40 0,164-123 0,-63 32-1365,-193 141-5461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4.566"/>
    </inkml:context>
    <inkml:brush xml:id="br0">
      <inkml:brushProperty name="width" value="0.05" units="cm"/>
      <inkml:brushProperty name="height" value="0.05" units="cm"/>
      <inkml:brushProperty name="color" value="#E71224"/>
    </inkml:brush>
  </inkml:definitions>
  <inkml:trace contextRef="#ctx0" brushRef="#br0">1 0 24575,'6'1'0,"0"1"0,0-1 0,0 1 0,0 1 0,0-1 0,0 1 0,0 0 0,9 7 0,3 0 0,19 12 0,-1 1 0,-1 1 0,47 43 0,85 98 0,-99-95 0,281 309 0,-334-363-1365,-2-5-5461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5.318"/>
    </inkml:context>
    <inkml:brush xml:id="br0">
      <inkml:brushProperty name="width" value="0.05" units="cm"/>
      <inkml:brushProperty name="height" value="0.05" units="cm"/>
      <inkml:brushProperty name="color" value="#E71224"/>
    </inkml:brush>
  </inkml:definitions>
  <inkml:trace contextRef="#ctx0" brushRef="#br0">531 0 24575,'-4'2'0,"0"0"0,1 0 0,-1 1 0,1-1 0,0 1 0,0 0 0,0 0 0,0 0 0,0 0 0,0 0 0,1 0 0,0 1 0,0-1 0,-3 7 0,-4 4 0,-336 464 0,317-438-76,-58 74-1213,70-96-5537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6.616"/>
    </inkml:context>
    <inkml:brush xml:id="br0">
      <inkml:brushProperty name="width" value="0.05" units="cm"/>
      <inkml:brushProperty name="height" value="0.05" units="cm"/>
      <inkml:brushProperty name="color" value="#E71224"/>
    </inkml:brush>
  </inkml:definitions>
  <inkml:trace contextRef="#ctx0" brushRef="#br0">1 0 24575,'2'4'0,"0"1"0,0-1 0,1-1 0,0 1 0,0 0 0,0-1 0,0 1 0,1-1 0,-1 0 0,1 0 0,7 4 0,-1 1 0,130 135 0,-1-2 0,-102-106 0,55 68 0,-3-5 0,-18-10-1365,-55-67-5461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54:37.303"/>
    </inkml:context>
    <inkml:brush xml:id="br0">
      <inkml:brushProperty name="width" value="0.05" units="cm"/>
      <inkml:brushProperty name="height" value="0.05" units="cm"/>
      <inkml:brushProperty name="color" value="#E71224"/>
    </inkml:brush>
  </inkml:definitions>
  <inkml:trace contextRef="#ctx0" brushRef="#br0">833 0 24575,'-7'2'0,"0"-1"0,1 1 0,-1 1 0,1-1 0,0 1 0,-1 0 0,1 0 0,1 1 0,-1 0 0,-8 7 0,-11 7 0,-19 11 0,2 1 0,1 3 0,1 1 0,-42 49 0,-130 170 0,155-181 0,31-37-273,-1-2 0,-2-1 0,-1-1 0,-56 43 0,72-63-6553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r>
              <a:rPr lang="en-US"/>
              <a:t>REDUCESEARCH</a:t>
            </a:r>
            <a:endParaRPr lang="nb-NO"/>
          </a:p>
        </p:txBody>
      </p:sp>
      <p:sp>
        <p:nvSpPr>
          <p:cNvPr id="67587" name="Rectangle 3"/>
          <p:cNvSpPr>
            <a:spLocks noGrp="1" noChangeArrowheads="1"/>
          </p:cNvSpPr>
          <p:nvPr>
            <p:ph type="dt" idx="1"/>
          </p:nvPr>
        </p:nvSpPr>
        <p:spPr bwMode="auto">
          <a:xfrm>
            <a:off x="3850295" y="0"/>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8196" name="Rectangle 4"/>
          <p:cNvSpPr>
            <a:spLocks noGrp="1" noRot="1" noChangeAspect="1" noChangeArrowheads="1" noTextEdit="1"/>
          </p:cNvSpPr>
          <p:nvPr>
            <p:ph type="sldImg" idx="2"/>
          </p:nvPr>
        </p:nvSpPr>
        <p:spPr bwMode="auto">
          <a:xfrm>
            <a:off x="93663" y="746125"/>
            <a:ext cx="6611937" cy="3719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79466" y="4713116"/>
            <a:ext cx="5438748" cy="446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7590" name="Rectangle 6"/>
          <p:cNvSpPr>
            <a:spLocks noGrp="1" noChangeArrowheads="1"/>
          </p:cNvSpPr>
          <p:nvPr>
            <p:ph type="ftr" sz="quarter" idx="4"/>
          </p:nvPr>
        </p:nvSpPr>
        <p:spPr bwMode="auto">
          <a:xfrm>
            <a:off x="2"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r>
              <a:rPr lang="nb-NO"/>
              <a:t>Bart M. P. Jansen</a:t>
            </a:r>
          </a:p>
        </p:txBody>
      </p:sp>
      <p:sp>
        <p:nvSpPr>
          <p:cNvPr id="67591" name="Rectangle 7"/>
          <p:cNvSpPr>
            <a:spLocks noGrp="1" noChangeArrowheads="1"/>
          </p:cNvSpPr>
          <p:nvPr>
            <p:ph type="sldNum" sz="quarter" idx="5"/>
          </p:nvPr>
        </p:nvSpPr>
        <p:spPr bwMode="auto">
          <a:xfrm>
            <a:off x="3850295" y="9429305"/>
            <a:ext cx="294586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E25ECAD4-345E-4ADD-8C78-01985C60FD5F}" type="slidenum">
              <a:rPr lang="nb-NO"/>
              <a:pPr>
                <a:defRPr/>
              </a:pPr>
              <a:t>‹#›</a:t>
            </a:fld>
            <a:endParaRPr lang="nb-NO"/>
          </a:p>
        </p:txBody>
      </p:sp>
    </p:spTree>
    <p:extLst>
      <p:ext uri="{BB962C8B-B14F-4D97-AF65-F5344CB8AC3E}">
        <p14:creationId xmlns:p14="http://schemas.microsoft.com/office/powerpoint/2010/main" val="2966553479"/>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11937" cy="371951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Motivation: nice combinatorial problem, easy to state, non-trivial solution that does not require any heavy machinery to understand.</a:t>
            </a:r>
          </a:p>
          <a:p>
            <a:r>
              <a:rPr lang="en-US" dirty="0"/>
              <a:t>Goals of the talk:</a:t>
            </a:r>
          </a:p>
          <a:p>
            <a:pPr lvl="1"/>
            <a:r>
              <a:rPr lang="en-US" dirty="0"/>
              <a:t>Expose you to some interesting graph-theoretic concepts</a:t>
            </a:r>
          </a:p>
          <a:p>
            <a:pPr lvl="1"/>
            <a:r>
              <a:rPr lang="en-US" dirty="0"/>
              <a:t>Expose you to the design of fixed-parameter tractable algorithms</a:t>
            </a:r>
          </a:p>
          <a:p>
            <a:pPr lvl="1"/>
            <a:r>
              <a:rPr lang="en-US" dirty="0"/>
              <a:t>Expose you to multivariate complexity analysis of algorithms</a:t>
            </a:r>
          </a:p>
          <a:p>
            <a:endParaRPr lang="en-US" sz="1200" b="0" i="0" kern="1200" dirty="0">
              <a:solidFill>
                <a:schemeClr val="tx1"/>
              </a:solidFill>
              <a:effectLst/>
              <a:latin typeface="Arial" charset="0"/>
              <a:ea typeface="+mn-ea"/>
              <a:cs typeface="+mn-cs"/>
            </a:endParaRPr>
          </a:p>
        </p:txBody>
      </p:sp>
      <p:sp>
        <p:nvSpPr>
          <p:cNvPr id="5" name="Footer Placeholder 4"/>
          <p:cNvSpPr>
            <a:spLocks noGrp="1"/>
          </p:cNvSpPr>
          <p:nvPr>
            <p:ph type="ftr" sz="quarter" idx="11"/>
          </p:nvPr>
        </p:nvSpPr>
        <p:spPr/>
        <p:txBody>
          <a:bodyPr/>
          <a:lstStyle/>
          <a:p>
            <a:pPr>
              <a:defRPr/>
            </a:pPr>
            <a:r>
              <a:rPr lang="nb-NO"/>
              <a:t>Bart M. P. Jansen</a:t>
            </a:r>
          </a:p>
        </p:txBody>
      </p:sp>
      <p:sp>
        <p:nvSpPr>
          <p:cNvPr id="6" name="Header Placeholder 5"/>
          <p:cNvSpPr>
            <a:spLocks noGrp="1"/>
          </p:cNvSpPr>
          <p:nvPr>
            <p:ph type="hdr" sz="quarter" idx="12"/>
          </p:nvPr>
        </p:nvSpPr>
        <p:spPr/>
        <p:txBody>
          <a:bodyPr/>
          <a:lstStyle/>
          <a:p>
            <a:pPr>
              <a:defRPr/>
            </a:pPr>
            <a:r>
              <a:rPr lang="en-US"/>
              <a:t>REDUCESEARCH</a:t>
            </a:r>
            <a:endParaRPr lang="nb-NO"/>
          </a:p>
        </p:txBody>
      </p:sp>
    </p:spTree>
    <p:extLst>
      <p:ext uri="{BB962C8B-B14F-4D97-AF65-F5344CB8AC3E}">
        <p14:creationId xmlns:p14="http://schemas.microsoft.com/office/powerpoint/2010/main" val="249686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Why would you not include all vertices of </a:t>
                </a:r>
                <a14:m>
                  <m:oMath xmlns:m="http://schemas.openxmlformats.org/officeDocument/2006/math">
                    <m:r>
                      <a:rPr lang="en-US" b="0" i="1" smtClean="0">
                        <a:latin typeface="Cambria Math" panose="02040503050406030204" pitchFamily="18" charset="0"/>
                      </a:rPr>
                      <m:t>𝑃</m:t>
                    </m:r>
                  </m:oMath>
                </a14:m>
                <a:r>
                  <a:rPr lang="en-US" dirty="0"/>
                  <a:t>?</a:t>
                </a:r>
              </a:p>
              <a:p>
                <a:pPr marL="171450" indent="-171450">
                  <a:buFont typeface="Arial" panose="020B0604020202020204" pitchFamily="34" charset="0"/>
                  <a:buChar char="•"/>
                </a:pPr>
                <a:r>
                  <a:rPr lang="en-US" dirty="0"/>
                  <a:t>If you do not include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ℓ</m:t>
                        </m:r>
                      </m:sub>
                    </m:sSub>
                  </m:oMath>
                </a14:m>
                <a:r>
                  <a:rPr lang="en-US" dirty="0"/>
                  <a:t>, then all internal vertices can go in without making cycles and without increasing the seclusion.</a:t>
                </a:r>
              </a:p>
              <a:p>
                <a:pPr marL="171450" indent="-171450">
                  <a:buFont typeface="Arial" panose="020B0604020202020204" pitchFamily="34" charset="0"/>
                  <a:buChar char="•"/>
                </a:pPr>
                <a:r>
                  <a:rPr lang="en-US" dirty="0"/>
                  <a:t>If you do include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ℓ</m:t>
                        </m:r>
                      </m:sub>
                    </m:sSub>
                  </m:oMath>
                </a14:m>
                <a:r>
                  <a:rPr lang="en-US" dirty="0"/>
                  <a:t>, and you do</a:t>
                </a:r>
                <a:r>
                  <a:rPr lang="en-US" baseline="0" dirty="0"/>
                  <a:t> not include the entire path, then it is optimal to avoid a minimum-weight vertex.</a:t>
                </a:r>
                <a:endParaRPr lang="en-US" dirty="0"/>
              </a:p>
            </p:txBody>
          </p:sp>
        </mc:Choice>
        <mc:Fallback xmlns="">
          <p:sp>
            <p:nvSpPr>
              <p:cNvPr id="3" name="Notes Placeholder 2"/>
              <p:cNvSpPr>
                <a:spLocks noGrp="1"/>
              </p:cNvSpPr>
              <p:nvPr>
                <p:ph type="body" idx="1"/>
              </p:nvPr>
            </p:nvSpPr>
            <p:spPr/>
            <p:txBody>
              <a:bodyPr/>
              <a:lstStyle/>
              <a:p>
                <a:r>
                  <a:rPr lang="en-US" dirty="0"/>
                  <a:t>Why would you not include all vertices of </a:t>
                </a:r>
                <a:r>
                  <a:rPr lang="en-US" b="0" i="0">
                    <a:latin typeface="Cambria Math" panose="02040503050406030204" pitchFamily="18" charset="0"/>
                  </a:rPr>
                  <a:t>𝑃</a:t>
                </a:r>
                <a:r>
                  <a:rPr lang="en-US" dirty="0"/>
                  <a:t>?</a:t>
                </a:r>
              </a:p>
              <a:p>
                <a:pPr marL="171450" indent="-171450">
                  <a:buFont typeface="Arial" panose="020B0604020202020204" pitchFamily="34" charset="0"/>
                  <a:buChar char="•"/>
                </a:pPr>
                <a:r>
                  <a:rPr lang="en-US" dirty="0"/>
                  <a:t>If you do not include </a:t>
                </a:r>
                <a:r>
                  <a:rPr lang="en-US" b="0" i="0">
                    <a:latin typeface="Cambria Math" panose="02040503050406030204" pitchFamily="18" charset="0"/>
                  </a:rPr>
                  <a:t>𝑣_ℓ</a:t>
                </a:r>
                <a:r>
                  <a:rPr lang="en-US" dirty="0"/>
                  <a:t>, then all internal vertices can go in without making cycles and without increasing the seclusion.</a:t>
                </a:r>
              </a:p>
              <a:p>
                <a:pPr marL="171450" indent="-171450">
                  <a:buFont typeface="Arial" panose="020B0604020202020204" pitchFamily="34" charset="0"/>
                  <a:buChar char="•"/>
                </a:pPr>
                <a:r>
                  <a:rPr lang="en-US" dirty="0"/>
                  <a:t>If you do include </a:t>
                </a:r>
                <a:r>
                  <a:rPr lang="en-US" b="0" i="0">
                    <a:latin typeface="Cambria Math" panose="02040503050406030204" pitchFamily="18" charset="0"/>
                  </a:rPr>
                  <a:t>𝑣_ℓ</a:t>
                </a:r>
                <a:r>
                  <a:rPr lang="en-US" dirty="0"/>
                  <a:t>, and you do</a:t>
                </a:r>
                <a:r>
                  <a:rPr lang="en-US" baseline="0" dirty="0"/>
                  <a:t> not include the entire path, then it is optimal to avoid a minimum-weight vertex.</a:t>
                </a:r>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44966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Correctness follows from the arguments </a:t>
            </a:r>
          </a:p>
        </p:txBody>
      </p:sp>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775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Intuitively: a search is hopeless if the open neighborhood of </a:t>
                </a:r>
                <a14:m>
                  <m:oMath xmlns:m="http://schemas.openxmlformats.org/officeDocument/2006/math">
                    <m:r>
                      <a:rPr lang="en-US" b="0" i="1" smtClean="0">
                        <a:latin typeface="Cambria Math" panose="02040503050406030204" pitchFamily="18" charset="0"/>
                      </a:rPr>
                      <m:t>𝑇</m:t>
                    </m:r>
                  </m:oMath>
                </a14:m>
                <a:r>
                  <a:rPr lang="en-US" dirty="0"/>
                  <a:t> is very large.</a:t>
                </a:r>
              </a:p>
            </p:txBody>
          </p:sp>
        </mc:Choice>
        <mc:Fallback xmlns="">
          <p:sp>
            <p:nvSpPr>
              <p:cNvPr id="3" name="Notes Placeholder 2"/>
              <p:cNvSpPr>
                <a:spLocks noGrp="1"/>
              </p:cNvSpPr>
              <p:nvPr>
                <p:ph type="body" idx="1"/>
              </p:nvPr>
            </p:nvSpPr>
            <p:spPr/>
            <p:txBody>
              <a:bodyPr/>
              <a:lstStyle/>
              <a:p>
                <a:r>
                  <a:rPr lang="en-US" dirty="0"/>
                  <a:t>In the first recursive call: </a:t>
                </a:r>
                <a:r>
                  <a:rPr lang="en-US" b="0" i="0">
                    <a:latin typeface="Cambria Math" panose="02040503050406030204" pitchFamily="18" charset="0"/>
                  </a:rPr>
                  <a:t>𝑣</a:t>
                </a:r>
                <a:r>
                  <a:rPr lang="en-US" dirty="0"/>
                  <a:t> is added to </a:t>
                </a:r>
                <a:r>
                  <a:rPr lang="en-US" b="0" i="0">
                    <a:latin typeface="Cambria Math" panose="02040503050406030204" pitchFamily="18" charset="0"/>
                  </a:rPr>
                  <a:t>𝑇</a:t>
                </a:r>
                <a:r>
                  <a:rPr lang="en-US" dirty="0"/>
                  <a:t> (so is no longer ‘undecided’), </a:t>
                </a:r>
                <a:r>
                  <a:rPr lang="en-US" b="0" i="0">
                    <a:latin typeface="Cambria Math" panose="02040503050406030204" pitchFamily="18" charset="0"/>
                  </a:rPr>
                  <a:t>𝑘</a:t>
                </a:r>
                <a:r>
                  <a:rPr lang="en-US" dirty="0"/>
                  <a:t> stays</a:t>
                </a:r>
                <a:r>
                  <a:rPr lang="en-US" baseline="0" dirty="0"/>
                  <a:t> unchanged. In the second call: </a:t>
                </a:r>
                <a:r>
                  <a:rPr lang="en-US" b="0" i="0" baseline="0">
                    <a:latin typeface="Cambria Math" panose="02040503050406030204" pitchFamily="18" charset="0"/>
                  </a:rPr>
                  <a:t>𝑣</a:t>
                </a:r>
                <a:r>
                  <a:rPr lang="en-US" dirty="0"/>
                  <a:t> is deleted</a:t>
                </a:r>
                <a:r>
                  <a:rPr lang="en-US" baseline="0" dirty="0"/>
                  <a:t> from the graph (so is no longer ‘undecided’), </a:t>
                </a:r>
                <a:r>
                  <a:rPr lang="en-US" b="0" i="0" baseline="0">
                    <a:latin typeface="Cambria Math" panose="02040503050406030204" pitchFamily="18" charset="0"/>
                  </a:rPr>
                  <a:t>𝑘</a:t>
                </a:r>
                <a:r>
                  <a:rPr lang="en-US" dirty="0"/>
                  <a:t> decreases by 1.</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81173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Scenario on the left: cannot occur since we get rid of degree-1 vertices in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by simplification.</a:t>
                </a:r>
              </a:p>
              <a:p>
                <a:r>
                  <a:rPr lang="en-US" dirty="0"/>
                  <a:t>Scenario on the right: we can try to detect it in the algorithm and deal with it upfront.</a:t>
                </a:r>
              </a:p>
            </p:txBody>
          </p:sp>
        </mc:Choice>
        <mc:Fallback xmlns="">
          <p:sp>
            <p:nvSpPr>
              <p:cNvPr id="3" name="Notes Placeholder 2"/>
              <p:cNvSpPr>
                <a:spLocks noGrp="1"/>
              </p:cNvSpPr>
              <p:nvPr>
                <p:ph type="body" idx="1"/>
              </p:nvPr>
            </p:nvSpPr>
            <p:spPr/>
            <p:txBody>
              <a:bodyPr/>
              <a:lstStyle/>
              <a:p>
                <a:r>
                  <a:rPr lang="en-US" dirty="0"/>
                  <a:t>Scenario on the left: cannot occur since we get rid of degree-1 vertices in </a:t>
                </a:r>
                <a:r>
                  <a:rPr lang="en-US" b="0" i="0">
                    <a:latin typeface="Cambria Math" panose="02040503050406030204" pitchFamily="18" charset="0"/>
                  </a:rPr>
                  <a:t>𝑉(𝐺)∖𝑇</a:t>
                </a:r>
                <a:r>
                  <a:rPr lang="en-US" dirty="0"/>
                  <a:t> by simplification.</a:t>
                </a:r>
              </a:p>
              <a:p>
                <a:r>
                  <a:rPr lang="en-US" dirty="0"/>
                  <a:t>Scenario on the right: we can try to detect it in the algorithm and deal with it upfront.</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1917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Add: If we reach the problematic branch, then the size of the open neighborhood of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larger than that of </a:t>
                </a:r>
                <a14:m>
                  <m:oMath xmlns:m="http://schemas.openxmlformats.org/officeDocument/2006/math">
                    <m:r>
                      <a:rPr lang="en-US" b="0" i="1" smtClean="0">
                        <a:latin typeface="Cambria Math" panose="02040503050406030204" pitchFamily="18" charset="0"/>
                      </a:rPr>
                      <m:t>𝑇</m:t>
                    </m:r>
                  </m:oMath>
                </a14:m>
                <a:r>
                  <a:rPr lang="en-US" dirty="0"/>
                  <a:t>!</a:t>
                </a:r>
              </a:p>
            </p:txBody>
          </p:sp>
        </mc:Choice>
        <mc:Fallback xmlns="">
          <p:sp>
            <p:nvSpPr>
              <p:cNvPr id="3" name="Notes Placeholder 2"/>
              <p:cNvSpPr>
                <a:spLocks noGrp="1"/>
              </p:cNvSpPr>
              <p:nvPr>
                <p:ph type="body" idx="1"/>
              </p:nvPr>
            </p:nvSpPr>
            <p:spPr/>
            <p:txBody>
              <a:bodyPr/>
              <a:lstStyle/>
              <a:p>
                <a:r>
                  <a:rPr lang="en-US" dirty="0"/>
                  <a:t>Add: If we reach the problematic branch, then the size of the open neighborhood of </a:t>
                </a:r>
                <a:r>
                  <a:rPr lang="en-US" b="0" i="0">
                    <a:latin typeface="Cambria Math" panose="02040503050406030204" pitchFamily="18" charset="0"/>
                  </a:rPr>
                  <a:t>𝑇∪{𝑣}</a:t>
                </a:r>
                <a:r>
                  <a:rPr lang="en-US" dirty="0"/>
                  <a:t> is larger than that of </a:t>
                </a:r>
                <a:r>
                  <a:rPr lang="en-US" b="0" i="0">
                    <a:latin typeface="Cambria Math" panose="02040503050406030204" pitchFamily="18" charset="0"/>
                  </a:rPr>
                  <a:t>𝑇</a:t>
                </a:r>
                <a:r>
                  <a:rPr lang="en-US" dirty="0"/>
                  <a:t>!</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625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an NP-hardness proof, we can mimic the reduction from independent set: reduce from 3CNF-SAT. Each clause becomes a 3-clique. Add an edge between conflicting literals. Add a universal vertex of large weight (or a path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degree-2 vertices) to simulate the root.</a:t>
                </a: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an NP-hardness proof, we can mimic the reduction from independent set: reduce from 3CNF-SAT. Each clause becomes a 3-clique. Add an edge between conflicting literals. Add a universal vertex of large weight (or a path of </a:t>
                </a:r>
                <a:r>
                  <a:rPr lang="en-US" b="0" i="0">
                    <a:latin typeface="Cambria Math" panose="02040503050406030204" pitchFamily="18" charset="0"/>
                  </a:rPr>
                  <a:t>𝑛+2</a:t>
                </a:r>
                <a:r>
                  <a:rPr lang="en-US" dirty="0"/>
                  <a:t> degree-2 vertices) to simulate the root.</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99475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each fixed value of </a:t>
                </a:r>
                <a14:m>
                  <m:oMath xmlns:m="http://schemas.openxmlformats.org/officeDocument/2006/math">
                    <m:r>
                      <a:rPr lang="en-US" b="0" i="1" smtClean="0">
                        <a:latin typeface="Cambria Math" panose="02040503050406030204" pitchFamily="18" charset="0"/>
                      </a:rPr>
                      <m:t>𝑘</m:t>
                    </m:r>
                  </m:oMath>
                </a14:m>
                <a:r>
                  <a:rPr lang="en-US" dirty="0"/>
                  <a:t> the problem is tractable</a:t>
                </a:r>
                <a:r>
                  <a:rPr lang="en-US" baseline="0" dirty="0"/>
                  <a:t> because there is an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𝑂</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m:t>
                            </m:r>
                          </m:e>
                        </m:d>
                      </m:sup>
                    </m:sSup>
                  </m:oMath>
                </a14:m>
                <a:r>
                  <a:rPr lang="en-US" dirty="0"/>
                  <a:t> algorithm.’ Add: often</a:t>
                </a:r>
                <a:r>
                  <a:rPr lang="en-US" baseline="0" dirty="0"/>
                  <a:t> easy to find an algorithm with running time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𝑂</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𝑘</m:t>
                            </m:r>
                          </m:e>
                        </m:d>
                      </m:sup>
                    </m:sSup>
                  </m:oMath>
                </a14:m>
                <a:r>
                  <a:rPr lang="en-US" dirty="0"/>
                  <a:t>? For </a:t>
                </a:r>
                <a14:m>
                  <m:oMath xmlns:m="http://schemas.openxmlformats.org/officeDocument/2006/math">
                    <m:r>
                      <a:rPr lang="en-US" b="0" i="1" smtClean="0">
                        <a:latin typeface="Cambria Math" panose="02040503050406030204" pitchFamily="18" charset="0"/>
                      </a:rPr>
                      <m:t>𝑘</m:t>
                    </m:r>
                  </m:oMath>
                </a14:m>
                <a:r>
                  <a:rPr lang="en-US" dirty="0"/>
                  <a:t>-secluded path problem: this remains</a:t>
                </a:r>
                <a:r>
                  <a:rPr lang="en-US" baseline="0" dirty="0"/>
                  <a:t> hard for constant </a:t>
                </a:r>
                <a14:m>
                  <m:oMath xmlns:m="http://schemas.openxmlformats.org/officeDocument/2006/math">
                    <m:r>
                      <a:rPr lang="en-US" b="0" i="1" baseline="0" smtClean="0">
                        <a:latin typeface="Cambria Math" panose="02040503050406030204" pitchFamily="18" charset="0"/>
                      </a:rPr>
                      <m:t>𝑘</m:t>
                    </m:r>
                  </m:oMath>
                </a14:m>
                <a:r>
                  <a:rPr lang="en-US" dirty="0"/>
                  <a:t> (since a 0-secluded solution exists </a:t>
                </a:r>
                <a:r>
                  <a:rPr lang="en-US" dirty="0" err="1"/>
                  <a:t>iff</a:t>
                </a:r>
                <a:r>
                  <a:rPr lang="en-US" dirty="0"/>
                  <a:t> there</a:t>
                </a:r>
                <a:r>
                  <a:rPr lang="en-US" baseline="0" dirty="0"/>
                  <a:t> is a Hamiltonian path). For </a:t>
                </a:r>
                <a14:m>
                  <m:oMath xmlns:m="http://schemas.openxmlformats.org/officeDocument/2006/math">
                    <m:r>
                      <a:rPr lang="en-US" b="0" i="1" baseline="0" smtClean="0">
                        <a:latin typeface="Cambria Math" panose="02040503050406030204" pitchFamily="18" charset="0"/>
                      </a:rPr>
                      <m:t>𝑘</m:t>
                    </m:r>
                  </m:oMath>
                </a14:m>
                <a:r>
                  <a:rPr lang="en-US" dirty="0"/>
                  <a:t>-secluded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-separator:</a:t>
                </a:r>
                <a:r>
                  <a:rPr lang="en-US" baseline="0" dirty="0"/>
                  <a:t> we are guessing the neighborhood of the separator; then all the vertices adjacent to the neighborhood can go into the separator; then we test whether or not that choice is really a separator.</a:t>
                </a:r>
                <a:endParaRPr lang="en-US" dirty="0"/>
              </a:p>
            </p:txBody>
          </p:sp>
        </mc:Choice>
        <mc:Fallback xmlns="">
          <p:sp>
            <p:nvSpPr>
              <p:cNvPr id="3" name="Notes Placeholder 2"/>
              <p:cNvSpPr>
                <a:spLocks noGrp="1"/>
              </p:cNvSpPr>
              <p:nvPr>
                <p:ph type="body" idx="1"/>
              </p:nvPr>
            </p:nvSpPr>
            <p:spPr/>
            <p:txBody>
              <a:bodyPr/>
              <a:lstStyle/>
              <a:p>
                <a:r>
                  <a:rPr lang="en-US" dirty="0"/>
                  <a:t>‘For each fixed value of </a:t>
                </a:r>
                <a:r>
                  <a:rPr lang="en-US" b="0" i="0">
                    <a:latin typeface="Cambria Math" panose="02040503050406030204" pitchFamily="18" charset="0"/>
                  </a:rPr>
                  <a:t>𝑘</a:t>
                </a:r>
                <a:r>
                  <a:rPr lang="en-US" dirty="0"/>
                  <a:t> the problem is tractable</a:t>
                </a:r>
                <a:r>
                  <a:rPr lang="en-US" baseline="0" dirty="0"/>
                  <a:t> because there is an </a:t>
                </a:r>
                <a:r>
                  <a:rPr lang="en-US" b="0" i="0" baseline="0">
                    <a:latin typeface="Cambria Math" panose="02040503050406030204" pitchFamily="18" charset="0"/>
                  </a:rPr>
                  <a:t>𝑛^𝑂(1) </a:t>
                </a:r>
                <a:r>
                  <a:rPr lang="en-US" dirty="0"/>
                  <a:t> algorithm.’ Add: often</a:t>
                </a:r>
                <a:r>
                  <a:rPr lang="en-US" baseline="0" dirty="0"/>
                  <a:t> easy to find an algorithm with running time </a:t>
                </a:r>
                <a:r>
                  <a:rPr lang="en-US" b="0" i="0" baseline="0">
                    <a:latin typeface="Cambria Math" panose="02040503050406030204" pitchFamily="18" charset="0"/>
                  </a:rPr>
                  <a:t>𝑛^𝑂(𝑘) </a:t>
                </a:r>
                <a:r>
                  <a:rPr lang="en-US" dirty="0"/>
                  <a:t>? For </a:t>
                </a:r>
                <a:r>
                  <a:rPr lang="en-US" b="0" i="0">
                    <a:latin typeface="Cambria Math" panose="02040503050406030204" pitchFamily="18" charset="0"/>
                  </a:rPr>
                  <a:t>𝑘</a:t>
                </a:r>
                <a:r>
                  <a:rPr lang="en-US" dirty="0"/>
                  <a:t>-secluded path problem: this remains</a:t>
                </a:r>
                <a:r>
                  <a:rPr lang="en-US" baseline="0" dirty="0"/>
                  <a:t> hard for constant </a:t>
                </a:r>
                <a:r>
                  <a:rPr lang="en-US" b="0" i="0" baseline="0">
                    <a:latin typeface="Cambria Math" panose="02040503050406030204" pitchFamily="18" charset="0"/>
                  </a:rPr>
                  <a:t>𝑘</a:t>
                </a:r>
                <a:r>
                  <a:rPr lang="en-US" dirty="0"/>
                  <a:t> (since a 0-secluded solution exists </a:t>
                </a:r>
                <a:r>
                  <a:rPr lang="en-US" dirty="0" err="1"/>
                  <a:t>iff</a:t>
                </a:r>
                <a:r>
                  <a:rPr lang="en-US" dirty="0"/>
                  <a:t> there</a:t>
                </a:r>
                <a:r>
                  <a:rPr lang="en-US" baseline="0" dirty="0"/>
                  <a:t> is a Hamiltonian path). For </a:t>
                </a:r>
                <a:r>
                  <a:rPr lang="en-US" b="0" i="0" baseline="0">
                    <a:latin typeface="Cambria Math" panose="02040503050406030204" pitchFamily="18" charset="0"/>
                  </a:rPr>
                  <a:t>𝑘</a:t>
                </a:r>
                <a:r>
                  <a:rPr lang="en-US" dirty="0"/>
                  <a:t>-secluded </a:t>
                </a:r>
                <a:r>
                  <a:rPr lang="en-US" b="0" i="0">
                    <a:latin typeface="Cambria Math" panose="02040503050406030204" pitchFamily="18" charset="0"/>
                  </a:rPr>
                  <a:t>(𝑠,𝑡)</a:t>
                </a:r>
                <a:r>
                  <a:rPr lang="en-US" dirty="0"/>
                  <a:t>-separator:</a:t>
                </a:r>
                <a:r>
                  <a:rPr lang="en-US" baseline="0" dirty="0"/>
                  <a:t> we are guessing the neighborhood of the separator; then all the vertices adjacent to the neighborhood can go into the separator; then we test whether or not that choice is really a separator.</a:t>
                </a:r>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75441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an NP-hardness proof, we can mimic the reduction from independent set: reduce from 3CNF-SAT. Each clause becomes a 3-clique. Add an edge between conflicting literals. Add a universal vertex of large weight (or a path of </a:t>
                </a:r>
                <a:r>
                  <a:rPr lang="en-US" b="0" i="0">
                    <a:latin typeface="Cambria Math" panose="02040503050406030204" pitchFamily="18" charset="0"/>
                  </a:rPr>
                  <a:t>𝑛+2</a:t>
                </a:r>
                <a:r>
                  <a:rPr lang="en-US" dirty="0"/>
                  <a:t> degree-2 vertices) to simulate the root.</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63864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Since </a:t>
                </a:r>
                <a14:m>
                  <m:oMath xmlns:m="http://schemas.openxmlformats.org/officeDocument/2006/math">
                    <m:r>
                      <a:rPr lang="en-US" b="0" i="1" smtClean="0">
                        <a:latin typeface="Cambria Math" panose="02040503050406030204" pitchFamily="18" charset="0"/>
                      </a:rPr>
                      <m:t>𝑣</m:t>
                    </m:r>
                  </m:oMath>
                </a14:m>
                <a:r>
                  <a:rPr lang="en-US" dirty="0"/>
                  <a:t> is in the open neighborhood of </a:t>
                </a:r>
                <a14:m>
                  <m:oMath xmlns:m="http://schemas.openxmlformats.org/officeDocument/2006/math">
                    <m:r>
                      <a:rPr lang="en-US" b="0" i="1" smtClean="0">
                        <a:latin typeface="Cambria Math" panose="02040503050406030204" pitchFamily="18" charset="0"/>
                      </a:rPr>
                      <m:t>𝑣</m:t>
                    </m:r>
                  </m:oMath>
                </a14:m>
                <a:r>
                  <a:rPr lang="en-US" dirty="0"/>
                  <a:t>: if </a:t>
                </a:r>
                <a14:m>
                  <m:oMath xmlns:m="http://schemas.openxmlformats.org/officeDocument/2006/math">
                    <m:r>
                      <a:rPr lang="en-US" b="0" i="1" smtClean="0">
                        <a:latin typeface="Cambria Math" panose="02040503050406030204" pitchFamily="18" charset="0"/>
                      </a:rPr>
                      <m:t>𝑣</m:t>
                    </m:r>
                  </m:oMath>
                </a14:m>
                <a:r>
                  <a:rPr lang="en-US" dirty="0"/>
                  <a:t> does not belong to</a:t>
                </a:r>
                <a:r>
                  <a:rPr lang="en-US" baseline="0" dirty="0"/>
                  <a:t> </a:t>
                </a:r>
                <a14:m>
                  <m:oMath xmlns:m="http://schemas.openxmlformats.org/officeDocument/2006/math">
                    <m:r>
                      <a:rPr lang="en-US" b="0" i="1" baseline="0" smtClean="0">
                        <a:latin typeface="Cambria Math" panose="02040503050406030204" pitchFamily="18" charset="0"/>
                      </a:rPr>
                      <m:t>𝑇</m:t>
                    </m:r>
                    <m:r>
                      <a:rPr lang="en-US" b="0" i="1" baseline="0" smtClean="0">
                        <a:latin typeface="Cambria Math" panose="02040503050406030204" pitchFamily="18" charset="0"/>
                      </a:rPr>
                      <m:t>′</m:t>
                    </m:r>
                  </m:oMath>
                </a14:m>
                <a:r>
                  <a:rPr lang="en-US" dirty="0"/>
                  <a:t>, then it belongs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𝐺</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p>
            </p:txBody>
          </p:sp>
        </mc:Choice>
        <mc:Fallback xmlns="">
          <p:sp>
            <p:nvSpPr>
              <p:cNvPr id="3" name="Notes Placeholder 2"/>
              <p:cNvSpPr>
                <a:spLocks noGrp="1"/>
              </p:cNvSpPr>
              <p:nvPr>
                <p:ph type="body" idx="1"/>
              </p:nvPr>
            </p:nvSpPr>
            <p:spPr/>
            <p:txBody>
              <a:bodyPr/>
              <a:lstStyle/>
              <a:p>
                <a:r>
                  <a:rPr lang="en-US" dirty="0"/>
                  <a:t>So: if we are looking for a solution, and we have a vertex </a:t>
                </a:r>
                <a:r>
                  <a:rPr lang="en-US" b="0" i="0">
                    <a:latin typeface="Cambria Math" panose="02040503050406030204" pitchFamily="18" charset="0"/>
                  </a:rPr>
                  <a:t>𝑣</a:t>
                </a:r>
                <a:r>
                  <a:rPr lang="en-US" dirty="0"/>
                  <a:t> in the neighborhood of </a:t>
                </a:r>
                <a:r>
                  <a:rPr lang="en-US" b="0" i="0">
                    <a:latin typeface="Cambria Math" panose="02040503050406030204" pitchFamily="18" charset="0"/>
                  </a:rPr>
                  <a:t>𝑇</a:t>
                </a:r>
                <a:r>
                  <a:rPr lang="en-US" dirty="0"/>
                  <a:t>, we can find the solution by trying two options: add</a:t>
                </a:r>
                <a:r>
                  <a:rPr lang="en-US" baseline="0" dirty="0"/>
                  <a:t> </a:t>
                </a:r>
                <a:r>
                  <a:rPr lang="en-US" b="0" i="0" baseline="0">
                    <a:latin typeface="Cambria Math" panose="02040503050406030204" pitchFamily="18" charset="0"/>
                  </a:rPr>
                  <a:t>𝑣</a:t>
                </a:r>
                <a:r>
                  <a:rPr lang="en-US" dirty="0"/>
                  <a:t> to </a:t>
                </a:r>
                <a:r>
                  <a:rPr lang="en-US" b="0" i="0">
                    <a:latin typeface="Cambria Math" panose="02040503050406030204" pitchFamily="18" charset="0"/>
                  </a:rPr>
                  <a:t>𝑇</a:t>
                </a:r>
                <a:r>
                  <a:rPr lang="en-US" dirty="0"/>
                  <a:t> and keep </a:t>
                </a:r>
                <a:r>
                  <a:rPr lang="en-US" b="0" i="0">
                    <a:latin typeface="Cambria Math" panose="02040503050406030204" pitchFamily="18" charset="0"/>
                  </a:rPr>
                  <a:t>𝑘</a:t>
                </a:r>
                <a:r>
                  <a:rPr lang="en-US" dirty="0"/>
                  <a:t> the same, or remove </a:t>
                </a:r>
                <a:r>
                  <a:rPr lang="en-US" b="0" i="0">
                    <a:latin typeface="Cambria Math" panose="02040503050406030204" pitchFamily="18" charset="0"/>
                  </a:rPr>
                  <a:t>𝑣</a:t>
                </a:r>
                <a:r>
                  <a:rPr lang="en-US" dirty="0"/>
                  <a:t> from </a:t>
                </a:r>
                <a:r>
                  <a:rPr lang="en-US" b="0" i="0">
                    <a:latin typeface="Cambria Math" panose="02040503050406030204" pitchFamily="18" charset="0"/>
                  </a:rPr>
                  <a:t>𝐺</a:t>
                </a:r>
                <a:r>
                  <a:rPr lang="en-US" dirty="0"/>
                  <a:t> and decrease </a:t>
                </a:r>
                <a:r>
                  <a:rPr lang="en-US" b="0" i="0">
                    <a:latin typeface="Cambria Math" panose="02040503050406030204" pitchFamily="18" charset="0"/>
                  </a:rPr>
                  <a:t>𝑘</a:t>
                </a:r>
                <a:r>
                  <a:rPr lang="en-US" dirty="0"/>
                  <a:t> by one. Conversely, solutions to both recursive calls are solutions for the original.</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94879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Algorithm is correct since the search is </a:t>
                </a:r>
                <a:r>
                  <a:rPr lang="en-US" dirty="0">
                    <a:solidFill>
                      <a:srgbClr val="0070C0"/>
                    </a:solidFill>
                  </a:rPr>
                  <a:t>exhaustive</a:t>
                </a:r>
                <a:r>
                  <a:rPr lang="en-US" dirty="0"/>
                  <a:t>: a solution contains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or not</a:t>
                </a:r>
              </a:p>
            </p:txBody>
          </p:sp>
        </mc:Choice>
        <mc:Fallback xmlns="">
          <p:sp>
            <p:nvSpPr>
              <p:cNvPr id="3" name="Notes Placeholder 2"/>
              <p:cNvSpPr>
                <a:spLocks noGrp="1"/>
              </p:cNvSpPr>
              <p:nvPr>
                <p:ph type="body" idx="1"/>
              </p:nvPr>
            </p:nvSpPr>
            <p:spPr/>
            <p:txBody>
              <a:bodyPr/>
              <a:lstStyle/>
              <a:p>
                <a:r>
                  <a:rPr lang="en-US" dirty="0"/>
                  <a:t>Find a </a:t>
                </a:r>
                <a:r>
                  <a:rPr lang="en-US" b="0" i="0">
                    <a:latin typeface="Cambria Math" panose="02040503050406030204" pitchFamily="18" charset="0"/>
                  </a:rPr>
                  <a:t>𝑘</a:t>
                </a:r>
                <a:r>
                  <a:rPr lang="en-US" dirty="0"/>
                  <a:t>-secluded </a:t>
                </a:r>
                <a:r>
                  <a:rPr lang="en-US" dirty="0" err="1"/>
                  <a:t>supertree</a:t>
                </a:r>
                <a:r>
                  <a:rPr lang="en-US" dirty="0"/>
                  <a:t> </a:t>
                </a:r>
                <a:r>
                  <a:rPr lang="en-US" b="0" i="0">
                    <a:latin typeface="Cambria Math" panose="02040503050406030204" pitchFamily="18" charset="0"/>
                  </a:rPr>
                  <a:t>𝑇^′⊇𝑇</a:t>
                </a:r>
                <a:r>
                  <a:rPr lang="en-US" dirty="0"/>
                  <a:t> in</a:t>
                </a:r>
                <a:r>
                  <a:rPr lang="en-US" baseline="0" dirty="0"/>
                  <a:t> </a:t>
                </a:r>
                <a:r>
                  <a:rPr lang="en-US" b="0" i="0" baseline="0">
                    <a:latin typeface="Cambria Math" panose="02040503050406030204" pitchFamily="18" charset="0"/>
                  </a:rPr>
                  <a:t>𝐺</a:t>
                </a:r>
                <a:r>
                  <a:rPr lang="en-US" dirty="0"/>
                  <a:t> that does not contain neighbor </a:t>
                </a:r>
                <a:r>
                  <a:rPr lang="en-US" b="0" i="0">
                    <a:latin typeface="Cambria Math" panose="02040503050406030204" pitchFamily="18" charset="0"/>
                  </a:rPr>
                  <a:t>𝑣</a:t>
                </a:r>
                <a:r>
                  <a:rPr lang="en-US" dirty="0"/>
                  <a:t> of </a:t>
                </a:r>
                <a:r>
                  <a:rPr lang="en-US" b="0" i="0">
                    <a:latin typeface="Cambria Math" panose="02040503050406030204" pitchFamily="18" charset="0"/>
                  </a:rPr>
                  <a:t>𝑇</a:t>
                </a:r>
                <a:r>
                  <a:rPr lang="en-US" dirty="0"/>
                  <a:t> </a:t>
                </a:r>
                <a:r>
                  <a:rPr lang="en-US" b="0" i="0" dirty="0">
                    <a:latin typeface="Cambria Math" panose="02040503050406030204" pitchFamily="18" charset="0"/>
                  </a:rPr>
                  <a:t>⇔</a:t>
                </a:r>
                <a:r>
                  <a:rPr lang="en-US" dirty="0"/>
                  <a:t> find a </a:t>
                </a:r>
                <a:r>
                  <a:rPr lang="en-US" b="0" i="0">
                    <a:latin typeface="Cambria Math" panose="02040503050406030204" pitchFamily="18" charset="0"/>
                  </a:rPr>
                  <a:t>(𝑘−1)</a:t>
                </a:r>
                <a:r>
                  <a:rPr lang="en-US" dirty="0"/>
                  <a:t>-secluded </a:t>
                </a:r>
                <a:r>
                  <a:rPr lang="en-US" dirty="0" err="1"/>
                  <a:t>supertree</a:t>
                </a:r>
                <a:r>
                  <a:rPr lang="en-US" dirty="0"/>
                  <a:t> </a:t>
                </a:r>
                <a:r>
                  <a:rPr lang="en-US" b="0" i="0">
                    <a:latin typeface="Cambria Math" panose="02040503050406030204" pitchFamily="18" charset="0"/>
                  </a:rPr>
                  <a:t>𝑇^′⊇𝑇</a:t>
                </a:r>
                <a:r>
                  <a:rPr lang="en-US" dirty="0"/>
                  <a:t> in </a:t>
                </a:r>
                <a:r>
                  <a:rPr lang="en-US" b="0" i="0">
                    <a:latin typeface="Cambria Math" panose="02040503050406030204" pitchFamily="18" charset="0"/>
                  </a:rPr>
                  <a:t>𝐺−𝑣</a:t>
                </a:r>
                <a:r>
                  <a:rPr lang="en-US" dirty="0"/>
                  <a:t>.</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45572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the first recursive call: </a:t>
                </a:r>
                <a14:m>
                  <m:oMath xmlns:m="http://schemas.openxmlformats.org/officeDocument/2006/math">
                    <m:r>
                      <a:rPr lang="en-US" b="0" i="1" smtClean="0">
                        <a:latin typeface="Cambria Math" panose="02040503050406030204" pitchFamily="18" charset="0"/>
                      </a:rPr>
                      <m:t>𝑣</m:t>
                    </m:r>
                  </m:oMath>
                </a14:m>
                <a:r>
                  <a:rPr lang="en-US" dirty="0"/>
                  <a:t> is added to </a:t>
                </a:r>
                <a14:m>
                  <m:oMath xmlns:m="http://schemas.openxmlformats.org/officeDocument/2006/math">
                    <m:r>
                      <a:rPr lang="en-US" b="0" i="1" smtClean="0">
                        <a:latin typeface="Cambria Math" panose="02040503050406030204" pitchFamily="18" charset="0"/>
                      </a:rPr>
                      <m:t>𝑇</m:t>
                    </m:r>
                  </m:oMath>
                </a14:m>
                <a:r>
                  <a:rPr lang="en-US" dirty="0"/>
                  <a:t> (so is no longer ‘undecided’), </a:t>
                </a:r>
                <a14:m>
                  <m:oMath xmlns:m="http://schemas.openxmlformats.org/officeDocument/2006/math">
                    <m:r>
                      <a:rPr lang="en-US" b="0" i="1" smtClean="0">
                        <a:latin typeface="Cambria Math" panose="02040503050406030204" pitchFamily="18" charset="0"/>
                      </a:rPr>
                      <m:t>𝑘</m:t>
                    </m:r>
                  </m:oMath>
                </a14:m>
                <a:r>
                  <a:rPr lang="en-US" dirty="0"/>
                  <a:t> stays</a:t>
                </a:r>
                <a:r>
                  <a:rPr lang="en-US" baseline="0" dirty="0"/>
                  <a:t> unchanged. In the second call: </a:t>
                </a:r>
                <a14:m>
                  <m:oMath xmlns:m="http://schemas.openxmlformats.org/officeDocument/2006/math">
                    <m:r>
                      <a:rPr lang="en-US" b="0" i="1" baseline="0" smtClean="0">
                        <a:latin typeface="Cambria Math" panose="02040503050406030204" pitchFamily="18" charset="0"/>
                      </a:rPr>
                      <m:t>𝑣</m:t>
                    </m:r>
                  </m:oMath>
                </a14:m>
                <a:r>
                  <a:rPr lang="en-US" dirty="0"/>
                  <a:t> is deleted</a:t>
                </a:r>
                <a:r>
                  <a:rPr lang="en-US" baseline="0" dirty="0"/>
                  <a:t> from the graph (so is no longer ‘undecided’), </a:t>
                </a:r>
                <a14:m>
                  <m:oMath xmlns:m="http://schemas.openxmlformats.org/officeDocument/2006/math">
                    <m:r>
                      <a:rPr lang="en-US" b="0" i="1" baseline="0" smtClean="0">
                        <a:latin typeface="Cambria Math" panose="02040503050406030204" pitchFamily="18" charset="0"/>
                      </a:rPr>
                      <m:t>𝑘</m:t>
                    </m:r>
                  </m:oMath>
                </a14:m>
                <a:r>
                  <a:rPr lang="en-US" dirty="0"/>
                  <a:t> decreases by 1.</a:t>
                </a:r>
              </a:p>
            </p:txBody>
          </p:sp>
        </mc:Choice>
        <mc:Fallback xmlns="">
          <p:sp>
            <p:nvSpPr>
              <p:cNvPr id="3" name="Notes Placeholder 2"/>
              <p:cNvSpPr>
                <a:spLocks noGrp="1"/>
              </p:cNvSpPr>
              <p:nvPr>
                <p:ph type="body" idx="1"/>
              </p:nvPr>
            </p:nvSpPr>
            <p:spPr/>
            <p:txBody>
              <a:bodyPr/>
              <a:lstStyle/>
              <a:p>
                <a:r>
                  <a:rPr lang="en-US" dirty="0"/>
                  <a:t>In the first recursive call: </a:t>
                </a:r>
                <a:r>
                  <a:rPr lang="en-US" b="0" i="0">
                    <a:latin typeface="Cambria Math" panose="02040503050406030204" pitchFamily="18" charset="0"/>
                  </a:rPr>
                  <a:t>𝑣</a:t>
                </a:r>
                <a:r>
                  <a:rPr lang="en-US" dirty="0"/>
                  <a:t> is added to </a:t>
                </a:r>
                <a:r>
                  <a:rPr lang="en-US" b="0" i="0">
                    <a:latin typeface="Cambria Math" panose="02040503050406030204" pitchFamily="18" charset="0"/>
                  </a:rPr>
                  <a:t>𝑇</a:t>
                </a:r>
                <a:r>
                  <a:rPr lang="en-US" dirty="0"/>
                  <a:t> (so is no longer ‘undecided’), </a:t>
                </a:r>
                <a:r>
                  <a:rPr lang="en-US" b="0" i="0">
                    <a:latin typeface="Cambria Math" panose="02040503050406030204" pitchFamily="18" charset="0"/>
                  </a:rPr>
                  <a:t>𝑘</a:t>
                </a:r>
                <a:r>
                  <a:rPr lang="en-US" dirty="0"/>
                  <a:t> stays</a:t>
                </a:r>
                <a:r>
                  <a:rPr lang="en-US" baseline="0" dirty="0"/>
                  <a:t> unchanged. In the second call: </a:t>
                </a:r>
                <a:r>
                  <a:rPr lang="en-US" b="0" i="0" baseline="0">
                    <a:latin typeface="Cambria Math" panose="02040503050406030204" pitchFamily="18" charset="0"/>
                  </a:rPr>
                  <a:t>𝑣</a:t>
                </a:r>
                <a:r>
                  <a:rPr lang="en-US" dirty="0"/>
                  <a:t> is deleted</a:t>
                </a:r>
                <a:r>
                  <a:rPr lang="en-US" baseline="0" dirty="0"/>
                  <a:t> from the graph (so is no longer ‘undecided’), </a:t>
                </a:r>
                <a:r>
                  <a:rPr lang="en-US" b="0" i="0" baseline="0">
                    <a:latin typeface="Cambria Math" panose="02040503050406030204" pitchFamily="18" charset="0"/>
                  </a:rPr>
                  <a:t>𝑘</a:t>
                </a:r>
                <a:r>
                  <a:rPr lang="en-US" dirty="0"/>
                  <a:t> decreases by 1.</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3954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Note: in a succession of choices that do NOT</a:t>
                </a:r>
                <a:r>
                  <a:rPr lang="en-US" baseline="0" dirty="0"/>
                  <a:t> decrease the parameter, the parameter actually decreases in all branches except one. So we can localize this sequence of branches that do not drop the parameter. If we contract it into a single vertex, we effectively get a node with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𝑘</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r>
                  <a:rPr lang="en-US" baseline="0" dirty="0"/>
                  <a:t> children, each of which decreases the parameter. So: the number of leaves in the recursion tree becomes </a:t>
                </a:r>
                <a14:m>
                  <m:oMath xmlns:m="http://schemas.openxmlformats.org/officeDocument/2006/math">
                    <m:r>
                      <a:rPr lang="en-US" b="0" i="1" baseline="0" smtClean="0">
                        <a:latin typeface="Cambria Math" panose="02040503050406030204" pitchFamily="18" charset="0"/>
                      </a:rPr>
                      <m:t>𝑂</m:t>
                    </m:r>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𝑘</m:t>
                                </m:r>
                              </m:e>
                              <m:sup>
                                <m:r>
                                  <a:rPr lang="en-US" b="0" i="1" baseline="0" smtClean="0">
                                    <a:latin typeface="Cambria Math" panose="02040503050406030204" pitchFamily="18" charset="0"/>
                                  </a:rPr>
                                  <m:t>2</m:t>
                                </m:r>
                              </m:sup>
                            </m:sSup>
                          </m:e>
                        </m:d>
                      </m:e>
                      <m:sup>
                        <m:r>
                          <a:rPr lang="en-US" b="0" i="1" baseline="0" smtClean="0">
                            <a:latin typeface="Cambria Math" panose="02040503050406030204" pitchFamily="18" charset="0"/>
                          </a:rPr>
                          <m:t>𝑘</m:t>
                        </m:r>
                      </m:sup>
                    </m:sSup>
                  </m:oMath>
                </a14:m>
                <a:r>
                  <a:rPr lang="en-US" baseline="0" dirty="0"/>
                  <a:t>. This we can re-write as </a:t>
                </a:r>
                <a14:m>
                  <m:oMath xmlns:m="http://schemas.openxmlformats.org/officeDocument/2006/math">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𝑘</m:t>
                                            </m:r>
                                          </m:e>
                                        </m:func>
                                      </m:sup>
                                    </m:sSup>
                                  </m:e>
                                </m:d>
                              </m:e>
                              <m:sup>
                                <m:r>
                                  <a:rPr lang="en-US" b="0" i="1" baseline="0" smtClean="0">
                                    <a:latin typeface="Cambria Math" panose="02040503050406030204" pitchFamily="18" charset="0"/>
                                  </a:rPr>
                                  <m:t>2</m:t>
                                </m:r>
                              </m:sup>
                            </m:sSup>
                          </m:e>
                        </m:d>
                      </m:e>
                      <m:sup>
                        <m:r>
                          <a:rPr lang="en-US" b="0" i="1" baseline="0" smtClean="0">
                            <a:latin typeface="Cambria Math" panose="02040503050406030204" pitchFamily="18" charset="0"/>
                          </a:rPr>
                          <m:t>𝑘</m:t>
                        </m:r>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2⋅</m:t>
                        </m:r>
                        <m:r>
                          <a:rPr lang="en-US" b="0" i="1" baseline="0" smtClean="0">
                            <a:latin typeface="Cambria Math" panose="02040503050406030204" pitchFamily="18" charset="0"/>
                          </a:rPr>
                          <m:t>𝑘</m:t>
                        </m:r>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𝑘</m:t>
                            </m:r>
                          </m:e>
                        </m:func>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𝑂</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𝑘</m:t>
                            </m:r>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𝑘</m:t>
                                </m:r>
                              </m:e>
                            </m:func>
                          </m:e>
                        </m:d>
                      </m:sup>
                    </m:sSup>
                  </m:oMath>
                </a14:m>
                <a:r>
                  <a:rPr lang="en-US" dirty="0"/>
                  <a:t>. </a:t>
                </a:r>
              </a:p>
            </p:txBody>
          </p:sp>
        </mc:Choice>
        <mc:Fallback xmlns="">
          <p:sp>
            <p:nvSpPr>
              <p:cNvPr id="3" name="Notes Placeholder 2"/>
              <p:cNvSpPr>
                <a:spLocks noGrp="1"/>
              </p:cNvSpPr>
              <p:nvPr>
                <p:ph type="body" idx="1"/>
              </p:nvPr>
            </p:nvSpPr>
            <p:spPr/>
            <p:txBody>
              <a:bodyPr/>
              <a:lstStyle/>
              <a:p>
                <a:r>
                  <a:rPr lang="en-US" dirty="0"/>
                  <a:t>Note: in a succession of choices that do NOT</a:t>
                </a:r>
                <a:r>
                  <a:rPr lang="en-US" baseline="0" dirty="0"/>
                  <a:t> decrease the parameter, the parameter actually decreases in all branches except one. So we can localize this sequence of branches that do not drop the parameter. If we contract it into a single vertex, we effectively get a node with </a:t>
                </a:r>
                <a:r>
                  <a:rPr lang="en-US" b="0" i="0" baseline="0">
                    <a:latin typeface="Cambria Math" panose="02040503050406030204" pitchFamily="18" charset="0"/>
                  </a:rPr>
                  <a:t>𝑂(𝑘^2)</a:t>
                </a:r>
                <a:r>
                  <a:rPr lang="en-US" baseline="0" dirty="0"/>
                  <a:t> children, each of which decreases the parameter. So: the number of leaves in the recursion tree becomes </a:t>
                </a:r>
                <a:r>
                  <a:rPr lang="en-US" b="0" i="0" baseline="0">
                    <a:latin typeface="Cambria Math" panose="02040503050406030204" pitchFamily="18" charset="0"/>
                  </a:rPr>
                  <a:t>𝑂(𝑘^2 )^𝑘</a:t>
                </a:r>
                <a:r>
                  <a:rPr lang="en-US" baseline="0" dirty="0"/>
                  <a:t>. This we can re-write as </a:t>
                </a:r>
                <a:r>
                  <a:rPr lang="en-US" b="0" i="0" baseline="0">
                    <a:latin typeface="Cambria Math" panose="02040503050406030204" pitchFamily="18" charset="0"/>
                  </a:rPr>
                  <a:t>((2^log⁡𝑘  )^2 )^𝑘=2^(2⋅𝑘⋅log⁡𝑘 )=2^𝑂(𝑘 log⁡𝑘 ) </a:t>
                </a:r>
                <a:r>
                  <a:rPr lang="en-US" dirty="0"/>
                  <a:t>. </a:t>
                </a:r>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160427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Effectively:</a:t>
                </a:r>
              </a:p>
              <a:p>
                <a:pPr lvl="1"/>
                <a:r>
                  <a:rPr lang="en-US" dirty="0"/>
                  <a:t>We can remove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and add its weight to that of vertex </a:t>
                </a:r>
                <a14:m>
                  <m:oMath xmlns:m="http://schemas.openxmlformats.org/officeDocument/2006/math">
                    <m:r>
                      <a:rPr lang="en-US" b="0" i="1" smtClean="0">
                        <a:solidFill>
                          <a:srgbClr val="C00000"/>
                        </a:solidFill>
                        <a:latin typeface="Cambria Math" panose="02040503050406030204" pitchFamily="18" charset="0"/>
                      </a:rPr>
                      <m:t>𝑢</m:t>
                    </m:r>
                  </m:oMath>
                </a14:m>
                <a:endParaRPr lang="en-US" dirty="0">
                  <a:solidFill>
                    <a:srgbClr val="C00000"/>
                  </a:solidFill>
                </a:endParaRPr>
              </a:p>
              <a:p>
                <a:pPr lvl="1"/>
                <a:r>
                  <a:rPr lang="en-US" dirty="0"/>
                  <a:t>Whenever a solution is found that contains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a:t>, we add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to it</a:t>
                </a:r>
              </a:p>
              <a:p>
                <a:endParaRPr lang="en-US" dirty="0"/>
              </a:p>
            </p:txBody>
          </p:sp>
        </mc:Choice>
        <mc:Fallback xmlns="">
          <p:sp>
            <p:nvSpPr>
              <p:cNvPr id="3" name="Notes Placeholder 2"/>
              <p:cNvSpPr>
                <a:spLocks noGrp="1"/>
              </p:cNvSpPr>
              <p:nvPr>
                <p:ph type="body" idx="1"/>
              </p:nvPr>
            </p:nvSpPr>
            <p:spPr/>
            <p:txBody>
              <a:bodyPr/>
              <a:lstStyle/>
              <a:p>
                <a:r>
                  <a:rPr lang="en-US" dirty="0"/>
                  <a:t>Effectively:</a:t>
                </a:r>
              </a:p>
              <a:p>
                <a:pPr lvl="1"/>
                <a:r>
                  <a:rPr lang="en-US" dirty="0"/>
                  <a:t>We can remove </a:t>
                </a:r>
                <a:r>
                  <a:rPr lang="en-US" b="0" i="0">
                    <a:solidFill>
                      <a:srgbClr val="C00000"/>
                    </a:solidFill>
                    <a:latin typeface="Cambria Math" panose="02040503050406030204" pitchFamily="18" charset="0"/>
                  </a:rPr>
                  <a:t>𝑣</a:t>
                </a:r>
                <a:r>
                  <a:rPr lang="en-US" dirty="0"/>
                  <a:t> and add its weight to that of vertex </a:t>
                </a:r>
                <a:r>
                  <a:rPr lang="en-US" b="0" i="0">
                    <a:solidFill>
                      <a:srgbClr val="C00000"/>
                    </a:solidFill>
                    <a:latin typeface="Cambria Math" panose="02040503050406030204" pitchFamily="18" charset="0"/>
                  </a:rPr>
                  <a:t>𝑢</a:t>
                </a:r>
                <a:endParaRPr lang="en-US" dirty="0">
                  <a:solidFill>
                    <a:srgbClr val="C00000"/>
                  </a:solidFill>
                </a:endParaRPr>
              </a:p>
              <a:p>
                <a:pPr lvl="1"/>
                <a:r>
                  <a:rPr lang="en-US" dirty="0"/>
                  <a:t>Whenever a solution is found that contains </a:t>
                </a:r>
                <a:r>
                  <a:rPr lang="en-US" b="0" i="0">
                    <a:solidFill>
                      <a:srgbClr val="C00000"/>
                    </a:solidFill>
                    <a:latin typeface="Cambria Math" panose="02040503050406030204" pitchFamily="18" charset="0"/>
                  </a:rPr>
                  <a:t>𝑢</a:t>
                </a:r>
                <a:r>
                  <a:rPr lang="en-US" dirty="0"/>
                  <a:t>, we add </a:t>
                </a:r>
                <a:r>
                  <a:rPr lang="en-US" b="0" i="0">
                    <a:solidFill>
                      <a:srgbClr val="C00000"/>
                    </a:solidFill>
                    <a:latin typeface="Cambria Math" panose="02040503050406030204" pitchFamily="18" charset="0"/>
                  </a:rPr>
                  <a:t>𝑣</a:t>
                </a:r>
                <a:r>
                  <a:rPr lang="en-US" dirty="0"/>
                  <a:t> to it</a:t>
                </a:r>
              </a:p>
              <a:p>
                <a:endParaRPr lang="en-US" dirty="0"/>
              </a:p>
            </p:txBody>
          </p:sp>
        </mc:Fallback>
      </mc:AlternateContent>
      <p:sp>
        <p:nvSpPr>
          <p:cNvPr id="4" name="Header Placeholder 3"/>
          <p:cNvSpPr>
            <a:spLocks noGrp="1"/>
          </p:cNvSpPr>
          <p:nvPr>
            <p:ph type="hdr" sz="quarter"/>
          </p:nvPr>
        </p:nvSpPr>
        <p:spPr/>
        <p:txBody>
          <a:bodyPr/>
          <a:lstStyle/>
          <a:p>
            <a:pPr>
              <a:defRPr/>
            </a:pPr>
            <a:r>
              <a:rPr lang="en-US"/>
              <a:t>REDUCESEARCH</a:t>
            </a:r>
            <a:endParaRPr lang="nb-NO"/>
          </a:p>
        </p:txBody>
      </p:sp>
      <p:sp>
        <p:nvSpPr>
          <p:cNvPr id="5" name="Footer Placeholder 4"/>
          <p:cNvSpPr>
            <a:spLocks noGrp="1"/>
          </p:cNvSpPr>
          <p:nvPr>
            <p:ph type="ftr" sz="quarter" idx="4"/>
          </p:nvPr>
        </p:nvSpPr>
        <p:spPr/>
        <p:txBody>
          <a:bodyPr/>
          <a:lstStyle/>
          <a:p>
            <a:pPr>
              <a:defRPr/>
            </a:pPr>
            <a:r>
              <a:rPr lang="nb-NO"/>
              <a:t>Bart M. P. Jansen</a:t>
            </a:r>
          </a:p>
        </p:txBody>
      </p:sp>
    </p:spTree>
    <p:extLst>
      <p:ext uri="{BB962C8B-B14F-4D97-AF65-F5344CB8AC3E}">
        <p14:creationId xmlns:p14="http://schemas.microsoft.com/office/powerpoint/2010/main" val="294830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1219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10" descr="UiBmerke_grayscale"/>
          <p:cNvSpPr>
            <a:spLocks noChangeAspect="1" noChangeArrowheads="1"/>
          </p:cNvSpPr>
          <p:nvPr/>
        </p:nvSpPr>
        <p:spPr bwMode="auto">
          <a:xfrm>
            <a:off x="4887385" y="4702178"/>
            <a:ext cx="236008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3600"/>
          </a:p>
        </p:txBody>
      </p:sp>
      <p:grpSp>
        <p:nvGrpSpPr>
          <p:cNvPr id="7" name="Gruppe 12"/>
          <p:cNvGrpSpPr>
            <a:grpSpLocks/>
          </p:cNvGrpSpPr>
          <p:nvPr/>
        </p:nvGrpSpPr>
        <p:grpSpPr bwMode="auto">
          <a:xfrm>
            <a:off x="2412344" y="250824"/>
            <a:ext cx="7241603" cy="70692"/>
            <a:chOff x="1876465" y="159840"/>
            <a:chExt cx="5431839" cy="70664"/>
          </a:xfrm>
        </p:grpSpPr>
        <p:grpSp>
          <p:nvGrpSpPr>
            <p:cNvPr id="9" name="Gruppe 14"/>
            <p:cNvGrpSpPr>
              <a:grpSpLocks/>
            </p:cNvGrpSpPr>
            <p:nvPr/>
          </p:nvGrpSpPr>
          <p:grpSpPr bwMode="auto">
            <a:xfrm>
              <a:off x="1876465" y="159840"/>
              <a:ext cx="2756914" cy="28800"/>
              <a:chOff x="1876465" y="126156"/>
              <a:chExt cx="2756914" cy="28800"/>
            </a:xfrm>
          </p:grpSpPr>
          <p:sp>
            <p:nvSpPr>
              <p:cNvPr id="11" name="Rektangel 16"/>
              <p:cNvSpPr>
                <a:spLocks noChangeArrowheads="1"/>
              </p:cNvSpPr>
              <p:nvPr/>
            </p:nvSpPr>
            <p:spPr bwMode="auto">
              <a:xfrm>
                <a:off x="1876465" y="126156"/>
                <a:ext cx="550800" cy="288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2" name="Rektangel 17"/>
              <p:cNvSpPr>
                <a:spLocks noChangeArrowheads="1"/>
              </p:cNvSpPr>
              <p:nvPr/>
            </p:nvSpPr>
            <p:spPr bwMode="auto">
              <a:xfrm>
                <a:off x="2426803" y="126156"/>
                <a:ext cx="550800" cy="288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3" name="Rektangel 18"/>
              <p:cNvSpPr>
                <a:spLocks noChangeArrowheads="1"/>
              </p:cNvSpPr>
              <p:nvPr/>
            </p:nvSpPr>
            <p:spPr bwMode="auto">
              <a:xfrm>
                <a:off x="2977141" y="126156"/>
                <a:ext cx="550800" cy="28800"/>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4" name="Rektangel 19"/>
              <p:cNvSpPr>
                <a:spLocks noChangeArrowheads="1"/>
              </p:cNvSpPr>
              <p:nvPr/>
            </p:nvSpPr>
            <p:spPr bwMode="auto">
              <a:xfrm>
                <a:off x="3532241" y="126156"/>
                <a:ext cx="550800" cy="28800"/>
              </a:xfrm>
              <a:prstGeom prst="rect">
                <a:avLst/>
              </a:prstGeom>
              <a:solidFill>
                <a:srgbClr val="00BBF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5" name="Rektangel 20"/>
              <p:cNvSpPr>
                <a:spLocks noChangeArrowheads="1"/>
              </p:cNvSpPr>
              <p:nvPr/>
            </p:nvSpPr>
            <p:spPr bwMode="auto">
              <a:xfrm>
                <a:off x="4082579" y="126156"/>
                <a:ext cx="550800" cy="28800"/>
              </a:xfrm>
              <a:prstGeom prst="rect">
                <a:avLst/>
              </a:prstGeom>
              <a:solidFill>
                <a:srgbClr val="4E4A4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450" name="Rectangle 2"/>
          <p:cNvSpPr>
            <a:spLocks noGrp="1" noChangeArrowheads="1"/>
          </p:cNvSpPr>
          <p:nvPr>
            <p:ph type="ctrTitle"/>
          </p:nvPr>
        </p:nvSpPr>
        <p:spPr>
          <a:xfrm>
            <a:off x="914400" y="1301477"/>
            <a:ext cx="10363200" cy="1181894"/>
          </a:xfrm>
        </p:spPr>
        <p:txBody>
          <a:bodyPr/>
          <a:lstStyle>
            <a:lvl1pPr algn="ctr">
              <a:defRPr/>
            </a:lvl1pPr>
          </a:lstStyle>
          <a:p>
            <a:pPr lvl="0"/>
            <a:r>
              <a:rPr lang="nb-NO" noProof="0"/>
              <a:t>Klikk for å redigere tittelstil</a:t>
            </a:r>
          </a:p>
        </p:txBody>
      </p:sp>
      <p:sp>
        <p:nvSpPr>
          <p:cNvPr id="104451" name="Rectangle 3"/>
          <p:cNvSpPr>
            <a:spLocks noGrp="1" noChangeArrowheads="1"/>
          </p:cNvSpPr>
          <p:nvPr>
            <p:ph type="subTitle" idx="1"/>
          </p:nvPr>
        </p:nvSpPr>
        <p:spPr>
          <a:xfrm>
            <a:off x="1828800" y="2492375"/>
            <a:ext cx="8534400" cy="1512888"/>
          </a:xfrm>
        </p:spPr>
        <p:txBody>
          <a:bodyPr/>
          <a:lstStyle>
            <a:lvl1pPr marL="0" indent="0" algn="ctr">
              <a:buFontTx/>
              <a:buNone/>
              <a:defRPr>
                <a:solidFill>
                  <a:srgbClr val="4E4A48"/>
                </a:solidFill>
                <a:latin typeface="Arial Narrow" pitchFamily="34" charset="0"/>
              </a:defRPr>
            </a:lvl1pPr>
          </a:lstStyle>
          <a:p>
            <a:pPr lvl="0"/>
            <a:r>
              <a:rPr lang="nb-NO" noProof="0" dirty="0"/>
              <a:t>Klikk for å redigere undertittelstil i malen</a:t>
            </a:r>
          </a:p>
        </p:txBody>
      </p:sp>
      <p:sp>
        <p:nvSpPr>
          <p:cNvPr id="16" name="Rectangle 4"/>
          <p:cNvSpPr>
            <a:spLocks noGrp="1" noChangeArrowheads="1"/>
          </p:cNvSpPr>
          <p:nvPr>
            <p:ph type="dt" sz="half" idx="10"/>
          </p:nvPr>
        </p:nvSpPr>
        <p:spPr/>
        <p:txBody>
          <a:bodyPr/>
          <a:lstStyle>
            <a:lvl1pPr>
              <a:defRPr/>
            </a:lvl1pPr>
          </a:lstStyle>
          <a:p>
            <a:pPr>
              <a:defRPr/>
            </a:pPr>
            <a:endParaRPr lang="nb-NO"/>
          </a:p>
        </p:txBody>
      </p:sp>
      <p:sp>
        <p:nvSpPr>
          <p:cNvPr id="18" name="Rectangle 6"/>
          <p:cNvSpPr>
            <a:spLocks noGrp="1" noChangeArrowheads="1"/>
          </p:cNvSpPr>
          <p:nvPr>
            <p:ph type="sldNum" sz="quarter" idx="12"/>
          </p:nvPr>
        </p:nvSpPr>
        <p:spPr/>
        <p:txBody>
          <a:bodyPr/>
          <a:lstStyle>
            <a:lvl1pPr>
              <a:defRPr/>
            </a:lvl1pPr>
          </a:lstStyle>
          <a:p>
            <a:pPr>
              <a:defRPr/>
            </a:pPr>
            <a:fld id="{AC01A090-C5D1-4AF3-9DD3-C1120ADEB9D4}" type="slidenum">
              <a:rPr lang="nb-NO"/>
              <a:pPr>
                <a:defRPr/>
              </a:pPr>
              <a:t>‹#›</a:t>
            </a:fld>
            <a:endParaRPr lang="nb-NO"/>
          </a:p>
        </p:txBody>
      </p:sp>
    </p:spTree>
    <p:extLst>
      <p:ext uri="{BB962C8B-B14F-4D97-AF65-F5344CB8AC3E}">
        <p14:creationId xmlns:p14="http://schemas.microsoft.com/office/powerpoint/2010/main" val="32993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39F71A9-5BF2-4B46-AC2D-C712206BBBBE}" type="slidenum">
              <a:rPr lang="nb-NO"/>
              <a:pPr>
                <a:defRPr/>
              </a:pPr>
              <a:t>‹#›</a:t>
            </a:fld>
            <a:endParaRPr lang="nb-NO" dirty="0"/>
          </a:p>
        </p:txBody>
      </p:sp>
    </p:spTree>
    <p:extLst>
      <p:ext uri="{BB962C8B-B14F-4D97-AF65-F5344CB8AC3E}">
        <p14:creationId xmlns:p14="http://schemas.microsoft.com/office/powerpoint/2010/main" val="151929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ADB2EC0-FE65-49CB-8094-F96A1705E396}" type="slidenum">
              <a:rPr lang="nb-NO"/>
              <a:pPr>
                <a:defRPr/>
              </a:pPr>
              <a:t>‹#›</a:t>
            </a:fld>
            <a:endParaRPr lang="nb-NO" dirty="0"/>
          </a:p>
        </p:txBody>
      </p:sp>
    </p:spTree>
    <p:extLst>
      <p:ext uri="{BB962C8B-B14F-4D97-AF65-F5344CB8AC3E}">
        <p14:creationId xmlns:p14="http://schemas.microsoft.com/office/powerpoint/2010/main" val="33724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51900" y="347663"/>
            <a:ext cx="2745317" cy="57785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2" y="347663"/>
            <a:ext cx="8039100" cy="57785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3349249-2CC8-4EF0-A2E9-89BCA834E8BC}" type="slidenum">
              <a:rPr lang="nb-NO"/>
              <a:pPr>
                <a:defRPr/>
              </a:pPr>
              <a:t>‹#›</a:t>
            </a:fld>
            <a:endParaRPr lang="nb-NO" dirty="0"/>
          </a:p>
        </p:txBody>
      </p:sp>
    </p:spTree>
    <p:extLst>
      <p:ext uri="{BB962C8B-B14F-4D97-AF65-F5344CB8AC3E}">
        <p14:creationId xmlns:p14="http://schemas.microsoft.com/office/powerpoint/2010/main" val="2095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p:txBody>
          <a:bodyPr/>
          <a:lstStyle>
            <a:lvl1pPr>
              <a:defRPr/>
            </a:lvl1pPr>
          </a:lstStyle>
          <a:p>
            <a:pPr>
              <a:defRPr/>
            </a:pPr>
            <a:endParaRPr lang="nb-NO"/>
          </a:p>
        </p:txBody>
      </p:sp>
      <p:sp>
        <p:nvSpPr>
          <p:cNvPr id="6" name="Rectangle 6"/>
          <p:cNvSpPr>
            <a:spLocks noGrp="1" noChangeArrowheads="1"/>
          </p:cNvSpPr>
          <p:nvPr>
            <p:ph type="sldNum" sz="quarter" idx="12"/>
          </p:nvPr>
        </p:nvSpPr>
        <p:spPr/>
        <p:txBody>
          <a:bodyPr/>
          <a:lstStyle>
            <a:lvl1pPr>
              <a:defRPr/>
            </a:lvl1pPr>
          </a:lstStyle>
          <a:p>
            <a:pPr>
              <a:defRPr/>
            </a:pPr>
            <a:fld id="{2EEB4C75-3422-4131-BAA1-452F888D0C16}" type="slidenum">
              <a:rPr lang="nb-NO"/>
              <a:pPr>
                <a:defRPr/>
              </a:pPr>
              <a:t>‹#›</a:t>
            </a:fld>
            <a:endParaRPr lang="nb-NO"/>
          </a:p>
        </p:txBody>
      </p:sp>
    </p:spTree>
    <p:extLst>
      <p:ext uri="{BB962C8B-B14F-4D97-AF65-F5344CB8AC3E}">
        <p14:creationId xmlns:p14="http://schemas.microsoft.com/office/powerpoint/2010/main" val="20509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E935F8C-0D49-4047-A7ED-DE91896AAC9F}" type="slidenum">
              <a:rPr lang="nb-NO"/>
              <a:pPr>
                <a:defRPr/>
              </a:pPr>
              <a:t>‹#›</a:t>
            </a:fld>
            <a:endParaRPr lang="nb-NO" dirty="0"/>
          </a:p>
        </p:txBody>
      </p:sp>
    </p:spTree>
    <p:extLst>
      <p:ext uri="{BB962C8B-B14F-4D97-AF65-F5344CB8AC3E}">
        <p14:creationId xmlns:p14="http://schemas.microsoft.com/office/powerpoint/2010/main" val="8414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sz="half" idx="1"/>
          </p:nvPr>
        </p:nvSpPr>
        <p:spPr>
          <a:xfrm>
            <a:off x="609600" y="1196975"/>
            <a:ext cx="53848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196975"/>
            <a:ext cx="53848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D590FE7-E4A0-4B81-A29E-2EAA239A5447}" type="slidenum">
              <a:rPr lang="nb-NO"/>
              <a:pPr>
                <a:defRPr/>
              </a:pPr>
              <a:t>‹#›</a:t>
            </a:fld>
            <a:endParaRPr lang="nb-NO" dirty="0"/>
          </a:p>
        </p:txBody>
      </p:sp>
    </p:spTree>
    <p:extLst>
      <p:ext uri="{BB962C8B-B14F-4D97-AF65-F5344CB8AC3E}">
        <p14:creationId xmlns:p14="http://schemas.microsoft.com/office/powerpoint/2010/main" val="2815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63C6023-1189-4C70-B017-E7D262B7ED34}" type="slidenum">
              <a:rPr lang="nb-NO"/>
              <a:pPr>
                <a:defRPr/>
              </a:pPr>
              <a:t>‹#›</a:t>
            </a:fld>
            <a:endParaRPr lang="nb-NO" dirty="0"/>
          </a:p>
        </p:txBody>
      </p:sp>
    </p:spTree>
    <p:extLst>
      <p:ext uri="{BB962C8B-B14F-4D97-AF65-F5344CB8AC3E}">
        <p14:creationId xmlns:p14="http://schemas.microsoft.com/office/powerpoint/2010/main" val="12048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are titt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7440149" y="4581128"/>
            <a:ext cx="1056117" cy="72008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 name="BigWhiteRectangle"/>
          <p:cNvSpPr/>
          <p:nvPr userDrawn="1"/>
        </p:nvSpPr>
        <p:spPr bwMode="auto">
          <a:xfrm>
            <a:off x="7392144" y="1628803"/>
            <a:ext cx="5472608" cy="3751340"/>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5" name="Rectangle 4"/>
          <p:cNvSpPr/>
          <p:nvPr userDrawn="1"/>
        </p:nvSpPr>
        <p:spPr bwMode="auto">
          <a:xfrm>
            <a:off x="8880309" y="1299578"/>
            <a:ext cx="3456384" cy="648072"/>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8" name="Picture 7">
            <a:extLst>
              <a:ext uri="{FF2B5EF4-FFF2-40B4-BE49-F238E27FC236}">
                <a16:creationId xmlns:a16="http://schemas.microsoft.com/office/drawing/2014/main" id="{E9D2CB0A-8C1C-4E5A-9C2C-7F015A7002CE}"/>
              </a:ext>
            </a:extLst>
          </p:cNvPr>
          <p:cNvPicPr>
            <a:picLocks noChangeAspect="1"/>
          </p:cNvPicPr>
          <p:nvPr userDrawn="1"/>
        </p:nvPicPr>
        <p:blipFill>
          <a:blip r:embed="rId3"/>
          <a:stretch>
            <a:fillRect/>
          </a:stretch>
        </p:blipFill>
        <p:spPr>
          <a:xfrm>
            <a:off x="6153150" y="1367135"/>
            <a:ext cx="6038850" cy="3857625"/>
          </a:xfrm>
          <a:prstGeom prst="rect">
            <a:avLst/>
          </a:prstGeom>
        </p:spPr>
      </p:pic>
      <p:pic>
        <p:nvPicPr>
          <p:cNvPr id="18" name="HTW" descr="A tree with many branches and lights&#10;&#10;Description automatically generated">
            <a:extLst>
              <a:ext uri="{FF2B5EF4-FFF2-40B4-BE49-F238E27FC236}">
                <a16:creationId xmlns:a16="http://schemas.microsoft.com/office/drawing/2014/main" id="{0F4AB212-8DBC-6131-B9BE-7CBCE7491C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110" b="2405"/>
          <a:stretch/>
        </p:blipFill>
        <p:spPr>
          <a:xfrm>
            <a:off x="7627022" y="1295400"/>
            <a:ext cx="4564978" cy="3968749"/>
          </a:xfrm>
          <a:prstGeom prst="rect">
            <a:avLst/>
          </a:prstGeom>
        </p:spPr>
      </p:pic>
      <p:pic>
        <p:nvPicPr>
          <p:cNvPr id="21" name="Secluded">
            <a:extLst>
              <a:ext uri="{FF2B5EF4-FFF2-40B4-BE49-F238E27FC236}">
                <a16:creationId xmlns:a16="http://schemas.microsoft.com/office/drawing/2014/main" id="{4443D4C2-4C8A-69EC-96B1-ED1886DA1D73}"/>
              </a:ext>
            </a:extLst>
          </p:cNvPr>
          <p:cNvPicPr>
            <a:picLocks noChangeAspect="1"/>
          </p:cNvPicPr>
          <p:nvPr userDrawn="1"/>
        </p:nvPicPr>
        <p:blipFill rotWithShape="1">
          <a:blip r:embed="rId5"/>
          <a:srcRect b="31367"/>
          <a:stretch/>
        </p:blipFill>
        <p:spPr>
          <a:xfrm>
            <a:off x="7320136" y="1314854"/>
            <a:ext cx="5733256" cy="3934908"/>
          </a:xfrm>
          <a:prstGeom prst="rect">
            <a:avLst/>
          </a:prstGeom>
        </p:spPr>
      </p:pic>
      <p:pic>
        <p:nvPicPr>
          <p:cNvPr id="4" name="Secluded" descr="blue title"/>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399" t="-411" r="399" b="18914"/>
          <a:stretch/>
        </p:blipFill>
        <p:spPr bwMode="auto">
          <a:xfrm>
            <a:off x="-48682" y="-27384"/>
            <a:ext cx="12191999" cy="5588445"/>
          </a:xfrm>
          <a:prstGeom prst="rect">
            <a:avLst/>
          </a:prstGeom>
          <a:noFill/>
        </p:spPr>
      </p:pic>
      <p:sp>
        <p:nvSpPr>
          <p:cNvPr id="11" name="Rectangle 10"/>
          <p:cNvSpPr/>
          <p:nvPr userDrawn="1"/>
        </p:nvSpPr>
        <p:spPr bwMode="auto">
          <a:xfrm>
            <a:off x="8015148" y="5333971"/>
            <a:ext cx="617958" cy="134231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6" name="Plassholder for tekst 2"/>
          <p:cNvSpPr>
            <a:spLocks noGrp="1"/>
          </p:cNvSpPr>
          <p:nvPr>
            <p:ph type="body" idx="1"/>
          </p:nvPr>
        </p:nvSpPr>
        <p:spPr>
          <a:xfrm>
            <a:off x="431372" y="1628803"/>
            <a:ext cx="7968885"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sp>
        <p:nvSpPr>
          <p:cNvPr id="7" name="Plassholder for tekst 2"/>
          <p:cNvSpPr>
            <a:spLocks noGrp="1"/>
          </p:cNvSpPr>
          <p:nvPr>
            <p:ph type="body" idx="10"/>
          </p:nvPr>
        </p:nvSpPr>
        <p:spPr>
          <a:xfrm>
            <a:off x="431372" y="3356993"/>
            <a:ext cx="7968885" cy="576064"/>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pic>
        <p:nvPicPr>
          <p:cNvPr id="9" name="Picture 9" descr="blue title"/>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388" t="81498" r="-388" b="-1"/>
          <a:stretch/>
        </p:blipFill>
        <p:spPr bwMode="auto">
          <a:xfrm>
            <a:off x="47329" y="5589240"/>
            <a:ext cx="12191999" cy="1268760"/>
          </a:xfrm>
          <a:prstGeom prst="rect">
            <a:avLst/>
          </a:prstGeom>
          <a:noFill/>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65819" t="80450" r="11812" b="5901"/>
          <a:stretch/>
        </p:blipFill>
        <p:spPr>
          <a:xfrm>
            <a:off x="7939010" y="5517232"/>
            <a:ext cx="2045422" cy="936104"/>
          </a:xfrm>
          <a:prstGeom prst="rect">
            <a:avLst/>
          </a:prstGeom>
        </p:spPr>
      </p:pic>
      <p:sp>
        <p:nvSpPr>
          <p:cNvPr id="19" name="Rectangle 18"/>
          <p:cNvSpPr/>
          <p:nvPr userDrawn="1"/>
        </p:nvSpPr>
        <p:spPr bwMode="auto">
          <a:xfrm>
            <a:off x="9984432" y="5389976"/>
            <a:ext cx="1296144" cy="85592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2" name="Rectangle 11"/>
          <p:cNvSpPr/>
          <p:nvPr userDrawn="1"/>
        </p:nvSpPr>
        <p:spPr bwMode="auto">
          <a:xfrm>
            <a:off x="7235594" y="6441358"/>
            <a:ext cx="3540926" cy="390923"/>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15" name="Picture 14"/>
          <p:cNvPicPr>
            <a:picLocks noChangeAspect="1"/>
          </p:cNvPicPr>
          <p:nvPr userDrawn="1"/>
        </p:nvPicPr>
        <p:blipFill rotWithShape="1">
          <a:blip r:embed="rId7">
            <a:extLst>
              <a:ext uri="{28A0092B-C50C-407E-A947-70E740481C1C}">
                <a14:useLocalDpi xmlns:a14="http://schemas.microsoft.com/office/drawing/2010/main" val="0"/>
              </a:ext>
            </a:extLst>
          </a:blip>
          <a:srcRect l="48040" t="79400" r="41405" b="10101"/>
          <a:stretch/>
        </p:blipFill>
        <p:spPr>
          <a:xfrm>
            <a:off x="6140949" y="5445224"/>
            <a:ext cx="965144" cy="72008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61372" t="82550" r="34444" b="5901"/>
          <a:stretch/>
        </p:blipFill>
        <p:spPr>
          <a:xfrm>
            <a:off x="7502252" y="5661248"/>
            <a:ext cx="382665" cy="792088"/>
          </a:xfrm>
          <a:prstGeom prst="rect">
            <a:avLst/>
          </a:prstGeom>
        </p:spPr>
      </p:pic>
      <p:sp>
        <p:nvSpPr>
          <p:cNvPr id="17" name="Rectangle 16"/>
          <p:cNvSpPr/>
          <p:nvPr userDrawn="1"/>
        </p:nvSpPr>
        <p:spPr bwMode="auto">
          <a:xfrm>
            <a:off x="5663952" y="5517232"/>
            <a:ext cx="476997" cy="728664"/>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userDrawn="1"/>
        </p:nvSpPr>
        <p:spPr bwMode="auto">
          <a:xfrm>
            <a:off x="7824192" y="5805264"/>
            <a:ext cx="171492" cy="393517"/>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696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0CEBA45-2A48-413A-9B36-A1585B1E5B03}" type="slidenum">
              <a:rPr lang="nb-NO"/>
              <a:pPr>
                <a:defRPr/>
              </a:pPr>
              <a:t>‹#›</a:t>
            </a:fld>
            <a:endParaRPr lang="nb-NO" dirty="0"/>
          </a:p>
        </p:txBody>
      </p:sp>
    </p:spTree>
    <p:extLst>
      <p:ext uri="{BB962C8B-B14F-4D97-AF65-F5344CB8AC3E}">
        <p14:creationId xmlns:p14="http://schemas.microsoft.com/office/powerpoint/2010/main" val="7001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7A4375D-C019-4DEB-88B1-C0A9E8BD4938}" type="slidenum">
              <a:rPr lang="nb-NO"/>
              <a:pPr>
                <a:defRPr/>
              </a:pPr>
              <a:t>‹#›</a:t>
            </a:fld>
            <a:endParaRPr lang="nb-NO" dirty="0"/>
          </a:p>
        </p:txBody>
      </p:sp>
    </p:spTree>
    <p:extLst>
      <p:ext uri="{BB962C8B-B14F-4D97-AF65-F5344CB8AC3E}">
        <p14:creationId xmlns:p14="http://schemas.microsoft.com/office/powerpoint/2010/main" val="17783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624417" y="347663"/>
            <a:ext cx="10972800" cy="633412"/>
          </a:xfrm>
        </p:spPr>
        <p:txBody>
          <a:bodyPr anchor="ctr"/>
          <a:lstStyle>
            <a:lvl1pPr marL="0" indent="0">
              <a:buNone/>
              <a:defRPr sz="3200">
                <a:solidFill>
                  <a:srgbClr val="4E4A48"/>
                </a:solidFill>
                <a:latin typeface="+mj-lt"/>
              </a:defRPr>
            </a:lvl1pPr>
          </a:lstStyle>
          <a:p>
            <a:pPr lvl="0"/>
            <a:r>
              <a:rPr lang="en-US" dirty="0"/>
              <a:t>Click to edit Master text styles</a:t>
            </a:r>
            <a:endParaRPr lang="nb-NO" dirty="0"/>
          </a:p>
        </p:txBody>
      </p:sp>
      <p:sp>
        <p:nvSpPr>
          <p:cNvPr id="2" name="Tittel 1"/>
          <p:cNvSpPr>
            <a:spLocks noGrp="1"/>
          </p:cNvSpPr>
          <p:nvPr>
            <p:ph type="title"/>
          </p:nvPr>
        </p:nvSpPr>
        <p:spPr>
          <a:xfrm>
            <a:off x="609602" y="981077"/>
            <a:ext cx="4011084" cy="454025"/>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1412779"/>
            <a:ext cx="6815667"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11" name="Date Placeholder 10"/>
          <p:cNvSpPr>
            <a:spLocks noGrp="1"/>
          </p:cNvSpPr>
          <p:nvPr>
            <p:ph type="dt" sz="half" idx="14"/>
          </p:nvPr>
        </p:nvSpPr>
        <p:spPr/>
        <p:txBody>
          <a:bodyPr/>
          <a:lstStyle/>
          <a:p>
            <a:pPr>
              <a:defRPr/>
            </a:pPr>
            <a:endParaRPr lang="nb-NO"/>
          </a:p>
        </p:txBody>
      </p:sp>
      <p:sp>
        <p:nvSpPr>
          <p:cNvPr id="13" name="Slide Number Placeholder 12"/>
          <p:cNvSpPr>
            <a:spLocks noGrp="1"/>
          </p:cNvSpPr>
          <p:nvPr>
            <p:ph type="sldNum" sz="quarter" idx="16"/>
          </p:nvPr>
        </p:nvSpPr>
        <p:spPr/>
        <p:txBody>
          <a:bodyPr/>
          <a:lstStyle/>
          <a:p>
            <a:pPr>
              <a:defRPr/>
            </a:pPr>
            <a:fld id="{61944189-2493-4FF1-A659-D8219CCD741C}" type="slidenum">
              <a:rPr lang="nb-NO" smtClean="0"/>
              <a:pPr>
                <a:defRPr/>
              </a:pPr>
              <a:t>‹#›</a:t>
            </a:fld>
            <a:endParaRPr lang="nb-NO" dirty="0"/>
          </a:p>
        </p:txBody>
      </p:sp>
    </p:spTree>
    <p:extLst>
      <p:ext uri="{BB962C8B-B14F-4D97-AF65-F5344CB8AC3E}">
        <p14:creationId xmlns:p14="http://schemas.microsoft.com/office/powerpoint/2010/main" val="18327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347663"/>
            <a:ext cx="109728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8" name="Rectangle 3"/>
          <p:cNvSpPr>
            <a:spLocks noGrp="1" noChangeArrowheads="1"/>
          </p:cNvSpPr>
          <p:nvPr>
            <p:ph type="body" idx="1"/>
          </p:nvPr>
        </p:nvSpPr>
        <p:spPr bwMode="auto">
          <a:xfrm>
            <a:off x="609600" y="1196975"/>
            <a:ext cx="109728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Rectangle 4"/>
          <p:cNvSpPr>
            <a:spLocks noGrp="1" noChangeArrowheads="1"/>
          </p:cNvSpPr>
          <p:nvPr>
            <p:ph type="dt" sz="half" idx="2"/>
          </p:nvPr>
        </p:nvSpPr>
        <p:spPr bwMode="auto">
          <a:xfrm>
            <a:off x="609600" y="6297616"/>
            <a:ext cx="5486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a:p>
        </p:txBody>
      </p:sp>
      <p:sp>
        <p:nvSpPr>
          <p:cNvPr id="1030" name="Rectangle 6"/>
          <p:cNvSpPr>
            <a:spLocks noGrp="1" noChangeArrowheads="1"/>
          </p:cNvSpPr>
          <p:nvPr>
            <p:ph type="sldNum" sz="quarter" idx="4"/>
          </p:nvPr>
        </p:nvSpPr>
        <p:spPr bwMode="auto">
          <a:xfrm>
            <a:off x="609602" y="6519866"/>
            <a:ext cx="260561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61944189-2493-4FF1-A659-D8219CCD741C}" type="slidenum">
              <a:rPr lang="nb-NO"/>
              <a:pPr>
                <a:defRPr/>
              </a:pPr>
              <a:t>‹#›</a:t>
            </a:fld>
            <a:endParaRPr lang="nb-NO" dirty="0"/>
          </a:p>
        </p:txBody>
      </p:sp>
      <p:grpSp>
        <p:nvGrpSpPr>
          <p:cNvPr id="12" name="Group 11"/>
          <p:cNvGrpSpPr/>
          <p:nvPr userDrawn="1"/>
        </p:nvGrpSpPr>
        <p:grpSpPr>
          <a:xfrm>
            <a:off x="-941" y="-3808"/>
            <a:ext cx="12192941" cy="179070"/>
            <a:chOff x="-706" y="-3808"/>
            <a:chExt cx="9144706" cy="179070"/>
          </a:xfrm>
        </p:grpSpPr>
        <p:sp>
          <p:nvSpPr>
            <p:cNvPr id="13" name="Freeform 12"/>
            <p:cNvSpPr/>
            <p:nvPr userDrawn="1"/>
          </p:nvSpPr>
          <p:spPr bwMode="auto">
            <a:xfrm>
              <a:off x="-706" y="-3808"/>
              <a:ext cx="7218334" cy="179070"/>
            </a:xfrm>
            <a:custGeom>
              <a:avLst/>
              <a:gdLst>
                <a:gd name="connsiteX0" fmla="*/ 3810 w 1891665"/>
                <a:gd name="connsiteY0" fmla="*/ 0 h 363855"/>
                <a:gd name="connsiteX1" fmla="*/ 1891665 w 1891665"/>
                <a:gd name="connsiteY1" fmla="*/ 0 h 363855"/>
                <a:gd name="connsiteX2" fmla="*/ 1668780 w 1891665"/>
                <a:gd name="connsiteY2" fmla="*/ 363855 h 363855"/>
                <a:gd name="connsiteX3" fmla="*/ 0 w 1891665"/>
                <a:gd name="connsiteY3" fmla="*/ 363855 h 363855"/>
                <a:gd name="connsiteX4" fmla="*/ 3810 w 1891665"/>
                <a:gd name="connsiteY4" fmla="*/ 0 h 363855"/>
                <a:gd name="connsiteX0" fmla="*/ 3810 w 1891665"/>
                <a:gd name="connsiteY0" fmla="*/ 0 h 363855"/>
                <a:gd name="connsiteX1" fmla="*/ 1891665 w 1891665"/>
                <a:gd name="connsiteY1" fmla="*/ 0 h 363855"/>
                <a:gd name="connsiteX2" fmla="*/ 1884469 w 1891665"/>
                <a:gd name="connsiteY2" fmla="*/ 120015 h 363855"/>
                <a:gd name="connsiteX3" fmla="*/ 0 w 1891665"/>
                <a:gd name="connsiteY3" fmla="*/ 363855 h 363855"/>
                <a:gd name="connsiteX4" fmla="*/ 3810 w 1891665"/>
                <a:gd name="connsiteY4" fmla="*/ 0 h 363855"/>
                <a:gd name="connsiteX0" fmla="*/ 23781 w 1891665"/>
                <a:gd name="connsiteY0" fmla="*/ 83820 h 363855"/>
                <a:gd name="connsiteX1" fmla="*/ 1891665 w 1891665"/>
                <a:gd name="connsiteY1" fmla="*/ 0 h 363855"/>
                <a:gd name="connsiteX2" fmla="*/ 1884469 w 1891665"/>
                <a:gd name="connsiteY2" fmla="*/ 120015 h 363855"/>
                <a:gd name="connsiteX3" fmla="*/ 0 w 1891665"/>
                <a:gd name="connsiteY3" fmla="*/ 363855 h 363855"/>
                <a:gd name="connsiteX4" fmla="*/ 23781 w 1891665"/>
                <a:gd name="connsiteY4" fmla="*/ 83820 h 363855"/>
                <a:gd name="connsiteX0" fmla="*/ 0 w 1891850"/>
                <a:gd name="connsiteY0" fmla="*/ 3810 h 363855"/>
                <a:gd name="connsiteX1" fmla="*/ 1891850 w 1891850"/>
                <a:gd name="connsiteY1" fmla="*/ 0 h 363855"/>
                <a:gd name="connsiteX2" fmla="*/ 1884654 w 1891850"/>
                <a:gd name="connsiteY2" fmla="*/ 120015 h 363855"/>
                <a:gd name="connsiteX3" fmla="*/ 185 w 1891850"/>
                <a:gd name="connsiteY3" fmla="*/ 363855 h 363855"/>
                <a:gd name="connsiteX4" fmla="*/ 0 w 1891850"/>
                <a:gd name="connsiteY4" fmla="*/ 3810 h 363855"/>
                <a:gd name="connsiteX0" fmla="*/ 0 w 1891850"/>
                <a:gd name="connsiteY0" fmla="*/ 3810 h 123825"/>
                <a:gd name="connsiteX1" fmla="*/ 1891850 w 1891850"/>
                <a:gd name="connsiteY1" fmla="*/ 0 h 123825"/>
                <a:gd name="connsiteX2" fmla="*/ 1884654 w 1891850"/>
                <a:gd name="connsiteY2" fmla="*/ 120015 h 123825"/>
                <a:gd name="connsiteX3" fmla="*/ 185 w 1891850"/>
                <a:gd name="connsiteY3" fmla="*/ 123825 h 123825"/>
                <a:gd name="connsiteX4" fmla="*/ 0 w 1891850"/>
                <a:gd name="connsiteY4" fmla="*/ 3810 h 123825"/>
                <a:gd name="connsiteX0" fmla="*/ 0 w 1891850"/>
                <a:gd name="connsiteY0" fmla="*/ 3810 h 170815"/>
                <a:gd name="connsiteX1" fmla="*/ 1891850 w 1891850"/>
                <a:gd name="connsiteY1" fmla="*/ 0 h 170815"/>
                <a:gd name="connsiteX2" fmla="*/ 1881991 w 1891850"/>
                <a:gd name="connsiteY2" fmla="*/ 170815 h 170815"/>
                <a:gd name="connsiteX3" fmla="*/ 185 w 1891850"/>
                <a:gd name="connsiteY3" fmla="*/ 123825 h 170815"/>
                <a:gd name="connsiteX4" fmla="*/ 0 w 1891850"/>
                <a:gd name="connsiteY4" fmla="*/ 3810 h 170815"/>
                <a:gd name="connsiteX0" fmla="*/ 0 w 1891850"/>
                <a:gd name="connsiteY0" fmla="*/ 3810 h 175716"/>
                <a:gd name="connsiteX1" fmla="*/ 1891850 w 1891850"/>
                <a:gd name="connsiteY1" fmla="*/ 0 h 175716"/>
                <a:gd name="connsiteX2" fmla="*/ 1881991 w 1891850"/>
                <a:gd name="connsiteY2" fmla="*/ 170815 h 175716"/>
                <a:gd name="connsiteX3" fmla="*/ 185 w 1891850"/>
                <a:gd name="connsiteY3" fmla="*/ 171450 h 175716"/>
                <a:gd name="connsiteX4" fmla="*/ 185 w 1891850"/>
                <a:gd name="connsiteY4" fmla="*/ 123825 h 175716"/>
                <a:gd name="connsiteX5" fmla="*/ 0 w 1891850"/>
                <a:gd name="connsiteY5" fmla="*/ 3810 h 175716"/>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185 w 1891850"/>
                <a:gd name="connsiteY4" fmla="*/ 123825 h 176189"/>
                <a:gd name="connsiteX5" fmla="*/ 0 w 1891850"/>
                <a:gd name="connsiteY5" fmla="*/ 3810 h 176189"/>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0 w 1891850"/>
                <a:gd name="connsiteY4" fmla="*/ 3810 h 176189"/>
                <a:gd name="connsiteX0" fmla="*/ 0 w 1891850"/>
                <a:gd name="connsiteY0" fmla="*/ 3810 h 275533"/>
                <a:gd name="connsiteX1" fmla="*/ 1891850 w 1891850"/>
                <a:gd name="connsiteY1" fmla="*/ 0 h 275533"/>
                <a:gd name="connsiteX2" fmla="*/ 1881991 w 1891850"/>
                <a:gd name="connsiteY2" fmla="*/ 174625 h 275533"/>
                <a:gd name="connsiteX3" fmla="*/ 1184 w 1891850"/>
                <a:gd name="connsiteY3" fmla="*/ 274320 h 275533"/>
                <a:gd name="connsiteX4" fmla="*/ 0 w 1891850"/>
                <a:gd name="connsiteY4" fmla="*/ 3810 h 275533"/>
                <a:gd name="connsiteX0" fmla="*/ 1813 w 1893663"/>
                <a:gd name="connsiteY0" fmla="*/ 3810 h 174625"/>
                <a:gd name="connsiteX1" fmla="*/ 1893663 w 1893663"/>
                <a:gd name="connsiteY1" fmla="*/ 0 h 174625"/>
                <a:gd name="connsiteX2" fmla="*/ 1883804 w 1893663"/>
                <a:gd name="connsiteY2" fmla="*/ 174625 h 174625"/>
                <a:gd name="connsiteX3" fmla="*/ 1 w 1893663"/>
                <a:gd name="connsiteY3" fmla="*/ 106680 h 174625"/>
                <a:gd name="connsiteX4" fmla="*/ 1813 w 1893663"/>
                <a:gd name="connsiteY4" fmla="*/ 3810 h 174625"/>
                <a:gd name="connsiteX0" fmla="*/ 0 w 1891850"/>
                <a:gd name="connsiteY0" fmla="*/ 3810 h 179070"/>
                <a:gd name="connsiteX1" fmla="*/ 1891850 w 1891850"/>
                <a:gd name="connsiteY1" fmla="*/ 0 h 179070"/>
                <a:gd name="connsiteX2" fmla="*/ 1881991 w 1891850"/>
                <a:gd name="connsiteY2" fmla="*/ 174625 h 179070"/>
                <a:gd name="connsiteX3" fmla="*/ 185 w 1891850"/>
                <a:gd name="connsiteY3" fmla="*/ 179070 h 179070"/>
                <a:gd name="connsiteX4" fmla="*/ 0 w 1891850"/>
                <a:gd name="connsiteY4" fmla="*/ 381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50" h="179070">
                  <a:moveTo>
                    <a:pt x="0" y="3810"/>
                  </a:moveTo>
                  <a:lnTo>
                    <a:pt x="1891850" y="0"/>
                  </a:lnTo>
                  <a:lnTo>
                    <a:pt x="1881991" y="174625"/>
                  </a:lnTo>
                  <a:lnTo>
                    <a:pt x="185" y="179070"/>
                  </a:lnTo>
                  <a:cubicBezTo>
                    <a:pt x="123" y="123190"/>
                    <a:pt x="62" y="59690"/>
                    <a:pt x="0" y="3810"/>
                  </a:cubicBezTo>
                  <a:close/>
                </a:path>
              </a:pathLst>
            </a:custGeom>
            <a:gradFill flip="none" rotWithShape="1">
              <a:gsLst>
                <a:gs pos="0">
                  <a:srgbClr val="038CC0"/>
                </a:gs>
                <a:gs pos="49000">
                  <a:srgbClr val="0F94C4"/>
                </a:gs>
                <a:gs pos="100000">
                  <a:schemeClr val="accent1">
                    <a:tint val="15000"/>
                    <a:satMod val="350000"/>
                  </a:schemeClr>
                </a:gs>
              </a:gsLst>
              <a:path path="shape">
                <a:fillToRect l="50000" t="50000" r="50000" b="50000"/>
              </a:path>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cxnSp>
          <p:nvCxnSpPr>
            <p:cNvPr id="14" name="Straight Connector 13"/>
            <p:cNvCxnSpPr>
              <a:stCxn id="13" idx="1"/>
            </p:cNvCxnSpPr>
            <p:nvPr userDrawn="1"/>
          </p:nvCxnSpPr>
          <p:spPr bwMode="auto">
            <a:xfrm flipH="1">
              <a:off x="7170423" y="-3808"/>
              <a:ext cx="47205" cy="173353"/>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flipH="1">
              <a:off x="0" y="168320"/>
              <a:ext cx="9144000" cy="0"/>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64" r:id="rId3"/>
    <p:sldLayoutId id="2147483965" r:id="rId4"/>
    <p:sldLayoutId id="2147483966" r:id="rId5"/>
    <p:sldLayoutId id="2147483976" r:id="rId6"/>
    <p:sldLayoutId id="2147483967" r:id="rId7"/>
    <p:sldLayoutId id="2147483968" r:id="rId8"/>
    <p:sldLayoutId id="2147483975"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180.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70.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0.png"/><Relationship Id="rId4" Type="http://schemas.openxmlformats.org/officeDocument/2006/relationships/image" Target="../media/image68.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4.xml"/><Relationship Id="rId18" Type="http://schemas.openxmlformats.org/officeDocument/2006/relationships/image" Target="../media/image82.png"/><Relationship Id="rId3" Type="http://schemas.openxmlformats.org/officeDocument/2006/relationships/image" Target="../media/image73.png"/><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79.png"/><Relationship Id="rId17" Type="http://schemas.openxmlformats.org/officeDocument/2006/relationships/customXml" Target="../ink/ink6.xml"/><Relationship Id="rId25" Type="http://schemas.openxmlformats.org/officeDocument/2006/relationships/image" Target="../media/image86.png"/><Relationship Id="rId2" Type="http://schemas.openxmlformats.org/officeDocument/2006/relationships/notesSlide" Target="../notesSlides/notesSlide12.xml"/><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customXml" Target="../ink/ink3.xml"/><Relationship Id="rId24" Type="http://schemas.openxmlformats.org/officeDocument/2006/relationships/image" Target="../media/image85.png"/><Relationship Id="rId5" Type="http://schemas.openxmlformats.org/officeDocument/2006/relationships/image" Target="../media/image75.png"/><Relationship Id="rId15" Type="http://schemas.openxmlformats.org/officeDocument/2006/relationships/customXml" Target="../ink/ink5.xml"/><Relationship Id="rId23" Type="http://schemas.openxmlformats.org/officeDocument/2006/relationships/customXml" Target="../ink/ink9.xml"/><Relationship Id="rId10" Type="http://schemas.openxmlformats.org/officeDocument/2006/relationships/image" Target="../media/image78.png"/><Relationship Id="rId19" Type="http://schemas.openxmlformats.org/officeDocument/2006/relationships/customXml" Target="../ink/ink7.xml"/><Relationship Id="rId4" Type="http://schemas.openxmlformats.org/officeDocument/2006/relationships/image" Target="../media/image74.png"/><Relationship Id="rId9" Type="http://schemas.openxmlformats.org/officeDocument/2006/relationships/customXml" Target="../ink/ink2.xml"/><Relationship Id="rId14" Type="http://schemas.openxmlformats.org/officeDocument/2006/relationships/image" Target="../media/image80.png"/><Relationship Id="rId22"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76.png"/><Relationship Id="rId5" Type="http://schemas.openxmlformats.org/officeDocument/2006/relationships/image" Target="../media/image89.png"/><Relationship Id="rId10" Type="http://schemas.openxmlformats.org/officeDocument/2006/relationships/image" Target="../media/image75.png"/><Relationship Id="rId4" Type="http://schemas.openxmlformats.org/officeDocument/2006/relationships/image" Target="../media/image88.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customXml" Target="../ink/ink13.xml"/><Relationship Id="rId3" Type="http://schemas.openxmlformats.org/officeDocument/2006/relationships/image" Target="../media/image94.png"/><Relationship Id="rId7" Type="http://schemas.openxmlformats.org/officeDocument/2006/relationships/customXml" Target="../ink/ink10.xml"/><Relationship Id="rId12" Type="http://schemas.openxmlformats.org/officeDocument/2006/relationships/image" Target="../media/image115.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customXml" Target="../ink/ink12.xml"/><Relationship Id="rId5" Type="http://schemas.openxmlformats.org/officeDocument/2006/relationships/image" Target="../media/image111.png"/><Relationship Id="rId15" Type="http://schemas.openxmlformats.org/officeDocument/2006/relationships/image" Target="../media/image117.png"/><Relationship Id="rId10" Type="http://schemas.openxmlformats.org/officeDocument/2006/relationships/image" Target="../media/image114.png"/><Relationship Id="rId4" Type="http://schemas.openxmlformats.org/officeDocument/2006/relationships/image" Target="../media/image95.png"/><Relationship Id="rId9" Type="http://schemas.openxmlformats.org/officeDocument/2006/relationships/customXml" Target="../ink/ink11.xml"/><Relationship Id="rId14" Type="http://schemas.openxmlformats.org/officeDocument/2006/relationships/image" Target="../media/image116.pn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97.png"/></Relationships>
</file>

<file path=ppt/slides/_rels/slide1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480.png"/><Relationship Id="rId18" Type="http://schemas.openxmlformats.org/officeDocument/2006/relationships/customXml" Target="../ink/ink21.xml"/><Relationship Id="rId26" Type="http://schemas.openxmlformats.org/officeDocument/2006/relationships/image" Target="../media/image101.png"/><Relationship Id="rId3" Type="http://schemas.openxmlformats.org/officeDocument/2006/relationships/customXml" Target="../ink/ink14.xml"/><Relationship Id="rId21" Type="http://schemas.openxmlformats.org/officeDocument/2006/relationships/image" Target="../media/image520.png"/><Relationship Id="rId7" Type="http://schemas.openxmlformats.org/officeDocument/2006/relationships/image" Target="../media/image450.png"/><Relationship Id="rId12" Type="http://schemas.openxmlformats.org/officeDocument/2006/relationships/customXml" Target="../ink/ink18.xml"/><Relationship Id="rId17" Type="http://schemas.openxmlformats.org/officeDocument/2006/relationships/image" Target="../media/image500.png"/><Relationship Id="rId25" Type="http://schemas.openxmlformats.org/officeDocument/2006/relationships/image" Target="../media/image540.png"/><Relationship Id="rId2" Type="http://schemas.openxmlformats.org/officeDocument/2006/relationships/image" Target="../media/image129.pn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470.png"/><Relationship Id="rId24" Type="http://schemas.openxmlformats.org/officeDocument/2006/relationships/customXml" Target="../ink/ink24.xml"/><Relationship Id="rId5" Type="http://schemas.openxmlformats.org/officeDocument/2006/relationships/image" Target="../media/image440.png"/><Relationship Id="rId15" Type="http://schemas.openxmlformats.org/officeDocument/2006/relationships/image" Target="../media/image490.png"/><Relationship Id="rId23" Type="http://schemas.openxmlformats.org/officeDocument/2006/relationships/image" Target="../media/image530.png"/><Relationship Id="rId10" Type="http://schemas.openxmlformats.org/officeDocument/2006/relationships/customXml" Target="../ink/ink17.xml"/><Relationship Id="rId19" Type="http://schemas.openxmlformats.org/officeDocument/2006/relationships/image" Target="../media/image510.png"/><Relationship Id="rId9" Type="http://schemas.openxmlformats.org/officeDocument/2006/relationships/image" Target="../media/image460.png"/><Relationship Id="rId14" Type="http://schemas.openxmlformats.org/officeDocument/2006/relationships/customXml" Target="../ink/ink19.xml"/><Relationship Id="rId22" Type="http://schemas.openxmlformats.org/officeDocument/2006/relationships/customXml" Target="../ink/ink2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6.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110.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0.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480822F-3536-4229-B78D-8D4E1292E432}"/>
              </a:ext>
            </a:extLst>
          </p:cNvPr>
          <p:cNvSpPr/>
          <p:nvPr/>
        </p:nvSpPr>
        <p:spPr bwMode="auto">
          <a:xfrm>
            <a:off x="7968208" y="5377598"/>
            <a:ext cx="2160240" cy="931725"/>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3392" y="1424757"/>
                <a:ext cx="8136904" cy="1500187"/>
              </a:xfrm>
            </p:spPr>
            <p:txBody>
              <a:bodyPr anchor="t"/>
              <a:lstStyle/>
              <a:p>
                <a:r>
                  <a:rPr lang="en-US" sz="2800" dirty="0"/>
                  <a:t>A faster parameterized algorithm to </a:t>
                </a:r>
                <a:br>
                  <a:rPr lang="en-US" sz="2800" dirty="0"/>
                </a:br>
                <a:r>
                  <a:rPr lang="en-US" sz="2800" dirty="0"/>
                  <a:t>find </a:t>
                </a:r>
                <a14:m>
                  <m:oMath xmlns:m="http://schemas.openxmlformats.org/officeDocument/2006/math">
                    <m:r>
                      <a:rPr lang="en-US" sz="2800" b="0" i="1" smtClean="0">
                        <a:latin typeface="Cambria Math" panose="02040503050406030204" pitchFamily="18" charset="0"/>
                      </a:rPr>
                      <m:t>𝑘</m:t>
                    </m:r>
                  </m:oMath>
                </a14:m>
                <a:r>
                  <a:rPr lang="en-US" sz="2800" dirty="0"/>
                  <a:t>-secluded trees</a:t>
                </a:r>
                <a:endParaRPr lang="en-US" sz="4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3392" y="1424757"/>
                <a:ext cx="8136904" cy="1500187"/>
              </a:xfrm>
              <a:blipFill>
                <a:blip r:embed="rId3"/>
                <a:stretch>
                  <a:fillRect l="-1498" t="-4065"/>
                </a:stretch>
              </a:blipFill>
            </p:spPr>
            <p:txBody>
              <a:bodyPr/>
              <a:lstStyle/>
              <a:p>
                <a:r>
                  <a:rPr lang="en-US">
                    <a:noFill/>
                  </a:rPr>
                  <a:t> </a:t>
                </a:r>
              </a:p>
            </p:txBody>
          </p:sp>
        </mc:Fallback>
      </mc:AlternateContent>
      <p:sp>
        <p:nvSpPr>
          <p:cNvPr id="4" name="Text Placeholder 3"/>
          <p:cNvSpPr>
            <a:spLocks noGrp="1"/>
          </p:cNvSpPr>
          <p:nvPr>
            <p:ph type="body" idx="10"/>
          </p:nvPr>
        </p:nvSpPr>
        <p:spPr>
          <a:xfrm>
            <a:off x="623392" y="3284984"/>
            <a:ext cx="7848872" cy="1512168"/>
          </a:xfrm>
        </p:spPr>
        <p:txBody>
          <a:bodyPr>
            <a:normAutofit/>
          </a:bodyPr>
          <a:lstStyle/>
          <a:p>
            <a:r>
              <a:rPr lang="en-US" sz="2400" dirty="0"/>
              <a:t>Huib Donkers</a:t>
            </a:r>
            <a:br>
              <a:rPr lang="en-US" sz="2400" dirty="0"/>
            </a:br>
            <a:r>
              <a:rPr lang="en-US" sz="2400" b="1" dirty="0"/>
              <a:t>Bart M. P. Jansen</a:t>
            </a:r>
            <a:r>
              <a:rPr lang="en-US" sz="2400" dirty="0"/>
              <a:t>		</a:t>
            </a:r>
            <a:br>
              <a:rPr lang="en-US" sz="2400" dirty="0"/>
            </a:br>
            <a:r>
              <a:rPr lang="en-US" sz="2400" dirty="0" err="1"/>
              <a:t>Jari</a:t>
            </a:r>
            <a:r>
              <a:rPr lang="en-US" sz="2400" dirty="0"/>
              <a:t> J. H. de Kroon</a:t>
            </a:r>
          </a:p>
        </p:txBody>
      </p:sp>
      <p:sp>
        <p:nvSpPr>
          <p:cNvPr id="5" name="TextBox 4"/>
          <p:cNvSpPr txBox="1"/>
          <p:nvPr/>
        </p:nvSpPr>
        <p:spPr>
          <a:xfrm>
            <a:off x="-24680" y="6309323"/>
            <a:ext cx="9180512" cy="584775"/>
          </a:xfrm>
          <a:prstGeom prst="rect">
            <a:avLst/>
          </a:prstGeom>
          <a:noFill/>
        </p:spPr>
        <p:txBody>
          <a:bodyPr wrap="square" rtlCol="0">
            <a:spAutoFit/>
          </a:bodyPr>
          <a:lstStyle/>
          <a:p>
            <a:pPr algn="l"/>
            <a:r>
              <a:rPr lang="en-US" sz="1600" i="1" dirty="0">
                <a:latin typeface="+mj-lt"/>
              </a:rPr>
              <a:t>Networks Training Week</a:t>
            </a:r>
            <a:br>
              <a:rPr lang="nn-NO" sz="1600" i="1" dirty="0">
                <a:latin typeface="+mj-lt"/>
              </a:rPr>
            </a:br>
            <a:r>
              <a:rPr lang="nn-NO" sz="1600" dirty="0">
                <a:latin typeface="+mj-lt"/>
              </a:rPr>
              <a:t>October 24</a:t>
            </a:r>
            <a:r>
              <a:rPr lang="nn-NO" sz="1600" baseline="30000" dirty="0">
                <a:latin typeface="+mj-lt"/>
              </a:rPr>
              <a:t>th</a:t>
            </a:r>
            <a:r>
              <a:rPr lang="nn-NO" sz="1600" dirty="0">
                <a:latin typeface="+mj-lt"/>
              </a:rPr>
              <a:t> 2023, Asperen, The Netherlands</a:t>
            </a:r>
          </a:p>
        </p:txBody>
      </p:sp>
      <p:sp>
        <p:nvSpPr>
          <p:cNvPr id="6" name="Rectangle 5"/>
          <p:cNvSpPr/>
          <p:nvPr/>
        </p:nvSpPr>
        <p:spPr bwMode="auto">
          <a:xfrm>
            <a:off x="7248128" y="6516054"/>
            <a:ext cx="2880320" cy="258471"/>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en-US" sz="2000" dirty="0">
              <a:solidFill>
                <a:schemeClr val="tx1"/>
              </a:solidFill>
              <a:latin typeface="+mj-lt"/>
            </a:endParaRPr>
          </a:p>
        </p:txBody>
      </p:sp>
    </p:spTree>
    <p:extLst>
      <p:ext uri="{BB962C8B-B14F-4D97-AF65-F5344CB8AC3E}">
        <p14:creationId xmlns:p14="http://schemas.microsoft.com/office/powerpoint/2010/main" val="169518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45B6-BE3B-4760-B8A8-54513BA7B469}"/>
              </a:ext>
            </a:extLst>
          </p:cNvPr>
          <p:cNvSpPr>
            <a:spLocks noGrp="1"/>
          </p:cNvSpPr>
          <p:nvPr>
            <p:ph type="title"/>
          </p:nvPr>
        </p:nvSpPr>
        <p:spPr/>
        <p:txBody>
          <a:bodyPr/>
          <a:lstStyle/>
          <a:p>
            <a:r>
              <a:rPr lang="en-US" dirty="0"/>
              <a:t>Improvement 1: Simplification step for degree-1 vertices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1104D4-76B7-71B5-4E36-68C422A4C4F7}"/>
                  </a:ext>
                </a:extLst>
              </p:cNvPr>
              <p:cNvSpPr>
                <a:spLocks noGrp="1"/>
              </p:cNvSpPr>
              <p:nvPr>
                <p:ph idx="1"/>
              </p:nvPr>
            </p:nvSpPr>
            <p:spPr/>
            <p:txBody>
              <a:bodyPr/>
              <a:lstStyle/>
              <a:p>
                <a:pPr marL="0" indent="0">
                  <a:buNone/>
                </a:pPr>
                <a:r>
                  <a:rPr lang="en-US" dirty="0"/>
                  <a:t>Consider a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with weight function </a:t>
                </a:r>
                <a14:m>
                  <m:oMath xmlns:m="http://schemas.openxmlformats.org/officeDocument/2006/math">
                    <m:r>
                      <a:rPr lang="en-US" b="0" i="1" smtClean="0">
                        <a:solidFill>
                          <a:srgbClr val="C00000"/>
                        </a:solidFill>
                        <a:latin typeface="Cambria Math" panose="02040503050406030204" pitchFamily="18" charset="0"/>
                      </a:rPr>
                      <m:t>𝑤</m:t>
                    </m:r>
                  </m:oMath>
                </a14:m>
                <a:r>
                  <a:rPr lang="en-US" dirty="0"/>
                  <a:t>, integer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and vertex set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oMath>
                </a14:m>
                <a:endParaRPr lang="en-US" dirty="0"/>
              </a:p>
              <a:p>
                <a:pPr marL="0" indent="0">
                  <a:spcBef>
                    <a:spcPts val="600"/>
                  </a:spcBef>
                  <a:buNone/>
                </a:pPr>
                <a:r>
                  <a:rPr lang="en-US" dirty="0"/>
                  <a:t>Suppose there is a degree-1 vertex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with unique neighbor </a:t>
                </a:r>
                <a14:m>
                  <m:oMath xmlns:m="http://schemas.openxmlformats.org/officeDocument/2006/math">
                    <m:r>
                      <a:rPr lang="en-US" b="0" i="1" smtClean="0">
                        <a:solidFill>
                          <a:srgbClr val="C00000"/>
                        </a:solidFill>
                        <a:latin typeface="Cambria Math" panose="02040503050406030204" pitchFamily="18" charset="0"/>
                      </a:rPr>
                      <m:t>𝑢</m:t>
                    </m:r>
                  </m:oMath>
                </a14:m>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7C1104D4-76B7-71B5-4E36-68C422A4C4F7}"/>
                  </a:ext>
                </a:extLst>
              </p:cNvPr>
              <p:cNvSpPr>
                <a:spLocks noGrp="1" noRot="1" noChangeAspect="1" noMove="1" noResize="1" noEditPoints="1" noAdjustHandles="1" noChangeArrowheads="1" noChangeShapeType="1" noTextEdit="1"/>
              </p:cNvSpPr>
              <p:nvPr>
                <p:ph idx="1"/>
              </p:nvPr>
            </p:nvSpPr>
            <p:spPr>
              <a:blipFill>
                <a:blip r:embed="rId3"/>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E482109-5F38-D8E4-7284-E343634D36B4}"/>
              </a:ext>
            </a:extLst>
          </p:cNvPr>
          <p:cNvSpPr>
            <a:spLocks noGrp="1"/>
          </p:cNvSpPr>
          <p:nvPr>
            <p:ph type="sldNum" sz="quarter" idx="12"/>
          </p:nvPr>
        </p:nvSpPr>
        <p:spPr/>
        <p:txBody>
          <a:bodyPr/>
          <a:lstStyle/>
          <a:p>
            <a:pPr>
              <a:defRPr/>
            </a:pPr>
            <a:fld id="{2EEB4C75-3422-4131-BAA1-452F888D0C16}" type="slidenum">
              <a:rPr lang="nb-NO" smtClean="0"/>
              <a:pPr>
                <a:defRPr/>
              </a:pPr>
              <a:t>10</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02ECF519-9ADE-11E5-6DC6-D20CD0CFBCF2}"/>
                  </a:ext>
                </a:extLst>
              </p:cNvPr>
              <p:cNvSpPr/>
              <p:nvPr/>
            </p:nvSpPr>
            <p:spPr bwMode="auto">
              <a:xfrm>
                <a:off x="624417" y="2305333"/>
                <a:ext cx="10957983" cy="7200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mj-lt"/>
                  </a:rPr>
                  <a:t>Any maximum-weight </a:t>
                </a:r>
                <a14:m>
                  <m:oMath xmlns:m="http://schemas.openxmlformats.org/officeDocument/2006/math">
                    <m:r>
                      <a:rPr lang="en-US" sz="2400" b="0" i="1" smtClean="0">
                        <a:solidFill>
                          <a:srgbClr val="C00000"/>
                        </a:solidFill>
                        <a:latin typeface="Cambria Math" panose="02040503050406030204" pitchFamily="18" charset="0"/>
                      </a:rPr>
                      <m:t>𝑘</m:t>
                    </m:r>
                  </m:oMath>
                </a14:m>
                <a:r>
                  <a:rPr kumimoji="0" lang="en-US" sz="2400" u="none" strike="noStrike" cap="none" normalizeH="0" baseline="0" dirty="0">
                    <a:ln>
                      <a:noFill/>
                    </a:ln>
                    <a:solidFill>
                      <a:schemeClr val="tx1"/>
                    </a:solidFill>
                    <a:effectLst/>
                    <a:latin typeface="+mj-lt"/>
                  </a:rPr>
                  <a:t>-secluded </a:t>
                </a:r>
                <a:r>
                  <a:rPr kumimoji="0" lang="en-US" sz="2400" u="none" strike="noStrike" cap="none" normalizeH="0" baseline="0" dirty="0" err="1">
                    <a:ln>
                      <a:noFill/>
                    </a:ln>
                    <a:solidFill>
                      <a:schemeClr val="tx1"/>
                    </a:solidFill>
                    <a:effectLst/>
                    <a:latin typeface="+mj-lt"/>
                  </a:rPr>
                  <a:t>supertree</a:t>
                </a:r>
                <a:r>
                  <a:rPr kumimoji="0" lang="en-US" sz="2400" u="none" strike="noStrike" cap="none" normalizeH="0" baseline="0" dirty="0">
                    <a:ln>
                      <a:noFill/>
                    </a:ln>
                    <a:solidFill>
                      <a:schemeClr val="tx1"/>
                    </a:solidFill>
                    <a:effectLst/>
                    <a:latin typeface="+mj-lt"/>
                  </a:rPr>
                  <a:t> of </a:t>
                </a:r>
                <a14:m>
                  <m:oMath xmlns:m="http://schemas.openxmlformats.org/officeDocument/2006/math">
                    <m:r>
                      <a:rPr kumimoji="0" lang="en-US" sz="2400" b="0" i="1" u="none" strike="noStrike" cap="none" normalizeH="0" smtClean="0">
                        <a:ln>
                          <a:noFill/>
                        </a:ln>
                        <a:solidFill>
                          <a:srgbClr val="C00000"/>
                        </a:solidFill>
                        <a:effectLst/>
                        <a:latin typeface="Cambria Math" panose="02040503050406030204" pitchFamily="18" charset="0"/>
                      </a:rPr>
                      <m:t>𝑇</m:t>
                    </m:r>
                  </m:oMath>
                </a14:m>
                <a:r>
                  <a:rPr kumimoji="0" lang="en-US" sz="2400" u="none" strike="noStrike" cap="none" normalizeH="0" baseline="0" dirty="0">
                    <a:ln>
                      <a:noFill/>
                    </a:ln>
                    <a:solidFill>
                      <a:schemeClr val="tx1"/>
                    </a:solidFill>
                    <a:effectLst/>
                    <a:latin typeface="+mj-lt"/>
                  </a:rPr>
                  <a:t> that contains</a:t>
                </a:r>
                <a:r>
                  <a:rPr kumimoji="0" lang="en-US" sz="2400" u="none" strike="noStrike" cap="none" normalizeH="0" dirty="0">
                    <a:ln>
                      <a:noFill/>
                    </a:ln>
                    <a:solidFill>
                      <a:schemeClr val="tx1"/>
                    </a:solidFill>
                    <a:effectLst/>
                    <a:latin typeface="+mj-lt"/>
                  </a:rPr>
                  <a:t> </a:t>
                </a:r>
                <a14:m>
                  <m:oMath xmlns:m="http://schemas.openxmlformats.org/officeDocument/2006/math">
                    <m:r>
                      <a:rPr kumimoji="0" lang="en-US" sz="2400" b="0" i="1" u="none" strike="noStrike" cap="none" normalizeH="0" smtClean="0">
                        <a:ln>
                          <a:noFill/>
                        </a:ln>
                        <a:solidFill>
                          <a:srgbClr val="C00000"/>
                        </a:solidFill>
                        <a:effectLst/>
                        <a:latin typeface="Cambria Math" panose="02040503050406030204" pitchFamily="18" charset="0"/>
                      </a:rPr>
                      <m:t>𝑢</m:t>
                    </m:r>
                  </m:oMath>
                </a14:m>
                <a:r>
                  <a:rPr kumimoji="0" lang="en-US" sz="2400" u="none" strike="noStrike" cap="none" normalizeH="0" baseline="0" dirty="0">
                    <a:ln>
                      <a:noFill/>
                    </a:ln>
                    <a:solidFill>
                      <a:schemeClr val="tx1"/>
                    </a:solidFill>
                    <a:effectLst/>
                    <a:latin typeface="+mj-lt"/>
                  </a:rPr>
                  <a:t>, also contains </a:t>
                </a:r>
                <a14:m>
                  <m:oMath xmlns:m="http://schemas.openxmlformats.org/officeDocument/2006/math">
                    <m:r>
                      <a:rPr kumimoji="0" lang="en-US" sz="2400" b="0" i="1" u="none" strike="noStrike" cap="none" normalizeH="0" smtClean="0">
                        <a:ln>
                          <a:noFill/>
                        </a:ln>
                        <a:solidFill>
                          <a:srgbClr val="C00000"/>
                        </a:solidFill>
                        <a:effectLst/>
                        <a:latin typeface="Cambria Math" panose="02040503050406030204" pitchFamily="18" charset="0"/>
                      </a:rPr>
                      <m:t>𝑣</m:t>
                    </m:r>
                  </m:oMath>
                </a14:m>
                <a:endParaRPr kumimoji="0" lang="en-US" sz="2400" u="none" strike="noStrike" cap="none" normalizeH="0" dirty="0">
                  <a:ln>
                    <a:noFill/>
                  </a:ln>
                  <a:solidFill>
                    <a:srgbClr val="C00000"/>
                  </a:solidFill>
                  <a:effectLst/>
                  <a:latin typeface="+mj-lt"/>
                </a:endParaRPr>
              </a:p>
            </p:txBody>
          </p:sp>
        </mc:Choice>
        <mc:Fallback xmlns="">
          <p:sp>
            <p:nvSpPr>
              <p:cNvPr id="5" name="Rectangle: Rounded Corners 4">
                <a:extLst>
                  <a:ext uri="{FF2B5EF4-FFF2-40B4-BE49-F238E27FC236}">
                    <a16:creationId xmlns:a16="http://schemas.microsoft.com/office/drawing/2014/main" id="{02ECF519-9ADE-11E5-6DC6-D20CD0CFBCF2}"/>
                  </a:ext>
                </a:extLst>
              </p:cNvPr>
              <p:cNvSpPr>
                <a:spLocks noRot="1" noChangeAspect="1" noMove="1" noResize="1" noEditPoints="1" noAdjustHandles="1" noChangeArrowheads="1" noChangeShapeType="1" noTextEdit="1"/>
              </p:cNvSpPr>
              <p:nvPr/>
            </p:nvSpPr>
            <p:spPr bwMode="auto">
              <a:xfrm>
                <a:off x="624417" y="2305333"/>
                <a:ext cx="10957983" cy="720080"/>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A08689C-8ABC-07BD-425E-797FA5DC7C87}"/>
                  </a:ext>
                </a:extLst>
              </p:cNvPr>
              <p:cNvSpPr/>
              <p:nvPr/>
            </p:nvSpPr>
            <p:spPr bwMode="auto">
              <a:xfrm>
                <a:off x="624417" y="5517232"/>
                <a:ext cx="10957983" cy="72008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dirty="0">
                    <a:ln>
                      <a:noFill/>
                    </a:ln>
                    <a:solidFill>
                      <a:schemeClr val="tx1"/>
                    </a:solidFill>
                    <a:effectLst/>
                    <a:latin typeface="+mj-lt"/>
                  </a:rPr>
                  <a:t>After exhaustively applying this step, all vertices outside </a:t>
                </a:r>
                <a14:m>
                  <m:oMath xmlns:m="http://schemas.openxmlformats.org/officeDocument/2006/math">
                    <m:r>
                      <a:rPr kumimoji="0" lang="en-US" sz="2400" b="0" i="1" u="none" strike="noStrike" cap="none" normalizeH="0" smtClean="0">
                        <a:ln>
                          <a:noFill/>
                        </a:ln>
                        <a:solidFill>
                          <a:srgbClr val="C00000"/>
                        </a:solidFill>
                        <a:effectLst/>
                        <a:latin typeface="Cambria Math" panose="02040503050406030204" pitchFamily="18" charset="0"/>
                      </a:rPr>
                      <m:t>𝑇</m:t>
                    </m:r>
                  </m:oMath>
                </a14:m>
                <a:r>
                  <a:rPr kumimoji="0" lang="en-US" sz="2400" u="none" strike="noStrike" cap="none" normalizeH="0" dirty="0">
                    <a:ln>
                      <a:noFill/>
                    </a:ln>
                    <a:solidFill>
                      <a:schemeClr val="tx1"/>
                    </a:solidFill>
                    <a:effectLst/>
                    <a:latin typeface="+mj-lt"/>
                  </a:rPr>
                  <a:t> have degree two or more</a:t>
                </a:r>
              </a:p>
            </p:txBody>
          </p:sp>
        </mc:Choice>
        <mc:Fallback xmlns="">
          <p:sp>
            <p:nvSpPr>
              <p:cNvPr id="6" name="Rectangle: Rounded Corners 5">
                <a:extLst>
                  <a:ext uri="{FF2B5EF4-FFF2-40B4-BE49-F238E27FC236}">
                    <a16:creationId xmlns:a16="http://schemas.microsoft.com/office/drawing/2014/main" id="{AA08689C-8ABC-07BD-425E-797FA5DC7C87}"/>
                  </a:ext>
                </a:extLst>
              </p:cNvPr>
              <p:cNvSpPr>
                <a:spLocks noRot="1" noChangeAspect="1" noMove="1" noResize="1" noEditPoints="1" noAdjustHandles="1" noChangeArrowheads="1" noChangeShapeType="1" noTextEdit="1"/>
              </p:cNvSpPr>
              <p:nvPr/>
            </p:nvSpPr>
            <p:spPr bwMode="auto">
              <a:xfrm>
                <a:off x="624417" y="5517232"/>
                <a:ext cx="10957983" cy="720080"/>
              </a:xfrm>
              <a:prstGeom prst="roundRect">
                <a:avLst/>
              </a:prstGeom>
              <a:blipFill>
                <a:blip r:embed="rId5"/>
                <a:stretch>
                  <a:fillRect/>
                </a:stretch>
              </a:blipFill>
              <a:ln>
                <a:headEnd type="none" w="med" len="med"/>
                <a:tailEnd type="none" w="med" len="med"/>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16AC3ACC-3FD7-EFBE-ED9E-99392C5450CC}"/>
              </a:ext>
            </a:extLst>
          </p:cNvPr>
          <p:cNvPicPr>
            <a:picLocks noChangeAspect="1"/>
          </p:cNvPicPr>
          <p:nvPr/>
        </p:nvPicPr>
        <p:blipFill>
          <a:blip r:embed="rId6"/>
          <a:stretch>
            <a:fillRect/>
          </a:stretch>
        </p:blipFill>
        <p:spPr>
          <a:xfrm>
            <a:off x="824444" y="3229554"/>
            <a:ext cx="4781550" cy="2057400"/>
          </a:xfrm>
          <a:prstGeom prst="rect">
            <a:avLst/>
          </a:prstGeom>
        </p:spPr>
      </p:pic>
      <p:pic>
        <p:nvPicPr>
          <p:cNvPr id="10" name="Picture 9">
            <a:extLst>
              <a:ext uri="{FF2B5EF4-FFF2-40B4-BE49-F238E27FC236}">
                <a16:creationId xmlns:a16="http://schemas.microsoft.com/office/drawing/2014/main" id="{43FA751C-032A-3C52-18A4-005974468BD3}"/>
              </a:ext>
            </a:extLst>
          </p:cNvPr>
          <p:cNvPicPr>
            <a:picLocks noChangeAspect="1"/>
          </p:cNvPicPr>
          <p:nvPr/>
        </p:nvPicPr>
        <p:blipFill>
          <a:blip r:embed="rId7"/>
          <a:stretch>
            <a:fillRect/>
          </a:stretch>
        </p:blipFill>
        <p:spPr>
          <a:xfrm>
            <a:off x="6672064" y="3229554"/>
            <a:ext cx="4781550" cy="2057400"/>
          </a:xfrm>
          <a:prstGeom prst="rect">
            <a:avLst/>
          </a:prstGeom>
        </p:spPr>
      </p:pic>
      <p:sp>
        <p:nvSpPr>
          <p:cNvPr id="11" name="Arrow: Right 10">
            <a:extLst>
              <a:ext uri="{FF2B5EF4-FFF2-40B4-BE49-F238E27FC236}">
                <a16:creationId xmlns:a16="http://schemas.microsoft.com/office/drawing/2014/main" id="{34AE4F38-60D8-BAAF-F849-D6C98CCD8AB4}"/>
              </a:ext>
            </a:extLst>
          </p:cNvPr>
          <p:cNvSpPr/>
          <p:nvPr/>
        </p:nvSpPr>
        <p:spPr bwMode="auto">
          <a:xfrm>
            <a:off x="5635356" y="3997668"/>
            <a:ext cx="936104" cy="510949"/>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994817-A46E-B99B-EF5A-FC0B52EC2374}"/>
                  </a:ext>
                </a:extLst>
              </p:cNvPr>
              <p:cNvSpPr txBox="1"/>
              <p:nvPr/>
            </p:nvSpPr>
            <p:spPr>
              <a:xfrm>
                <a:off x="2727525" y="3212976"/>
                <a:ext cx="4315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𝑣</m:t>
                      </m:r>
                    </m:oMath>
                  </m:oMathPara>
                </a14:m>
                <a:endParaRPr lang="en-US" sz="2800" dirty="0" err="1">
                  <a:solidFill>
                    <a:srgbClr val="C00000"/>
                  </a:solidFill>
                  <a:latin typeface="+mj-lt"/>
                </a:endParaRPr>
              </a:p>
            </p:txBody>
          </p:sp>
        </mc:Choice>
        <mc:Fallback xmlns="">
          <p:sp>
            <p:nvSpPr>
              <p:cNvPr id="12" name="TextBox 11">
                <a:extLst>
                  <a:ext uri="{FF2B5EF4-FFF2-40B4-BE49-F238E27FC236}">
                    <a16:creationId xmlns:a16="http://schemas.microsoft.com/office/drawing/2014/main" id="{94994817-A46E-B99B-EF5A-FC0B52EC2374}"/>
                  </a:ext>
                </a:extLst>
              </p:cNvPr>
              <p:cNvSpPr txBox="1">
                <a:spLocks noRot="1" noChangeAspect="1" noMove="1" noResize="1" noEditPoints="1" noAdjustHandles="1" noChangeArrowheads="1" noChangeShapeType="1" noTextEdit="1"/>
              </p:cNvSpPr>
              <p:nvPr/>
            </p:nvSpPr>
            <p:spPr>
              <a:xfrm>
                <a:off x="2727525" y="3212976"/>
                <a:ext cx="43158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ED1BBA-0A28-5B33-4EFC-5F7B98074884}"/>
                  </a:ext>
                </a:extLst>
              </p:cNvPr>
              <p:cNvSpPr txBox="1"/>
              <p:nvPr/>
            </p:nvSpPr>
            <p:spPr>
              <a:xfrm>
                <a:off x="2727525" y="3801540"/>
                <a:ext cx="4315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𝑢</m:t>
                      </m:r>
                    </m:oMath>
                  </m:oMathPara>
                </a14:m>
                <a:endParaRPr lang="en-US" sz="2800" dirty="0" err="1">
                  <a:solidFill>
                    <a:srgbClr val="C00000"/>
                  </a:solidFill>
                  <a:latin typeface="+mj-lt"/>
                </a:endParaRPr>
              </a:p>
            </p:txBody>
          </p:sp>
        </mc:Choice>
        <mc:Fallback xmlns="">
          <p:sp>
            <p:nvSpPr>
              <p:cNvPr id="13" name="TextBox 12">
                <a:extLst>
                  <a:ext uri="{FF2B5EF4-FFF2-40B4-BE49-F238E27FC236}">
                    <a16:creationId xmlns:a16="http://schemas.microsoft.com/office/drawing/2014/main" id="{FCED1BBA-0A28-5B33-4EFC-5F7B98074884}"/>
                  </a:ext>
                </a:extLst>
              </p:cNvPr>
              <p:cNvSpPr txBox="1">
                <a:spLocks noRot="1" noChangeAspect="1" noMove="1" noResize="1" noEditPoints="1" noAdjustHandles="1" noChangeArrowheads="1" noChangeShapeType="1" noTextEdit="1"/>
              </p:cNvSpPr>
              <p:nvPr/>
            </p:nvSpPr>
            <p:spPr>
              <a:xfrm>
                <a:off x="2727525" y="3801540"/>
                <a:ext cx="43158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A825EC-AC00-1993-C7CF-CE56C5AB0A37}"/>
                  </a:ext>
                </a:extLst>
              </p:cNvPr>
              <p:cNvSpPr txBox="1"/>
              <p:nvPr/>
            </p:nvSpPr>
            <p:spPr>
              <a:xfrm>
                <a:off x="8544272" y="3801540"/>
                <a:ext cx="43158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𝑢</m:t>
                      </m:r>
                    </m:oMath>
                  </m:oMathPara>
                </a14:m>
                <a:endParaRPr lang="en-US" sz="2800" dirty="0" err="1">
                  <a:solidFill>
                    <a:srgbClr val="C00000"/>
                  </a:solidFill>
                  <a:latin typeface="+mj-lt"/>
                </a:endParaRPr>
              </a:p>
            </p:txBody>
          </p:sp>
        </mc:Choice>
        <mc:Fallback xmlns="">
          <p:sp>
            <p:nvSpPr>
              <p:cNvPr id="15" name="TextBox 14">
                <a:extLst>
                  <a:ext uri="{FF2B5EF4-FFF2-40B4-BE49-F238E27FC236}">
                    <a16:creationId xmlns:a16="http://schemas.microsoft.com/office/drawing/2014/main" id="{9FA825EC-AC00-1993-C7CF-CE56C5AB0A37}"/>
                  </a:ext>
                </a:extLst>
              </p:cNvPr>
              <p:cNvSpPr txBox="1">
                <a:spLocks noRot="1" noChangeAspect="1" noMove="1" noResize="1" noEditPoints="1" noAdjustHandles="1" noChangeArrowheads="1" noChangeShapeType="1" noTextEdit="1"/>
              </p:cNvSpPr>
              <p:nvPr/>
            </p:nvSpPr>
            <p:spPr>
              <a:xfrm>
                <a:off x="8544272" y="3801540"/>
                <a:ext cx="43158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AB6E96-AE2A-E9E5-D73B-89B923EB94E2}"/>
                  </a:ext>
                </a:extLst>
              </p:cNvPr>
              <p:cNvSpPr txBox="1"/>
              <p:nvPr/>
            </p:nvSpPr>
            <p:spPr>
              <a:xfrm>
                <a:off x="5411924" y="3316648"/>
                <a:ext cx="1368152" cy="707886"/>
              </a:xfrm>
              <a:prstGeom prst="rect">
                <a:avLst/>
              </a:prstGeom>
              <a:noFill/>
            </p:spPr>
            <p:txBody>
              <a:bodyPr wrap="square" rtlCol="0">
                <a:spAutoFit/>
              </a:bodyPr>
              <a:lstStyle/>
              <a:p>
                <a:r>
                  <a:rPr lang="en-US" sz="2000" dirty="0">
                    <a:latin typeface="+mj-lt"/>
                  </a:rPr>
                  <a:t>merge </a:t>
                </a:r>
                <a14:m>
                  <m:oMath xmlns:m="http://schemas.openxmlformats.org/officeDocument/2006/math">
                    <m:r>
                      <a:rPr lang="en-US" sz="2000" b="0" i="1" smtClean="0">
                        <a:solidFill>
                          <a:srgbClr val="C00000"/>
                        </a:solidFill>
                        <a:latin typeface="Cambria Math" panose="02040503050406030204" pitchFamily="18" charset="0"/>
                      </a:rPr>
                      <m:t>𝑣</m:t>
                    </m:r>
                  </m:oMath>
                </a14:m>
                <a:r>
                  <a:rPr lang="en-US" sz="2000" dirty="0">
                    <a:latin typeface="+mj-lt"/>
                  </a:rPr>
                  <a:t> into </a:t>
                </a:r>
                <a14:m>
                  <m:oMath xmlns:m="http://schemas.openxmlformats.org/officeDocument/2006/math">
                    <m:r>
                      <a:rPr lang="en-US" sz="2000" b="0" i="1" smtClean="0">
                        <a:solidFill>
                          <a:srgbClr val="C00000"/>
                        </a:solidFill>
                        <a:latin typeface="Cambria Math" panose="02040503050406030204" pitchFamily="18" charset="0"/>
                      </a:rPr>
                      <m:t>𝑢</m:t>
                    </m:r>
                  </m:oMath>
                </a14:m>
                <a:endParaRPr lang="en-US" sz="2000" dirty="0" err="1">
                  <a:solidFill>
                    <a:srgbClr val="C00000"/>
                  </a:solidFill>
                  <a:latin typeface="+mj-lt"/>
                </a:endParaRPr>
              </a:p>
            </p:txBody>
          </p:sp>
        </mc:Choice>
        <mc:Fallback xmlns="">
          <p:sp>
            <p:nvSpPr>
              <p:cNvPr id="16" name="TextBox 15">
                <a:extLst>
                  <a:ext uri="{FF2B5EF4-FFF2-40B4-BE49-F238E27FC236}">
                    <a16:creationId xmlns:a16="http://schemas.microsoft.com/office/drawing/2014/main" id="{91AB6E96-AE2A-E9E5-D73B-89B923EB94E2}"/>
                  </a:ext>
                </a:extLst>
              </p:cNvPr>
              <p:cNvSpPr txBox="1">
                <a:spLocks noRot="1" noChangeAspect="1" noMove="1" noResize="1" noEditPoints="1" noAdjustHandles="1" noChangeArrowheads="1" noChangeShapeType="1" noTextEdit="1"/>
              </p:cNvSpPr>
              <p:nvPr/>
            </p:nvSpPr>
            <p:spPr>
              <a:xfrm>
                <a:off x="5411924" y="3316648"/>
                <a:ext cx="1368152" cy="707886"/>
              </a:xfrm>
              <a:prstGeom prst="rect">
                <a:avLst/>
              </a:prstGeom>
              <a:blipFill>
                <a:blip r:embed="rId11"/>
                <a:stretch>
                  <a:fillRect t="-4310" b="-1465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BDE85180-A8EC-5C4C-3CDF-DF69065162D2}"/>
              </a:ext>
            </a:extLst>
          </p:cNvPr>
          <p:cNvSpPr txBox="1"/>
          <p:nvPr/>
        </p:nvSpPr>
        <p:spPr>
          <a:xfrm>
            <a:off x="5231904" y="4480970"/>
            <a:ext cx="1728192" cy="707886"/>
          </a:xfrm>
          <a:prstGeom prst="rect">
            <a:avLst/>
          </a:prstGeom>
          <a:noFill/>
        </p:spPr>
        <p:txBody>
          <a:bodyPr wrap="square" rtlCol="0">
            <a:spAutoFit/>
          </a:bodyPr>
          <a:lstStyle/>
          <a:p>
            <a:r>
              <a:rPr lang="en-US" sz="2000" dirty="0">
                <a:latin typeface="+mj-lt"/>
              </a:rPr>
              <a:t>sum their weights</a:t>
            </a:r>
            <a:endParaRPr lang="en-US" sz="2000" dirty="0">
              <a:solidFill>
                <a:srgbClr val="C00000"/>
              </a:solidFill>
              <a:latin typeface="+mj-lt"/>
            </a:endParaRPr>
          </a:p>
        </p:txBody>
      </p:sp>
    </p:spTree>
    <p:extLst>
      <p:ext uri="{BB962C8B-B14F-4D97-AF65-F5344CB8AC3E}">
        <p14:creationId xmlns:p14="http://schemas.microsoft.com/office/powerpoint/2010/main" val="297362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p:bldP spid="13"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3F8033-7232-2674-B910-2F7FA69B3805}"/>
              </a:ext>
            </a:extLst>
          </p:cNvPr>
          <p:cNvPicPr>
            <a:picLocks noChangeAspect="1"/>
          </p:cNvPicPr>
          <p:nvPr/>
        </p:nvPicPr>
        <p:blipFill>
          <a:blip r:embed="rId3"/>
          <a:stretch>
            <a:fillRect/>
          </a:stretch>
        </p:blipFill>
        <p:spPr>
          <a:xfrm>
            <a:off x="3695700" y="4694818"/>
            <a:ext cx="4800600" cy="2057400"/>
          </a:xfrm>
          <a:prstGeom prst="rect">
            <a:avLst/>
          </a:prstGeom>
        </p:spPr>
      </p:pic>
      <p:sp>
        <p:nvSpPr>
          <p:cNvPr id="10" name="Rectangle: Rounded Corners 9">
            <a:extLst>
              <a:ext uri="{FF2B5EF4-FFF2-40B4-BE49-F238E27FC236}">
                <a16:creationId xmlns:a16="http://schemas.microsoft.com/office/drawing/2014/main" id="{1450CF89-FC45-8EC7-CB5F-649C84EFD9A5}"/>
              </a:ext>
            </a:extLst>
          </p:cNvPr>
          <p:cNvSpPr/>
          <p:nvPr/>
        </p:nvSpPr>
        <p:spPr bwMode="auto">
          <a:xfrm>
            <a:off x="609600" y="3140968"/>
            <a:ext cx="10972800" cy="155385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 name="Title 1">
            <a:extLst>
              <a:ext uri="{FF2B5EF4-FFF2-40B4-BE49-F238E27FC236}">
                <a16:creationId xmlns:a16="http://schemas.microsoft.com/office/drawing/2014/main" id="{B51145B6-BE3B-4760-B8A8-54513BA7B469}"/>
              </a:ext>
            </a:extLst>
          </p:cNvPr>
          <p:cNvSpPr>
            <a:spLocks noGrp="1"/>
          </p:cNvSpPr>
          <p:nvPr>
            <p:ph type="title"/>
          </p:nvPr>
        </p:nvSpPr>
        <p:spPr/>
        <p:txBody>
          <a:bodyPr/>
          <a:lstStyle/>
          <a:p>
            <a:r>
              <a:rPr lang="en-US" dirty="0"/>
              <a:t>Improvement 2: Deciding the fate of degree-2 paths in one 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1104D4-76B7-71B5-4E36-68C422A4C4F7}"/>
                  </a:ext>
                </a:extLst>
              </p:cNvPr>
              <p:cNvSpPr>
                <a:spLocks noGrp="1"/>
              </p:cNvSpPr>
              <p:nvPr>
                <p:ph idx="1"/>
              </p:nvPr>
            </p:nvSpPr>
            <p:spPr>
              <a:xfrm>
                <a:off x="609600" y="1196975"/>
                <a:ext cx="10972800" cy="3600177"/>
              </a:xfrm>
            </p:spPr>
            <p:txBody>
              <a:bodyPr>
                <a:normAutofit fontScale="92500" lnSpcReduction="10000"/>
              </a:bodyPr>
              <a:lstStyle/>
              <a:p>
                <a:pPr marL="0" indent="0">
                  <a:buNone/>
                </a:pPr>
                <a:r>
                  <a:rPr lang="en-US" dirty="0"/>
                  <a:t>Consider a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with weight function </a:t>
                </a:r>
                <a14:m>
                  <m:oMath xmlns:m="http://schemas.openxmlformats.org/officeDocument/2006/math">
                    <m:r>
                      <a:rPr lang="en-US" b="0" i="1" smtClean="0">
                        <a:solidFill>
                          <a:srgbClr val="C00000"/>
                        </a:solidFill>
                        <a:latin typeface="Cambria Math" panose="02040503050406030204" pitchFamily="18" charset="0"/>
                      </a:rPr>
                      <m:t>𝑤</m:t>
                    </m:r>
                  </m:oMath>
                </a14:m>
                <a:r>
                  <a:rPr lang="en-US" dirty="0"/>
                  <a:t>, integer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and vertex set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oMath>
                </a14:m>
                <a:br>
                  <a:rPr lang="en-US" dirty="0"/>
                </a:br>
                <a:r>
                  <a:rPr lang="en-US" dirty="0"/>
                  <a:t>Let </a:t>
                </a:r>
                <a14:m>
                  <m:oMath xmlns:m="http://schemas.openxmlformats.org/officeDocument/2006/math">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r>
                      <a:rPr lang="en-US" b="0" i="1" smtClean="0">
                        <a:latin typeface="Cambria Math" panose="02040503050406030204" pitchFamily="18" charset="0"/>
                      </a:rPr>
                      <m:t>)</m:t>
                    </m:r>
                  </m:oMath>
                </a14:m>
                <a:r>
                  <a:rPr lang="en-US" dirty="0"/>
                  <a:t> be an inclusion-maximal path in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such that:</a:t>
                </a:r>
              </a:p>
              <a:p>
                <a:pPr>
                  <a:spcBef>
                    <a:spcPts val="600"/>
                  </a:spcBef>
                </a:pPr>
                <a:r>
                  <a:rPr lang="en-US" b="0" dirty="0"/>
                  <a:t>vertex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oMath>
                </a14:m>
                <a:r>
                  <a:rPr lang="en-US" dirty="0"/>
                  <a:t> is a neighbor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so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endParaRPr lang="en-US" dirty="0"/>
              </a:p>
              <a:p>
                <a:pPr>
                  <a:spcBef>
                    <a:spcPts val="600"/>
                  </a:spcBef>
                </a:pPr>
                <a:r>
                  <a:rPr lang="en-US" dirty="0"/>
                  <a:t>all vertices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𝑖</m:t>
                        </m:r>
                      </m:sub>
                    </m:sSub>
                  </m:oMath>
                </a14:m>
                <a:r>
                  <a:rPr lang="en-US" dirty="0"/>
                  <a:t> for </a:t>
                </a:r>
                <a14:m>
                  <m:oMath xmlns:m="http://schemas.openxmlformats.org/officeDocument/2006/math">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&lt;</m:t>
                    </m:r>
                    <m:r>
                      <a:rPr lang="en-US" b="0" i="1" smtClean="0">
                        <a:solidFill>
                          <a:srgbClr val="C00000"/>
                        </a:solidFill>
                        <a:latin typeface="Cambria Math" panose="02040503050406030204" pitchFamily="18" charset="0"/>
                      </a:rPr>
                      <m:t>ℓ</m:t>
                    </m:r>
                  </m:oMath>
                </a14:m>
                <a:r>
                  <a:rPr lang="en-US" dirty="0"/>
                  <a:t> have degree exactly 2 in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and</a:t>
                </a:r>
              </a:p>
              <a:p>
                <a:pPr>
                  <a:spcBef>
                    <a:spcPts val="600"/>
                  </a:spcBef>
                </a:pPr>
                <a:r>
                  <a:rPr lang="en-US" dirty="0"/>
                  <a:t>the internal vertices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𝑖</m:t>
                        </m:r>
                      </m:sub>
                    </m:sSub>
                  </m:oMath>
                </a14:m>
                <a:r>
                  <a:rPr lang="en-US" dirty="0"/>
                  <a:t> for </a:t>
                </a:r>
                <a14:m>
                  <m:oMath xmlns:m="http://schemas.openxmlformats.org/officeDocument/2006/math">
                    <m:r>
                      <a:rPr lang="en-US" b="0" i="1" smtClean="0">
                        <a:latin typeface="Cambria Math" panose="02040503050406030204" pitchFamily="18" charset="0"/>
                      </a:rPr>
                      <m:t>1&lt;</m:t>
                    </m:r>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&lt;</m:t>
                    </m:r>
                    <m:r>
                      <a:rPr lang="en-US" b="0" i="1" smtClean="0">
                        <a:solidFill>
                          <a:srgbClr val="C00000"/>
                        </a:solidFill>
                        <a:latin typeface="Cambria Math" panose="02040503050406030204" pitchFamily="18" charset="0"/>
                      </a:rPr>
                      <m:t>ℓ</m:t>
                    </m:r>
                  </m:oMath>
                </a14:m>
                <a:r>
                  <a:rPr lang="en-US" dirty="0"/>
                  <a:t> are not adjacent to any vertex of </a:t>
                </a:r>
                <a14:m>
                  <m:oMath xmlns:m="http://schemas.openxmlformats.org/officeDocument/2006/math">
                    <m:r>
                      <a:rPr lang="en-US" b="0" i="1" smtClean="0">
                        <a:solidFill>
                          <a:srgbClr val="C00000"/>
                        </a:solidFill>
                        <a:latin typeface="Cambria Math" panose="02040503050406030204" pitchFamily="18" charset="0"/>
                      </a:rPr>
                      <m:t>𝑇</m:t>
                    </m:r>
                  </m:oMath>
                </a14:m>
                <a:endParaRPr lang="en-US" dirty="0">
                  <a:solidFill>
                    <a:srgbClr val="C00000"/>
                  </a:solidFill>
                </a:endParaRPr>
              </a:p>
              <a:p>
                <a:pPr marL="0" indent="0">
                  <a:buNone/>
                </a:pPr>
                <a:r>
                  <a:rPr lang="en-US" dirty="0"/>
                  <a:t>There is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such that:</a:t>
                </a:r>
              </a:p>
              <a:p>
                <a:pPr marL="457200" indent="-457200">
                  <a:spcBef>
                    <a:spcPts val="600"/>
                  </a:spcBef>
                  <a:buFont typeface="+mj-lt"/>
                  <a:buAutoNum type="alphaUcPeriod"/>
                </a:pPr>
                <a:r>
                  <a:rPr lang="en-US" dirty="0"/>
                  <a:t>all vertices of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belong to the </a:t>
                </a:r>
                <a:r>
                  <a:rPr lang="en-US" dirty="0" err="1"/>
                  <a:t>supertree</a:t>
                </a:r>
                <a:r>
                  <a:rPr lang="en-US" dirty="0"/>
                  <a: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or</a:t>
                </a:r>
              </a:p>
              <a:p>
                <a:pPr marL="457200" indent="-457200">
                  <a:spcBef>
                    <a:spcPts val="600"/>
                  </a:spcBef>
                  <a:buFont typeface="+mj-lt"/>
                  <a:buAutoNum type="alphaUcPeriod"/>
                </a:pPr>
                <a:r>
                  <a:rPr lang="en-US" dirty="0"/>
                  <a:t>all vertices of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except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𝑣</m:t>
                        </m:r>
                      </m:e>
                      <m:sub>
                        <m:r>
                          <a:rPr lang="en-US" b="0" i="1" dirty="0" smtClean="0">
                            <a:solidFill>
                              <a:srgbClr val="C00000"/>
                            </a:solidFill>
                            <a:latin typeface="Cambria Math" panose="02040503050406030204" pitchFamily="18" charset="0"/>
                          </a:rPr>
                          <m:t>ℓ</m:t>
                        </m:r>
                      </m:sub>
                    </m:sSub>
                  </m:oMath>
                </a14:m>
                <a:r>
                  <a:rPr lang="en-US" dirty="0"/>
                  <a:t> belong to the </a:t>
                </a:r>
                <a:r>
                  <a:rPr lang="en-US" dirty="0" err="1"/>
                  <a:t>supertree</a:t>
                </a:r>
                <a:r>
                  <a:rPr lang="en-US" dirty="0"/>
                  <a: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or</a:t>
                </a:r>
              </a:p>
              <a:p>
                <a:pPr marL="457200" indent="-457200">
                  <a:spcBef>
                    <a:spcPts val="600"/>
                  </a:spcBef>
                  <a:buFont typeface="+mj-lt"/>
                  <a:buAutoNum type="alphaUcPeriod"/>
                </a:pPr>
                <a:r>
                  <a:rPr lang="en-US" dirty="0" err="1"/>
                  <a:t>supertree</a:t>
                </a:r>
                <a:r>
                  <a:rPr lang="en-US" dirty="0"/>
                  <a: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contains all vertices of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except one of smallest weight</a:t>
                </a:r>
              </a:p>
            </p:txBody>
          </p:sp>
        </mc:Choice>
        <mc:Fallback>
          <p:sp>
            <p:nvSpPr>
              <p:cNvPr id="3" name="Content Placeholder 2">
                <a:extLst>
                  <a:ext uri="{FF2B5EF4-FFF2-40B4-BE49-F238E27FC236}">
                    <a16:creationId xmlns:a16="http://schemas.microsoft.com/office/drawing/2014/main" id="{7C1104D4-76B7-71B5-4E36-68C422A4C4F7}"/>
                  </a:ext>
                </a:extLst>
              </p:cNvPr>
              <p:cNvSpPr>
                <a:spLocks noGrp="1" noRot="1" noChangeAspect="1" noMove="1" noResize="1" noEditPoints="1" noAdjustHandles="1" noChangeArrowheads="1" noChangeShapeType="1" noTextEdit="1"/>
              </p:cNvSpPr>
              <p:nvPr>
                <p:ph idx="1"/>
              </p:nvPr>
            </p:nvSpPr>
            <p:spPr>
              <a:xfrm>
                <a:off x="609600" y="1196975"/>
                <a:ext cx="10972800" cy="3600177"/>
              </a:xfrm>
              <a:blipFill>
                <a:blip r:embed="rId4"/>
                <a:stretch>
                  <a:fillRect l="-722" t="-1861" b="-5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E482109-5F38-D8E4-7284-E343634D36B4}"/>
              </a:ext>
            </a:extLst>
          </p:cNvPr>
          <p:cNvSpPr>
            <a:spLocks noGrp="1"/>
          </p:cNvSpPr>
          <p:nvPr>
            <p:ph type="sldNum" sz="quarter" idx="12"/>
          </p:nvPr>
        </p:nvSpPr>
        <p:spPr/>
        <p:txBody>
          <a:bodyPr/>
          <a:lstStyle/>
          <a:p>
            <a:pPr>
              <a:defRPr/>
            </a:pPr>
            <a:fld id="{2EEB4C75-3422-4131-BAA1-452F888D0C16}" type="slidenum">
              <a:rPr lang="nb-NO" smtClean="0"/>
              <a:pPr>
                <a:defRPr/>
              </a:pPr>
              <a:t>11</a:t>
            </a:fld>
            <a:endParaRPr lang="nb-NO"/>
          </a:p>
        </p:txBody>
      </p:sp>
      <p:pic>
        <p:nvPicPr>
          <p:cNvPr id="12" name="Picture 11">
            <a:extLst>
              <a:ext uri="{FF2B5EF4-FFF2-40B4-BE49-F238E27FC236}">
                <a16:creationId xmlns:a16="http://schemas.microsoft.com/office/drawing/2014/main" id="{7A57FCF7-9E8B-9EC5-696B-ED66A09A925C}"/>
              </a:ext>
            </a:extLst>
          </p:cNvPr>
          <p:cNvPicPr>
            <a:picLocks noChangeAspect="1"/>
          </p:cNvPicPr>
          <p:nvPr/>
        </p:nvPicPr>
        <p:blipFill>
          <a:blip r:embed="rId5"/>
          <a:stretch>
            <a:fillRect/>
          </a:stretch>
        </p:blipFill>
        <p:spPr>
          <a:xfrm>
            <a:off x="3695700" y="4745985"/>
            <a:ext cx="4800600" cy="2057400"/>
          </a:xfrm>
          <a:prstGeom prst="rect">
            <a:avLst/>
          </a:prstGeom>
        </p:spPr>
      </p:pic>
      <p:pic>
        <p:nvPicPr>
          <p:cNvPr id="14" name="Picture 13">
            <a:extLst>
              <a:ext uri="{FF2B5EF4-FFF2-40B4-BE49-F238E27FC236}">
                <a16:creationId xmlns:a16="http://schemas.microsoft.com/office/drawing/2014/main" id="{E209E0A5-642B-CCF4-142B-2F64731016CA}"/>
              </a:ext>
            </a:extLst>
          </p:cNvPr>
          <p:cNvPicPr>
            <a:picLocks noChangeAspect="1"/>
          </p:cNvPicPr>
          <p:nvPr/>
        </p:nvPicPr>
        <p:blipFill>
          <a:blip r:embed="rId6"/>
          <a:stretch>
            <a:fillRect/>
          </a:stretch>
        </p:blipFill>
        <p:spPr>
          <a:xfrm>
            <a:off x="3695700" y="4745985"/>
            <a:ext cx="4800600" cy="2057400"/>
          </a:xfrm>
          <a:prstGeom prst="rect">
            <a:avLst/>
          </a:prstGeom>
        </p:spPr>
      </p:pic>
      <p:pic>
        <p:nvPicPr>
          <p:cNvPr id="16" name="Picture 15">
            <a:extLst>
              <a:ext uri="{FF2B5EF4-FFF2-40B4-BE49-F238E27FC236}">
                <a16:creationId xmlns:a16="http://schemas.microsoft.com/office/drawing/2014/main" id="{56038A42-1714-3E77-AEBC-5450778BB6E9}"/>
              </a:ext>
            </a:extLst>
          </p:cNvPr>
          <p:cNvPicPr>
            <a:picLocks noChangeAspect="1"/>
          </p:cNvPicPr>
          <p:nvPr/>
        </p:nvPicPr>
        <p:blipFill>
          <a:blip r:embed="rId7"/>
          <a:stretch>
            <a:fillRect/>
          </a:stretch>
        </p:blipFill>
        <p:spPr>
          <a:xfrm>
            <a:off x="3695700" y="4745985"/>
            <a:ext cx="4800600" cy="2057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4CE61C-16AD-EE72-3EE6-58AE566638F2}"/>
                  </a:ext>
                </a:extLst>
              </p:cNvPr>
              <p:cNvSpPr txBox="1"/>
              <p:nvPr/>
            </p:nvSpPr>
            <p:spPr>
              <a:xfrm>
                <a:off x="4511824" y="4948334"/>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1</m:t>
                          </m:r>
                        </m:sub>
                      </m:sSub>
                    </m:oMath>
                  </m:oMathPara>
                </a14:m>
                <a:endParaRPr lang="en-US" sz="2800" dirty="0" err="1">
                  <a:solidFill>
                    <a:srgbClr val="C00000"/>
                  </a:solidFill>
                  <a:latin typeface="+mj-lt"/>
                </a:endParaRPr>
              </a:p>
            </p:txBody>
          </p:sp>
        </mc:Choice>
        <mc:Fallback xmlns="">
          <p:sp>
            <p:nvSpPr>
              <p:cNvPr id="7" name="TextBox 6">
                <a:extLst>
                  <a:ext uri="{FF2B5EF4-FFF2-40B4-BE49-F238E27FC236}">
                    <a16:creationId xmlns:a16="http://schemas.microsoft.com/office/drawing/2014/main" id="{2E4CE61C-16AD-EE72-3EE6-58AE566638F2}"/>
                  </a:ext>
                </a:extLst>
              </p:cNvPr>
              <p:cNvSpPr txBox="1">
                <a:spLocks noRot="1" noChangeAspect="1" noMove="1" noResize="1" noEditPoints="1" noAdjustHandles="1" noChangeArrowheads="1" noChangeShapeType="1" noTextEdit="1"/>
              </p:cNvSpPr>
              <p:nvPr/>
            </p:nvSpPr>
            <p:spPr>
              <a:xfrm>
                <a:off x="4511824" y="4948334"/>
                <a:ext cx="50405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806993-E9A4-7021-1DBC-F4D59EBF7466}"/>
                  </a:ext>
                </a:extLst>
              </p:cNvPr>
              <p:cNvSpPr txBox="1"/>
              <p:nvPr/>
            </p:nvSpPr>
            <p:spPr>
              <a:xfrm>
                <a:off x="5159896" y="4948334"/>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2</m:t>
                          </m:r>
                        </m:sub>
                      </m:sSub>
                    </m:oMath>
                  </m:oMathPara>
                </a14:m>
                <a:endParaRPr lang="en-US" sz="2800" dirty="0" err="1">
                  <a:solidFill>
                    <a:srgbClr val="C00000"/>
                  </a:solidFill>
                  <a:latin typeface="+mj-lt"/>
                </a:endParaRPr>
              </a:p>
            </p:txBody>
          </p:sp>
        </mc:Choice>
        <mc:Fallback xmlns="">
          <p:sp>
            <p:nvSpPr>
              <p:cNvPr id="8" name="TextBox 7">
                <a:extLst>
                  <a:ext uri="{FF2B5EF4-FFF2-40B4-BE49-F238E27FC236}">
                    <a16:creationId xmlns:a16="http://schemas.microsoft.com/office/drawing/2014/main" id="{4C806993-E9A4-7021-1DBC-F4D59EBF7466}"/>
                  </a:ext>
                </a:extLst>
              </p:cNvPr>
              <p:cNvSpPr txBox="1">
                <a:spLocks noRot="1" noChangeAspect="1" noMove="1" noResize="1" noEditPoints="1" noAdjustHandles="1" noChangeArrowheads="1" noChangeShapeType="1" noTextEdit="1"/>
              </p:cNvSpPr>
              <p:nvPr/>
            </p:nvSpPr>
            <p:spPr>
              <a:xfrm>
                <a:off x="5159896" y="4948334"/>
                <a:ext cx="504056"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553D4B-DF05-24F3-E1D9-588110AECB42}"/>
                  </a:ext>
                </a:extLst>
              </p:cNvPr>
              <p:cNvSpPr txBox="1"/>
              <p:nvPr/>
            </p:nvSpPr>
            <p:spPr>
              <a:xfrm>
                <a:off x="5879976" y="4581128"/>
                <a:ext cx="1479348" cy="954107"/>
              </a:xfrm>
              <a:prstGeom prst="rect">
                <a:avLst/>
              </a:prstGeom>
              <a:noFill/>
            </p:spPr>
            <p:txBody>
              <a:bodyPr wrap="square" rtlCol="0">
                <a:spAutoFit/>
              </a:bodyPr>
              <a:lstStyle/>
              <a:p>
                <a:pPr/>
                <a:r>
                  <a:rPr lang="en-US" sz="2800" b="0" dirty="0">
                    <a:solidFill>
                      <a:srgbClr val="C00000"/>
                    </a:solidFill>
                  </a:rPr>
                  <a:t>    </a:t>
                </a:r>
                <a14:m>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3</m:t>
                        </m:r>
                      </m:sub>
                    </m:sSub>
                  </m:oMath>
                </a14:m>
                <a:br>
                  <a:rPr lang="en-US" sz="2800" b="0" i="1" dirty="0">
                    <a:solidFill>
                      <a:srgbClr val="C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ℓ</m:t>
                          </m:r>
                        </m:sub>
                      </m:sSub>
                    </m:oMath>
                  </m:oMathPara>
                </a14:m>
                <a:endParaRPr lang="en-US" sz="2800" dirty="0" err="1">
                  <a:solidFill>
                    <a:srgbClr val="C00000"/>
                  </a:solidFill>
                  <a:latin typeface="+mj-lt"/>
                </a:endParaRPr>
              </a:p>
            </p:txBody>
          </p:sp>
        </mc:Choice>
        <mc:Fallback xmlns="">
          <p:sp>
            <p:nvSpPr>
              <p:cNvPr id="9" name="TextBox 8">
                <a:extLst>
                  <a:ext uri="{FF2B5EF4-FFF2-40B4-BE49-F238E27FC236}">
                    <a16:creationId xmlns:a16="http://schemas.microsoft.com/office/drawing/2014/main" id="{20553D4B-DF05-24F3-E1D9-588110AECB42}"/>
                  </a:ext>
                </a:extLst>
              </p:cNvPr>
              <p:cNvSpPr txBox="1">
                <a:spLocks noRot="1" noChangeAspect="1" noMove="1" noResize="1" noEditPoints="1" noAdjustHandles="1" noChangeArrowheads="1" noChangeShapeType="1" noTextEdit="1"/>
              </p:cNvSpPr>
              <p:nvPr/>
            </p:nvSpPr>
            <p:spPr>
              <a:xfrm>
                <a:off x="5879976" y="4581128"/>
                <a:ext cx="1479348" cy="95410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9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F15F656-D305-1040-D74D-D2E61F954309}"/>
                  </a:ext>
                </a:extLst>
              </p:cNvPr>
              <p:cNvSpPr>
                <a:spLocks noGrp="1"/>
              </p:cNvSpPr>
              <p:nvPr>
                <p:ph type="title"/>
              </p:nvPr>
            </p:nvSpPr>
            <p:spPr/>
            <p:txBody>
              <a:bodyPr/>
              <a:lstStyle/>
              <a:p>
                <a:r>
                  <a:rPr lang="en-US" dirty="0"/>
                  <a:t>Algorithm for </a:t>
                </a: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a:t>
                </a:r>
                <a:r>
                  <a:rPr lang="en-US" cap="small" dirty="0" err="1"/>
                  <a:t>Supertree</a:t>
                </a:r>
                <a:r>
                  <a:rPr lang="en-US" cap="small" dirty="0"/>
                  <a:t>: </a:t>
                </a:r>
                <a:r>
                  <a:rPr lang="en-US" dirty="0"/>
                  <a:t>version 2</a:t>
                </a:r>
              </a:p>
            </p:txBody>
          </p:sp>
        </mc:Choice>
        <mc:Fallback xmlns="">
          <p:sp>
            <p:nvSpPr>
              <p:cNvPr id="2" name="Title 1">
                <a:extLst>
                  <a:ext uri="{FF2B5EF4-FFF2-40B4-BE49-F238E27FC236}">
                    <a16:creationId xmlns:a16="http://schemas.microsoft.com/office/drawing/2014/main" id="{1F15F656-D305-1040-D74D-D2E61F954309}"/>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B3A92A-388E-4564-647A-F99D67F8646C}"/>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If </a:t>
                </a:r>
                <a14:m>
                  <m:oMath xmlns:m="http://schemas.openxmlformats.org/officeDocument/2006/math">
                    <m:r>
                      <a:rPr lang="en-US" i="1">
                        <a:solidFill>
                          <a:srgbClr val="C00000"/>
                        </a:solidFill>
                        <a:latin typeface="Cambria Math" panose="02040503050406030204" pitchFamily="18" charset="0"/>
                      </a:rPr>
                      <m:t>𝑘</m:t>
                    </m:r>
                    <m:r>
                      <a:rPr lang="en-US" i="1">
                        <a:latin typeface="Cambria Math" panose="02040503050406030204" pitchFamily="18" charset="0"/>
                      </a:rPr>
                      <m:t>&lt;0</m:t>
                    </m:r>
                  </m:oMath>
                </a14:m>
                <a:r>
                  <a:rPr lang="en-US" dirty="0"/>
                  <a:t> or </a:t>
                </a:r>
                <a14:m>
                  <m:oMath xmlns:m="http://schemas.openxmlformats.org/officeDocument/2006/math">
                    <m:r>
                      <a:rPr lang="en-US" i="1">
                        <a:solidFill>
                          <a:srgbClr val="C00000"/>
                        </a:solidFill>
                        <a:latin typeface="Cambria Math" panose="02040503050406030204" pitchFamily="18" charset="0"/>
                      </a:rPr>
                      <m:t>𝐺</m:t>
                    </m:r>
                    <m:r>
                      <a:rPr lang="en-US" i="1">
                        <a:latin typeface="Cambria Math" panose="02040503050406030204" pitchFamily="18" charset="0"/>
                      </a:rPr>
                      <m:t>[</m:t>
                    </m:r>
                    <m:r>
                      <a:rPr lang="en-US" i="1">
                        <a:solidFill>
                          <a:srgbClr val="C00000"/>
                        </a:solidFill>
                        <a:latin typeface="Cambria Math" panose="02040503050406030204" pitchFamily="18" charset="0"/>
                      </a:rPr>
                      <m:t>𝑇</m:t>
                    </m:r>
                    <m:r>
                      <a:rPr lang="en-US" i="1">
                        <a:latin typeface="Cambria Math" panose="02040503050406030204" pitchFamily="18" charset="0"/>
                      </a:rPr>
                      <m:t>]</m:t>
                    </m:r>
                  </m:oMath>
                </a14:m>
                <a:r>
                  <a:rPr lang="en-US" dirty="0"/>
                  <a:t> contains a cycle: output “</a:t>
                </a:r>
                <a:r>
                  <a:rPr lang="en-US" cap="small" dirty="0"/>
                  <a:t>No solution exists</a:t>
                </a:r>
                <a:r>
                  <a:rPr lang="en-US" dirty="0"/>
                  <a:t>”</a:t>
                </a:r>
                <a:endParaRPr lang="en-US" cap="small" dirty="0"/>
              </a:p>
              <a:p>
                <a:pPr marL="457200" indent="-457200">
                  <a:buFont typeface="+mj-lt"/>
                  <a:buAutoNum type="arabicPeriod"/>
                </a:pPr>
                <a:r>
                  <a:rPr lang="en-US" dirty="0"/>
                  <a:t>[</a:t>
                </a:r>
                <a:r>
                  <a:rPr lang="en-US" dirty="0">
                    <a:solidFill>
                      <a:srgbClr val="0070C0"/>
                    </a:solidFill>
                  </a:rPr>
                  <a:t>Simplification step</a:t>
                </a:r>
                <a:r>
                  <a:rPr lang="en-US" dirty="0"/>
                  <a:t>] While there is a degree-1 vertex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with unique neighbor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a:t>:</a:t>
                </a:r>
              </a:p>
              <a:p>
                <a:pPr lvl="1"/>
                <a:r>
                  <a:rPr lang="en-US" dirty="0"/>
                  <a:t>Remove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increase the weight of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a:t> by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oMath>
                </a14:m>
                <a:endParaRPr lang="en-US" dirty="0"/>
              </a:p>
              <a:p>
                <a:pPr marL="457200" indent="-457200">
                  <a:buFont typeface="+mj-lt"/>
                  <a:buAutoNum type="arabicPeriod"/>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𝑇</m:t>
                        </m:r>
                      </m:e>
                    </m:d>
                    <m:r>
                      <a:rPr lang="en-US" b="0" i="1" smtClean="0">
                        <a:latin typeface="Cambria Math" panose="02040503050406030204" pitchFamily="18" charset="0"/>
                      </a:rPr>
                      <m:t>=∅</m:t>
                    </m:r>
                  </m:oMath>
                </a14:m>
                <a:r>
                  <a:rPr lang="en-US" dirty="0"/>
                  <a:t>: output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as the unique optimal solution</a:t>
                </a:r>
              </a:p>
              <a:p>
                <a:pPr marL="457200" indent="-457200">
                  <a:buFont typeface="+mj-lt"/>
                  <a:buAutoNum type="arabicPeriod"/>
                </a:pPr>
                <a:r>
                  <a:rPr lang="en-US" dirty="0"/>
                  <a:t>Choose an arbitrary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r>
                  <a:rPr lang="en-US" dirty="0"/>
                  <a:t> and construct its </a:t>
                </a:r>
                <a:r>
                  <a:rPr lang="en-US" dirty="0">
                    <a:solidFill>
                      <a:srgbClr val="0070C0"/>
                    </a:solidFill>
                  </a:rPr>
                  <a:t>extending path</a:t>
                </a:r>
                <a:r>
                  <a:rPr lang="en-US" dirty="0"/>
                  <a:t> </a:t>
                </a:r>
                <a14:m>
                  <m:oMath xmlns:m="http://schemas.openxmlformats.org/officeDocument/2006/math">
                    <m:r>
                      <a:rPr lang="en-US" b="0" i="1" smtClean="0">
                        <a:solidFill>
                          <a:srgbClr val="C00000"/>
                        </a:solidFill>
                        <a:latin typeface="Cambria Math" panose="02040503050406030204" pitchFamily="18" charset="0"/>
                      </a:rPr>
                      <m:t>𝑃</m:t>
                    </m:r>
                  </m:oMath>
                </a14:m>
                <a:endParaRPr lang="en-US" dirty="0"/>
              </a:p>
              <a:p>
                <a:pPr lvl="1"/>
                <a:r>
                  <a:rPr lang="en-US" dirty="0"/>
                  <a:t>Initialize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as the 1-vertex path containing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oMath>
                </a14:m>
                <a:endParaRPr lang="en-US" dirty="0">
                  <a:solidFill>
                    <a:srgbClr val="C00000"/>
                  </a:solidFill>
                </a:endParaRPr>
              </a:p>
              <a:p>
                <a:pPr lvl="1"/>
                <a:r>
                  <a:rPr lang="en-US" dirty="0"/>
                  <a:t>While the last vertex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𝑖</m:t>
                        </m:r>
                      </m:sub>
                    </m:sSub>
                  </m:oMath>
                </a14:m>
                <a:r>
                  <a:rPr lang="en-US" dirty="0"/>
                  <a:t> of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has degree 2, with one neighbor inside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r>
                  <a:rPr lang="en-US" dirty="0"/>
                  <a:t> and one neighbor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𝑖</m:t>
                        </m:r>
                        <m:r>
                          <a:rPr lang="en-US" b="0" i="1" smtClean="0">
                            <a:solidFill>
                              <a:srgbClr val="C00000"/>
                            </a:solidFill>
                            <a:latin typeface="Cambria Math" panose="02040503050406030204" pitchFamily="18" charset="0"/>
                          </a:rPr>
                          <m:t>+1</m:t>
                        </m:r>
                      </m:sub>
                    </m:sSub>
                  </m:oMath>
                </a14:m>
                <a:r>
                  <a:rPr lang="en-US" dirty="0"/>
                  <a:t> outside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r>
                  <a:rPr lang="en-US" dirty="0"/>
                  <a:t>: append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𝑖</m:t>
                        </m:r>
                        <m:r>
                          <a:rPr lang="en-US" b="0" i="1" smtClean="0">
                            <a:solidFill>
                              <a:srgbClr val="C00000"/>
                            </a:solidFill>
                            <a:latin typeface="Cambria Math" panose="02040503050406030204" pitchFamily="18" charset="0"/>
                          </a:rPr>
                          <m:t>+1</m:t>
                        </m:r>
                      </m:sub>
                    </m:sSub>
                  </m:oMath>
                </a14:m>
                <a:r>
                  <a:rPr lang="en-US" dirty="0"/>
                  <a:t> to the path </a:t>
                </a:r>
                <a14:m>
                  <m:oMath xmlns:m="http://schemas.openxmlformats.org/officeDocument/2006/math">
                    <m:r>
                      <a:rPr lang="en-US" b="0" i="1" smtClean="0">
                        <a:solidFill>
                          <a:srgbClr val="C00000"/>
                        </a:solidFill>
                        <a:latin typeface="Cambria Math" panose="02040503050406030204" pitchFamily="18" charset="0"/>
                      </a:rPr>
                      <m:t>𝑃</m:t>
                    </m:r>
                  </m:oMath>
                </a14:m>
                <a:endParaRPr lang="en-US" dirty="0">
                  <a:solidFill>
                    <a:srgbClr val="C00000"/>
                  </a:solidFill>
                </a:endParaRPr>
              </a:p>
              <a:p>
                <a:pPr marL="457200" indent="-457200">
                  <a:buFont typeface="+mj-lt"/>
                  <a:buAutoNum type="arabicPeriod"/>
                </a:pPr>
                <a:r>
                  <a:rPr lang="en-US" dirty="0">
                    <a:solidFill>
                      <a:schemeClr val="bg1"/>
                    </a:solidFill>
                  </a:rPr>
                  <a:t> </a:t>
                </a:r>
                <a:r>
                  <a:rPr lang="en-US" dirty="0"/>
                  <a:t>Let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oMath>
                </a14:m>
                <a:r>
                  <a:rPr lang="en-US" dirty="0"/>
                  <a:t> be the last vertex of </a:t>
                </a:r>
                <a14:m>
                  <m:oMath xmlns:m="http://schemas.openxmlformats.org/officeDocument/2006/math">
                    <m:r>
                      <a:rPr lang="en-US" b="0" i="1" smtClean="0">
                        <a:solidFill>
                          <a:srgbClr val="C00000"/>
                        </a:solidFill>
                        <a:latin typeface="Cambria Math" panose="02040503050406030204" pitchFamily="18" charset="0"/>
                      </a:rPr>
                      <m:t>𝑃</m:t>
                    </m:r>
                  </m:oMath>
                </a14:m>
                <a:endParaRPr lang="en-US" dirty="0">
                  <a:solidFill>
                    <a:srgbClr val="C00000"/>
                  </a:solidFill>
                </a:endParaRPr>
              </a:p>
              <a:p>
                <a:pPr lvl="1"/>
                <a:r>
                  <a:rPr lang="en-US" dirty="0"/>
                  <a:t>Recurse to find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oMath>
                </a14:m>
                <a:endParaRPr lang="en-US" dirty="0"/>
              </a:p>
              <a:p>
                <a:pPr lvl="1"/>
                <a:r>
                  <a:rPr lang="en-US" dirty="0"/>
                  <a:t>Recurse to find a maximum-weight </a:t>
                </a:r>
                <a14:m>
                  <m:oMath xmlns:m="http://schemas.openxmlformats.org/officeDocument/2006/math">
                    <m:r>
                      <a:rPr lang="en-US" i="1">
                        <a:latin typeface="Cambria Math" panose="02040503050406030204" pitchFamily="18" charset="0"/>
                      </a:rPr>
                      <m:t>(</m:t>
                    </m:r>
                    <m:r>
                      <a:rPr lang="en-US" i="1">
                        <a:solidFill>
                          <a:srgbClr val="C00000"/>
                        </a:solidFill>
                        <a:latin typeface="Cambria Math" panose="02040503050406030204" pitchFamily="18" charset="0"/>
                      </a:rPr>
                      <m:t>𝑘</m:t>
                    </m:r>
                    <m:r>
                      <a:rPr lang="en-US" i="1">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i="1">
                        <a:solidFill>
                          <a:srgbClr val="C00000"/>
                        </a:solidFill>
                        <a:latin typeface="Cambria Math" panose="02040503050406030204" pitchFamily="18" charset="0"/>
                      </a:rPr>
                      <m:t>𝑇</m:t>
                    </m:r>
                  </m:oMath>
                </a14:m>
                <a:r>
                  <a:rPr lang="en-US" dirty="0"/>
                  <a:t> in </a:t>
                </a:r>
                <a14:m>
                  <m:oMath xmlns:m="http://schemas.openxmlformats.org/officeDocument/2006/math">
                    <m:r>
                      <a:rPr lang="en-US" i="1">
                        <a:solidFill>
                          <a:srgbClr val="C00000"/>
                        </a:solidFill>
                        <a:latin typeface="Cambria Math" panose="02040503050406030204" pitchFamily="18" charset="0"/>
                      </a:rPr>
                      <m:t>𝐺</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ℓ</m:t>
                        </m:r>
                      </m:sub>
                    </m:sSub>
                  </m:oMath>
                </a14:m>
                <a:endParaRPr lang="en-US" dirty="0"/>
              </a:p>
              <a:p>
                <a:pPr lvl="1"/>
                <a:r>
                  <a:rPr lang="en-US" dirty="0"/>
                  <a:t>Recurse to find a maximum-weight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t>
                            </m:r>
                            <m:r>
                              <a:rPr lang="en-US">
                                <a:latin typeface="Cambria Math" panose="02040503050406030204" pitchFamily="18" charset="0"/>
                              </a:rPr>
                              <m:t> </m:t>
                            </m:r>
                            <m:r>
                              <m:rPr>
                                <m:sty m:val="p"/>
                              </m:rPr>
                              <a:rPr lang="en-US">
                                <a:latin typeface="Cambria Math" panose="02040503050406030204" pitchFamily="18" charset="0"/>
                              </a:rPr>
                              <m:t>min</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ℓ</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lim>
                        </m:limLow>
                      </m:fName>
                      <m:e>
                        <m:r>
                          <a:rPr lang="en-US" i="1">
                            <a:latin typeface="Cambria Math" panose="02040503050406030204" pitchFamily="18" charset="0"/>
                          </a:rPr>
                          <m:t>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e>
                    </m:func>
                  </m:oMath>
                </a14:m>
                <a:endParaRPr lang="en-US" dirty="0"/>
              </a:p>
              <a:p>
                <a:pPr marL="457200" lvl="1" indent="0">
                  <a:buNone/>
                </a:pPr>
                <a:r>
                  <a:rPr lang="en-US" dirty="0"/>
                  <a:t>Output the best solution found by these recursive calls</a:t>
                </a:r>
              </a:p>
              <a:p>
                <a:pPr lvl="2"/>
                <a:endParaRPr lang="en-US" dirty="0"/>
              </a:p>
              <a:p>
                <a:pPr lvl="2"/>
                <a:endParaRPr lang="en-US" dirty="0"/>
              </a:p>
              <a:p>
                <a:pPr lvl="2"/>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B0B3A92A-388E-4564-647A-F99D67F8646C}"/>
                  </a:ext>
                </a:extLst>
              </p:cNvPr>
              <p:cNvSpPr>
                <a:spLocks noGrp="1" noRot="1" noChangeAspect="1" noMove="1" noResize="1" noEditPoints="1" noAdjustHandles="1" noChangeArrowheads="1" noChangeShapeType="1" noTextEdit="1"/>
              </p:cNvSpPr>
              <p:nvPr>
                <p:ph idx="1"/>
              </p:nvPr>
            </p:nvSpPr>
            <p:spPr>
              <a:blipFill>
                <a:blip r:embed="rId4"/>
                <a:stretch>
                  <a:fillRect l="-611" t="-18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D24102-00A7-3CEB-7CDB-A6FDEFFC9C3F}"/>
              </a:ext>
            </a:extLst>
          </p:cNvPr>
          <p:cNvSpPr>
            <a:spLocks noGrp="1"/>
          </p:cNvSpPr>
          <p:nvPr>
            <p:ph type="sldNum" sz="quarter" idx="12"/>
          </p:nvPr>
        </p:nvSpPr>
        <p:spPr/>
        <p:txBody>
          <a:bodyPr/>
          <a:lstStyle/>
          <a:p>
            <a:pPr>
              <a:defRPr/>
            </a:pPr>
            <a:fld id="{2EEB4C75-3422-4131-BAA1-452F888D0C16}" type="slidenum">
              <a:rPr lang="nb-NO" smtClean="0"/>
              <a:pPr>
                <a:defRPr/>
              </a:pPr>
              <a:t>12</a:t>
            </a:fld>
            <a:endParaRPr lang="nb-NO" dirty="0"/>
          </a:p>
        </p:txBody>
      </p:sp>
      <p:pic>
        <p:nvPicPr>
          <p:cNvPr id="6" name="Picture 5">
            <a:extLst>
              <a:ext uri="{FF2B5EF4-FFF2-40B4-BE49-F238E27FC236}">
                <a16:creationId xmlns:a16="http://schemas.microsoft.com/office/drawing/2014/main" id="{FBD6A903-8671-6126-6861-3C14307F7B7D}"/>
              </a:ext>
            </a:extLst>
          </p:cNvPr>
          <p:cNvPicPr>
            <a:picLocks noChangeAspect="1"/>
          </p:cNvPicPr>
          <p:nvPr/>
        </p:nvPicPr>
        <p:blipFill>
          <a:blip r:embed="rId5"/>
          <a:stretch>
            <a:fillRect/>
          </a:stretch>
        </p:blipFill>
        <p:spPr>
          <a:xfrm>
            <a:off x="3695700" y="4600578"/>
            <a:ext cx="4800600" cy="2057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5EDE3E-99CD-3FC0-D2AD-93D8E2641C2F}"/>
                  </a:ext>
                </a:extLst>
              </p:cNvPr>
              <p:cNvSpPr txBox="1"/>
              <p:nvPr/>
            </p:nvSpPr>
            <p:spPr>
              <a:xfrm>
                <a:off x="4511824"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1</m:t>
                          </m:r>
                        </m:sub>
                      </m:sSub>
                    </m:oMath>
                  </m:oMathPara>
                </a14:m>
                <a:endParaRPr lang="en-US" sz="2800" dirty="0" err="1">
                  <a:solidFill>
                    <a:srgbClr val="C00000"/>
                  </a:solidFill>
                  <a:latin typeface="+mj-lt"/>
                </a:endParaRPr>
              </a:p>
            </p:txBody>
          </p:sp>
        </mc:Choice>
        <mc:Fallback xmlns="">
          <p:sp>
            <p:nvSpPr>
              <p:cNvPr id="7" name="TextBox 6">
                <a:extLst>
                  <a:ext uri="{FF2B5EF4-FFF2-40B4-BE49-F238E27FC236}">
                    <a16:creationId xmlns:a16="http://schemas.microsoft.com/office/drawing/2014/main" id="{CB5EDE3E-99CD-3FC0-D2AD-93D8E2641C2F}"/>
                  </a:ext>
                </a:extLst>
              </p:cNvPr>
              <p:cNvSpPr txBox="1">
                <a:spLocks noRot="1" noChangeAspect="1" noMove="1" noResize="1" noEditPoints="1" noAdjustHandles="1" noChangeArrowheads="1" noChangeShapeType="1" noTextEdit="1"/>
              </p:cNvSpPr>
              <p:nvPr/>
            </p:nvSpPr>
            <p:spPr>
              <a:xfrm>
                <a:off x="4511824" y="6342063"/>
                <a:ext cx="50405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BB409A-B29B-9D7F-5A6E-9812F9CFC68D}"/>
                  </a:ext>
                </a:extLst>
              </p:cNvPr>
              <p:cNvSpPr txBox="1"/>
              <p:nvPr/>
            </p:nvSpPr>
            <p:spPr>
              <a:xfrm>
                <a:off x="5159896"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2</m:t>
                          </m:r>
                        </m:sub>
                      </m:sSub>
                    </m:oMath>
                  </m:oMathPara>
                </a14:m>
                <a:endParaRPr lang="en-US" sz="2800" dirty="0" err="1">
                  <a:solidFill>
                    <a:srgbClr val="C00000"/>
                  </a:solidFill>
                  <a:latin typeface="+mj-lt"/>
                </a:endParaRPr>
              </a:p>
            </p:txBody>
          </p:sp>
        </mc:Choice>
        <mc:Fallback xmlns="">
          <p:sp>
            <p:nvSpPr>
              <p:cNvPr id="8" name="TextBox 7">
                <a:extLst>
                  <a:ext uri="{FF2B5EF4-FFF2-40B4-BE49-F238E27FC236}">
                    <a16:creationId xmlns:a16="http://schemas.microsoft.com/office/drawing/2014/main" id="{83BB409A-B29B-9D7F-5A6E-9812F9CFC68D}"/>
                  </a:ext>
                </a:extLst>
              </p:cNvPr>
              <p:cNvSpPr txBox="1">
                <a:spLocks noRot="1" noChangeAspect="1" noMove="1" noResize="1" noEditPoints="1" noAdjustHandles="1" noChangeArrowheads="1" noChangeShapeType="1" noTextEdit="1"/>
              </p:cNvSpPr>
              <p:nvPr/>
            </p:nvSpPr>
            <p:spPr>
              <a:xfrm>
                <a:off x="5159896" y="6342063"/>
                <a:ext cx="50405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6A0AA1-6414-B9EB-0465-5B5615BE9AEC}"/>
                  </a:ext>
                </a:extLst>
              </p:cNvPr>
              <p:cNvSpPr txBox="1"/>
              <p:nvPr/>
            </p:nvSpPr>
            <p:spPr>
              <a:xfrm>
                <a:off x="5858789"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3</m:t>
                          </m:r>
                        </m:sub>
                      </m:sSub>
                    </m:oMath>
                  </m:oMathPara>
                </a14:m>
                <a:endParaRPr lang="en-US" sz="2800" dirty="0" err="1">
                  <a:solidFill>
                    <a:srgbClr val="C00000"/>
                  </a:solidFill>
                  <a:latin typeface="+mj-lt"/>
                </a:endParaRPr>
              </a:p>
            </p:txBody>
          </p:sp>
        </mc:Choice>
        <mc:Fallback xmlns="">
          <p:sp>
            <p:nvSpPr>
              <p:cNvPr id="9" name="TextBox 8">
                <a:extLst>
                  <a:ext uri="{FF2B5EF4-FFF2-40B4-BE49-F238E27FC236}">
                    <a16:creationId xmlns:a16="http://schemas.microsoft.com/office/drawing/2014/main" id="{336A0AA1-6414-B9EB-0465-5B5615BE9AEC}"/>
                  </a:ext>
                </a:extLst>
              </p:cNvPr>
              <p:cNvSpPr txBox="1">
                <a:spLocks noRot="1" noChangeAspect="1" noMove="1" noResize="1" noEditPoints="1" noAdjustHandles="1" noChangeArrowheads="1" noChangeShapeType="1" noTextEdit="1"/>
              </p:cNvSpPr>
              <p:nvPr/>
            </p:nvSpPr>
            <p:spPr>
              <a:xfrm>
                <a:off x="5858789" y="6342063"/>
                <a:ext cx="50405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CA1EC02-CA38-76F9-D702-5A28F33DD64E}"/>
                  </a:ext>
                </a:extLst>
              </p:cNvPr>
              <p:cNvSpPr txBox="1"/>
              <p:nvPr/>
            </p:nvSpPr>
            <p:spPr>
              <a:xfrm>
                <a:off x="6575145"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4</m:t>
                          </m:r>
                        </m:sub>
                      </m:sSub>
                    </m:oMath>
                  </m:oMathPara>
                </a14:m>
                <a:endParaRPr lang="en-US" sz="2800" dirty="0" err="1">
                  <a:solidFill>
                    <a:srgbClr val="C00000"/>
                  </a:solidFill>
                  <a:latin typeface="+mj-lt"/>
                </a:endParaRPr>
              </a:p>
            </p:txBody>
          </p:sp>
        </mc:Choice>
        <mc:Fallback>
          <p:sp>
            <p:nvSpPr>
              <p:cNvPr id="10" name="TextBox 9">
                <a:extLst>
                  <a:ext uri="{FF2B5EF4-FFF2-40B4-BE49-F238E27FC236}">
                    <a16:creationId xmlns:a16="http://schemas.microsoft.com/office/drawing/2014/main" id="{ACA1EC02-CA38-76F9-D702-5A28F33DD64E}"/>
                  </a:ext>
                </a:extLst>
              </p:cNvPr>
              <p:cNvSpPr txBox="1">
                <a:spLocks noRot="1" noChangeAspect="1" noMove="1" noResize="1" noEditPoints="1" noAdjustHandles="1" noChangeArrowheads="1" noChangeShapeType="1" noTextEdit="1"/>
              </p:cNvSpPr>
              <p:nvPr/>
            </p:nvSpPr>
            <p:spPr>
              <a:xfrm>
                <a:off x="6575145" y="6342063"/>
                <a:ext cx="504056"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25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500"/>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Effect transition="in" filter="fade">
                                      <p:cBhvr>
                                        <p:cTn id="80" dur="500"/>
                                        <p:tgtEl>
                                          <p:spTgt spid="3">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Effect transition="in" filter="fade">
                                      <p:cBhvr>
                                        <p:cTn id="85" dur="500"/>
                                        <p:tgtEl>
                                          <p:spTgt spid="3">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4DEF-7E9F-B04A-3427-99E44DB26797}"/>
              </a:ext>
            </a:extLst>
          </p:cNvPr>
          <p:cNvSpPr>
            <a:spLocks noGrp="1"/>
          </p:cNvSpPr>
          <p:nvPr>
            <p:ph type="title"/>
          </p:nvPr>
        </p:nvSpPr>
        <p:spPr/>
        <p:txBody>
          <a:bodyPr/>
          <a:lstStyle/>
          <a:p>
            <a:r>
              <a:rPr lang="en-US" dirty="0"/>
              <a:t>Analysis of version 2 of the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71497B-6187-0FE2-0FA4-E599B2FF9972}"/>
                  </a:ext>
                </a:extLst>
              </p:cNvPr>
              <p:cNvSpPr>
                <a:spLocks noGrp="1"/>
              </p:cNvSpPr>
              <p:nvPr>
                <p:ph idx="1"/>
              </p:nvPr>
            </p:nvSpPr>
            <p:spPr/>
            <p:txBody>
              <a:bodyPr>
                <a:normAutofit/>
              </a:bodyPr>
              <a:lstStyle/>
              <a:p>
                <a:pPr marL="0" indent="0">
                  <a:buNone/>
                </a:pPr>
                <a:r>
                  <a:rPr lang="en-US" dirty="0"/>
                  <a:t>There are many situations in which version 2 is much more efficient than version 1</a:t>
                </a:r>
                <a:br>
                  <a:rPr lang="en-US" dirty="0"/>
                </a:br>
                <a:r>
                  <a:rPr lang="en-US" sz="1800" dirty="0"/>
                  <a:t>... but is it </a:t>
                </a:r>
                <a:r>
                  <a:rPr lang="en-US" sz="1800" dirty="0">
                    <a:solidFill>
                      <a:srgbClr val="0070C0"/>
                    </a:solidFill>
                  </a:rPr>
                  <a:t>fixed-parameter tractable</a:t>
                </a:r>
                <a:r>
                  <a:rPr lang="en-US" sz="1800" dirty="0"/>
                  <a:t>?</a:t>
                </a:r>
              </a:p>
              <a:p>
                <a:pPr marL="0" indent="0">
                  <a:buNone/>
                </a:pPr>
                <a:r>
                  <a:rPr lang="en-US" dirty="0"/>
                  <a:t>Can the size of the recursion tree be bounded by a function of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alone?</a:t>
                </a:r>
              </a:p>
              <a:p>
                <a:pPr marL="0" indent="0">
                  <a:buNone/>
                </a:pPr>
                <a:r>
                  <a:rPr lang="en-US" dirty="0">
                    <a:solidFill>
                      <a:srgbClr val="C00000"/>
                    </a:solidFill>
                  </a:rPr>
                  <a:t>No.</a:t>
                </a:r>
              </a:p>
            </p:txBody>
          </p:sp>
        </mc:Choice>
        <mc:Fallback xmlns="">
          <p:sp>
            <p:nvSpPr>
              <p:cNvPr id="3" name="Content Placeholder 2">
                <a:extLst>
                  <a:ext uri="{FF2B5EF4-FFF2-40B4-BE49-F238E27FC236}">
                    <a16:creationId xmlns:a16="http://schemas.microsoft.com/office/drawing/2014/main" id="{9471497B-6187-0FE2-0FA4-E599B2FF9972}"/>
                  </a:ext>
                </a:extLst>
              </p:cNvPr>
              <p:cNvSpPr>
                <a:spLocks noGrp="1" noRot="1" noChangeAspect="1" noMove="1" noResize="1" noEditPoints="1" noAdjustHandles="1" noChangeArrowheads="1" noChangeShapeType="1" noTextEdit="1"/>
              </p:cNvSpPr>
              <p:nvPr>
                <p:ph idx="1"/>
              </p:nvPr>
            </p:nvSpPr>
            <p:spPr>
              <a:blipFill>
                <a:blip r:embed="rId3"/>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78D471-2662-95DB-EC74-2F265112A549}"/>
              </a:ext>
            </a:extLst>
          </p:cNvPr>
          <p:cNvSpPr>
            <a:spLocks noGrp="1"/>
          </p:cNvSpPr>
          <p:nvPr>
            <p:ph type="sldNum" sz="quarter" idx="12"/>
          </p:nvPr>
        </p:nvSpPr>
        <p:spPr/>
        <p:txBody>
          <a:bodyPr/>
          <a:lstStyle/>
          <a:p>
            <a:pPr>
              <a:defRPr/>
            </a:pPr>
            <a:fld id="{2EEB4C75-3422-4131-BAA1-452F888D0C16}" type="slidenum">
              <a:rPr lang="nb-NO" smtClean="0"/>
              <a:pPr>
                <a:defRPr/>
              </a:pPr>
              <a:t>13</a:t>
            </a:fld>
            <a:endParaRPr lang="nb-NO"/>
          </a:p>
        </p:txBody>
      </p:sp>
      <p:pic>
        <p:nvPicPr>
          <p:cNvPr id="6" name="Picture 5">
            <a:extLst>
              <a:ext uri="{FF2B5EF4-FFF2-40B4-BE49-F238E27FC236}">
                <a16:creationId xmlns:a16="http://schemas.microsoft.com/office/drawing/2014/main" id="{1E7A016D-617C-C4D6-C0AC-7A6DA279FB24}"/>
              </a:ext>
            </a:extLst>
          </p:cNvPr>
          <p:cNvPicPr>
            <a:picLocks noChangeAspect="1"/>
          </p:cNvPicPr>
          <p:nvPr/>
        </p:nvPicPr>
        <p:blipFill>
          <a:blip r:embed="rId4"/>
          <a:stretch>
            <a:fillRect/>
          </a:stretch>
        </p:blipFill>
        <p:spPr>
          <a:xfrm>
            <a:off x="3810000" y="3429000"/>
            <a:ext cx="4572000" cy="2286000"/>
          </a:xfrm>
          <a:prstGeom prst="rect">
            <a:avLst/>
          </a:prstGeom>
        </p:spPr>
      </p:pic>
      <p:sp>
        <p:nvSpPr>
          <p:cNvPr id="5" name="Left Brace 4">
            <a:extLst>
              <a:ext uri="{FF2B5EF4-FFF2-40B4-BE49-F238E27FC236}">
                <a16:creationId xmlns:a16="http://schemas.microsoft.com/office/drawing/2014/main" id="{0BF1BF6F-40B5-DF40-59BE-CF952B2BCFCD}"/>
              </a:ext>
            </a:extLst>
          </p:cNvPr>
          <p:cNvSpPr/>
          <p:nvPr/>
        </p:nvSpPr>
        <p:spPr bwMode="auto">
          <a:xfrm>
            <a:off x="3503712" y="3646397"/>
            <a:ext cx="216024" cy="1999456"/>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dirty="0">
              <a:ln>
                <a:noFill/>
              </a:ln>
              <a:solidFill>
                <a:srgbClr val="C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p:txBody>
      </p:sp>
      <p:sp>
        <p:nvSpPr>
          <p:cNvPr id="7" name="Left Brace 6">
            <a:extLst>
              <a:ext uri="{FF2B5EF4-FFF2-40B4-BE49-F238E27FC236}">
                <a16:creationId xmlns:a16="http://schemas.microsoft.com/office/drawing/2014/main" id="{4CCE6DF3-A8B8-BC83-CE62-98406567CECA}"/>
              </a:ext>
            </a:extLst>
          </p:cNvPr>
          <p:cNvSpPr/>
          <p:nvPr/>
        </p:nvSpPr>
        <p:spPr bwMode="auto">
          <a:xfrm rot="16200000">
            <a:off x="6004942" y="3669408"/>
            <a:ext cx="216024" cy="4248472"/>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170EE2-E606-1A90-E7CF-91DBDA413648}"/>
                  </a:ext>
                </a:extLst>
              </p:cNvPr>
              <p:cNvSpPr txBox="1"/>
              <p:nvPr/>
            </p:nvSpPr>
            <p:spPr>
              <a:xfrm>
                <a:off x="2864538" y="4293220"/>
                <a:ext cx="7916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𝑘</m:t>
                      </m:r>
                    </m:oMath>
                  </m:oMathPara>
                </a14:m>
                <a:endParaRPr lang="en-US" dirty="0" err="1">
                  <a:solidFill>
                    <a:srgbClr val="C00000"/>
                  </a:solidFill>
                  <a:latin typeface="+mj-lt"/>
                </a:endParaRPr>
              </a:p>
            </p:txBody>
          </p:sp>
        </mc:Choice>
        <mc:Fallback xmlns="">
          <p:sp>
            <p:nvSpPr>
              <p:cNvPr id="8" name="TextBox 7">
                <a:extLst>
                  <a:ext uri="{FF2B5EF4-FFF2-40B4-BE49-F238E27FC236}">
                    <a16:creationId xmlns:a16="http://schemas.microsoft.com/office/drawing/2014/main" id="{C0170EE2-E606-1A90-E7CF-91DBDA413648}"/>
                  </a:ext>
                </a:extLst>
              </p:cNvPr>
              <p:cNvSpPr txBox="1">
                <a:spLocks noRot="1" noChangeAspect="1" noMove="1" noResize="1" noEditPoints="1" noAdjustHandles="1" noChangeArrowheads="1" noChangeShapeType="1" noTextEdit="1"/>
              </p:cNvSpPr>
              <p:nvPr/>
            </p:nvSpPr>
            <p:spPr>
              <a:xfrm>
                <a:off x="2864538" y="4293220"/>
                <a:ext cx="791627"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47D4EE-0C3A-B4DA-F98A-40A04725AB63}"/>
                  </a:ext>
                </a:extLst>
              </p:cNvPr>
              <p:cNvSpPr txBox="1"/>
              <p:nvPr/>
            </p:nvSpPr>
            <p:spPr>
              <a:xfrm>
                <a:off x="5796683" y="5915251"/>
                <a:ext cx="7916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𝑛</m:t>
                      </m:r>
                    </m:oMath>
                  </m:oMathPara>
                </a14:m>
                <a:endParaRPr lang="en-US" dirty="0" err="1">
                  <a:solidFill>
                    <a:srgbClr val="C00000"/>
                  </a:solidFill>
                  <a:latin typeface="+mj-lt"/>
                </a:endParaRPr>
              </a:p>
            </p:txBody>
          </p:sp>
        </mc:Choice>
        <mc:Fallback xmlns="">
          <p:sp>
            <p:nvSpPr>
              <p:cNvPr id="9" name="TextBox 8">
                <a:extLst>
                  <a:ext uri="{FF2B5EF4-FFF2-40B4-BE49-F238E27FC236}">
                    <a16:creationId xmlns:a16="http://schemas.microsoft.com/office/drawing/2014/main" id="{CC47D4EE-0C3A-B4DA-F98A-40A04725AB63}"/>
                  </a:ext>
                </a:extLst>
              </p:cNvPr>
              <p:cNvSpPr txBox="1">
                <a:spLocks noRot="1" noChangeAspect="1" noMove="1" noResize="1" noEditPoints="1" noAdjustHandles="1" noChangeArrowheads="1" noChangeShapeType="1" noTextEdit="1"/>
              </p:cNvSpPr>
              <p:nvPr/>
            </p:nvSpPr>
            <p:spPr>
              <a:xfrm>
                <a:off x="5796683" y="5915251"/>
                <a:ext cx="79162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15A014F-79F7-33FD-1D60-2B53900BCB01}"/>
                  </a:ext>
                </a:extLst>
              </p14:cNvPr>
              <p14:cNvContentPartPr/>
              <p14:nvPr/>
            </p14:nvContentPartPr>
            <p14:xfrm>
              <a:off x="4143060" y="3647565"/>
              <a:ext cx="4065840" cy="1810440"/>
            </p14:xfrm>
          </p:contentPart>
        </mc:Choice>
        <mc:Fallback xmlns="">
          <p:pic>
            <p:nvPicPr>
              <p:cNvPr id="10" name="Ink 9">
                <a:extLst>
                  <a:ext uri="{FF2B5EF4-FFF2-40B4-BE49-F238E27FC236}">
                    <a16:creationId xmlns:a16="http://schemas.microsoft.com/office/drawing/2014/main" id="{015A014F-79F7-33FD-1D60-2B53900BCB01}"/>
                  </a:ext>
                </a:extLst>
              </p:cNvPr>
              <p:cNvPicPr/>
              <p:nvPr/>
            </p:nvPicPr>
            <p:blipFill>
              <a:blip r:embed="rId8"/>
              <a:stretch>
                <a:fillRect/>
              </a:stretch>
            </p:blipFill>
            <p:spPr>
              <a:xfrm>
                <a:off x="4089060" y="3539565"/>
                <a:ext cx="4173480" cy="202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A8D89759-6750-46EB-E343-180870298627}"/>
                  </a:ext>
                </a:extLst>
              </p14:cNvPr>
              <p14:cNvContentPartPr/>
              <p14:nvPr/>
            </p14:nvContentPartPr>
            <p14:xfrm>
              <a:off x="4095540" y="3788685"/>
              <a:ext cx="4039560" cy="1659600"/>
            </p14:xfrm>
          </p:contentPart>
        </mc:Choice>
        <mc:Fallback xmlns="">
          <p:pic>
            <p:nvPicPr>
              <p:cNvPr id="13" name="Ink 12">
                <a:extLst>
                  <a:ext uri="{FF2B5EF4-FFF2-40B4-BE49-F238E27FC236}">
                    <a16:creationId xmlns:a16="http://schemas.microsoft.com/office/drawing/2014/main" id="{A8D89759-6750-46EB-E343-180870298627}"/>
                  </a:ext>
                </a:extLst>
              </p:cNvPr>
              <p:cNvPicPr/>
              <p:nvPr/>
            </p:nvPicPr>
            <p:blipFill>
              <a:blip r:embed="rId10"/>
              <a:stretch>
                <a:fillRect/>
              </a:stretch>
            </p:blipFill>
            <p:spPr>
              <a:xfrm>
                <a:off x="4041540" y="3681045"/>
                <a:ext cx="4147200" cy="187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D178AE20-B013-28CE-6ADA-9B0BC4AA0ED8}"/>
                  </a:ext>
                </a:extLst>
              </p14:cNvPr>
              <p14:cNvContentPartPr/>
              <p14:nvPr/>
            </p14:nvContentPartPr>
            <p14:xfrm>
              <a:off x="4066740" y="3714885"/>
              <a:ext cx="4071240" cy="1723680"/>
            </p14:xfrm>
          </p:contentPart>
        </mc:Choice>
        <mc:Fallback xmlns="">
          <p:pic>
            <p:nvPicPr>
              <p:cNvPr id="15" name="Ink 14">
                <a:extLst>
                  <a:ext uri="{FF2B5EF4-FFF2-40B4-BE49-F238E27FC236}">
                    <a16:creationId xmlns:a16="http://schemas.microsoft.com/office/drawing/2014/main" id="{D178AE20-B013-28CE-6ADA-9B0BC4AA0ED8}"/>
                  </a:ext>
                </a:extLst>
              </p:cNvPr>
              <p:cNvPicPr/>
              <p:nvPr/>
            </p:nvPicPr>
            <p:blipFill>
              <a:blip r:embed="rId12"/>
              <a:stretch>
                <a:fillRect/>
              </a:stretch>
            </p:blipFill>
            <p:spPr>
              <a:xfrm>
                <a:off x="4012740" y="3607245"/>
                <a:ext cx="4178880" cy="1939320"/>
              </a:xfrm>
              <a:prstGeom prst="rect">
                <a:avLst/>
              </a:prstGeom>
            </p:spPr>
          </p:pic>
        </mc:Fallback>
      </mc:AlternateContent>
      <p:grpSp>
        <p:nvGrpSpPr>
          <p:cNvPr id="18" name="Group 17">
            <a:extLst>
              <a:ext uri="{FF2B5EF4-FFF2-40B4-BE49-F238E27FC236}">
                <a16:creationId xmlns:a16="http://schemas.microsoft.com/office/drawing/2014/main" id="{BE17B41E-9B8A-3D53-0CD5-E8B3E3CEC3AE}"/>
              </a:ext>
            </a:extLst>
          </p:cNvPr>
          <p:cNvGrpSpPr/>
          <p:nvPr/>
        </p:nvGrpSpPr>
        <p:grpSpPr>
          <a:xfrm>
            <a:off x="5619540" y="5295645"/>
            <a:ext cx="275760" cy="248040"/>
            <a:chOff x="5619540" y="5295645"/>
            <a:chExt cx="275760" cy="24804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DB379B4C-FB4B-70F9-3B04-0DD5BAE90139}"/>
                    </a:ext>
                  </a:extLst>
                </p14:cNvPr>
                <p14:cNvContentPartPr/>
                <p14:nvPr/>
              </p14:nvContentPartPr>
              <p14:xfrm>
                <a:off x="5667060" y="5295645"/>
                <a:ext cx="228240" cy="238680"/>
              </p14:xfrm>
            </p:contentPart>
          </mc:Choice>
          <mc:Fallback xmlns="">
            <p:pic>
              <p:nvPicPr>
                <p:cNvPr id="16" name="Ink 15">
                  <a:extLst>
                    <a:ext uri="{FF2B5EF4-FFF2-40B4-BE49-F238E27FC236}">
                      <a16:creationId xmlns:a16="http://schemas.microsoft.com/office/drawing/2014/main" id="{DB379B4C-FB4B-70F9-3B04-0DD5BAE90139}"/>
                    </a:ext>
                  </a:extLst>
                </p:cNvPr>
                <p:cNvPicPr/>
                <p:nvPr/>
              </p:nvPicPr>
              <p:blipFill>
                <a:blip r:embed="rId14"/>
                <a:stretch>
                  <a:fillRect/>
                </a:stretch>
              </p:blipFill>
              <p:spPr>
                <a:xfrm>
                  <a:off x="5658060" y="5286645"/>
                  <a:ext cx="245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17F7DD9F-EA57-833C-EF6B-656513F25F37}"/>
                    </a:ext>
                  </a:extLst>
                </p14:cNvPr>
                <p14:cNvContentPartPr/>
                <p14:nvPr/>
              </p14:nvContentPartPr>
              <p14:xfrm>
                <a:off x="5619540" y="5375205"/>
                <a:ext cx="250560" cy="168480"/>
              </p14:xfrm>
            </p:contentPart>
          </mc:Choice>
          <mc:Fallback xmlns="">
            <p:pic>
              <p:nvPicPr>
                <p:cNvPr id="17" name="Ink 16">
                  <a:extLst>
                    <a:ext uri="{FF2B5EF4-FFF2-40B4-BE49-F238E27FC236}">
                      <a16:creationId xmlns:a16="http://schemas.microsoft.com/office/drawing/2014/main" id="{17F7DD9F-EA57-833C-EF6B-656513F25F37}"/>
                    </a:ext>
                  </a:extLst>
                </p:cNvPr>
                <p:cNvPicPr/>
                <p:nvPr/>
              </p:nvPicPr>
              <p:blipFill>
                <a:blip r:embed="rId16"/>
                <a:stretch>
                  <a:fillRect/>
                </a:stretch>
              </p:blipFill>
              <p:spPr>
                <a:xfrm>
                  <a:off x="5610540" y="5366205"/>
                  <a:ext cx="268200" cy="186120"/>
                </a:xfrm>
                <a:prstGeom prst="rect">
                  <a:avLst/>
                </a:prstGeom>
              </p:spPr>
            </p:pic>
          </mc:Fallback>
        </mc:AlternateContent>
      </p:grpSp>
      <p:grpSp>
        <p:nvGrpSpPr>
          <p:cNvPr id="21" name="Group 20">
            <a:extLst>
              <a:ext uri="{FF2B5EF4-FFF2-40B4-BE49-F238E27FC236}">
                <a16:creationId xmlns:a16="http://schemas.microsoft.com/office/drawing/2014/main" id="{872C7CA9-76EC-FBD7-F6E6-19917D67FA54}"/>
              </a:ext>
            </a:extLst>
          </p:cNvPr>
          <p:cNvGrpSpPr/>
          <p:nvPr/>
        </p:nvGrpSpPr>
        <p:grpSpPr>
          <a:xfrm>
            <a:off x="6781620" y="4733685"/>
            <a:ext cx="318240" cy="302760"/>
            <a:chOff x="6781620" y="4733685"/>
            <a:chExt cx="318240" cy="3027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10DDD00F-1AC2-E2EF-BAC7-6651C04E9E34}"/>
                    </a:ext>
                  </a:extLst>
                </p14:cNvPr>
                <p14:cNvContentPartPr/>
                <p14:nvPr/>
              </p14:nvContentPartPr>
              <p14:xfrm>
                <a:off x="6781620" y="4743045"/>
                <a:ext cx="318240" cy="293400"/>
              </p14:xfrm>
            </p:contentPart>
          </mc:Choice>
          <mc:Fallback xmlns="">
            <p:pic>
              <p:nvPicPr>
                <p:cNvPr id="19" name="Ink 18">
                  <a:extLst>
                    <a:ext uri="{FF2B5EF4-FFF2-40B4-BE49-F238E27FC236}">
                      <a16:creationId xmlns:a16="http://schemas.microsoft.com/office/drawing/2014/main" id="{10DDD00F-1AC2-E2EF-BAC7-6651C04E9E34}"/>
                    </a:ext>
                  </a:extLst>
                </p:cNvPr>
                <p:cNvPicPr/>
                <p:nvPr/>
              </p:nvPicPr>
              <p:blipFill>
                <a:blip r:embed="rId18"/>
                <a:stretch>
                  <a:fillRect/>
                </a:stretch>
              </p:blipFill>
              <p:spPr>
                <a:xfrm>
                  <a:off x="6772620" y="4734045"/>
                  <a:ext cx="335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EFFB53B7-37DC-78E4-F4AF-17E833D44AAE}"/>
                    </a:ext>
                  </a:extLst>
                </p14:cNvPr>
                <p14:cNvContentPartPr/>
                <p14:nvPr/>
              </p14:nvContentPartPr>
              <p14:xfrm>
                <a:off x="6847860" y="4733685"/>
                <a:ext cx="191160" cy="257040"/>
              </p14:xfrm>
            </p:contentPart>
          </mc:Choice>
          <mc:Fallback xmlns="">
            <p:pic>
              <p:nvPicPr>
                <p:cNvPr id="20" name="Ink 19">
                  <a:extLst>
                    <a:ext uri="{FF2B5EF4-FFF2-40B4-BE49-F238E27FC236}">
                      <a16:creationId xmlns:a16="http://schemas.microsoft.com/office/drawing/2014/main" id="{EFFB53B7-37DC-78E4-F4AF-17E833D44AAE}"/>
                    </a:ext>
                  </a:extLst>
                </p:cNvPr>
                <p:cNvPicPr/>
                <p:nvPr/>
              </p:nvPicPr>
              <p:blipFill>
                <a:blip r:embed="rId20"/>
                <a:stretch>
                  <a:fillRect/>
                </a:stretch>
              </p:blipFill>
              <p:spPr>
                <a:xfrm>
                  <a:off x="6838860" y="4724685"/>
                  <a:ext cx="208800" cy="274680"/>
                </a:xfrm>
                <a:prstGeom prst="rect">
                  <a:avLst/>
                </a:prstGeom>
              </p:spPr>
            </p:pic>
          </mc:Fallback>
        </mc:AlternateContent>
      </p:grpSp>
      <p:grpSp>
        <p:nvGrpSpPr>
          <p:cNvPr id="24" name="Group 23">
            <a:extLst>
              <a:ext uri="{FF2B5EF4-FFF2-40B4-BE49-F238E27FC236}">
                <a16:creationId xmlns:a16="http://schemas.microsoft.com/office/drawing/2014/main" id="{5ACE0C26-E352-DB3D-782E-BC79231D4E8A}"/>
              </a:ext>
            </a:extLst>
          </p:cNvPr>
          <p:cNvGrpSpPr/>
          <p:nvPr/>
        </p:nvGrpSpPr>
        <p:grpSpPr>
          <a:xfrm>
            <a:off x="7329540" y="4143285"/>
            <a:ext cx="320040" cy="299520"/>
            <a:chOff x="7329540" y="4143285"/>
            <a:chExt cx="320040" cy="299520"/>
          </a:xfrm>
        </p:grpSpPr>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2691B159-A2F5-132F-AAEE-28C34B54E448}"/>
                    </a:ext>
                  </a:extLst>
                </p14:cNvPr>
                <p14:cNvContentPartPr/>
                <p14:nvPr/>
              </p14:nvContentPartPr>
              <p14:xfrm>
                <a:off x="7419540" y="4143285"/>
                <a:ext cx="230040" cy="246600"/>
              </p14:xfrm>
            </p:contentPart>
          </mc:Choice>
          <mc:Fallback xmlns="">
            <p:pic>
              <p:nvPicPr>
                <p:cNvPr id="22" name="Ink 21">
                  <a:extLst>
                    <a:ext uri="{FF2B5EF4-FFF2-40B4-BE49-F238E27FC236}">
                      <a16:creationId xmlns:a16="http://schemas.microsoft.com/office/drawing/2014/main" id="{2691B159-A2F5-132F-AAEE-28C34B54E448}"/>
                    </a:ext>
                  </a:extLst>
                </p:cNvPr>
                <p:cNvPicPr/>
                <p:nvPr/>
              </p:nvPicPr>
              <p:blipFill>
                <a:blip r:embed="rId22"/>
                <a:stretch>
                  <a:fillRect/>
                </a:stretch>
              </p:blipFill>
              <p:spPr>
                <a:xfrm>
                  <a:off x="7410900" y="4134285"/>
                  <a:ext cx="2476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6553BC05-75AE-2BB0-09BE-E1E1D1A3C5F0}"/>
                    </a:ext>
                  </a:extLst>
                </p14:cNvPr>
                <p14:cNvContentPartPr/>
                <p14:nvPr/>
              </p14:nvContentPartPr>
              <p14:xfrm>
                <a:off x="7329540" y="4152645"/>
                <a:ext cx="299880" cy="290160"/>
              </p14:xfrm>
            </p:contentPart>
          </mc:Choice>
          <mc:Fallback xmlns="">
            <p:pic>
              <p:nvPicPr>
                <p:cNvPr id="23" name="Ink 22">
                  <a:extLst>
                    <a:ext uri="{FF2B5EF4-FFF2-40B4-BE49-F238E27FC236}">
                      <a16:creationId xmlns:a16="http://schemas.microsoft.com/office/drawing/2014/main" id="{6553BC05-75AE-2BB0-09BE-E1E1D1A3C5F0}"/>
                    </a:ext>
                  </a:extLst>
                </p:cNvPr>
                <p:cNvPicPr/>
                <p:nvPr/>
              </p:nvPicPr>
              <p:blipFill>
                <a:blip r:embed="rId24"/>
                <a:stretch>
                  <a:fillRect/>
                </a:stretch>
              </p:blipFill>
              <p:spPr>
                <a:xfrm>
                  <a:off x="7320900" y="4143645"/>
                  <a:ext cx="317520" cy="307800"/>
                </a:xfrm>
                <a:prstGeom prst="rect">
                  <a:avLst/>
                </a:prstGeom>
              </p:spPr>
            </p:pic>
          </mc:Fallback>
        </mc:AlternateContent>
      </p:grpSp>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CCFC38FF-23FD-61D1-FB0D-8B4331314CE5}"/>
                  </a:ext>
                </a:extLst>
              </p:cNvPr>
              <p:cNvSpPr/>
              <p:nvPr/>
            </p:nvSpPr>
            <p:spPr bwMode="auto">
              <a:xfrm>
                <a:off x="624417" y="1193662"/>
                <a:ext cx="10957983" cy="69793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mj-lt"/>
                  </a:rPr>
                  <a:t>The algorithm considers </a:t>
                </a:r>
                <a14:m>
                  <m:oMath xmlns:m="http://schemas.openxmlformats.org/officeDocument/2006/math">
                    <m:d>
                      <m:dPr>
                        <m:ctrlPr>
                          <a:rPr kumimoji="0" lang="en-US" sz="2400" b="0" i="1" u="none" strike="noStrike" cap="none" normalizeH="0" baseline="0" smtClean="0">
                            <a:ln>
                              <a:noFill/>
                            </a:ln>
                            <a:solidFill>
                              <a:schemeClr val="tx1"/>
                            </a:solidFill>
                            <a:effectLst/>
                            <a:latin typeface="Cambria Math" panose="02040503050406030204" pitchFamily="18" charset="0"/>
                          </a:rPr>
                        </m:ctrlPr>
                      </m:dPr>
                      <m:e>
                        <m:f>
                          <m:fPr>
                            <m:type m:val="noBar"/>
                            <m:ctrlPr>
                              <a:rPr kumimoji="0" lang="en-US" sz="2400" b="0" i="1" u="none" strike="noStrike" cap="none" normalizeH="0" baseline="0" smtClean="0">
                                <a:ln>
                                  <a:noFill/>
                                </a:ln>
                                <a:solidFill>
                                  <a:schemeClr val="tx1"/>
                                </a:solidFill>
                                <a:effectLst/>
                                <a:latin typeface="Cambria Math" panose="02040503050406030204" pitchFamily="18" charset="0"/>
                              </a:rPr>
                            </m:ctrlPr>
                          </m:fPr>
                          <m:num>
                            <m:r>
                              <a:rPr kumimoji="0" lang="en-US" sz="2400" b="0" i="1" u="none" strike="noStrike" cap="none" normalizeH="0" smtClean="0">
                                <a:ln>
                                  <a:noFill/>
                                </a:ln>
                                <a:solidFill>
                                  <a:srgbClr val="C00000"/>
                                </a:solidFill>
                                <a:effectLst/>
                                <a:latin typeface="Cambria Math" panose="02040503050406030204" pitchFamily="18" charset="0"/>
                              </a:rPr>
                              <m:t>𝑛</m:t>
                            </m:r>
                          </m:num>
                          <m:den>
                            <m:r>
                              <a:rPr kumimoji="0" lang="en-US" sz="2400" b="0" i="1" u="none" strike="noStrike" cap="none" normalizeH="0" smtClean="0">
                                <a:ln>
                                  <a:noFill/>
                                </a:ln>
                                <a:solidFill>
                                  <a:srgbClr val="C00000"/>
                                </a:solidFill>
                                <a:effectLst/>
                                <a:latin typeface="Cambria Math" panose="02040503050406030204" pitchFamily="18" charset="0"/>
                              </a:rPr>
                              <m:t>𝑘</m:t>
                            </m:r>
                          </m:den>
                        </m:f>
                      </m:e>
                    </m:d>
                  </m:oMath>
                </a14:m>
                <a:r>
                  <a:rPr kumimoji="0" lang="en-US" sz="2400" u="none" strike="noStrike" cap="none" normalizeH="0" baseline="0" dirty="0">
                    <a:ln>
                      <a:noFill/>
                    </a:ln>
                    <a:solidFill>
                      <a:schemeClr val="tx1"/>
                    </a:solidFill>
                    <a:effectLst/>
                    <a:latin typeface="+mj-lt"/>
                  </a:rPr>
                  <a:t> options that do not lead to any </a:t>
                </a:r>
                <a14:m>
                  <m:oMath xmlns:m="http://schemas.openxmlformats.org/officeDocument/2006/math">
                    <m:r>
                      <a:rPr kumimoji="0" lang="en-US" sz="2400" b="0" i="1" u="none" strike="noStrike" cap="none" normalizeH="0" dirty="0" smtClean="0">
                        <a:ln>
                          <a:noFill/>
                        </a:ln>
                        <a:solidFill>
                          <a:srgbClr val="C00000"/>
                        </a:solidFill>
                        <a:effectLst/>
                        <a:latin typeface="Cambria Math" panose="02040503050406030204" pitchFamily="18" charset="0"/>
                      </a:rPr>
                      <m:t>𝑘</m:t>
                    </m:r>
                  </m:oMath>
                </a14:m>
                <a:r>
                  <a:rPr kumimoji="0" lang="en-US" sz="2400" u="none" strike="noStrike" cap="none" normalizeH="0" baseline="0" dirty="0">
                    <a:ln>
                      <a:noFill/>
                    </a:ln>
                    <a:solidFill>
                      <a:schemeClr val="tx1"/>
                    </a:solidFill>
                    <a:effectLst/>
                    <a:latin typeface="+mj-lt"/>
                  </a:rPr>
                  <a:t>-secluded tree</a:t>
                </a:r>
              </a:p>
            </p:txBody>
          </p:sp>
        </mc:Choice>
        <mc:Fallback xmlns="">
          <p:sp>
            <p:nvSpPr>
              <p:cNvPr id="29" name="Rectangle: Rounded Corners 28">
                <a:extLst>
                  <a:ext uri="{FF2B5EF4-FFF2-40B4-BE49-F238E27FC236}">
                    <a16:creationId xmlns:a16="http://schemas.microsoft.com/office/drawing/2014/main" id="{CCFC38FF-23FD-61D1-FB0D-8B4331314CE5}"/>
                  </a:ext>
                </a:extLst>
              </p:cNvPr>
              <p:cNvSpPr>
                <a:spLocks noRot="1" noChangeAspect="1" noMove="1" noResize="1" noEditPoints="1" noAdjustHandles="1" noChangeArrowheads="1" noChangeShapeType="1" noTextEdit="1"/>
              </p:cNvSpPr>
              <p:nvPr/>
            </p:nvSpPr>
            <p:spPr bwMode="auto">
              <a:xfrm>
                <a:off x="624417" y="1193662"/>
                <a:ext cx="10957983" cy="697934"/>
              </a:xfrm>
              <a:prstGeom prst="roundRect">
                <a:avLst/>
              </a:prstGeom>
              <a:blipFill>
                <a:blip r:embed="rId2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21938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drawProgress</p:attrName>
                                        </p:attrNameLst>
                                      </p:cBhvr>
                                      <p:tavLst>
                                        <p:tav tm="0">
                                          <p:val>
                                            <p:fltVal val="0"/>
                                          </p:val>
                                        </p:tav>
                                        <p:tav tm="100000">
                                          <p:val>
                                            <p:fltVal val="1"/>
                                          </p:val>
                                        </p:tav>
                                      </p:tavLst>
                                    </p:anim>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2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63"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923-154E-A94B-7E79-7B2A47927FFD}"/>
              </a:ext>
            </a:extLst>
          </p:cNvPr>
          <p:cNvSpPr>
            <a:spLocks noGrp="1"/>
          </p:cNvSpPr>
          <p:nvPr>
            <p:ph type="title"/>
          </p:nvPr>
        </p:nvSpPr>
        <p:spPr/>
        <p:txBody>
          <a:bodyPr/>
          <a:lstStyle/>
          <a:p>
            <a:r>
              <a:rPr lang="en-US" dirty="0"/>
              <a:t>Improvement 3: Stopping the search when it turns hopeless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EAC96D-F027-7D80-423A-689E43DB3D26}"/>
                  </a:ext>
                </a:extLst>
              </p:cNvPr>
              <p:cNvSpPr>
                <a:spLocks noGrp="1"/>
              </p:cNvSpPr>
              <p:nvPr>
                <p:ph idx="1"/>
              </p:nvPr>
            </p:nvSpPr>
            <p:spPr/>
            <p:txBody>
              <a:bodyPr/>
              <a:lstStyle/>
              <a:p>
                <a:pPr marL="0" indent="0">
                  <a:buNone/>
                </a:pPr>
                <a:r>
                  <a:rPr lang="en-US" dirty="0"/>
                  <a:t>We want to stop searching a branch when it cannot lead to an optimal solution</a:t>
                </a:r>
                <a:br>
                  <a:rPr lang="en-US" dirty="0"/>
                </a:br>
                <a:r>
                  <a:rPr lang="en-US" sz="1800" dirty="0"/>
                  <a:t>... thereby effectively </a:t>
                </a:r>
                <a:r>
                  <a:rPr lang="en-US" sz="1800" dirty="0">
                    <a:solidFill>
                      <a:srgbClr val="0070C0"/>
                    </a:solidFill>
                  </a:rPr>
                  <a:t>pruning </a:t>
                </a:r>
                <a:r>
                  <a:rPr lang="en-US" sz="1800" dirty="0"/>
                  <a:t>branches of the recursion tree</a:t>
                </a:r>
              </a:p>
              <a:p>
                <a:pPr marL="0" indent="0">
                  <a:buNone/>
                </a:pPr>
                <a:r>
                  <a:rPr lang="en-US" dirty="0"/>
                  <a:t>If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𝑇</m:t>
                        </m:r>
                      </m:e>
                    </m:d>
                    <m:r>
                      <a:rPr lang="en-US" b="0" i="1" smtClean="0">
                        <a:latin typeface="Cambria Math" panose="02040503050406030204" pitchFamily="18" charset="0"/>
                      </a:rPr>
                      <m:t>|</m:t>
                    </m:r>
                  </m:oMath>
                </a14:m>
                <a:r>
                  <a:rPr lang="en-US" dirty="0"/>
                  <a:t> is much larger than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it seems </a:t>
                </a:r>
                <a:r>
                  <a:rPr lang="en-US" dirty="0">
                    <a:solidFill>
                      <a:srgbClr val="0070C0"/>
                    </a:solidFill>
                  </a:rPr>
                  <a:t>unlikely</a:t>
                </a:r>
                <a:r>
                  <a:rPr lang="en-US" dirty="0"/>
                  <a:t> there is a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endParaRPr lang="en-US" dirty="0">
                  <a:solidFill>
                    <a:srgbClr val="C00000"/>
                  </a:solidFill>
                </a:endParaRPr>
              </a:p>
              <a:p>
                <a:pPr marL="0" indent="0">
                  <a:buNone/>
                </a:pPr>
                <a:r>
                  <a:rPr lang="en-US" dirty="0"/>
                  <a:t>However, there are </a:t>
                </a:r>
                <a:r>
                  <a:rPr lang="en-US" dirty="0">
                    <a:solidFill>
                      <a:srgbClr val="0070C0"/>
                    </a:solidFill>
                  </a:rPr>
                  <a:t>two </a:t>
                </a:r>
                <a:r>
                  <a:rPr lang="en-US" dirty="0"/>
                  <a:t>scenarios in which a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can still exist:</a:t>
                </a:r>
              </a:p>
            </p:txBody>
          </p:sp>
        </mc:Choice>
        <mc:Fallback xmlns="">
          <p:sp>
            <p:nvSpPr>
              <p:cNvPr id="3" name="Content Placeholder 2">
                <a:extLst>
                  <a:ext uri="{FF2B5EF4-FFF2-40B4-BE49-F238E27FC236}">
                    <a16:creationId xmlns:a16="http://schemas.microsoft.com/office/drawing/2014/main" id="{18EAC96D-F027-7D80-423A-689E43DB3D26}"/>
                  </a:ext>
                </a:extLst>
              </p:cNvPr>
              <p:cNvSpPr>
                <a:spLocks noGrp="1" noRot="1" noChangeAspect="1" noMove="1" noResize="1" noEditPoints="1" noAdjustHandles="1" noChangeArrowheads="1" noChangeShapeType="1" noTextEdit="1"/>
              </p:cNvSpPr>
              <p:nvPr>
                <p:ph idx="1"/>
              </p:nvPr>
            </p:nvSpPr>
            <p:spPr>
              <a:blipFill>
                <a:blip r:embed="rId3"/>
                <a:stretch>
                  <a:fillRect l="-833"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38A60B-B237-DEB8-594C-8B48D297374B}"/>
              </a:ext>
            </a:extLst>
          </p:cNvPr>
          <p:cNvSpPr>
            <a:spLocks noGrp="1"/>
          </p:cNvSpPr>
          <p:nvPr>
            <p:ph type="sldNum" sz="quarter" idx="12"/>
          </p:nvPr>
        </p:nvSpPr>
        <p:spPr/>
        <p:txBody>
          <a:bodyPr/>
          <a:lstStyle/>
          <a:p>
            <a:pPr>
              <a:defRPr/>
            </a:pPr>
            <a:fld id="{2EEB4C75-3422-4131-BAA1-452F888D0C16}" type="slidenum">
              <a:rPr lang="nb-NO" smtClean="0"/>
              <a:pPr>
                <a:defRPr/>
              </a:pPr>
              <a:t>14</a:t>
            </a:fld>
            <a:endParaRPr lang="nb-NO"/>
          </a:p>
        </p:txBody>
      </p:sp>
      <p:sp>
        <p:nvSpPr>
          <p:cNvPr id="5" name="Rectangle: Rounded Corners 4">
            <a:extLst>
              <a:ext uri="{FF2B5EF4-FFF2-40B4-BE49-F238E27FC236}">
                <a16:creationId xmlns:a16="http://schemas.microsoft.com/office/drawing/2014/main" id="{FB3B8809-85D1-454A-AD48-2E8D16306601}"/>
              </a:ext>
            </a:extLst>
          </p:cNvPr>
          <p:cNvSpPr/>
          <p:nvPr/>
        </p:nvSpPr>
        <p:spPr bwMode="auto">
          <a:xfrm>
            <a:off x="609600" y="3501008"/>
            <a:ext cx="5054352" cy="262515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dirty="0">
              <a:ln>
                <a:noFill/>
              </a:ln>
              <a:solidFill>
                <a:srgbClr val="C00000"/>
              </a:solidFill>
              <a:effectLst/>
              <a:latin typeface="+mj-lt"/>
            </a:endParaRPr>
          </a:p>
        </p:txBody>
      </p:sp>
      <p:sp>
        <p:nvSpPr>
          <p:cNvPr id="6" name="Rectangle: Rounded Corners 5">
            <a:extLst>
              <a:ext uri="{FF2B5EF4-FFF2-40B4-BE49-F238E27FC236}">
                <a16:creationId xmlns:a16="http://schemas.microsoft.com/office/drawing/2014/main" id="{C30A1A92-A8D9-6FAC-431C-8E65388140B1}"/>
              </a:ext>
            </a:extLst>
          </p:cNvPr>
          <p:cNvSpPr/>
          <p:nvPr/>
        </p:nvSpPr>
        <p:spPr bwMode="auto">
          <a:xfrm>
            <a:off x="6528048" y="3501008"/>
            <a:ext cx="5054352" cy="262515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dirty="0">
              <a:ln>
                <a:noFill/>
              </a:ln>
              <a:solidFill>
                <a:srgbClr val="C00000"/>
              </a:solidFill>
              <a:effectLst/>
              <a:latin typeface="+mj-lt"/>
            </a:endParaRPr>
          </a:p>
        </p:txBody>
      </p:sp>
      <p:pic>
        <p:nvPicPr>
          <p:cNvPr id="10" name="Picture 9">
            <a:extLst>
              <a:ext uri="{FF2B5EF4-FFF2-40B4-BE49-F238E27FC236}">
                <a16:creationId xmlns:a16="http://schemas.microsoft.com/office/drawing/2014/main" id="{BEF9B6D3-0B59-781D-44AD-F6E8C59B893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8867" y="3642519"/>
            <a:ext cx="2438400" cy="2286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F58D3A7-76B9-C467-00B1-FA1807F1C2BF}"/>
                  </a:ext>
                </a:extLst>
              </p:cNvPr>
              <p:cNvSpPr txBox="1"/>
              <p:nvPr/>
            </p:nvSpPr>
            <p:spPr>
              <a:xfrm>
                <a:off x="3247267" y="4120393"/>
                <a:ext cx="2200661" cy="1323439"/>
              </a:xfrm>
              <a:prstGeom prst="rect">
                <a:avLst/>
              </a:prstGeom>
              <a:noFill/>
            </p:spPr>
            <p:txBody>
              <a:bodyPr wrap="square" rtlCol="0">
                <a:spAutoFit/>
              </a:bodyPr>
              <a:lstStyle/>
              <a:p>
                <a:r>
                  <a:rPr kumimoji="0" lang="en-US" sz="2000" u="none" strike="noStrike" cap="none" normalizeH="0" baseline="0" dirty="0">
                    <a:ln>
                      <a:noFill/>
                    </a:ln>
                    <a:solidFill>
                      <a:schemeClr val="tx1"/>
                    </a:solidFill>
                    <a:effectLst/>
                    <a:latin typeface="+mj-lt"/>
                  </a:rPr>
                  <a:t>Many vertices of </a:t>
                </a:r>
                <a14:m>
                  <m:oMath xmlns:m="http://schemas.openxmlformats.org/officeDocument/2006/math">
                    <m:sSub>
                      <m:sSubPr>
                        <m:ctrlPr>
                          <a:rPr kumimoji="0" lang="en-US" sz="2000" b="0" i="1" u="none" strike="noStrike" cap="none" normalizeH="0" baseline="0" smtClean="0">
                            <a:ln>
                              <a:noFill/>
                            </a:ln>
                            <a:solidFill>
                              <a:schemeClr val="tx1"/>
                            </a:solidFill>
                            <a:effectLst/>
                            <a:latin typeface="Cambria Math" panose="02040503050406030204" pitchFamily="18" charset="0"/>
                          </a:rPr>
                        </m:ctrlPr>
                      </m:sSubPr>
                      <m:e>
                        <m:r>
                          <a:rPr kumimoji="0" lang="en-US" sz="2000" b="0" i="1" u="none" strike="noStrike" cap="none" normalizeH="0" baseline="0" smtClean="0">
                            <a:ln>
                              <a:noFill/>
                            </a:ln>
                            <a:solidFill>
                              <a:schemeClr val="tx1"/>
                            </a:solidFill>
                            <a:effectLst/>
                            <a:latin typeface="Cambria Math" panose="02040503050406030204" pitchFamily="18" charset="0"/>
                          </a:rPr>
                          <m:t>𝑁</m:t>
                        </m:r>
                      </m:e>
                      <m:sub>
                        <m:r>
                          <a:rPr kumimoji="0" lang="en-US" sz="2000" b="0" i="1" u="none" strike="noStrike" cap="none" normalizeH="0" smtClean="0">
                            <a:ln>
                              <a:noFill/>
                            </a:ln>
                            <a:solidFill>
                              <a:srgbClr val="C00000"/>
                            </a:solidFill>
                            <a:effectLst/>
                            <a:latin typeface="Cambria Math" panose="02040503050406030204" pitchFamily="18" charset="0"/>
                          </a:rPr>
                          <m:t>𝐺</m:t>
                        </m:r>
                      </m:sub>
                    </m:sSub>
                    <m:r>
                      <a:rPr kumimoji="0" lang="en-US" sz="2000" b="0" i="1" u="none" strike="noStrike" cap="none" normalizeH="0" baseline="0" smtClean="0">
                        <a:ln>
                          <a:noFill/>
                        </a:ln>
                        <a:solidFill>
                          <a:schemeClr val="tx1"/>
                        </a:solidFill>
                        <a:effectLst/>
                        <a:latin typeface="Cambria Math" panose="02040503050406030204" pitchFamily="18" charset="0"/>
                      </a:rPr>
                      <m:t>(</m:t>
                    </m:r>
                    <m:r>
                      <a:rPr kumimoji="0" lang="en-US" sz="2000" b="0" i="1" u="none" strike="noStrike" cap="none" normalizeH="0" smtClean="0">
                        <a:ln>
                          <a:noFill/>
                        </a:ln>
                        <a:solidFill>
                          <a:srgbClr val="C00000"/>
                        </a:solidFill>
                        <a:effectLst/>
                        <a:latin typeface="Cambria Math" panose="02040503050406030204" pitchFamily="18" charset="0"/>
                      </a:rPr>
                      <m:t>𝑇</m:t>
                    </m:r>
                    <m:r>
                      <a:rPr kumimoji="0" lang="en-US" sz="2000" b="0" i="1" u="none" strike="noStrike" cap="none" normalizeH="0" baseline="0" smtClean="0">
                        <a:ln>
                          <a:noFill/>
                        </a:ln>
                        <a:solidFill>
                          <a:schemeClr val="tx1"/>
                        </a:solidFill>
                        <a:effectLst/>
                        <a:latin typeface="Cambria Math" panose="02040503050406030204" pitchFamily="18" charset="0"/>
                      </a:rPr>
                      <m:t>)</m:t>
                    </m:r>
                  </m:oMath>
                </a14:m>
                <a:r>
                  <a:rPr kumimoji="0" lang="en-US" sz="2000" u="none" strike="noStrike" cap="none" normalizeH="0" baseline="0" dirty="0">
                    <a:ln>
                      <a:noFill/>
                    </a:ln>
                    <a:solidFill>
                      <a:schemeClr val="tx1"/>
                    </a:solidFill>
                    <a:effectLst/>
                    <a:latin typeface="+mj-lt"/>
                  </a:rPr>
                  <a:t> lead to degree-1 vertices of </a:t>
                </a:r>
                <a14:m>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𝑉</m:t>
                    </m:r>
                    <m:d>
                      <m:dPr>
                        <m:ctrlPr>
                          <a:rPr kumimoji="0" lang="en-US" sz="2000" b="0" i="1" u="none" strike="noStrike" cap="none" normalizeH="0" baseline="0" smtClean="0">
                            <a:ln>
                              <a:noFill/>
                            </a:ln>
                            <a:solidFill>
                              <a:schemeClr val="tx1"/>
                            </a:solidFill>
                            <a:effectLst/>
                            <a:latin typeface="Cambria Math" panose="02040503050406030204" pitchFamily="18" charset="0"/>
                          </a:rPr>
                        </m:ctrlPr>
                      </m:dPr>
                      <m:e>
                        <m:r>
                          <a:rPr kumimoji="0" lang="en-US" sz="2000" b="0" i="1" u="none" strike="noStrike" cap="none" normalizeH="0" smtClean="0">
                            <a:ln>
                              <a:noFill/>
                            </a:ln>
                            <a:solidFill>
                              <a:srgbClr val="C00000"/>
                            </a:solidFill>
                            <a:effectLst/>
                            <a:latin typeface="Cambria Math" panose="02040503050406030204" pitchFamily="18" charset="0"/>
                          </a:rPr>
                          <m:t>𝐺</m:t>
                        </m:r>
                      </m:e>
                    </m:d>
                    <m:r>
                      <a:rPr kumimoji="0" lang="en-US" sz="2000" b="0" i="1" u="none" strike="noStrike" cap="none" normalizeH="0" baseline="0" smtClean="0">
                        <a:ln>
                          <a:noFill/>
                        </a:ln>
                        <a:solidFill>
                          <a:schemeClr val="tx1"/>
                        </a:solidFill>
                        <a:effectLst/>
                        <a:latin typeface="Cambria Math" panose="02040503050406030204" pitchFamily="18" charset="0"/>
                      </a:rPr>
                      <m:t>∖</m:t>
                    </m:r>
                    <m:r>
                      <a:rPr kumimoji="0" lang="en-US" sz="2000" b="0" i="1" u="none" strike="noStrike" cap="none" normalizeH="0" smtClean="0">
                        <a:ln>
                          <a:noFill/>
                        </a:ln>
                        <a:solidFill>
                          <a:srgbClr val="C00000"/>
                        </a:solidFill>
                        <a:effectLst/>
                        <a:latin typeface="Cambria Math" panose="02040503050406030204" pitchFamily="18" charset="0"/>
                      </a:rPr>
                      <m:t>𝑇</m:t>
                    </m:r>
                  </m:oMath>
                </a14:m>
                <a:endParaRPr kumimoji="0" lang="en-US" sz="2000" u="none" strike="noStrike" cap="none" normalizeH="0" dirty="0">
                  <a:ln>
                    <a:noFill/>
                  </a:ln>
                  <a:solidFill>
                    <a:srgbClr val="C00000"/>
                  </a:solidFill>
                  <a:effectLst/>
                  <a:latin typeface="+mj-lt"/>
                </a:endParaRPr>
              </a:p>
            </p:txBody>
          </p:sp>
        </mc:Choice>
        <mc:Fallback xmlns="">
          <p:sp>
            <p:nvSpPr>
              <p:cNvPr id="11" name="TextBox 10">
                <a:extLst>
                  <a:ext uri="{FF2B5EF4-FFF2-40B4-BE49-F238E27FC236}">
                    <a16:creationId xmlns:a16="http://schemas.microsoft.com/office/drawing/2014/main" id="{3F58D3A7-76B9-C467-00B1-FA1807F1C2BF}"/>
                  </a:ext>
                </a:extLst>
              </p:cNvPr>
              <p:cNvSpPr txBox="1">
                <a:spLocks noRot="1" noChangeAspect="1" noMove="1" noResize="1" noEditPoints="1" noAdjustHandles="1" noChangeArrowheads="1" noChangeShapeType="1" noTextEdit="1"/>
              </p:cNvSpPr>
              <p:nvPr/>
            </p:nvSpPr>
            <p:spPr>
              <a:xfrm>
                <a:off x="3247267" y="4120393"/>
                <a:ext cx="2200661" cy="1323439"/>
              </a:xfrm>
              <a:prstGeom prst="rect">
                <a:avLst/>
              </a:prstGeom>
              <a:blipFill>
                <a:blip r:embed="rId5"/>
                <a:stretch>
                  <a:fillRect t="-2765" b="-737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12A48484-9D7C-BB80-86D6-C678D83176D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6080" y="3670585"/>
            <a:ext cx="1905000" cy="2286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C6085A-AC9D-85AD-FF43-C52071ED426C}"/>
                  </a:ext>
                </a:extLst>
              </p:cNvPr>
              <p:cNvSpPr txBox="1"/>
              <p:nvPr/>
            </p:nvSpPr>
            <p:spPr>
              <a:xfrm>
                <a:off x="8721080" y="4277687"/>
                <a:ext cx="2861320" cy="1015663"/>
              </a:xfrm>
              <a:prstGeom prst="rect">
                <a:avLst/>
              </a:prstGeom>
              <a:noFill/>
            </p:spPr>
            <p:txBody>
              <a:bodyPr wrap="square" rtlCol="0">
                <a:spAutoFit/>
              </a:bodyPr>
              <a:lstStyle/>
              <a:p>
                <a:r>
                  <a:rPr lang="en-US" sz="2000" dirty="0">
                    <a:solidFill>
                      <a:schemeClr val="tx1"/>
                    </a:solidFill>
                    <a:latin typeface="+mj-lt"/>
                  </a:rPr>
                  <a:t>A single vertex </a:t>
                </a:r>
                <a14:m>
                  <m:oMath xmlns:m="http://schemas.openxmlformats.org/officeDocument/2006/math">
                    <m:r>
                      <a:rPr lang="en-US" sz="2000" b="0" i="1" smtClean="0">
                        <a:solidFill>
                          <a:srgbClr val="C00000"/>
                        </a:solidFill>
                        <a:latin typeface="Cambria Math" panose="02040503050406030204" pitchFamily="18" charset="0"/>
                      </a:rPr>
                      <m:t>𝑣</m:t>
                    </m:r>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𝑇</m:t>
                    </m:r>
                    <m:r>
                      <a:rPr lang="en-US" sz="2000" b="0" i="1" smtClean="0">
                        <a:solidFill>
                          <a:srgbClr val="C00000"/>
                        </a:solidFill>
                        <a:latin typeface="Cambria Math" panose="02040503050406030204" pitchFamily="18" charset="0"/>
                      </a:rPr>
                      <m:t>′</m:t>
                    </m:r>
                  </m:oMath>
                </a14:m>
                <a:r>
                  <a:rPr kumimoji="0" lang="en-US" sz="2000" u="none" strike="noStrike" cap="none" normalizeH="0" dirty="0">
                    <a:ln>
                      <a:noFill/>
                    </a:ln>
                    <a:solidFill>
                      <a:srgbClr val="C00000"/>
                    </a:solidFill>
                    <a:effectLst/>
                    <a:latin typeface="+mj-lt"/>
                  </a:rPr>
                  <a:t> </a:t>
                </a:r>
                <a:r>
                  <a:rPr kumimoji="0" lang="en-US" sz="2000" u="none" strike="noStrike" cap="none" normalizeH="0" dirty="0">
                    <a:ln>
                      <a:noFill/>
                    </a:ln>
                    <a:solidFill>
                      <a:schemeClr val="tx1"/>
                    </a:solidFill>
                    <a:effectLst/>
                    <a:latin typeface="+mj-lt"/>
                  </a:rPr>
                  <a:t>is a neighbor of many leaves of the </a:t>
                </a:r>
                <a:r>
                  <a:rPr kumimoji="0" lang="en-US" sz="2000" u="none" strike="noStrike" cap="none" normalizeH="0" dirty="0" err="1">
                    <a:ln>
                      <a:noFill/>
                    </a:ln>
                    <a:solidFill>
                      <a:schemeClr val="tx1"/>
                    </a:solidFill>
                    <a:effectLst/>
                    <a:latin typeface="+mj-lt"/>
                  </a:rPr>
                  <a:t>supertree</a:t>
                </a:r>
                <a:r>
                  <a:rPr kumimoji="0" lang="en-US" sz="2000" u="none" strike="noStrike" cap="none" normalizeH="0" dirty="0">
                    <a:ln>
                      <a:noFill/>
                    </a:ln>
                    <a:solidFill>
                      <a:srgbClr val="C00000"/>
                    </a:solidFill>
                    <a:effectLst/>
                    <a:latin typeface="+mj-lt"/>
                  </a:rPr>
                  <a:t> </a:t>
                </a:r>
                <a14:m>
                  <m:oMath xmlns:m="http://schemas.openxmlformats.org/officeDocument/2006/math">
                    <m:r>
                      <a:rPr kumimoji="0" lang="en-US" sz="2000" b="0" i="1" u="none" strike="noStrike" cap="none" normalizeH="0" smtClean="0">
                        <a:ln>
                          <a:noFill/>
                        </a:ln>
                        <a:solidFill>
                          <a:srgbClr val="C00000"/>
                        </a:solidFill>
                        <a:effectLst/>
                        <a:latin typeface="Cambria Math" panose="02040503050406030204" pitchFamily="18" charset="0"/>
                      </a:rPr>
                      <m:t>𝑇</m:t>
                    </m:r>
                    <m:r>
                      <a:rPr kumimoji="0" lang="en-US" sz="2000" b="0" i="1" u="none" strike="noStrike" cap="none" normalizeH="0" smtClean="0">
                        <a:ln>
                          <a:noFill/>
                        </a:ln>
                        <a:solidFill>
                          <a:srgbClr val="C00000"/>
                        </a:solidFill>
                        <a:effectLst/>
                        <a:latin typeface="Cambria Math" panose="02040503050406030204" pitchFamily="18" charset="0"/>
                      </a:rPr>
                      <m:t>′</m:t>
                    </m:r>
                  </m:oMath>
                </a14:m>
                <a:endParaRPr kumimoji="0" lang="en-US" sz="2000" u="none" strike="noStrike" cap="none" normalizeH="0" dirty="0">
                  <a:ln>
                    <a:noFill/>
                  </a:ln>
                  <a:solidFill>
                    <a:srgbClr val="C00000"/>
                  </a:solidFill>
                  <a:effectLst/>
                  <a:latin typeface="+mj-lt"/>
                </a:endParaRPr>
              </a:p>
            </p:txBody>
          </p:sp>
        </mc:Choice>
        <mc:Fallback xmlns="">
          <p:sp>
            <p:nvSpPr>
              <p:cNvPr id="16" name="TextBox 15">
                <a:extLst>
                  <a:ext uri="{FF2B5EF4-FFF2-40B4-BE49-F238E27FC236}">
                    <a16:creationId xmlns:a16="http://schemas.microsoft.com/office/drawing/2014/main" id="{F2C6085A-AC9D-85AD-FF43-C52071ED426C}"/>
                  </a:ext>
                </a:extLst>
              </p:cNvPr>
              <p:cNvSpPr txBox="1">
                <a:spLocks noRot="1" noChangeAspect="1" noMove="1" noResize="1" noEditPoints="1" noAdjustHandles="1" noChangeArrowheads="1" noChangeShapeType="1" noTextEdit="1"/>
              </p:cNvSpPr>
              <p:nvPr/>
            </p:nvSpPr>
            <p:spPr>
              <a:xfrm>
                <a:off x="8721080" y="4277687"/>
                <a:ext cx="2861320" cy="1015663"/>
              </a:xfrm>
              <a:prstGeom prst="rect">
                <a:avLst/>
              </a:prstGeom>
              <a:blipFill>
                <a:blip r:embed="rId7"/>
                <a:stretch>
                  <a:fillRect l="-1493" t="-3614" r="-2985"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F14F882-D530-440B-C5CE-9144255D8258}"/>
                  </a:ext>
                </a:extLst>
              </p:cNvPr>
              <p:cNvSpPr txBox="1"/>
              <p:nvPr/>
            </p:nvSpPr>
            <p:spPr>
              <a:xfrm>
                <a:off x="8021166" y="4249112"/>
                <a:ext cx="2880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𝑣</m:t>
                      </m:r>
                    </m:oMath>
                  </m:oMathPara>
                </a14:m>
                <a:endParaRPr lang="en-US" sz="2800" dirty="0" err="1">
                  <a:solidFill>
                    <a:srgbClr val="C00000"/>
                  </a:solidFill>
                  <a:latin typeface="+mj-lt"/>
                </a:endParaRPr>
              </a:p>
            </p:txBody>
          </p:sp>
        </mc:Choice>
        <mc:Fallback xmlns="">
          <p:sp>
            <p:nvSpPr>
              <p:cNvPr id="17" name="TextBox 16">
                <a:extLst>
                  <a:ext uri="{FF2B5EF4-FFF2-40B4-BE49-F238E27FC236}">
                    <a16:creationId xmlns:a16="http://schemas.microsoft.com/office/drawing/2014/main" id="{9F14F882-D530-440B-C5CE-9144255D8258}"/>
                  </a:ext>
                </a:extLst>
              </p:cNvPr>
              <p:cNvSpPr txBox="1">
                <a:spLocks noRot="1" noChangeAspect="1" noMove="1" noResize="1" noEditPoints="1" noAdjustHandles="1" noChangeArrowheads="1" noChangeShapeType="1" noTextEdit="1"/>
              </p:cNvSpPr>
              <p:nvPr/>
            </p:nvSpPr>
            <p:spPr>
              <a:xfrm>
                <a:off x="8021166" y="4249112"/>
                <a:ext cx="288032" cy="523220"/>
              </a:xfrm>
              <a:prstGeom prst="rect">
                <a:avLst/>
              </a:prstGeom>
              <a:blipFill>
                <a:blip r:embed="rId8"/>
                <a:stretch>
                  <a:fillRect/>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AA010D29-67A0-9AE2-AEBF-AB3A51E63BE0}"/>
              </a:ext>
            </a:extLst>
          </p:cNvPr>
          <p:cNvPicPr>
            <a:picLocks noChangeAspect="1"/>
          </p:cNvPicPr>
          <p:nvPr/>
        </p:nvPicPr>
        <p:blipFill>
          <a:blip r:embed="rId9"/>
          <a:stretch>
            <a:fillRect/>
          </a:stretch>
        </p:blipFill>
        <p:spPr>
          <a:xfrm>
            <a:off x="3810000" y="3429000"/>
            <a:ext cx="4572000" cy="2286000"/>
          </a:xfrm>
          <a:prstGeom prst="rect">
            <a:avLst/>
          </a:prstGeom>
        </p:spPr>
      </p:pic>
      <p:sp>
        <p:nvSpPr>
          <p:cNvPr id="19" name="Left Brace 18">
            <a:extLst>
              <a:ext uri="{FF2B5EF4-FFF2-40B4-BE49-F238E27FC236}">
                <a16:creationId xmlns:a16="http://schemas.microsoft.com/office/drawing/2014/main" id="{CEAC287C-CB28-7413-CC93-E67FE1CACF97}"/>
              </a:ext>
            </a:extLst>
          </p:cNvPr>
          <p:cNvSpPr/>
          <p:nvPr/>
        </p:nvSpPr>
        <p:spPr bwMode="auto">
          <a:xfrm>
            <a:off x="3503712" y="3646397"/>
            <a:ext cx="216024" cy="1999456"/>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dirty="0">
              <a:ln>
                <a:noFill/>
              </a:ln>
              <a:solidFill>
                <a:srgbClr val="C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p:txBody>
      </p:sp>
      <p:sp>
        <p:nvSpPr>
          <p:cNvPr id="20" name="Left Brace 19">
            <a:extLst>
              <a:ext uri="{FF2B5EF4-FFF2-40B4-BE49-F238E27FC236}">
                <a16:creationId xmlns:a16="http://schemas.microsoft.com/office/drawing/2014/main" id="{446B9A5D-F9FD-7A28-0401-C80333F0CFD1}"/>
              </a:ext>
            </a:extLst>
          </p:cNvPr>
          <p:cNvSpPr/>
          <p:nvPr/>
        </p:nvSpPr>
        <p:spPr bwMode="auto">
          <a:xfrm rot="16200000">
            <a:off x="6004942" y="3669408"/>
            <a:ext cx="216024" cy="4248472"/>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05F38E-275A-D362-6FBA-49538207E770}"/>
                  </a:ext>
                </a:extLst>
              </p:cNvPr>
              <p:cNvSpPr txBox="1"/>
              <p:nvPr/>
            </p:nvSpPr>
            <p:spPr>
              <a:xfrm>
                <a:off x="2864538" y="4293220"/>
                <a:ext cx="7916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𝑘</m:t>
                      </m:r>
                    </m:oMath>
                  </m:oMathPara>
                </a14:m>
                <a:endParaRPr lang="en-US" dirty="0" err="1">
                  <a:solidFill>
                    <a:srgbClr val="C00000"/>
                  </a:solidFill>
                  <a:latin typeface="+mj-lt"/>
                </a:endParaRPr>
              </a:p>
            </p:txBody>
          </p:sp>
        </mc:Choice>
        <mc:Fallback xmlns="">
          <p:sp>
            <p:nvSpPr>
              <p:cNvPr id="21" name="TextBox 20">
                <a:extLst>
                  <a:ext uri="{FF2B5EF4-FFF2-40B4-BE49-F238E27FC236}">
                    <a16:creationId xmlns:a16="http://schemas.microsoft.com/office/drawing/2014/main" id="{A005F38E-275A-D362-6FBA-49538207E770}"/>
                  </a:ext>
                </a:extLst>
              </p:cNvPr>
              <p:cNvSpPr txBox="1">
                <a:spLocks noRot="1" noChangeAspect="1" noMove="1" noResize="1" noEditPoints="1" noAdjustHandles="1" noChangeArrowheads="1" noChangeShapeType="1" noTextEdit="1"/>
              </p:cNvSpPr>
              <p:nvPr/>
            </p:nvSpPr>
            <p:spPr>
              <a:xfrm>
                <a:off x="2864538" y="4293220"/>
                <a:ext cx="791627" cy="6463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A51CF0F-9C12-E9FE-0A0C-A2AEA7CB2A5E}"/>
                  </a:ext>
                </a:extLst>
              </p:cNvPr>
              <p:cNvSpPr txBox="1"/>
              <p:nvPr/>
            </p:nvSpPr>
            <p:spPr>
              <a:xfrm>
                <a:off x="5796683" y="5915251"/>
                <a:ext cx="7916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𝑛</m:t>
                      </m:r>
                    </m:oMath>
                  </m:oMathPara>
                </a14:m>
                <a:endParaRPr lang="en-US" dirty="0" err="1">
                  <a:solidFill>
                    <a:srgbClr val="C00000"/>
                  </a:solidFill>
                  <a:latin typeface="+mj-lt"/>
                </a:endParaRPr>
              </a:p>
            </p:txBody>
          </p:sp>
        </mc:Choice>
        <mc:Fallback xmlns="">
          <p:sp>
            <p:nvSpPr>
              <p:cNvPr id="22" name="TextBox 21">
                <a:extLst>
                  <a:ext uri="{FF2B5EF4-FFF2-40B4-BE49-F238E27FC236}">
                    <a16:creationId xmlns:a16="http://schemas.microsoft.com/office/drawing/2014/main" id="{5A51CF0F-9C12-E9FE-0A0C-A2AEA7CB2A5E}"/>
                  </a:ext>
                </a:extLst>
              </p:cNvPr>
              <p:cNvSpPr txBox="1">
                <a:spLocks noRot="1" noChangeAspect="1" noMove="1" noResize="1" noEditPoints="1" noAdjustHandles="1" noChangeArrowheads="1" noChangeShapeType="1" noTextEdit="1"/>
              </p:cNvSpPr>
              <p:nvPr/>
            </p:nvSpPr>
            <p:spPr>
              <a:xfrm>
                <a:off x="5796683" y="5915251"/>
                <a:ext cx="791627" cy="646331"/>
              </a:xfrm>
              <a:prstGeom prst="rect">
                <a:avLst/>
              </a:prstGeom>
              <a:blipFill>
                <a:blip r:embed="rId11"/>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6C4B84DE-9CF4-96E5-4B64-7E8D662A07CE}"/>
              </a:ext>
            </a:extLst>
          </p:cNvPr>
          <p:cNvPicPr>
            <a:picLocks noChangeAspect="1"/>
          </p:cNvPicPr>
          <p:nvPr/>
        </p:nvPicPr>
        <p:blipFill>
          <a:blip r:embed="rId12"/>
          <a:stretch>
            <a:fillRect/>
          </a:stretch>
        </p:blipFill>
        <p:spPr>
          <a:xfrm>
            <a:off x="3810000" y="3429000"/>
            <a:ext cx="4572000" cy="2286000"/>
          </a:xfrm>
          <a:prstGeom prst="rect">
            <a:avLst/>
          </a:prstGeom>
        </p:spPr>
      </p:pic>
      <p:sp>
        <p:nvSpPr>
          <p:cNvPr id="26" name="Rectangle: Rounded Corners 25">
            <a:extLst>
              <a:ext uri="{FF2B5EF4-FFF2-40B4-BE49-F238E27FC236}">
                <a16:creationId xmlns:a16="http://schemas.microsoft.com/office/drawing/2014/main" id="{430B48CA-7D62-AC7A-9416-64215BC942EE}"/>
              </a:ext>
            </a:extLst>
          </p:cNvPr>
          <p:cNvSpPr/>
          <p:nvPr/>
        </p:nvSpPr>
        <p:spPr bwMode="auto">
          <a:xfrm>
            <a:off x="1271464" y="5901656"/>
            <a:ext cx="4041329" cy="6086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tx1"/>
                </a:solidFill>
                <a:latin typeface="+mj-lt"/>
              </a:rPr>
              <a:t>Dealt with by degree-1 simplification</a:t>
            </a:r>
            <a:endParaRPr kumimoji="0" lang="en-US" sz="2000" u="none" strike="noStrike" cap="none" normalizeH="0" baseline="0" dirty="0">
              <a:ln>
                <a:noFill/>
              </a:ln>
              <a:solidFill>
                <a:schemeClr val="tx1"/>
              </a:solidFill>
              <a:effectLst/>
              <a:latin typeface="+mj-lt"/>
            </a:endParaRPr>
          </a:p>
        </p:txBody>
      </p:sp>
      <p:sp>
        <p:nvSpPr>
          <p:cNvPr id="27" name="Rectangle: Rounded Corners 26">
            <a:extLst>
              <a:ext uri="{FF2B5EF4-FFF2-40B4-BE49-F238E27FC236}">
                <a16:creationId xmlns:a16="http://schemas.microsoft.com/office/drawing/2014/main" id="{F63F2D20-7FCB-D123-97E4-83A2AFF51B4C}"/>
              </a:ext>
            </a:extLst>
          </p:cNvPr>
          <p:cNvSpPr/>
          <p:nvPr/>
        </p:nvSpPr>
        <p:spPr bwMode="auto">
          <a:xfrm>
            <a:off x="7319675" y="5901656"/>
            <a:ext cx="4041329" cy="6086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tx1"/>
                </a:solidFill>
                <a:latin typeface="+mj-lt"/>
              </a:rPr>
              <a:t>Can be detected and handled</a:t>
            </a: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400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6" grpId="0"/>
      <p:bldP spid="17" grpId="0"/>
      <p:bldP spid="19" grpId="1" animBg="1"/>
      <p:bldP spid="20" grpId="1" animBg="1"/>
      <p:bldP spid="21" grpId="1"/>
      <p:bldP spid="22" grpId="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C28C38D-AE53-830E-E45C-F26DEEF644E6}"/>
              </a:ext>
            </a:extLst>
          </p:cNvPr>
          <p:cNvSpPr/>
          <p:nvPr/>
        </p:nvSpPr>
        <p:spPr bwMode="auto">
          <a:xfrm>
            <a:off x="609600" y="1628801"/>
            <a:ext cx="10972800" cy="187220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4CC9BC6-BDA6-0BE0-AB97-67CEDC4DF1DE}"/>
                  </a:ext>
                </a:extLst>
              </p:cNvPr>
              <p:cNvSpPr>
                <a:spLocks noGrp="1"/>
              </p:cNvSpPr>
              <p:nvPr>
                <p:ph type="title"/>
              </p:nvPr>
            </p:nvSpPr>
            <p:spPr/>
            <p:txBody>
              <a:bodyPr/>
              <a:lstStyle/>
              <a:p>
                <a:r>
                  <a:rPr lang="en-US" dirty="0"/>
                  <a:t>Vertices in the neighborhood of any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endParaRPr lang="en-US" dirty="0"/>
              </a:p>
            </p:txBody>
          </p:sp>
        </mc:Choice>
        <mc:Fallback xmlns="">
          <p:sp>
            <p:nvSpPr>
              <p:cNvPr id="2" name="Title 1">
                <a:extLst>
                  <a:ext uri="{FF2B5EF4-FFF2-40B4-BE49-F238E27FC236}">
                    <a16:creationId xmlns:a16="http://schemas.microsoft.com/office/drawing/2014/main" id="{14CC9BC6-BDA6-0BE0-AB97-67CEDC4DF1DE}"/>
                  </a:ext>
                </a:extLst>
              </p:cNvPr>
              <p:cNvSpPr>
                <a:spLocks noGrp="1" noRot="1" noChangeAspect="1" noMove="1" noResize="1" noEditPoints="1" noAdjustHandles="1" noChangeArrowheads="1" noChangeShapeType="1" noTextEdit="1"/>
              </p:cNvSpPr>
              <p:nvPr>
                <p:ph type="title"/>
              </p:nvPr>
            </p:nvSpPr>
            <p:spPr>
              <a:blipFill>
                <a:blip r:embed="rId2"/>
                <a:stretch>
                  <a:fillRect l="-1389" t="-7692" b="-27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782FF6-8532-466C-D7F7-DE59DB5624C2}"/>
                  </a:ext>
                </a:extLst>
              </p:cNvPr>
              <p:cNvSpPr>
                <a:spLocks noGrp="1"/>
              </p:cNvSpPr>
              <p:nvPr>
                <p:ph idx="1"/>
              </p:nvPr>
            </p:nvSpPr>
            <p:spPr>
              <a:xfrm>
                <a:off x="609600" y="1196975"/>
                <a:ext cx="10972800" cy="2376264"/>
              </a:xfrm>
            </p:spPr>
            <p:txBody>
              <a:bodyPr>
                <a:normAutofit fontScale="92500" lnSpcReduction="20000"/>
              </a:bodyPr>
              <a:lstStyle/>
              <a:p>
                <a:pPr marL="0" indent="0">
                  <a:buNone/>
                </a:pPr>
                <a:r>
                  <a:rPr lang="en-US" dirty="0"/>
                  <a:t>Consider a graph </a:t>
                </a:r>
                <a14:m>
                  <m:oMath xmlns:m="http://schemas.openxmlformats.org/officeDocument/2006/math">
                    <m:r>
                      <a:rPr lang="en-US" i="1" dirty="0" smtClean="0">
                        <a:solidFill>
                          <a:srgbClr val="C00000"/>
                        </a:solidFill>
                        <a:latin typeface="Cambria Math" panose="02040503050406030204" pitchFamily="18" charset="0"/>
                      </a:rPr>
                      <m:t>𝐺</m:t>
                    </m:r>
                  </m:oMath>
                </a14:m>
                <a:r>
                  <a:rPr lang="en-US" dirty="0"/>
                  <a:t>, integer </a:t>
                </a:r>
                <a14:m>
                  <m:oMath xmlns:m="http://schemas.openxmlformats.org/officeDocument/2006/math">
                    <m:r>
                      <a:rPr lang="en-US" i="1" dirty="0" smtClean="0">
                        <a:solidFill>
                          <a:srgbClr val="C00000"/>
                        </a:solidFill>
                        <a:latin typeface="Cambria Math" panose="02040503050406030204" pitchFamily="18" charset="0"/>
                      </a:rPr>
                      <m:t>𝑘</m:t>
                    </m:r>
                  </m:oMath>
                </a14:m>
                <a:r>
                  <a:rPr lang="en-US" dirty="0"/>
                  <a:t>, and vertex set </a:t>
                </a:r>
                <a14:m>
                  <m:oMath xmlns:m="http://schemas.openxmlformats.org/officeDocument/2006/math">
                    <m:r>
                      <a:rPr lang="en-US" i="1" dirty="0" smtClean="0">
                        <a:solidFill>
                          <a:srgbClr val="C00000"/>
                        </a:solidFill>
                        <a:latin typeface="Cambria Math" panose="02040503050406030204" pitchFamily="18" charset="0"/>
                      </a:rPr>
                      <m:t>𝑆</m:t>
                    </m:r>
                  </m:oMath>
                </a14:m>
                <a:r>
                  <a:rPr lang="en-US" dirty="0"/>
                  <a:t> such that </a:t>
                </a:r>
                <a14:m>
                  <m:oMath xmlns:m="http://schemas.openxmlformats.org/officeDocument/2006/math">
                    <m:r>
                      <a:rPr lang="en-US" i="1" dirty="0" smtClean="0">
                        <a:solidFill>
                          <a:srgbClr val="C00000"/>
                        </a:solidFill>
                        <a:latin typeface="Cambria Math" panose="02040503050406030204" pitchFamily="18" charset="0"/>
                      </a:rPr>
                      <m:t>𝐺</m:t>
                    </m:r>
                    <m:r>
                      <a:rPr lang="en-US" i="1" dirty="0" smtClean="0">
                        <a:latin typeface="Cambria Math" panose="02040503050406030204" pitchFamily="18" charset="0"/>
                      </a:rPr>
                      <m:t>[</m:t>
                    </m:r>
                    <m:r>
                      <a:rPr lang="en-US" i="1" dirty="0" smtClean="0">
                        <a:solidFill>
                          <a:srgbClr val="C00000"/>
                        </a:solidFill>
                        <a:latin typeface="Cambria Math" panose="02040503050406030204" pitchFamily="18" charset="0"/>
                      </a:rPr>
                      <m:t>𝑇</m:t>
                    </m:r>
                    <m:r>
                      <a:rPr lang="en-US" i="1" dirty="0" smtClean="0">
                        <a:latin typeface="Cambria Math" panose="02040503050406030204" pitchFamily="18" charset="0"/>
                      </a:rPr>
                      <m:t>]</m:t>
                    </m:r>
                  </m:oMath>
                </a14:m>
                <a:r>
                  <a:rPr lang="en-US" dirty="0"/>
                  <a:t> is connected </a:t>
                </a:r>
              </a:p>
              <a:p>
                <a:pPr marL="0" indent="0">
                  <a:buNone/>
                </a:pPr>
                <a:r>
                  <a:rPr lang="en-US" b="1" dirty="0">
                    <a:solidFill>
                      <a:srgbClr val="0070C0"/>
                    </a:solidFill>
                  </a:rPr>
                  <a:t>Lemma.</a:t>
                </a:r>
                <a:r>
                  <a:rPr lang="en-US" dirty="0"/>
                  <a:t> If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and there is a sequence of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a14:m>
                <a:r>
                  <a:rPr lang="en-US" dirty="0"/>
                  <a:t> paths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+2</m:t>
                        </m:r>
                      </m:sub>
                    </m:sSub>
                  </m:oMath>
                </a14:m>
                <a:r>
                  <a:rPr lang="en-US" dirty="0"/>
                  <a:t> that:</a:t>
                </a:r>
              </a:p>
              <a:p>
                <a:pPr>
                  <a:spcBef>
                    <a:spcPts val="600"/>
                  </a:spcBef>
                </a:pPr>
                <a:r>
                  <a:rPr lang="en-US" dirty="0"/>
                  <a:t>start in a vertex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a:t>
                </a:r>
              </a:p>
              <a:p>
                <a:pPr>
                  <a:spcBef>
                    <a:spcPts val="600"/>
                  </a:spcBef>
                </a:pPr>
                <a:r>
                  <a:rPr lang="en-US" dirty="0"/>
                  <a:t>end in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and</a:t>
                </a:r>
              </a:p>
              <a:p>
                <a:pPr>
                  <a:spcBef>
                    <a:spcPts val="600"/>
                  </a:spcBef>
                </a:pPr>
                <a:r>
                  <a:rPr lang="en-US" dirty="0"/>
                  <a:t>which are </a:t>
                </a:r>
                <a:r>
                  <a:rPr lang="en-US" dirty="0">
                    <a:solidFill>
                      <a:srgbClr val="0070C0"/>
                    </a:solidFill>
                  </a:rPr>
                  <a:t>internally</a:t>
                </a:r>
                <a:r>
                  <a:rPr lang="en-US" dirty="0"/>
                  <a:t> vertex-disjoint,</a:t>
                </a:r>
              </a:p>
              <a:p>
                <a:pPr marL="0" indent="0">
                  <a:spcBef>
                    <a:spcPts val="600"/>
                  </a:spcBef>
                  <a:buNone/>
                </a:pPr>
                <a:r>
                  <a:rPr lang="en-US" dirty="0"/>
                  <a:t>then </a:t>
                </a:r>
                <a:r>
                  <a:rPr lang="en-US" dirty="0">
                    <a:solidFill>
                      <a:srgbClr val="0070C0"/>
                    </a:solidFill>
                  </a:rPr>
                  <a:t>any</a:t>
                </a:r>
                <a:r>
                  <a:rPr lang="en-US" dirty="0"/>
                  <a: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has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in its open neighborhood</a:t>
                </a:r>
              </a:p>
            </p:txBody>
          </p:sp>
        </mc:Choice>
        <mc:Fallback>
          <p:sp>
            <p:nvSpPr>
              <p:cNvPr id="3" name="Content Placeholder 2">
                <a:extLst>
                  <a:ext uri="{FF2B5EF4-FFF2-40B4-BE49-F238E27FC236}">
                    <a16:creationId xmlns:a16="http://schemas.microsoft.com/office/drawing/2014/main" id="{12782FF6-8532-466C-D7F7-DE59DB5624C2}"/>
                  </a:ext>
                </a:extLst>
              </p:cNvPr>
              <p:cNvSpPr>
                <a:spLocks noGrp="1" noRot="1" noChangeAspect="1" noMove="1" noResize="1" noEditPoints="1" noAdjustHandles="1" noChangeArrowheads="1" noChangeShapeType="1" noTextEdit="1"/>
              </p:cNvSpPr>
              <p:nvPr>
                <p:ph idx="1"/>
              </p:nvPr>
            </p:nvSpPr>
            <p:spPr>
              <a:xfrm>
                <a:off x="609600" y="1196975"/>
                <a:ext cx="10972800" cy="2376264"/>
              </a:xfrm>
              <a:blipFill>
                <a:blip r:embed="rId3"/>
                <a:stretch>
                  <a:fillRect l="-722" t="-41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E6184A-34D8-61C1-1FAC-D04B1F5C58F9}"/>
              </a:ext>
            </a:extLst>
          </p:cNvPr>
          <p:cNvSpPr>
            <a:spLocks noGrp="1"/>
          </p:cNvSpPr>
          <p:nvPr>
            <p:ph type="sldNum" sz="quarter" idx="12"/>
          </p:nvPr>
        </p:nvSpPr>
        <p:spPr/>
        <p:txBody>
          <a:bodyPr/>
          <a:lstStyle/>
          <a:p>
            <a:pPr>
              <a:defRPr/>
            </a:pPr>
            <a:fld id="{2EEB4C75-3422-4131-BAA1-452F888D0C16}" type="slidenum">
              <a:rPr lang="nb-NO" smtClean="0"/>
              <a:pPr>
                <a:defRPr/>
              </a:pPr>
              <a:t>15</a:t>
            </a:fld>
            <a:endParaRPr lang="nb-NO"/>
          </a:p>
        </p:txBody>
      </p:sp>
      <p:pic>
        <p:nvPicPr>
          <p:cNvPr id="7" name="Picture 6">
            <a:extLst>
              <a:ext uri="{FF2B5EF4-FFF2-40B4-BE49-F238E27FC236}">
                <a16:creationId xmlns:a16="http://schemas.microsoft.com/office/drawing/2014/main" id="{EBDC27BF-E5F6-5E99-2524-6CEEA8DC0674}"/>
              </a:ext>
            </a:extLst>
          </p:cNvPr>
          <p:cNvPicPr>
            <a:picLocks noChangeAspect="1"/>
          </p:cNvPicPr>
          <p:nvPr/>
        </p:nvPicPr>
        <p:blipFill>
          <a:blip r:embed="rId4"/>
          <a:stretch>
            <a:fillRect/>
          </a:stretch>
        </p:blipFill>
        <p:spPr>
          <a:xfrm>
            <a:off x="7536160" y="3728442"/>
            <a:ext cx="3238500" cy="28575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F5F9B1-A40B-E021-2318-EA8F52610E7D}"/>
                  </a:ext>
                </a:extLst>
              </p:cNvPr>
              <p:cNvSpPr txBox="1"/>
              <p:nvPr/>
            </p:nvSpPr>
            <p:spPr>
              <a:xfrm>
                <a:off x="9803482" y="4694147"/>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𝑣</m:t>
                      </m:r>
                    </m:oMath>
                  </m:oMathPara>
                </a14:m>
                <a:endParaRPr lang="en-US" sz="2800" dirty="0" err="1">
                  <a:solidFill>
                    <a:srgbClr val="C00000"/>
                  </a:solidFill>
                  <a:latin typeface="+mj-lt"/>
                </a:endParaRPr>
              </a:p>
            </p:txBody>
          </p:sp>
        </mc:Choice>
        <mc:Fallback xmlns="">
          <p:sp>
            <p:nvSpPr>
              <p:cNvPr id="8" name="TextBox 7">
                <a:extLst>
                  <a:ext uri="{FF2B5EF4-FFF2-40B4-BE49-F238E27FC236}">
                    <a16:creationId xmlns:a16="http://schemas.microsoft.com/office/drawing/2014/main" id="{15F5F9B1-A40B-E021-2318-EA8F52610E7D}"/>
                  </a:ext>
                </a:extLst>
              </p:cNvPr>
              <p:cNvSpPr txBox="1">
                <a:spLocks noRot="1" noChangeAspect="1" noMove="1" noResize="1" noEditPoints="1" noAdjustHandles="1" noChangeArrowheads="1" noChangeShapeType="1" noTextEdit="1"/>
              </p:cNvSpPr>
              <p:nvPr/>
            </p:nvSpPr>
            <p:spPr>
              <a:xfrm>
                <a:off x="9803482" y="4694147"/>
                <a:ext cx="50405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51DA4A-E5CB-CC8B-FF44-B895E8196F0B}"/>
                  </a:ext>
                </a:extLst>
              </p:cNvPr>
              <p:cNvSpPr txBox="1"/>
              <p:nvPr/>
            </p:nvSpPr>
            <p:spPr>
              <a:xfrm>
                <a:off x="10311333" y="4791060"/>
                <a:ext cx="1440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𝑘</m:t>
                      </m:r>
                      <m:r>
                        <a:rPr lang="en-US" sz="2000" b="0" i="1" smtClean="0">
                          <a:latin typeface="Cambria Math" panose="02040503050406030204" pitchFamily="18" charset="0"/>
                        </a:rPr>
                        <m:t>=2</m:t>
                      </m:r>
                    </m:oMath>
                  </m:oMathPara>
                </a14:m>
                <a:endParaRPr lang="en-US" sz="2000" dirty="0" err="1">
                  <a:latin typeface="+mj-lt"/>
                </a:endParaRPr>
              </a:p>
            </p:txBody>
          </p:sp>
        </mc:Choice>
        <mc:Fallback xmlns="">
          <p:sp>
            <p:nvSpPr>
              <p:cNvPr id="9" name="TextBox 8">
                <a:extLst>
                  <a:ext uri="{FF2B5EF4-FFF2-40B4-BE49-F238E27FC236}">
                    <a16:creationId xmlns:a16="http://schemas.microsoft.com/office/drawing/2014/main" id="{FB51DA4A-E5CB-CC8B-FF44-B895E8196F0B}"/>
                  </a:ext>
                </a:extLst>
              </p:cNvPr>
              <p:cNvSpPr txBox="1">
                <a:spLocks noRot="1" noChangeAspect="1" noMove="1" noResize="1" noEditPoints="1" noAdjustHandles="1" noChangeArrowheads="1" noChangeShapeType="1" noTextEdit="1"/>
              </p:cNvSpPr>
              <p:nvPr/>
            </p:nvSpPr>
            <p:spPr>
              <a:xfrm>
                <a:off x="10311333" y="4791060"/>
                <a:ext cx="1440160"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6ADBEA46-DA00-241C-9DF5-C0A91AE2DB9C}"/>
                  </a:ext>
                </a:extLst>
              </p14:cNvPr>
              <p14:cNvContentPartPr/>
              <p14:nvPr/>
            </p14:nvContentPartPr>
            <p14:xfrm>
              <a:off x="7831150" y="3987765"/>
              <a:ext cx="1832040" cy="983880"/>
            </p14:xfrm>
          </p:contentPart>
        </mc:Choice>
        <mc:Fallback xmlns="">
          <p:pic>
            <p:nvPicPr>
              <p:cNvPr id="11" name="Ink 10">
                <a:extLst>
                  <a:ext uri="{FF2B5EF4-FFF2-40B4-BE49-F238E27FC236}">
                    <a16:creationId xmlns:a16="http://schemas.microsoft.com/office/drawing/2014/main" id="{6ADBEA46-DA00-241C-9DF5-C0A91AE2DB9C}"/>
                  </a:ext>
                </a:extLst>
              </p:cNvPr>
              <p:cNvPicPr/>
              <p:nvPr/>
            </p:nvPicPr>
            <p:blipFill>
              <a:blip r:embed="rId8"/>
              <a:stretch>
                <a:fillRect/>
              </a:stretch>
            </p:blipFill>
            <p:spPr>
              <a:xfrm>
                <a:off x="7777150" y="3880125"/>
                <a:ext cx="1939680" cy="119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B2970B2-247D-40CA-5E9B-6B34D27BF9DE}"/>
                  </a:ext>
                </a:extLst>
              </p14:cNvPr>
              <p14:cNvContentPartPr/>
              <p14:nvPr/>
            </p14:nvContentPartPr>
            <p14:xfrm>
              <a:off x="8002510" y="5124285"/>
              <a:ext cx="1627920" cy="48240"/>
            </p14:xfrm>
          </p:contentPart>
        </mc:Choice>
        <mc:Fallback xmlns="">
          <p:pic>
            <p:nvPicPr>
              <p:cNvPr id="12" name="Ink 11">
                <a:extLst>
                  <a:ext uri="{FF2B5EF4-FFF2-40B4-BE49-F238E27FC236}">
                    <a16:creationId xmlns:a16="http://schemas.microsoft.com/office/drawing/2014/main" id="{4B2970B2-247D-40CA-5E9B-6B34D27BF9DE}"/>
                  </a:ext>
                </a:extLst>
              </p:cNvPr>
              <p:cNvPicPr/>
              <p:nvPr/>
            </p:nvPicPr>
            <p:blipFill>
              <a:blip r:embed="rId10"/>
              <a:stretch>
                <a:fillRect/>
              </a:stretch>
            </p:blipFill>
            <p:spPr>
              <a:xfrm>
                <a:off x="7948870" y="5016285"/>
                <a:ext cx="1735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7BECD510-CB03-3980-5A83-1D55F1594045}"/>
                  </a:ext>
                </a:extLst>
              </p14:cNvPr>
              <p14:cNvContentPartPr/>
              <p14:nvPr/>
            </p14:nvContentPartPr>
            <p14:xfrm>
              <a:off x="7983430" y="5267205"/>
              <a:ext cx="1689120" cy="391680"/>
            </p14:xfrm>
          </p:contentPart>
        </mc:Choice>
        <mc:Fallback xmlns="">
          <p:pic>
            <p:nvPicPr>
              <p:cNvPr id="13" name="Ink 12">
                <a:extLst>
                  <a:ext uri="{FF2B5EF4-FFF2-40B4-BE49-F238E27FC236}">
                    <a16:creationId xmlns:a16="http://schemas.microsoft.com/office/drawing/2014/main" id="{7BECD510-CB03-3980-5A83-1D55F1594045}"/>
                  </a:ext>
                </a:extLst>
              </p:cNvPr>
              <p:cNvPicPr/>
              <p:nvPr/>
            </p:nvPicPr>
            <p:blipFill>
              <a:blip r:embed="rId12"/>
              <a:stretch>
                <a:fillRect/>
              </a:stretch>
            </p:blipFill>
            <p:spPr>
              <a:xfrm>
                <a:off x="7929430" y="5159205"/>
                <a:ext cx="179676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CCBD1139-04C6-0B0E-1C2A-E49277D7ED15}"/>
                  </a:ext>
                </a:extLst>
              </p14:cNvPr>
              <p14:cNvContentPartPr/>
              <p14:nvPr/>
            </p14:nvContentPartPr>
            <p14:xfrm>
              <a:off x="7869310" y="5363325"/>
              <a:ext cx="1858680" cy="1000080"/>
            </p14:xfrm>
          </p:contentPart>
        </mc:Choice>
        <mc:Fallback xmlns="">
          <p:pic>
            <p:nvPicPr>
              <p:cNvPr id="14" name="Ink 13">
                <a:extLst>
                  <a:ext uri="{FF2B5EF4-FFF2-40B4-BE49-F238E27FC236}">
                    <a16:creationId xmlns:a16="http://schemas.microsoft.com/office/drawing/2014/main" id="{CCBD1139-04C6-0B0E-1C2A-E49277D7ED15}"/>
                  </a:ext>
                </a:extLst>
              </p:cNvPr>
              <p:cNvPicPr/>
              <p:nvPr/>
            </p:nvPicPr>
            <p:blipFill>
              <a:blip r:embed="rId14"/>
              <a:stretch>
                <a:fillRect/>
              </a:stretch>
            </p:blipFill>
            <p:spPr>
              <a:xfrm>
                <a:off x="7815670" y="5255325"/>
                <a:ext cx="1966320" cy="1215720"/>
              </a:xfrm>
              <a:prstGeom prst="rect">
                <a:avLst/>
              </a:prstGeom>
            </p:spPr>
          </p:pic>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90094D1-4E26-6516-ADBC-C6201C00B9CE}"/>
                  </a:ext>
                </a:extLst>
              </p:cNvPr>
              <p:cNvSpPr txBox="1"/>
              <p:nvPr/>
            </p:nvSpPr>
            <p:spPr>
              <a:xfrm>
                <a:off x="725488" y="3728442"/>
                <a:ext cx="6058991" cy="2338076"/>
              </a:xfrm>
              <a:prstGeom prst="rect">
                <a:avLst/>
              </a:prstGeom>
              <a:noFill/>
            </p:spPr>
            <p:txBody>
              <a:bodyPr wrap="square" rtlCol="0">
                <a:spAutoFit/>
              </a:bodyPr>
              <a:lstStyle/>
              <a:p>
                <a:pPr algn="l"/>
                <a:r>
                  <a:rPr lang="en-US" sz="2400" dirty="0">
                    <a:solidFill>
                      <a:srgbClr val="0070C0"/>
                    </a:solidFill>
                    <a:latin typeface="+mj-lt"/>
                  </a:rPr>
                  <a:t>Proof.</a:t>
                </a:r>
              </a:p>
              <a:p>
                <a:pPr algn="l"/>
                <a:r>
                  <a:rPr lang="en-US" sz="2400" dirty="0">
                    <a:latin typeface="+mj-lt"/>
                  </a:rPr>
                  <a:t>Consider a </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latin typeface="+mj-lt"/>
                  </a:rPr>
                  <a:t>-secluded </a:t>
                </a:r>
                <a:r>
                  <a:rPr lang="en-US" sz="2400" dirty="0" err="1">
                    <a:latin typeface="+mj-lt"/>
                  </a:rPr>
                  <a:t>supertree</a:t>
                </a:r>
                <a:r>
                  <a:rPr lang="en-US" sz="2400" dirty="0">
                    <a:latin typeface="+mj-lt"/>
                  </a:rPr>
                  <a:t>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𝑇</m:t>
                        </m:r>
                      </m:e>
                      <m:sup>
                        <m:r>
                          <a:rPr lang="en-US" sz="2400" i="1">
                            <a:solidFill>
                              <a:srgbClr val="C00000"/>
                            </a:solidFill>
                            <a:latin typeface="Cambria Math" panose="02040503050406030204" pitchFamily="18" charset="0"/>
                          </a:rPr>
                          <m:t>′</m:t>
                        </m:r>
                      </m:sup>
                    </m:sSup>
                    <m:r>
                      <a:rPr lang="en-US" sz="2400" i="1">
                        <a:latin typeface="Cambria Math" panose="02040503050406030204" pitchFamily="18" charset="0"/>
                      </a:rPr>
                      <m:t>⊇</m:t>
                    </m:r>
                    <m:r>
                      <a:rPr lang="en-US" sz="2400" i="1">
                        <a:solidFill>
                          <a:srgbClr val="C00000"/>
                        </a:solidFill>
                        <a:latin typeface="Cambria Math" panose="02040503050406030204" pitchFamily="18" charset="0"/>
                      </a:rPr>
                      <m:t>𝑇</m:t>
                    </m:r>
                  </m:oMath>
                </a14:m>
                <a:endParaRPr lang="en-US" sz="2400" dirty="0">
                  <a:solidFill>
                    <a:srgbClr val="C00000"/>
                  </a:solidFill>
                  <a:latin typeface="+mj-lt"/>
                </a:endParaRPr>
              </a:p>
              <a:p>
                <a:pPr marL="342900" indent="-342900" algn="l">
                  <a:buFont typeface="Arial" panose="020B0604020202020204" pitchFamily="34" charset="0"/>
                  <a:buChar char="•"/>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solidFill>
                              <a:srgbClr val="C00000"/>
                            </a:solidFill>
                            <a:latin typeface="Cambria Math" panose="02040503050406030204" pitchFamily="18" charset="0"/>
                          </a:rPr>
                          <m:t>𝐺</m:t>
                        </m:r>
                      </m:sub>
                    </m:sSub>
                    <m:r>
                      <a:rPr lang="en-US" sz="2400" b="0" i="0"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𝑇</m:t>
                        </m:r>
                      </m:e>
                      <m:sup>
                        <m:r>
                          <a:rPr lang="en-US" sz="2400" b="0" i="1" smtClean="0">
                            <a:solidFill>
                              <a:srgbClr val="C00000"/>
                            </a:solidFill>
                            <a:latin typeface="Cambria Math" panose="02040503050406030204" pitchFamily="18" charset="0"/>
                          </a:rPr>
                          <m:t>′</m:t>
                        </m:r>
                      </m:sup>
                    </m:sSup>
                    <m:r>
                      <a:rPr lang="en-US" sz="2400" b="0" i="1" smtClean="0">
                        <a:latin typeface="Cambria Math" panose="02040503050406030204" pitchFamily="18" charset="0"/>
                      </a:rPr>
                      <m:t>)</m:t>
                    </m:r>
                  </m:oMath>
                </a14:m>
                <a:r>
                  <a:rPr lang="en-US" sz="2400" dirty="0">
                    <a:latin typeface="+mj-lt"/>
                  </a:rPr>
                  <a:t> avoids interiors of two paths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𝑃</m:t>
                        </m:r>
                      </m:e>
                      <m:sub>
                        <m:r>
                          <a:rPr lang="en-US" sz="2400" b="0" i="1" smtClean="0">
                            <a:solidFill>
                              <a:srgbClr val="C00000"/>
                            </a:solidFill>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𝑃</m:t>
                        </m:r>
                      </m:e>
                      <m:sub>
                        <m:r>
                          <a:rPr lang="en-US" sz="2400" b="0" i="1" smtClean="0">
                            <a:solidFill>
                              <a:srgbClr val="C00000"/>
                            </a:solidFill>
                            <a:latin typeface="Cambria Math" panose="02040503050406030204" pitchFamily="18" charset="0"/>
                          </a:rPr>
                          <m:t>𝑗</m:t>
                        </m:r>
                      </m:sub>
                    </m:sSub>
                  </m:oMath>
                </a14:m>
                <a:r>
                  <a:rPr lang="en-US" sz="2400" dirty="0">
                    <a:latin typeface="+mj-lt"/>
                  </a:rPr>
                  <a:t> </a:t>
                </a:r>
              </a:p>
              <a:p>
                <a:pPr marL="342900" indent="-342900" algn="l">
                  <a:buFont typeface="Arial" panose="020B0604020202020204" pitchFamily="34" charset="0"/>
                  <a:buChar char="•"/>
                </a:pPr>
                <a:r>
                  <a:rPr lang="en-US" sz="2400" dirty="0">
                    <a:latin typeface="+mj-lt"/>
                  </a:rPr>
                  <a:t>Their interiors are fully contained in </a:t>
                </a:r>
                <a14:m>
                  <m:oMath xmlns:m="http://schemas.openxmlformats.org/officeDocument/2006/math">
                    <m:r>
                      <a:rPr lang="en-US" sz="2400" b="0" i="1" smtClean="0">
                        <a:solidFill>
                          <a:srgbClr val="C00000"/>
                        </a:solidFill>
                        <a:latin typeface="Cambria Math" panose="02040503050406030204" pitchFamily="18" charset="0"/>
                      </a:rPr>
                      <m:t>𝑇</m:t>
                    </m:r>
                    <m:r>
                      <a:rPr lang="en-US" sz="2400" b="0" i="1" smtClean="0">
                        <a:solidFill>
                          <a:srgbClr val="C00000"/>
                        </a:solidFill>
                        <a:latin typeface="Cambria Math" panose="02040503050406030204" pitchFamily="18" charset="0"/>
                      </a:rPr>
                      <m:t>′</m:t>
                    </m:r>
                  </m:oMath>
                </a14:m>
                <a:endParaRPr lang="en-US" sz="2400" dirty="0">
                  <a:solidFill>
                    <a:srgbClr val="C00000"/>
                  </a:solidFill>
                  <a:latin typeface="+mj-lt"/>
                </a:endParaRPr>
              </a:p>
              <a:p>
                <a:pPr marL="342900" indent="-342900" algn="l">
                  <a:buFont typeface="Arial" panose="020B0604020202020204" pitchFamily="34" charset="0"/>
                  <a:buChar char="•"/>
                </a:pPr>
                <a:r>
                  <a:rPr lang="en-US" sz="2400" dirty="0">
                    <a:latin typeface="+mj-lt"/>
                  </a:rPr>
                  <a:t>If </a:t>
                </a:r>
                <a14:m>
                  <m:oMath xmlns:m="http://schemas.openxmlformats.org/officeDocument/2006/math">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𝑇</m:t>
                        </m:r>
                      </m:e>
                      <m:sup>
                        <m:r>
                          <a:rPr lang="en-US" sz="2400" b="0" i="1" smtClean="0">
                            <a:solidFill>
                              <a:srgbClr val="C00000"/>
                            </a:solidFill>
                            <a:latin typeface="Cambria Math" panose="02040503050406030204" pitchFamily="18" charset="0"/>
                          </a:rPr>
                          <m:t>′</m:t>
                        </m:r>
                      </m:sup>
                    </m:sSup>
                  </m:oMath>
                </a14:m>
                <a:r>
                  <a:rPr lang="en-US" sz="2400" dirty="0">
                    <a:latin typeface="+mj-lt"/>
                  </a:rPr>
                  <a:t>, these form a cycle using </a:t>
                </a:r>
                <a14:m>
                  <m:oMath xmlns:m="http://schemas.openxmlformats.org/officeDocument/2006/math">
                    <m:r>
                      <a:rPr lang="en-US" sz="2400" b="0" i="1" smtClean="0">
                        <a:solidFill>
                          <a:srgbClr val="C00000"/>
                        </a:solidFill>
                        <a:latin typeface="Cambria Math" panose="02040503050406030204" pitchFamily="18" charset="0"/>
                      </a:rPr>
                      <m:t>𝐺</m:t>
                    </m:r>
                    <m:r>
                      <a:rPr lang="en-US" sz="2400" b="0" i="0" smtClean="0">
                        <a:latin typeface="Cambria Math" panose="02040503050406030204" pitchFamily="18" charset="0"/>
                      </a:rPr>
                      <m:t>[</m:t>
                    </m:r>
                    <m:r>
                      <a:rPr lang="en-US" sz="2400" b="0" i="1" smtClean="0">
                        <a:solidFill>
                          <a:srgbClr val="C00000"/>
                        </a:solidFill>
                        <a:latin typeface="Cambria Math" panose="02040503050406030204" pitchFamily="18" charset="0"/>
                      </a:rPr>
                      <m:t>𝑇</m:t>
                    </m:r>
                    <m:r>
                      <a:rPr lang="en-US" sz="2400" b="0" i="1" smtClean="0">
                        <a:latin typeface="Cambria Math" panose="02040503050406030204" pitchFamily="18" charset="0"/>
                      </a:rPr>
                      <m:t>]</m:t>
                    </m:r>
                  </m:oMath>
                </a14:m>
                <a:endParaRPr lang="en-US" sz="2400" dirty="0">
                  <a:latin typeface="+mj-lt"/>
                </a:endParaRPr>
              </a:p>
              <a:p>
                <a:pPr algn="l"/>
                <a:r>
                  <a:rPr lang="en-US" sz="2400" dirty="0">
                    <a:latin typeface="+mj-lt"/>
                  </a:rPr>
                  <a:t>... which is impossible since </a:t>
                </a:r>
                <a14:m>
                  <m:oMath xmlns:m="http://schemas.openxmlformats.org/officeDocument/2006/math">
                    <m:r>
                      <a:rPr lang="en-US" sz="2400" b="0" i="1" smtClean="0">
                        <a:solidFill>
                          <a:srgbClr val="C00000"/>
                        </a:solidFill>
                        <a:latin typeface="Cambria Math" panose="02040503050406030204" pitchFamily="18" charset="0"/>
                      </a:rPr>
                      <m:t>𝐺</m:t>
                    </m:r>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𝑇</m:t>
                        </m:r>
                      </m:e>
                      <m:sup>
                        <m:r>
                          <a:rPr lang="en-US" sz="2400" b="0" i="1" smtClean="0">
                            <a:solidFill>
                              <a:srgbClr val="C00000"/>
                            </a:solidFill>
                            <a:latin typeface="Cambria Math" panose="02040503050406030204" pitchFamily="18" charset="0"/>
                          </a:rPr>
                          <m:t>′</m:t>
                        </m:r>
                      </m:sup>
                    </m:sSup>
                    <m:r>
                      <a:rPr lang="en-US" sz="2400" b="0" i="1" smtClean="0">
                        <a:latin typeface="Cambria Math" panose="02040503050406030204" pitchFamily="18" charset="0"/>
                      </a:rPr>
                      <m:t>]</m:t>
                    </m:r>
                  </m:oMath>
                </a14:m>
                <a:r>
                  <a:rPr lang="en-US" sz="2400" dirty="0">
                    <a:latin typeface="+mj-lt"/>
                  </a:rPr>
                  <a:t> is acyclic</a:t>
                </a:r>
              </a:p>
            </p:txBody>
          </p:sp>
        </mc:Choice>
        <mc:Fallback xmlns="">
          <p:sp>
            <p:nvSpPr>
              <p:cNvPr id="15" name="TextBox 14">
                <a:extLst>
                  <a:ext uri="{FF2B5EF4-FFF2-40B4-BE49-F238E27FC236}">
                    <a16:creationId xmlns:a16="http://schemas.microsoft.com/office/drawing/2014/main" id="{790094D1-4E26-6516-ADBC-C6201C00B9CE}"/>
                  </a:ext>
                </a:extLst>
              </p:cNvPr>
              <p:cNvSpPr txBox="1">
                <a:spLocks noRot="1" noChangeAspect="1" noMove="1" noResize="1" noEditPoints="1" noAdjustHandles="1" noChangeArrowheads="1" noChangeShapeType="1" noTextEdit="1"/>
              </p:cNvSpPr>
              <p:nvPr/>
            </p:nvSpPr>
            <p:spPr>
              <a:xfrm>
                <a:off x="725488" y="3728442"/>
                <a:ext cx="6058991" cy="2338076"/>
              </a:xfrm>
              <a:prstGeom prst="rect">
                <a:avLst/>
              </a:prstGeom>
              <a:blipFill>
                <a:blip r:embed="rId15"/>
                <a:stretch>
                  <a:fillRect l="-1509" t="-2089" b="-5222"/>
                </a:stretch>
              </a:blipFill>
            </p:spPr>
            <p:txBody>
              <a:bodyPr/>
              <a:lstStyle/>
              <a:p>
                <a:r>
                  <a:rPr lang="en-US">
                    <a:noFill/>
                  </a:rPr>
                  <a:t> </a:t>
                </a:r>
              </a:p>
            </p:txBody>
          </p:sp>
        </mc:Fallback>
      </mc:AlternateContent>
    </p:spTree>
    <p:extLst>
      <p:ext uri="{BB962C8B-B14F-4D97-AF65-F5344CB8AC3E}">
        <p14:creationId xmlns:p14="http://schemas.microsoft.com/office/powerpoint/2010/main" val="18362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2000" fill="hold"/>
                                        <p:tgtEl>
                                          <p:spTgt spid="12"/>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drawProgress</p:attrName>
                                        </p:attrNameLst>
                                      </p:cBhvr>
                                      <p:tavLst>
                                        <p:tav tm="0">
                                          <p:val>
                                            <p:fltVal val="0"/>
                                          </p:val>
                                        </p:tav>
                                        <p:tav tm="100000">
                                          <p:val>
                                            <p:fltVal val="1"/>
                                          </p:val>
                                        </p:tav>
                                      </p:tavLst>
                                    </p:anim>
                                  </p:childTnLst>
                                </p:cTn>
                              </p:par>
                              <p:par>
                                <p:cTn id="14" presetID="63"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000" fill="hold"/>
                                        <p:tgtEl>
                                          <p:spTgt spid="14"/>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fade">
                                      <p:cBhvr>
                                        <p:cTn id="24" dur="5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500"/>
                                        <p:tgtEl>
                                          <p:spTgt spid="1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5" end="5"/>
                                            </p:txEl>
                                          </p:spTgt>
                                        </p:tgtEl>
                                        <p:attrNameLst>
                                          <p:attrName>style.visibility</p:attrName>
                                        </p:attrNameLst>
                                      </p:cBhvr>
                                      <p:to>
                                        <p:strVal val="visible"/>
                                      </p:to>
                                    </p:set>
                                    <p:animEffect transition="in" filter="fade">
                                      <p:cBhvr>
                                        <p:cTn id="44"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C28C38D-AE53-830E-E45C-F26DEEF644E6}"/>
              </a:ext>
            </a:extLst>
          </p:cNvPr>
          <p:cNvSpPr/>
          <p:nvPr/>
        </p:nvSpPr>
        <p:spPr bwMode="auto">
          <a:xfrm>
            <a:off x="609600" y="1628801"/>
            <a:ext cx="10972800" cy="187220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4CC9BC6-BDA6-0BE0-AB97-67CEDC4DF1DE}"/>
                  </a:ext>
                </a:extLst>
              </p:cNvPr>
              <p:cNvSpPr>
                <a:spLocks noGrp="1"/>
              </p:cNvSpPr>
              <p:nvPr>
                <p:ph type="title"/>
              </p:nvPr>
            </p:nvSpPr>
            <p:spPr/>
            <p:txBody>
              <a:bodyPr/>
              <a:lstStyle/>
              <a:p>
                <a:r>
                  <a:rPr lang="en-US" dirty="0"/>
                  <a:t>Vertices in the neighborhood of any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endParaRPr lang="en-US" dirty="0"/>
              </a:p>
            </p:txBody>
          </p:sp>
        </mc:Choice>
        <mc:Fallback xmlns="">
          <p:sp>
            <p:nvSpPr>
              <p:cNvPr id="2" name="Title 1">
                <a:extLst>
                  <a:ext uri="{FF2B5EF4-FFF2-40B4-BE49-F238E27FC236}">
                    <a16:creationId xmlns:a16="http://schemas.microsoft.com/office/drawing/2014/main" id="{14CC9BC6-BDA6-0BE0-AB97-67CEDC4DF1DE}"/>
                  </a:ext>
                </a:extLst>
              </p:cNvPr>
              <p:cNvSpPr>
                <a:spLocks noGrp="1" noRot="1" noChangeAspect="1" noMove="1" noResize="1" noEditPoints="1" noAdjustHandles="1" noChangeArrowheads="1" noChangeShapeType="1" noTextEdit="1"/>
              </p:cNvSpPr>
              <p:nvPr>
                <p:ph type="title"/>
              </p:nvPr>
            </p:nvSpPr>
            <p:spPr>
              <a:blipFill>
                <a:blip r:embed="rId2"/>
                <a:stretch>
                  <a:fillRect l="-1389" t="-7692" b="-27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782FF6-8532-466C-D7F7-DE59DB5624C2}"/>
                  </a:ext>
                </a:extLst>
              </p:cNvPr>
              <p:cNvSpPr>
                <a:spLocks noGrp="1"/>
              </p:cNvSpPr>
              <p:nvPr>
                <p:ph idx="1"/>
              </p:nvPr>
            </p:nvSpPr>
            <p:spPr>
              <a:xfrm>
                <a:off x="609600" y="1196975"/>
                <a:ext cx="10972800" cy="2376264"/>
              </a:xfrm>
            </p:spPr>
            <p:txBody>
              <a:bodyPr>
                <a:normAutofit fontScale="92500" lnSpcReduction="20000"/>
              </a:bodyPr>
              <a:lstStyle/>
              <a:p>
                <a:pPr marL="0" indent="0">
                  <a:buNone/>
                </a:pPr>
                <a:r>
                  <a:rPr lang="en-US" dirty="0"/>
                  <a:t> </a:t>
                </a:r>
              </a:p>
              <a:p>
                <a:pPr marL="0" indent="0">
                  <a:buNone/>
                </a:pPr>
                <a:r>
                  <a:rPr lang="en-US" b="1" dirty="0">
                    <a:solidFill>
                      <a:srgbClr val="0070C0"/>
                    </a:solidFill>
                  </a:rPr>
                  <a:t>Lemma.</a:t>
                </a:r>
                <a:r>
                  <a:rPr lang="en-US" dirty="0"/>
                  <a:t> If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and there is a sequence of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a14:m>
                <a:r>
                  <a:rPr lang="en-US" dirty="0"/>
                  <a:t> paths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+2</m:t>
                        </m:r>
                      </m:sub>
                    </m:sSub>
                  </m:oMath>
                </a14:m>
                <a:r>
                  <a:rPr lang="en-US" dirty="0"/>
                  <a:t> that:</a:t>
                </a:r>
              </a:p>
              <a:p>
                <a:pPr>
                  <a:spcBef>
                    <a:spcPts val="600"/>
                  </a:spcBef>
                </a:pPr>
                <a:r>
                  <a:rPr lang="en-US" dirty="0"/>
                  <a:t>start in a vertex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a:t>
                </a:r>
              </a:p>
              <a:p>
                <a:pPr>
                  <a:spcBef>
                    <a:spcPts val="600"/>
                  </a:spcBef>
                </a:pPr>
                <a:r>
                  <a:rPr lang="en-US" dirty="0"/>
                  <a:t>end in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and</a:t>
                </a:r>
              </a:p>
              <a:p>
                <a:pPr>
                  <a:spcBef>
                    <a:spcPts val="600"/>
                  </a:spcBef>
                </a:pPr>
                <a:r>
                  <a:rPr lang="en-US" dirty="0"/>
                  <a:t>which are </a:t>
                </a:r>
                <a:r>
                  <a:rPr lang="en-US" dirty="0">
                    <a:solidFill>
                      <a:srgbClr val="0070C0"/>
                    </a:solidFill>
                  </a:rPr>
                  <a:t>internally</a:t>
                </a:r>
                <a:r>
                  <a:rPr lang="en-US" dirty="0"/>
                  <a:t> vertex-disjoint,</a:t>
                </a:r>
              </a:p>
              <a:p>
                <a:pPr marL="0" indent="0">
                  <a:spcBef>
                    <a:spcPts val="600"/>
                  </a:spcBef>
                  <a:buNone/>
                </a:pPr>
                <a:r>
                  <a:rPr lang="en-US" dirty="0"/>
                  <a:t>then </a:t>
                </a:r>
                <a:r>
                  <a:rPr lang="en-US" dirty="0">
                    <a:solidFill>
                      <a:srgbClr val="0070C0"/>
                    </a:solidFill>
                  </a:rPr>
                  <a:t>any</a:t>
                </a:r>
                <a:r>
                  <a:rPr lang="en-US" dirty="0"/>
                  <a: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has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in its open neighborhood</a:t>
                </a:r>
              </a:p>
              <a:p>
                <a:pPr marL="0" indent="0">
                  <a:spcBef>
                    <a:spcPts val="600"/>
                  </a:spcBef>
                  <a:buNone/>
                </a:pPr>
                <a:endParaRPr lang="en-US" dirty="0"/>
              </a:p>
              <a:p>
                <a:pPr marL="0" indent="0">
                  <a:spcBef>
                    <a:spcPts val="600"/>
                  </a:spcBef>
                  <a:buNone/>
                </a:pPr>
                <a:endParaRPr lang="en-US" dirty="0"/>
              </a:p>
            </p:txBody>
          </p:sp>
        </mc:Choice>
        <mc:Fallback>
          <p:sp>
            <p:nvSpPr>
              <p:cNvPr id="3" name="Content Placeholder 2">
                <a:extLst>
                  <a:ext uri="{FF2B5EF4-FFF2-40B4-BE49-F238E27FC236}">
                    <a16:creationId xmlns:a16="http://schemas.microsoft.com/office/drawing/2014/main" id="{12782FF6-8532-466C-D7F7-DE59DB5624C2}"/>
                  </a:ext>
                </a:extLst>
              </p:cNvPr>
              <p:cNvSpPr>
                <a:spLocks noGrp="1" noRot="1" noChangeAspect="1" noMove="1" noResize="1" noEditPoints="1" noAdjustHandles="1" noChangeArrowheads="1" noChangeShapeType="1" noTextEdit="1"/>
              </p:cNvSpPr>
              <p:nvPr>
                <p:ph idx="1"/>
              </p:nvPr>
            </p:nvSpPr>
            <p:spPr>
              <a:xfrm>
                <a:off x="609600" y="1196975"/>
                <a:ext cx="10972800" cy="2376264"/>
              </a:xfrm>
              <a:blipFill>
                <a:blip r:embed="rId3"/>
                <a:stretch>
                  <a:fillRect l="-7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E6184A-34D8-61C1-1FAC-D04B1F5C58F9}"/>
              </a:ext>
            </a:extLst>
          </p:cNvPr>
          <p:cNvSpPr>
            <a:spLocks noGrp="1"/>
          </p:cNvSpPr>
          <p:nvPr>
            <p:ph type="sldNum" sz="quarter" idx="12"/>
          </p:nvPr>
        </p:nvSpPr>
        <p:spPr/>
        <p:txBody>
          <a:bodyPr/>
          <a:lstStyle/>
          <a:p>
            <a:pPr>
              <a:defRPr/>
            </a:pPr>
            <a:fld id="{2EEB4C75-3422-4131-BAA1-452F888D0C16}" type="slidenum">
              <a:rPr lang="nb-NO" smtClean="0"/>
              <a:pPr>
                <a:defRPr/>
              </a:pPr>
              <a:t>16</a:t>
            </a:fld>
            <a:endParaRPr lang="nb-NO"/>
          </a:p>
        </p:txBody>
      </p:sp>
      <p:sp>
        <p:nvSpPr>
          <p:cNvPr id="6" name="Rectangle: Rounded Corners 5">
            <a:extLst>
              <a:ext uri="{FF2B5EF4-FFF2-40B4-BE49-F238E27FC236}">
                <a16:creationId xmlns:a16="http://schemas.microsoft.com/office/drawing/2014/main" id="{8AF9462E-0E52-7C9E-1CCE-B5155C8D8522}"/>
              </a:ext>
            </a:extLst>
          </p:cNvPr>
          <p:cNvSpPr/>
          <p:nvPr/>
        </p:nvSpPr>
        <p:spPr bwMode="auto">
          <a:xfrm>
            <a:off x="609600" y="4197723"/>
            <a:ext cx="10972800" cy="187220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2158DBF-0582-4D3C-5B0C-A08E0EAA446E}"/>
                  </a:ext>
                </a:extLst>
              </p:cNvPr>
              <p:cNvSpPr txBox="1">
                <a:spLocks/>
              </p:cNvSpPr>
              <p:nvPr/>
            </p:nvSpPr>
            <p:spPr bwMode="auto">
              <a:xfrm>
                <a:off x="609600" y="3765897"/>
                <a:ext cx="10972800" cy="23762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r>
                  <a:rPr lang="en-US" kern="0" dirty="0"/>
                  <a:t> </a:t>
                </a:r>
              </a:p>
              <a:p>
                <a:pPr marL="0" indent="0">
                  <a:buNone/>
                </a:pPr>
                <a:r>
                  <a:rPr lang="en-US" b="1" kern="0" dirty="0">
                    <a:solidFill>
                      <a:srgbClr val="0070C0"/>
                    </a:solidFill>
                  </a:rPr>
                  <a:t>Lemma.</a:t>
                </a:r>
                <a:r>
                  <a:rPr lang="en-US" kern="0" dirty="0"/>
                  <a:t> Consider a graph </a:t>
                </a:r>
                <a14:m>
                  <m:oMath xmlns:m="http://schemas.openxmlformats.org/officeDocument/2006/math">
                    <m:r>
                      <a:rPr lang="en-US" i="1" kern="0">
                        <a:solidFill>
                          <a:srgbClr val="C00000"/>
                        </a:solidFill>
                        <a:latin typeface="Cambria Math" panose="02040503050406030204" pitchFamily="18" charset="0"/>
                      </a:rPr>
                      <m:t>𝐺</m:t>
                    </m:r>
                  </m:oMath>
                </a14:m>
                <a:r>
                  <a:rPr lang="en-US" kern="0" dirty="0"/>
                  <a:t>, vertex set </a:t>
                </a:r>
                <a14:m>
                  <m:oMath xmlns:m="http://schemas.openxmlformats.org/officeDocument/2006/math">
                    <m:r>
                      <a:rPr lang="en-US" i="1" kern="0">
                        <a:solidFill>
                          <a:srgbClr val="C00000"/>
                        </a:solidFill>
                        <a:latin typeface="Cambria Math" panose="02040503050406030204" pitchFamily="18" charset="0"/>
                      </a:rPr>
                      <m:t>𝑇</m:t>
                    </m:r>
                  </m:oMath>
                </a14:m>
                <a:r>
                  <a:rPr lang="en-US" kern="0" dirty="0"/>
                  <a:t>, and integer </a:t>
                </a:r>
                <a14:m>
                  <m:oMath xmlns:m="http://schemas.openxmlformats.org/officeDocument/2006/math">
                    <m:r>
                      <a:rPr lang="en-US" i="1" kern="0">
                        <a:solidFill>
                          <a:srgbClr val="C00000"/>
                        </a:solidFill>
                        <a:latin typeface="Cambria Math" panose="02040503050406030204" pitchFamily="18" charset="0"/>
                      </a:rPr>
                      <m:t>𝑘</m:t>
                    </m:r>
                  </m:oMath>
                </a14:m>
                <a:r>
                  <a:rPr lang="en-US" kern="0" dirty="0"/>
                  <a:t>. </a:t>
                </a:r>
                <a:r>
                  <a:rPr lang="en-US" dirty="0"/>
                  <a:t>If all of the following hold:</a:t>
                </a:r>
              </a:p>
              <a:p>
                <a:pPr marL="457200" indent="-457200">
                  <a:spcBef>
                    <a:spcPts val="600"/>
                  </a:spcBef>
                  <a:buFont typeface="+mj-lt"/>
                  <a:buAutoNum type="arabicPeriod"/>
                </a:pPr>
                <a:r>
                  <a:rPr lang="en-US" dirty="0"/>
                  <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solidFill>
                                  <a:srgbClr val="C00000"/>
                                </a:solidFill>
                                <a:latin typeface="Cambria Math" panose="02040503050406030204" pitchFamily="18" charset="0"/>
                              </a:rPr>
                              <m:t>𝐺</m:t>
                            </m:r>
                          </m:sub>
                        </m:sSub>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𝑇</m:t>
                            </m:r>
                          </m:e>
                        </m:d>
                      </m:e>
                    </m:d>
                    <m:r>
                      <a:rPr lang="en-US" i="1">
                        <a:latin typeface="Cambria Math" panose="02040503050406030204" pitchFamily="18" charset="0"/>
                      </a:rPr>
                      <m:t>≥</m:t>
                    </m:r>
                    <m:r>
                      <a:rPr lang="en-US" i="1">
                        <a:solidFill>
                          <a:srgbClr val="C00000"/>
                        </a:solidFill>
                        <a:latin typeface="Cambria Math" panose="02040503050406030204" pitchFamily="18" charset="0"/>
                      </a:rPr>
                      <m:t>𝑘</m:t>
                    </m:r>
                    <m:r>
                      <a:rPr lang="en-US" i="1">
                        <a:latin typeface="Cambria Math" panose="02040503050406030204" pitchFamily="18" charset="0"/>
                      </a:rPr>
                      <m:t>(</m:t>
                    </m:r>
                    <m:r>
                      <a:rPr lang="en-US" i="1">
                        <a:solidFill>
                          <a:srgbClr val="C00000"/>
                        </a:solidFill>
                        <a:latin typeface="Cambria Math" panose="02040503050406030204" pitchFamily="18" charset="0"/>
                      </a:rPr>
                      <m:t>𝑘</m:t>
                    </m:r>
                    <m:r>
                      <a:rPr lang="en-US" i="1">
                        <a:latin typeface="Cambria Math" panose="02040503050406030204" pitchFamily="18" charset="0"/>
                      </a:rPr>
                      <m:t>+2)</m:t>
                    </m:r>
                  </m:oMath>
                </a14:m>
                <a:r>
                  <a:rPr lang="en-US" dirty="0"/>
                  <a:t>, </a:t>
                </a:r>
              </a:p>
              <a:p>
                <a:pPr marL="457200" indent="-457200">
                  <a:spcBef>
                    <a:spcPts val="600"/>
                  </a:spcBef>
                  <a:buFont typeface="+mj-lt"/>
                  <a:buAutoNum type="arabicPeriod"/>
                </a:pPr>
                <a:r>
                  <a:rPr lang="en-US" dirty="0"/>
                  <a:t> all vertices of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𝐺</m:t>
                        </m:r>
                      </m:e>
                    </m:d>
                    <m:r>
                      <a:rPr lang="en-US" i="1">
                        <a:latin typeface="Cambria Math" panose="02040503050406030204" pitchFamily="18" charset="0"/>
                      </a:rPr>
                      <m:t>∖</m:t>
                    </m:r>
                    <m:r>
                      <a:rPr lang="en-US" i="1">
                        <a:solidFill>
                          <a:srgbClr val="C00000"/>
                        </a:solidFill>
                        <a:latin typeface="Cambria Math" panose="02040503050406030204" pitchFamily="18" charset="0"/>
                      </a:rPr>
                      <m:t>𝑇</m:t>
                    </m:r>
                  </m:oMath>
                </a14:m>
                <a:r>
                  <a:rPr lang="en-US" dirty="0"/>
                  <a:t> have degree two or more, and </a:t>
                </a:r>
              </a:p>
              <a:p>
                <a:pPr marL="457200" indent="-457200">
                  <a:spcBef>
                    <a:spcPts val="600"/>
                  </a:spcBef>
                  <a:buFont typeface="+mj-lt"/>
                  <a:buAutoNum type="arabicPeriod"/>
                </a:pPr>
                <a:r>
                  <a:rPr lang="en-US" dirty="0"/>
                  <a:t> there is a </a:t>
                </a:r>
                <a14:m>
                  <m:oMath xmlns:m="http://schemas.openxmlformats.org/officeDocument/2006/math">
                    <m:r>
                      <a:rPr lang="en-US" i="1">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i="1">
                        <a:solidFill>
                          <a:srgbClr val="C00000"/>
                        </a:solidFill>
                        <a:latin typeface="Cambria Math" panose="02040503050406030204" pitchFamily="18" charset="0"/>
                      </a:rPr>
                      <m:t>𝑇</m:t>
                    </m:r>
                  </m:oMath>
                </a14:m>
                <a:r>
                  <a:rPr lang="en-US" dirty="0"/>
                  <a:t>,</a:t>
                </a:r>
              </a:p>
              <a:p>
                <a:pPr marL="0" indent="0">
                  <a:spcBef>
                    <a:spcPts val="600"/>
                  </a:spcBef>
                  <a:buNone/>
                </a:pPr>
                <a:r>
                  <a:rPr lang="en-US" dirty="0"/>
                  <a:t>then there is a vertex </a:t>
                </a:r>
                <a14:m>
                  <m:oMath xmlns:m="http://schemas.openxmlformats.org/officeDocument/2006/math">
                    <m:r>
                      <a:rPr lang="en-US" i="1">
                        <a:solidFill>
                          <a:srgbClr val="C00000"/>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𝐺</m:t>
                        </m:r>
                      </m:e>
                    </m:d>
                    <m:r>
                      <a:rPr lang="en-US" i="1">
                        <a:latin typeface="Cambria Math" panose="02040503050406030204" pitchFamily="18" charset="0"/>
                      </a:rPr>
                      <m:t>∖</m:t>
                    </m:r>
                    <m:r>
                      <a:rPr lang="en-US" i="1">
                        <a:solidFill>
                          <a:srgbClr val="C00000"/>
                        </a:solidFill>
                        <a:latin typeface="Cambria Math" panose="02040503050406030204" pitchFamily="18" charset="0"/>
                      </a:rPr>
                      <m:t>𝑇</m:t>
                    </m:r>
                  </m:oMath>
                </a14:m>
                <a:r>
                  <a:rPr lang="en-US" dirty="0"/>
                  <a:t> reached by </a:t>
                </a:r>
                <a14:m>
                  <m:oMath xmlns:m="http://schemas.openxmlformats.org/officeDocument/2006/math">
                    <m:r>
                      <a:rPr lang="en-US" i="1" dirty="0">
                        <a:solidFill>
                          <a:srgbClr val="C00000"/>
                        </a:solidFill>
                        <a:latin typeface="Cambria Math" panose="02040503050406030204" pitchFamily="18" charset="0"/>
                      </a:rPr>
                      <m:t>𝑘</m:t>
                    </m:r>
                    <m:r>
                      <a:rPr lang="en-US" i="1" dirty="0">
                        <a:latin typeface="Cambria Math" panose="02040503050406030204" pitchFamily="18" charset="0"/>
                      </a:rPr>
                      <m:t>+2</m:t>
                    </m:r>
                  </m:oMath>
                </a14:m>
                <a:r>
                  <a:rPr lang="en-US" dirty="0"/>
                  <a:t> internally vertex-disjoint paths from </a:t>
                </a:r>
                <a14:m>
                  <m:oMath xmlns:m="http://schemas.openxmlformats.org/officeDocument/2006/math">
                    <m:r>
                      <a:rPr lang="en-US" i="1">
                        <a:solidFill>
                          <a:srgbClr val="C00000"/>
                        </a:solidFill>
                        <a:latin typeface="Cambria Math" panose="02040503050406030204" pitchFamily="18" charset="0"/>
                      </a:rPr>
                      <m:t>𝑇</m:t>
                    </m:r>
                  </m:oMath>
                </a14:m>
                <a:endParaRPr lang="en-US" dirty="0"/>
              </a:p>
            </p:txBody>
          </p:sp>
        </mc:Choice>
        <mc:Fallback xmlns="">
          <p:sp>
            <p:nvSpPr>
              <p:cNvPr id="10" name="Content Placeholder 2">
                <a:extLst>
                  <a:ext uri="{FF2B5EF4-FFF2-40B4-BE49-F238E27FC236}">
                    <a16:creationId xmlns:a16="http://schemas.microsoft.com/office/drawing/2014/main" id="{12158DBF-0582-4D3C-5B0C-A08E0EAA446E}"/>
                  </a:ext>
                </a:extLst>
              </p:cNvPr>
              <p:cNvSpPr txBox="1">
                <a:spLocks noRot="1" noChangeAspect="1" noMove="1" noResize="1" noEditPoints="1" noAdjustHandles="1" noChangeArrowheads="1" noChangeShapeType="1" noTextEdit="1"/>
              </p:cNvSpPr>
              <p:nvPr/>
            </p:nvSpPr>
            <p:spPr bwMode="auto">
              <a:xfrm>
                <a:off x="609600" y="3765897"/>
                <a:ext cx="10972800" cy="2376264"/>
              </a:xfrm>
              <a:prstGeom prst="rect">
                <a:avLst/>
              </a:prstGeom>
              <a:blipFill>
                <a:blip r:embed="rId4"/>
                <a:stretch>
                  <a:fillRect l="-7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2473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F15F656-D305-1040-D74D-D2E61F954309}"/>
                  </a:ext>
                </a:extLst>
              </p:cNvPr>
              <p:cNvSpPr>
                <a:spLocks noGrp="1"/>
              </p:cNvSpPr>
              <p:nvPr>
                <p:ph type="title"/>
              </p:nvPr>
            </p:nvSpPr>
            <p:spPr/>
            <p:txBody>
              <a:bodyPr/>
              <a:lstStyle/>
              <a:p>
                <a:r>
                  <a:rPr lang="en-US" dirty="0"/>
                  <a:t>Algorithm for </a:t>
                </a: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a:t>
                </a:r>
                <a:r>
                  <a:rPr lang="en-US" cap="small" dirty="0" err="1"/>
                  <a:t>Supertree</a:t>
                </a:r>
                <a:r>
                  <a:rPr lang="en-US" cap="small" dirty="0"/>
                  <a:t>: </a:t>
                </a:r>
                <a:r>
                  <a:rPr lang="en-US" dirty="0"/>
                  <a:t>version 3</a:t>
                </a:r>
              </a:p>
            </p:txBody>
          </p:sp>
        </mc:Choice>
        <mc:Fallback xmlns="">
          <p:sp>
            <p:nvSpPr>
              <p:cNvPr id="2" name="Title 1">
                <a:extLst>
                  <a:ext uri="{FF2B5EF4-FFF2-40B4-BE49-F238E27FC236}">
                    <a16:creationId xmlns:a16="http://schemas.microsoft.com/office/drawing/2014/main" id="{1F15F656-D305-1040-D74D-D2E61F954309}"/>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B3A92A-388E-4564-647A-F99D67F8646C}"/>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If </a:t>
                </a:r>
                <a14:m>
                  <m:oMath xmlns:m="http://schemas.openxmlformats.org/officeDocument/2006/math">
                    <m:r>
                      <a:rPr lang="en-US" i="1">
                        <a:solidFill>
                          <a:srgbClr val="C00000"/>
                        </a:solidFill>
                        <a:latin typeface="Cambria Math" panose="02040503050406030204" pitchFamily="18" charset="0"/>
                      </a:rPr>
                      <m:t>𝑘</m:t>
                    </m:r>
                    <m:r>
                      <a:rPr lang="en-US" i="1">
                        <a:latin typeface="Cambria Math" panose="02040503050406030204" pitchFamily="18" charset="0"/>
                      </a:rPr>
                      <m:t>&lt;0</m:t>
                    </m:r>
                  </m:oMath>
                </a14:m>
                <a:r>
                  <a:rPr lang="en-US" dirty="0"/>
                  <a:t> or </a:t>
                </a:r>
                <a14:m>
                  <m:oMath xmlns:m="http://schemas.openxmlformats.org/officeDocument/2006/math">
                    <m:r>
                      <a:rPr lang="en-US" i="1">
                        <a:solidFill>
                          <a:srgbClr val="C00000"/>
                        </a:solidFill>
                        <a:latin typeface="Cambria Math" panose="02040503050406030204" pitchFamily="18" charset="0"/>
                      </a:rPr>
                      <m:t>𝐺</m:t>
                    </m:r>
                    <m:r>
                      <a:rPr lang="en-US" i="1">
                        <a:latin typeface="Cambria Math" panose="02040503050406030204" pitchFamily="18" charset="0"/>
                      </a:rPr>
                      <m:t>[</m:t>
                    </m:r>
                    <m:r>
                      <a:rPr lang="en-US" i="1">
                        <a:solidFill>
                          <a:srgbClr val="C00000"/>
                        </a:solidFill>
                        <a:latin typeface="Cambria Math" panose="02040503050406030204" pitchFamily="18" charset="0"/>
                      </a:rPr>
                      <m:t>𝑇</m:t>
                    </m:r>
                    <m:r>
                      <a:rPr lang="en-US" i="1">
                        <a:latin typeface="Cambria Math" panose="02040503050406030204" pitchFamily="18" charset="0"/>
                      </a:rPr>
                      <m:t>]</m:t>
                    </m:r>
                  </m:oMath>
                </a14:m>
                <a:r>
                  <a:rPr lang="en-US" dirty="0"/>
                  <a:t> contains a cycle: output “</a:t>
                </a:r>
                <a:r>
                  <a:rPr lang="en-US" cap="small" dirty="0"/>
                  <a:t>No solution exists</a:t>
                </a:r>
                <a:r>
                  <a:rPr lang="en-US" dirty="0"/>
                  <a:t>”</a:t>
                </a:r>
                <a:endParaRPr lang="en-US" cap="small" dirty="0"/>
              </a:p>
              <a:p>
                <a:pPr marL="457200" indent="-457200">
                  <a:buFont typeface="+mj-lt"/>
                  <a:buAutoNum type="arabicPeriod"/>
                </a:pPr>
                <a:r>
                  <a:rPr lang="en-US" dirty="0"/>
                  <a:t>[</a:t>
                </a:r>
                <a:r>
                  <a:rPr lang="en-US" dirty="0">
                    <a:solidFill>
                      <a:srgbClr val="0070C0"/>
                    </a:solidFill>
                  </a:rPr>
                  <a:t>Simplification step</a:t>
                </a:r>
                <a:r>
                  <a:rPr lang="en-US" dirty="0"/>
                  <a:t>] While there is a degree-1 vertex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with unique neighbor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a:t>:</a:t>
                </a:r>
              </a:p>
              <a:p>
                <a:pPr lvl="1"/>
                <a:r>
                  <a:rPr lang="en-US" dirty="0"/>
                  <a:t>Remove </a:t>
                </a:r>
                <a14:m>
                  <m:oMath xmlns:m="http://schemas.openxmlformats.org/officeDocument/2006/math">
                    <m:r>
                      <a:rPr lang="en-US" b="0" i="1" smtClean="0">
                        <a:solidFill>
                          <a:srgbClr val="C00000"/>
                        </a:solidFill>
                        <a:latin typeface="Cambria Math" panose="02040503050406030204" pitchFamily="18" charset="0"/>
                      </a:rPr>
                      <m:t>𝑣</m:t>
                    </m:r>
                  </m:oMath>
                </a14:m>
                <a:r>
                  <a:rPr lang="en-US" dirty="0"/>
                  <a:t>, increase the weight of </a:t>
                </a:r>
                <a14:m>
                  <m:oMath xmlns:m="http://schemas.openxmlformats.org/officeDocument/2006/math">
                    <m:r>
                      <a:rPr lang="en-US" b="0" i="1" smtClean="0">
                        <a:solidFill>
                          <a:srgbClr val="C00000"/>
                        </a:solidFill>
                        <a:latin typeface="Cambria Math" panose="02040503050406030204" pitchFamily="18" charset="0"/>
                      </a:rPr>
                      <m:t>𝑢</m:t>
                    </m:r>
                  </m:oMath>
                </a14:m>
                <a:r>
                  <a:rPr lang="en-US" dirty="0"/>
                  <a:t> by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oMath>
                </a14:m>
                <a:endParaRPr lang="en-US" dirty="0"/>
              </a:p>
              <a:p>
                <a:pPr marL="457200" indent="-457200">
                  <a:buFont typeface="+mj-lt"/>
                  <a:buAutoNum type="arabicPeriod"/>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𝑇</m:t>
                        </m:r>
                      </m:e>
                    </m:d>
                    <m:r>
                      <a:rPr lang="en-US" b="0" i="1" smtClean="0">
                        <a:latin typeface="Cambria Math" panose="02040503050406030204" pitchFamily="18" charset="0"/>
                      </a:rPr>
                      <m:t>=∅</m:t>
                    </m:r>
                  </m:oMath>
                </a14:m>
                <a:r>
                  <a:rPr lang="en-US" dirty="0"/>
                  <a:t>: output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as the unique optimal solution</a:t>
                </a:r>
              </a:p>
              <a:p>
                <a:pPr marL="457200" indent="-457200">
                  <a:buFont typeface="+mj-lt"/>
                  <a:buAutoNum type="arabicPeriod"/>
                </a:pPr>
                <a:r>
                  <a:rPr lang="en-US" dirty="0"/>
                  <a:t>[</a:t>
                </a:r>
                <a:r>
                  <a:rPr lang="en-US" dirty="0">
                    <a:solidFill>
                      <a:srgbClr val="0070C0"/>
                    </a:solidFill>
                  </a:rPr>
                  <a:t>Pruning step</a:t>
                </a:r>
                <a:r>
                  <a:rPr lang="en-US" dirty="0"/>
                  <a:t>] If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𝑇</m:t>
                            </m:r>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a14:m>
                <a:r>
                  <a:rPr lang="en-US" dirty="0"/>
                  <a:t>:</a:t>
                </a:r>
              </a:p>
              <a:p>
                <a:pPr lvl="1"/>
                <a:r>
                  <a:rPr lang="en-US" dirty="0"/>
                  <a:t>If some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is reachable by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a14:m>
                <a:r>
                  <a:rPr lang="en-US" dirty="0"/>
                  <a:t> internally vertex-disjoint paths from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a:t>
                </a:r>
                <a:br>
                  <a:rPr lang="en-US" dirty="0"/>
                </a:br>
                <a:r>
                  <a:rPr lang="en-US" dirty="0"/>
                  <a:t>Recurse to find a maximum-weight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oMath>
                </a14:m>
                <a:endParaRPr lang="en-US" dirty="0">
                  <a:solidFill>
                    <a:srgbClr val="C00000"/>
                  </a:solidFill>
                </a:endParaRPr>
              </a:p>
              <a:p>
                <a:pPr lvl="1"/>
                <a:r>
                  <a:rPr lang="en-US" dirty="0"/>
                  <a:t>Otherwise: output “</a:t>
                </a:r>
                <a:r>
                  <a:rPr lang="en-US" cap="small" dirty="0"/>
                  <a:t>No solution exists</a:t>
                </a:r>
                <a:r>
                  <a:rPr lang="en-US" dirty="0"/>
                  <a:t>”</a:t>
                </a:r>
              </a:p>
              <a:p>
                <a:pPr marL="457200" indent="-457200">
                  <a:buFont typeface="+mj-lt"/>
                  <a:buAutoNum type="arabicPeriod"/>
                </a:pPr>
                <a:r>
                  <a:rPr lang="en-US" dirty="0"/>
                  <a:t>Choose an arbitrary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r>
                  <a:rPr lang="en-US" dirty="0"/>
                  <a:t> and construct its </a:t>
                </a:r>
                <a:r>
                  <a:rPr lang="en-US" dirty="0">
                    <a:solidFill>
                      <a:srgbClr val="0070C0"/>
                    </a:solidFill>
                  </a:rPr>
                  <a:t>extending path</a:t>
                </a:r>
                <a:r>
                  <a:rPr lang="en-US" dirty="0"/>
                  <a:t> </a:t>
                </a:r>
                <a14:m>
                  <m:oMath xmlns:m="http://schemas.openxmlformats.org/officeDocument/2006/math">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r>
                      <a:rPr lang="en-US" b="0" i="1" smtClean="0">
                        <a:latin typeface="Cambria Math" panose="02040503050406030204" pitchFamily="18" charset="0"/>
                      </a:rPr>
                      <m:t>)</m:t>
                    </m:r>
                  </m:oMath>
                </a14:m>
                <a:endParaRPr lang="en-US" dirty="0">
                  <a:solidFill>
                    <a:srgbClr val="C00000"/>
                  </a:solidFill>
                </a:endParaRPr>
              </a:p>
              <a:p>
                <a:pPr lvl="1"/>
                <a:r>
                  <a:rPr lang="en-US" dirty="0"/>
                  <a:t>Recurse to find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oMath>
                </a14:m>
                <a:endParaRPr lang="en-US" dirty="0"/>
              </a:p>
              <a:p>
                <a:pPr lvl="1"/>
                <a:r>
                  <a:rPr lang="en-US" dirty="0"/>
                  <a:t>Recurse to find a maximum-weight </a:t>
                </a:r>
                <a14:m>
                  <m:oMath xmlns:m="http://schemas.openxmlformats.org/officeDocument/2006/math">
                    <m:r>
                      <a:rPr lang="en-US" i="1">
                        <a:latin typeface="Cambria Math" panose="02040503050406030204" pitchFamily="18" charset="0"/>
                      </a:rPr>
                      <m:t>(</m:t>
                    </m:r>
                    <m:r>
                      <a:rPr lang="en-US" i="1">
                        <a:solidFill>
                          <a:srgbClr val="C00000"/>
                        </a:solidFill>
                        <a:latin typeface="Cambria Math" panose="02040503050406030204" pitchFamily="18" charset="0"/>
                      </a:rPr>
                      <m:t>𝑘</m:t>
                    </m:r>
                    <m:r>
                      <a:rPr lang="en-US" i="1">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i="1">
                        <a:solidFill>
                          <a:srgbClr val="C00000"/>
                        </a:solidFill>
                        <a:latin typeface="Cambria Math" panose="02040503050406030204" pitchFamily="18" charset="0"/>
                      </a:rPr>
                      <m:t>𝑇</m:t>
                    </m:r>
                  </m:oMath>
                </a14:m>
                <a:r>
                  <a:rPr lang="en-US" dirty="0"/>
                  <a:t> in </a:t>
                </a:r>
                <a14:m>
                  <m:oMath xmlns:m="http://schemas.openxmlformats.org/officeDocument/2006/math">
                    <m:r>
                      <a:rPr lang="en-US" i="1">
                        <a:solidFill>
                          <a:srgbClr val="C00000"/>
                        </a:solidFill>
                        <a:latin typeface="Cambria Math" panose="02040503050406030204" pitchFamily="18" charset="0"/>
                      </a:rPr>
                      <m:t>𝐺</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ℓ</m:t>
                        </m:r>
                      </m:sub>
                    </m:sSub>
                  </m:oMath>
                </a14:m>
                <a:endParaRPr lang="en-US" dirty="0"/>
              </a:p>
              <a:p>
                <a:pPr lvl="1"/>
                <a:r>
                  <a:rPr lang="en-US" dirty="0"/>
                  <a:t>Recurse to find a maximum-weight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t>
                            </m:r>
                            <m:r>
                              <a:rPr lang="en-US">
                                <a:latin typeface="Cambria Math" panose="02040503050406030204" pitchFamily="18" charset="0"/>
                              </a:rPr>
                              <m:t> </m:t>
                            </m:r>
                            <m:r>
                              <m:rPr>
                                <m:sty m:val="p"/>
                              </m:rPr>
                              <a:rPr lang="en-US">
                                <a:latin typeface="Cambria Math" panose="02040503050406030204" pitchFamily="18" charset="0"/>
                              </a:rPr>
                              <m:t>min</m:t>
                            </m:r>
                          </m:e>
                          <m:lim>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ℓ</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lim>
                        </m:limLow>
                      </m:fName>
                      <m:e>
                        <m:r>
                          <a:rPr lang="en-US" i="1">
                            <a:latin typeface="Cambria Math" panose="02040503050406030204" pitchFamily="18" charset="0"/>
                          </a:rPr>
                          <m:t>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e>
                    </m:func>
                  </m:oMath>
                </a14:m>
                <a:endParaRPr lang="en-US" dirty="0"/>
              </a:p>
              <a:p>
                <a:pPr marL="457200" lvl="1" indent="0">
                  <a:buNone/>
                </a:pPr>
                <a:r>
                  <a:rPr lang="en-US" dirty="0"/>
                  <a:t>Output the best solution found by these recursive calls</a:t>
                </a:r>
              </a:p>
            </p:txBody>
          </p:sp>
        </mc:Choice>
        <mc:Fallback>
          <p:sp>
            <p:nvSpPr>
              <p:cNvPr id="3" name="Content Placeholder 2">
                <a:extLst>
                  <a:ext uri="{FF2B5EF4-FFF2-40B4-BE49-F238E27FC236}">
                    <a16:creationId xmlns:a16="http://schemas.microsoft.com/office/drawing/2014/main" id="{B0B3A92A-388E-4564-647A-F99D67F8646C}"/>
                  </a:ext>
                </a:extLst>
              </p:cNvPr>
              <p:cNvSpPr>
                <a:spLocks noGrp="1" noRot="1" noChangeAspect="1" noMove="1" noResize="1" noEditPoints="1" noAdjustHandles="1" noChangeArrowheads="1" noChangeShapeType="1" noTextEdit="1"/>
              </p:cNvSpPr>
              <p:nvPr>
                <p:ph idx="1"/>
              </p:nvPr>
            </p:nvSpPr>
            <p:spPr>
              <a:blipFill>
                <a:blip r:embed="rId4"/>
                <a:stretch>
                  <a:fillRect l="-611" t="-18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D24102-00A7-3CEB-7CDB-A6FDEFFC9C3F}"/>
              </a:ext>
            </a:extLst>
          </p:cNvPr>
          <p:cNvSpPr>
            <a:spLocks noGrp="1"/>
          </p:cNvSpPr>
          <p:nvPr>
            <p:ph type="sldNum" sz="quarter" idx="12"/>
          </p:nvPr>
        </p:nvSpPr>
        <p:spPr/>
        <p:txBody>
          <a:bodyPr/>
          <a:lstStyle/>
          <a:p>
            <a:pPr>
              <a:defRPr/>
            </a:pPr>
            <a:fld id="{2EEB4C75-3422-4131-BAA1-452F888D0C16}" type="slidenum">
              <a:rPr lang="nb-NO" smtClean="0"/>
              <a:pPr>
                <a:defRPr/>
              </a:pPr>
              <a:t>17</a:t>
            </a:fld>
            <a:endParaRPr lang="nb-NO" dirty="0"/>
          </a:p>
        </p:txBody>
      </p:sp>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5B180270-BF88-D098-284E-92D26E91E4DC}"/>
                  </a:ext>
                </a:extLst>
              </p:cNvPr>
              <p:cNvSpPr/>
              <p:nvPr/>
            </p:nvSpPr>
            <p:spPr bwMode="auto">
              <a:xfrm>
                <a:off x="753616" y="2242862"/>
                <a:ext cx="8726760" cy="682082"/>
              </a:xfrm>
              <a:prstGeom prst="wedgeRoundRectCallout">
                <a:avLst>
                  <a:gd name="adj1" fmla="val -576"/>
                  <a:gd name="adj2" fmla="val 29592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This is the only recursive call in which we search for a </a:t>
                </a:r>
                <a14:m>
                  <m:oMath xmlns:m="http://schemas.openxmlformats.org/officeDocument/2006/math">
                    <m:r>
                      <a:rPr kumimoji="0" lang="en-US" sz="2000" b="0" i="1" u="none" strike="noStrike" cap="none" normalizeH="0" smtClean="0">
                        <a:ln>
                          <a:noFill/>
                        </a:ln>
                        <a:solidFill>
                          <a:srgbClr val="C00000"/>
                        </a:solidFill>
                        <a:effectLst/>
                        <a:latin typeface="Cambria Math" panose="02040503050406030204" pitchFamily="18" charset="0"/>
                      </a:rPr>
                      <m:t>𝑘</m:t>
                    </m:r>
                  </m:oMath>
                </a14:m>
                <a:r>
                  <a:rPr kumimoji="0" lang="en-US" sz="2000" u="none" strike="noStrike" cap="none" normalizeH="0" baseline="0" dirty="0">
                    <a:ln>
                      <a:noFill/>
                    </a:ln>
                    <a:solidFill>
                      <a:schemeClr val="tx1"/>
                    </a:solidFill>
                    <a:effectLst/>
                    <a:latin typeface="+mj-lt"/>
                  </a:rPr>
                  <a:t>-secluded </a:t>
                </a:r>
                <a:r>
                  <a:rPr kumimoji="0" lang="en-US" sz="2000" u="none" strike="noStrike" cap="none" normalizeH="0" baseline="0" dirty="0" err="1">
                    <a:ln>
                      <a:noFill/>
                    </a:ln>
                    <a:solidFill>
                      <a:schemeClr val="tx1"/>
                    </a:solidFill>
                    <a:effectLst/>
                    <a:latin typeface="+mj-lt"/>
                  </a:rPr>
                  <a:t>supertree</a:t>
                </a:r>
                <a:br>
                  <a:rPr lang="en-US" sz="2000" dirty="0">
                    <a:solidFill>
                      <a:schemeClr val="tx1"/>
                    </a:solidFill>
                    <a:latin typeface="+mj-lt"/>
                  </a:rPr>
                </a:br>
                <a:r>
                  <a:rPr lang="en-US" sz="2000" dirty="0">
                    <a:solidFill>
                      <a:schemeClr val="tx1"/>
                    </a:solidFill>
                    <a:latin typeface="+mj-lt"/>
                  </a:rPr>
                  <a:t>(all others recurse for </a:t>
                </a:r>
                <a14:m>
                  <m:oMath xmlns:m="http://schemas.openxmlformats.org/officeDocument/2006/math">
                    <m:r>
                      <a:rPr lang="en-US" sz="2000" b="0" i="1" smtClean="0">
                        <a:solidFill>
                          <a:srgbClr val="C00000"/>
                        </a:solidFill>
                        <a:latin typeface="Cambria Math" panose="02040503050406030204" pitchFamily="18" charset="0"/>
                      </a:rPr>
                      <m:t>𝑘</m:t>
                    </m:r>
                    <m:r>
                      <a:rPr lang="en-US" sz="2000" b="0" i="1" smtClean="0">
                        <a:solidFill>
                          <a:schemeClr val="tx1"/>
                        </a:solidFill>
                        <a:latin typeface="Cambria Math" panose="02040503050406030204" pitchFamily="18" charset="0"/>
                      </a:rPr>
                      <m:t>−1</m:t>
                    </m:r>
                  </m:oMath>
                </a14:m>
                <a:r>
                  <a:rPr lang="en-US" sz="2000" dirty="0">
                    <a:solidFill>
                      <a:schemeClr val="tx1"/>
                    </a:solidFill>
                    <a:latin typeface="+mj-lt"/>
                  </a:rPr>
                  <a:t>)</a:t>
                </a:r>
              </a:p>
            </p:txBody>
          </p:sp>
        </mc:Choice>
        <mc:Fallback xmlns="">
          <p:sp>
            <p:nvSpPr>
              <p:cNvPr id="5" name="Speech Bubble: Rectangle with Corners Rounded 4">
                <a:extLst>
                  <a:ext uri="{FF2B5EF4-FFF2-40B4-BE49-F238E27FC236}">
                    <a16:creationId xmlns:a16="http://schemas.microsoft.com/office/drawing/2014/main" id="{5B180270-BF88-D098-284E-92D26E91E4DC}"/>
                  </a:ext>
                </a:extLst>
              </p:cNvPr>
              <p:cNvSpPr>
                <a:spLocks noRot="1" noChangeAspect="1" noMove="1" noResize="1" noEditPoints="1" noAdjustHandles="1" noChangeArrowheads="1" noChangeShapeType="1" noTextEdit="1"/>
              </p:cNvSpPr>
              <p:nvPr/>
            </p:nvSpPr>
            <p:spPr bwMode="auto">
              <a:xfrm>
                <a:off x="753616" y="2242862"/>
                <a:ext cx="8726760" cy="682082"/>
              </a:xfrm>
              <a:prstGeom prst="wedgeRoundRectCallout">
                <a:avLst>
                  <a:gd name="adj1" fmla="val -576"/>
                  <a:gd name="adj2" fmla="val 295926"/>
                  <a:gd name="adj3" fmla="val 16667"/>
                </a:avLst>
              </a:prstGeom>
              <a:blipFill>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0108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8F0FCE50-25A5-5A1A-8EF3-25B64DA5D519}"/>
                  </a:ext>
                </a:extLst>
              </p:cNvPr>
              <p:cNvSpPr/>
              <p:nvPr/>
            </p:nvSpPr>
            <p:spPr bwMode="auto">
              <a:xfrm>
                <a:off x="609601" y="4649887"/>
                <a:ext cx="10987616" cy="144340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l">
                  <a:buNone/>
                </a:pPr>
                <a:r>
                  <a:rPr lang="en-US" sz="2400" dirty="0"/>
                  <a:t>For the updated set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𝑇</m:t>
                        </m:r>
                      </m:e>
                      <m:sup>
                        <m:r>
                          <a:rPr lang="en-US" sz="2400" i="1">
                            <a:solidFill>
                              <a:srgbClr val="C00000"/>
                            </a:solidFill>
                            <a:latin typeface="Cambria Math" panose="02040503050406030204" pitchFamily="18" charset="0"/>
                          </a:rPr>
                          <m:t>∗</m:t>
                        </m:r>
                      </m:sup>
                    </m:sSup>
                    <m:r>
                      <a:rPr lang="en-US" sz="2400" i="1">
                        <a:latin typeface="Cambria Math" panose="02040503050406030204" pitchFamily="18" charset="0"/>
                      </a:rPr>
                      <m:t>≔</m:t>
                    </m:r>
                    <m:r>
                      <a:rPr lang="en-US" sz="2400" i="1">
                        <a:solidFill>
                          <a:srgbClr val="C00000"/>
                        </a:solidFill>
                        <a:latin typeface="Cambria Math" panose="02040503050406030204" pitchFamily="18" charset="0"/>
                      </a:rPr>
                      <m:t>𝑇</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𝑃</m:t>
                    </m:r>
                    <m:r>
                      <a:rPr lang="en-US" sz="2400" i="1">
                        <a:latin typeface="Cambria Math" panose="02040503050406030204" pitchFamily="18" charset="0"/>
                      </a:rPr>
                      <m:t>)</m:t>
                    </m:r>
                  </m:oMath>
                </a14:m>
                <a:r>
                  <a:rPr lang="en-US" sz="2400" dirty="0"/>
                  <a:t> for which we search for a </a:t>
                </a:r>
                <a:r>
                  <a:rPr lang="en-US" sz="2400" dirty="0" err="1"/>
                  <a:t>supertree</a:t>
                </a:r>
                <a:r>
                  <a:rPr lang="en-US" sz="2400" dirty="0"/>
                  <a:t>:</a:t>
                </a:r>
              </a:p>
              <a:p>
                <a:pPr marL="457200" indent="-457200" algn="l">
                  <a:buFont typeface="+mj-lt"/>
                  <a:buAutoNum type="alphaUcPeriod"/>
                </a:pP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solidFill>
                                  <a:srgbClr val="C00000"/>
                                </a:solidFill>
                                <a:latin typeface="Cambria Math" panose="02040503050406030204" pitchFamily="18" charset="0"/>
                              </a:rPr>
                              <m:t>𝐺</m:t>
                            </m:r>
                          </m:sub>
                        </m:sSub>
                        <m:d>
                          <m:dPr>
                            <m:ctrlPr>
                              <a:rPr lang="en-US" sz="2400" i="1">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𝑇</m:t>
                                </m:r>
                              </m:e>
                              <m:sup>
                                <m:r>
                                  <a:rPr lang="en-US" sz="2400" i="1">
                                    <a:solidFill>
                                      <a:srgbClr val="C00000"/>
                                    </a:solidFill>
                                    <a:latin typeface="Cambria Math" panose="02040503050406030204" pitchFamily="18" charset="0"/>
                                  </a:rPr>
                                  <m:t>∗</m:t>
                                </m:r>
                              </m:sup>
                            </m:sSup>
                          </m:e>
                        </m:d>
                      </m:e>
                    </m:d>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solidFill>
                              <a:srgbClr val="C00000"/>
                            </a:solidFill>
                            <a:latin typeface="Cambria Math" panose="02040503050406030204" pitchFamily="18" charset="0"/>
                          </a:rPr>
                          <m:t>𝐺</m:t>
                        </m:r>
                      </m:sub>
                    </m:sSub>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𝑇</m:t>
                        </m:r>
                      </m:e>
                    </m:d>
                    <m:r>
                      <a:rPr lang="en-US" sz="2400" i="1">
                        <a:latin typeface="Cambria Math" panose="02040503050406030204" pitchFamily="18" charset="0"/>
                      </a:rPr>
                      <m:t>|</m:t>
                    </m:r>
                  </m:oMath>
                </a14:m>
                <a:r>
                  <a:rPr lang="en-US" sz="2400" dirty="0"/>
                  <a:t>, or</a:t>
                </a:r>
              </a:p>
              <a:p>
                <a:pPr marL="457200" indent="-457200" algn="l">
                  <a:buFont typeface="+mj-lt"/>
                  <a:buAutoNum type="alphaUcPeriod"/>
                </a:pPr>
                <a:r>
                  <a:rPr lang="en-US" sz="2400" dirty="0"/>
                  <a:t> the graph </a:t>
                </a:r>
                <a14:m>
                  <m:oMath xmlns:m="http://schemas.openxmlformats.org/officeDocument/2006/math">
                    <m:r>
                      <a:rPr lang="en-US" sz="2400" i="1">
                        <a:solidFill>
                          <a:srgbClr val="C00000"/>
                        </a:solidFill>
                        <a:latin typeface="Cambria Math" panose="02040503050406030204" pitchFamily="18" charset="0"/>
                      </a:rPr>
                      <m:t>𝐺</m:t>
                    </m:r>
                    <m:r>
                      <a:rPr lang="en-US" sz="2400" i="1">
                        <a:latin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𝑇</m:t>
                        </m:r>
                      </m:e>
                      <m:sup>
                        <m:r>
                          <a:rPr lang="en-US" sz="2400" i="1">
                            <a:solidFill>
                              <a:srgbClr val="C00000"/>
                            </a:solidFill>
                            <a:latin typeface="Cambria Math" panose="02040503050406030204" pitchFamily="18" charset="0"/>
                          </a:rPr>
                          <m:t>∗</m:t>
                        </m:r>
                      </m:sup>
                    </m:sSup>
                    <m:r>
                      <a:rPr lang="en-US" sz="2400" i="1">
                        <a:latin typeface="Cambria Math" panose="02040503050406030204" pitchFamily="18" charset="0"/>
                      </a:rPr>
                      <m:t>]</m:t>
                    </m:r>
                  </m:oMath>
                </a14:m>
                <a:r>
                  <a:rPr lang="en-US" sz="2400" dirty="0"/>
                  <a:t> has a cycle (so the recursive call immediately halts)</a:t>
                </a:r>
              </a:p>
            </p:txBody>
          </p:sp>
        </mc:Choice>
        <mc:Fallback xmlns="">
          <p:sp>
            <p:nvSpPr>
              <p:cNvPr id="11" name="Rectangle: Rounded Corners 10">
                <a:extLst>
                  <a:ext uri="{FF2B5EF4-FFF2-40B4-BE49-F238E27FC236}">
                    <a16:creationId xmlns:a16="http://schemas.microsoft.com/office/drawing/2014/main" id="{8F0FCE50-25A5-5A1A-8EF3-25B64DA5D519}"/>
                  </a:ext>
                </a:extLst>
              </p:cNvPr>
              <p:cNvSpPr>
                <a:spLocks noRot="1" noChangeAspect="1" noMove="1" noResize="1" noEditPoints="1" noAdjustHandles="1" noChangeArrowheads="1" noChangeShapeType="1" noTextEdit="1"/>
              </p:cNvSpPr>
              <p:nvPr/>
            </p:nvSpPr>
            <p:spPr bwMode="auto">
              <a:xfrm>
                <a:off x="609601" y="4649887"/>
                <a:ext cx="10987616" cy="1443409"/>
              </a:xfrm>
              <a:prstGeom prst="roundRect">
                <a:avLst/>
              </a:prstGeom>
              <a:blipFill>
                <a:blip r:embed="rId2"/>
                <a:stretch>
                  <a:fillRect/>
                </a:stretch>
              </a:blipFill>
              <a:ln>
                <a:headEnd type="none" w="med" len="med"/>
                <a:tailEnd type="none" w="med" len="med"/>
              </a:ln>
            </p:spPr>
            <p:txBody>
              <a:bodyPr/>
              <a:lstStyle/>
              <a:p>
                <a:r>
                  <a:rPr lang="en-US">
                    <a:noFill/>
                  </a:rPr>
                  <a:t> </a:t>
                </a:r>
              </a:p>
            </p:txBody>
          </p:sp>
        </mc:Fallback>
      </mc:AlternateContent>
      <p:sp>
        <p:nvSpPr>
          <p:cNvPr id="2" name="Title 1">
            <a:extLst>
              <a:ext uri="{FF2B5EF4-FFF2-40B4-BE49-F238E27FC236}">
                <a16:creationId xmlns:a16="http://schemas.microsoft.com/office/drawing/2014/main" id="{FC756369-5331-922F-FBEC-5043F070EEFA}"/>
              </a:ext>
            </a:extLst>
          </p:cNvPr>
          <p:cNvSpPr>
            <a:spLocks noGrp="1"/>
          </p:cNvSpPr>
          <p:nvPr>
            <p:ph type="title"/>
          </p:nvPr>
        </p:nvSpPr>
        <p:spPr/>
        <p:txBody>
          <a:bodyPr/>
          <a:lstStyle/>
          <a:p>
            <a:r>
              <a:rPr lang="en-US" dirty="0"/>
              <a:t>Analysis of version 3 of the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366DEF-160B-9A39-5C5B-0812DBBE568C}"/>
                  </a:ext>
                </a:extLst>
              </p:cNvPr>
              <p:cNvSpPr>
                <a:spLocks noGrp="1"/>
              </p:cNvSpPr>
              <p:nvPr>
                <p:ph idx="1"/>
              </p:nvPr>
            </p:nvSpPr>
            <p:spPr>
              <a:xfrm>
                <a:off x="609600" y="1196975"/>
                <a:ext cx="10972800" cy="3384153"/>
              </a:xfrm>
            </p:spPr>
            <p:txBody>
              <a:bodyPr/>
              <a:lstStyle/>
              <a:p>
                <a:pPr marL="0" indent="0">
                  <a:buNone/>
                </a:pPr>
                <a:r>
                  <a:rPr lang="en-US" dirty="0"/>
                  <a:t>Consider the recursive call where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is not decreased:</a:t>
                </a:r>
                <a:br>
                  <a:rPr lang="en-US" dirty="0"/>
                </a:br>
                <a:r>
                  <a:rPr lang="en-US" dirty="0"/>
                  <a:t>find a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solidFill>
                          <a:srgbClr val="C00000"/>
                        </a:solidFill>
                        <a:latin typeface="Cambria Math" panose="02040503050406030204" pitchFamily="18" charset="0"/>
                      </a:rPr>
                      <m:t>𝑃</m:t>
                    </m:r>
                  </m:oMath>
                </a14:m>
                <a:r>
                  <a:rPr lang="en-US" dirty="0"/>
                  <a:t> is the extending path</a:t>
                </a:r>
              </a:p>
              <a:p>
                <a:pPr marL="0" indent="0">
                  <a:buNone/>
                </a:pPr>
                <a:r>
                  <a:rPr lang="en-US" dirty="0"/>
                  <a:t>By definition of the </a:t>
                </a:r>
                <a:r>
                  <a:rPr lang="en-US" dirty="0">
                    <a:solidFill>
                      <a:srgbClr val="0070C0"/>
                    </a:solidFill>
                  </a:rPr>
                  <a:t>extending path</a:t>
                </a:r>
                <a:r>
                  <a:rPr lang="en-US" dirty="0"/>
                  <a:t> </a:t>
                </a:r>
                <a14:m>
                  <m:oMath xmlns:m="http://schemas.openxmlformats.org/officeDocument/2006/math">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r>
                      <a:rPr lang="en-US" b="0" i="1" smtClean="0">
                        <a:latin typeface="Cambria Math" panose="02040503050406030204" pitchFamily="18" charset="0"/>
                      </a:rPr>
                      <m:t>)</m:t>
                    </m:r>
                  </m:oMath>
                </a14:m>
                <a:r>
                  <a:rPr lang="en-US" dirty="0"/>
                  <a:t>, we know:</a:t>
                </a:r>
              </a:p>
              <a:p>
                <a:r>
                  <a:rPr lang="en-US" dirty="0"/>
                  <a:t>the last vertex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oMath>
                </a14:m>
                <a:r>
                  <a:rPr lang="en-US" dirty="0"/>
                  <a:t> has degree </a:t>
                </a:r>
                <a14:m>
                  <m:oMath xmlns:m="http://schemas.openxmlformats.org/officeDocument/2006/math">
                    <m:r>
                      <a:rPr lang="en-US" b="0" i="1" smtClean="0">
                        <a:latin typeface="Cambria Math" panose="02040503050406030204" pitchFamily="18" charset="0"/>
                      </a:rPr>
                      <m:t>≥3</m:t>
                    </m:r>
                  </m:oMath>
                </a14:m>
                <a:r>
                  <a:rPr lang="en-US" dirty="0"/>
                  <a:t>, or</a:t>
                </a:r>
              </a:p>
              <a:p>
                <a:r>
                  <a:rPr lang="en-US" dirty="0"/>
                  <a:t>the last vertex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ℓ</m:t>
                        </m:r>
                      </m:sub>
                    </m:sSub>
                  </m:oMath>
                </a14:m>
                <a:r>
                  <a:rPr lang="en-US" dirty="0"/>
                  <a:t> has two neighbors in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𝑃</m:t>
                    </m:r>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9366DEF-160B-9A39-5C5B-0812DBBE568C}"/>
                  </a:ext>
                </a:extLst>
              </p:cNvPr>
              <p:cNvSpPr>
                <a:spLocks noGrp="1" noRot="1" noChangeAspect="1" noMove="1" noResize="1" noEditPoints="1" noAdjustHandles="1" noChangeArrowheads="1" noChangeShapeType="1" noTextEdit="1"/>
              </p:cNvSpPr>
              <p:nvPr>
                <p:ph idx="1"/>
              </p:nvPr>
            </p:nvSpPr>
            <p:spPr>
              <a:xfrm>
                <a:off x="609600" y="1196975"/>
                <a:ext cx="10972800" cy="3384153"/>
              </a:xfrm>
              <a:blipFill>
                <a:blip r:embed="rId3"/>
                <a:stretch>
                  <a:fillRect l="-889" t="-14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A6F5E84-A14E-C474-6073-3CC3BF67A7B4}"/>
              </a:ext>
            </a:extLst>
          </p:cNvPr>
          <p:cNvSpPr>
            <a:spLocks noGrp="1"/>
          </p:cNvSpPr>
          <p:nvPr>
            <p:ph type="sldNum" sz="quarter" idx="12"/>
          </p:nvPr>
        </p:nvSpPr>
        <p:spPr/>
        <p:txBody>
          <a:bodyPr/>
          <a:lstStyle/>
          <a:p>
            <a:pPr>
              <a:defRPr/>
            </a:pPr>
            <a:fld id="{2EEB4C75-3422-4131-BAA1-452F888D0C16}" type="slidenum">
              <a:rPr lang="nb-NO" smtClean="0"/>
              <a:pPr>
                <a:defRPr/>
              </a:pPr>
              <a:t>18</a:t>
            </a:fld>
            <a:endParaRPr lang="nb-NO"/>
          </a:p>
        </p:txBody>
      </p:sp>
      <p:grpSp>
        <p:nvGrpSpPr>
          <p:cNvPr id="10" name="Group 9">
            <a:extLst>
              <a:ext uri="{FF2B5EF4-FFF2-40B4-BE49-F238E27FC236}">
                <a16:creationId xmlns:a16="http://schemas.microsoft.com/office/drawing/2014/main" id="{908041F9-D872-7104-E092-CCFB2E6E091C}"/>
              </a:ext>
            </a:extLst>
          </p:cNvPr>
          <p:cNvGrpSpPr/>
          <p:nvPr/>
        </p:nvGrpSpPr>
        <p:grpSpPr>
          <a:xfrm>
            <a:off x="3710517" y="4058309"/>
            <a:ext cx="4800600" cy="2264705"/>
            <a:chOff x="3695700" y="4600578"/>
            <a:chExt cx="4800600" cy="2264705"/>
          </a:xfrm>
        </p:grpSpPr>
        <p:pic>
          <p:nvPicPr>
            <p:cNvPr id="5" name="Picture 4">
              <a:extLst>
                <a:ext uri="{FF2B5EF4-FFF2-40B4-BE49-F238E27FC236}">
                  <a16:creationId xmlns:a16="http://schemas.microsoft.com/office/drawing/2014/main" id="{71F80DBC-CA22-224F-4A31-644518DEC685}"/>
                </a:ext>
              </a:extLst>
            </p:cNvPr>
            <p:cNvPicPr>
              <a:picLocks noChangeAspect="1"/>
            </p:cNvPicPr>
            <p:nvPr/>
          </p:nvPicPr>
          <p:blipFill>
            <a:blip r:embed="rId4"/>
            <a:stretch>
              <a:fillRect/>
            </a:stretch>
          </p:blipFill>
          <p:spPr>
            <a:xfrm>
              <a:off x="3695700" y="4600578"/>
              <a:ext cx="4800600" cy="20574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A31505C-5543-5629-9ED5-4FC13A649877}"/>
                    </a:ext>
                  </a:extLst>
                </p:cNvPr>
                <p:cNvSpPr txBox="1"/>
                <p:nvPr/>
              </p:nvSpPr>
              <p:spPr>
                <a:xfrm>
                  <a:off x="4511824"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1</m:t>
                            </m:r>
                          </m:sub>
                        </m:sSub>
                      </m:oMath>
                    </m:oMathPara>
                  </a14:m>
                  <a:endParaRPr lang="en-US" sz="2800" dirty="0" err="1">
                    <a:solidFill>
                      <a:srgbClr val="C00000"/>
                    </a:solidFill>
                    <a:latin typeface="+mj-lt"/>
                  </a:endParaRPr>
                </a:p>
              </p:txBody>
            </p:sp>
          </mc:Choice>
          <mc:Fallback xmlns="">
            <p:sp>
              <p:nvSpPr>
                <p:cNvPr id="6" name="TextBox 5">
                  <a:extLst>
                    <a:ext uri="{FF2B5EF4-FFF2-40B4-BE49-F238E27FC236}">
                      <a16:creationId xmlns:a16="http://schemas.microsoft.com/office/drawing/2014/main" id="{9A31505C-5543-5629-9ED5-4FC13A649877}"/>
                    </a:ext>
                  </a:extLst>
                </p:cNvPr>
                <p:cNvSpPr txBox="1">
                  <a:spLocks noRot="1" noChangeAspect="1" noMove="1" noResize="1" noEditPoints="1" noAdjustHandles="1" noChangeArrowheads="1" noChangeShapeType="1" noTextEdit="1"/>
                </p:cNvSpPr>
                <p:nvPr/>
              </p:nvSpPr>
              <p:spPr>
                <a:xfrm>
                  <a:off x="4511824" y="6342063"/>
                  <a:ext cx="50405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F8C171-CA0C-9919-71BD-71F4D015E5B8}"/>
                    </a:ext>
                  </a:extLst>
                </p:cNvPr>
                <p:cNvSpPr txBox="1"/>
                <p:nvPr/>
              </p:nvSpPr>
              <p:spPr>
                <a:xfrm>
                  <a:off x="5159896"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2</m:t>
                            </m:r>
                          </m:sub>
                        </m:sSub>
                      </m:oMath>
                    </m:oMathPara>
                  </a14:m>
                  <a:endParaRPr lang="en-US" sz="2800" dirty="0" err="1">
                    <a:solidFill>
                      <a:srgbClr val="C00000"/>
                    </a:solidFill>
                    <a:latin typeface="+mj-lt"/>
                  </a:endParaRPr>
                </a:p>
              </p:txBody>
            </p:sp>
          </mc:Choice>
          <mc:Fallback xmlns="">
            <p:sp>
              <p:nvSpPr>
                <p:cNvPr id="7" name="TextBox 6">
                  <a:extLst>
                    <a:ext uri="{FF2B5EF4-FFF2-40B4-BE49-F238E27FC236}">
                      <a16:creationId xmlns:a16="http://schemas.microsoft.com/office/drawing/2014/main" id="{0EF8C171-CA0C-9919-71BD-71F4D015E5B8}"/>
                    </a:ext>
                  </a:extLst>
                </p:cNvPr>
                <p:cNvSpPr txBox="1">
                  <a:spLocks noRot="1" noChangeAspect="1" noMove="1" noResize="1" noEditPoints="1" noAdjustHandles="1" noChangeArrowheads="1" noChangeShapeType="1" noTextEdit="1"/>
                </p:cNvSpPr>
                <p:nvPr/>
              </p:nvSpPr>
              <p:spPr>
                <a:xfrm>
                  <a:off x="5159896" y="6342063"/>
                  <a:ext cx="50405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20BCA8-F892-387B-8B38-44B59061347F}"/>
                    </a:ext>
                  </a:extLst>
                </p:cNvPr>
                <p:cNvSpPr txBox="1"/>
                <p:nvPr/>
              </p:nvSpPr>
              <p:spPr>
                <a:xfrm>
                  <a:off x="5858789"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3</m:t>
                            </m:r>
                          </m:sub>
                        </m:sSub>
                      </m:oMath>
                    </m:oMathPara>
                  </a14:m>
                  <a:endParaRPr lang="en-US" sz="2800" dirty="0" err="1">
                    <a:solidFill>
                      <a:srgbClr val="C00000"/>
                    </a:solidFill>
                    <a:latin typeface="+mj-lt"/>
                  </a:endParaRPr>
                </a:p>
              </p:txBody>
            </p:sp>
          </mc:Choice>
          <mc:Fallback xmlns="">
            <p:sp>
              <p:nvSpPr>
                <p:cNvPr id="8" name="TextBox 7">
                  <a:extLst>
                    <a:ext uri="{FF2B5EF4-FFF2-40B4-BE49-F238E27FC236}">
                      <a16:creationId xmlns:a16="http://schemas.microsoft.com/office/drawing/2014/main" id="{EC20BCA8-F892-387B-8B38-44B59061347F}"/>
                    </a:ext>
                  </a:extLst>
                </p:cNvPr>
                <p:cNvSpPr txBox="1">
                  <a:spLocks noRot="1" noChangeAspect="1" noMove="1" noResize="1" noEditPoints="1" noAdjustHandles="1" noChangeArrowheads="1" noChangeShapeType="1" noTextEdit="1"/>
                </p:cNvSpPr>
                <p:nvPr/>
              </p:nvSpPr>
              <p:spPr>
                <a:xfrm>
                  <a:off x="5858789" y="6342063"/>
                  <a:ext cx="50405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1A4CEA-33AA-5713-B4E4-CC7D099AC2AD}"/>
                    </a:ext>
                  </a:extLst>
                </p:cNvPr>
                <p:cNvSpPr txBox="1"/>
                <p:nvPr/>
              </p:nvSpPr>
              <p:spPr>
                <a:xfrm>
                  <a:off x="6575145" y="6342063"/>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𝑣</m:t>
                            </m:r>
                          </m:e>
                          <m:sub>
                            <m:r>
                              <a:rPr lang="en-US" sz="2800" b="0" i="1" smtClean="0">
                                <a:solidFill>
                                  <a:srgbClr val="C00000"/>
                                </a:solidFill>
                                <a:latin typeface="Cambria Math" panose="02040503050406030204" pitchFamily="18" charset="0"/>
                              </a:rPr>
                              <m:t>4</m:t>
                            </m:r>
                          </m:sub>
                        </m:sSub>
                      </m:oMath>
                    </m:oMathPara>
                  </a14:m>
                  <a:endParaRPr lang="en-US" sz="2800" dirty="0" err="1">
                    <a:solidFill>
                      <a:srgbClr val="C00000"/>
                    </a:solidFill>
                    <a:latin typeface="+mj-lt"/>
                  </a:endParaRPr>
                </a:p>
              </p:txBody>
            </p:sp>
          </mc:Choice>
          <mc:Fallback xmlns="">
            <p:sp>
              <p:nvSpPr>
                <p:cNvPr id="9" name="TextBox 8">
                  <a:extLst>
                    <a:ext uri="{FF2B5EF4-FFF2-40B4-BE49-F238E27FC236}">
                      <a16:creationId xmlns:a16="http://schemas.microsoft.com/office/drawing/2014/main" id="{F01A4CEA-33AA-5713-B4E4-CC7D099AC2AD}"/>
                    </a:ext>
                  </a:extLst>
                </p:cNvPr>
                <p:cNvSpPr txBox="1">
                  <a:spLocks noRot="1" noChangeAspect="1" noMove="1" noResize="1" noEditPoints="1" noAdjustHandles="1" noChangeArrowheads="1" noChangeShapeType="1" noTextEdit="1"/>
                </p:cNvSpPr>
                <p:nvPr/>
              </p:nvSpPr>
              <p:spPr>
                <a:xfrm>
                  <a:off x="6575145" y="6342063"/>
                  <a:ext cx="504056" cy="523220"/>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0190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369-5331-922F-FBEC-5043F070EEFA}"/>
              </a:ext>
            </a:extLst>
          </p:cNvPr>
          <p:cNvSpPr>
            <a:spLocks noGrp="1"/>
          </p:cNvSpPr>
          <p:nvPr>
            <p:ph type="title"/>
          </p:nvPr>
        </p:nvSpPr>
        <p:spPr/>
        <p:txBody>
          <a:bodyPr/>
          <a:lstStyle/>
          <a:p>
            <a:r>
              <a:rPr lang="en-US" dirty="0"/>
              <a:t>Analysis of version 3 of the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366DEF-160B-9A39-5C5B-0812DBBE568C}"/>
                  </a:ext>
                </a:extLst>
              </p:cNvPr>
              <p:cNvSpPr>
                <a:spLocks noGrp="1"/>
              </p:cNvSpPr>
              <p:nvPr>
                <p:ph idx="1"/>
              </p:nvPr>
            </p:nvSpPr>
            <p:spPr/>
            <p:txBody>
              <a:bodyPr/>
              <a:lstStyle/>
              <a:p>
                <a:pPr marL="0" indent="0">
                  <a:spcBef>
                    <a:spcPts val="600"/>
                  </a:spcBef>
                  <a:buNone/>
                </a:pPr>
                <a:r>
                  <a:rPr lang="en-US" dirty="0"/>
                  <a:t>In recursive calls where </a:t>
                </a:r>
                <a14:m>
                  <m:oMath xmlns:m="http://schemas.openxmlformats.org/officeDocument/2006/math">
                    <m:r>
                      <a:rPr lang="en-US" i="1">
                        <a:solidFill>
                          <a:srgbClr val="C00000"/>
                        </a:solidFill>
                        <a:latin typeface="Cambria Math" panose="02040503050406030204" pitchFamily="18" charset="0"/>
                      </a:rPr>
                      <m:t>𝑘</m:t>
                    </m:r>
                  </m:oMath>
                </a14:m>
                <a:r>
                  <a:rPr lang="en-US" dirty="0"/>
                  <a:t> does not decrease, the size of the open neighborhood grows</a:t>
                </a:r>
              </a:p>
              <a:p>
                <a:pPr marL="0" indent="0">
                  <a:spcBef>
                    <a:spcPts val="600"/>
                  </a:spcBef>
                  <a:buNone/>
                </a:pPr>
                <a:r>
                  <a:rPr lang="en-US" dirty="0"/>
                  <a:t>When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solidFill>
                                  <a:srgbClr val="C00000"/>
                                </a:solidFill>
                                <a:latin typeface="Cambria Math" panose="02040503050406030204" pitchFamily="18" charset="0"/>
                              </a:rPr>
                              <m:t>𝐺</m:t>
                            </m:r>
                          </m:sub>
                        </m:sSub>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𝑇</m:t>
                            </m:r>
                          </m:e>
                        </m:d>
                      </m:e>
                    </m:d>
                  </m:oMath>
                </a14:m>
                <a:r>
                  <a:rPr lang="en-US" dirty="0"/>
                  <a:t> reaches </a:t>
                </a:r>
                <a14:m>
                  <m:oMath xmlns:m="http://schemas.openxmlformats.org/officeDocument/2006/math">
                    <m:r>
                      <a:rPr lang="en-US" i="1">
                        <a:solidFill>
                          <a:srgbClr val="C00000"/>
                        </a:solidFill>
                        <a:latin typeface="Cambria Math" panose="02040503050406030204" pitchFamily="18" charset="0"/>
                      </a:rPr>
                      <m:t>𝑘</m:t>
                    </m:r>
                    <m:r>
                      <a:rPr lang="en-US" i="1">
                        <a:latin typeface="Cambria Math" panose="02040503050406030204" pitchFamily="18" charset="0"/>
                      </a:rPr>
                      <m:t>(</m:t>
                    </m:r>
                    <m:r>
                      <a:rPr lang="en-US" i="1">
                        <a:solidFill>
                          <a:srgbClr val="C00000"/>
                        </a:solidFill>
                        <a:latin typeface="Cambria Math" panose="02040503050406030204" pitchFamily="18" charset="0"/>
                      </a:rPr>
                      <m:t>𝑘</m:t>
                    </m:r>
                    <m:r>
                      <a:rPr lang="en-US" i="1">
                        <a:latin typeface="Cambria Math" panose="02040503050406030204" pitchFamily="18" charset="0"/>
                      </a:rPr>
                      <m:t>+2)</m:t>
                    </m:r>
                  </m:oMath>
                </a14:m>
                <a:r>
                  <a:rPr lang="en-US" dirty="0"/>
                  <a:t>, the algorithm either recurses for </a:t>
                </a:r>
                <a14:m>
                  <m:oMath xmlns:m="http://schemas.openxmlformats.org/officeDocument/2006/math">
                    <m:r>
                      <a:rPr lang="en-US" i="1">
                        <a:solidFill>
                          <a:srgbClr val="C00000"/>
                        </a:solidFill>
                        <a:latin typeface="Cambria Math" panose="02040503050406030204" pitchFamily="18" charset="0"/>
                      </a:rPr>
                      <m:t>𝑘</m:t>
                    </m:r>
                    <m:r>
                      <a:rPr lang="en-US" i="1">
                        <a:latin typeface="Cambria Math" panose="02040503050406030204" pitchFamily="18" charset="0"/>
                      </a:rPr>
                      <m:t>−1</m:t>
                    </m:r>
                  </m:oMath>
                </a14:m>
                <a:r>
                  <a:rPr lang="en-US" dirty="0"/>
                  <a:t> or halts</a:t>
                </a:r>
              </a:p>
              <a:p>
                <a:pPr marL="0" indent="0">
                  <a:spcBef>
                    <a:spcPts val="600"/>
                  </a:spcBef>
                  <a:buNone/>
                </a:pPr>
                <a:r>
                  <a:rPr lang="en-US" dirty="0"/>
                  <a:t>On each path of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a14:m>
                <a:r>
                  <a:rPr lang="en-US" dirty="0"/>
                  <a:t> consecutive calls in the recursion tree, </a:t>
                </a:r>
                <a:r>
                  <a:rPr lang="en-US" dirty="0">
                    <a:solidFill>
                      <a:srgbClr val="0070C0"/>
                    </a:solidFill>
                  </a:rPr>
                  <a:t>the parameter drops</a:t>
                </a:r>
              </a:p>
              <a:p>
                <a:r>
                  <a:rPr lang="en-US" dirty="0"/>
                  <a:t>The recursion tree has branching factor 3 and depth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so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3</m:t>
                                </m:r>
                              </m:sup>
                            </m:sSup>
                          </m:e>
                        </m:d>
                      </m:sup>
                    </m:sSup>
                  </m:oMath>
                </a14:m>
                <a:endParaRPr lang="en-US" dirty="0"/>
              </a:p>
              <a:p>
                <a:pPr>
                  <a:spcBef>
                    <a:spcPts val="600"/>
                  </a:spcBef>
                </a:pPr>
                <a:r>
                  <a:rPr lang="en-US" dirty="0"/>
                  <a:t>The total running time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3</m:t>
                                </m:r>
                              </m:sup>
                            </m:sSup>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e>
                        </m:d>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endParaRPr lang="en-US" dirty="0"/>
              </a:p>
              <a:p>
                <a:pPr marL="0" indent="0">
                  <a:buNone/>
                </a:pPr>
                <a:r>
                  <a:rPr lang="en-US" dirty="0"/>
                  <a:t>Refined analysis gives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𝑘</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𝑘</m:t>
                                </m:r>
                              </m:e>
                            </m:func>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e>
                        </m:d>
                      </m:e>
                      <m:sup>
                        <m:r>
                          <a:rPr lang="en-US" b="0" i="1" smtClean="0">
                            <a:latin typeface="Cambria Math" panose="02040503050406030204" pitchFamily="18" charset="0"/>
                          </a:rPr>
                          <m:t>𝑂</m:t>
                        </m:r>
                        <m:r>
                          <a:rPr lang="en-US" b="0" i="1" smtClean="0">
                            <a:latin typeface="Cambria Math" panose="02040503050406030204" pitchFamily="18" charset="0"/>
                          </a:rPr>
                          <m:t>(1)</m:t>
                        </m:r>
                      </m:sup>
                    </m:sSup>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39366DEF-160B-9A39-5C5B-0812DBBE568C}"/>
                  </a:ext>
                </a:extLst>
              </p:cNvPr>
              <p:cNvSpPr>
                <a:spLocks noGrp="1" noRot="1" noChangeAspect="1" noMove="1" noResize="1" noEditPoints="1" noAdjustHandles="1" noChangeArrowheads="1" noChangeShapeType="1" noTextEdit="1"/>
              </p:cNvSpPr>
              <p:nvPr>
                <p:ph idx="1"/>
              </p:nvPr>
            </p:nvSpPr>
            <p:spPr>
              <a:blipFill>
                <a:blip r:embed="rId2"/>
                <a:stretch>
                  <a:fillRect l="-889" t="-989" r="-1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A6F5E84-A14E-C474-6073-3CC3BF67A7B4}"/>
              </a:ext>
            </a:extLst>
          </p:cNvPr>
          <p:cNvSpPr>
            <a:spLocks noGrp="1"/>
          </p:cNvSpPr>
          <p:nvPr>
            <p:ph type="sldNum" sz="quarter" idx="12"/>
          </p:nvPr>
        </p:nvSpPr>
        <p:spPr/>
        <p:txBody>
          <a:bodyPr/>
          <a:lstStyle/>
          <a:p>
            <a:pPr>
              <a:defRPr/>
            </a:pPr>
            <a:fld id="{2EEB4C75-3422-4131-BAA1-452F888D0C16}" type="slidenum">
              <a:rPr lang="nb-NO" smtClean="0"/>
              <a:pPr>
                <a:defRPr/>
              </a:pPr>
              <a:t>19</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DBA261D0-6C17-07C7-E264-62BF212E8D4A}"/>
                  </a:ext>
                </a:extLst>
              </p:cNvPr>
              <p:cNvSpPr/>
              <p:nvPr/>
            </p:nvSpPr>
            <p:spPr bwMode="auto">
              <a:xfrm>
                <a:off x="609601" y="4649887"/>
                <a:ext cx="10987616" cy="144340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l">
                  <a:buNone/>
                </a:pPr>
                <a:r>
                  <a:rPr lang="en-US" sz="2400" dirty="0"/>
                  <a:t>For the updated set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𝑇</m:t>
                        </m:r>
                      </m:e>
                      <m:sup>
                        <m:r>
                          <a:rPr lang="en-US" sz="2400" b="0" i="1" smtClean="0">
                            <a:solidFill>
                              <a:srgbClr val="C00000"/>
                            </a:solidFill>
                            <a:latin typeface="Cambria Math" panose="02040503050406030204" pitchFamily="18" charset="0"/>
                          </a:rPr>
                          <m:t>∗</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𝑃</m:t>
                    </m:r>
                    <m:r>
                      <a:rPr lang="en-US" sz="2400" b="0" i="1" smtClean="0">
                        <a:latin typeface="Cambria Math" panose="02040503050406030204" pitchFamily="18" charset="0"/>
                      </a:rPr>
                      <m:t>)</m:t>
                    </m:r>
                  </m:oMath>
                </a14:m>
                <a:r>
                  <a:rPr lang="en-US" sz="2400" dirty="0"/>
                  <a:t> for which we search for a </a:t>
                </a:r>
                <a:r>
                  <a:rPr lang="en-US" sz="2400" dirty="0" err="1"/>
                  <a:t>supertree</a:t>
                </a:r>
                <a:r>
                  <a:rPr lang="en-US" sz="2400" dirty="0"/>
                  <a:t>:</a:t>
                </a:r>
              </a:p>
              <a:p>
                <a:pPr marL="457200" indent="-457200" algn="l">
                  <a:buFont typeface="+mj-lt"/>
                  <a:buAutoNum type="alphaUcPeriod"/>
                </a:pP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solidFill>
                                  <a:srgbClr val="C00000"/>
                                </a:solidFill>
                                <a:latin typeface="Cambria Math" panose="02040503050406030204" pitchFamily="18" charset="0"/>
                              </a:rPr>
                              <m:t>𝐺</m:t>
                            </m:r>
                          </m:sub>
                        </m:sSub>
                        <m:d>
                          <m:dPr>
                            <m:ctrlPr>
                              <a:rPr lang="en-US" sz="2400" i="1">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𝑇</m:t>
                                </m:r>
                              </m:e>
                              <m:sup>
                                <m:r>
                                  <a:rPr lang="en-US" sz="2400" i="1">
                                    <a:solidFill>
                                      <a:srgbClr val="C00000"/>
                                    </a:solidFill>
                                    <a:latin typeface="Cambria Math" panose="02040503050406030204" pitchFamily="18" charset="0"/>
                                  </a:rPr>
                                  <m:t>∗</m:t>
                                </m:r>
                              </m:sup>
                            </m:sSup>
                          </m:e>
                        </m:d>
                      </m:e>
                    </m:d>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solidFill>
                              <a:srgbClr val="C00000"/>
                            </a:solidFill>
                            <a:latin typeface="Cambria Math" panose="02040503050406030204" pitchFamily="18" charset="0"/>
                          </a:rPr>
                          <m:t>𝐺</m:t>
                        </m:r>
                      </m:sub>
                    </m:sSub>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𝑇</m:t>
                        </m:r>
                      </m:e>
                    </m:d>
                    <m:r>
                      <a:rPr lang="en-US" sz="2400" i="1">
                        <a:latin typeface="Cambria Math" panose="02040503050406030204" pitchFamily="18" charset="0"/>
                      </a:rPr>
                      <m:t>|</m:t>
                    </m:r>
                  </m:oMath>
                </a14:m>
                <a:r>
                  <a:rPr lang="en-US" sz="2400" dirty="0"/>
                  <a:t>, or</a:t>
                </a:r>
              </a:p>
              <a:p>
                <a:pPr marL="457200" indent="-457200" algn="l">
                  <a:buFont typeface="+mj-lt"/>
                  <a:buAutoNum type="alphaUcPeriod"/>
                </a:pPr>
                <a:r>
                  <a:rPr lang="en-US" sz="2400" dirty="0"/>
                  <a:t> the graph </a:t>
                </a:r>
                <a14:m>
                  <m:oMath xmlns:m="http://schemas.openxmlformats.org/officeDocument/2006/math">
                    <m:r>
                      <a:rPr lang="en-US" sz="2400" b="0" i="1" smtClean="0">
                        <a:solidFill>
                          <a:srgbClr val="C00000"/>
                        </a:solidFill>
                        <a:latin typeface="Cambria Math" panose="02040503050406030204" pitchFamily="18" charset="0"/>
                      </a:rPr>
                      <m:t>𝐺</m:t>
                    </m:r>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𝑇</m:t>
                        </m:r>
                      </m:e>
                      <m:sup>
                        <m:r>
                          <a:rPr lang="en-US" sz="2400" b="0" i="1" smtClean="0">
                            <a:solidFill>
                              <a:srgbClr val="C00000"/>
                            </a:solidFill>
                            <a:latin typeface="Cambria Math" panose="02040503050406030204" pitchFamily="18" charset="0"/>
                          </a:rPr>
                          <m:t>∗</m:t>
                        </m:r>
                      </m:sup>
                    </m:sSup>
                    <m:r>
                      <a:rPr lang="en-US" sz="2400" b="0" i="1" smtClean="0">
                        <a:latin typeface="Cambria Math" panose="02040503050406030204" pitchFamily="18" charset="0"/>
                      </a:rPr>
                      <m:t>]</m:t>
                    </m:r>
                  </m:oMath>
                </a14:m>
                <a:r>
                  <a:rPr lang="en-US" sz="2400" dirty="0"/>
                  <a:t> has a cycle (so the recursive call immediately halts)</a:t>
                </a:r>
              </a:p>
            </p:txBody>
          </p:sp>
        </mc:Choice>
        <mc:Fallback xmlns="">
          <p:sp>
            <p:nvSpPr>
              <p:cNvPr id="5" name="Rectangle: Rounded Corners 4">
                <a:extLst>
                  <a:ext uri="{FF2B5EF4-FFF2-40B4-BE49-F238E27FC236}">
                    <a16:creationId xmlns:a16="http://schemas.microsoft.com/office/drawing/2014/main" id="{DBA261D0-6C17-07C7-E264-62BF212E8D4A}"/>
                  </a:ext>
                </a:extLst>
              </p:cNvPr>
              <p:cNvSpPr>
                <a:spLocks noRot="1" noChangeAspect="1" noMove="1" noResize="1" noEditPoints="1" noAdjustHandles="1" noChangeArrowheads="1" noChangeShapeType="1" noTextEdit="1"/>
              </p:cNvSpPr>
              <p:nvPr/>
            </p:nvSpPr>
            <p:spPr bwMode="auto">
              <a:xfrm>
                <a:off x="609601" y="4649887"/>
                <a:ext cx="10987616" cy="1443409"/>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41E35640-3316-E4AB-7A03-EDBBFDA42BD1}"/>
                  </a:ext>
                </a:extLst>
              </p:cNvPr>
              <p:cNvSpPr/>
              <p:nvPr/>
            </p:nvSpPr>
            <p:spPr bwMode="auto">
              <a:xfrm>
                <a:off x="624418" y="1297335"/>
                <a:ext cx="10972800" cy="7529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cap="small" dirty="0"/>
                  <a:t>-Secluded Tree</a:t>
                </a:r>
                <a:r>
                  <a:rPr lang="en-US" sz="2400" dirty="0"/>
                  <a:t> can be solved in time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𝑘</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i="1">
                                    <a:solidFill>
                                      <a:srgbClr val="C00000"/>
                                    </a:solidFill>
                                    <a:latin typeface="Cambria Math" panose="02040503050406030204" pitchFamily="18" charset="0"/>
                                  </a:rPr>
                                  <m:t>𝑘</m:t>
                                </m:r>
                              </m:e>
                            </m:func>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i="1">
                            <a:latin typeface="Cambria Math" panose="02040503050406030204" pitchFamily="18" charset="0"/>
                          </a:rPr>
                          <m:t>4</m:t>
                        </m:r>
                      </m:sup>
                    </m:sSup>
                  </m:oMath>
                </a14:m>
                <a:endParaRPr lang="en-US" sz="2400" dirty="0"/>
              </a:p>
            </p:txBody>
          </p:sp>
        </mc:Choice>
        <mc:Fallback>
          <p:sp>
            <p:nvSpPr>
              <p:cNvPr id="6" name="Rectangle: Rounded Corners 5">
                <a:extLst>
                  <a:ext uri="{FF2B5EF4-FFF2-40B4-BE49-F238E27FC236}">
                    <a16:creationId xmlns:a16="http://schemas.microsoft.com/office/drawing/2014/main" id="{41E35640-3316-E4AB-7A03-EDBBFDA42BD1}"/>
                  </a:ext>
                </a:extLst>
              </p:cNvPr>
              <p:cNvSpPr>
                <a:spLocks noRot="1" noChangeAspect="1" noMove="1" noResize="1" noEditPoints="1" noAdjustHandles="1" noChangeArrowheads="1" noChangeShapeType="1" noTextEdit="1"/>
              </p:cNvSpPr>
              <p:nvPr/>
            </p:nvSpPr>
            <p:spPr bwMode="auto">
              <a:xfrm>
                <a:off x="624418" y="1297335"/>
                <a:ext cx="10972800" cy="752947"/>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5212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63E9-956D-DE1D-33C7-034847F92F4D}"/>
              </a:ext>
            </a:extLst>
          </p:cNvPr>
          <p:cNvSpPr>
            <a:spLocks noGrp="1"/>
          </p:cNvSpPr>
          <p:nvPr>
            <p:ph type="title"/>
          </p:nvPr>
        </p:nvSpPr>
        <p:spPr/>
        <p:txBody>
          <a:bodyPr/>
          <a:lstStyle/>
          <a:p>
            <a:r>
              <a:rPr lang="en-US" dirty="0"/>
              <a:t>Secluded vertex sets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8001FF-5E11-F5A9-5CA2-7E363E6D6280}"/>
                  </a:ext>
                </a:extLst>
              </p:cNvPr>
              <p:cNvSpPr>
                <a:spLocks noGrp="1"/>
              </p:cNvSpPr>
              <p:nvPr>
                <p:ph idx="1"/>
              </p:nvPr>
            </p:nvSpPr>
            <p:spPr/>
            <p:txBody>
              <a:bodyPr>
                <a:normAutofit/>
              </a:bodyPr>
              <a:lstStyle/>
              <a:p>
                <a:pPr marL="0" indent="0">
                  <a:buNone/>
                </a:pPr>
                <a:r>
                  <a:rPr lang="en-US" dirty="0"/>
                  <a:t>An undirected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consists of a set of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oMath>
                </a14:m>
                <a:r>
                  <a:rPr lang="en-US" dirty="0"/>
                  <a:t> and edges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oMath>
                </a14:m>
                <a:endParaRPr lang="en-US" dirty="0"/>
              </a:p>
              <a:p>
                <a:pPr marL="0" indent="0">
                  <a:buNone/>
                </a:pPr>
                <a:r>
                  <a:rPr lang="en-US" dirty="0"/>
                  <a:t>The open </a:t>
                </a:r>
                <a:r>
                  <a:rPr lang="en-US" dirty="0">
                    <a:solidFill>
                      <a:srgbClr val="0070C0"/>
                    </a:solidFill>
                  </a:rPr>
                  <a:t>neighborhood</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solidFill>
                              <a:srgbClr val="C00000"/>
                            </a:solidFill>
                            <a:latin typeface="Cambria Math" panose="02040503050406030204" pitchFamily="18" charset="0"/>
                          </a:rPr>
                          <m:t>𝐺</m:t>
                        </m:r>
                      </m:sub>
                    </m:sSub>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𝑆</m:t>
                        </m:r>
                      </m:e>
                    </m:d>
                    <m:r>
                      <a:rPr lang="en-US" i="1">
                        <a:solidFill>
                          <a:srgbClr val="C00000"/>
                        </a:solidFill>
                        <a:latin typeface="Cambria Math" panose="02040503050406030204" pitchFamily="18" charset="0"/>
                      </a:rPr>
                      <m:t> </m:t>
                    </m:r>
                  </m:oMath>
                </a14:m>
                <a:r>
                  <a:rPr lang="en-US" dirty="0"/>
                  <a:t>of a vertex set </a:t>
                </a:r>
                <a14:m>
                  <m:oMath xmlns:m="http://schemas.openxmlformats.org/officeDocument/2006/math">
                    <m:r>
                      <a:rPr lang="en-US" b="0" i="1" smtClean="0">
                        <a:solidFill>
                          <a:srgbClr val="C00000"/>
                        </a:solidFill>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oMath>
                </a14:m>
                <a:r>
                  <a:rPr lang="en-US" dirty="0"/>
                  <a:t> contains:</a:t>
                </a:r>
              </a:p>
              <a:p>
                <a:r>
                  <a:rPr lang="en-US" dirty="0"/>
                  <a:t>those vertices outside </a:t>
                </a:r>
                <a14:m>
                  <m:oMath xmlns:m="http://schemas.openxmlformats.org/officeDocument/2006/math">
                    <m:r>
                      <a:rPr lang="en-US" b="0" i="1" smtClean="0">
                        <a:solidFill>
                          <a:srgbClr val="C00000"/>
                        </a:solidFill>
                        <a:latin typeface="Cambria Math" panose="02040503050406030204" pitchFamily="18" charset="0"/>
                      </a:rPr>
                      <m:t>𝑆</m:t>
                    </m:r>
                  </m:oMath>
                </a14:m>
                <a:r>
                  <a:rPr lang="en-US" dirty="0"/>
                  <a:t> which have an edge to a vertex inside </a:t>
                </a:r>
                <a14:m>
                  <m:oMath xmlns:m="http://schemas.openxmlformats.org/officeDocument/2006/math">
                    <m:r>
                      <a:rPr lang="en-US" b="0" i="1" smtClean="0">
                        <a:solidFill>
                          <a:srgbClr val="C00000"/>
                        </a:solidFill>
                        <a:latin typeface="Cambria Math" panose="02040503050406030204" pitchFamily="18" charset="0"/>
                      </a:rPr>
                      <m:t>𝑆</m:t>
                    </m:r>
                  </m:oMath>
                </a14:m>
                <a:endParaRPr lang="en-US" dirty="0"/>
              </a:p>
              <a:p>
                <a:pPr marL="0" indent="0">
                  <a:buNone/>
                </a:pPr>
                <a:endParaRPr lang="en-US" dirty="0"/>
              </a:p>
              <a:p>
                <a:pPr marL="0" indent="0">
                  <a:buNone/>
                </a:pPr>
                <a:br>
                  <a:rPr lang="en-US" dirty="0"/>
                </a:br>
                <a:endParaRPr lang="en-US" dirty="0"/>
              </a:p>
              <a:p>
                <a:pPr marL="0" indent="0">
                  <a:buNone/>
                </a:pPr>
                <a:endParaRPr lang="en-US" dirty="0"/>
              </a:p>
              <a:p>
                <a:pPr marL="0" indent="0">
                  <a:buNone/>
                </a:pPr>
                <a14:m>
                  <m:oMath xmlns:m="http://schemas.openxmlformats.org/officeDocument/2006/math">
                    <m:r>
                      <a:rPr lang="en-US" i="1" dirty="0">
                        <a:solidFill>
                          <a:srgbClr val="C00000"/>
                        </a:solidFill>
                        <a:latin typeface="Cambria Math" panose="02040503050406030204" pitchFamily="18" charset="0"/>
                      </a:rPr>
                      <m:t>𝐺</m:t>
                    </m:r>
                    <m:r>
                      <a:rPr lang="en-US" i="1" dirty="0">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latin typeface="Cambria Math" panose="02040503050406030204" pitchFamily="18" charset="0"/>
                      </a:rPr>
                      <m:t>]</m:t>
                    </m:r>
                  </m:oMath>
                </a14:m>
                <a:r>
                  <a:rPr lang="en-US" dirty="0"/>
                  <a:t> denotes the subgraph of </a:t>
                </a:r>
                <a14:m>
                  <m:oMath xmlns:m="http://schemas.openxmlformats.org/officeDocument/2006/math">
                    <m:r>
                      <a:rPr lang="en-US" i="1">
                        <a:solidFill>
                          <a:srgbClr val="C00000"/>
                        </a:solidFill>
                        <a:latin typeface="Cambria Math" panose="02040503050406030204" pitchFamily="18" charset="0"/>
                      </a:rPr>
                      <m:t>𝐺</m:t>
                    </m:r>
                  </m:oMath>
                </a14:m>
                <a:r>
                  <a:rPr lang="en-US" i="1" dirty="0">
                    <a:solidFill>
                      <a:srgbClr val="C00000"/>
                    </a:solidFill>
                    <a:latin typeface="Cambria Math" panose="02040503050406030204" pitchFamily="18" charset="0"/>
                  </a:rPr>
                  <a:t> </a:t>
                </a:r>
                <a:r>
                  <a:rPr lang="en-US" dirty="0"/>
                  <a:t>induced by the vertices in </a:t>
                </a:r>
                <a14:m>
                  <m:oMath xmlns:m="http://schemas.openxmlformats.org/officeDocument/2006/math">
                    <m:r>
                      <a:rPr lang="en-US" i="1">
                        <a:solidFill>
                          <a:srgbClr val="C00000"/>
                        </a:solidFill>
                        <a:latin typeface="Cambria Math" panose="02040503050406030204" pitchFamily="18" charset="0"/>
                      </a:rPr>
                      <m:t>𝑆</m:t>
                    </m:r>
                  </m:oMath>
                </a14:m>
                <a:r>
                  <a:rPr lang="en-US" dirty="0"/>
                  <a:t> and edges between them</a:t>
                </a:r>
                <a:endParaRPr lang="en-US" i="1" dirty="0">
                  <a:solidFill>
                    <a:srgbClr val="C00000"/>
                  </a:solidFill>
                  <a:latin typeface="Cambria Math" panose="02040503050406030204" pitchFamily="18" charset="0"/>
                </a:endParaRPr>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838001FF-5E11-F5A9-5CA2-7E363E6D6280}"/>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1398F0C-CC8B-A4C2-60EB-DC930FFB902E}"/>
              </a:ext>
            </a:extLst>
          </p:cNvPr>
          <p:cNvSpPr>
            <a:spLocks noGrp="1"/>
          </p:cNvSpPr>
          <p:nvPr>
            <p:ph type="sldNum" sz="quarter" idx="12"/>
          </p:nvPr>
        </p:nvSpPr>
        <p:spPr/>
        <p:txBody>
          <a:bodyPr/>
          <a:lstStyle/>
          <a:p>
            <a:pPr>
              <a:defRPr/>
            </a:pPr>
            <a:fld id="{2EEB4C75-3422-4131-BAA1-452F888D0C16}" type="slidenum">
              <a:rPr lang="nb-NO" smtClean="0"/>
              <a:pPr>
                <a:defRPr/>
              </a:pPr>
              <a:t>2</a:t>
            </a:fld>
            <a:endParaRPr lang="nb-NO"/>
          </a:p>
        </p:txBody>
      </p:sp>
      <p:pic>
        <p:nvPicPr>
          <p:cNvPr id="6" name="Picture 5">
            <a:extLst>
              <a:ext uri="{FF2B5EF4-FFF2-40B4-BE49-F238E27FC236}">
                <a16:creationId xmlns:a16="http://schemas.microsoft.com/office/drawing/2014/main" id="{93EDEE97-C65B-2CE1-0E03-177AF41ADF2D}"/>
              </a:ext>
            </a:extLst>
          </p:cNvPr>
          <p:cNvPicPr>
            <a:picLocks noChangeAspect="1"/>
          </p:cNvPicPr>
          <p:nvPr/>
        </p:nvPicPr>
        <p:blipFill>
          <a:blip r:embed="rId4"/>
          <a:stretch>
            <a:fillRect/>
          </a:stretch>
        </p:blipFill>
        <p:spPr>
          <a:xfrm>
            <a:off x="4667250" y="2996952"/>
            <a:ext cx="2857500" cy="1714500"/>
          </a:xfrm>
          <a:prstGeom prst="rect">
            <a:avLst/>
          </a:prstGeom>
        </p:spPr>
      </p:pic>
      <p:pic>
        <p:nvPicPr>
          <p:cNvPr id="10" name="Picture 9">
            <a:extLst>
              <a:ext uri="{FF2B5EF4-FFF2-40B4-BE49-F238E27FC236}">
                <a16:creationId xmlns:a16="http://schemas.microsoft.com/office/drawing/2014/main" id="{162CA067-DD03-98D5-C659-993356BEA1F3}"/>
              </a:ext>
            </a:extLst>
          </p:cNvPr>
          <p:cNvPicPr>
            <a:picLocks noChangeAspect="1"/>
          </p:cNvPicPr>
          <p:nvPr/>
        </p:nvPicPr>
        <p:blipFill>
          <a:blip r:embed="rId5"/>
          <a:stretch>
            <a:fillRect/>
          </a:stretch>
        </p:blipFill>
        <p:spPr>
          <a:xfrm>
            <a:off x="4667250" y="2996952"/>
            <a:ext cx="2857500" cy="1714500"/>
          </a:xfrm>
          <a:prstGeom prst="rect">
            <a:avLst/>
          </a:prstGeom>
        </p:spPr>
      </p:pic>
      <p:pic>
        <p:nvPicPr>
          <p:cNvPr id="8" name="Picture 7">
            <a:extLst>
              <a:ext uri="{FF2B5EF4-FFF2-40B4-BE49-F238E27FC236}">
                <a16:creationId xmlns:a16="http://schemas.microsoft.com/office/drawing/2014/main" id="{653326B6-5C4E-91F7-3BA7-8716287AC633}"/>
              </a:ext>
            </a:extLst>
          </p:cNvPr>
          <p:cNvPicPr>
            <a:picLocks noChangeAspect="1"/>
          </p:cNvPicPr>
          <p:nvPr/>
        </p:nvPicPr>
        <p:blipFill>
          <a:blip r:embed="rId6"/>
          <a:stretch>
            <a:fillRect/>
          </a:stretch>
        </p:blipFill>
        <p:spPr>
          <a:xfrm>
            <a:off x="4667250" y="2996952"/>
            <a:ext cx="2857500" cy="1714500"/>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961AEAF-529D-5661-A0DA-F2DBC87C410F}"/>
                  </a:ext>
                </a:extLst>
              </p:cNvPr>
              <p:cNvSpPr/>
              <p:nvPr/>
            </p:nvSpPr>
            <p:spPr bwMode="auto">
              <a:xfrm>
                <a:off x="624418" y="5684421"/>
                <a:ext cx="10972800" cy="63341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b="1" dirty="0"/>
                  <a:t>Definition.</a:t>
                </a:r>
                <a:r>
                  <a:rPr lang="en-US" sz="2400" dirty="0"/>
                  <a:t> A vertex set </a:t>
                </a:r>
                <a14:m>
                  <m:oMath xmlns:m="http://schemas.openxmlformats.org/officeDocument/2006/math">
                    <m:r>
                      <a:rPr lang="en-US" sz="2400" b="0" i="1" smtClean="0">
                        <a:solidFill>
                          <a:srgbClr val="C00000"/>
                        </a:solidFill>
                        <a:latin typeface="Cambria Math" panose="02040503050406030204" pitchFamily="18" charset="0"/>
                      </a:rPr>
                      <m:t>𝑆</m:t>
                    </m:r>
                  </m:oMath>
                </a14:m>
                <a:r>
                  <a:rPr lang="en-US" sz="2400" dirty="0"/>
                  <a:t> is </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t>-secluded in a graph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if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solidFill>
                                  <a:srgbClr val="C00000"/>
                                </a:solidFill>
                                <a:latin typeface="Cambria Math" panose="02040503050406030204" pitchFamily="18" charset="0"/>
                              </a:rPr>
                              <m:t>𝐺</m:t>
                            </m:r>
                          </m:sub>
                        </m:sSub>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𝑆</m:t>
                            </m:r>
                          </m:e>
                        </m:d>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𝑘</m:t>
                    </m:r>
                  </m:oMath>
                </a14:m>
                <a:endParaRPr lang="en-US" sz="2400" dirty="0">
                  <a:solidFill>
                    <a:srgbClr val="C00000"/>
                  </a:solidFill>
                  <a:latin typeface="Cambria Math"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961AEAF-529D-5661-A0DA-F2DBC87C410F}"/>
                  </a:ext>
                </a:extLst>
              </p:cNvPr>
              <p:cNvSpPr>
                <a:spLocks noRot="1" noChangeAspect="1" noMove="1" noResize="1" noEditPoints="1" noAdjustHandles="1" noChangeArrowheads="1" noChangeShapeType="1" noTextEdit="1"/>
              </p:cNvSpPr>
              <p:nvPr/>
            </p:nvSpPr>
            <p:spPr bwMode="auto">
              <a:xfrm>
                <a:off x="624418" y="5684421"/>
                <a:ext cx="10972800" cy="633412"/>
              </a:xfrm>
              <a:prstGeom prst="roundRect">
                <a:avLst/>
              </a:prstGeom>
              <a:blipFill>
                <a:blip r:embed="rId7"/>
                <a:stretch>
                  <a:fillRect/>
                </a:stretch>
              </a:blipFill>
              <a:ln>
                <a:headEnd type="none" w="med" len="med"/>
                <a:tailEnd type="none" w="med" len="med"/>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19C92F9A-396D-4EA3-D294-F53FCCBD3A43}"/>
              </a:ext>
            </a:extLst>
          </p:cNvPr>
          <p:cNvPicPr>
            <a:picLocks noChangeAspect="1"/>
          </p:cNvPicPr>
          <p:nvPr/>
        </p:nvPicPr>
        <p:blipFill>
          <a:blip r:embed="rId8"/>
          <a:stretch>
            <a:fillRect/>
          </a:stretch>
        </p:blipFill>
        <p:spPr>
          <a:xfrm>
            <a:off x="4667250" y="2996952"/>
            <a:ext cx="2286000" cy="1714500"/>
          </a:xfrm>
          <a:prstGeom prst="rect">
            <a:avLst/>
          </a:prstGeom>
        </p:spPr>
      </p:pic>
      <p:sp>
        <p:nvSpPr>
          <p:cNvPr id="9" name="Rectangle 8">
            <a:extLst>
              <a:ext uri="{FF2B5EF4-FFF2-40B4-BE49-F238E27FC236}">
                <a16:creationId xmlns:a16="http://schemas.microsoft.com/office/drawing/2014/main" id="{76A67770-F498-BA90-83F4-2894859A305A}"/>
              </a:ext>
            </a:extLst>
          </p:cNvPr>
          <p:cNvSpPr/>
          <p:nvPr/>
        </p:nvSpPr>
        <p:spPr bwMode="auto">
          <a:xfrm>
            <a:off x="6878563" y="3212976"/>
            <a:ext cx="1152128" cy="171437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121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B1BF2-719F-EEF0-2E35-F20F1CE703E9}"/>
              </a:ext>
            </a:extLst>
          </p:cNvPr>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EFB5EA7-3EC9-9DBA-60D9-B16256A4C848}"/>
                  </a:ext>
                </a:extLst>
              </p:cNvPr>
              <p:cNvSpPr>
                <a:spLocks noGrp="1"/>
              </p:cNvSpPr>
              <p:nvPr>
                <p:ph idx="1"/>
              </p:nvPr>
            </p:nvSpPr>
            <p:spPr/>
            <p:txBody>
              <a:bodyPr/>
              <a:lstStyle/>
              <a:p>
                <a:pPr marL="0" indent="0">
                  <a:buNone/>
                </a:pPr>
                <a:r>
                  <a:rPr lang="en-US" dirty="0"/>
                  <a:t>Fixed-parameter tractable algorithm to find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tree</a:t>
                </a:r>
              </a:p>
              <a:p>
                <a:r>
                  <a:rPr lang="en-US" dirty="0"/>
                  <a:t>Can be extended to </a:t>
                </a:r>
                <a:r>
                  <a:rPr lang="en-US" dirty="0">
                    <a:solidFill>
                      <a:srgbClr val="0070C0"/>
                    </a:solidFill>
                  </a:rPr>
                  <a:t>count </a:t>
                </a:r>
                <a:r>
                  <a:rPr lang="en-US" dirty="0"/>
                  <a:t>the number of maximum-weight </a:t>
                </a:r>
                <a14:m>
                  <m:oMath xmlns:m="http://schemas.openxmlformats.org/officeDocument/2006/math">
                    <m:r>
                      <a:rPr lang="en-US" i="1">
                        <a:solidFill>
                          <a:srgbClr val="C00000"/>
                        </a:solidFill>
                        <a:latin typeface="Cambria Math" panose="02040503050406030204" pitchFamily="18" charset="0"/>
                      </a:rPr>
                      <m:t>𝑘</m:t>
                    </m:r>
                  </m:oMath>
                </a14:m>
                <a:r>
                  <a:rPr lang="en-US" dirty="0"/>
                  <a:t>-secluded trees</a:t>
                </a:r>
              </a:p>
              <a:p>
                <a:r>
                  <a:rPr lang="en-US" dirty="0"/>
                  <a:t>Can be extended to output a compact representation of </a:t>
                </a:r>
                <a:r>
                  <a:rPr lang="en-US" dirty="0">
                    <a:solidFill>
                      <a:srgbClr val="0070C0"/>
                    </a:solidFill>
                  </a:rPr>
                  <a:t>all </a:t>
                </a:r>
                <a:r>
                  <a:rPr lang="en-US" dirty="0"/>
                  <a:t>solutions</a:t>
                </a:r>
              </a:p>
              <a:p>
                <a:pPr marL="0" indent="0">
                  <a:spcBef>
                    <a:spcPts val="3000"/>
                  </a:spcBef>
                  <a:buNone/>
                </a:pPr>
                <a:r>
                  <a:rPr lang="en-US" dirty="0">
                    <a:solidFill>
                      <a:srgbClr val="C00000"/>
                    </a:solidFill>
                  </a:rPr>
                  <a:t>Open: </a:t>
                </a:r>
                <a:r>
                  <a:rPr lang="en-US" dirty="0"/>
                  <a:t>Can this approach be extended to find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p>
              <a:p>
                <a:pPr marL="457200" indent="-457200">
                  <a:spcBef>
                    <a:spcPts val="600"/>
                  </a:spcBef>
                  <a:buFont typeface="+mj-lt"/>
                  <a:buAutoNum type="arabicPeriod"/>
                </a:pPr>
                <a:r>
                  <a:rPr lang="en-US" dirty="0"/>
                  <a:t>connected induced bipartite subgraph?</a:t>
                </a:r>
              </a:p>
              <a:p>
                <a:pPr marL="457200" indent="-457200">
                  <a:spcBef>
                    <a:spcPts val="600"/>
                  </a:spcBef>
                  <a:buFont typeface="+mj-lt"/>
                  <a:buAutoNum type="arabicPeriod"/>
                </a:pPr>
                <a:r>
                  <a:rPr lang="en-US" dirty="0"/>
                  <a:t>connected induced outerplanar subgraph?</a:t>
                </a:r>
              </a:p>
              <a:p>
                <a:pPr marL="0" indent="0">
                  <a:spcBef>
                    <a:spcPts val="600"/>
                  </a:spcBef>
                  <a:buNone/>
                </a:pPr>
                <a:endParaRPr lang="en-US" dirty="0"/>
              </a:p>
              <a:p>
                <a:pPr marL="0" indent="0">
                  <a:spcBef>
                    <a:spcPts val="600"/>
                  </a:spcBef>
                  <a:buNone/>
                </a:pPr>
                <a:r>
                  <a:rPr lang="en-US" dirty="0">
                    <a:solidFill>
                      <a:srgbClr val="C00000"/>
                    </a:solidFill>
                  </a:rPr>
                  <a:t>Open: </a:t>
                </a:r>
                <a:r>
                  <a:rPr lang="en-US" dirty="0"/>
                  <a:t>Can the running time be improved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𝑂</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solidFill>
                              <a:srgbClr val="C00000"/>
                            </a:solidFill>
                            <a:latin typeface="Cambria Math" panose="02040503050406030204" pitchFamily="18" charset="0"/>
                          </a:rPr>
                          <m:t>𝑛</m:t>
                        </m:r>
                      </m:e>
                      <m:sup>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sup>
                    </m:sSup>
                  </m:oMath>
                </a14:m>
                <a:r>
                  <a:rPr lang="en-US" dirty="0"/>
                  <a:t>?</a:t>
                </a:r>
              </a:p>
            </p:txBody>
          </p:sp>
        </mc:Choice>
        <mc:Fallback xmlns="">
          <p:sp>
            <p:nvSpPr>
              <p:cNvPr id="5" name="Content Placeholder 4">
                <a:extLst>
                  <a:ext uri="{FF2B5EF4-FFF2-40B4-BE49-F238E27FC236}">
                    <a16:creationId xmlns:a16="http://schemas.microsoft.com/office/drawing/2014/main" id="{4EFB5EA7-3EC9-9DBA-60D9-B16256A4C848}"/>
                  </a:ext>
                </a:extLst>
              </p:cNvPr>
              <p:cNvSpPr>
                <a:spLocks noGrp="1" noRot="1" noChangeAspect="1" noMove="1" noResize="1" noEditPoints="1" noAdjustHandles="1" noChangeArrowheads="1" noChangeShapeType="1" noTextEdit="1"/>
              </p:cNvSpPr>
              <p:nvPr>
                <p:ph idx="1"/>
              </p:nvPr>
            </p:nvSpPr>
            <p:spPr>
              <a:blipFill>
                <a:blip r:embed="rId2"/>
                <a:stretch>
                  <a:fillRect l="-889" t="-98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317457D-2C94-71B8-6C5B-B686BCA80032}"/>
                  </a:ext>
                </a:extLst>
              </p14:cNvPr>
              <p14:cNvContentPartPr/>
              <p14:nvPr/>
            </p14:nvContentPartPr>
            <p14:xfrm>
              <a:off x="4295800" y="6141240"/>
              <a:ext cx="464040" cy="147960"/>
            </p14:xfrm>
          </p:contentPart>
        </mc:Choice>
        <mc:Fallback xmlns="">
          <p:pic>
            <p:nvPicPr>
              <p:cNvPr id="7" name="Ink 6">
                <a:extLst>
                  <a:ext uri="{FF2B5EF4-FFF2-40B4-BE49-F238E27FC236}">
                    <a16:creationId xmlns:a16="http://schemas.microsoft.com/office/drawing/2014/main" id="{3317457D-2C94-71B8-6C5B-B686BCA80032}"/>
                  </a:ext>
                </a:extLst>
              </p:cNvPr>
              <p:cNvPicPr/>
              <p:nvPr/>
            </p:nvPicPr>
            <p:blipFill>
              <a:blip r:embed="rId5"/>
              <a:stretch>
                <a:fillRect/>
              </a:stretch>
            </p:blipFill>
            <p:spPr>
              <a:xfrm>
                <a:off x="4286800" y="6132240"/>
                <a:ext cx="481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C6C0D00-9721-1B51-1507-7E0319A7538A}"/>
                  </a:ext>
                </a:extLst>
              </p14:cNvPr>
              <p14:cNvContentPartPr/>
              <p14:nvPr/>
            </p14:nvContentPartPr>
            <p14:xfrm>
              <a:off x="4531240" y="6239520"/>
              <a:ext cx="36720" cy="298800"/>
            </p14:xfrm>
          </p:contentPart>
        </mc:Choice>
        <mc:Fallback xmlns="">
          <p:pic>
            <p:nvPicPr>
              <p:cNvPr id="8" name="Ink 7">
                <a:extLst>
                  <a:ext uri="{FF2B5EF4-FFF2-40B4-BE49-F238E27FC236}">
                    <a16:creationId xmlns:a16="http://schemas.microsoft.com/office/drawing/2014/main" id="{1C6C0D00-9721-1B51-1507-7E0319A7538A}"/>
                  </a:ext>
                </a:extLst>
              </p:cNvPr>
              <p:cNvPicPr/>
              <p:nvPr/>
            </p:nvPicPr>
            <p:blipFill>
              <a:blip r:embed="rId7"/>
              <a:stretch>
                <a:fillRect/>
              </a:stretch>
            </p:blipFill>
            <p:spPr>
              <a:xfrm>
                <a:off x="4522240" y="6230509"/>
                <a:ext cx="54360" cy="31646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844A4BA-8D14-A919-5DF9-76E2E8AD3A1B}"/>
                  </a:ext>
                </a:extLst>
              </p14:cNvPr>
              <p14:cNvContentPartPr/>
              <p14:nvPr/>
            </p14:nvContentPartPr>
            <p14:xfrm>
              <a:off x="4783240" y="6127560"/>
              <a:ext cx="280080" cy="364680"/>
            </p14:xfrm>
          </p:contentPart>
        </mc:Choice>
        <mc:Fallback xmlns="">
          <p:pic>
            <p:nvPicPr>
              <p:cNvPr id="9" name="Ink 8">
                <a:extLst>
                  <a:ext uri="{FF2B5EF4-FFF2-40B4-BE49-F238E27FC236}">
                    <a16:creationId xmlns:a16="http://schemas.microsoft.com/office/drawing/2014/main" id="{8844A4BA-8D14-A919-5DF9-76E2E8AD3A1B}"/>
                  </a:ext>
                </a:extLst>
              </p:cNvPr>
              <p:cNvPicPr/>
              <p:nvPr/>
            </p:nvPicPr>
            <p:blipFill>
              <a:blip r:embed="rId9"/>
              <a:stretch>
                <a:fillRect/>
              </a:stretch>
            </p:blipFill>
            <p:spPr>
              <a:xfrm>
                <a:off x="4774240" y="6118560"/>
                <a:ext cx="2977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2C08E707-0E79-7FC6-1CEC-C88D84134BA5}"/>
                  </a:ext>
                </a:extLst>
              </p14:cNvPr>
              <p14:cNvContentPartPr/>
              <p14:nvPr/>
            </p14:nvContentPartPr>
            <p14:xfrm>
              <a:off x="5110480" y="6325560"/>
              <a:ext cx="254160" cy="152640"/>
            </p14:xfrm>
          </p:contentPart>
        </mc:Choice>
        <mc:Fallback xmlns="">
          <p:pic>
            <p:nvPicPr>
              <p:cNvPr id="10" name="Ink 9">
                <a:extLst>
                  <a:ext uri="{FF2B5EF4-FFF2-40B4-BE49-F238E27FC236}">
                    <a16:creationId xmlns:a16="http://schemas.microsoft.com/office/drawing/2014/main" id="{2C08E707-0E79-7FC6-1CEC-C88D84134BA5}"/>
                  </a:ext>
                </a:extLst>
              </p:cNvPr>
              <p:cNvPicPr/>
              <p:nvPr/>
            </p:nvPicPr>
            <p:blipFill>
              <a:blip r:embed="rId11"/>
              <a:stretch>
                <a:fillRect/>
              </a:stretch>
            </p:blipFill>
            <p:spPr>
              <a:xfrm>
                <a:off x="5101480" y="6316560"/>
                <a:ext cx="271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4F3C781-B841-14F8-6ECA-B7B33B7999BF}"/>
                  </a:ext>
                </a:extLst>
              </p14:cNvPr>
              <p14:cNvContentPartPr/>
              <p14:nvPr/>
            </p14:nvContentPartPr>
            <p14:xfrm>
              <a:off x="5375440" y="6154920"/>
              <a:ext cx="443880" cy="344160"/>
            </p14:xfrm>
          </p:contentPart>
        </mc:Choice>
        <mc:Fallback xmlns="">
          <p:pic>
            <p:nvPicPr>
              <p:cNvPr id="11" name="Ink 10">
                <a:extLst>
                  <a:ext uri="{FF2B5EF4-FFF2-40B4-BE49-F238E27FC236}">
                    <a16:creationId xmlns:a16="http://schemas.microsoft.com/office/drawing/2014/main" id="{24F3C781-B841-14F8-6ECA-B7B33B7999BF}"/>
                  </a:ext>
                </a:extLst>
              </p:cNvPr>
              <p:cNvPicPr/>
              <p:nvPr/>
            </p:nvPicPr>
            <p:blipFill>
              <a:blip r:embed="rId13"/>
              <a:stretch>
                <a:fillRect/>
              </a:stretch>
            </p:blipFill>
            <p:spPr>
              <a:xfrm>
                <a:off x="5366440" y="6145920"/>
                <a:ext cx="461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7CE902E-0438-156B-377E-39B67215324A}"/>
                  </a:ext>
                </a:extLst>
              </p14:cNvPr>
              <p14:cNvContentPartPr/>
              <p14:nvPr/>
            </p14:nvContentPartPr>
            <p14:xfrm>
              <a:off x="6237280" y="6316920"/>
              <a:ext cx="209520" cy="137520"/>
            </p14:xfrm>
          </p:contentPart>
        </mc:Choice>
        <mc:Fallback xmlns="">
          <p:pic>
            <p:nvPicPr>
              <p:cNvPr id="12" name="Ink 11">
                <a:extLst>
                  <a:ext uri="{FF2B5EF4-FFF2-40B4-BE49-F238E27FC236}">
                    <a16:creationId xmlns:a16="http://schemas.microsoft.com/office/drawing/2014/main" id="{A7CE902E-0438-156B-377E-39B67215324A}"/>
                  </a:ext>
                </a:extLst>
              </p:cNvPr>
              <p:cNvPicPr/>
              <p:nvPr/>
            </p:nvPicPr>
            <p:blipFill>
              <a:blip r:embed="rId15"/>
              <a:stretch>
                <a:fillRect/>
              </a:stretch>
            </p:blipFill>
            <p:spPr>
              <a:xfrm>
                <a:off x="6228265" y="6307920"/>
                <a:ext cx="22719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8D1F69B-69BE-AD2C-717C-4A1C70E5D979}"/>
                  </a:ext>
                </a:extLst>
              </p14:cNvPr>
              <p14:cNvContentPartPr/>
              <p14:nvPr/>
            </p14:nvContentPartPr>
            <p14:xfrm>
              <a:off x="6325480" y="6309360"/>
              <a:ext cx="176760" cy="360000"/>
            </p14:xfrm>
          </p:contentPart>
        </mc:Choice>
        <mc:Fallback xmlns="">
          <p:pic>
            <p:nvPicPr>
              <p:cNvPr id="13" name="Ink 12">
                <a:extLst>
                  <a:ext uri="{FF2B5EF4-FFF2-40B4-BE49-F238E27FC236}">
                    <a16:creationId xmlns:a16="http://schemas.microsoft.com/office/drawing/2014/main" id="{E8D1F69B-69BE-AD2C-717C-4A1C70E5D979}"/>
                  </a:ext>
                </a:extLst>
              </p:cNvPr>
              <p:cNvPicPr/>
              <p:nvPr/>
            </p:nvPicPr>
            <p:blipFill>
              <a:blip r:embed="rId17"/>
              <a:stretch>
                <a:fillRect/>
              </a:stretch>
            </p:blipFill>
            <p:spPr>
              <a:xfrm>
                <a:off x="6316498" y="6300360"/>
                <a:ext cx="194364"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CA78D5A-59FF-35B8-6318-65D7825912CB}"/>
                  </a:ext>
                </a:extLst>
              </p14:cNvPr>
              <p14:cNvContentPartPr/>
              <p14:nvPr/>
            </p14:nvContentPartPr>
            <p14:xfrm>
              <a:off x="6520960" y="6332040"/>
              <a:ext cx="181440" cy="144000"/>
            </p14:xfrm>
          </p:contentPart>
        </mc:Choice>
        <mc:Fallback xmlns="">
          <p:pic>
            <p:nvPicPr>
              <p:cNvPr id="14" name="Ink 13">
                <a:extLst>
                  <a:ext uri="{FF2B5EF4-FFF2-40B4-BE49-F238E27FC236}">
                    <a16:creationId xmlns:a16="http://schemas.microsoft.com/office/drawing/2014/main" id="{4CA78D5A-59FF-35B8-6318-65D7825912CB}"/>
                  </a:ext>
                </a:extLst>
              </p:cNvPr>
              <p:cNvPicPr/>
              <p:nvPr/>
            </p:nvPicPr>
            <p:blipFill>
              <a:blip r:embed="rId19"/>
              <a:stretch>
                <a:fillRect/>
              </a:stretch>
            </p:blipFill>
            <p:spPr>
              <a:xfrm>
                <a:off x="6511960" y="6323040"/>
                <a:ext cx="19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751F6EC-0BB2-2F8A-05ED-F5523E7D1801}"/>
                  </a:ext>
                </a:extLst>
              </p14:cNvPr>
              <p14:cNvContentPartPr/>
              <p14:nvPr/>
            </p14:nvContentPartPr>
            <p14:xfrm>
              <a:off x="6766480" y="6324840"/>
              <a:ext cx="185760" cy="174600"/>
            </p14:xfrm>
          </p:contentPart>
        </mc:Choice>
        <mc:Fallback xmlns="">
          <p:pic>
            <p:nvPicPr>
              <p:cNvPr id="15" name="Ink 14">
                <a:extLst>
                  <a:ext uri="{FF2B5EF4-FFF2-40B4-BE49-F238E27FC236}">
                    <a16:creationId xmlns:a16="http://schemas.microsoft.com/office/drawing/2014/main" id="{C751F6EC-0BB2-2F8A-05ED-F5523E7D1801}"/>
                  </a:ext>
                </a:extLst>
              </p:cNvPr>
              <p:cNvPicPr/>
              <p:nvPr/>
            </p:nvPicPr>
            <p:blipFill>
              <a:blip r:embed="rId21"/>
              <a:stretch>
                <a:fillRect/>
              </a:stretch>
            </p:blipFill>
            <p:spPr>
              <a:xfrm>
                <a:off x="6757497" y="6315840"/>
                <a:ext cx="203366"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97CB7DB-ECDC-5D5D-2038-AE74B17D6EE7}"/>
                  </a:ext>
                </a:extLst>
              </p14:cNvPr>
              <p14:cNvContentPartPr/>
              <p14:nvPr/>
            </p14:nvContentPartPr>
            <p14:xfrm>
              <a:off x="7395040" y="5972400"/>
              <a:ext cx="22680" cy="342720"/>
            </p14:xfrm>
          </p:contentPart>
        </mc:Choice>
        <mc:Fallback xmlns="">
          <p:pic>
            <p:nvPicPr>
              <p:cNvPr id="16" name="Ink 15">
                <a:extLst>
                  <a:ext uri="{FF2B5EF4-FFF2-40B4-BE49-F238E27FC236}">
                    <a16:creationId xmlns:a16="http://schemas.microsoft.com/office/drawing/2014/main" id="{597CB7DB-ECDC-5D5D-2038-AE74B17D6EE7}"/>
                  </a:ext>
                </a:extLst>
              </p:cNvPr>
              <p:cNvPicPr/>
              <p:nvPr/>
            </p:nvPicPr>
            <p:blipFill>
              <a:blip r:embed="rId23"/>
              <a:stretch>
                <a:fillRect/>
              </a:stretch>
            </p:blipFill>
            <p:spPr>
              <a:xfrm>
                <a:off x="7385895" y="5963400"/>
                <a:ext cx="40605"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4C38894-8603-DA93-6B83-80091C69AF7D}"/>
                  </a:ext>
                </a:extLst>
              </p14:cNvPr>
              <p14:cNvContentPartPr/>
              <p14:nvPr/>
            </p14:nvContentPartPr>
            <p14:xfrm>
              <a:off x="7375960" y="6554520"/>
              <a:ext cx="58320" cy="58320"/>
            </p14:xfrm>
          </p:contentPart>
        </mc:Choice>
        <mc:Fallback xmlns="">
          <p:pic>
            <p:nvPicPr>
              <p:cNvPr id="17" name="Ink 16">
                <a:extLst>
                  <a:ext uri="{FF2B5EF4-FFF2-40B4-BE49-F238E27FC236}">
                    <a16:creationId xmlns:a16="http://schemas.microsoft.com/office/drawing/2014/main" id="{84C38894-8603-DA93-6B83-80091C69AF7D}"/>
                  </a:ext>
                </a:extLst>
              </p:cNvPr>
              <p:cNvPicPr/>
              <p:nvPr/>
            </p:nvPicPr>
            <p:blipFill>
              <a:blip r:embed="rId25"/>
              <a:stretch>
                <a:fillRect/>
              </a:stretch>
            </p:blipFill>
            <p:spPr>
              <a:xfrm>
                <a:off x="7366960" y="6545520"/>
                <a:ext cx="75960" cy="75960"/>
              </a:xfrm>
              <a:prstGeom prst="rect">
                <a:avLst/>
              </a:prstGeom>
            </p:spPr>
          </p:pic>
        </mc:Fallback>
      </mc:AlternateContent>
      <p:sp>
        <p:nvSpPr>
          <p:cNvPr id="2" name="Slide Number Placeholder 3">
            <a:extLst>
              <a:ext uri="{FF2B5EF4-FFF2-40B4-BE49-F238E27FC236}">
                <a16:creationId xmlns:a16="http://schemas.microsoft.com/office/drawing/2014/main" id="{D4E3D75B-D660-A1F8-AF84-C909B5F03986}"/>
              </a:ext>
            </a:extLst>
          </p:cNvPr>
          <p:cNvSpPr>
            <a:spLocks noGrp="1"/>
          </p:cNvSpPr>
          <p:nvPr>
            <p:ph type="sldNum" sz="quarter" idx="12"/>
          </p:nvPr>
        </p:nvSpPr>
        <p:spPr>
          <a:xfrm>
            <a:off x="609602" y="6519866"/>
            <a:ext cx="2605617" cy="276225"/>
          </a:xfrm>
        </p:spPr>
        <p:txBody>
          <a:bodyPr/>
          <a:lstStyle/>
          <a:p>
            <a:pPr>
              <a:defRPr/>
            </a:pPr>
            <a:fld id="{2EEB4C75-3422-4131-BAA1-452F888D0C16}" type="slidenum">
              <a:rPr lang="nb-NO" smtClean="0"/>
              <a:pPr>
                <a:defRPr/>
              </a:pPr>
              <a:t>20</a:t>
            </a:fld>
            <a:endParaRPr lang="nb-NO" dirty="0"/>
          </a:p>
        </p:txBody>
      </p:sp>
      <p:pic>
        <p:nvPicPr>
          <p:cNvPr id="6" name="Picture 5">
            <a:extLst>
              <a:ext uri="{FF2B5EF4-FFF2-40B4-BE49-F238E27FC236}">
                <a16:creationId xmlns:a16="http://schemas.microsoft.com/office/drawing/2014/main" id="{DE81024A-3058-E74E-0559-15AD9B99E857}"/>
              </a:ext>
            </a:extLst>
          </p:cNvPr>
          <p:cNvPicPr>
            <a:picLocks noChangeAspect="1"/>
          </p:cNvPicPr>
          <p:nvPr/>
        </p:nvPicPr>
        <p:blipFill>
          <a:blip r:embed="rId26"/>
          <a:stretch>
            <a:fillRect/>
          </a:stretch>
        </p:blipFill>
        <p:spPr>
          <a:xfrm>
            <a:off x="9254050" y="4013919"/>
            <a:ext cx="2569761" cy="2569761"/>
          </a:xfrm>
          <a:prstGeom prst="rect">
            <a:avLst/>
          </a:prstGeom>
          <a:ln>
            <a:noFill/>
          </a:ln>
          <a:effectLst>
            <a:softEdge rad="112500"/>
          </a:effectLst>
        </p:spPr>
      </p:pic>
    </p:spTree>
    <p:extLst>
      <p:ext uri="{BB962C8B-B14F-4D97-AF65-F5344CB8AC3E}">
        <p14:creationId xmlns:p14="http://schemas.microsoft.com/office/powerpoint/2010/main" val="344554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drawProgress</p:attrName>
                                        </p:attrNameLst>
                                      </p:cBhvr>
                                      <p:tavLst>
                                        <p:tav tm="0">
                                          <p:val>
                                            <p:fltVal val="0"/>
                                          </p:val>
                                        </p:tav>
                                        <p:tav tm="100000">
                                          <p:val>
                                            <p:fltVal val="1"/>
                                          </p:val>
                                        </p:tav>
                                      </p:tavLst>
                                    </p:anim>
                                  </p:childTnLst>
                                </p:cTn>
                              </p:par>
                            </p:childTnLst>
                          </p:cTn>
                        </p:par>
                        <p:par>
                          <p:cTn id="27" fill="hold">
                            <p:stCondLst>
                              <p:cond delay="250"/>
                            </p:stCondLst>
                            <p:childTnLst>
                              <p:par>
                                <p:cTn id="28" presetID="63"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drawProgress</p:attrName>
                                        </p:attrNameLst>
                                      </p:cBhvr>
                                      <p:tavLst>
                                        <p:tav tm="0">
                                          <p:val>
                                            <p:fltVal val="0"/>
                                          </p:val>
                                        </p:tav>
                                        <p:tav tm="100000">
                                          <p:val>
                                            <p:fltVal val="1"/>
                                          </p:val>
                                        </p:tav>
                                      </p:tavLst>
                                    </p:anim>
                                  </p:childTnLst>
                                </p:cTn>
                              </p:par>
                            </p:childTnLst>
                          </p:cTn>
                        </p:par>
                        <p:par>
                          <p:cTn id="31" fill="hold">
                            <p:stCondLst>
                              <p:cond delay="500"/>
                            </p:stCondLst>
                            <p:childTnLst>
                              <p:par>
                                <p:cTn id="32" presetID="63"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250" fill="hold"/>
                                        <p:tgtEl>
                                          <p:spTgt spid="9"/>
                                        </p:tgtEl>
                                        <p:attrNameLst>
                                          <p:attrName>drawProgress</p:attrName>
                                        </p:attrNameLst>
                                      </p:cBhvr>
                                      <p:tavLst>
                                        <p:tav tm="0">
                                          <p:val>
                                            <p:fltVal val="0"/>
                                          </p:val>
                                        </p:tav>
                                        <p:tav tm="100000">
                                          <p:val>
                                            <p:fltVal val="1"/>
                                          </p:val>
                                        </p:tav>
                                      </p:tavLst>
                                    </p:anim>
                                  </p:childTnLst>
                                </p:cTn>
                              </p:par>
                            </p:childTnLst>
                          </p:cTn>
                        </p:par>
                        <p:par>
                          <p:cTn id="35" fill="hold">
                            <p:stCondLst>
                              <p:cond delay="750"/>
                            </p:stCondLst>
                            <p:childTnLst>
                              <p:par>
                                <p:cTn id="36" presetID="63"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50" fill="hold"/>
                                        <p:tgtEl>
                                          <p:spTgt spid="10"/>
                                        </p:tgtEl>
                                        <p:attrNameLst>
                                          <p:attrName>drawProgress</p:attrName>
                                        </p:attrNameLst>
                                      </p:cBhvr>
                                      <p:tavLst>
                                        <p:tav tm="0">
                                          <p:val>
                                            <p:fltVal val="0"/>
                                          </p:val>
                                        </p:tav>
                                        <p:tav tm="100000">
                                          <p:val>
                                            <p:fltVal val="1"/>
                                          </p:val>
                                        </p:tav>
                                      </p:tavLst>
                                    </p:anim>
                                  </p:childTnLst>
                                </p:cTn>
                              </p:par>
                            </p:childTnLst>
                          </p:cTn>
                        </p:par>
                        <p:par>
                          <p:cTn id="39" fill="hold">
                            <p:stCondLst>
                              <p:cond delay="1000"/>
                            </p:stCondLst>
                            <p:childTnLst>
                              <p:par>
                                <p:cTn id="40" presetID="63"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drawProgress</p:attrName>
                                        </p:attrNameLst>
                                      </p:cBhvr>
                                      <p:tavLst>
                                        <p:tav tm="0">
                                          <p:val>
                                            <p:fltVal val="0"/>
                                          </p:val>
                                        </p:tav>
                                        <p:tav tm="100000">
                                          <p:val>
                                            <p:fltVal val="1"/>
                                          </p:val>
                                        </p:tav>
                                      </p:tavLst>
                                    </p:anim>
                                  </p:childTnLst>
                                </p:cTn>
                              </p:par>
                            </p:childTnLst>
                          </p:cTn>
                        </p:par>
                        <p:par>
                          <p:cTn id="43" fill="hold">
                            <p:stCondLst>
                              <p:cond delay="1250"/>
                            </p:stCondLst>
                            <p:childTnLst>
                              <p:par>
                                <p:cTn id="44" presetID="63"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50" fill="hold"/>
                                        <p:tgtEl>
                                          <p:spTgt spid="12"/>
                                        </p:tgtEl>
                                        <p:attrNameLst>
                                          <p:attrName>drawProgress</p:attrName>
                                        </p:attrNameLst>
                                      </p:cBhvr>
                                      <p:tavLst>
                                        <p:tav tm="0">
                                          <p:val>
                                            <p:fltVal val="0"/>
                                          </p:val>
                                        </p:tav>
                                        <p:tav tm="100000">
                                          <p:val>
                                            <p:fltVal val="1"/>
                                          </p:val>
                                        </p:tav>
                                      </p:tavLst>
                                    </p:anim>
                                  </p:childTnLst>
                                </p:cTn>
                              </p:par>
                            </p:childTnLst>
                          </p:cTn>
                        </p:par>
                        <p:par>
                          <p:cTn id="47" fill="hold">
                            <p:stCondLst>
                              <p:cond delay="1500"/>
                            </p:stCondLst>
                            <p:childTnLst>
                              <p:par>
                                <p:cTn id="48" presetID="63"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250" fill="hold"/>
                                        <p:tgtEl>
                                          <p:spTgt spid="13"/>
                                        </p:tgtEl>
                                        <p:attrNameLst>
                                          <p:attrName>drawProgress</p:attrName>
                                        </p:attrNameLst>
                                      </p:cBhvr>
                                      <p:tavLst>
                                        <p:tav tm="0">
                                          <p:val>
                                            <p:fltVal val="0"/>
                                          </p:val>
                                        </p:tav>
                                        <p:tav tm="100000">
                                          <p:val>
                                            <p:fltVal val="1"/>
                                          </p:val>
                                        </p:tav>
                                      </p:tavLst>
                                    </p:anim>
                                  </p:childTnLst>
                                </p:cTn>
                              </p:par>
                            </p:childTnLst>
                          </p:cTn>
                        </p:par>
                        <p:par>
                          <p:cTn id="51" fill="hold">
                            <p:stCondLst>
                              <p:cond delay="1750"/>
                            </p:stCondLst>
                            <p:childTnLst>
                              <p:par>
                                <p:cTn id="52" presetID="63"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drawProgress</p:attrName>
                                        </p:attrNameLst>
                                      </p:cBhvr>
                                      <p:tavLst>
                                        <p:tav tm="0">
                                          <p:val>
                                            <p:fltVal val="0"/>
                                          </p:val>
                                        </p:tav>
                                        <p:tav tm="100000">
                                          <p:val>
                                            <p:fltVal val="1"/>
                                          </p:val>
                                        </p:tav>
                                      </p:tavLst>
                                    </p:anim>
                                  </p:childTnLst>
                                </p:cTn>
                              </p:par>
                            </p:childTnLst>
                          </p:cTn>
                        </p:par>
                        <p:par>
                          <p:cTn id="55" fill="hold">
                            <p:stCondLst>
                              <p:cond delay="2000"/>
                            </p:stCondLst>
                            <p:childTnLst>
                              <p:par>
                                <p:cTn id="56" presetID="63"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250" fill="hold"/>
                                        <p:tgtEl>
                                          <p:spTgt spid="15"/>
                                        </p:tgtEl>
                                        <p:attrNameLst>
                                          <p:attrName>drawProgress</p:attrName>
                                        </p:attrNameLst>
                                      </p:cBhvr>
                                      <p:tavLst>
                                        <p:tav tm="0">
                                          <p:val>
                                            <p:fltVal val="0"/>
                                          </p:val>
                                        </p:tav>
                                        <p:tav tm="100000">
                                          <p:val>
                                            <p:fltVal val="1"/>
                                          </p:val>
                                        </p:tav>
                                      </p:tavLst>
                                    </p:anim>
                                  </p:childTnLst>
                                </p:cTn>
                              </p:par>
                            </p:childTnLst>
                          </p:cTn>
                        </p:par>
                        <p:par>
                          <p:cTn id="59" fill="hold">
                            <p:stCondLst>
                              <p:cond delay="2250"/>
                            </p:stCondLst>
                            <p:childTnLst>
                              <p:par>
                                <p:cTn id="60" presetID="63"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250" fill="hold"/>
                                        <p:tgtEl>
                                          <p:spTgt spid="16"/>
                                        </p:tgtEl>
                                        <p:attrNameLst>
                                          <p:attrName>drawProgress</p:attrName>
                                        </p:attrNameLst>
                                      </p:cBhvr>
                                      <p:tavLst>
                                        <p:tav tm="0">
                                          <p:val>
                                            <p:fltVal val="0"/>
                                          </p:val>
                                        </p:tav>
                                        <p:tav tm="100000">
                                          <p:val>
                                            <p:fltVal val="1"/>
                                          </p:val>
                                        </p:tav>
                                      </p:tavLst>
                                    </p:anim>
                                  </p:childTnLst>
                                </p:cTn>
                              </p:par>
                            </p:childTnLst>
                          </p:cTn>
                        </p:par>
                        <p:par>
                          <p:cTn id="63" fill="hold">
                            <p:stCondLst>
                              <p:cond delay="2500"/>
                            </p:stCondLst>
                            <p:childTnLst>
                              <p:par>
                                <p:cTn id="64" presetID="63"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250" fill="hold"/>
                                        <p:tgtEl>
                                          <p:spTgt spid="1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68C2-B884-8B92-1F70-54706C8D8585}"/>
              </a:ext>
            </a:extLst>
          </p:cNvPr>
          <p:cNvSpPr>
            <a:spLocks noGrp="1"/>
          </p:cNvSpPr>
          <p:nvPr>
            <p:ph type="title"/>
          </p:nvPr>
        </p:nvSpPr>
        <p:spPr/>
        <p:txBody>
          <a:bodyPr/>
          <a:lstStyle/>
          <a:p>
            <a:r>
              <a:rPr lang="en-US" dirty="0"/>
              <a:t>Secluded optimization problems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D0D7515-F54E-865C-FC2F-4E5552205E30}"/>
                  </a:ext>
                </a:extLst>
              </p:cNvPr>
              <p:cNvSpPr>
                <a:spLocks noGrp="1"/>
              </p:cNvSpPr>
              <p:nvPr>
                <p:ph idx="1"/>
              </p:nvPr>
            </p:nvSpPr>
            <p:spPr/>
            <p:txBody>
              <a:bodyPr/>
              <a:lstStyle/>
              <a:p>
                <a:pPr marL="0" indent="0">
                  <a:buNone/>
                </a:pPr>
                <a:r>
                  <a:rPr lang="en-US" dirty="0"/>
                  <a:t>Recent work deals with finding </a:t>
                </a:r>
                <a:r>
                  <a:rPr lang="en-US" dirty="0">
                    <a:solidFill>
                      <a:srgbClr val="0070C0"/>
                    </a:solidFill>
                  </a:rPr>
                  <a:t>secluded </a:t>
                </a:r>
                <a:r>
                  <a:rPr lang="en-US" dirty="0"/>
                  <a:t>solutions to </a:t>
                </a:r>
                <a:r>
                  <a:rPr lang="en-US" dirty="0">
                    <a:solidFill>
                      <a:srgbClr val="C00000"/>
                    </a:solidFill>
                  </a:rPr>
                  <a:t>classic </a:t>
                </a:r>
                <a:r>
                  <a:rPr lang="en-US" dirty="0"/>
                  <a:t>graph problems</a:t>
                </a:r>
                <a:br>
                  <a:rPr lang="en-US" dirty="0"/>
                </a:br>
                <a:r>
                  <a:rPr lang="en-US" sz="1600" dirty="0"/>
                  <a:t>Motivated by tasks in network analysis</a:t>
                </a:r>
                <a:endParaRPr lang="en-US" dirty="0"/>
              </a:p>
              <a:p>
                <a:pPr marL="457200" indent="-457200">
                  <a:buFont typeface="+mj-lt"/>
                  <a:buAutoNum type="arabicPeriod"/>
                </a:pPr>
                <a:r>
                  <a:rPr lang="en-US" dirty="0"/>
                  <a:t>Find a </a:t>
                </a:r>
                <a14:m>
                  <m:oMath xmlns:m="http://schemas.openxmlformats.org/officeDocument/2006/math">
                    <m:r>
                      <a:rPr lang="en-US" i="1">
                        <a:solidFill>
                          <a:srgbClr val="C00000"/>
                        </a:solidFill>
                        <a:latin typeface="Cambria Math" panose="02040503050406030204" pitchFamily="18" charset="0"/>
                      </a:rPr>
                      <m:t>𝑘</m:t>
                    </m:r>
                  </m:oMath>
                </a14:m>
                <a:r>
                  <a:rPr lang="en-US" dirty="0"/>
                  <a:t>-secluded path from </a:t>
                </a:r>
                <a14:m>
                  <m:oMath xmlns:m="http://schemas.openxmlformats.org/officeDocument/2006/math">
                    <m:r>
                      <a:rPr lang="en-US" i="1">
                        <a:solidFill>
                          <a:srgbClr val="C00000"/>
                        </a:solidFill>
                        <a:latin typeface="Cambria Math" panose="02040503050406030204" pitchFamily="18" charset="0"/>
                      </a:rPr>
                      <m:t>𝑠</m:t>
                    </m:r>
                  </m:oMath>
                </a14:m>
                <a:r>
                  <a:rPr lang="en-US" dirty="0"/>
                  <a:t> to </a:t>
                </a:r>
                <a14:m>
                  <m:oMath xmlns:m="http://schemas.openxmlformats.org/officeDocument/2006/math">
                    <m:r>
                      <a:rPr lang="en-US" i="1">
                        <a:solidFill>
                          <a:srgbClr val="C00000"/>
                        </a:solidFill>
                        <a:latin typeface="Cambria Math" panose="02040503050406030204" pitchFamily="18" charset="0"/>
                      </a:rPr>
                      <m:t>𝑡</m:t>
                    </m:r>
                  </m:oMath>
                </a14:m>
                <a:endParaRPr lang="en-US" dirty="0"/>
              </a:p>
              <a:p>
                <a:pPr marL="457200" indent="-457200">
                  <a:buFont typeface="+mj-lt"/>
                  <a:buAutoNum type="arabicPeriod"/>
                </a:pPr>
                <a:r>
                  <a:rPr lang="en-US" dirty="0"/>
                  <a:t>Find a </a:t>
                </a:r>
                <a14:m>
                  <m:oMath xmlns:m="http://schemas.openxmlformats.org/officeDocument/2006/math">
                    <m:r>
                      <a:rPr lang="en-US" i="1">
                        <a:solidFill>
                          <a:srgbClr val="C00000"/>
                        </a:solidFill>
                        <a:latin typeface="Cambria Math" panose="02040503050406030204" pitchFamily="18" charset="0"/>
                      </a:rPr>
                      <m:t>𝑘</m:t>
                    </m:r>
                  </m:oMath>
                </a14:m>
                <a:r>
                  <a:rPr lang="en-US" dirty="0"/>
                  <a:t>-secluded </a:t>
                </a:r>
                <a14:m>
                  <m:oMath xmlns:m="http://schemas.openxmlformats.org/officeDocument/2006/math">
                    <m:r>
                      <a:rPr lang="en-US" i="1">
                        <a:latin typeface="Cambria Math" panose="02040503050406030204" pitchFamily="18" charset="0"/>
                      </a:rPr>
                      <m:t>(</m:t>
                    </m:r>
                    <m:r>
                      <a:rPr lang="en-US" i="1">
                        <a:solidFill>
                          <a:srgbClr val="C00000"/>
                        </a:solidFill>
                        <a:latin typeface="Cambria Math" panose="02040503050406030204" pitchFamily="18" charset="0"/>
                      </a:rPr>
                      <m:t>𝑠</m:t>
                    </m:r>
                    <m:r>
                      <a:rPr lang="en-US" i="1">
                        <a:latin typeface="Cambria Math" panose="02040503050406030204" pitchFamily="18" charset="0"/>
                      </a:rPr>
                      <m:t>,</m:t>
                    </m:r>
                    <m:r>
                      <a:rPr lang="en-US" i="1">
                        <a:solidFill>
                          <a:srgbClr val="C00000"/>
                        </a:solidFill>
                        <a:latin typeface="Cambria Math" panose="02040503050406030204" pitchFamily="18" charset="0"/>
                      </a:rPr>
                      <m:t>𝑡</m:t>
                    </m:r>
                    <m:r>
                      <a:rPr lang="en-US" i="1">
                        <a:latin typeface="Cambria Math" panose="02040503050406030204" pitchFamily="18" charset="0"/>
                      </a:rPr>
                      <m:t>)</m:t>
                    </m:r>
                  </m:oMath>
                </a14:m>
                <a:r>
                  <a:rPr lang="en-US" dirty="0"/>
                  <a:t>-separator</a:t>
                </a:r>
              </a:p>
              <a:p>
                <a:pPr marL="457200" indent="-457200">
                  <a:buFont typeface="+mj-lt"/>
                  <a:buAutoNum type="arabicPeriod"/>
                </a:pPr>
                <a:r>
                  <a:rPr lang="en-US" dirty="0"/>
                  <a:t>Find a </a:t>
                </a:r>
                <a14:m>
                  <m:oMath xmlns:m="http://schemas.openxmlformats.org/officeDocument/2006/math">
                    <m:r>
                      <a:rPr lang="en-US" i="1">
                        <a:solidFill>
                          <a:srgbClr val="C00000"/>
                        </a:solidFill>
                        <a:latin typeface="Cambria Math" panose="02040503050406030204" pitchFamily="18" charset="0"/>
                      </a:rPr>
                      <m:t>𝑘</m:t>
                    </m:r>
                  </m:oMath>
                </a14:m>
                <a:r>
                  <a:rPr lang="en-US" dirty="0"/>
                  <a:t>-secluded clique</a:t>
                </a:r>
              </a:p>
              <a:p>
                <a:pPr marL="457200" indent="-457200">
                  <a:buFont typeface="+mj-lt"/>
                  <a:buAutoNum type="arabicPeriod"/>
                </a:pPr>
                <a:r>
                  <a:rPr lang="en-US" dirty="0"/>
                  <a:t>Find a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induced subgraph with a prescribed property</a:t>
                </a:r>
                <a:endParaRPr lang="en-US" dirty="0">
                  <a:solidFill>
                    <a:srgbClr val="C00000"/>
                  </a:solidFill>
                </a:endParaRPr>
              </a:p>
              <a:p>
                <a:pPr marL="0" indent="0">
                  <a:buNone/>
                </a:pPr>
                <a:r>
                  <a:rPr lang="en-US" dirty="0"/>
                  <a:t>Secluded variant is often </a:t>
                </a:r>
                <a:r>
                  <a:rPr lang="en-US" dirty="0">
                    <a:solidFill>
                      <a:srgbClr val="0070C0"/>
                    </a:solidFill>
                  </a:rPr>
                  <a:t>NP-complete</a:t>
                </a:r>
                <a:r>
                  <a:rPr lang="en-US" dirty="0"/>
                  <a:t>, even when the standard variant is not</a:t>
                </a:r>
              </a:p>
              <a:p>
                <a:pPr marL="0" indent="0">
                  <a:buNone/>
                </a:pPr>
                <a:r>
                  <a:rPr lang="en-US" dirty="0"/>
                  <a:t>Parameterized complexity investigates how the parameter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affects the complexity</a:t>
                </a:r>
              </a:p>
              <a:p>
                <a:r>
                  <a:rPr lang="en-US" dirty="0"/>
                  <a:t>Solvable in time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𝑂</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𝑘</m:t>
                            </m:r>
                          </m:e>
                        </m:d>
                      </m:sup>
                    </m:sSup>
                    <m:r>
                      <a:rPr lang="en-US" i="1">
                        <a:latin typeface="Cambria Math" panose="02040503050406030204" pitchFamily="18" charset="0"/>
                      </a:rPr>
                      <m:t>⋅</m:t>
                    </m:r>
                    <m:r>
                      <a:rPr lang="en-US" i="1">
                        <a:solidFill>
                          <a:srgbClr val="C00000"/>
                        </a:solidFill>
                        <a:latin typeface="Cambria Math" panose="02040503050406030204" pitchFamily="18" charset="0"/>
                      </a:rPr>
                      <m:t>𝑛</m:t>
                    </m:r>
                    <m:r>
                      <a:rPr lang="en-US">
                        <a:solidFill>
                          <a:srgbClr val="C00000"/>
                        </a:solidFill>
                        <a:latin typeface="Cambria Math" panose="02040503050406030204" pitchFamily="18" charset="0"/>
                      </a:rPr>
                      <m:t> </m:t>
                    </m:r>
                  </m:oMath>
                </a14:m>
                <a:r>
                  <a:rPr lang="en-US" dirty="0"/>
                  <a:t>- solvable in time </a:t>
                </a:r>
                <a14:m>
                  <m:oMath xmlns:m="http://schemas.openxmlformats.org/officeDocument/2006/math">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𝑘</m:t>
                            </m:r>
                          </m:e>
                        </m:d>
                      </m:sup>
                    </m:sSup>
                  </m:oMath>
                </a14:m>
                <a:r>
                  <a:rPr lang="en-US" dirty="0"/>
                  <a:t> - NP-complete for constant </a:t>
                </a:r>
                <a14:m>
                  <m:oMath xmlns:m="http://schemas.openxmlformats.org/officeDocument/2006/math">
                    <m:r>
                      <a:rPr lang="en-US" i="1">
                        <a:solidFill>
                          <a:srgbClr val="C00000"/>
                        </a:solidFill>
                        <a:latin typeface="Cambria Math" panose="02040503050406030204" pitchFamily="18" charset="0"/>
                      </a:rPr>
                      <m:t>𝑘</m:t>
                    </m:r>
                  </m:oMath>
                </a14:m>
                <a:endParaRPr lang="en-US" dirty="0"/>
              </a:p>
            </p:txBody>
          </p:sp>
        </mc:Choice>
        <mc:Fallback>
          <p:sp>
            <p:nvSpPr>
              <p:cNvPr id="3" name="Content Placeholder 2">
                <a:extLst>
                  <a:ext uri="{FF2B5EF4-FFF2-40B4-BE49-F238E27FC236}">
                    <a16:creationId xmlns:a16="http://schemas.microsoft.com/office/drawing/2014/main" id="{0D0D7515-F54E-865C-FC2F-4E5552205E30}"/>
                  </a:ext>
                </a:extLst>
              </p:cNvPr>
              <p:cNvSpPr>
                <a:spLocks noGrp="1" noRot="1" noChangeAspect="1" noMove="1" noResize="1" noEditPoints="1" noAdjustHandles="1" noChangeArrowheads="1" noChangeShapeType="1" noTextEdit="1"/>
              </p:cNvSpPr>
              <p:nvPr>
                <p:ph idx="1"/>
              </p:nvPr>
            </p:nvSpPr>
            <p:spPr>
              <a:blipFill>
                <a:blip r:embed="rId3"/>
                <a:stretch>
                  <a:fillRect l="-889" t="-989" b="-21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2525F8-8957-FF93-47B4-66F7902A275E}"/>
              </a:ext>
            </a:extLst>
          </p:cNvPr>
          <p:cNvSpPr>
            <a:spLocks noGrp="1"/>
          </p:cNvSpPr>
          <p:nvPr>
            <p:ph type="sldNum" sz="quarter" idx="12"/>
          </p:nvPr>
        </p:nvSpPr>
        <p:spPr/>
        <p:txBody>
          <a:bodyPr/>
          <a:lstStyle/>
          <a:p>
            <a:pPr>
              <a:defRPr/>
            </a:pPr>
            <a:fld id="{2EEB4C75-3422-4131-BAA1-452F888D0C16}" type="slidenum">
              <a:rPr lang="nb-NO" smtClean="0"/>
              <a:pPr>
                <a:defRPr/>
              </a:pPr>
              <a:t>3</a:t>
            </a:fld>
            <a:endParaRPr lang="nb-NO"/>
          </a:p>
        </p:txBody>
      </p:sp>
      <p:pic>
        <p:nvPicPr>
          <p:cNvPr id="6" name="Picture 5">
            <a:extLst>
              <a:ext uri="{FF2B5EF4-FFF2-40B4-BE49-F238E27FC236}">
                <a16:creationId xmlns:a16="http://schemas.microsoft.com/office/drawing/2014/main" id="{1AC624CC-0B75-0E58-A632-625371035897}"/>
              </a:ext>
            </a:extLst>
          </p:cNvPr>
          <p:cNvPicPr>
            <a:picLocks noChangeAspect="1"/>
          </p:cNvPicPr>
          <p:nvPr/>
        </p:nvPicPr>
        <p:blipFill>
          <a:blip r:embed="rId4"/>
          <a:stretch>
            <a:fillRect/>
          </a:stretch>
        </p:blipFill>
        <p:spPr>
          <a:xfrm>
            <a:off x="7960799" y="1984562"/>
            <a:ext cx="2286000" cy="1714500"/>
          </a:xfrm>
          <a:prstGeom prst="rect">
            <a:avLst/>
          </a:prstGeom>
        </p:spPr>
      </p:pic>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8A863C83-D54F-D014-F109-5447EAB4B243}"/>
                  </a:ext>
                </a:extLst>
              </p:cNvPr>
              <p:cNvSpPr/>
              <p:nvPr/>
            </p:nvSpPr>
            <p:spPr bwMode="auto">
              <a:xfrm>
                <a:off x="624418" y="5013176"/>
                <a:ext cx="10972800" cy="111298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dirty="0"/>
                  <a:t>A parameterized problem is </a:t>
                </a:r>
                <a:r>
                  <a:rPr lang="en-US" sz="2400" dirty="0">
                    <a:solidFill>
                      <a:srgbClr val="0070C0"/>
                    </a:solidFill>
                  </a:rPr>
                  <a:t>fixed-parameter tractable</a:t>
                </a:r>
                <a:r>
                  <a:rPr lang="en-US" sz="2400" dirty="0"/>
                  <a:t> if there is an algorithm solving inputs of size </a:t>
                </a:r>
                <a14:m>
                  <m:oMath xmlns:m="http://schemas.openxmlformats.org/officeDocument/2006/math">
                    <m:r>
                      <a:rPr lang="en-US" sz="2400" b="0" i="1" smtClean="0">
                        <a:solidFill>
                          <a:srgbClr val="C00000"/>
                        </a:solidFill>
                        <a:latin typeface="Cambria Math" panose="02040503050406030204" pitchFamily="18" charset="0"/>
                      </a:rPr>
                      <m:t>𝑛</m:t>
                    </m:r>
                  </m:oMath>
                </a14:m>
                <a:r>
                  <a:rPr lang="en-US" sz="2400" dirty="0">
                    <a:solidFill>
                      <a:srgbClr val="C00000"/>
                    </a:solidFill>
                    <a:latin typeface="Cambria Math" panose="02040503050406030204" pitchFamily="18" charset="0"/>
                  </a:rPr>
                  <a:t> </a:t>
                </a:r>
                <a:r>
                  <a:rPr lang="en-US" sz="2400" dirty="0"/>
                  <a:t>with parameter </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t> in time </a:t>
                </a:r>
                <a14:m>
                  <m:oMath xmlns:m="http://schemas.openxmlformats.org/officeDocument/2006/math">
                    <m:r>
                      <a:rPr lang="en-US" sz="2400" b="0" i="1" smtClean="0">
                        <a:solidFill>
                          <a:srgbClr val="C00000"/>
                        </a:solidFill>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𝑘</m:t>
                        </m:r>
                      </m:e>
                    </m:d>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𝑐</m:t>
                        </m:r>
                      </m:sup>
                    </m:sSup>
                  </m:oMath>
                </a14:m>
                <a:r>
                  <a:rPr lang="en-US" sz="2400" dirty="0">
                    <a:solidFill>
                      <a:srgbClr val="C00000"/>
                    </a:solidFill>
                    <a:latin typeface="Cambria Math" panose="02040503050406030204" pitchFamily="18" charset="0"/>
                  </a:rPr>
                  <a:t> </a:t>
                </a:r>
                <a:r>
                  <a:rPr lang="en-US" sz="2400" dirty="0"/>
                  <a:t>for some function </a:t>
                </a:r>
                <a14:m>
                  <m:oMath xmlns:m="http://schemas.openxmlformats.org/officeDocument/2006/math">
                    <m:r>
                      <a:rPr lang="en-US" sz="2400" b="0" i="1" smtClean="0">
                        <a:solidFill>
                          <a:srgbClr val="C00000"/>
                        </a:solidFill>
                        <a:latin typeface="Cambria Math" panose="02040503050406030204" pitchFamily="18" charset="0"/>
                      </a:rPr>
                      <m:t>𝑓</m:t>
                    </m:r>
                  </m:oMath>
                </a14:m>
                <a:r>
                  <a:rPr lang="en-US" sz="2400" dirty="0">
                    <a:solidFill>
                      <a:srgbClr val="C00000"/>
                    </a:solidFill>
                    <a:latin typeface="Cambria Math" panose="02040503050406030204" pitchFamily="18" charset="0"/>
                  </a:rPr>
                  <a:t> </a:t>
                </a:r>
                <a:r>
                  <a:rPr lang="en-US" sz="2400" dirty="0"/>
                  <a:t>and constant </a:t>
                </a:r>
                <a14:m>
                  <m:oMath xmlns:m="http://schemas.openxmlformats.org/officeDocument/2006/math">
                    <m:r>
                      <a:rPr lang="en-US" sz="2400" b="0" i="1" smtClean="0">
                        <a:solidFill>
                          <a:srgbClr val="C00000"/>
                        </a:solidFill>
                        <a:latin typeface="Cambria Math" panose="02040503050406030204" pitchFamily="18" charset="0"/>
                      </a:rPr>
                      <m:t>𝑐</m:t>
                    </m:r>
                  </m:oMath>
                </a14:m>
                <a:endParaRPr lang="en-US" sz="2400" dirty="0">
                  <a:solidFill>
                    <a:srgbClr val="C00000"/>
                  </a:solidFill>
                  <a:latin typeface="Cambria Math" panose="02040503050406030204" pitchFamily="18" charset="0"/>
                </a:endParaRPr>
              </a:p>
            </p:txBody>
          </p:sp>
        </mc:Choice>
        <mc:Fallback xmlns="">
          <p:sp>
            <p:nvSpPr>
              <p:cNvPr id="7" name="Rectangle: Rounded Corners 6">
                <a:extLst>
                  <a:ext uri="{FF2B5EF4-FFF2-40B4-BE49-F238E27FC236}">
                    <a16:creationId xmlns:a16="http://schemas.microsoft.com/office/drawing/2014/main" id="{8A863C83-D54F-D014-F109-5447EAB4B243}"/>
                  </a:ext>
                </a:extLst>
              </p:cNvPr>
              <p:cNvSpPr>
                <a:spLocks noRot="1" noChangeAspect="1" noMove="1" noResize="1" noEditPoints="1" noAdjustHandles="1" noChangeArrowheads="1" noChangeShapeType="1" noTextEdit="1"/>
              </p:cNvSpPr>
              <p:nvPr/>
            </p:nvSpPr>
            <p:spPr bwMode="auto">
              <a:xfrm>
                <a:off x="624418" y="5013176"/>
                <a:ext cx="10972800" cy="1112987"/>
              </a:xfrm>
              <a:prstGeom prst="roundRect">
                <a:avLst/>
              </a:prstGeom>
              <a:blipFill>
                <a:blip r:embed="rId5"/>
                <a:stretch>
                  <a:fillRect/>
                </a:stretch>
              </a:blipFill>
              <a:ln>
                <a:headEnd type="none" w="med" len="med"/>
                <a:tailEnd type="none" w="med" len="me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ECAD6E6F-4191-4C44-FF4C-9344988A4C73}"/>
              </a:ext>
            </a:extLst>
          </p:cNvPr>
          <p:cNvPicPr>
            <a:picLocks noChangeAspect="1"/>
          </p:cNvPicPr>
          <p:nvPr/>
        </p:nvPicPr>
        <p:blipFill>
          <a:blip r:embed="rId6"/>
          <a:stretch>
            <a:fillRect/>
          </a:stretch>
        </p:blipFill>
        <p:spPr>
          <a:xfrm>
            <a:off x="7960799" y="1984562"/>
            <a:ext cx="2286000" cy="1714500"/>
          </a:xfrm>
          <a:prstGeom prst="rect">
            <a:avLst/>
          </a:prstGeom>
        </p:spPr>
      </p:pic>
      <p:pic>
        <p:nvPicPr>
          <p:cNvPr id="11" name="Picture 10">
            <a:extLst>
              <a:ext uri="{FF2B5EF4-FFF2-40B4-BE49-F238E27FC236}">
                <a16:creationId xmlns:a16="http://schemas.microsoft.com/office/drawing/2014/main" id="{C67D7886-7072-2A92-FEF7-2496FEEF196F}"/>
              </a:ext>
            </a:extLst>
          </p:cNvPr>
          <p:cNvPicPr>
            <a:picLocks noChangeAspect="1"/>
          </p:cNvPicPr>
          <p:nvPr/>
        </p:nvPicPr>
        <p:blipFill>
          <a:blip r:embed="rId7"/>
          <a:stretch>
            <a:fillRect/>
          </a:stretch>
        </p:blipFill>
        <p:spPr>
          <a:xfrm>
            <a:off x="7960799" y="1984562"/>
            <a:ext cx="2286000" cy="1714500"/>
          </a:xfrm>
          <a:prstGeom prst="rect">
            <a:avLst/>
          </a:prstGeom>
        </p:spPr>
      </p:pic>
      <p:pic>
        <p:nvPicPr>
          <p:cNvPr id="13" name="Picture 12">
            <a:extLst>
              <a:ext uri="{FF2B5EF4-FFF2-40B4-BE49-F238E27FC236}">
                <a16:creationId xmlns:a16="http://schemas.microsoft.com/office/drawing/2014/main" id="{B123EA81-07AF-D3C1-9D13-0331D399C924}"/>
              </a:ext>
            </a:extLst>
          </p:cNvPr>
          <p:cNvPicPr>
            <a:picLocks noChangeAspect="1"/>
          </p:cNvPicPr>
          <p:nvPr/>
        </p:nvPicPr>
        <p:blipFill>
          <a:blip r:embed="rId8"/>
          <a:stretch>
            <a:fillRect/>
          </a:stretch>
        </p:blipFill>
        <p:spPr>
          <a:xfrm>
            <a:off x="7960799" y="1984562"/>
            <a:ext cx="2286000" cy="1714500"/>
          </a:xfrm>
          <a:prstGeom prst="rect">
            <a:avLst/>
          </a:prstGeom>
        </p:spPr>
      </p:pic>
      <p:pic>
        <p:nvPicPr>
          <p:cNvPr id="15" name="Picture 14">
            <a:extLst>
              <a:ext uri="{FF2B5EF4-FFF2-40B4-BE49-F238E27FC236}">
                <a16:creationId xmlns:a16="http://schemas.microsoft.com/office/drawing/2014/main" id="{378CE982-AF38-2963-9F8E-97CEB51FCD65}"/>
              </a:ext>
            </a:extLst>
          </p:cNvPr>
          <p:cNvPicPr>
            <a:picLocks noChangeAspect="1"/>
          </p:cNvPicPr>
          <p:nvPr/>
        </p:nvPicPr>
        <p:blipFill>
          <a:blip r:embed="rId9"/>
          <a:stretch>
            <a:fillRect/>
          </a:stretch>
        </p:blipFill>
        <p:spPr>
          <a:xfrm>
            <a:off x="7960799" y="1984562"/>
            <a:ext cx="2286000" cy="1714500"/>
          </a:xfrm>
          <a:prstGeom prst="rect">
            <a:avLst/>
          </a:prstGeom>
        </p:spPr>
      </p:pic>
    </p:spTree>
    <p:extLst>
      <p:ext uri="{BB962C8B-B14F-4D97-AF65-F5344CB8AC3E}">
        <p14:creationId xmlns:p14="http://schemas.microsoft.com/office/powerpoint/2010/main" val="27499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D4199C6-5276-07FF-D1B4-BCD5432732C5}"/>
                  </a:ext>
                </a:extLst>
              </p:cNvPr>
              <p:cNvSpPr>
                <a:spLocks noGrp="1"/>
              </p:cNvSpPr>
              <p:nvPr>
                <p:ph type="title"/>
              </p:nvPr>
            </p:nvSpPr>
            <p:spPr/>
            <p:txBody>
              <a:bodyPr/>
              <a:lstStyle/>
              <a:p>
                <a:r>
                  <a:rPr lang="en-US" dirty="0"/>
                  <a:t>Finding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trees</a:t>
                </a:r>
              </a:p>
            </p:txBody>
          </p:sp>
        </mc:Choice>
        <mc:Fallback xmlns="">
          <p:sp>
            <p:nvSpPr>
              <p:cNvPr id="2" name="Title 1">
                <a:extLst>
                  <a:ext uri="{FF2B5EF4-FFF2-40B4-BE49-F238E27FC236}">
                    <a16:creationId xmlns:a16="http://schemas.microsoft.com/office/drawing/2014/main" id="{3D4199C6-5276-07FF-D1B4-BCD5432732C5}"/>
                  </a:ext>
                </a:extLst>
              </p:cNvPr>
              <p:cNvSpPr>
                <a:spLocks noGrp="1" noRot="1" noChangeAspect="1" noMove="1" noResize="1" noEditPoints="1" noAdjustHandles="1" noChangeArrowheads="1" noChangeShapeType="1" noTextEdit="1"/>
              </p:cNvSpPr>
              <p:nvPr>
                <p:ph type="title"/>
              </p:nvPr>
            </p:nvSpPr>
            <p:spPr>
              <a:blipFill>
                <a:blip r:embed="rId2"/>
                <a:stretch>
                  <a:fillRect l="-1389"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B30C86-27FF-F9A0-54F7-EFBA5A6BE827}"/>
                  </a:ext>
                </a:extLst>
              </p:cNvPr>
              <p:cNvSpPr>
                <a:spLocks noGrp="1"/>
              </p:cNvSpPr>
              <p:nvPr>
                <p:ph idx="1"/>
              </p:nvPr>
            </p:nvSpPr>
            <p:spPr/>
            <p:txBody>
              <a:bodyPr/>
              <a:lstStyle/>
              <a:p>
                <a:pPr marL="0" indent="0">
                  <a:buNone/>
                </a:pPr>
                <a:r>
                  <a:rPr lang="en-US" dirty="0"/>
                  <a:t>Interesting special case of finding a secluded subgraph of a specific form</a:t>
                </a:r>
                <a:br>
                  <a:rPr lang="en-US" b="0" i="1" dirty="0">
                    <a:solidFill>
                      <a:srgbClr val="C00000"/>
                    </a:solidFill>
                    <a:latin typeface="Cambria Math" panose="02040503050406030204" pitchFamily="18" charset="0"/>
                  </a:rPr>
                </a:br>
                <a:r>
                  <a:rPr lang="en-US" sz="1800" dirty="0"/>
                  <a:t>(still NP-complete)</a:t>
                </a:r>
                <a:endParaRPr lang="en-US" b="0" i="1" dirty="0">
                  <a:solidFill>
                    <a:srgbClr val="C00000"/>
                  </a:solidFill>
                  <a:latin typeface="Cambria Math" panose="02040503050406030204" pitchFamily="18" charset="0"/>
                </a:endParaRPr>
              </a:p>
              <a:p>
                <a:pPr marL="0" indent="0">
                  <a:buNone/>
                </a:pP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Tree</a:t>
                </a:r>
                <a:br>
                  <a:rPr lang="en-US" cap="small" dirty="0"/>
                </a:br>
                <a:r>
                  <a:rPr lang="en-US" b="1" dirty="0"/>
                  <a:t>Input:</a:t>
                </a:r>
                <a:r>
                  <a:rPr lang="en-US" cap="small" dirty="0"/>
                  <a:t> 		</a:t>
                </a:r>
                <a:r>
                  <a:rPr lang="en-US" dirty="0"/>
                  <a:t>Undirected</a:t>
                </a:r>
                <a:r>
                  <a:rPr lang="en-US" cap="small" dirty="0"/>
                  <a:t> </a:t>
                </a:r>
                <a:r>
                  <a:rPr lang="en-US" dirty="0"/>
                  <a:t>graph </a:t>
                </a:r>
                <a14:m>
                  <m:oMath xmlns:m="http://schemas.openxmlformats.org/officeDocument/2006/math">
                    <m:r>
                      <a:rPr lang="en-US" b="0" i="1" smtClean="0">
                        <a:solidFill>
                          <a:srgbClr val="C00000"/>
                        </a:solidFill>
                        <a:latin typeface="Cambria Math" panose="02040503050406030204" pitchFamily="18" charset="0"/>
                      </a:rPr>
                      <m:t>𝐺</m:t>
                    </m:r>
                  </m:oMath>
                </a14:m>
                <a:r>
                  <a:rPr lang="en-US" cap="small" dirty="0"/>
                  <a:t> </a:t>
                </a:r>
                <a:r>
                  <a:rPr lang="en-US" dirty="0"/>
                  <a:t>and integer </a:t>
                </a:r>
                <a14:m>
                  <m:oMath xmlns:m="http://schemas.openxmlformats.org/officeDocument/2006/math">
                    <m:r>
                      <a:rPr lang="en-US" b="0" i="1" smtClean="0">
                        <a:solidFill>
                          <a:srgbClr val="C00000"/>
                        </a:solidFill>
                        <a:latin typeface="Cambria Math" panose="02040503050406030204" pitchFamily="18" charset="0"/>
                      </a:rPr>
                      <m:t>𝑘</m:t>
                    </m:r>
                  </m:oMath>
                </a14:m>
                <a:br>
                  <a:rPr lang="en-US" dirty="0"/>
                </a:br>
                <a:r>
                  <a:rPr lang="en-US" b="1" dirty="0"/>
                  <a:t>Output:</a:t>
                </a:r>
                <a:r>
                  <a:rPr lang="en-US" dirty="0"/>
                  <a:t>	A maximum-size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vertex set </a:t>
                </a:r>
                <a14:m>
                  <m:oMath xmlns:m="http://schemas.openxmlformats.org/officeDocument/2006/math">
                    <m:r>
                      <a:rPr lang="en-US" b="0" i="1" smtClean="0">
                        <a:solidFill>
                          <a:srgbClr val="C00000"/>
                        </a:solidFill>
                        <a:latin typeface="Cambria Math" panose="02040503050406030204" pitchFamily="18" charset="0"/>
                      </a:rPr>
                      <m:t>𝑆</m:t>
                    </m:r>
                  </m:oMath>
                </a14:m>
                <a:r>
                  <a:rPr lang="en-US" dirty="0"/>
                  <a:t> for which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𝑆</m:t>
                    </m:r>
                    <m:r>
                      <a:rPr lang="en-US" b="0" i="1" smtClean="0">
                        <a:latin typeface="Cambria Math" panose="02040503050406030204" pitchFamily="18" charset="0"/>
                      </a:rPr>
                      <m:t>]</m:t>
                    </m:r>
                  </m:oMath>
                </a14:m>
                <a:r>
                  <a:rPr lang="en-US" dirty="0"/>
                  <a:t> is a tree</a:t>
                </a:r>
              </a:p>
              <a:p>
                <a:pPr marL="0" indent="0">
                  <a:buNone/>
                </a:pPr>
                <a:r>
                  <a:rPr lang="en-US" dirty="0"/>
                  <a:t>This problem can be solved in time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𝑘</m:t>
                                </m:r>
                              </m:e>
                            </m:d>
                          </m:sup>
                        </m:sSup>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r>
                  <a:rPr lang="en-US" dirty="0"/>
                  <a:t> using heavy machinery</a:t>
                </a:r>
                <a:br>
                  <a:rPr lang="en-US" dirty="0"/>
                </a:br>
                <a:r>
                  <a:rPr lang="en-US" sz="1600" dirty="0">
                    <a:solidFill>
                      <a:srgbClr val="0070C0"/>
                    </a:solidFill>
                  </a:rPr>
                  <a:t>[</a:t>
                </a:r>
                <a:r>
                  <a:rPr lang="pt-BR" sz="1600" dirty="0">
                    <a:solidFill>
                      <a:srgbClr val="0070C0"/>
                    </a:solidFill>
                  </a:rPr>
                  <a:t>Golovach, Heggernes, Lima, Montealegre@JCSS’20</a:t>
                </a:r>
                <a:r>
                  <a:rPr lang="en-US" sz="1600" dirty="0">
                    <a:solidFill>
                      <a:srgbClr val="0070C0"/>
                    </a:solidFill>
                  </a:rPr>
                  <a:t>]</a:t>
                </a:r>
              </a:p>
              <a:p>
                <a:pPr marL="0" indent="0">
                  <a:buNone/>
                </a:pPr>
                <a:r>
                  <a:rPr kumimoji="0" lang="en-US" sz="2400" b="0" i="0" u="none" strike="noStrike" kern="0" cap="none" spc="0" normalizeH="0" baseline="0" noProof="0" dirty="0">
                    <a:ln>
                      <a:noFill/>
                    </a:ln>
                    <a:solidFill>
                      <a:srgbClr val="000000"/>
                    </a:solidFill>
                    <a:effectLst/>
                    <a:uLnTx/>
                    <a:uFillTx/>
                    <a:latin typeface="Calibri"/>
                    <a:ea typeface="+mn-ea"/>
                    <a:cs typeface="+mn-cs"/>
                  </a:rPr>
                  <a:t>We obtained a much faster algorithm using elementary means:</a:t>
                </a:r>
              </a:p>
              <a:p>
                <a:pPr marL="0" indent="0">
                  <a:buNone/>
                </a:pPr>
                <a:br>
                  <a:rPr lang="en-US" noProof="0" dirty="0">
                    <a:solidFill>
                      <a:srgbClr val="000000"/>
                    </a:solidFill>
                    <a:latin typeface="Calibri"/>
                  </a:rPr>
                </a:br>
                <a:br>
                  <a:rPr lang="en-US" noProof="0" dirty="0">
                    <a:solidFill>
                      <a:srgbClr val="000000"/>
                    </a:solidFill>
                    <a:latin typeface="Calibri"/>
                  </a:rPr>
                </a:br>
                <a:r>
                  <a:rPr kumimoji="0" lang="en-US" sz="2400" b="0" i="0" u="none" strike="noStrike" kern="0" cap="none" spc="0" normalizeH="0" baseline="0" noProof="0" dirty="0">
                    <a:ln>
                      <a:noFill/>
                    </a:ln>
                    <a:solidFill>
                      <a:srgbClr val="000000"/>
                    </a:solidFill>
                    <a:effectLst/>
                    <a:uLnTx/>
                    <a:uFillTx/>
                    <a:latin typeface="Calibri"/>
                    <a:ea typeface="+mn-ea"/>
                    <a:cs typeface="+mn-cs"/>
                  </a:rPr>
                  <a:t>To facilitate recursion, we study a </a:t>
                </a:r>
                <a:r>
                  <a:rPr kumimoji="0" lang="en-US" sz="2400" b="0" i="0" u="none" strike="noStrike" kern="0" cap="none" spc="0" normalizeH="0" noProof="0" dirty="0">
                    <a:ln>
                      <a:noFill/>
                    </a:ln>
                    <a:solidFill>
                      <a:srgbClr val="0070C0"/>
                    </a:solidFill>
                    <a:effectLst/>
                    <a:uLnTx/>
                    <a:uFillTx/>
                    <a:latin typeface="Calibri"/>
                    <a:ea typeface="+mn-ea"/>
                    <a:cs typeface="+mn-cs"/>
                  </a:rPr>
                  <a:t>more general</a:t>
                </a:r>
                <a:r>
                  <a:rPr kumimoji="0" lang="en-US" sz="2400" b="0" i="0" u="none" strike="noStrike" kern="0" cap="none" spc="0" normalizeH="0" baseline="0" noProof="0" dirty="0">
                    <a:ln>
                      <a:noFill/>
                    </a:ln>
                    <a:solidFill>
                      <a:srgbClr val="000000"/>
                    </a:solidFill>
                    <a:effectLst/>
                    <a:uLnTx/>
                    <a:uFillTx/>
                    <a:latin typeface="Calibri"/>
                    <a:ea typeface="+mn-ea"/>
                    <a:cs typeface="+mn-cs"/>
                  </a:rPr>
                  <a:t> problem</a:t>
                </a:r>
              </a:p>
              <a:p>
                <a:pPr marL="0" indent="0">
                  <a:buNone/>
                </a:pPr>
                <a:endParaRPr lang="en-US" dirty="0">
                  <a:solidFill>
                    <a:srgbClr val="000000"/>
                  </a:solidFill>
                  <a:latin typeface="Calibri"/>
                </a:endParaRPr>
              </a:p>
              <a:p>
                <a:pPr marL="0" indent="0">
                  <a:buNone/>
                </a:pPr>
                <a:endParaRPr lang="en-US" sz="1600" dirty="0">
                  <a:solidFill>
                    <a:srgbClr val="000000"/>
                  </a:solidFill>
                  <a:latin typeface="Calibri"/>
                </a:endParaRPr>
              </a:p>
              <a:p>
                <a:pPr marL="0" indent="0">
                  <a:buNone/>
                </a:pPr>
                <a:endParaRPr lang="en-US" sz="1600" dirty="0">
                  <a:solidFill>
                    <a:srgbClr val="0070C0"/>
                  </a:solidFill>
                </a:endParaRPr>
              </a:p>
            </p:txBody>
          </p:sp>
        </mc:Choice>
        <mc:Fallback xmlns="">
          <p:sp>
            <p:nvSpPr>
              <p:cNvPr id="3" name="Content Placeholder 2">
                <a:extLst>
                  <a:ext uri="{FF2B5EF4-FFF2-40B4-BE49-F238E27FC236}">
                    <a16:creationId xmlns:a16="http://schemas.microsoft.com/office/drawing/2014/main" id="{60B30C86-27FF-F9A0-54F7-EFBA5A6BE827}"/>
                  </a:ext>
                </a:extLst>
              </p:cNvPr>
              <p:cNvSpPr>
                <a:spLocks noGrp="1" noRot="1" noChangeAspect="1" noMove="1" noResize="1" noEditPoints="1" noAdjustHandles="1" noChangeArrowheads="1" noChangeShapeType="1" noTextEdit="1"/>
              </p:cNvSpPr>
              <p:nvPr>
                <p:ph idx="1"/>
              </p:nvPr>
            </p:nvSpPr>
            <p:spPr>
              <a:blipFill>
                <a:blip r:embed="rId3"/>
                <a:stretch>
                  <a:fillRect l="-833" t="-989" b="-19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E74F824-5F0D-0CAF-1D5B-8B8BE261015F}"/>
              </a:ext>
            </a:extLst>
          </p:cNvPr>
          <p:cNvSpPr>
            <a:spLocks noGrp="1"/>
          </p:cNvSpPr>
          <p:nvPr>
            <p:ph type="sldNum" sz="quarter" idx="12"/>
          </p:nvPr>
        </p:nvSpPr>
        <p:spPr/>
        <p:txBody>
          <a:bodyPr/>
          <a:lstStyle/>
          <a:p>
            <a:pPr>
              <a:defRPr/>
            </a:pPr>
            <a:fld id="{2EEB4C75-3422-4131-BAA1-452F888D0C16}" type="slidenum">
              <a:rPr lang="nb-NO" smtClean="0"/>
              <a:pPr>
                <a:defRPr/>
              </a:pPr>
              <a:t>4</a:t>
            </a:fld>
            <a:endParaRPr lang="nb-NO"/>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342504E-BBDF-246A-E874-C0A85C161F4B}"/>
                  </a:ext>
                </a:extLst>
              </p:cNvPr>
              <p:cNvSpPr/>
              <p:nvPr/>
            </p:nvSpPr>
            <p:spPr bwMode="auto">
              <a:xfrm>
                <a:off x="624418" y="4797152"/>
                <a:ext cx="10972800" cy="7529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cap="small" dirty="0"/>
                  <a:t>-Secluded Tree</a:t>
                </a:r>
                <a:r>
                  <a:rPr lang="en-US" sz="2400" dirty="0"/>
                  <a:t> can be solved in time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𝑘</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i="1">
                                    <a:solidFill>
                                      <a:srgbClr val="C00000"/>
                                    </a:solidFill>
                                    <a:latin typeface="Cambria Math" panose="02040503050406030204" pitchFamily="18" charset="0"/>
                                  </a:rPr>
                                  <m:t>𝑘</m:t>
                                </m:r>
                              </m:e>
                            </m:func>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i="1">
                            <a:latin typeface="Cambria Math" panose="02040503050406030204" pitchFamily="18" charset="0"/>
                          </a:rPr>
                          <m:t>4</m:t>
                        </m:r>
                      </m:sup>
                    </m:sSup>
                  </m:oMath>
                </a14:m>
                <a:endParaRPr lang="en-US" sz="2400" dirty="0"/>
              </a:p>
            </p:txBody>
          </p:sp>
        </mc:Choice>
        <mc:Fallback xmlns="">
          <p:sp>
            <p:nvSpPr>
              <p:cNvPr id="5" name="Rectangle: Rounded Corners 4">
                <a:extLst>
                  <a:ext uri="{FF2B5EF4-FFF2-40B4-BE49-F238E27FC236}">
                    <a16:creationId xmlns:a16="http://schemas.microsoft.com/office/drawing/2014/main" id="{2342504E-BBDF-246A-E874-C0A85C161F4B}"/>
                  </a:ext>
                </a:extLst>
              </p:cNvPr>
              <p:cNvSpPr>
                <a:spLocks noRot="1" noChangeAspect="1" noMove="1" noResize="1" noEditPoints="1" noAdjustHandles="1" noChangeArrowheads="1" noChangeShapeType="1" noTextEdit="1"/>
              </p:cNvSpPr>
              <p:nvPr/>
            </p:nvSpPr>
            <p:spPr bwMode="auto">
              <a:xfrm>
                <a:off x="624418" y="4797152"/>
                <a:ext cx="10972800" cy="752947"/>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7" name="TextBox 6">
            <a:extLst>
              <a:ext uri="{FF2B5EF4-FFF2-40B4-BE49-F238E27FC236}">
                <a16:creationId xmlns:a16="http://schemas.microsoft.com/office/drawing/2014/main" id="{EB1DA30D-BFA5-3AA9-B3A9-BAFE98BD8AEC}"/>
              </a:ext>
            </a:extLst>
          </p:cNvPr>
          <p:cNvSpPr txBox="1"/>
          <p:nvPr/>
        </p:nvSpPr>
        <p:spPr>
          <a:xfrm>
            <a:off x="5163304" y="5557572"/>
            <a:ext cx="6358797" cy="338554"/>
          </a:xfrm>
          <a:prstGeom prst="rect">
            <a:avLst/>
          </a:prstGeom>
          <a:noFill/>
        </p:spPr>
        <p:txBody>
          <a:bodyPr wrap="square">
            <a:spAutoFit/>
          </a:bodyPr>
          <a:lstStyle/>
          <a:p>
            <a:pPr marL="0" indent="0" algn="r">
              <a:buNone/>
            </a:pPr>
            <a:r>
              <a:rPr lang="en-US" sz="1600" dirty="0">
                <a:solidFill>
                  <a:srgbClr val="0070C0"/>
                </a:solidFill>
                <a:latin typeface="+mn-lt"/>
              </a:rPr>
              <a:t>[</a:t>
            </a:r>
            <a:r>
              <a:rPr lang="pt-BR" sz="1600" dirty="0">
                <a:solidFill>
                  <a:srgbClr val="0070C0"/>
                </a:solidFill>
                <a:latin typeface="+mn-lt"/>
              </a:rPr>
              <a:t>Donkers, J, de Kroon@JCSS’23</a:t>
            </a:r>
            <a:r>
              <a:rPr lang="en-US" sz="1600" dirty="0">
                <a:solidFill>
                  <a:srgbClr val="0070C0"/>
                </a:solidFill>
                <a:latin typeface="+mn-lt"/>
              </a:rPr>
              <a:t>]</a:t>
            </a:r>
          </a:p>
        </p:txBody>
      </p:sp>
      <p:pic>
        <p:nvPicPr>
          <p:cNvPr id="19" name="Picture 18">
            <a:extLst>
              <a:ext uri="{FF2B5EF4-FFF2-40B4-BE49-F238E27FC236}">
                <a16:creationId xmlns:a16="http://schemas.microsoft.com/office/drawing/2014/main" id="{C1AF3B45-563C-2F69-601A-65448712099A}"/>
              </a:ext>
            </a:extLst>
          </p:cNvPr>
          <p:cNvPicPr>
            <a:picLocks noChangeAspect="1"/>
          </p:cNvPicPr>
          <p:nvPr/>
        </p:nvPicPr>
        <p:blipFill>
          <a:blip r:embed="rId5"/>
          <a:stretch>
            <a:fillRect/>
          </a:stretch>
        </p:blipFill>
        <p:spPr>
          <a:xfrm>
            <a:off x="3695700" y="3429000"/>
            <a:ext cx="4800600" cy="2057400"/>
          </a:xfrm>
          <a:prstGeom prst="rect">
            <a:avLst/>
          </a:prstGeom>
        </p:spPr>
      </p:pic>
      <p:pic>
        <p:nvPicPr>
          <p:cNvPr id="21" name="Picture 20">
            <a:extLst>
              <a:ext uri="{FF2B5EF4-FFF2-40B4-BE49-F238E27FC236}">
                <a16:creationId xmlns:a16="http://schemas.microsoft.com/office/drawing/2014/main" id="{B7F92A6E-164B-809E-FDF9-FFE924E8F387}"/>
              </a:ext>
            </a:extLst>
          </p:cNvPr>
          <p:cNvPicPr>
            <a:picLocks noChangeAspect="1"/>
          </p:cNvPicPr>
          <p:nvPr/>
        </p:nvPicPr>
        <p:blipFill>
          <a:blip r:embed="rId6"/>
          <a:stretch>
            <a:fillRect/>
          </a:stretch>
        </p:blipFill>
        <p:spPr>
          <a:xfrm>
            <a:off x="3695700" y="3429000"/>
            <a:ext cx="4800600" cy="2057400"/>
          </a:xfrm>
          <a:prstGeom prst="rect">
            <a:avLst/>
          </a:prstGeom>
        </p:spPr>
      </p:pic>
      <p:pic>
        <p:nvPicPr>
          <p:cNvPr id="23" name="Picture 22">
            <a:extLst>
              <a:ext uri="{FF2B5EF4-FFF2-40B4-BE49-F238E27FC236}">
                <a16:creationId xmlns:a16="http://schemas.microsoft.com/office/drawing/2014/main" id="{2D3EF11F-D2FC-A870-CB31-17D0311AD28B}"/>
              </a:ext>
            </a:extLst>
          </p:cNvPr>
          <p:cNvPicPr>
            <a:picLocks noChangeAspect="1"/>
          </p:cNvPicPr>
          <p:nvPr/>
        </p:nvPicPr>
        <p:blipFill>
          <a:blip r:embed="rId7"/>
          <a:stretch>
            <a:fillRect/>
          </a:stretch>
        </p:blipFill>
        <p:spPr>
          <a:xfrm>
            <a:off x="3695700" y="3436473"/>
            <a:ext cx="4800600" cy="20574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670B076-AD5C-1F92-C17D-0BB8C26C4FCE}"/>
                  </a:ext>
                </a:extLst>
              </p:cNvPr>
              <p:cNvSpPr txBox="1"/>
              <p:nvPr/>
            </p:nvSpPr>
            <p:spPr>
              <a:xfrm>
                <a:off x="8832304" y="3978422"/>
                <a:ext cx="14401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=2</m:t>
                      </m:r>
                    </m:oMath>
                  </m:oMathPara>
                </a14:m>
                <a:endParaRPr lang="en-US" dirty="0" err="1">
                  <a:latin typeface="+mj-lt"/>
                </a:endParaRPr>
              </a:p>
            </p:txBody>
          </p:sp>
        </mc:Choice>
        <mc:Fallback xmlns="">
          <p:sp>
            <p:nvSpPr>
              <p:cNvPr id="24" name="TextBox 23">
                <a:extLst>
                  <a:ext uri="{FF2B5EF4-FFF2-40B4-BE49-F238E27FC236}">
                    <a16:creationId xmlns:a16="http://schemas.microsoft.com/office/drawing/2014/main" id="{E670B076-AD5C-1F92-C17D-0BB8C26C4FCE}"/>
                  </a:ext>
                </a:extLst>
              </p:cNvPr>
              <p:cNvSpPr txBox="1">
                <a:spLocks noRot="1" noChangeAspect="1" noMove="1" noResize="1" noEditPoints="1" noAdjustHandles="1" noChangeArrowheads="1" noChangeShapeType="1" noTextEdit="1"/>
              </p:cNvSpPr>
              <p:nvPr/>
            </p:nvSpPr>
            <p:spPr>
              <a:xfrm>
                <a:off x="8832304" y="3978422"/>
                <a:ext cx="1440160"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FC857F0-D464-6B45-FC34-B9A97FEDFEF0}"/>
                  </a:ext>
                </a:extLst>
              </p:cNvPr>
              <p:cNvSpPr txBox="1"/>
              <p:nvPr/>
            </p:nvSpPr>
            <p:spPr>
              <a:xfrm>
                <a:off x="8832304" y="3985895"/>
                <a:ext cx="14401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=3</m:t>
                      </m:r>
                    </m:oMath>
                  </m:oMathPara>
                </a14:m>
                <a:endParaRPr lang="en-US" dirty="0" err="1">
                  <a:latin typeface="+mj-lt"/>
                </a:endParaRPr>
              </a:p>
            </p:txBody>
          </p:sp>
        </mc:Choice>
        <mc:Fallback xmlns="">
          <p:sp>
            <p:nvSpPr>
              <p:cNvPr id="25" name="TextBox 24">
                <a:extLst>
                  <a:ext uri="{FF2B5EF4-FFF2-40B4-BE49-F238E27FC236}">
                    <a16:creationId xmlns:a16="http://schemas.microsoft.com/office/drawing/2014/main" id="{3FC857F0-D464-6B45-FC34-B9A97FEDFEF0}"/>
                  </a:ext>
                </a:extLst>
              </p:cNvPr>
              <p:cNvSpPr txBox="1">
                <a:spLocks noRot="1" noChangeAspect="1" noMove="1" noResize="1" noEditPoints="1" noAdjustHandles="1" noChangeArrowheads="1" noChangeShapeType="1" noTextEdit="1"/>
              </p:cNvSpPr>
              <p:nvPr/>
            </p:nvSpPr>
            <p:spPr>
              <a:xfrm>
                <a:off x="8832304" y="3985895"/>
                <a:ext cx="1440160" cy="64633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836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500"/>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500"/>
                                        <p:tgtEl>
                                          <p:spTgt spid="3">
                                            <p:txEl>
                                              <p:pRg st="3" end="3"/>
                                            </p:txEl>
                                          </p:spTgt>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fade">
                                      <p:cBhvr>
                                        <p:cTn id="6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4" grpId="0"/>
      <p:bldP spid="24" grpId="1"/>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63E9-956D-DE1D-33C7-034847F92F4D}"/>
              </a:ext>
            </a:extLst>
          </p:cNvPr>
          <p:cNvSpPr>
            <a:spLocks noGrp="1"/>
          </p:cNvSpPr>
          <p:nvPr>
            <p:ph type="title"/>
          </p:nvPr>
        </p:nvSpPr>
        <p:spPr/>
        <p:txBody>
          <a:bodyPr/>
          <a:lstStyle/>
          <a:p>
            <a:r>
              <a:rPr lang="en-US" dirty="0"/>
              <a:t>A weighted generalization of finding secluded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8001FF-5E11-F5A9-5CA2-7E363E6D6280}"/>
                  </a:ext>
                </a:extLst>
              </p:cNvPr>
              <p:cNvSpPr>
                <a:spLocks noGrp="1"/>
              </p:cNvSpPr>
              <p:nvPr>
                <p:ph idx="1"/>
              </p:nvPr>
            </p:nvSpPr>
            <p:spPr/>
            <p:txBody>
              <a:bodyPr/>
              <a:lstStyle/>
              <a:p>
                <a:pPr marL="0" indent="0">
                  <a:buNone/>
                </a:pP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a:t>
                </a:r>
                <a:r>
                  <a:rPr lang="en-US" cap="small" dirty="0" err="1">
                    <a:solidFill>
                      <a:srgbClr val="0070C0"/>
                    </a:solidFill>
                  </a:rPr>
                  <a:t>Super</a:t>
                </a:r>
                <a:r>
                  <a:rPr lang="en-US" cap="small" dirty="0" err="1"/>
                  <a:t>tree</a:t>
                </a:r>
                <a:br>
                  <a:rPr lang="en-US" cap="small" dirty="0"/>
                </a:br>
                <a:r>
                  <a:rPr lang="en-US" b="1" dirty="0"/>
                  <a:t>Input:</a:t>
                </a:r>
                <a:r>
                  <a:rPr lang="en-US" cap="small" dirty="0"/>
                  <a:t> 		</a:t>
                </a:r>
                <a:r>
                  <a:rPr lang="en-US" dirty="0"/>
                  <a:t>Undirected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cap="small" dirty="0"/>
                  <a:t> </a:t>
                </a:r>
                <a:r>
                  <a:rPr lang="en-US" dirty="0"/>
                  <a:t>and integer </a:t>
                </a:r>
                <a14:m>
                  <m:oMath xmlns:m="http://schemas.openxmlformats.org/officeDocument/2006/math">
                    <m:r>
                      <a:rPr lang="en-US" i="1">
                        <a:solidFill>
                          <a:srgbClr val="C00000"/>
                        </a:solidFill>
                        <a:latin typeface="Cambria Math" panose="02040503050406030204" pitchFamily="18" charset="0"/>
                      </a:rPr>
                      <m:t>𝑘</m:t>
                    </m:r>
                  </m:oMath>
                </a14:m>
                <a:r>
                  <a:rPr lang="en-US" dirty="0"/>
                  <a:t>, </a:t>
                </a:r>
              </a:p>
              <a:p>
                <a:pPr marL="0" indent="0">
                  <a:spcBef>
                    <a:spcPts val="0"/>
                  </a:spcBef>
                  <a:buNone/>
                </a:pPr>
                <a:r>
                  <a:rPr lang="en-US" dirty="0"/>
                  <a:t>		weight function </a:t>
                </a:r>
                <a14:m>
                  <m:oMath xmlns:m="http://schemas.openxmlformats.org/officeDocument/2006/math">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ℕ</m:t>
                        </m:r>
                      </m:e>
                      <m:sub>
                        <m:r>
                          <a:rPr lang="en-US" b="0" i="1" smtClean="0">
                            <a:latin typeface="Cambria Math" panose="02040503050406030204" pitchFamily="18" charset="0"/>
                          </a:rPr>
                          <m:t>+</m:t>
                        </m:r>
                      </m:sub>
                    </m:sSub>
                  </m:oMath>
                </a14:m>
                <a:r>
                  <a:rPr lang="en-US" dirty="0"/>
                  <a:t>, </a:t>
                </a:r>
              </a:p>
              <a:p>
                <a:pPr marL="0" indent="0">
                  <a:spcBef>
                    <a:spcPts val="0"/>
                  </a:spcBef>
                  <a:buNone/>
                </a:pPr>
                <a:r>
                  <a:rPr lang="en-US" dirty="0"/>
                  <a:t>		and a non-empty vertex set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oMath>
                </a14:m>
                <a:r>
                  <a:rPr lang="en-US" dirty="0"/>
                  <a:t> such that </a:t>
                </a:r>
                <a14:m>
                  <m:oMath xmlns:m="http://schemas.openxmlformats.org/officeDocument/2006/math">
                    <m:r>
                      <a:rPr lang="en-US" i="1">
                        <a:solidFill>
                          <a:srgbClr val="C00000"/>
                        </a:solidFill>
                        <a:latin typeface="Cambria Math" panose="02040503050406030204" pitchFamily="18" charset="0"/>
                      </a:rPr>
                      <m:t>𝐺</m:t>
                    </m:r>
                    <m:r>
                      <a:rPr lang="en-US" i="1">
                        <a:latin typeface="Cambria Math" panose="02040503050406030204" pitchFamily="18" charset="0"/>
                      </a:rPr>
                      <m:t>[</m:t>
                    </m:r>
                    <m:r>
                      <a:rPr lang="en-US" i="1">
                        <a:solidFill>
                          <a:srgbClr val="C00000"/>
                        </a:solidFill>
                        <a:latin typeface="Cambria Math" panose="02040503050406030204" pitchFamily="18" charset="0"/>
                      </a:rPr>
                      <m:t>𝑇</m:t>
                    </m:r>
                    <m:r>
                      <a:rPr lang="en-US" i="1">
                        <a:latin typeface="Cambria Math" panose="02040503050406030204" pitchFamily="18" charset="0"/>
                      </a:rPr>
                      <m:t>]</m:t>
                    </m:r>
                  </m:oMath>
                </a14:m>
                <a:r>
                  <a:rPr lang="en-US" cap="small" dirty="0"/>
                  <a:t> </a:t>
                </a:r>
                <a:r>
                  <a:rPr lang="en-US" dirty="0"/>
                  <a:t>is connected</a:t>
                </a:r>
              </a:p>
              <a:p>
                <a:pPr marL="0" indent="0">
                  <a:spcBef>
                    <a:spcPts val="0"/>
                  </a:spcBef>
                  <a:buNone/>
                </a:pPr>
                <a:r>
                  <a:rPr lang="en-US" b="1" dirty="0"/>
                  <a:t>Output:</a:t>
                </a:r>
                <a:r>
                  <a:rPr lang="en-US" dirty="0"/>
                  <a:t>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set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cap="small" dirty="0"/>
                  <a:t> </a:t>
                </a:r>
                <a:r>
                  <a:rPr lang="en-US" dirty="0"/>
                  <a:t>for which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oMath>
                </a14:m>
                <a:r>
                  <a:rPr lang="en-US" cap="small" dirty="0"/>
                  <a:t> </a:t>
                </a:r>
                <a:r>
                  <a:rPr lang="en-US" dirty="0"/>
                  <a:t>is a tree</a:t>
                </a:r>
                <a:br>
                  <a:rPr lang="en-US" dirty="0"/>
                </a:br>
                <a:r>
                  <a:rPr lang="en-US" sz="1600" dirty="0"/>
                  <a:t>		... or the conclusion that such a set does not exist</a:t>
                </a:r>
                <a:endParaRPr lang="en-US" dirty="0"/>
              </a:p>
              <a:p>
                <a:pPr marL="0" indent="0">
                  <a:buNone/>
                </a:pPr>
                <a:endParaRPr lang="en-US" dirty="0"/>
              </a:p>
              <a:p>
                <a:pPr marL="0" indent="0">
                  <a:buNone/>
                </a:pPr>
                <a:endParaRPr lang="en-US" dirty="0"/>
              </a:p>
              <a:p>
                <a:pPr marL="0" indent="0">
                  <a:buNone/>
                </a:pPr>
                <a:br>
                  <a:rPr lang="en-US" dirty="0"/>
                </a:br>
                <a:endParaRPr lang="en-US" dirty="0"/>
              </a:p>
              <a:p>
                <a:pPr marL="0" indent="0">
                  <a:buNone/>
                </a:pPr>
                <a:r>
                  <a:rPr lang="en-US" dirty="0"/>
                  <a:t>Can be used to solve </a:t>
                </a: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Tree </a:t>
                </a:r>
                <a:r>
                  <a:rPr lang="en-US" dirty="0"/>
                  <a:t>by trying every singleton set </a:t>
                </a:r>
                <a14:m>
                  <m:oMath xmlns:m="http://schemas.openxmlformats.org/officeDocument/2006/math">
                    <m:r>
                      <a:rPr lang="en-US" i="1">
                        <a:solidFill>
                          <a:srgbClr val="C00000"/>
                        </a:solidFill>
                        <a:latin typeface="Cambria Math" panose="02040503050406030204" pitchFamily="18" charset="0"/>
                      </a:rPr>
                      <m:t>𝑇</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38001FF-5E11-F5A9-5CA2-7E363E6D6280}"/>
                  </a:ext>
                </a:extLst>
              </p:cNvPr>
              <p:cNvSpPr>
                <a:spLocks noGrp="1" noRot="1" noChangeAspect="1" noMove="1" noResize="1" noEditPoints="1" noAdjustHandles="1" noChangeArrowheads="1" noChangeShapeType="1" noTextEdit="1"/>
              </p:cNvSpPr>
              <p:nvPr>
                <p:ph idx="1"/>
              </p:nvPr>
            </p:nvSpPr>
            <p:spPr>
              <a:blipFill>
                <a:blip r:embed="rId3"/>
                <a:stretch>
                  <a:fillRect l="-833" t="-989" b="-23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1398F0C-CC8B-A4C2-60EB-DC930FFB902E}"/>
              </a:ext>
            </a:extLst>
          </p:cNvPr>
          <p:cNvSpPr>
            <a:spLocks noGrp="1"/>
          </p:cNvSpPr>
          <p:nvPr>
            <p:ph type="sldNum" sz="quarter" idx="12"/>
          </p:nvPr>
        </p:nvSpPr>
        <p:spPr/>
        <p:txBody>
          <a:bodyPr/>
          <a:lstStyle/>
          <a:p>
            <a:pPr>
              <a:defRPr/>
            </a:pPr>
            <a:fld id="{2EEB4C75-3422-4131-BAA1-452F888D0C16}" type="slidenum">
              <a:rPr lang="nb-NO" smtClean="0"/>
              <a:pPr>
                <a:defRPr/>
              </a:pPr>
              <a:t>5</a:t>
            </a:fld>
            <a:endParaRPr lang="nb-NO"/>
          </a:p>
        </p:txBody>
      </p:sp>
      <p:pic>
        <p:nvPicPr>
          <p:cNvPr id="6" name="Picture 5">
            <a:extLst>
              <a:ext uri="{FF2B5EF4-FFF2-40B4-BE49-F238E27FC236}">
                <a16:creationId xmlns:a16="http://schemas.microsoft.com/office/drawing/2014/main" id="{2AA075BD-198A-3997-FD3B-40672AF67848}"/>
              </a:ext>
            </a:extLst>
          </p:cNvPr>
          <p:cNvPicPr>
            <a:picLocks noChangeAspect="1"/>
          </p:cNvPicPr>
          <p:nvPr/>
        </p:nvPicPr>
        <p:blipFill>
          <a:blip r:embed="rId4"/>
          <a:stretch>
            <a:fillRect/>
          </a:stretch>
        </p:blipFill>
        <p:spPr>
          <a:xfrm>
            <a:off x="3695700" y="3429000"/>
            <a:ext cx="4800600" cy="2057400"/>
          </a:xfrm>
          <a:prstGeom prst="rect">
            <a:avLst/>
          </a:prstGeom>
        </p:spPr>
      </p:pic>
      <p:pic>
        <p:nvPicPr>
          <p:cNvPr id="8" name="Picture 7">
            <a:extLst>
              <a:ext uri="{FF2B5EF4-FFF2-40B4-BE49-F238E27FC236}">
                <a16:creationId xmlns:a16="http://schemas.microsoft.com/office/drawing/2014/main" id="{DD2C51BF-FAD0-93C7-4CFE-FF997FE4FFDB}"/>
              </a:ext>
            </a:extLst>
          </p:cNvPr>
          <p:cNvPicPr>
            <a:picLocks noChangeAspect="1"/>
          </p:cNvPicPr>
          <p:nvPr/>
        </p:nvPicPr>
        <p:blipFill>
          <a:blip r:embed="rId5"/>
          <a:stretch>
            <a:fillRect/>
          </a:stretch>
        </p:blipFill>
        <p:spPr>
          <a:xfrm>
            <a:off x="3695700" y="3429000"/>
            <a:ext cx="4800600" cy="2057400"/>
          </a:xfrm>
          <a:prstGeom prst="rect">
            <a:avLst/>
          </a:prstGeom>
        </p:spPr>
      </p:pic>
      <p:pic>
        <p:nvPicPr>
          <p:cNvPr id="10" name="Picture 9">
            <a:extLst>
              <a:ext uri="{FF2B5EF4-FFF2-40B4-BE49-F238E27FC236}">
                <a16:creationId xmlns:a16="http://schemas.microsoft.com/office/drawing/2014/main" id="{FF5D3944-04DB-F2BE-BFFF-37DFE910C88D}"/>
              </a:ext>
            </a:extLst>
          </p:cNvPr>
          <p:cNvPicPr>
            <a:picLocks noChangeAspect="1"/>
          </p:cNvPicPr>
          <p:nvPr/>
        </p:nvPicPr>
        <p:blipFill>
          <a:blip r:embed="rId6"/>
          <a:stretch>
            <a:fillRect/>
          </a:stretch>
        </p:blipFill>
        <p:spPr>
          <a:xfrm>
            <a:off x="3695700" y="3429000"/>
            <a:ext cx="4800600" cy="2057400"/>
          </a:xfrm>
          <a:prstGeom prst="rect">
            <a:avLst/>
          </a:prstGeom>
        </p:spPr>
      </p:pic>
      <p:pic>
        <p:nvPicPr>
          <p:cNvPr id="12" name="Picture 11">
            <a:extLst>
              <a:ext uri="{FF2B5EF4-FFF2-40B4-BE49-F238E27FC236}">
                <a16:creationId xmlns:a16="http://schemas.microsoft.com/office/drawing/2014/main" id="{1F4CB7CA-2E49-EB67-1446-5C8339A209CA}"/>
              </a:ext>
            </a:extLst>
          </p:cNvPr>
          <p:cNvPicPr>
            <a:picLocks noChangeAspect="1"/>
          </p:cNvPicPr>
          <p:nvPr/>
        </p:nvPicPr>
        <p:blipFill>
          <a:blip r:embed="rId7"/>
          <a:stretch>
            <a:fillRect/>
          </a:stretch>
        </p:blipFill>
        <p:spPr>
          <a:xfrm>
            <a:off x="3695700" y="3429000"/>
            <a:ext cx="4800600" cy="2057400"/>
          </a:xfrm>
          <a:prstGeom prst="rect">
            <a:avLst/>
          </a:prstGeom>
        </p:spPr>
      </p:pic>
    </p:spTree>
    <p:extLst>
      <p:ext uri="{BB962C8B-B14F-4D97-AF65-F5344CB8AC3E}">
        <p14:creationId xmlns:p14="http://schemas.microsoft.com/office/powerpoint/2010/main" val="32375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2821F05-FEA6-151E-6F5B-930E428E0613}"/>
                  </a:ext>
                </a:extLst>
              </p:cNvPr>
              <p:cNvSpPr>
                <a:spLocks noGrp="1"/>
              </p:cNvSpPr>
              <p:nvPr>
                <p:ph type="title"/>
              </p:nvPr>
            </p:nvSpPr>
            <p:spPr/>
            <p:txBody>
              <a:bodyPr/>
              <a:lstStyle/>
              <a:p>
                <a:r>
                  <a:rPr lang="en-US" dirty="0"/>
                  <a:t>A recursive approach to finding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supertrees</a:t>
                </a:r>
                <a:endParaRPr lang="en-US" cap="small" dirty="0"/>
              </a:p>
            </p:txBody>
          </p:sp>
        </mc:Choice>
        <mc:Fallback xmlns="">
          <p:sp>
            <p:nvSpPr>
              <p:cNvPr id="2" name="Title 1">
                <a:extLst>
                  <a:ext uri="{FF2B5EF4-FFF2-40B4-BE49-F238E27FC236}">
                    <a16:creationId xmlns:a16="http://schemas.microsoft.com/office/drawing/2014/main" id="{82821F05-FEA6-151E-6F5B-930E428E0613}"/>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AD90EC-1790-5313-1854-53027686BFB4}"/>
                  </a:ext>
                </a:extLst>
              </p:cNvPr>
              <p:cNvSpPr>
                <a:spLocks noGrp="1"/>
              </p:cNvSpPr>
              <p:nvPr>
                <p:ph idx="1"/>
              </p:nvPr>
            </p:nvSpPr>
            <p:spPr/>
            <p:txBody>
              <a:bodyPr/>
              <a:lstStyle/>
              <a:p>
                <a:pPr marL="0" indent="0">
                  <a:buNone/>
                </a:pPr>
                <a:r>
                  <a:rPr lang="en-US" dirty="0"/>
                  <a:t>Consider a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a:t>, with weight function </a:t>
                </a:r>
                <a14:m>
                  <m:oMath xmlns:m="http://schemas.openxmlformats.org/officeDocument/2006/math">
                    <m:r>
                      <a:rPr lang="en-US" b="0" i="1" smtClean="0">
                        <a:solidFill>
                          <a:srgbClr val="C00000"/>
                        </a:solidFill>
                        <a:latin typeface="Cambria Math" panose="02040503050406030204" pitchFamily="18" charset="0"/>
                      </a:rPr>
                      <m:t>𝑤</m:t>
                    </m:r>
                  </m:oMath>
                </a14:m>
                <a:r>
                  <a:rPr lang="en-US" dirty="0"/>
                  <a:t>, integer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and vertex set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oMath>
                </a14:m>
                <a:br>
                  <a:rPr lang="en-US" dirty="0"/>
                </a:br>
                <a:r>
                  <a:rPr lang="en-US" dirty="0"/>
                  <a:t>Let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r>
                  <a:rPr lang="en-US" dirty="0"/>
                  <a:t> be an arbitrary vertex in the open neighborhood of </a:t>
                </a:r>
                <a14:m>
                  <m:oMath xmlns:m="http://schemas.openxmlformats.org/officeDocument/2006/math">
                    <m:r>
                      <a:rPr lang="en-US" b="0" i="1" smtClean="0">
                        <a:solidFill>
                          <a:srgbClr val="C00000"/>
                        </a:solidFill>
                        <a:latin typeface="Cambria Math" panose="02040503050406030204" pitchFamily="18" charset="0"/>
                      </a:rPr>
                      <m:t>𝑇</m:t>
                    </m:r>
                  </m:oMath>
                </a14:m>
                <a:endParaRPr lang="en-US" dirty="0">
                  <a:solidFill>
                    <a:srgbClr val="C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Suppose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𝑇</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r>
                  <a:rPr lang="en-US" dirty="0"/>
                  <a:t> is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graph </a:t>
                </a:r>
                <a14:m>
                  <m:oMath xmlns:m="http://schemas.openxmlformats.org/officeDocument/2006/math">
                    <m:r>
                      <a:rPr lang="en-US" b="0" i="1" smtClean="0">
                        <a:solidFill>
                          <a:srgbClr val="C00000"/>
                        </a:solidFill>
                        <a:latin typeface="Cambria Math" panose="02040503050406030204" pitchFamily="18" charset="0"/>
                      </a:rPr>
                      <m:t>𝐺</m:t>
                    </m:r>
                  </m:oMath>
                </a14:m>
                <a:endParaRPr lang="en-US" dirty="0"/>
              </a:p>
              <a:p>
                <a:r>
                  <a:rPr lang="en-US" dirty="0"/>
                  <a:t>If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b="0" dirty="0"/>
                  <a:t>, then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is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oMath>
                </a14:m>
                <a:r>
                  <a:rPr lang="en-US" dirty="0"/>
                  <a:t> in graph </a:t>
                </a:r>
                <a14:m>
                  <m:oMath xmlns:m="http://schemas.openxmlformats.org/officeDocument/2006/math">
                    <m:r>
                      <a:rPr lang="en-US" b="0" i="1" smtClean="0">
                        <a:solidFill>
                          <a:srgbClr val="C00000"/>
                        </a:solidFill>
                        <a:latin typeface="Cambria Math" panose="02040503050406030204" pitchFamily="18" charset="0"/>
                      </a:rPr>
                      <m:t>𝐺</m:t>
                    </m:r>
                  </m:oMath>
                </a14:m>
                <a:endParaRPr lang="en-US" dirty="0">
                  <a:solidFill>
                    <a:srgbClr val="C00000"/>
                  </a:solidFill>
                </a:endParaRPr>
              </a:p>
              <a:p>
                <a:r>
                  <a:rPr lang="en-US" dirty="0"/>
                  <a:t>If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a:t>
                </a:r>
                <a:r>
                  <a:rPr lang="en-US" dirty="0">
                    <a:solidFill>
                      <a:srgbClr val="C00000"/>
                    </a:solidFill>
                  </a:rPr>
                  <a:t> </a:t>
                </a:r>
                <a:r>
                  <a:rPr lang="en-US" dirty="0"/>
                  <a:t>then</a:t>
                </a:r>
                <a:r>
                  <a:rPr lang="en-US" dirty="0">
                    <a:solidFill>
                      <a:srgbClr val="C00000"/>
                    </a:solidFill>
                  </a:rPr>
                  <a: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solidFill>
                          <a:srgbClr val="C00000"/>
                        </a:solidFill>
                        <a:latin typeface="Cambria Math" panose="02040503050406030204" pitchFamily="18" charset="0"/>
                      </a:rPr>
                      <m:t>′</m:t>
                    </m:r>
                  </m:oMath>
                </a14:m>
                <a:r>
                  <a:rPr lang="en-US" dirty="0"/>
                  <a:t> is a maximum-weight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9EAD90EC-1790-5313-1854-53027686BFB4}"/>
                  </a:ext>
                </a:extLst>
              </p:cNvPr>
              <p:cNvSpPr>
                <a:spLocks noGrp="1" noRot="1" noChangeAspect="1" noMove="1" noResize="1" noEditPoints="1" noAdjustHandles="1" noChangeArrowheads="1" noChangeShapeType="1" noTextEdit="1"/>
              </p:cNvSpPr>
              <p:nvPr>
                <p:ph idx="1"/>
              </p:nvPr>
            </p:nvSpPr>
            <p:spPr>
              <a:blipFill>
                <a:blip r:embed="rId4"/>
                <a:stretch>
                  <a:fillRect l="-889" t="-989" b="-39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81B3AB-22EF-9C13-C5EF-459F1899BDE3}"/>
              </a:ext>
            </a:extLst>
          </p:cNvPr>
          <p:cNvSpPr>
            <a:spLocks noGrp="1"/>
          </p:cNvSpPr>
          <p:nvPr>
            <p:ph type="sldNum" sz="quarter" idx="12"/>
          </p:nvPr>
        </p:nvSpPr>
        <p:spPr/>
        <p:txBody>
          <a:bodyPr/>
          <a:lstStyle/>
          <a:p>
            <a:pPr>
              <a:defRPr/>
            </a:pPr>
            <a:fld id="{2EEB4C75-3422-4131-BAA1-452F888D0C16}" type="slidenum">
              <a:rPr lang="nb-NO" smtClean="0"/>
              <a:pPr>
                <a:defRPr/>
              </a:pPr>
              <a:t>6</a:t>
            </a:fld>
            <a:endParaRPr lang="nb-NO"/>
          </a:p>
        </p:txBody>
      </p:sp>
      <p:pic>
        <p:nvPicPr>
          <p:cNvPr id="8" name="Picture 7">
            <a:extLst>
              <a:ext uri="{FF2B5EF4-FFF2-40B4-BE49-F238E27FC236}">
                <a16:creationId xmlns:a16="http://schemas.microsoft.com/office/drawing/2014/main" id="{71255501-5B15-C309-EC33-C7E5689BA831}"/>
              </a:ext>
            </a:extLst>
          </p:cNvPr>
          <p:cNvPicPr>
            <a:picLocks noChangeAspect="1"/>
          </p:cNvPicPr>
          <p:nvPr/>
        </p:nvPicPr>
        <p:blipFill>
          <a:blip r:embed="rId5"/>
          <a:stretch>
            <a:fillRect/>
          </a:stretch>
        </p:blipFill>
        <p:spPr>
          <a:xfrm>
            <a:off x="3695700" y="2203685"/>
            <a:ext cx="4800600" cy="2057400"/>
          </a:xfrm>
          <a:prstGeom prst="rect">
            <a:avLst/>
          </a:prstGeom>
        </p:spPr>
      </p:pic>
      <p:pic>
        <p:nvPicPr>
          <p:cNvPr id="20" name="Picture 19">
            <a:extLst>
              <a:ext uri="{FF2B5EF4-FFF2-40B4-BE49-F238E27FC236}">
                <a16:creationId xmlns:a16="http://schemas.microsoft.com/office/drawing/2014/main" id="{5BFAF5E7-1887-8170-88E1-2CCE56B96108}"/>
              </a:ext>
            </a:extLst>
          </p:cNvPr>
          <p:cNvPicPr>
            <a:picLocks noChangeAspect="1"/>
          </p:cNvPicPr>
          <p:nvPr/>
        </p:nvPicPr>
        <p:blipFill>
          <a:blip r:embed="rId6"/>
          <a:stretch>
            <a:fillRect/>
          </a:stretch>
        </p:blipFill>
        <p:spPr>
          <a:xfrm>
            <a:off x="3695700" y="2203685"/>
            <a:ext cx="4800600" cy="2057400"/>
          </a:xfrm>
          <a:prstGeom prst="rect">
            <a:avLst/>
          </a:prstGeom>
        </p:spPr>
      </p:pic>
      <p:pic>
        <p:nvPicPr>
          <p:cNvPr id="18" name="Picture 17">
            <a:extLst>
              <a:ext uri="{FF2B5EF4-FFF2-40B4-BE49-F238E27FC236}">
                <a16:creationId xmlns:a16="http://schemas.microsoft.com/office/drawing/2014/main" id="{D5DE587C-5C94-5270-1B5A-A74C38352F7C}"/>
              </a:ext>
            </a:extLst>
          </p:cNvPr>
          <p:cNvPicPr>
            <a:picLocks noChangeAspect="1"/>
          </p:cNvPicPr>
          <p:nvPr/>
        </p:nvPicPr>
        <p:blipFill>
          <a:blip r:embed="rId7"/>
          <a:stretch>
            <a:fillRect/>
          </a:stretch>
        </p:blipFill>
        <p:spPr>
          <a:xfrm>
            <a:off x="3695700" y="2203685"/>
            <a:ext cx="4800600" cy="2057400"/>
          </a:xfrm>
          <a:prstGeom prst="rect">
            <a:avLst/>
          </a:prstGeom>
        </p:spPr>
      </p:pic>
      <p:pic>
        <p:nvPicPr>
          <p:cNvPr id="10" name="Picture 9">
            <a:extLst>
              <a:ext uri="{FF2B5EF4-FFF2-40B4-BE49-F238E27FC236}">
                <a16:creationId xmlns:a16="http://schemas.microsoft.com/office/drawing/2014/main" id="{F31BB43C-2967-F615-3923-AB3884B85BCF}"/>
              </a:ext>
            </a:extLst>
          </p:cNvPr>
          <p:cNvPicPr>
            <a:picLocks noChangeAspect="1"/>
          </p:cNvPicPr>
          <p:nvPr/>
        </p:nvPicPr>
        <p:blipFill>
          <a:blip r:embed="rId8"/>
          <a:stretch>
            <a:fillRect/>
          </a:stretch>
        </p:blipFill>
        <p:spPr>
          <a:xfrm>
            <a:off x="3695700" y="2203685"/>
            <a:ext cx="4800600" cy="2057400"/>
          </a:xfrm>
          <a:prstGeom prst="rect">
            <a:avLst/>
          </a:prstGeom>
        </p:spPr>
      </p:pic>
      <p:pic>
        <p:nvPicPr>
          <p:cNvPr id="12" name="Picture 11">
            <a:extLst>
              <a:ext uri="{FF2B5EF4-FFF2-40B4-BE49-F238E27FC236}">
                <a16:creationId xmlns:a16="http://schemas.microsoft.com/office/drawing/2014/main" id="{074C9BF8-83AA-86A2-B92E-AF231B9D33C2}"/>
              </a:ext>
            </a:extLst>
          </p:cNvPr>
          <p:cNvPicPr>
            <a:picLocks noChangeAspect="1"/>
          </p:cNvPicPr>
          <p:nvPr/>
        </p:nvPicPr>
        <p:blipFill>
          <a:blip r:embed="rId9"/>
          <a:stretch>
            <a:fillRect/>
          </a:stretch>
        </p:blipFill>
        <p:spPr>
          <a:xfrm>
            <a:off x="3695700" y="2203685"/>
            <a:ext cx="4800600" cy="2057400"/>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3BDCB31F-1B24-2C96-0E75-C451F726394C}"/>
                  </a:ext>
                </a:extLst>
              </p:cNvPr>
              <p:cNvSpPr/>
              <p:nvPr/>
            </p:nvSpPr>
            <p:spPr bwMode="auto">
              <a:xfrm>
                <a:off x="624418" y="1293978"/>
                <a:ext cx="10972800" cy="7529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dirty="0"/>
                  <a:t>Solving the problem on </a:t>
                </a:r>
                <a14:m>
                  <m:oMath xmlns:m="http://schemas.openxmlformats.org/officeDocument/2006/math">
                    <m:r>
                      <a:rPr lang="en-US" sz="2400" b="0" i="1" smtClean="0">
                        <a:solidFill>
                          <a:srgbClr val="C00000"/>
                        </a:solidFill>
                        <a:latin typeface="Cambria Math" panose="02040503050406030204" pitchFamily="18" charset="0"/>
                      </a:rPr>
                      <m:t>𝐺</m:t>
                    </m:r>
                  </m:oMath>
                </a14:m>
                <a:r>
                  <a:rPr lang="en-US" sz="2400" dirty="0"/>
                  <a:t> can be reduced to solving </a:t>
                </a:r>
                <a:r>
                  <a:rPr lang="en-US" sz="2400" dirty="0">
                    <a:solidFill>
                      <a:srgbClr val="0070C0"/>
                    </a:solidFill>
                  </a:rPr>
                  <a:t>two </a:t>
                </a:r>
                <a:r>
                  <a:rPr lang="en-US" sz="2400" dirty="0"/>
                  <a:t>subproblems:</a:t>
                </a:r>
                <a:br>
                  <a:rPr lang="en-US" sz="2400" dirty="0"/>
                </a:br>
                <a:r>
                  <a:rPr lang="en-US" sz="2400" dirty="0"/>
                  <a:t>1) same graph but </a:t>
                </a:r>
                <a14:m>
                  <m:oMath xmlns:m="http://schemas.openxmlformats.org/officeDocument/2006/math">
                    <m:r>
                      <a:rPr lang="en-US" sz="2400" b="0" i="1" smtClean="0">
                        <a:solidFill>
                          <a:srgbClr val="C00000"/>
                        </a:solidFill>
                        <a:latin typeface="Cambria Math" panose="02040503050406030204" pitchFamily="18" charset="0"/>
                      </a:rPr>
                      <m:t>𝑣</m:t>
                    </m:r>
                  </m:oMath>
                </a14:m>
                <a:r>
                  <a:rPr lang="en-US" sz="2400" dirty="0"/>
                  <a:t> is forced in the solution; 2) graph </a:t>
                </a:r>
                <a14:m>
                  <m:oMath xmlns:m="http://schemas.openxmlformats.org/officeDocument/2006/math">
                    <m:r>
                      <a:rPr lang="en-US" sz="2400" b="0" i="1" smtClean="0">
                        <a:solidFill>
                          <a:srgbClr val="C00000"/>
                        </a:solidFill>
                        <a:latin typeface="Cambria Math" panose="02040503050406030204" pitchFamily="18" charset="0"/>
                      </a:rPr>
                      <m:t>𝐺</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oMath>
                </a14:m>
                <a:r>
                  <a:rPr lang="en-US" sz="2400" dirty="0"/>
                  <a:t> with threshold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oMath>
                </a14:m>
                <a:endParaRPr lang="en-US" sz="2400" dirty="0">
                  <a:solidFill>
                    <a:schemeClr val="tx1"/>
                  </a:solidFill>
                </a:endParaRPr>
              </a:p>
            </p:txBody>
          </p:sp>
        </mc:Choice>
        <mc:Fallback xmlns="">
          <p:sp>
            <p:nvSpPr>
              <p:cNvPr id="21" name="Rectangle: Rounded Corners 20">
                <a:extLst>
                  <a:ext uri="{FF2B5EF4-FFF2-40B4-BE49-F238E27FC236}">
                    <a16:creationId xmlns:a16="http://schemas.microsoft.com/office/drawing/2014/main" id="{3BDCB31F-1B24-2C96-0E75-C451F726394C}"/>
                  </a:ext>
                </a:extLst>
              </p:cNvPr>
              <p:cNvSpPr>
                <a:spLocks noRot="1" noChangeAspect="1" noMove="1" noResize="1" noEditPoints="1" noAdjustHandles="1" noChangeArrowheads="1" noChangeShapeType="1" noTextEdit="1"/>
              </p:cNvSpPr>
              <p:nvPr/>
            </p:nvSpPr>
            <p:spPr bwMode="auto">
              <a:xfrm>
                <a:off x="624418" y="1293978"/>
                <a:ext cx="10972800" cy="752947"/>
              </a:xfrm>
              <a:prstGeom prst="roundRect">
                <a:avLst/>
              </a:prstGeom>
              <a:blipFill>
                <a:blip r:embed="rId10"/>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528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F15F656-D305-1040-D74D-D2E61F954309}"/>
                  </a:ext>
                </a:extLst>
              </p:cNvPr>
              <p:cNvSpPr>
                <a:spLocks noGrp="1"/>
              </p:cNvSpPr>
              <p:nvPr>
                <p:ph type="title"/>
              </p:nvPr>
            </p:nvSpPr>
            <p:spPr/>
            <p:txBody>
              <a:bodyPr/>
              <a:lstStyle/>
              <a:p>
                <a:r>
                  <a:rPr lang="en-US" dirty="0"/>
                  <a:t>Algorithm for </a:t>
                </a:r>
                <a14:m>
                  <m:oMath xmlns:m="http://schemas.openxmlformats.org/officeDocument/2006/math">
                    <m:r>
                      <a:rPr lang="en-US" b="0" i="1" smtClean="0">
                        <a:solidFill>
                          <a:srgbClr val="C00000"/>
                        </a:solidFill>
                        <a:latin typeface="Cambria Math" panose="02040503050406030204" pitchFamily="18" charset="0"/>
                      </a:rPr>
                      <m:t>𝑘</m:t>
                    </m:r>
                  </m:oMath>
                </a14:m>
                <a:r>
                  <a:rPr lang="en-US" cap="small" dirty="0"/>
                  <a:t>-Secluded </a:t>
                </a:r>
                <a:r>
                  <a:rPr lang="en-US" cap="small" dirty="0" err="1"/>
                  <a:t>Supertree</a:t>
                </a:r>
                <a:r>
                  <a:rPr lang="en-US" cap="small" dirty="0"/>
                  <a:t>, </a:t>
                </a:r>
                <a:r>
                  <a:rPr lang="en-US" dirty="0"/>
                  <a:t>version 1</a:t>
                </a:r>
              </a:p>
            </p:txBody>
          </p:sp>
        </mc:Choice>
        <mc:Fallback xmlns="">
          <p:sp>
            <p:nvSpPr>
              <p:cNvPr id="2" name="Title 1">
                <a:extLst>
                  <a:ext uri="{FF2B5EF4-FFF2-40B4-BE49-F238E27FC236}">
                    <a16:creationId xmlns:a16="http://schemas.microsoft.com/office/drawing/2014/main" id="{1F15F656-D305-1040-D74D-D2E61F954309}"/>
                  </a:ext>
                </a:extLst>
              </p:cNvPr>
              <p:cNvSpPr>
                <a:spLocks noGrp="1" noRot="1" noChangeAspect="1" noMove="1" noResize="1" noEditPoints="1" noAdjustHandles="1" noChangeArrowheads="1" noChangeShapeType="1" noTextEdit="1"/>
              </p:cNvSpPr>
              <p:nvPr>
                <p:ph type="title"/>
              </p:nvPr>
            </p:nvSpPr>
            <p:spPr>
              <a:blipFill>
                <a:blip r:embed="rId3"/>
                <a:stretch>
                  <a:fillRect l="-1389"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B3A92A-388E-4564-647A-F99D67F8646C}"/>
                  </a:ext>
                </a:extLst>
              </p:cNvPr>
              <p:cNvSpPr>
                <a:spLocks noGrp="1"/>
              </p:cNvSpPr>
              <p:nvPr>
                <p:ph idx="1"/>
              </p:nvPr>
            </p:nvSpPr>
            <p:spPr/>
            <p:txBody>
              <a:bodyPr/>
              <a:lstStyle/>
              <a:p>
                <a:pPr marL="457200" indent="-457200">
                  <a:buFont typeface="+mj-lt"/>
                  <a:buAutoNum type="arabicPeriod"/>
                </a:pPr>
                <a:r>
                  <a:rPr lang="en-US" dirty="0"/>
                  <a:t>If </a:t>
                </a:r>
                <a14:m>
                  <m:oMath xmlns:m="http://schemas.openxmlformats.org/officeDocument/2006/math">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r>
                  <a:rPr lang="en-US" dirty="0"/>
                  <a:t> contains a cycle: output “</a:t>
                </a:r>
                <a:r>
                  <a:rPr lang="en-US" cap="small" dirty="0"/>
                  <a:t>No solution exists</a:t>
                </a:r>
                <a:r>
                  <a:rPr lang="en-US" dirty="0"/>
                  <a:t>”</a:t>
                </a:r>
                <a:endParaRPr lang="en-US" cap="small" dirty="0"/>
              </a:p>
              <a:p>
                <a:pPr marL="457200" indent="-457200">
                  <a:buFont typeface="+mj-lt"/>
                  <a:buAutoNum type="arabicPeriod"/>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𝑇</m:t>
                        </m:r>
                      </m:e>
                    </m:d>
                    <m:r>
                      <a:rPr lang="en-US" b="0" i="1" smtClean="0">
                        <a:latin typeface="Cambria Math" panose="02040503050406030204" pitchFamily="18" charset="0"/>
                      </a:rPr>
                      <m:t>=∅</m:t>
                    </m:r>
                  </m:oMath>
                </a14:m>
                <a:r>
                  <a:rPr lang="en-US" dirty="0"/>
                  <a:t>: output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as the unique optimal solution</a:t>
                </a:r>
              </a:p>
              <a:p>
                <a:pPr marL="457200" indent="-457200">
                  <a:buFont typeface="+mj-lt"/>
                  <a:buAutoNum type="arabicPeriod"/>
                </a:pPr>
                <a:r>
                  <a:rPr lang="en-US" dirty="0"/>
                  <a:t>Otherwise, choose an arbitrary neighbor </a:t>
                </a:r>
                <a14:m>
                  <m:oMath xmlns:m="http://schemas.openxmlformats.org/officeDocument/2006/math">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solidFill>
                              <a:srgbClr val="C00000"/>
                            </a:solidFill>
                            <a:latin typeface="Cambria Math" panose="02040503050406030204" pitchFamily="18" charset="0"/>
                          </a:rPr>
                          <m:t>𝐺</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oMath>
                </a14:m>
                <a:r>
                  <a:rPr lang="en-US" dirty="0"/>
                  <a:t> of the vertices in </a:t>
                </a:r>
                <a14:m>
                  <m:oMath xmlns:m="http://schemas.openxmlformats.org/officeDocument/2006/math">
                    <m:r>
                      <a:rPr lang="en-US" b="0" i="1" smtClean="0">
                        <a:solidFill>
                          <a:srgbClr val="C00000"/>
                        </a:solidFill>
                        <a:latin typeface="Cambria Math" panose="02040503050406030204" pitchFamily="18" charset="0"/>
                      </a:rPr>
                      <m:t>𝑇</m:t>
                    </m:r>
                  </m:oMath>
                </a14:m>
                <a:endParaRPr lang="en-US" dirty="0">
                  <a:solidFill>
                    <a:srgbClr val="C00000"/>
                  </a:solidFill>
                </a:endParaRPr>
              </a:p>
              <a:p>
                <a:pPr lvl="1"/>
                <a:r>
                  <a:rPr lang="en-US" dirty="0"/>
                  <a:t>Recurse to find a maximum-weight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oMath>
                </a14:m>
                <a:endParaRPr lang="en-US" dirty="0"/>
              </a:p>
              <a:p>
                <a:pPr lvl="1"/>
                <a:r>
                  <a:rPr lang="en-US" dirty="0"/>
                  <a:t>Recurse to find a maximum-weight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oMath>
                </a14:m>
                <a:r>
                  <a:rPr lang="en-US" dirty="0"/>
                  <a:t>-secluded </a:t>
                </a:r>
                <a:r>
                  <a:rPr lang="en-US" dirty="0" err="1"/>
                  <a:t>supertree</a:t>
                </a:r>
                <a:r>
                  <a:rPr lang="en-US" dirty="0"/>
                  <a:t> of </a:t>
                </a:r>
                <a14:m>
                  <m:oMath xmlns:m="http://schemas.openxmlformats.org/officeDocument/2006/math">
                    <m:r>
                      <a:rPr lang="en-US" b="0" i="1" smtClean="0">
                        <a:solidFill>
                          <a:srgbClr val="C00000"/>
                        </a:solidFill>
                        <a:latin typeface="Cambria Math" panose="02040503050406030204" pitchFamily="18" charset="0"/>
                      </a:rPr>
                      <m:t>𝑇</m:t>
                    </m:r>
                  </m:oMath>
                </a14:m>
                <a:r>
                  <a:rPr lang="en-US" dirty="0"/>
                  <a:t> in </a:t>
                </a:r>
                <a14:m>
                  <m:oMath xmlns:m="http://schemas.openxmlformats.org/officeDocument/2006/math">
                    <m:r>
                      <a:rPr lang="en-US" b="0" i="1" smtClean="0">
                        <a:solidFill>
                          <a:srgbClr val="C00000"/>
                        </a:solidFill>
                        <a:latin typeface="Cambria Math" panose="02040503050406030204" pitchFamily="18" charset="0"/>
                      </a:rPr>
                      <m:t>𝐺</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𝑣</m:t>
                    </m:r>
                  </m:oMath>
                </a14:m>
                <a:endParaRPr lang="en-US" dirty="0">
                  <a:solidFill>
                    <a:srgbClr val="C00000"/>
                  </a:solidFill>
                </a:endParaRPr>
              </a:p>
              <a:p>
                <a:pPr marL="457200" lvl="1" indent="0">
                  <a:buNone/>
                </a:pPr>
                <a:r>
                  <a:rPr lang="en-US" dirty="0"/>
                  <a:t>Output the best solution found by these recursive calls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0B3A92A-388E-4564-647A-F99D67F8646C}"/>
                  </a:ext>
                </a:extLst>
              </p:cNvPr>
              <p:cNvSpPr>
                <a:spLocks noGrp="1" noRot="1" noChangeAspect="1" noMove="1" noResize="1" noEditPoints="1" noAdjustHandles="1" noChangeArrowheads="1" noChangeShapeType="1" noTextEdit="1"/>
              </p:cNvSpPr>
              <p:nvPr>
                <p:ph idx="1"/>
              </p:nvPr>
            </p:nvSpPr>
            <p:spPr>
              <a:blipFill>
                <a:blip r:embed="rId4"/>
                <a:stretch>
                  <a:fillRect l="-889" t="-11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D24102-00A7-3CEB-7CDB-A6FDEFFC9C3F}"/>
              </a:ext>
            </a:extLst>
          </p:cNvPr>
          <p:cNvSpPr>
            <a:spLocks noGrp="1"/>
          </p:cNvSpPr>
          <p:nvPr>
            <p:ph type="sldNum" sz="quarter" idx="12"/>
          </p:nvPr>
        </p:nvSpPr>
        <p:spPr/>
        <p:txBody>
          <a:bodyPr/>
          <a:lstStyle/>
          <a:p>
            <a:pPr>
              <a:defRPr/>
            </a:pPr>
            <a:fld id="{2EEB4C75-3422-4131-BAA1-452F888D0C16}" type="slidenum">
              <a:rPr lang="nb-NO" smtClean="0"/>
              <a:pPr>
                <a:defRPr/>
              </a:pPr>
              <a:t>7</a:t>
            </a:fld>
            <a:endParaRPr lang="nb-NO" dirty="0"/>
          </a:p>
        </p:txBody>
      </p:sp>
      <p:pic>
        <p:nvPicPr>
          <p:cNvPr id="6" name="T has a cycle">
            <a:extLst>
              <a:ext uri="{FF2B5EF4-FFF2-40B4-BE49-F238E27FC236}">
                <a16:creationId xmlns:a16="http://schemas.microsoft.com/office/drawing/2014/main" id="{2DBC2670-4F2D-DB19-C3E1-24453061CFB0}"/>
              </a:ext>
            </a:extLst>
          </p:cNvPr>
          <p:cNvPicPr>
            <a:picLocks noChangeAspect="1"/>
          </p:cNvPicPr>
          <p:nvPr/>
        </p:nvPicPr>
        <p:blipFill>
          <a:blip r:embed="rId5"/>
          <a:stretch>
            <a:fillRect/>
          </a:stretch>
        </p:blipFill>
        <p:spPr>
          <a:xfrm>
            <a:off x="1334324" y="4442673"/>
            <a:ext cx="4800600" cy="2057400"/>
          </a:xfrm>
          <a:prstGeom prst="rect">
            <a:avLst/>
          </a:prstGeom>
        </p:spPr>
      </p:pic>
      <p:sp>
        <p:nvSpPr>
          <p:cNvPr id="7" name="Arrow: Right 6">
            <a:extLst>
              <a:ext uri="{FF2B5EF4-FFF2-40B4-BE49-F238E27FC236}">
                <a16:creationId xmlns:a16="http://schemas.microsoft.com/office/drawing/2014/main" id="{68E333F6-E0A2-7651-C8BC-6BEBF42B6896}"/>
              </a:ext>
            </a:extLst>
          </p:cNvPr>
          <p:cNvSpPr/>
          <p:nvPr/>
        </p:nvSpPr>
        <p:spPr bwMode="auto">
          <a:xfrm>
            <a:off x="6409892" y="5215899"/>
            <a:ext cx="936104" cy="510949"/>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NoSolutionExists">
            <a:extLst>
              <a:ext uri="{FF2B5EF4-FFF2-40B4-BE49-F238E27FC236}">
                <a16:creationId xmlns:a16="http://schemas.microsoft.com/office/drawing/2014/main" id="{E121CA8A-E2D8-7907-790F-D9C5C71B0BFE}"/>
              </a:ext>
            </a:extLst>
          </p:cNvPr>
          <p:cNvSpPr txBox="1"/>
          <p:nvPr/>
        </p:nvSpPr>
        <p:spPr>
          <a:xfrm>
            <a:off x="7308415" y="5148208"/>
            <a:ext cx="4300418" cy="646331"/>
          </a:xfrm>
          <a:prstGeom prst="rect">
            <a:avLst/>
          </a:prstGeom>
          <a:noFill/>
        </p:spPr>
        <p:txBody>
          <a:bodyPr wrap="square">
            <a:spAutoFit/>
          </a:bodyPr>
          <a:lstStyle/>
          <a:p>
            <a:r>
              <a:rPr lang="en-US" cap="small" dirty="0">
                <a:latin typeface="+mj-lt"/>
              </a:rPr>
              <a:t>No solution exists</a:t>
            </a:r>
            <a:endParaRPr lang="en-US" dirty="0">
              <a:latin typeface="+mj-lt"/>
            </a:endParaRPr>
          </a:p>
        </p:txBody>
      </p:sp>
      <p:pic>
        <p:nvPicPr>
          <p:cNvPr id="12" name="TNoNeighbors">
            <a:extLst>
              <a:ext uri="{FF2B5EF4-FFF2-40B4-BE49-F238E27FC236}">
                <a16:creationId xmlns:a16="http://schemas.microsoft.com/office/drawing/2014/main" id="{AEEA28B0-F448-6B07-A8F4-3FC65EC09B1C}"/>
              </a:ext>
            </a:extLst>
          </p:cNvPr>
          <p:cNvPicPr>
            <a:picLocks noChangeAspect="1"/>
          </p:cNvPicPr>
          <p:nvPr/>
        </p:nvPicPr>
        <p:blipFill>
          <a:blip r:embed="rId6"/>
          <a:stretch>
            <a:fillRect/>
          </a:stretch>
        </p:blipFill>
        <p:spPr>
          <a:xfrm>
            <a:off x="1334324" y="4442673"/>
            <a:ext cx="4800600" cy="2057400"/>
          </a:xfrm>
          <a:prstGeom prst="rect">
            <a:avLst/>
          </a:prstGeom>
        </p:spPr>
      </p:pic>
      <p:pic>
        <p:nvPicPr>
          <p:cNvPr id="14" name="RedSolution">
            <a:extLst>
              <a:ext uri="{FF2B5EF4-FFF2-40B4-BE49-F238E27FC236}">
                <a16:creationId xmlns:a16="http://schemas.microsoft.com/office/drawing/2014/main" id="{0C5C1700-7747-1E57-78D0-E0061DB96702}"/>
              </a:ext>
            </a:extLst>
          </p:cNvPr>
          <p:cNvPicPr>
            <a:picLocks noChangeAspect="1"/>
          </p:cNvPicPr>
          <p:nvPr/>
        </p:nvPicPr>
        <p:blipFill>
          <a:blip r:embed="rId7"/>
          <a:stretch>
            <a:fillRect/>
          </a:stretch>
        </p:blipFill>
        <p:spPr>
          <a:xfrm>
            <a:off x="8105328" y="4442673"/>
            <a:ext cx="2743200" cy="2057400"/>
          </a:xfrm>
          <a:prstGeom prst="rect">
            <a:avLst/>
          </a:prstGeom>
        </p:spPr>
      </p:pic>
      <p:pic>
        <p:nvPicPr>
          <p:cNvPr id="16" name="ChooseV">
            <a:extLst>
              <a:ext uri="{FF2B5EF4-FFF2-40B4-BE49-F238E27FC236}">
                <a16:creationId xmlns:a16="http://schemas.microsoft.com/office/drawing/2014/main" id="{BBDEDF5F-374E-9E6B-1093-3D97A1C6BD97}"/>
              </a:ext>
            </a:extLst>
          </p:cNvPr>
          <p:cNvPicPr>
            <a:picLocks noChangeAspect="1"/>
          </p:cNvPicPr>
          <p:nvPr/>
        </p:nvPicPr>
        <p:blipFill>
          <a:blip r:embed="rId8"/>
          <a:stretch>
            <a:fillRect/>
          </a:stretch>
        </p:blipFill>
        <p:spPr>
          <a:xfrm>
            <a:off x="1334324" y="4442673"/>
            <a:ext cx="4800600" cy="2057400"/>
          </a:xfrm>
          <a:prstGeom prst="rect">
            <a:avLst/>
          </a:prstGeom>
        </p:spPr>
      </p:pic>
      <p:pic>
        <p:nvPicPr>
          <p:cNvPr id="18" name="Picture 17">
            <a:extLst>
              <a:ext uri="{FF2B5EF4-FFF2-40B4-BE49-F238E27FC236}">
                <a16:creationId xmlns:a16="http://schemas.microsoft.com/office/drawing/2014/main" id="{0331EED6-0778-8650-73BA-B5EC8B0A2681}"/>
              </a:ext>
            </a:extLst>
          </p:cNvPr>
          <p:cNvPicPr>
            <a:picLocks noChangeAspect="1"/>
          </p:cNvPicPr>
          <p:nvPr/>
        </p:nvPicPr>
        <p:blipFill>
          <a:blip r:embed="rId9"/>
          <a:stretch>
            <a:fillRect/>
          </a:stretch>
        </p:blipFill>
        <p:spPr>
          <a:xfrm>
            <a:off x="7680176" y="4048327"/>
            <a:ext cx="3037002" cy="274776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6B647E7-8CB5-B382-0D4E-45B8346C3BD1}"/>
                  </a:ext>
                </a:extLst>
              </p:cNvPr>
              <p:cNvSpPr txBox="1"/>
              <p:nvPr/>
            </p:nvSpPr>
            <p:spPr>
              <a:xfrm>
                <a:off x="10418704" y="4452080"/>
                <a:ext cx="1440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𝑘</m:t>
                      </m:r>
                      <m:r>
                        <a:rPr lang="en-US" sz="2000" b="0" i="1" smtClean="0">
                          <a:latin typeface="Cambria Math" panose="02040503050406030204" pitchFamily="18" charset="0"/>
                        </a:rPr>
                        <m:t>=2</m:t>
                      </m:r>
                    </m:oMath>
                  </m:oMathPara>
                </a14:m>
                <a:endParaRPr lang="en-US" sz="2000" dirty="0" err="1">
                  <a:latin typeface="+mj-lt"/>
                </a:endParaRPr>
              </a:p>
            </p:txBody>
          </p:sp>
        </mc:Choice>
        <mc:Fallback xmlns="">
          <p:sp>
            <p:nvSpPr>
              <p:cNvPr id="19" name="TextBox 18">
                <a:extLst>
                  <a:ext uri="{FF2B5EF4-FFF2-40B4-BE49-F238E27FC236}">
                    <a16:creationId xmlns:a16="http://schemas.microsoft.com/office/drawing/2014/main" id="{36B647E7-8CB5-B382-0D4E-45B8346C3BD1}"/>
                  </a:ext>
                </a:extLst>
              </p:cNvPr>
              <p:cNvSpPr txBox="1">
                <a:spLocks noRot="1" noChangeAspect="1" noMove="1" noResize="1" noEditPoints="1" noAdjustHandles="1" noChangeArrowheads="1" noChangeShapeType="1" noTextEdit="1"/>
              </p:cNvSpPr>
              <p:nvPr/>
            </p:nvSpPr>
            <p:spPr>
              <a:xfrm>
                <a:off x="10418704" y="4452080"/>
                <a:ext cx="144016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BBC4018-1256-3DCA-DA49-1F180894049A}"/>
                  </a:ext>
                </a:extLst>
              </p:cNvPr>
              <p:cNvSpPr txBox="1"/>
              <p:nvPr/>
            </p:nvSpPr>
            <p:spPr>
              <a:xfrm>
                <a:off x="207161" y="5256021"/>
                <a:ext cx="1440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𝑘</m:t>
                      </m:r>
                      <m:r>
                        <a:rPr lang="en-US" sz="2000" b="0" i="1" smtClean="0">
                          <a:latin typeface="Cambria Math" panose="02040503050406030204" pitchFamily="18" charset="0"/>
                        </a:rPr>
                        <m:t>=2</m:t>
                      </m:r>
                    </m:oMath>
                  </m:oMathPara>
                </a14:m>
                <a:endParaRPr lang="en-US" sz="2000" dirty="0" err="1">
                  <a:latin typeface="+mj-lt"/>
                </a:endParaRPr>
              </a:p>
            </p:txBody>
          </p:sp>
        </mc:Choice>
        <mc:Fallback xmlns="">
          <p:sp>
            <p:nvSpPr>
              <p:cNvPr id="20" name="TextBox 19">
                <a:extLst>
                  <a:ext uri="{FF2B5EF4-FFF2-40B4-BE49-F238E27FC236}">
                    <a16:creationId xmlns:a16="http://schemas.microsoft.com/office/drawing/2014/main" id="{6BBC4018-1256-3DCA-DA49-1F180894049A}"/>
                  </a:ext>
                </a:extLst>
              </p:cNvPr>
              <p:cNvSpPr txBox="1">
                <a:spLocks noRot="1" noChangeAspect="1" noMove="1" noResize="1" noEditPoints="1" noAdjustHandles="1" noChangeArrowheads="1" noChangeShapeType="1" noTextEdit="1"/>
              </p:cNvSpPr>
              <p:nvPr/>
            </p:nvSpPr>
            <p:spPr>
              <a:xfrm>
                <a:off x="207161" y="5256021"/>
                <a:ext cx="1440160"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78C367-46CD-61A1-B8D7-4DAFBBC8B4DA}"/>
                  </a:ext>
                </a:extLst>
              </p:cNvPr>
              <p:cNvSpPr txBox="1"/>
              <p:nvPr/>
            </p:nvSpPr>
            <p:spPr>
              <a:xfrm>
                <a:off x="10418704" y="5922905"/>
                <a:ext cx="1440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𝑘</m:t>
                      </m:r>
                      <m:r>
                        <a:rPr lang="en-US" sz="2000" b="0" i="1" smtClean="0">
                          <a:latin typeface="Cambria Math" panose="02040503050406030204" pitchFamily="18" charset="0"/>
                        </a:rPr>
                        <m:t>=1</m:t>
                      </m:r>
                    </m:oMath>
                  </m:oMathPara>
                </a14:m>
                <a:endParaRPr lang="en-US" sz="2000" dirty="0" err="1">
                  <a:latin typeface="+mj-lt"/>
                </a:endParaRPr>
              </a:p>
            </p:txBody>
          </p:sp>
        </mc:Choice>
        <mc:Fallback xmlns="">
          <p:sp>
            <p:nvSpPr>
              <p:cNvPr id="21" name="TextBox 20">
                <a:extLst>
                  <a:ext uri="{FF2B5EF4-FFF2-40B4-BE49-F238E27FC236}">
                    <a16:creationId xmlns:a16="http://schemas.microsoft.com/office/drawing/2014/main" id="{E978C367-46CD-61A1-B8D7-4DAFBBC8B4DA}"/>
                  </a:ext>
                </a:extLst>
              </p:cNvPr>
              <p:cNvSpPr txBox="1">
                <a:spLocks noRot="1" noChangeAspect="1" noMove="1" noResize="1" noEditPoints="1" noAdjustHandles="1" noChangeArrowheads="1" noChangeShapeType="1" noTextEdit="1"/>
              </p:cNvSpPr>
              <p:nvPr/>
            </p:nvSpPr>
            <p:spPr>
              <a:xfrm>
                <a:off x="10418704" y="5922905"/>
                <a:ext cx="1440160" cy="400110"/>
              </a:xfrm>
              <a:prstGeom prst="rect">
                <a:avLst/>
              </a:prstGeom>
              <a:blipFill>
                <a:blip r:embed="rId12"/>
                <a:stretch>
                  <a:fillRect/>
                </a:stretch>
              </a:blipFill>
            </p:spPr>
            <p:txBody>
              <a:bodyPr/>
              <a:lstStyle/>
              <a:p>
                <a:r>
                  <a:rPr lang="en-US">
                    <a:noFill/>
                  </a:rPr>
                  <a:t> </a:t>
                </a:r>
              </a:p>
            </p:txBody>
          </p:sp>
        </mc:Fallback>
      </mc:AlternateContent>
      <p:sp>
        <p:nvSpPr>
          <p:cNvPr id="22" name="Arrow: Right 21">
            <a:extLst>
              <a:ext uri="{FF2B5EF4-FFF2-40B4-BE49-F238E27FC236}">
                <a16:creationId xmlns:a16="http://schemas.microsoft.com/office/drawing/2014/main" id="{CB70EAF2-E949-2A7C-D35E-19A999237F88}"/>
              </a:ext>
            </a:extLst>
          </p:cNvPr>
          <p:cNvSpPr/>
          <p:nvPr/>
        </p:nvSpPr>
        <p:spPr bwMode="auto">
          <a:xfrm rot="20279302">
            <a:off x="6394443" y="4833777"/>
            <a:ext cx="936104" cy="510949"/>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3" name="Arrow: Right 22">
            <a:extLst>
              <a:ext uri="{FF2B5EF4-FFF2-40B4-BE49-F238E27FC236}">
                <a16:creationId xmlns:a16="http://schemas.microsoft.com/office/drawing/2014/main" id="{BEA6B8D1-9F7E-8FAB-0352-D07D0AC71966}"/>
              </a:ext>
            </a:extLst>
          </p:cNvPr>
          <p:cNvSpPr/>
          <p:nvPr/>
        </p:nvSpPr>
        <p:spPr bwMode="auto">
          <a:xfrm rot="1136762">
            <a:off x="6413814" y="5591690"/>
            <a:ext cx="936104" cy="510949"/>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1871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2"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500"/>
                                        <p:tgtEl>
                                          <p:spTgt spid="3">
                                            <p:txEl>
                                              <p:pRg st="2" end="2"/>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3"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fade">
                                      <p:cBhvr>
                                        <p:cTn id="72" dur="500"/>
                                        <p:tgtEl>
                                          <p:spTgt spid="3">
                                            <p:txEl>
                                              <p:pRg st="3" end="3"/>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
                                            <p:txEl>
                                              <p:pRg st="4" end="4"/>
                                            </p:txEl>
                                          </p:spTgt>
                                        </p:tgtEl>
                                        <p:attrNameLst>
                                          <p:attrName>style.visibility</p:attrName>
                                        </p:attrNameLst>
                                      </p:cBhvr>
                                      <p:to>
                                        <p:strVal val="visible"/>
                                      </p:to>
                                    </p:set>
                                    <p:animEffect transition="in" filter="fade">
                                      <p:cBhvr>
                                        <p:cTn id="80" dur="500"/>
                                        <p:tgtEl>
                                          <p:spTgt spid="3">
                                            <p:txEl>
                                              <p:pRg st="4" end="4"/>
                                            </p:txEl>
                                          </p:spTgt>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fade">
                                      <p:cBhvr>
                                        <p:cTn id="9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9" grpId="0"/>
      <p:bldP spid="9" grpId="1"/>
      <p:bldP spid="19" grpId="0"/>
      <p:bldP spid="20" grpId="0"/>
      <p:bldP spid="21"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4DEF-7E9F-B04A-3427-99E44DB26797}"/>
              </a:ext>
            </a:extLst>
          </p:cNvPr>
          <p:cNvSpPr>
            <a:spLocks noGrp="1"/>
          </p:cNvSpPr>
          <p:nvPr>
            <p:ph type="title"/>
          </p:nvPr>
        </p:nvSpPr>
        <p:spPr/>
        <p:txBody>
          <a:bodyPr/>
          <a:lstStyle/>
          <a:p>
            <a:r>
              <a:rPr lang="en-US" dirty="0"/>
              <a:t>Analysis of version 1 of the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71497B-6187-0FE2-0FA4-E599B2FF9972}"/>
                  </a:ext>
                </a:extLst>
              </p:cNvPr>
              <p:cNvSpPr>
                <a:spLocks noGrp="1"/>
              </p:cNvSpPr>
              <p:nvPr>
                <p:ph idx="1"/>
              </p:nvPr>
            </p:nvSpPr>
            <p:spPr/>
            <p:txBody>
              <a:bodyPr>
                <a:normAutofit/>
              </a:bodyPr>
              <a:lstStyle/>
              <a:p>
                <a:pPr marL="0" indent="0">
                  <a:buNone/>
                </a:pPr>
                <a:r>
                  <a:rPr lang="en-US" dirty="0"/>
                  <a:t>Analysis in terms of the number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a:t> of </a:t>
                </a:r>
                <a:r>
                  <a:rPr lang="en-US" dirty="0">
                    <a:solidFill>
                      <a:srgbClr val="0070C0"/>
                    </a:solidFill>
                  </a:rPr>
                  <a:t>undecided</a:t>
                </a:r>
                <a:r>
                  <a:rPr lang="en-US" dirty="0"/>
                  <a:t> vertices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𝐺</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oMath>
                </a14:m>
                <a:endParaRPr lang="en-US" dirty="0">
                  <a:solidFill>
                    <a:srgbClr val="C00000"/>
                  </a:solidFill>
                </a:endParaRPr>
              </a:p>
              <a:p>
                <a:pPr marL="0" indent="0">
                  <a:buNone/>
                </a:pPr>
                <a:r>
                  <a:rPr lang="en-US" dirty="0"/>
                  <a:t>Running time depends on the size of the </a:t>
                </a:r>
                <a:r>
                  <a:rPr lang="en-US" dirty="0">
                    <a:solidFill>
                      <a:srgbClr val="0070C0"/>
                    </a:solidFill>
                  </a:rPr>
                  <a:t>recursion tree</a:t>
                </a:r>
                <a:r>
                  <a:rPr lang="en-US" dirty="0"/>
                  <a:t> generated by the algorithm</a:t>
                </a:r>
              </a:p>
              <a:p>
                <a:r>
                  <a:rPr lang="en-US" dirty="0"/>
                  <a:t>The root represents the first call to the algorithm</a:t>
                </a:r>
              </a:p>
              <a:p>
                <a:r>
                  <a:rPr lang="en-US" dirty="0"/>
                  <a:t>For each recursive call that is performed, there is a corresponding child in the tree</a:t>
                </a:r>
              </a:p>
              <a:p>
                <a:pPr marL="0" indent="0">
                  <a:spcAft>
                    <a:spcPts val="600"/>
                  </a:spcAft>
                  <a:buNone/>
                </a:pPr>
                <a:r>
                  <a:rPr lang="en-US" dirty="0"/>
                  <a:t>Let </a:t>
                </a:r>
                <a14:m>
                  <m:oMath xmlns:m="http://schemas.openxmlformats.org/officeDocument/2006/math">
                    <m:r>
                      <a:rPr lang="en-US" b="0" i="1" smtClean="0">
                        <a:solidFill>
                          <a:srgbClr val="C00000"/>
                        </a:solidFill>
                        <a:latin typeface="Cambria Math" panose="02040503050406030204" pitchFamily="18" charset="0"/>
                      </a:rPr>
                      <m:t>𝑇</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denote the maximum number of </a:t>
                </a:r>
                <a:r>
                  <a:rPr lang="en-US" dirty="0">
                    <a:solidFill>
                      <a:srgbClr val="0070C0"/>
                    </a:solidFill>
                  </a:rPr>
                  <a:t>leaves </a:t>
                </a:r>
                <a:r>
                  <a:rPr lang="en-US" dirty="0"/>
                  <a:t>in the recursion tree </a:t>
                </a:r>
                <a:br>
                  <a:rPr lang="en-US" dirty="0"/>
                </a:br>
                <a:r>
                  <a:rPr lang="en-US" dirty="0"/>
                  <a:t>generated for an input with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a:t> undecided vertices and parameter value </a:t>
                </a:r>
                <a14:m>
                  <m:oMath xmlns:m="http://schemas.openxmlformats.org/officeDocument/2006/math">
                    <m:r>
                      <a:rPr lang="en-US" b="0" i="1" smtClean="0">
                        <a:solidFill>
                          <a:srgbClr val="C00000"/>
                        </a:solidFill>
                        <a:latin typeface="Cambria Math" panose="02040503050406030204" pitchFamily="18" charset="0"/>
                      </a:rPr>
                      <m:t>𝑘</m:t>
                    </m:r>
                  </m:oMath>
                </a14:m>
                <a:endParaRPr lang="en-US" dirty="0"/>
              </a:p>
              <a:p>
                <a:pPr marL="0" indent="0">
                  <a:spcBef>
                    <a:spcPts val="2400"/>
                  </a:spcBef>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𝑘</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−1</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solidFill>
                                <a:srgbClr val="C00000"/>
                              </a:solidFill>
                              <a:latin typeface="Cambria Math" panose="02040503050406030204" pitchFamily="18" charset="0"/>
                            </a:rPr>
                            <m:t>𝑘</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r>
                        <a:rPr lang="en-US" b="0" i="0" smtClean="0">
                          <a:latin typeface="Cambria Math" panose="02040503050406030204" pitchFamily="18" charset="0"/>
                        </a:rPr>
                        <m:t>.                                   </m:t>
                      </m:r>
                    </m:oMath>
                  </m:oMathPara>
                </a14:m>
                <a:endParaRPr lang="en-US" dirty="0"/>
              </a:p>
              <a:p>
                <a:pPr marL="0" indent="0">
                  <a:buNone/>
                </a:pPr>
                <a:r>
                  <a:rPr lang="en-US" dirty="0"/>
                  <a:t>This solves to </a:t>
                </a:r>
                <a14:m>
                  <m:oMath xmlns:m="http://schemas.openxmlformats.org/officeDocument/2006/math">
                    <m:r>
                      <a:rPr lang="en-US" b="0" i="1" smtClean="0">
                        <a:solidFill>
                          <a:srgbClr val="C00000"/>
                        </a:solidFill>
                        <a:latin typeface="Cambria Math" panose="02040503050406030204" pitchFamily="18" charset="0"/>
                      </a:rPr>
                      <m:t>𝑇</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𝑛</m:t>
                            </m:r>
                          </m:num>
                          <m:den>
                            <m:r>
                              <a:rPr lang="en-US" b="0" i="1" smtClean="0">
                                <a:solidFill>
                                  <a:srgbClr val="C00000"/>
                                </a:solidFill>
                                <a:latin typeface="Cambria Math" panose="02040503050406030204" pitchFamily="18" charset="0"/>
                              </a:rPr>
                              <m:t>𝑘</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𝑘</m:t>
                        </m:r>
                      </m:sup>
                    </m:sSup>
                  </m:oMath>
                </a14:m>
                <a:r>
                  <a:rPr lang="en-US" dirty="0"/>
                  <a:t>, which is </a:t>
                </a:r>
                <a:r>
                  <a:rPr lang="en-US" dirty="0">
                    <a:solidFill>
                      <a:srgbClr val="0070C0"/>
                    </a:solidFill>
                  </a:rPr>
                  <a:t>not </a:t>
                </a:r>
                <a:r>
                  <a:rPr lang="en-US" dirty="0"/>
                  <a:t>fixed-parameter tractable</a:t>
                </a:r>
              </a:p>
            </p:txBody>
          </p:sp>
        </mc:Choice>
        <mc:Fallback xmlns="">
          <p:sp>
            <p:nvSpPr>
              <p:cNvPr id="3" name="Content Placeholder 2">
                <a:extLst>
                  <a:ext uri="{FF2B5EF4-FFF2-40B4-BE49-F238E27FC236}">
                    <a16:creationId xmlns:a16="http://schemas.microsoft.com/office/drawing/2014/main" id="{9471497B-6187-0FE2-0FA4-E599B2FF9972}"/>
                  </a:ext>
                </a:extLst>
              </p:cNvPr>
              <p:cNvSpPr>
                <a:spLocks noGrp="1" noRot="1" noChangeAspect="1" noMove="1" noResize="1" noEditPoints="1" noAdjustHandles="1" noChangeArrowheads="1" noChangeShapeType="1" noTextEdit="1"/>
              </p:cNvSpPr>
              <p:nvPr>
                <p:ph idx="1"/>
              </p:nvPr>
            </p:nvSpPr>
            <p:spPr>
              <a:blipFill>
                <a:blip r:embed="rId3"/>
                <a:stretch>
                  <a:fillRect l="-889"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78D471-2662-95DB-EC74-2F265112A549}"/>
              </a:ext>
            </a:extLst>
          </p:cNvPr>
          <p:cNvSpPr>
            <a:spLocks noGrp="1"/>
          </p:cNvSpPr>
          <p:nvPr>
            <p:ph type="sldNum" sz="quarter" idx="12"/>
          </p:nvPr>
        </p:nvSpPr>
        <p:spPr/>
        <p:txBody>
          <a:bodyPr/>
          <a:lstStyle/>
          <a:p>
            <a:pPr>
              <a:defRPr/>
            </a:pPr>
            <a:fld id="{2EEB4C75-3422-4131-BAA1-452F888D0C16}" type="slidenum">
              <a:rPr lang="nb-NO" smtClean="0"/>
              <a:pPr>
                <a:defRPr/>
              </a:pPr>
              <a:t>8</a:t>
            </a:fld>
            <a:endParaRPr lang="nb-NO"/>
          </a:p>
        </p:txBody>
      </p:sp>
      <p:pic>
        <p:nvPicPr>
          <p:cNvPr id="6" name="Recursion Tree">
            <a:extLst>
              <a:ext uri="{FF2B5EF4-FFF2-40B4-BE49-F238E27FC236}">
                <a16:creationId xmlns:a16="http://schemas.microsoft.com/office/drawing/2014/main" id="{67B45C3E-9C09-4FA7-4641-8D8CABF79615}"/>
              </a:ext>
            </a:extLst>
          </p:cNvPr>
          <p:cNvPicPr>
            <a:picLocks noChangeAspect="1"/>
          </p:cNvPicPr>
          <p:nvPr/>
        </p:nvPicPr>
        <p:blipFill>
          <a:blip r:embed="rId4"/>
          <a:stretch>
            <a:fillRect/>
          </a:stretch>
        </p:blipFill>
        <p:spPr>
          <a:xfrm>
            <a:off x="3724275" y="3538537"/>
            <a:ext cx="4743450" cy="2971800"/>
          </a:xfrm>
          <a:prstGeom prst="rect">
            <a:avLst/>
          </a:prstGeom>
        </p:spPr>
      </p:pic>
      <p:pic>
        <p:nvPicPr>
          <p:cNvPr id="8" name="Bounds NK">
            <a:extLst>
              <a:ext uri="{FF2B5EF4-FFF2-40B4-BE49-F238E27FC236}">
                <a16:creationId xmlns:a16="http://schemas.microsoft.com/office/drawing/2014/main" id="{9A1E6302-9FA9-BCDF-D28A-A85B252F5813}"/>
              </a:ext>
            </a:extLst>
          </p:cNvPr>
          <p:cNvPicPr>
            <a:picLocks noChangeAspect="1"/>
          </p:cNvPicPr>
          <p:nvPr/>
        </p:nvPicPr>
        <p:blipFill>
          <a:blip r:embed="rId5"/>
          <a:stretch>
            <a:fillRect/>
          </a:stretch>
        </p:blipFill>
        <p:spPr>
          <a:xfrm>
            <a:off x="3724275" y="3538537"/>
            <a:ext cx="4743450" cy="2971800"/>
          </a:xfrm>
          <a:prstGeom prst="rect">
            <a:avLst/>
          </a:prstGeom>
        </p:spPr>
      </p:pic>
    </p:spTree>
    <p:extLst>
      <p:ext uri="{BB962C8B-B14F-4D97-AF65-F5344CB8AC3E}">
        <p14:creationId xmlns:p14="http://schemas.microsoft.com/office/powerpoint/2010/main" val="7661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8280-866C-896F-C1A7-836CD1DB691E}"/>
              </a:ext>
            </a:extLst>
          </p:cNvPr>
          <p:cNvSpPr>
            <a:spLocks noGrp="1"/>
          </p:cNvSpPr>
          <p:nvPr>
            <p:ph type="title"/>
          </p:nvPr>
        </p:nvSpPr>
        <p:spPr/>
        <p:txBody>
          <a:bodyPr/>
          <a:lstStyle/>
          <a:p>
            <a:r>
              <a:rPr lang="en-US" dirty="0"/>
              <a:t>Speeding up the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F2BFEC-7094-3FFF-1090-3A59FBE0C311}"/>
                  </a:ext>
                </a:extLst>
              </p:cNvPr>
              <p:cNvSpPr>
                <a:spLocks noGrp="1"/>
              </p:cNvSpPr>
              <p:nvPr>
                <p:ph idx="1"/>
              </p:nvPr>
            </p:nvSpPr>
            <p:spPr/>
            <p:txBody>
              <a:bodyPr>
                <a:normAutofit/>
              </a:bodyPr>
              <a:lstStyle/>
              <a:p>
                <a:pPr marL="0" indent="0">
                  <a:buNone/>
                </a:pPr>
                <a:r>
                  <a:rPr lang="en-US" dirty="0"/>
                  <a:t>The recursion tree would be much smaller if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decreases in </a:t>
                </a:r>
                <a:r>
                  <a:rPr lang="en-US" dirty="0">
                    <a:solidFill>
                      <a:srgbClr val="0070C0"/>
                    </a:solidFill>
                  </a:rPr>
                  <a:t>every</a:t>
                </a:r>
                <a:r>
                  <a:rPr lang="en-US" dirty="0"/>
                  <a:t> recursive call:</a:t>
                </a:r>
              </a:p>
              <a:p>
                <a:pPr>
                  <a:buFont typeface="Arial" panose="020B0604020202020204" pitchFamily="34" charset="0"/>
                  <a:buChar char="•"/>
                </a:pPr>
                <a:r>
                  <a:rPr lang="en-US" dirty="0"/>
                  <a:t>It would be a tree of depth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oMath>
                </a14:m>
                <a:r>
                  <a:rPr lang="en-US" dirty="0"/>
                  <a:t> in which each node has </a:t>
                </a:r>
                <a14:m>
                  <m:oMath xmlns:m="http://schemas.openxmlformats.org/officeDocument/2006/math">
                    <m:r>
                      <a:rPr lang="en-US" b="0" i="1" dirty="0" smtClean="0">
                        <a:latin typeface="Cambria Math" panose="02040503050406030204" pitchFamily="18" charset="0"/>
                      </a:rPr>
                      <m:t>𝑂</m:t>
                    </m:r>
                    <m:r>
                      <a:rPr lang="en-US" b="0" i="1" dirty="0" smtClean="0">
                        <a:latin typeface="Cambria Math" panose="02040503050406030204" pitchFamily="18" charset="0"/>
                      </a:rPr>
                      <m:t>(1)</m:t>
                    </m:r>
                  </m:oMath>
                </a14:m>
                <a:r>
                  <a:rPr lang="en-US" dirty="0"/>
                  <a:t> children</a:t>
                </a:r>
              </a:p>
              <a:p>
                <a:pPr>
                  <a:buFont typeface="Arial" panose="020B0604020202020204" pitchFamily="34" charset="0"/>
                  <a:buChar char="•"/>
                </a:pPr>
                <a:r>
                  <a:rPr lang="en-US" dirty="0"/>
                  <a:t>At most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𝑘</m:t>
                            </m:r>
                          </m:e>
                        </m:d>
                      </m:sup>
                    </m:sSup>
                  </m:oMath>
                </a14:m>
                <a:r>
                  <a:rPr lang="en-US" dirty="0"/>
                  <a:t> nodes in total, which is </a:t>
                </a:r>
                <a:r>
                  <a:rPr lang="en-US" dirty="0">
                    <a:solidFill>
                      <a:srgbClr val="0070C0"/>
                    </a:solidFill>
                  </a:rPr>
                  <a:t>fixed-parameter tractable</a:t>
                </a:r>
              </a:p>
              <a:p>
                <a:pPr marL="0" indent="0">
                  <a:buNone/>
                </a:pPr>
                <a:r>
                  <a:rPr lang="en-US" dirty="0"/>
                  <a:t>Not clear how to achieve this while ensuring the algorithm finds an optimal solution</a:t>
                </a:r>
              </a:p>
              <a:p>
                <a:pPr marL="0" indent="0">
                  <a:buNone/>
                </a:pPr>
                <a:r>
                  <a:rPr lang="en-US" dirty="0">
                    <a:solidFill>
                      <a:srgbClr val="C00000"/>
                    </a:solidFill>
                  </a:rPr>
                  <a:t>More realistic target:</a:t>
                </a:r>
                <a:r>
                  <a:rPr lang="en-US" dirty="0"/>
                  <a:t> </a:t>
                </a:r>
                <a:br>
                  <a:rPr lang="en-US" dirty="0"/>
                </a:br>
                <a:r>
                  <a:rPr lang="en-US" dirty="0"/>
                  <a:t>Ensure that on each path of </a:t>
                </a:r>
                <a14:m>
                  <m:oMath xmlns:m="http://schemas.openxmlformats.org/officeDocument/2006/math">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r>
                  <a:rPr lang="en-US" dirty="0"/>
                  <a:t> consecutive recursive calls, the parameter decreases</a:t>
                </a:r>
              </a:p>
              <a:p>
                <a:pPr marL="0" indent="0">
                  <a:buNone/>
                </a:pPr>
                <a:r>
                  <a:rPr lang="en-US" dirty="0"/>
                  <a:t>Under this condition, the recursion tree has depth </a:t>
                </a:r>
                <a14:m>
                  <m:oMath xmlns:m="http://schemas.openxmlformats.org/officeDocument/2006/math">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r>
                  <a:rPr lang="en-US" dirty="0"/>
                  <a:t>, so at most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sup>
                    </m:sSup>
                  </m:oMath>
                </a14:m>
                <a:r>
                  <a:rPr lang="en-US" dirty="0"/>
                  <a:t> nodes</a:t>
                </a:r>
              </a:p>
            </p:txBody>
          </p:sp>
        </mc:Choice>
        <mc:Fallback xmlns="">
          <p:sp>
            <p:nvSpPr>
              <p:cNvPr id="3" name="Content Placeholder 2">
                <a:extLst>
                  <a:ext uri="{FF2B5EF4-FFF2-40B4-BE49-F238E27FC236}">
                    <a16:creationId xmlns:a16="http://schemas.microsoft.com/office/drawing/2014/main" id="{7AF2BFEC-7094-3FFF-1090-3A59FBE0C311}"/>
                  </a:ext>
                </a:extLst>
              </p:cNvPr>
              <p:cNvSpPr>
                <a:spLocks noGrp="1" noRot="1" noChangeAspect="1" noMove="1" noResize="1" noEditPoints="1" noAdjustHandles="1" noChangeArrowheads="1" noChangeShapeType="1" noTextEdit="1"/>
              </p:cNvSpPr>
              <p:nvPr>
                <p:ph idx="1"/>
              </p:nvPr>
            </p:nvSpPr>
            <p:spPr>
              <a:blipFill>
                <a:blip r:embed="rId3"/>
                <a:stretch>
                  <a:fillRect l="-833" t="-989" r="-5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DCD7AC-F721-10AD-6BF0-31624F19CC27}"/>
              </a:ext>
            </a:extLst>
          </p:cNvPr>
          <p:cNvSpPr>
            <a:spLocks noGrp="1"/>
          </p:cNvSpPr>
          <p:nvPr>
            <p:ph type="sldNum" sz="quarter" idx="12"/>
          </p:nvPr>
        </p:nvSpPr>
        <p:spPr/>
        <p:txBody>
          <a:bodyPr/>
          <a:lstStyle/>
          <a:p>
            <a:pPr>
              <a:defRPr/>
            </a:pPr>
            <a:fld id="{2EEB4C75-3422-4131-BAA1-452F888D0C16}" type="slidenum">
              <a:rPr lang="nb-NO" smtClean="0"/>
              <a:pPr>
                <a:defRPr/>
              </a:pPr>
              <a:t>9</a:t>
            </a:fld>
            <a:endParaRPr lang="nb-NO"/>
          </a:p>
        </p:txBody>
      </p:sp>
      <p:pic>
        <p:nvPicPr>
          <p:cNvPr id="6" name="Picture 5">
            <a:extLst>
              <a:ext uri="{FF2B5EF4-FFF2-40B4-BE49-F238E27FC236}">
                <a16:creationId xmlns:a16="http://schemas.microsoft.com/office/drawing/2014/main" id="{0BD44FF1-43CD-2750-C8F6-3466799AA9C9}"/>
              </a:ext>
            </a:extLst>
          </p:cNvPr>
          <p:cNvPicPr>
            <a:picLocks noChangeAspect="1"/>
          </p:cNvPicPr>
          <p:nvPr/>
        </p:nvPicPr>
        <p:blipFill>
          <a:blip r:embed="rId4"/>
          <a:stretch>
            <a:fillRect/>
          </a:stretch>
        </p:blipFill>
        <p:spPr>
          <a:xfrm>
            <a:off x="4152900" y="3661569"/>
            <a:ext cx="3886200" cy="2057400"/>
          </a:xfrm>
          <a:prstGeom prst="rect">
            <a:avLst/>
          </a:prstGeom>
        </p:spPr>
      </p:pic>
      <mc:AlternateContent xmlns:mc="http://schemas.openxmlformats.org/markup-compatibility/2006" xmlns:a14="http://schemas.microsoft.com/office/drawing/2010/main">
        <mc:Choice Requires="a14">
          <p:sp>
            <p:nvSpPr>
              <p:cNvPr id="7" name="Left Brace 6">
                <a:extLst>
                  <a:ext uri="{FF2B5EF4-FFF2-40B4-BE49-F238E27FC236}">
                    <a16:creationId xmlns:a16="http://schemas.microsoft.com/office/drawing/2014/main" id="{6B805597-8580-551A-D810-2C14BCCBA673}"/>
                  </a:ext>
                </a:extLst>
              </p:cNvPr>
              <p:cNvSpPr/>
              <p:nvPr/>
            </p:nvSpPr>
            <p:spPr bwMode="auto">
              <a:xfrm>
                <a:off x="3936876" y="3646397"/>
                <a:ext cx="216024" cy="1999456"/>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a:ln>
                      <a:noFill/>
                    </a:ln>
                    <a:effectLst/>
                  </a:rPr>
                  <a:t>depth</a:t>
                </a:r>
                <a:r>
                  <a:rPr kumimoji="0" lang="en-US" sz="2800" b="0" i="0" u="none" strike="noStrike" cap="none" normalizeH="0" dirty="0">
                    <a:ln>
                      <a:noFill/>
                    </a:ln>
                    <a:solidFill>
                      <a:srgbClr val="0070C0"/>
                    </a:solidFill>
                    <a:effectLst/>
                  </a:rPr>
                  <a:t> </a:t>
                </a:r>
                <a14:m>
                  <m:oMath xmlns:m="http://schemas.openxmlformats.org/officeDocument/2006/math">
                    <m:r>
                      <a:rPr kumimoji="0" lang="en-US" sz="2800" b="0" i="1" u="none" strike="noStrike" cap="none" normalizeH="0" smtClean="0">
                        <a:ln>
                          <a:noFill/>
                        </a:ln>
                        <a:solidFill>
                          <a:srgbClr val="C00000"/>
                        </a:solidFill>
                        <a:effectLst/>
                        <a:latin typeface="Cambria Math" panose="02040503050406030204" pitchFamily="18" charset="0"/>
                      </a:rPr>
                      <m:t>𝑘</m:t>
                    </m:r>
                  </m:oMath>
                </a14:m>
                <a:endParaRPr kumimoji="0" lang="en-US" sz="2800" b="0" i="0" u="none" strike="noStrike" cap="none" normalizeH="0" dirty="0">
                  <a:ln>
                    <a:noFill/>
                  </a:ln>
                  <a:solidFill>
                    <a:srgbClr val="C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dirty="0">
                  <a:ln>
                    <a:noFill/>
                  </a:ln>
                  <a:solidFill>
                    <a:srgbClr val="C00000"/>
                  </a:solidFill>
                  <a:effectLst/>
                </a:endParaRPr>
              </a:p>
            </p:txBody>
          </p:sp>
        </mc:Choice>
        <mc:Fallback xmlns="">
          <p:sp>
            <p:nvSpPr>
              <p:cNvPr id="7" name="Left Brace 6">
                <a:extLst>
                  <a:ext uri="{FF2B5EF4-FFF2-40B4-BE49-F238E27FC236}">
                    <a16:creationId xmlns:a16="http://schemas.microsoft.com/office/drawing/2014/main" id="{6B805597-8580-551A-D810-2C14BCCBA673}"/>
                  </a:ext>
                </a:extLst>
              </p:cNvPr>
              <p:cNvSpPr>
                <a:spLocks noRot="1" noChangeAspect="1" noMove="1" noResize="1" noEditPoints="1" noAdjustHandles="1" noChangeArrowheads="1" noChangeShapeType="1" noTextEdit="1"/>
              </p:cNvSpPr>
              <p:nvPr/>
            </p:nvSpPr>
            <p:spPr bwMode="auto">
              <a:xfrm>
                <a:off x="3936876" y="3646397"/>
                <a:ext cx="216024" cy="1999456"/>
              </a:xfrm>
              <a:prstGeom prst="leftBrace">
                <a:avLst>
                  <a:gd name="adj1" fmla="val 8333"/>
                  <a:gd name="adj2" fmla="val 50000"/>
                </a:avLst>
              </a:prstGeom>
              <a:blipFill>
                <a:blip r:embed="rId5"/>
                <a:stretch>
                  <a:fillRect l="-188889" r="-52778"/>
                </a:stretch>
              </a:blip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403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u="none" strike="noStrike" cap="none" normalizeH="0" baseline="0" dirty="0" smtClean="0">
            <a:ln>
              <a:noFill/>
            </a:ln>
            <a:solidFill>
              <a:schemeClr val="tx1"/>
            </a:solidFill>
            <a:effectLst/>
            <a:latin typeface="+mj-lt"/>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j-lt"/>
          </a:defRPr>
        </a:defPPr>
      </a:lstStyle>
    </a:tx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AA-UiB-Institusjonell-mal-rev03</Template>
  <TotalTime>57095</TotalTime>
  <Words>3191</Words>
  <Application>Microsoft Office PowerPoint</Application>
  <PresentationFormat>Widescreen</PresentationFormat>
  <Paragraphs>283</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Narrow</vt:lpstr>
      <vt:lpstr>Calibri</vt:lpstr>
      <vt:lpstr>Arial</vt:lpstr>
      <vt:lpstr>Cambria Math</vt:lpstr>
      <vt:lpstr>AA-UiB-Institusjonell-mal-rev03</vt:lpstr>
      <vt:lpstr>PowerPoint Presentation</vt:lpstr>
      <vt:lpstr>Secluded vertex sets</vt:lpstr>
      <vt:lpstr>Secluded optimization problems</vt:lpstr>
      <vt:lpstr>Finding k-secluded trees</vt:lpstr>
      <vt:lpstr>A weighted generalization of finding secluded trees</vt:lpstr>
      <vt:lpstr>A recursive approach to finding k-secluded supertrees</vt:lpstr>
      <vt:lpstr>Algorithm for k-Secluded Supertree, version 1</vt:lpstr>
      <vt:lpstr>Analysis of version 1 of the algorithm</vt:lpstr>
      <vt:lpstr>Speeding up the algorithm</vt:lpstr>
      <vt:lpstr>Improvement 1: Simplification step for degree-1 vertices</vt:lpstr>
      <vt:lpstr>Improvement 2: Deciding the fate of degree-2 paths in one step</vt:lpstr>
      <vt:lpstr>Algorithm for k-Secluded Supertree: version 2</vt:lpstr>
      <vt:lpstr>Analysis of version 2 of the algorithm</vt:lpstr>
      <vt:lpstr>Improvement 3: Stopping the search when it turns hopeless</vt:lpstr>
      <vt:lpstr>Vertices in the neighborhood of any k-secluded supertree</vt:lpstr>
      <vt:lpstr>Vertices in the neighborhood of any k-secluded supertree</vt:lpstr>
      <vt:lpstr>Algorithm for k-Secluded Supertree: version 3</vt:lpstr>
      <vt:lpstr>Analysis of version 3 of the algorithm</vt:lpstr>
      <vt:lpstr>Analysis of version 3 of the algorithm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Jansen, B.M.P.</dc:creator>
  <cp:lastModifiedBy>Jansen, Bart</cp:lastModifiedBy>
  <cp:revision>2219</cp:revision>
  <cp:lastPrinted>2018-06-05T11:33:59Z</cp:lastPrinted>
  <dcterms:created xsi:type="dcterms:W3CDTF">2011-05-20T06:21:58Z</dcterms:created>
  <dcterms:modified xsi:type="dcterms:W3CDTF">2023-10-24T06:17:21Z</dcterms:modified>
</cp:coreProperties>
</file>