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02" r:id="rId2"/>
    <p:sldId id="713" r:id="rId3"/>
    <p:sldId id="712" r:id="rId4"/>
    <p:sldId id="716" r:id="rId5"/>
    <p:sldId id="594" r:id="rId6"/>
    <p:sldId id="585" r:id="rId7"/>
    <p:sldId id="603" r:id="rId8"/>
    <p:sldId id="605" r:id="rId9"/>
    <p:sldId id="606" r:id="rId10"/>
    <p:sldId id="608" r:id="rId11"/>
    <p:sldId id="593" r:id="rId12"/>
    <p:sldId id="609" r:id="rId13"/>
    <p:sldId id="611" r:id="rId14"/>
    <p:sldId id="597" r:id="rId15"/>
    <p:sldId id="612" r:id="rId16"/>
    <p:sldId id="613" r:id="rId17"/>
    <p:sldId id="614" r:id="rId18"/>
    <p:sldId id="616" r:id="rId19"/>
    <p:sldId id="618" r:id="rId20"/>
    <p:sldId id="619" r:id="rId21"/>
    <p:sldId id="598" r:id="rId22"/>
    <p:sldId id="615" r:id="rId23"/>
    <p:sldId id="621" r:id="rId24"/>
    <p:sldId id="620" r:id="rId25"/>
    <p:sldId id="622" r:id="rId26"/>
    <p:sldId id="734" r:id="rId27"/>
    <p:sldId id="624" r:id="rId28"/>
    <p:sldId id="629" r:id="rId29"/>
    <p:sldId id="623" r:id="rId30"/>
    <p:sldId id="625" r:id="rId31"/>
    <p:sldId id="627" r:id="rId32"/>
    <p:sldId id="628" r:id="rId33"/>
    <p:sldId id="626" r:id="rId34"/>
    <p:sldId id="595" r:id="rId35"/>
    <p:sldId id="649" r:id="rId36"/>
    <p:sldId id="648" r:id="rId37"/>
    <p:sldId id="724" r:id="rId38"/>
    <p:sldId id="722" r:id="rId39"/>
    <p:sldId id="727" r:id="rId40"/>
    <p:sldId id="725" r:id="rId41"/>
    <p:sldId id="730" r:id="rId42"/>
    <p:sldId id="728" r:id="rId43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Arial Narrow" panose="020B0606020202030204" pitchFamily="34" charset="0"/>
      <p:regular r:id="rId51"/>
      <p:bold r:id="rId52"/>
      <p:italic r:id="rId53"/>
      <p:boldItalic r:id="rId54"/>
    </p:embeddedFont>
    <p:embeddedFont>
      <p:font typeface="Bradley Hand ITC" panose="03070402050302030203" pitchFamily="66" charset="0"/>
      <p:regular r:id="rId55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888"/>
    <a:srgbClr val="C85500"/>
    <a:srgbClr val="C1A53F"/>
    <a:srgbClr val="AC8700"/>
    <a:srgbClr val="008000"/>
    <a:srgbClr val="3C9C9C"/>
    <a:srgbClr val="DB1E5F"/>
    <a:srgbClr val="038CC0"/>
    <a:srgbClr val="CC3300"/>
    <a:srgbClr val="0F9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00" autoAdjust="0"/>
  </p:normalViewPr>
  <p:slideViewPr>
    <p:cSldViewPr>
      <p:cViewPr varScale="1">
        <p:scale>
          <a:sx n="116" d="100"/>
          <a:sy n="116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0BA0B-33D4-4866-B64A-71B4C4B03CC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2436A-3350-425A-B0FD-6565FC41D67E}">
      <dgm:prSet phldrT="[Text]"/>
      <dgm:spPr/>
      <dgm:t>
        <a:bodyPr/>
        <a:lstStyle/>
        <a:p>
          <a:r>
            <a:rPr lang="en-US" dirty="0" smtClean="0"/>
            <a:t>series-parallel graphs</a:t>
          </a:r>
          <a:endParaRPr lang="en-US" dirty="0"/>
        </a:p>
      </dgm:t>
    </dgm:pt>
    <dgm:pt modelId="{7E5168F1-B6FD-4F06-83BE-87F3CDFF6564}" type="parTrans" cxnId="{0CBDB55A-3E9A-4194-9BD3-AADB4978AC12}">
      <dgm:prSet/>
      <dgm:spPr/>
      <dgm:t>
        <a:bodyPr/>
        <a:lstStyle/>
        <a:p>
          <a:endParaRPr lang="en-US"/>
        </a:p>
      </dgm:t>
    </dgm:pt>
    <dgm:pt modelId="{0ABB780E-69CF-47F2-85D0-EDAC6A080EAB}" type="sibTrans" cxnId="{0CBDB55A-3E9A-4194-9BD3-AADB4978AC1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58E9F46-A597-4FD6-A426-B73E6C86061C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-outerplanar graphs</a:t>
              </a:r>
              <a:endParaRPr lang="en-US" dirty="0"/>
            </a:p>
          </dgm:t>
        </dgm:pt>
      </mc:Choice>
      <mc:Fallback xmlns="">
        <dgm:pt modelId="{958E9F46-A597-4FD6-A426-B73E6C86061C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-outerplanar graphs</a:t>
              </a:r>
              <a:endParaRPr lang="en-US" dirty="0"/>
            </a:p>
          </dgm:t>
        </dgm:pt>
      </mc:Fallback>
    </mc:AlternateContent>
    <dgm:pt modelId="{7A34470C-82D9-4841-86D4-9511A1B4A480}" type="parTrans" cxnId="{7B05DECE-D820-4181-8C20-0E1F16A2C052}">
      <dgm:prSet/>
      <dgm:spPr/>
      <dgm:t>
        <a:bodyPr/>
        <a:lstStyle/>
        <a:p>
          <a:endParaRPr lang="en-US"/>
        </a:p>
      </dgm:t>
    </dgm:pt>
    <dgm:pt modelId="{7D5D162F-D449-4705-AF56-EE1AF16D84A2}" type="sibTrans" cxnId="{7B05DECE-D820-4181-8C20-0E1F16A2C05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C9CE065-B792-4B82-BAD6-95DA1820A5B0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vertex-deletions away from acyclic</a:t>
              </a:r>
              <a:endParaRPr lang="en-US" dirty="0"/>
            </a:p>
          </dgm:t>
        </dgm:pt>
      </mc:Choice>
      <mc:Fallback xmlns="">
        <dgm:pt modelId="{3C9CE065-B792-4B82-BAD6-95DA1820A5B0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 vertex-deletions away from acyclic</a:t>
              </a:r>
              <a:endParaRPr lang="en-US" dirty="0"/>
            </a:p>
          </dgm:t>
        </dgm:pt>
      </mc:Fallback>
    </mc:AlternateContent>
    <dgm:pt modelId="{C64DADDD-6D6D-425E-892A-36A36B89A3BA}" type="parTrans" cxnId="{A942465D-2CEA-4EB2-9B8B-527A05C0CC1B}">
      <dgm:prSet/>
      <dgm:spPr/>
      <dgm:t>
        <a:bodyPr/>
        <a:lstStyle/>
        <a:p>
          <a:endParaRPr lang="en-US"/>
        </a:p>
      </dgm:t>
    </dgm:pt>
    <dgm:pt modelId="{8B49ED80-A0CA-4FC6-B364-603462FC1F6A}" type="sibTrans" cxnId="{A942465D-2CEA-4EB2-9B8B-527A05C0CC1B}">
      <dgm:prSet/>
      <dgm:spPr/>
      <dgm:t>
        <a:bodyPr/>
        <a:lstStyle/>
        <a:p>
          <a:endParaRPr lang="en-US"/>
        </a:p>
      </dgm:t>
    </dgm:pt>
    <dgm:pt modelId="{005FF279-3056-480B-A446-F5825D4229D9}" type="pres">
      <dgm:prSet presAssocID="{B560BA0B-33D4-4866-B64A-71B4C4B03C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F7F24-37E7-42A4-B68D-93FA379AEFD7}" type="pres">
      <dgm:prSet presAssocID="{9DE2436A-3350-425A-B0FD-6565FC41D6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E2E8C-B17C-4DF5-8656-A754899EC260}" type="pres">
      <dgm:prSet presAssocID="{0ABB780E-69CF-47F2-85D0-EDAC6A080EAB}" presName="sibTrans" presStyleCnt="0"/>
      <dgm:spPr/>
    </dgm:pt>
    <dgm:pt modelId="{353C4031-72D0-4161-80CB-00B0E5941C8D}" type="pres">
      <dgm:prSet presAssocID="{958E9F46-A597-4FD6-A426-B73E6C8606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04792-3E25-483A-8186-05E1237AFF70}" type="pres">
      <dgm:prSet presAssocID="{7D5D162F-D449-4705-AF56-EE1AF16D84A2}" presName="sibTrans" presStyleCnt="0"/>
      <dgm:spPr/>
    </dgm:pt>
    <dgm:pt modelId="{8DC0F752-15C5-4875-AC2C-8141329A8997}" type="pres">
      <dgm:prSet presAssocID="{3C9CE065-B792-4B82-BAD6-95DA1820A5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BDB55A-3E9A-4194-9BD3-AADB4978AC12}" srcId="{B560BA0B-33D4-4866-B64A-71B4C4B03CCF}" destId="{9DE2436A-3350-425A-B0FD-6565FC41D67E}" srcOrd="0" destOrd="0" parTransId="{7E5168F1-B6FD-4F06-83BE-87F3CDFF6564}" sibTransId="{0ABB780E-69CF-47F2-85D0-EDAC6A080EAB}"/>
    <dgm:cxn modelId="{FCB0FD28-E35B-427C-AF82-CEAD00406372}" type="presOf" srcId="{3C9CE065-B792-4B82-BAD6-95DA1820A5B0}" destId="{8DC0F752-15C5-4875-AC2C-8141329A8997}" srcOrd="0" destOrd="0" presId="urn:microsoft.com/office/officeart/2005/8/layout/default"/>
    <dgm:cxn modelId="{2400F4A3-15BE-4603-B13B-6F2DF0F3074B}" type="presOf" srcId="{9DE2436A-3350-425A-B0FD-6565FC41D67E}" destId="{8F1F7F24-37E7-42A4-B68D-93FA379AEFD7}" srcOrd="0" destOrd="0" presId="urn:microsoft.com/office/officeart/2005/8/layout/default"/>
    <dgm:cxn modelId="{A942465D-2CEA-4EB2-9B8B-527A05C0CC1B}" srcId="{B560BA0B-33D4-4866-B64A-71B4C4B03CCF}" destId="{3C9CE065-B792-4B82-BAD6-95DA1820A5B0}" srcOrd="2" destOrd="0" parTransId="{C64DADDD-6D6D-425E-892A-36A36B89A3BA}" sibTransId="{8B49ED80-A0CA-4FC6-B364-603462FC1F6A}"/>
    <dgm:cxn modelId="{FE0446B2-64A3-4C4B-82B2-4E64B8EEF7B5}" type="presOf" srcId="{958E9F46-A597-4FD6-A426-B73E6C86061C}" destId="{353C4031-72D0-4161-80CB-00B0E5941C8D}" srcOrd="0" destOrd="0" presId="urn:microsoft.com/office/officeart/2005/8/layout/default"/>
    <dgm:cxn modelId="{E388168D-1637-43F5-BB43-02768C11A05A}" type="presOf" srcId="{B560BA0B-33D4-4866-B64A-71B4C4B03CCF}" destId="{005FF279-3056-480B-A446-F5825D4229D9}" srcOrd="0" destOrd="0" presId="urn:microsoft.com/office/officeart/2005/8/layout/default"/>
    <dgm:cxn modelId="{7B05DECE-D820-4181-8C20-0E1F16A2C052}" srcId="{B560BA0B-33D4-4866-B64A-71B4C4B03CCF}" destId="{958E9F46-A597-4FD6-A426-B73E6C86061C}" srcOrd="1" destOrd="0" parTransId="{7A34470C-82D9-4841-86D4-9511A1B4A480}" sibTransId="{7D5D162F-D449-4705-AF56-EE1AF16D84A2}"/>
    <dgm:cxn modelId="{92CCD448-DC41-4CDA-9608-340C17FD27D4}" type="presParOf" srcId="{005FF279-3056-480B-A446-F5825D4229D9}" destId="{8F1F7F24-37E7-42A4-B68D-93FA379AEFD7}" srcOrd="0" destOrd="0" presId="urn:microsoft.com/office/officeart/2005/8/layout/default"/>
    <dgm:cxn modelId="{D020D2EE-330D-497D-A5B6-BEB04B475EF1}" type="presParOf" srcId="{005FF279-3056-480B-A446-F5825D4229D9}" destId="{B1AE2E8C-B17C-4DF5-8656-A754899EC260}" srcOrd="1" destOrd="0" presId="urn:microsoft.com/office/officeart/2005/8/layout/default"/>
    <dgm:cxn modelId="{FC5C86CD-F96F-4E1B-BCF4-D6BDFAC80734}" type="presParOf" srcId="{005FF279-3056-480B-A446-F5825D4229D9}" destId="{353C4031-72D0-4161-80CB-00B0E5941C8D}" srcOrd="2" destOrd="0" presId="urn:microsoft.com/office/officeart/2005/8/layout/default"/>
    <dgm:cxn modelId="{A9872B28-BA1E-4032-92ED-81E6CA42232B}" type="presParOf" srcId="{005FF279-3056-480B-A446-F5825D4229D9}" destId="{27504792-3E25-483A-8186-05E1237AFF70}" srcOrd="3" destOrd="0" presId="urn:microsoft.com/office/officeart/2005/8/layout/default"/>
    <dgm:cxn modelId="{1F6BABB7-9A3A-4F7C-A938-D06BD15A27FB}" type="presParOf" srcId="{005FF279-3056-480B-A446-F5825D4229D9}" destId="{8DC0F752-15C5-4875-AC2C-8141329A899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0BA0B-33D4-4866-B64A-71B4C4B03CC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2436A-3350-425A-B0FD-6565FC41D67E}">
      <dgm:prSet phldrT="[Text]"/>
      <dgm:spPr/>
      <dgm:t>
        <a:bodyPr/>
        <a:lstStyle/>
        <a:p>
          <a:r>
            <a:rPr lang="en-US" dirty="0" smtClean="0"/>
            <a:t>series-parallel graphs</a:t>
          </a:r>
          <a:endParaRPr lang="en-US" dirty="0"/>
        </a:p>
      </dgm:t>
    </dgm:pt>
    <dgm:pt modelId="{7E5168F1-B6FD-4F06-83BE-87F3CDFF6564}" type="parTrans" cxnId="{0CBDB55A-3E9A-4194-9BD3-AADB4978AC12}">
      <dgm:prSet/>
      <dgm:spPr/>
      <dgm:t>
        <a:bodyPr/>
        <a:lstStyle/>
        <a:p>
          <a:endParaRPr lang="en-US"/>
        </a:p>
      </dgm:t>
    </dgm:pt>
    <dgm:pt modelId="{0ABB780E-69CF-47F2-85D0-EDAC6A080EAB}" type="sibTrans" cxnId="{0CBDB55A-3E9A-4194-9BD3-AADB4978AC12}">
      <dgm:prSet/>
      <dgm:spPr/>
      <dgm:t>
        <a:bodyPr/>
        <a:lstStyle/>
        <a:p>
          <a:endParaRPr lang="en-US"/>
        </a:p>
      </dgm:t>
    </dgm:pt>
    <dgm:pt modelId="{958E9F46-A597-4FD6-A426-B73E6C86061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A34470C-82D9-4841-86D4-9511A1B4A480}" type="parTrans" cxnId="{7B05DECE-D820-4181-8C20-0E1F16A2C052}">
      <dgm:prSet/>
      <dgm:spPr/>
      <dgm:t>
        <a:bodyPr/>
        <a:lstStyle/>
        <a:p>
          <a:endParaRPr lang="en-US"/>
        </a:p>
      </dgm:t>
    </dgm:pt>
    <dgm:pt modelId="{7D5D162F-D449-4705-AF56-EE1AF16D84A2}" type="sibTrans" cxnId="{7B05DECE-D820-4181-8C20-0E1F16A2C052}">
      <dgm:prSet/>
      <dgm:spPr/>
      <dgm:t>
        <a:bodyPr/>
        <a:lstStyle/>
        <a:p>
          <a:endParaRPr lang="en-US"/>
        </a:p>
      </dgm:t>
    </dgm:pt>
    <dgm:pt modelId="{3C9CE065-B792-4B82-BAD6-95DA1820A5B0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64DADDD-6D6D-425E-892A-36A36B89A3BA}" type="parTrans" cxnId="{A942465D-2CEA-4EB2-9B8B-527A05C0CC1B}">
      <dgm:prSet/>
      <dgm:spPr/>
      <dgm:t>
        <a:bodyPr/>
        <a:lstStyle/>
        <a:p>
          <a:endParaRPr lang="en-US"/>
        </a:p>
      </dgm:t>
    </dgm:pt>
    <dgm:pt modelId="{8B49ED80-A0CA-4FC6-B364-603462FC1F6A}" type="sibTrans" cxnId="{A942465D-2CEA-4EB2-9B8B-527A05C0CC1B}">
      <dgm:prSet/>
      <dgm:spPr/>
      <dgm:t>
        <a:bodyPr/>
        <a:lstStyle/>
        <a:p>
          <a:endParaRPr lang="en-US"/>
        </a:p>
      </dgm:t>
    </dgm:pt>
    <dgm:pt modelId="{005FF279-3056-480B-A446-F5825D4229D9}" type="pres">
      <dgm:prSet presAssocID="{B560BA0B-33D4-4866-B64A-71B4C4B03CCF}" presName="diagram" presStyleCnt="0">
        <dgm:presLayoutVars>
          <dgm:dir/>
          <dgm:resizeHandles val="exact"/>
        </dgm:presLayoutVars>
      </dgm:prSet>
      <dgm:spPr/>
    </dgm:pt>
    <dgm:pt modelId="{8F1F7F24-37E7-42A4-B68D-93FA379AEFD7}" type="pres">
      <dgm:prSet presAssocID="{9DE2436A-3350-425A-B0FD-6565FC41D67E}" presName="node" presStyleLbl="node1" presStyleIdx="0" presStyleCnt="3">
        <dgm:presLayoutVars>
          <dgm:bulletEnabled val="1"/>
        </dgm:presLayoutVars>
      </dgm:prSet>
      <dgm:spPr/>
    </dgm:pt>
    <dgm:pt modelId="{B1AE2E8C-B17C-4DF5-8656-A754899EC260}" type="pres">
      <dgm:prSet presAssocID="{0ABB780E-69CF-47F2-85D0-EDAC6A080EAB}" presName="sibTrans" presStyleCnt="0"/>
      <dgm:spPr/>
    </dgm:pt>
    <dgm:pt modelId="{353C4031-72D0-4161-80CB-00B0E5941C8D}" type="pres">
      <dgm:prSet presAssocID="{958E9F46-A597-4FD6-A426-B73E6C8606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04792-3E25-483A-8186-05E1237AFF70}" type="pres">
      <dgm:prSet presAssocID="{7D5D162F-D449-4705-AF56-EE1AF16D84A2}" presName="sibTrans" presStyleCnt="0"/>
      <dgm:spPr/>
    </dgm:pt>
    <dgm:pt modelId="{8DC0F752-15C5-4875-AC2C-8141329A8997}" type="pres">
      <dgm:prSet presAssocID="{3C9CE065-B792-4B82-BAD6-95DA1820A5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BDB55A-3E9A-4194-9BD3-AADB4978AC12}" srcId="{B560BA0B-33D4-4866-B64A-71B4C4B03CCF}" destId="{9DE2436A-3350-425A-B0FD-6565FC41D67E}" srcOrd="0" destOrd="0" parTransId="{7E5168F1-B6FD-4F06-83BE-87F3CDFF6564}" sibTransId="{0ABB780E-69CF-47F2-85D0-EDAC6A080EAB}"/>
    <dgm:cxn modelId="{FCB0FD28-E35B-427C-AF82-CEAD00406372}" type="presOf" srcId="{3C9CE065-B792-4B82-BAD6-95DA1820A5B0}" destId="{8DC0F752-15C5-4875-AC2C-8141329A8997}" srcOrd="0" destOrd="0" presId="urn:microsoft.com/office/officeart/2005/8/layout/default"/>
    <dgm:cxn modelId="{2400F4A3-15BE-4603-B13B-6F2DF0F3074B}" type="presOf" srcId="{9DE2436A-3350-425A-B0FD-6565FC41D67E}" destId="{8F1F7F24-37E7-42A4-B68D-93FA379AEFD7}" srcOrd="0" destOrd="0" presId="urn:microsoft.com/office/officeart/2005/8/layout/default"/>
    <dgm:cxn modelId="{A942465D-2CEA-4EB2-9B8B-527A05C0CC1B}" srcId="{B560BA0B-33D4-4866-B64A-71B4C4B03CCF}" destId="{3C9CE065-B792-4B82-BAD6-95DA1820A5B0}" srcOrd="2" destOrd="0" parTransId="{C64DADDD-6D6D-425E-892A-36A36B89A3BA}" sibTransId="{8B49ED80-A0CA-4FC6-B364-603462FC1F6A}"/>
    <dgm:cxn modelId="{FE0446B2-64A3-4C4B-82B2-4E64B8EEF7B5}" type="presOf" srcId="{958E9F46-A597-4FD6-A426-B73E6C86061C}" destId="{353C4031-72D0-4161-80CB-00B0E5941C8D}" srcOrd="0" destOrd="0" presId="urn:microsoft.com/office/officeart/2005/8/layout/default"/>
    <dgm:cxn modelId="{E388168D-1637-43F5-BB43-02768C11A05A}" type="presOf" srcId="{B560BA0B-33D4-4866-B64A-71B4C4B03CCF}" destId="{005FF279-3056-480B-A446-F5825D4229D9}" srcOrd="0" destOrd="0" presId="urn:microsoft.com/office/officeart/2005/8/layout/default"/>
    <dgm:cxn modelId="{7B05DECE-D820-4181-8C20-0E1F16A2C052}" srcId="{B560BA0B-33D4-4866-B64A-71B4C4B03CCF}" destId="{958E9F46-A597-4FD6-A426-B73E6C86061C}" srcOrd="1" destOrd="0" parTransId="{7A34470C-82D9-4841-86D4-9511A1B4A480}" sibTransId="{7D5D162F-D449-4705-AF56-EE1AF16D84A2}"/>
    <dgm:cxn modelId="{92CCD448-DC41-4CDA-9608-340C17FD27D4}" type="presParOf" srcId="{005FF279-3056-480B-A446-F5825D4229D9}" destId="{8F1F7F24-37E7-42A4-B68D-93FA379AEFD7}" srcOrd="0" destOrd="0" presId="urn:microsoft.com/office/officeart/2005/8/layout/default"/>
    <dgm:cxn modelId="{D020D2EE-330D-497D-A5B6-BEB04B475EF1}" type="presParOf" srcId="{005FF279-3056-480B-A446-F5825D4229D9}" destId="{B1AE2E8C-B17C-4DF5-8656-A754899EC260}" srcOrd="1" destOrd="0" presId="urn:microsoft.com/office/officeart/2005/8/layout/default"/>
    <dgm:cxn modelId="{FC5C86CD-F96F-4E1B-BCF4-D6BDFAC80734}" type="presParOf" srcId="{005FF279-3056-480B-A446-F5825D4229D9}" destId="{353C4031-72D0-4161-80CB-00B0E5941C8D}" srcOrd="2" destOrd="0" presId="urn:microsoft.com/office/officeart/2005/8/layout/default"/>
    <dgm:cxn modelId="{A9872B28-BA1E-4032-92ED-81E6CA42232B}" type="presParOf" srcId="{005FF279-3056-480B-A446-F5825D4229D9}" destId="{27504792-3E25-483A-8186-05E1237AFF70}" srcOrd="3" destOrd="0" presId="urn:microsoft.com/office/officeart/2005/8/layout/default"/>
    <dgm:cxn modelId="{1F6BABB7-9A3A-4F7C-A938-D06BD15A27FB}" type="presParOf" srcId="{005FF279-3056-480B-A446-F5825D4229D9}" destId="{8DC0F752-15C5-4875-AC2C-8141329A899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7F24-37E7-42A4-B68D-93FA379AEFD7}">
      <dsp:nvSpPr>
        <dsp:cNvPr id="0" name=""/>
        <dsp:cNvSpPr/>
      </dsp:nvSpPr>
      <dsp:spPr>
        <a:xfrm>
          <a:off x="136021" y="1540"/>
          <a:ext cx="3789312" cy="22735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series-parallel graphs</a:t>
          </a:r>
          <a:endParaRPr lang="en-US" sz="4400" kern="1200" dirty="0"/>
        </a:p>
      </dsp:txBody>
      <dsp:txXfrm>
        <a:off x="136021" y="1540"/>
        <a:ext cx="3789312" cy="2273587"/>
      </dsp:txXfrm>
    </dsp:sp>
    <dsp:sp modelId="{353C4031-72D0-4161-80CB-00B0E5941C8D}">
      <dsp:nvSpPr>
        <dsp:cNvPr id="0" name=""/>
        <dsp:cNvSpPr/>
      </dsp:nvSpPr>
      <dsp:spPr>
        <a:xfrm>
          <a:off x="4304265" y="1540"/>
          <a:ext cx="3789312" cy="22735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44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4400" kern="1200" dirty="0" smtClean="0"/>
            <a:t>-outerplanar graphs</a:t>
          </a:r>
          <a:endParaRPr lang="en-US" sz="4400" kern="1200" dirty="0"/>
        </a:p>
      </dsp:txBody>
      <dsp:txXfrm>
        <a:off x="4304265" y="1540"/>
        <a:ext cx="3789312" cy="2273587"/>
      </dsp:txXfrm>
    </dsp:sp>
    <dsp:sp modelId="{8DC0F752-15C5-4875-AC2C-8141329A8997}">
      <dsp:nvSpPr>
        <dsp:cNvPr id="0" name=""/>
        <dsp:cNvSpPr/>
      </dsp:nvSpPr>
      <dsp:spPr>
        <a:xfrm>
          <a:off x="2220143" y="2654059"/>
          <a:ext cx="3789312" cy="22735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44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4400" kern="1200" dirty="0" smtClean="0"/>
            <a:t> vertex-deletions away from acyclic</a:t>
          </a:r>
          <a:endParaRPr lang="en-US" sz="4400" kern="1200" dirty="0"/>
        </a:p>
      </dsp:txBody>
      <dsp:txXfrm>
        <a:off x="2220143" y="2654059"/>
        <a:ext cx="3789312" cy="227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Tried</a:t>
            </a:r>
            <a:r>
              <a:rPr lang="en-US" baseline="0" dirty="0" smtClean="0"/>
              <a:t> to make this engaging and interactive; there will be exercises in the middle.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399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18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 but ladders are sparse, have a linear structure, small separators, and</a:t>
            </a:r>
            <a:r>
              <a:rPr lang="en-US" baseline="0" dirty="0" smtClean="0"/>
              <a:t>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89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 but ladders are sparse, have a linear structure, small separators, and</a:t>
            </a:r>
            <a:r>
              <a:rPr lang="en-US" baseline="0" dirty="0" smtClean="0"/>
              <a:t>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933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011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not: when in a state between 2 occurrences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don’t know how to respond when robber runs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not: when in a state between 2 occurrences of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𝑣</a:t>
                </a:r>
                <a:r>
                  <a:rPr lang="en-US" dirty="0" smtClean="0"/>
                  <a:t>, don’t know how to respond when robber runs to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𝑣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373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429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236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621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336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r>
              <a:rPr lang="en-US" baseline="0" dirty="0" smtClean="0"/>
              <a:t> use this fact to prove the robber will be caught when following the suggested strategy on a tree decomposition.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08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cycles. For question graph: 3 triangles, 2 cycles of length 4, 1 cycle of length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60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suffice? How could we argue that we need so many? Create a set of touching subgraphs that needs k+1 vertices to be</a:t>
            </a:r>
            <a:r>
              <a:rPr lang="en-US" baseline="0" dirty="0" smtClean="0"/>
              <a:t> hit. Using only k cops: always manage to stay on a cop-free subgraph.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81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to obtain a tree decomposition of G’ when you have a tree decomposition of G,</a:t>
            </a:r>
            <a:r>
              <a:rPr lang="en-US" baseline="0" dirty="0" smtClean="0"/>
              <a:t> and the list of operations?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696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has been conjectured</a:t>
                </a:r>
                <a:r>
                  <a:rPr lang="en-US" baseline="0" dirty="0" smtClean="0"/>
                  <a:t> that </a:t>
                </a:r>
                <a:r>
                  <a:rPr lang="en-US" baseline="0" dirty="0" err="1" smtClean="0"/>
                  <a:t>treewidth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0" dirty="0" smtClean="0"/>
                  <a:t>already gives a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0" dirty="0" smtClean="0"/>
                  <a:t> grid minor.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has been conjectured</a:t>
                </a:r>
                <a:r>
                  <a:rPr lang="en-US" baseline="0" dirty="0" smtClean="0"/>
                  <a:t> that this holds even for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𝑘^′∈Ω(𝑘^2  log⁡𝑘)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201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been studied, but is mostly large.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928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also results for preferential attachment model. (As soon as &gt;= 12 neighbors, </a:t>
            </a:r>
            <a:r>
              <a:rPr lang="en-US" dirty="0" err="1" smtClean="0"/>
              <a:t>treewidth</a:t>
            </a:r>
            <a:r>
              <a:rPr lang="en-US" dirty="0" smtClean="0"/>
              <a:t> is linear.)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59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FVS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481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Circumference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52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Independent of drawing, or labeling of vertices. (Assign integers</a:t>
            </a:r>
            <a:r>
              <a:rPr lang="en-US" baseline="0" dirty="0" smtClean="0"/>
              <a:t> to isomorphism classes of graphs.)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92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 but ladders are sparse, have a linear structure, small separators, and</a:t>
            </a:r>
            <a:r>
              <a:rPr lang="en-US" baseline="0" dirty="0" smtClean="0"/>
              <a:t>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61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 that 3 research teams arrived at it independently shows how fundamental the notion is. Will talk about the context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83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Helicopter takes off, moves to a vertex,</a:t>
            </a:r>
            <a:r>
              <a:rPr lang="en-US" baseline="0" dirty="0" smtClean="0"/>
              <a:t> and starts landing. Robber has time to run away while helicopter is landing. Cops catch the robber by landing on him; he cannot run through cop-vertices. 3 cops can catch any robber on this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95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on a cycle and a cop is in the air trying to land</a:t>
            </a:r>
            <a:r>
              <a:rPr lang="en-US" baseline="0" dirty="0" smtClean="0"/>
              <a:t> on you, at least 1 direction on the cycle is unobstructed and you can flee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12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5004048" y="620688"/>
            <a:ext cx="4176464" cy="48965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6176" y="1339391"/>
            <a:ext cx="3838575" cy="4848225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-28561" y="5255735"/>
            <a:ext cx="9180512" cy="0"/>
          </a:xfrm>
          <a:prstGeom prst="line">
            <a:avLst/>
          </a:prstGeom>
          <a:noFill/>
          <a:ln w="9525" cap="flat" cmpd="sng" algn="ctr">
            <a:solidFill>
              <a:srgbClr val="DB1E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 smtClean="0"/>
              <a:t>Structural </a:t>
            </a:r>
            <a:r>
              <a:rPr lang="en-US" sz="3600" dirty="0"/>
              <a:t>graph parameters </a:t>
            </a:r>
            <a:r>
              <a:rPr lang="en-US" sz="3200" b="1" i="1" cap="small" dirty="0"/>
              <a:t/>
            </a:r>
            <a:br>
              <a:rPr lang="en-US" sz="3200" b="1" i="1" cap="small" dirty="0"/>
            </a:br>
            <a:r>
              <a:rPr lang="en-US" sz="3200" b="1" i="1" cap="small" dirty="0" smtClean="0"/>
              <a:t>Part 1: Treewidth</a:t>
            </a:r>
            <a:endParaRPr lang="en-US" sz="3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Bart </a:t>
            </a:r>
            <a:r>
              <a:rPr lang="en-US" sz="2400" i="1" dirty="0"/>
              <a:t>M. P. </a:t>
            </a:r>
            <a:r>
              <a:rPr lang="en-US" sz="2400" i="1" dirty="0" smtClean="0"/>
              <a:t>Jansen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>
                <a:latin typeface="+mj-lt"/>
              </a:rPr>
              <a:t>Networks Training Week 2017</a:t>
            </a:r>
          </a:p>
          <a:p>
            <a:pPr algn="l"/>
            <a:r>
              <a:rPr lang="en-US" sz="1600" dirty="0" smtClean="0">
                <a:latin typeface="+mj-lt"/>
              </a:rPr>
              <a:t>January 31</a:t>
            </a:r>
            <a:r>
              <a:rPr lang="en-US" sz="1600" baseline="30000" dirty="0" smtClean="0">
                <a:latin typeface="+mj-lt"/>
              </a:rPr>
              <a:t>st</a:t>
            </a:r>
            <a:r>
              <a:rPr lang="en-US" sz="1600" dirty="0" smtClean="0">
                <a:latin typeface="+mj-lt"/>
              </a:rPr>
              <a:t> – February 2</a:t>
            </a:r>
            <a:r>
              <a:rPr lang="en-US" sz="1600" baseline="30000" dirty="0" smtClean="0">
                <a:latin typeface="+mj-lt"/>
              </a:rPr>
              <a:t>nd</a:t>
            </a:r>
            <a:r>
              <a:rPr lang="en-US" sz="1600" dirty="0" smtClean="0">
                <a:latin typeface="+mj-lt"/>
              </a:rPr>
              <a:t> 2017, </a:t>
            </a:r>
            <a:r>
              <a:rPr lang="en-US" sz="1600" dirty="0" err="1" smtClean="0">
                <a:latin typeface="+mj-lt"/>
              </a:rPr>
              <a:t>Doorn</a:t>
            </a:r>
            <a:r>
              <a:rPr lang="en-US" sz="1600" dirty="0" smtClean="0">
                <a:latin typeface="+mj-lt"/>
              </a:rPr>
              <a:t>, Netherlands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31840" y="5301208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82343" y="5730918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Afbeeldingsresultaat voor TU/e log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1438"/>
            <a:ext cx="1043593" cy="5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bjansen\AppData\Local\Microsoft\Windows\INetCache\Content.Outlook\3PDRUY1X\Networks-logo+partners (lang)-rgb-1000px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4" r="164"/>
          <a:stretch/>
        </p:blipFill>
        <p:spPr bwMode="auto">
          <a:xfrm>
            <a:off x="251520" y="235436"/>
            <a:ext cx="1360223" cy="824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a ladder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5369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None of these, really: ladder graphs score arbitrarily high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779346" y="1198739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Number of cycles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03765" y="1196752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Vertex-deletion distance to acyclic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228184" y="1196752"/>
            <a:ext cx="2181697" cy="575717"/>
          </a:xfrm>
          <a:prstGeom prst="roundRect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+mj-lt"/>
              </a:rPr>
              <a:t>Length of </a:t>
            </a:r>
            <a:br>
              <a:rPr lang="en-US" sz="1800" dirty="0">
                <a:solidFill>
                  <a:schemeClr val="tx1"/>
                </a:solidFill>
                <a:latin typeface="+mj-lt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</a:rPr>
              <a:t>longest cycle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4365104"/>
            <a:ext cx="5086350" cy="8572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707402"/>
            <a:ext cx="8229600" cy="5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Which parameter captures graph complexity in a useful way?</a:t>
            </a:r>
            <a:endParaRPr 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treewidth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2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treewidth </a:t>
            </a:r>
            <a:r>
              <a:rPr lang="en-US" dirty="0" smtClean="0"/>
              <a:t>of a graph is a useful graph complexity parameter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i="1" dirty="0" smtClean="0"/>
              <a:t>Intuitively: measures how </a:t>
            </a:r>
            <a:r>
              <a:rPr lang="en-US" i="1" dirty="0" smtClean="0">
                <a:solidFill>
                  <a:srgbClr val="0070C0"/>
                </a:solidFill>
              </a:rPr>
              <a:t>treelike</a:t>
            </a:r>
            <a:r>
              <a:rPr lang="en-US" i="1" dirty="0" smtClean="0"/>
              <a:t> the graph is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7" name="Striped Right Arrow 6"/>
          <p:cNvSpPr/>
          <p:nvPr/>
        </p:nvSpPr>
        <p:spPr bwMode="auto">
          <a:xfrm>
            <a:off x="468313" y="3933056"/>
            <a:ext cx="8352159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1970		1975		1980		1985		1990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827584" y="2780928"/>
            <a:ext cx="1852790" cy="1044178"/>
          </a:xfrm>
          <a:prstGeom prst="wedgeRectCallout">
            <a:avLst>
              <a:gd name="adj1" fmla="val -7213"/>
              <a:gd name="adj2" fmla="val 7868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it-IT" sz="2000" dirty="0" smtClean="0"/>
              <a:t>Discovered by Bertelé &amp; Brioschi (1972)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2483768" y="5064712"/>
            <a:ext cx="1852790" cy="817840"/>
          </a:xfrm>
          <a:prstGeom prst="wedgeRectCallout">
            <a:avLst>
              <a:gd name="adj1" fmla="val -17084"/>
              <a:gd name="adj2" fmla="val -1129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it-IT" sz="2000" dirty="0" smtClean="0"/>
              <a:t>Rediscovered by Halin (1976)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788024" y="2780928"/>
            <a:ext cx="1852790" cy="936228"/>
          </a:xfrm>
          <a:prstGeom prst="wedgeRectCallout">
            <a:avLst>
              <a:gd name="adj1" fmla="val 16758"/>
              <a:gd name="adj2" fmla="val 9248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it-IT" sz="2000" dirty="0" smtClean="0"/>
              <a:t>Rediscovered by Robertson &amp; Seymour (1984)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4655" y="4869160"/>
            <a:ext cx="3619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… became so popular it never has to be rediscovered again</a:t>
            </a:r>
          </a:p>
        </p:txBody>
      </p:sp>
    </p:spTree>
    <p:extLst>
      <p:ext uri="{BB962C8B-B14F-4D97-AF65-F5344CB8AC3E}">
        <p14:creationId xmlns:p14="http://schemas.microsoft.com/office/powerpoint/2010/main" val="35169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treewidth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Many </a:t>
                </a:r>
                <a:r>
                  <a:rPr lang="en-US" dirty="0" err="1" smtClean="0"/>
                  <a:t>cryptomorphic</a:t>
                </a:r>
                <a:r>
                  <a:rPr lang="en-US" dirty="0" smtClean="0"/>
                  <a:t> equivalent definitions of treewidth: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Minimum width of a tree decomposition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Minimum clique number of a chordal </a:t>
                </a:r>
                <a:r>
                  <a:rPr lang="en-US" dirty="0" err="1" smtClean="0"/>
                  <a:t>supergraph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Minimum cost of an elimination order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for which the graph is a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-tree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Minimum number of cops needed to catch a visible robber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3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2913063"/>
            <a:ext cx="5343525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 and robbers 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Fast robber is running along the edges of a graph</a:t>
            </a:r>
          </a:p>
          <a:p>
            <a:r>
              <a:rPr lang="en-US" sz="2000" dirty="0" smtClean="0"/>
              <a:t>Cops in a helicopter try to catch him by landing and blocking vertices</a:t>
            </a:r>
          </a:p>
          <a:p>
            <a:r>
              <a:rPr lang="en-US" sz="2000" dirty="0" smtClean="0"/>
              <a:t>Helicopters are slow: robber sees helicopter coming and runs away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876256" y="6519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© </a:t>
            </a:r>
            <a:r>
              <a:rPr lang="en-US" sz="1200" b="1" dirty="0"/>
              <a:t>Emoji One</a:t>
            </a:r>
            <a:endParaRPr lang="en-US" sz="1200" dirty="0" smtClean="0">
              <a:latin typeface="+mj-lt"/>
            </a:endParaRPr>
          </a:p>
        </p:txBody>
      </p:sp>
      <p:grpSp>
        <p:nvGrpSpPr>
          <p:cNvPr id="10" name="Robber"/>
          <p:cNvGrpSpPr/>
          <p:nvPr/>
        </p:nvGrpSpPr>
        <p:grpSpPr>
          <a:xfrm>
            <a:off x="4932040" y="4145863"/>
            <a:ext cx="756270" cy="459756"/>
            <a:chOff x="7308304" y="3290712"/>
            <a:chExt cx="756270" cy="459756"/>
          </a:xfrm>
        </p:grpSpPr>
        <p:sp>
          <p:nvSpPr>
            <p:cNvPr id="9" name="Oval 8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028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3602944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4344855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5086766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539" y="4093026"/>
            <a:ext cx="906575" cy="1069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2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6667E-6 L 4.44444E-6 -6.66667E-6 C 0.02205 0.00069 0.04444 0.00092 0.06649 0.00231 C 0.06892 0.00254 0.071 0.00416 0.07326 0.00485 C 0.07448 0.00532 0.07587 0.00578 0.07708 0.00624 C 0.07864 0.00694 0.08021 0.0081 0.08177 0.00879 C 0.08455 0.00995 0.0875 0.01064 0.09045 0.01134 C 0.09496 0.01249 0.09687 0.01203 0.10087 0.01388 C 0.10347 0.01504 0.1059 0.01643 0.1085 0.01759 C 0.10937 0.01805 0.11041 0.01828 0.11128 0.01898 C 0.11649 0.02222 0.11597 0.02685 0.12378 0.02916 C 0.12656 0.02985 0.12951 0.03078 0.13229 0.03171 C 0.13333 0.03194 0.1342 0.03263 0.13507 0.03286 C 0.13854 0.03379 0.14219 0.03448 0.14566 0.03541 C 0.14791 0.0368 0.15 0.03796 0.15225 0.03935 C 0.1809 0.05439 0.1743 0.04305 0.23316 0.04421 L 0.27031 0.0456 C 0.27517 0.04652 0.27986 0.04768 0.28472 0.04814 C 0.29097 0.04884 0.29739 0.0486 0.30364 0.0493 C 0.31267 0.05069 0.31979 0.05833 0.32847 0.06087 C 0.33021 0.06134 0.35399 0.06342 0.35416 0.06342 C 0.36389 0.0662 0.36788 0.06759 0.37899 0.06967 C 0.38333 0.0706 0.38784 0.07175 0.39236 0.07222 C 0.3993 0.07314 0.40625 0.07314 0.41319 0.0736 C 0.43541 0.07731 0.41823 0.07476 0.46475 0.07476 " pathEditMode="relative" ptsTypes="AAAAAAAAAAAAAAAAAAAAAAAAA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66667E-6 L -3.88889E-6 6.66667E-6 C -0.00486 0.03496 0.0007 -0.00972 -0.00295 0.06089 C -0.00312 0.0639 -0.00416 0.0669 -0.00486 0.06968 C -0.00625 0.0757 -0.00711 0.08033 -0.01059 0.08496 L -0.01632 0.0926 C -0.01632 0.09306 -0.01771 0.1007 -0.01823 0.10163 C -0.01979 0.1044 -0.02205 0.10649 -0.02396 0.10903 L -0.02673 0.11297 L -0.03055 0.11806 C -0.03281 0.12686 -0.03055 0.12477 -0.03524 0.12686 C -0.03923 0.13727 -0.03489 0.12871 -0.0401 0.13334 C -0.04687 0.13936 -0.03819 0.13589 -0.04774 0.13843 C -0.05416 0.147 -0.0467 0.13843 -0.05434 0.14352 C -0.05573 0.14445 -0.05677 0.1463 -0.05816 0.14723 C -0.05989 0.14839 -0.06215 0.14862 -0.06389 0.14977 C -0.06649 0.1514 -0.06875 0.15464 -0.07152 0.15487 C -0.07569 0.15533 -0.07968 0.15602 -0.08385 0.15626 L -0.14097 0.1588 C -0.18107 0.15695 -0.16041 0.16621 -0.17152 0.15371 C -0.17274 0.15232 -0.17396 0.15116 -0.17534 0.14977 C -0.17552 0.14862 -0.17552 0.147 -0.17621 0.14607 C -0.17725 0.14468 -0.17882 0.14445 -0.18003 0.14352 C -0.18107 0.1426 -0.18194 0.1419 -0.18281 0.14098 C -0.18871 0.13427 -0.18437 0.13681 -0.18958 0.1345 L -0.1934 0.12431 C -0.19392 0.12269 -0.19444 0.12084 -0.19531 0.11922 C -0.19826 0.11413 -0.19843 0.11436 -0.2 0.10788 C -0.20086 0.10464 -0.20104 0.10093 -0.20191 0.09769 L -0.20486 0.08635 C -0.20503 0.08496 -0.20503 0.08334 -0.20573 0.08241 L -0.20868 0.07871 C -0.20972 0.07454 -0.2085 0.07477 -0.21041 0.07477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5E-6 -4.07407E-6 C 0.00921 0.00023 0.01841 0.00047 0.02761 0.00116 C 0.02917 0.00139 0.03074 0.00209 0.0323 0.00232 C 0.03924 0.00371 0.04636 0.00394 0.05331 0.00625 C 0.06511 0.01019 0.05035 0.0051 0.0599 0.0088 C 0.06112 0.00926 0.06251 0.00949 0.06372 0.00996 C 0.06528 0.01065 0.06685 0.01181 0.06841 0.0125 C 0.06945 0.01297 0.07032 0.01343 0.07136 0.01389 C 0.07483 0.02315 0.07084 0.01598 0.07796 0.02014 C 0.07952 0.02107 0.08039 0.02315 0.08178 0.02408 C 0.08369 0.02523 0.08751 0.02662 0.08751 0.02662 C 0.08872 0.02778 0.09011 0.02917 0.09133 0.03033 C 0.09219 0.03125 0.09306 0.03241 0.09428 0.03287 C 0.09706 0.0338 0.09983 0.0338 0.10278 0.03403 C 0.104 0.03588 0.10504 0.03797 0.1066 0.03912 C 0.10799 0.04028 0.10973 0.03982 0.11129 0.04051 C 0.11268 0.04098 0.1139 0.04236 0.11511 0.04306 C 0.11737 0.04398 0.11963 0.04445 0.12188 0.0456 C 0.13733 0.05417 0.1257 0.05047 0.13612 0.05324 C 0.1415 0.06042 0.13612 0.05486 0.14653 0.05834 C 0.1481 0.0588 0.15435 0.06389 0.15522 0.06459 C 0.15608 0.06528 0.15695 0.06644 0.15799 0.06713 C 0.15921 0.06783 0.1606 0.06806 0.16181 0.06829 C 0.1757 0.08056 0.16129 0.06922 0.17136 0.07477 C 0.17397 0.07616 0.17622 0.0794 0.179 0.07986 C 0.18178 0.0801 0.18473 0.08056 0.18751 0.08102 C 0.18994 0.08148 0.19723 0.08357 0.20088 0.08496 C 0.20174 0.08519 0.20278 0.08588 0.20365 0.08611 C 0.20886 0.08681 0.2139 0.08681 0.21893 0.0875 C 0.22588 0.0882 0.23299 0.08912 0.23994 0.09005 L 0.28664 0.08866 C 0.28976 0.08843 0.29289 0.08773 0.29601 0.0875 L 0.30747 0.08611 C 0.30886 0.08565 0.31008 0.08565 0.31129 0.08496 C 0.31233 0.08426 0.31303 0.08287 0.31424 0.08241 C 0.31737 0.08102 0.32049 0.08079 0.32379 0.07986 L 0.33126 0.07732 C 0.33647 0.07269 0.33213 0.0757 0.34081 0.07338 C 0.34185 0.07315 0.34272 0.07246 0.34376 0.07223 C 0.34497 0.07176 0.34619 0.0713 0.34758 0.07084 C 0.34983 0.07014 0.35192 0.06898 0.35417 0.06829 C 0.35643 0.06783 0.35869 0.0676 0.36077 0.06713 C 0.36893 0.05996 0.36424 0.06227 0.37518 0.06065 C 0.39272 0.05556 0.37362 0.06065 0.39706 0.05695 C 0.3981 0.05672 0.39897 0.05602 0.39983 0.05579 C 0.40174 0.0551 0.40365 0.05486 0.40556 0.0544 C 0.42119 0.04746 0.39758 0.05741 0.42275 0.0507 C 0.42379 0.05023 0.42449 0.04861 0.42553 0.04815 C 0.42709 0.04723 0.42883 0.04723 0.43039 0.04676 C 0.43265 0.04607 0.43473 0.04445 0.43699 0.04422 C 0.44376 0.04375 0.45035 0.04422 0.45695 0.04422 " pathEditMode="relative" ptsTypes="AAAAAAAA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4.72222E-6 2.22222E-6 C 0.0092 -0.00046 0.0184 -0.00023 0.0276 -0.00139 C 0.0335 -0.00208 0.03212 -0.00371 0.03611 -0.00648 C 0.04149 -0.01019 0.03871 -0.00371 0.04653 -0.01412 C 0.04757 -0.01528 0.04826 -0.0169 0.04948 -0.01783 C 0.05069 -0.01898 0.05625 -0.02014 0.05712 -0.02037 C 0.0592 -0.0213 0.06146 -0.02246 0.06371 -0.02292 C 0.06684 -0.02384 0.06996 -0.02408 0.07326 -0.02431 L 0.15989 -0.02685 C 0.16562 -0.02732 0.17135 -0.02732 0.17708 -0.02801 C 0.17899 -0.02824 0.18177 -0.02986 0.18368 -0.03056 C 0.18593 -0.03148 0.18819 -0.03241 0.19028 -0.0331 C 0.19097 -0.03403 0.19149 -0.03519 0.19218 -0.03565 C 0.20052 -0.04121 0.19114 -0.02894 0.20468 -0.04074 C 0.20555 -0.04167 0.20642 -0.04283 0.20746 -0.04329 C 0.20868 -0.04398 0.21007 -0.04421 0.21128 -0.04468 C 0.21232 -0.04514 0.21319 -0.0456 0.21423 -0.04583 C 0.22343 -0.05417 0.20885 -0.0419 0.2217 -0.04977 C 0.22378 -0.05093 0.22552 -0.05324 0.22743 -0.05486 C 0.22847 -0.05579 0.22934 -0.05695 0.23038 -0.05741 C 0.23437 -0.05926 0.23229 -0.05833 0.23698 -0.05996 C 0.23767 -0.06158 0.23767 -0.06389 0.23889 -0.06505 C 0.24062 -0.06667 0.24548 -0.06621 0.24757 -0.06621 " pathEditMode="relative" ptsTypes="AAAAAAAAAAAAAAAAAAAAAA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41 0.07477 L -0.21041 0.07477 C -0.21111 0.06273 -0.21128 0.05093 -0.21232 0.03912 C -0.2125 0.0375 -0.21406 0.03681 -0.21423 0.03519 C -0.21493 0.0294 -0.21493 0.02338 -0.2151 0.01759 C -0.21458 0.00694 -0.21423 -0.0037 -0.21336 -0.01435 C -0.2125 -0.02269 -0.21024 -0.02338 -0.20573 -0.0294 L -0.20277 -0.03333 C -0.20225 -0.03426 -0.20139 -0.03495 -0.20086 -0.03588 C -0.20034 -0.03704 -0.19982 -0.03866 -0.19895 -0.03958 C -0.19791 -0.04097 -0.19652 -0.04144 -0.19531 -0.04213 C -0.1934 -0.04977 -0.196 -0.04306 -0.18958 -0.04722 C -0.18836 -0.04815 -0.18784 -0.05 -0.18663 -0.05116 C -0.18576 -0.05185 -0.18472 -0.05185 -0.18385 -0.05231 C -0.18038 -0.05694 -0.18368 -0.05347 -0.17812 -0.05625 C -0.17673 -0.05694 -0.17569 -0.05787 -0.1743 -0.0588 C -0.17274 -0.05972 -0.17118 -0.06042 -0.16961 -0.06134 C -0.16892 -0.06204 -0.16857 -0.06343 -0.1677 -0.06389 C -0.16614 -0.06458 -0.16441 -0.06458 -0.16284 -0.06505 C -0.16163 -0.06551 -0.16041 -0.06597 -0.1592 -0.06644 C -0.15816 -0.06713 -0.15729 -0.06829 -0.15625 -0.06898 C -0.15382 -0.07014 -0.14861 -0.07153 -0.14861 -0.07153 C -0.14236 -0.07685 -0.14531 -0.07639 -0.14097 -0.07639 " pathEditMode="relative" ptsTypes="AAAAAAAAAAAAAAAAAAAAA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51 -0.08773 L -0.15851 -0.0875 L -0.05191 -0.08518 C -0.0474 -0.08518 -0.04306 -0.08472 -0.03854 -0.08402 C -0.02222 -0.08125 -0.03212 -0.08148 -0.02708 -0.08148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30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94 0.04421 L 0.45694 0.04421 C 0.44097 0.04352 0.42031 0.04421 0.40365 0.04028 C 0.40191 0.03981 0.40052 0.03819 0.39878 0.03773 C 0.3967 0.03704 0.39444 0.03704 0.39219 0.03657 C 0.39028 0.03611 0.38733 0.03495 0.38542 0.03403 C 0.38385 0.0331 0.38246 0.03194 0.38073 0.03148 C 0.37865 0.03055 0.37621 0.03055 0.37413 0.03009 C 0.37274 0.02986 0.37153 0.02916 0.37031 0.02893 C 0.36927 0.02754 0.36858 0.02592 0.36736 0.025 C 0.36632 0.02407 0.36476 0.0243 0.36354 0.02384 C 0.36163 0.02268 0.35972 0.02129 0.35799 0.01991 C 0.35764 0.01875 0.35486 0.00764 0.35417 0.00602 C 0.35278 0.00347 0.34931 -0.00046 0.34931 -0.00046 C 0.34722 -0.00903 0.34983 0.00162 0.34653 -0.01042 C 0.34566 -0.01343 0.34514 -0.0169 0.34358 -0.01945 C 0.34288 -0.0206 0.34167 -0.02107 0.3408 -0.02199 C 0.34045 -0.02315 0.34028 -0.02454 0.33976 -0.0257 C 0.33941 -0.02685 0.33837 -0.02732 0.33785 -0.02824 C 0.33698 -0.03079 0.33663 -0.03334 0.33594 -0.03588 C 0.33576 -0.03727 0.33559 -0.03866 0.33507 -0.03982 C 0.33264 -0.04445 0.33403 -0.04236 0.33125 -0.04607 C 0.33073 -0.04861 0.33021 -0.05255 0.32934 -0.05509 C 0.32882 -0.05671 0.32795 -0.05834 0.32743 -0.06019 C 0.32708 -0.06134 0.32691 -0.06273 0.32656 -0.06389 C 0.32396 -0.07107 0.32292 -0.07199 0.3217 -0.07778 C 0.32101 -0.08125 0.3224 -0.08727 0.31979 -0.08796 L 0.3151 -0.08935 C 0.31441 -0.0919 0.31371 -0.09421 0.31319 -0.09699 C 0.31128 -0.1081 0.31424 -0.10324 0.31024 -0.10834 C 0.30937 -0.11505 0.31094 -0.11459 0.30851 -0.11459 " pathEditMode="relative" ptsTypes="AAAAAAAAAAAAAAAAAAAAAAAAAAAAA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3 -0.06551 L 0.25243 -0.06551 C 0.25521 -0.06597 0.25816 -0.06597 0.26094 -0.0669 C 0.26198 -0.06736 0.26267 -0.06898 0.26371 -0.06944 C 0.26805 -0.07083 0.27274 -0.07083 0.27708 -0.07199 L 0.28177 -0.07315 C 0.28437 -0.07662 0.28698 -0.08055 0.29045 -0.08217 C 0.29357 -0.08356 0.29375 -0.08333 0.29705 -0.08588 C 0.29809 -0.0868 0.29896 -0.08796 0.3 -0.08842 C 0.30173 -0.08958 0.30382 -0.09027 0.30555 -0.09097 C 0.3066 -0.09143 0.30764 -0.09166 0.30851 -0.09236 C 0.31493 -0.09652 0.30955 -0.09352 0.31614 -0.09606 C 0.31805 -0.09699 0.31996 -0.09768 0.32187 -0.09861 C 0.33021 -0.1037 0.3184 -0.09907 0.32847 -0.10254 C 0.33507 -0.10833 0.33194 -0.10648 0.33698 -0.10879 C 0.33854 -0.11041 0.33993 -0.1125 0.34184 -0.11389 C 0.34357 -0.11527 0.34583 -0.11504 0.34757 -0.11643 L 0.3533 -0.12152 C 0.35382 -0.12315 0.35434 -0.125 0.35521 -0.12662 C 0.3559 -0.12801 0.35729 -0.12893 0.35798 -0.13032 C 0.36094 -0.13634 0.35642 -0.1331 0.3618 -0.13541 C 0.36302 -0.1368 0.36423 -0.13819 0.36562 -0.13935 C 0.36649 -0.14004 0.36771 -0.13981 0.3684 -0.14051 C 0.37083 -0.14328 0.37257 -0.14722 0.37517 -0.14953 C 0.37604 -0.15023 0.37708 -0.15092 0.37795 -0.15208 C 0.37917 -0.15347 0.37986 -0.15555 0.3809 -0.15717 C 0.38142 -0.1581 0.38212 -0.15879 0.38264 -0.15972 C 0.38368 -0.16134 0.38437 -0.16319 0.38559 -0.16481 C 0.38646 -0.16574 0.3875 -0.1662 0.38837 -0.16736 C 0.38906 -0.16805 0.38958 -0.16898 0.39028 -0.1699 C 0.39149 -0.17106 0.39288 -0.17222 0.3941 -0.17361 C 0.39479 -0.1743 0.39514 -0.17569 0.39601 -0.17615 C 0.39844 -0.17754 0.40364 -0.1787 0.40364 -0.1787 C 0.40798 -0.1875 0.40226 -0.17685 0.41128 -0.1875 C 0.4125 -0.18889 0.41319 -0.19097 0.41406 -0.19259 C 0.41441 -0.19398 0.41458 -0.19537 0.4151 -0.19652 C 0.41562 -0.19791 0.41649 -0.19907 0.41701 -0.20023 C 0.41771 -0.20185 0.41823 -0.2037 0.41892 -0.20532 C 0.41927 -0.20926 0.41944 -0.21296 0.41979 -0.2169 C 0.41996 -0.21805 0.41979 -0.22014 0.42083 -0.2206 C 0.4217 -0.22106 0.42205 -0.21898 0.42274 -0.21805 C 0.42118 -0.21736 0.41649 -0.21435 0.4217 -0.2206 C 0.42621 -0.22592 0.42656 -0.22546 0.43125 -0.22708 C 0.43437 -0.23102 0.43403 -0.22893 0.43403 -0.23194 " pathEditMode="relative" ptsTypes="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0.08565 L -0.03507 -0.08541 C -0.0349 -0.09629 -0.03472 -0.10694 -0.0342 -0.11759 C -0.0342 -0.11875 -0.03351 -0.12014 -0.03333 -0.12129 C -0.03264 -0.1243 -0.03177 -0.12708 -0.03142 -0.13009 C -0.0309 -0.1331 -0.0309 -0.13611 -0.03038 -0.13912 C -0.02986 -0.14213 -0.02899 -0.14421 -0.02743 -0.14676 C -0.02691 -0.14768 -0.02622 -0.14838 -0.02552 -0.1493 C -0.02587 -0.15208 -0.02622 -0.15509 -0.02656 -0.1581 C -0.02674 -0.15972 -0.02656 -0.16203 -0.02743 -0.16319 C -0.02882 -0.16458 -0.03229 -0.16435 -0.0342 -0.16435 " pathEditMode="relative" rAng="0" ptsTypes="AAAAAAA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76 0.07476 L 0.46476 0.07476 C 0.46407 0.07037 0.46285 0.0662 0.46285 0.06203 C 0.46285 0.05995 0.46424 0.05856 0.46476 0.05694 C 0.46528 0.05532 0.46546 0.05347 0.46581 0.05185 C 0.46511 0.01875 0.46511 -0.01436 0.4639 -0.04723 C 0.46372 -0.04885 0.46268 -0.04977 0.46181 -0.05093 C 0.46112 -0.05232 0.4599 -0.05348 0.45903 -0.05487 C 0.45834 -0.05741 0.45851 -0.06065 0.45712 -0.0625 L 0.4514 -0.07014 C 0.45105 -0.07176 0.4507 -0.07338 0.45053 -0.07524 C 0.45001 -0.07732 0.45035 -0.07963 0.44949 -0.08149 C 0.44862 -0.08357 0.44515 -0.08473 0.44376 -0.08542 C 0.44306 -0.08704 0.44306 -0.08936 0.44185 -0.09028 C 0.4389 -0.09329 0.43647 -0.09283 0.43334 -0.09283 " pathEditMode="relative" ptsTypes="AAAAAAAAAAAAAAA">
                                      <p:cBhvr>
                                        <p:cTn id="7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-0.16435 L -0.0342 -0.16435 C -0.04791 -0.16365 -0.06163 -0.16342 -0.07517 -0.16203 C -0.07656 -0.1618 -0.0776 -0.15972 -0.07899 -0.15949 C -0.08437 -0.15879 -0.08975 -0.15949 -0.09514 -0.15949 " pathEditMode="relative" ptsTypes="AAA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37 -0.21944 L 0.43837 -0.21944 C 0.43542 -0.22291 0.43247 -0.22615 0.42969 -0.22963 C 0.42865 -0.23101 0.42795 -0.23263 0.42691 -0.23356 C 0.42604 -0.23425 0.42483 -0.23425 0.42396 -0.23472 C 0.42275 -0.23564 0.42153 -0.23657 0.42014 -0.23726 C 0.41823 -0.23842 0.41632 -0.23865 0.41441 -0.23981 C 0.40539 -0.24583 0.40955 -0.24421 0.40209 -0.24629 C 0.4007 -0.24791 0.39983 -0.25023 0.39827 -0.25138 C 0.39688 -0.25231 0.39497 -0.25185 0.39341 -0.25254 C 0.3915 -0.25347 0.39011 -0.25578 0.38872 -0.25763 C 0.38299 -0.27291 0.39028 -0.25393 0.3849 -0.26643 C 0.3842 -0.26828 0.38386 -0.27013 0.38299 -0.27152 C 0.38229 -0.27268 0.38108 -0.27338 0.38004 -0.27407 C 0.37986 -0.27546 0.37969 -0.27685 0.37917 -0.278 C 0.37865 -0.27939 0.37761 -0.28032 0.37726 -0.28171 C 0.37622 -0.28634 0.37604 -0.2912 0.37535 -0.29583 C 0.37518 -0.29745 0.37448 -0.30069 0.37448 -0.30069 " pathEditMode="relative" ptsTypes="AAAAAAAAAAAAAAAA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913063"/>
            <a:ext cx="5343525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parameter from cops and robbers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2000" i="1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i="1" dirty="0" smtClean="0">
                    <a:solidFill>
                      <a:srgbClr val="0070C0"/>
                    </a:solidFill>
                  </a:rPr>
                  <a:t>What is the smallest number of cops needed to catch any robber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i="1" dirty="0" smtClean="0">
                    <a:solidFill>
                      <a:srgbClr val="0070C0"/>
                    </a:solidFill>
                  </a:rPr>
                  <a:t>?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876256" y="6519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© </a:t>
            </a:r>
            <a:r>
              <a:rPr lang="en-US" sz="1200" b="1" dirty="0"/>
              <a:t>Emoji One</a:t>
            </a:r>
            <a:endParaRPr lang="en-US" sz="1200" dirty="0" smtClean="0">
              <a:latin typeface="+mj-lt"/>
            </a:endParaRPr>
          </a:p>
        </p:txBody>
      </p:sp>
      <p:grpSp>
        <p:nvGrpSpPr>
          <p:cNvPr id="10" name="Robber"/>
          <p:cNvGrpSpPr/>
          <p:nvPr/>
        </p:nvGrpSpPr>
        <p:grpSpPr>
          <a:xfrm>
            <a:off x="4932040" y="4145863"/>
            <a:ext cx="756270" cy="459756"/>
            <a:chOff x="7308304" y="3290712"/>
            <a:chExt cx="756270" cy="459756"/>
          </a:xfrm>
        </p:grpSpPr>
        <p:sp>
          <p:nvSpPr>
            <p:cNvPr id="9" name="Oval 8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028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3602944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4344855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5086766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2913063"/>
            <a:ext cx="5343525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Robbers can hide on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i="1" dirty="0" smtClean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876256" y="6519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© </a:t>
            </a:r>
            <a:r>
              <a:rPr lang="en-US" sz="1200" b="1" dirty="0"/>
              <a:t>Emoji One</a:t>
            </a:r>
            <a:endParaRPr lang="en-US" sz="1200" dirty="0" smtClean="0">
              <a:latin typeface="+mj-lt"/>
            </a:endParaRPr>
          </a:p>
        </p:txBody>
      </p:sp>
      <p:grpSp>
        <p:nvGrpSpPr>
          <p:cNvPr id="10" name="Robber"/>
          <p:cNvGrpSpPr/>
          <p:nvPr/>
        </p:nvGrpSpPr>
        <p:grpSpPr>
          <a:xfrm>
            <a:off x="4932040" y="4145863"/>
            <a:ext cx="756270" cy="459756"/>
            <a:chOff x="7308304" y="3290712"/>
            <a:chExt cx="756270" cy="459756"/>
          </a:xfrm>
        </p:grpSpPr>
        <p:sp>
          <p:nvSpPr>
            <p:cNvPr id="9" name="Oval 8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028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3602944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4344855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5086766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23528" y="1528081"/>
            <a:ext cx="8496944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b="1" dirty="0" smtClean="0"/>
              <a:t>Fact. </a:t>
            </a:r>
            <a:r>
              <a:rPr lang="en-US" sz="2400" dirty="0" smtClean="0"/>
              <a:t>For any graph with a cycle, you need at least 3 cops.</a:t>
            </a:r>
          </a:p>
        </p:txBody>
      </p:sp>
    </p:spTree>
    <p:extLst>
      <p:ext uri="{BB962C8B-B14F-4D97-AF65-F5344CB8AC3E}">
        <p14:creationId xmlns:p14="http://schemas.microsoft.com/office/powerpoint/2010/main" val="309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863411"/>
            <a:ext cx="50673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Robbers cannot hide 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i="1" dirty="0" smtClean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876256" y="6519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© </a:t>
            </a:r>
            <a:r>
              <a:rPr lang="en-US" sz="1200" b="1" dirty="0"/>
              <a:t>Emoji One</a:t>
            </a:r>
            <a:endParaRPr lang="en-US" sz="1200" dirty="0" smtClean="0">
              <a:latin typeface="+mj-lt"/>
            </a:endParaRPr>
          </a:p>
        </p:txBody>
      </p:sp>
      <p:grpSp>
        <p:nvGrpSpPr>
          <p:cNvPr id="10" name="Robber"/>
          <p:cNvGrpSpPr/>
          <p:nvPr/>
        </p:nvGrpSpPr>
        <p:grpSpPr>
          <a:xfrm>
            <a:off x="4055752" y="4596092"/>
            <a:ext cx="756270" cy="459756"/>
            <a:chOff x="7308304" y="3290712"/>
            <a:chExt cx="756270" cy="459756"/>
          </a:xfrm>
        </p:grpSpPr>
        <p:sp>
          <p:nvSpPr>
            <p:cNvPr id="9" name="Oval 8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028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3602944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4344855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23528" y="1528081"/>
            <a:ext cx="8496944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b="1" dirty="0" smtClean="0"/>
              <a:t>Fact. </a:t>
            </a:r>
            <a:r>
              <a:rPr lang="en-US" sz="2400" dirty="0" smtClean="0"/>
              <a:t>In a tree, 2 cops can catch any robber.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801" y="4061555"/>
            <a:ext cx="906575" cy="1069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7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4.72222E-6 7.40741E-7 C 0.00434 -0.00093 0.021 -0.00348 0.02656 -0.0051 L 0.03038 -0.00649 C 0.04097 -0.01806 0.03107 -0.00973 0.04948 -0.01412 C 0.05052 -0.01436 0.05121 -0.01598 0.05225 -0.01667 C 0.05416 -0.0176 0.05607 -0.01852 0.05798 -0.01922 C 0.0618 -0.02037 0.0658 -0.02107 0.06944 -0.02292 C 0.071 -0.02385 0.07257 -0.025 0.07413 -0.02547 C 0.07673 -0.02616 0.07934 -0.02639 0.08177 -0.02686 C 0.08403 -0.02755 0.08628 -0.02824 0.08854 -0.0294 C 0.09357 -0.03172 0.09843 -0.03565 0.10364 -0.03681 C 0.11111 -0.03843 0.10746 -0.03774 0.11423 -0.03936 C 0.11736 -0.04121 0.12083 -0.04213 0.12378 -0.04445 C 0.12916 -0.04885 0.12725 -0.04838 0.13316 -0.04954 C 0.13767 -0.05047 0.14653 -0.05209 0.14653 -0.05209 C 0.15521 -0.05672 0.14739 -0.05324 0.15989 -0.05602 C 0.19201 -0.06297 0.17014 -0.05949 0.19045 -0.06227 C 0.19323 -0.0632 0.19635 -0.06274 0.19896 -0.06482 C 0.2 -0.06574 0.19878 -0.06899 0.19982 -0.06991 C 0.20208 -0.07176 0.20746 -0.07246 0.20746 -0.07246 C 0.2118 -0.07524 0.2118 -0.0757 0.21701 -0.07755 C 0.22205 -0.0794 0.22708 -0.08172 0.23229 -0.08264 L 0.2408 -0.0838 C 0.24218 -0.08473 0.2434 -0.08565 0.24462 -0.08635 C 0.26614 -0.09792 0.29913 -0.09074 0.3151 -0.09144 C 0.3309 -0.09746 0.31632 -0.0926 0.34757 -0.09537 C 0.3592 -0.0963 0.371 -0.09792 0.38281 -0.09908 C 0.38524 -0.10047 0.38767 -0.10209 0.39028 -0.10301 C 0.41371 -0.10903 0.39531 -0.10139 0.40468 -0.10533 C 0.42048 -0.10463 0.43646 -0.10486 0.45225 -0.10301 C 0.45347 -0.10278 0.4533 -0.10024 0.45416 -0.09908 C 0.45434 -0.09885 0.45486 -0.09908 0.45521 -0.09908 " pathEditMode="relative" ptsTypes="AAAAAAAAAAAAAAAAAAAAAAAAAAAAAAAAA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5.18519E-6 L 6.66667E-6 -5.18519E-6 C 0.01928 -0.00047 0.03872 -0.00024 0.05799 -0.00139 C 0.0606 -0.00163 0.06303 -0.00348 0.06563 -0.00394 C 0.07067 -0.00487 0.0757 -0.00487 0.08091 -0.0051 C 0.08282 -0.00602 0.08473 -0.00695 0.08664 -0.00764 C 0.08907 -0.0088 0.09428 -0.01019 0.09428 -0.01019 C 0.10417 -0.01829 0.09393 -0.01089 0.10365 -0.01528 C 0.11945 -0.02223 0.10712 -0.01922 0.11997 -0.02177 C 0.12119 -0.02292 0.12223 -0.02477 0.12379 -0.02547 C 0.12605 -0.02686 0.12882 -0.02709 0.13126 -0.02802 C 0.13959 -0.03126 0.13577 -0.0301 0.14271 -0.03195 C 0.14601 -0.0345 0.14896 -0.03727 0.15226 -0.03959 C 0.15348 -0.04028 0.15487 -0.04121 0.15608 -0.0419 C 0.15695 -0.0426 0.15799 -0.0426 0.15903 -0.04329 C 0.16615 -0.04839 0.17362 -0.05579 0.18178 -0.05857 L 0.1856 -0.05973 C 0.18855 -0.06065 0.19132 -0.06135 0.1941 -0.06227 C 0.19619 -0.06297 0.20469 -0.06737 0.2066 -0.06737 C 0.25157 -0.06852 0.29671 -0.06829 0.34185 -0.06876 C 0.34497 -0.07038 0.34792 -0.07292 0.35139 -0.07385 C 0.35834 -0.0757 0.35452 -0.07477 0.36268 -0.07639 C 0.36928 -0.08195 0.36112 -0.07547 0.37136 -0.0801 C 0.3724 -0.08056 0.3731 -0.08195 0.37414 -0.08264 C 0.37501 -0.08334 0.37605 -0.08357 0.37709 -0.0838 C 0.38525 -0.09121 0.37483 -0.08241 0.38282 -0.08774 C 0.38369 -0.08843 0.38473 -0.08936 0.3856 -0.09028 C 0.38629 -0.09098 0.38681 -0.09214 0.38751 -0.09283 C 0.38837 -0.09352 0.38942 -0.09376 0.39028 -0.09399 C 0.39098 -0.09584 0.3915 -0.09746 0.39219 -0.09908 C 0.39341 -0.10186 0.39497 -0.10348 0.39514 -0.10672 C 0.39532 -0.11135 0.39514 -0.11598 0.39514 -0.12061 " pathEditMode="relative" ptsTypes="AAAAAAAAAAAAAAAAAAAAAAAAAAAAAA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0.00024 C 0.00347 -0.00648 0.00659 -0.01296 0.01128 -0.01782 C 0.01423 -0.02083 0.01736 -0.02338 0.01996 -0.02685 C 0.02326 -0.03125 0.02274 -0.03125 0.0276 -0.03449 C 0.03229 -0.0375 0.03003 -0.03264 0.03611 -0.04074 C 0.03698 -0.04213 0.03784 -0.04375 0.03888 -0.04444 C 0.04062 -0.04583 0.04461 -0.04699 0.04461 -0.04676 C 0.046 -0.04838 0.04704 -0.04976 0.04843 -0.05092 C 0.0625 -0.06134 0.04635 -0.04722 0.05607 -0.05601 C 0.05833 -0.06481 0.05607 -0.06273 0.06076 -0.06481 C 0.06111 -0.06736 0.06111 -0.07014 0.0618 -0.07245 C 0.06215 -0.07384 0.06371 -0.07476 0.06371 -0.07639 C 0.06388 -0.08217 0.06371 -0.08819 0.06267 -0.09398 C 0.0625 -0.09583 0.06076 -0.09652 0.05989 -0.09791 C 0.05885 -0.09953 0.05798 -0.10115 0.05711 -0.10301 C 0.05364 -0.12546 0.05885 -0.09259 0.05416 -0.11574 C 0.04965 -0.13819 0.05694 -0.10972 0.05138 -0.12963 C 0.05104 -0.13078 0.05104 -0.1324 0.05034 -0.13333 C 0.04965 -0.13472 0.04843 -0.13518 0.04757 -0.13588 C 0.03993 -0.15115 0.04722 -0.13865 0.04079 -0.14606 C 0.03923 -0.14814 0.03802 -0.15115 0.03611 -0.15254 C 0.03489 -0.15324 0.0335 -0.15393 0.03229 -0.15509 C 0.0309 -0.15601 0.03003 -0.1581 0.02847 -0.15879 C 0.02569 -0.15995 0.02274 -0.15949 0.01996 -0.16018 C 0.01788 -0.16041 0.00677 -0.16389 0.00659 -0.16389 C 0.00503 -0.16458 0.00347 -0.16574 0.00191 -0.16643 C 0.00086 -0.16689 4.16667E-6 -0.16736 -0.00105 -0.16759 L -0.06667 -0.16527 C -0.07084 -0.16504 -0.08021 -0.1625 -0.08386 -0.16134 C -0.08629 -0.16041 -0.08889 -0.15949 -0.0915 -0.15879 C -0.09341 -0.15833 -0.09532 -0.15787 -0.09723 -0.15764 C -0.09809 -0.15717 -0.09914 -0.15671 -0.1 -0.15625 C -0.10139 -0.15555 -0.10243 -0.15439 -0.10382 -0.1537 C -0.10539 -0.15301 -0.10695 -0.15301 -0.10851 -0.15254 C -0.1099 -0.15115 -0.11112 -0.15 -0.11233 -0.14861 C -0.11337 -0.14768 -0.11441 -0.14722 -0.11528 -0.14606 C -0.11789 -0.14282 -0.11945 -0.13773 -0.12292 -0.13588 C -0.12448 -0.13518 -0.12605 -0.13449 -0.12761 -0.13333 C -0.12969 -0.13194 -0.13177 -0.13055 -0.13334 -0.12824 C -0.13421 -0.12708 -0.13507 -0.12546 -0.13612 -0.12453 C -0.13698 -0.12384 -0.13802 -0.12361 -0.13907 -0.12338 C -0.15052 -0.1081 -0.1375 -0.12592 -0.1448 -0.11435 C -0.14566 -0.11296 -0.14671 -0.11203 -0.14757 -0.11064 C -0.15139 -0.10393 -0.15087 -0.10486 -0.15226 -0.09907 C -0.15139 -0.08194 -0.15226 -0.075 -0.14948 -0.06226 C -0.14914 -0.06111 -0.14896 -0.05972 -0.14862 -0.05856 C -0.14809 -0.05717 -0.14723 -0.05601 -0.14671 -0.05463 C -0.14601 -0.05046 -0.14653 -0.0456 -0.1448 -0.04213 C -0.14028 -0.0331 -0.14566 -0.04421 -0.14098 -0.03194 C -0.14046 -0.03055 -0.13924 -0.02963 -0.13907 -0.02801 C -0.13855 -0.02268 -0.13907 -0.01713 -0.13907 -0.01157 " pathEditMode="relative" rAng="0" ptsTypes="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21 -0.09908 L 0.45521 -0.09908 C 0.43664 -0.09885 0.41823 -0.09885 0.39983 -0.09792 C 0.39549 -0.09769 0.39098 -0.09607 0.38664 -0.09537 L 0.37136 -0.09283 L 0.36563 -0.09028 C 0.36459 -0.08982 0.36372 -0.08959 0.36268 -0.08912 C 0.36146 -0.0882 0.36025 -0.08727 0.35903 -0.08658 C 0.35712 -0.08542 0.3533 -0.08403 0.3533 -0.08403 C 0.35261 -0.08264 0.35209 -0.08125 0.35139 -0.0801 C 0.35053 -0.07917 0.34948 -0.07848 0.34844 -0.07755 C 0.34341 -0.07269 0.34653 -0.07454 0.34185 -0.07246 L 0.33612 -0.06482 C 0.33507 -0.06366 0.33403 -0.0625 0.33317 -0.06111 L 0.33143 -0.05718 C 0.3316 -0.04537 0.33178 -0.03357 0.3323 -0.02176 C 0.33351 0.00208 0.33317 -0.03149 0.33317 -0.01528 " pathEditMode="relative" ptsTypes="AAAAAAAAAAAAAAA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97 -0.1206 L 0.39497 -0.1206 C 0.39167 -0.1213 0.38837 -0.12176 0.38542 -0.12315 C 0.38247 -0.12454 0.38004 -0.12963 0.37778 -0.13195 C 0.37691 -0.13264 0.37587 -0.13287 0.37483 -0.1331 C 0.36788 -0.13935 0.37743 -0.13171 0.3625 -0.1382 C 0.35608 -0.1412 0.36389 -0.13727 0.35486 -0.14329 C 0.354 -0.14398 0.35295 -0.14421 0.35209 -0.14468 C 0.34375 -0.15208 0.35139 -0.14607 0.33004 -0.14838 C 0.32847 -0.14861 0.32691 -0.14931 0.32535 -0.14954 C 0.31511 -0.14884 0.30504 -0.14861 0.29479 -0.14722 C 0.29375 -0.14699 0.29306 -0.14514 0.29202 -0.14468 C 0.29011 -0.14352 0.28629 -0.14213 0.28629 -0.14213 C 0.28525 -0.14074 0.28438 -0.13935 0.28334 -0.1382 C 0.28247 -0.13727 0.28108 -0.13704 0.28056 -0.13565 C 0.27969 -0.1338 0.28004 -0.13148 0.27952 -0.1294 C 0.27934 -0.12801 0.27917 -0.12685 0.27865 -0.1257 C 0.27657 -0.12014 0.27657 -0.12338 0.27483 -0.11667 C 0.27466 -0.11597 0.27483 -0.11505 0.27483 -0.11412 " pathEditMode="relative" ptsTypes="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7 -0.01157 L -0.13907 -0.01157 C -0.13525 -0.01111 -0.12761 -0.01134 -0.12292 -0.00902 C -0.11771 -0.00648 -0.11146 -0.00208 -0.10678 0.00116 C -0.10556 0.00209 -0.10435 0.00348 -0.10296 0.00371 C -0.10105 0.00417 -0.09914 0.0044 -0.09723 0.0051 C -0.09601 0.00533 -0.0948 0.00602 -0.09341 0.00625 C -0.08907 0.00718 -0.08456 0.00788 -0.08004 0.0088 C -0.07813 0.00926 -0.07622 0.00973 -0.07431 0.01019 C -0.06702 0.01112 -0.05973 0.01181 -0.05244 0.01274 L 0.04374 0.01135 C 0.04704 0.01135 0.06267 0.00973 0.06753 0.0088 C 0.071 0.00811 0.07447 0.00718 0.07794 0.00625 C 0.08975 -0.00162 0.09044 -0.00254 0.11232 -0.00509 L 0.13333 -0.00763 L 0.14374 -0.01157 C 0.14687 -0.01273 0.14999 -0.01458 0.15329 -0.01527 C 0.15885 -0.01666 0.17048 -0.01782 0.17048 -0.01782 C 0.17985 -0.02199 0.17222 -0.01921 0.18281 -0.02175 C 0.20381 -0.02662 0.18142 -0.02175 0.20086 -0.02662 C 0.20468 -0.02777 0.2085 -0.028 0.21232 -0.02916 C 0.2309 -0.03611 0.22048 -0.0331 0.24947 -0.03564 C 0.28558 -0.03865 0.29895 -0.0368 0.34669 -0.0368 " pathEditMode="relative" ptsTypes="AAAAAAAAAAAAAAAAAAAAA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05" y="3278838"/>
            <a:ext cx="2038350" cy="142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Catching robbers on the contest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1700808"/>
            <a:ext cx="3143250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6" y="1809303"/>
            <a:ext cx="1619250" cy="142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591" y="3800633"/>
            <a:ext cx="3714750" cy="2381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42" y="5110536"/>
            <a:ext cx="1238250" cy="12382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810" y="1798398"/>
            <a:ext cx="632211" cy="74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93062" y="2523573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0117" y="4532599"/>
            <a:ext cx="632211" cy="74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8251369" y="525777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523" y="5177808"/>
            <a:ext cx="632211" cy="74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2224775" y="5902983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2719" y="1873585"/>
            <a:ext cx="632211" cy="74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7943971" y="259876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1607" y="3592060"/>
            <a:ext cx="632211" cy="74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1542859" y="431723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0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5" grpId="0"/>
      <p:bldP spid="37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robbers on ladder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779346" y="1198739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Number of cycles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03765" y="1196752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Vertex-deletion distance to acyclic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228184" y="1196752"/>
            <a:ext cx="2181697" cy="575717"/>
          </a:xfrm>
          <a:prstGeom prst="roundRect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+mj-lt"/>
              </a:rPr>
              <a:t>Length of </a:t>
            </a:r>
            <a:br>
              <a:rPr lang="en-US" sz="1800" dirty="0">
                <a:solidFill>
                  <a:schemeClr val="tx1"/>
                </a:solidFill>
                <a:latin typeface="+mj-lt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</a:rPr>
              <a:t>longest cycle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3526364"/>
            <a:ext cx="5086350" cy="857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429000"/>
            <a:ext cx="632211" cy="74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7481564" y="415417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5707402"/>
            <a:ext cx="8229600" cy="5369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In a ladder graph, 3 cops can catch any robber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for this micro-course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Introduce &amp; motivate </a:t>
            </a:r>
            <a:r>
              <a:rPr lang="en-US" dirty="0">
                <a:solidFill>
                  <a:srgbClr val="0070C0"/>
                </a:solidFill>
              </a:rPr>
              <a:t>structural parameters</a:t>
            </a:r>
            <a:r>
              <a:rPr lang="en-US" dirty="0"/>
              <a:t> of </a:t>
            </a:r>
            <a:r>
              <a:rPr lang="en-US" dirty="0" smtClean="0"/>
              <a:t>graphs</a:t>
            </a:r>
          </a:p>
          <a:p>
            <a:pPr marL="857250" lvl="1" indent="-457200"/>
            <a:r>
              <a:rPr lang="en-US" i="1" dirty="0" smtClean="0"/>
              <a:t>Different </a:t>
            </a:r>
            <a:r>
              <a:rPr lang="en-US" i="1" dirty="0"/>
              <a:t>ways of measuring the complexity of a 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Relate these parameters to each </a:t>
            </a:r>
            <a:r>
              <a:rPr lang="en-US" dirty="0" smtClean="0"/>
              <a:t>other</a:t>
            </a:r>
            <a:br>
              <a:rPr lang="en-US" dirty="0" smtClean="0"/>
            </a:br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this hierarchy of parameters as a methodology </a:t>
            </a:r>
            <a:r>
              <a:rPr lang="en-US" dirty="0" smtClean="0"/>
              <a:t>for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generating </a:t>
            </a:r>
            <a:r>
              <a:rPr lang="en-US" dirty="0">
                <a:solidFill>
                  <a:srgbClr val="0070C0"/>
                </a:solidFill>
              </a:rPr>
              <a:t>&amp; answering meaningful research </a:t>
            </a:r>
            <a:r>
              <a:rPr lang="en-US" dirty="0" smtClean="0">
                <a:solidFill>
                  <a:srgbClr val="0070C0"/>
                </a:solidFill>
              </a:rPr>
              <a:t>problems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1713" t="28000" r="12890" b="17219"/>
          <a:stretch/>
        </p:blipFill>
        <p:spPr>
          <a:xfrm>
            <a:off x="2868513" y="2852936"/>
            <a:ext cx="3406974" cy="23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 number versus other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5052318"/>
            <a:ext cx="8229600" cy="8911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The cop number is small on a larger class of graphs …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yet graphs with small cop number still have useful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 bwMode="auto">
              <a:xfrm>
                <a:off x="457200" y="2858080"/>
                <a:ext cx="8229600" cy="1584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14350" indent="-514350">
                  <a:buFont typeface="+mj-lt"/>
                  <a:buAutoNum type="romanUcPeriod"/>
                </a:pPr>
                <a:r>
                  <a:rPr lang="en-US" sz="2000" kern="0" dirty="0" smtClean="0"/>
                  <a:t>CopNumber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kern="0" dirty="0" smtClean="0"/>
                  <a:t> NumberOfCycles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000" kern="0" dirty="0" smtClean="0"/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000" kern="0" dirty="0" err="1" smtClean="0"/>
                  <a:t>CopNumber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kern="0" dirty="0" smtClean="0"/>
                  <a:t> DistanceToAcyclic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000" kern="0" dirty="0" smtClean="0"/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000" kern="0" dirty="0" err="1" smtClean="0"/>
                  <a:t>CopNumber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kern="0" dirty="0" smtClean="0"/>
                  <a:t> LongestCycle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858080"/>
                <a:ext cx="8229600" cy="1584176"/>
              </a:xfrm>
              <a:prstGeom prst="rect">
                <a:avLst/>
              </a:prstGeom>
              <a:blipFill rotWithShape="0">
                <a:blip r:embed="rId3"/>
                <a:stretch>
                  <a:fillRect l="-815" t="-2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779346" y="1198739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Number of cycles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503765" y="1196752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Vertex-deletion distance to acyclic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228184" y="1196752"/>
            <a:ext cx="2181697" cy="575717"/>
          </a:xfrm>
          <a:prstGeom prst="roundRect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+mj-lt"/>
              </a:rPr>
              <a:t>Length of </a:t>
            </a:r>
            <a:br>
              <a:rPr lang="en-US" sz="1800" dirty="0">
                <a:solidFill>
                  <a:schemeClr val="tx1"/>
                </a:solidFill>
                <a:latin typeface="+mj-lt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</a:rPr>
              <a:t>longest cycle</a:t>
            </a:r>
          </a:p>
        </p:txBody>
      </p:sp>
    </p:spTree>
    <p:extLst>
      <p:ext uri="{BB962C8B-B14F-4D97-AF65-F5344CB8AC3E}">
        <p14:creationId xmlns:p14="http://schemas.microsoft.com/office/powerpoint/2010/main" val="25401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59" y="1394073"/>
            <a:ext cx="3552825" cy="24669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5237490" y="2185110"/>
            <a:ext cx="864096" cy="864096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2000"/>
                </a:schemeClr>
              </a:gs>
              <a:gs pos="35000">
                <a:schemeClr val="accent1">
                  <a:tint val="37000"/>
                  <a:satMod val="300000"/>
                  <a:alpha val="45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gives cop-occupied positions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Start with cops in locations specified by start node (arbitrary)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that robber runs to,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Change cop state as indicated by tree-neighbor towards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4"/>
                <a:stretch>
                  <a:fillRect l="-1185" t="-4023" r="-519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 encoding strategy for 3 cops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Robber"/>
          <p:cNvGrpSpPr/>
          <p:nvPr/>
        </p:nvGrpSpPr>
        <p:grpSpPr>
          <a:xfrm>
            <a:off x="233425" y="1494107"/>
            <a:ext cx="756270" cy="459756"/>
            <a:chOff x="7308304" y="3290712"/>
            <a:chExt cx="756270" cy="459756"/>
          </a:xfrm>
        </p:grpSpPr>
        <p:sp>
          <p:nvSpPr>
            <p:cNvPr id="11" name="Oval 10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4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4" y="2367479"/>
            <a:ext cx="287736" cy="2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22" y="1964547"/>
            <a:ext cx="287736" cy="2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60" y="3458262"/>
            <a:ext cx="287736" cy="2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8426" y="1393702"/>
            <a:ext cx="632211" cy="74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6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27569 -0.001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11822 0.002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25625 -3.703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trees represent valid strategies?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37604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To be able to catch a robber hiding along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some state has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simultaneous cops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ensure next cop move is well-defined:</a:t>
                </a:r>
              </a:p>
              <a:p>
                <a:pPr marL="457200" indent="-457200">
                  <a:buFont typeface="+mj-lt"/>
                  <a:buAutoNum type="alphaUcPeriod" startAt="2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states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-cop form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 smtClean="0"/>
                  <a:t> subtree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376041"/>
              </a:xfrm>
              <a:blipFill rotWithShape="0">
                <a:blip r:embed="rId3"/>
                <a:stretch>
                  <a:fillRect l="-963" t="-4615" b="-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sp>
        <p:nvSpPr>
          <p:cNvPr id="11" name="Oval 10"/>
          <p:cNvSpPr/>
          <p:nvPr/>
        </p:nvSpPr>
        <p:spPr bwMode="auto">
          <a:xfrm>
            <a:off x="4355976" y="4143610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3419872" y="4215618"/>
            <a:ext cx="1008112" cy="1013582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5" idx="4"/>
          </p:cNvCxnSpPr>
          <p:nvPr/>
        </p:nvCxnSpPr>
        <p:spPr bwMode="auto">
          <a:xfrm>
            <a:off x="4427984" y="4575658"/>
            <a:ext cx="0" cy="653542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427984" y="4215618"/>
            <a:ext cx="1008112" cy="1013582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4067944" y="3855578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067944" y="4869160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59832" y="4869160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076056" y="4869160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3838" y="3969977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5726" y="5003847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08923" y="5003847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2574" y="5003847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</a:p>
        </p:txBody>
      </p:sp>
    </p:spTree>
    <p:extLst>
      <p:ext uri="{BB962C8B-B14F-4D97-AF65-F5344CB8AC3E}">
        <p14:creationId xmlns:p14="http://schemas.microsoft.com/office/powerpoint/2010/main" val="2446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2" grpId="0" animBg="1"/>
      <p:bldP spid="13" grpId="0" animBg="1"/>
      <p:bldP spid="14" grpId="0" animBg="1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state has </a:t>
                </a:r>
                <a:r>
                  <a:rPr lang="en-US" dirty="0">
                    <a:solidFill>
                      <a:srgbClr val="0070C0"/>
                    </a:solidFill>
                  </a:rPr>
                  <a:t>simultaneous cops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states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-cop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3"/>
                <a:stretch>
                  <a:fillRect l="-1185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  <a:latin typeface="+mj-lt"/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j-lt"/>
                  </a:rPr>
                  <a:t> encoding strategy for 3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cops</a:t>
                </a:r>
                <a:endParaRPr lang="en-US" sz="2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200" y="5429788"/>
            <a:ext cx="8229600" cy="8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Necessary conditions (A),(B) are sufficient to ensure validity.</a:t>
            </a:r>
            <a:br>
              <a:rPr lang="en-US" kern="0" dirty="0" smtClean="0">
                <a:solidFill>
                  <a:srgbClr val="C00000"/>
                </a:solidFill>
              </a:rPr>
            </a:br>
            <a:r>
              <a:rPr lang="en-US" kern="0" dirty="0" smtClean="0">
                <a:solidFill>
                  <a:srgbClr val="C00000"/>
                </a:solidFill>
              </a:rPr>
              <a:t>There is always an optimal strategy of this form.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559" y="1394073"/>
            <a:ext cx="35528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59" y="1394073"/>
            <a:ext cx="3552825" cy="2466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tree 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a tree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assigns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4"/>
                <a:stretch>
                  <a:fillRect l="-1185" t="-229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Tree decomposition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tree 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a tree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assigns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3"/>
                <a:stretch>
                  <a:fillRect l="-1185" t="-229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57200" y="1374776"/>
                <a:ext cx="8229600" cy="2121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/>
                  <a:t>The </a:t>
                </a:r>
                <a:r>
                  <a:rPr lang="en-US" kern="0" dirty="0" smtClean="0">
                    <a:solidFill>
                      <a:srgbClr val="C00000"/>
                    </a:solidFill>
                  </a:rPr>
                  <a:t>width</a:t>
                </a:r>
                <a:r>
                  <a:rPr lang="en-US" kern="0" dirty="0" smtClean="0"/>
                  <a:t> of a tree decomposition is the maximum bag size – 1</a:t>
                </a:r>
              </a:p>
              <a:p>
                <a:pPr marL="0" indent="0">
                  <a:buFontTx/>
                  <a:buNone/>
                </a:pPr>
                <a:r>
                  <a:rPr lang="en-US" kern="0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the min. width of its tree decompositions</a:t>
                </a:r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4776"/>
                <a:ext cx="8229600" cy="2121099"/>
              </a:xfrm>
              <a:prstGeom prst="rect">
                <a:avLst/>
              </a:prstGeom>
              <a:blipFill rotWithShape="0">
                <a:blip r:embed="rId4"/>
                <a:stretch>
                  <a:fillRect l="-1111" t="-23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23528" y="2564904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tree decomposition with bags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 smtClean="0"/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cops are sufficient to catch any robber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564904"/>
                <a:ext cx="8496944" cy="122413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2567936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treewidth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 smtClean="0"/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cops are sufficient to catch any robber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567936"/>
                <a:ext cx="8496944" cy="122413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5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863411"/>
            <a:ext cx="50673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Robbers cannot hide 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i="1" dirty="0" smtClean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876256" y="6519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© </a:t>
            </a:r>
            <a:r>
              <a:rPr lang="en-US" sz="1200" b="1" dirty="0"/>
              <a:t>Emoji One</a:t>
            </a:r>
            <a:endParaRPr lang="en-US" sz="1200" dirty="0" smtClean="0">
              <a:latin typeface="+mj-lt"/>
            </a:endParaRPr>
          </a:p>
        </p:txBody>
      </p:sp>
      <p:grpSp>
        <p:nvGrpSpPr>
          <p:cNvPr id="10" name="Robber"/>
          <p:cNvGrpSpPr/>
          <p:nvPr/>
        </p:nvGrpSpPr>
        <p:grpSpPr>
          <a:xfrm>
            <a:off x="4055752" y="4596092"/>
            <a:ext cx="756270" cy="459756"/>
            <a:chOff x="7308304" y="3290712"/>
            <a:chExt cx="756270" cy="459756"/>
          </a:xfrm>
        </p:grpSpPr>
        <p:sp>
          <p:nvSpPr>
            <p:cNvPr id="9" name="Oval 8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028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3602944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4344855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23528" y="1528081"/>
            <a:ext cx="8496944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b="1" dirty="0" smtClean="0"/>
              <a:t>Fact. </a:t>
            </a:r>
            <a:r>
              <a:rPr lang="en-US" sz="2400" dirty="0" smtClean="0"/>
              <a:t>A tree has </a:t>
            </a:r>
            <a:r>
              <a:rPr lang="en-US" sz="2400" dirty="0" err="1" smtClean="0"/>
              <a:t>treewidth</a:t>
            </a:r>
            <a:r>
              <a:rPr lang="en-US" sz="2400" dirty="0" smtClean="0"/>
              <a:t> 1.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801" y="4061555"/>
            <a:ext cx="906575" cy="1069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8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tree 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a tree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assigns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3"/>
                <a:stretch>
                  <a:fillRect l="-1185" t="-229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subgraphs yield connected subtrees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57200" y="1374776"/>
                <a:ext cx="8507288" cy="2121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/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/>
                  <a:t> be the nodes of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kern="0" dirty="0" smtClean="0"/>
                  <a:t> whose bag contains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kern="0" dirty="0" smtClean="0"/>
              </a:p>
              <a:p>
                <a:pPr marL="0" indent="0">
                  <a:buNone/>
                </a:pPr>
                <a:r>
                  <a:rPr lang="en-US" kern="0" dirty="0"/>
                  <a:t>For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be the nodes of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kern="0" dirty="0"/>
                  <a:t> whose bag </a:t>
                </a:r>
                <a:r>
                  <a:rPr lang="en-US" kern="0" dirty="0" smtClean="0"/>
                  <a:t>intersects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4776"/>
                <a:ext cx="8507288" cy="2121099"/>
              </a:xfrm>
              <a:prstGeom prst="rect">
                <a:avLst/>
              </a:prstGeom>
              <a:blipFill rotWithShape="0">
                <a:blip r:embed="rId4"/>
                <a:stretch>
                  <a:fillRect l="-1074" t="-23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23528" y="2636912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 1.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 is a connected subgraph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a connected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636912"/>
                <a:ext cx="8496944" cy="122413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1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treewidth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 bwMode="auto">
          <a:xfrm>
            <a:off x="3327914" y="5367746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2391810" y="5439754"/>
            <a:ext cx="1008112" cy="1013582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99922" y="5799794"/>
            <a:ext cx="0" cy="653542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399922" y="5439754"/>
            <a:ext cx="1008112" cy="1013582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3039882" y="6093296"/>
            <a:ext cx="720080" cy="7200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031770" y="6093296"/>
            <a:ext cx="720080" cy="7200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047994" y="6093296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7664" y="6227983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a,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endParaRPr lang="en-US" sz="24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4512" y="6227983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d,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endParaRPr lang="en-US" sz="24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Bags of the decomposition form separators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2636912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l"/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be a tree decomposition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lvl="1" algn="l"/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such that all paths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go through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. Then all paths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intersect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636912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4355976" y="4383768"/>
            <a:ext cx="144016" cy="1440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3419872" y="4455776"/>
            <a:ext cx="1008112" cy="1013582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>
            <a:stCxn id="10" idx="4"/>
          </p:cNvCxnSpPr>
          <p:nvPr/>
        </p:nvCxnSpPr>
        <p:spPr bwMode="auto">
          <a:xfrm>
            <a:off x="4427984" y="4815816"/>
            <a:ext cx="0" cy="653542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427984" y="4455776"/>
            <a:ext cx="1008112" cy="1013582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/>
          <p:cNvSpPr/>
          <p:nvPr/>
        </p:nvSpPr>
        <p:spPr bwMode="auto">
          <a:xfrm>
            <a:off x="4067944" y="4095736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67944" y="5109318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59832" y="5109318"/>
            <a:ext cx="720080" cy="7200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76056" y="5109318"/>
            <a:ext cx="720080" cy="7200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3838" y="4210135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,c</a:t>
            </a: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5726" y="5244005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c,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endParaRPr lang="en-US" sz="24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8923" y="5244005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b,</a:t>
            </a:r>
            <a:r>
              <a:rPr lang="en-US" sz="2400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q</a:t>
            </a:r>
            <a:endParaRPr lang="en-US" sz="240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2574" y="5244005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b,f</a:t>
            </a: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323528" y="1187712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 1.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 is a connected subgraph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a connected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87712"/>
                <a:ext cx="8496944" cy="122413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83838" y="6205272"/>
            <a:ext cx="16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c,e</a:t>
            </a:r>
            <a:endParaRPr lang="en-US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532" y="6300028"/>
            <a:ext cx="336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Implies robber will be caught</a:t>
            </a:r>
          </a:p>
        </p:txBody>
      </p:sp>
    </p:spTree>
    <p:extLst>
      <p:ext uri="{BB962C8B-B14F-4D97-AF65-F5344CB8AC3E}">
        <p14:creationId xmlns:p14="http://schemas.microsoft.com/office/powerpoint/2010/main" val="2884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for this micro-course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Tuesday:</a:t>
            </a:r>
          </a:p>
          <a:p>
            <a:pPr marL="0" indent="0">
              <a:buNone/>
            </a:pPr>
            <a:r>
              <a:rPr lang="en-US" dirty="0" smtClean="0"/>
              <a:t>Introduction to graph parameters &amp; exploring </a:t>
            </a:r>
            <a:r>
              <a:rPr lang="en-US" dirty="0" err="1" smtClean="0">
                <a:solidFill>
                  <a:srgbClr val="0070C0"/>
                </a:solidFill>
              </a:rPr>
              <a:t>treewidth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Wednesday:</a:t>
            </a:r>
          </a:p>
          <a:p>
            <a:pPr marL="0" indent="0">
              <a:buNone/>
            </a:pPr>
            <a:r>
              <a:rPr lang="en-US" dirty="0" smtClean="0"/>
              <a:t>More parameters &amp; relations between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Thursday: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Applications to combinatorics &amp; </a:t>
            </a:r>
            <a:r>
              <a:rPr lang="en-US" dirty="0" err="1" smtClean="0"/>
              <a:t>algorithmics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8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treewidth of a grid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cops are needed to catch a robber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grid?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 smtClean="0"/>
                  <a:t>Robber can hide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 smtClean="0"/>
                  <a:t> cops on the following subgraphs:</a:t>
                </a:r>
              </a:p>
              <a:p>
                <a:pPr marL="27432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bottom row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AC8700"/>
                    </a:solidFill>
                  </a:rPr>
                  <a:t>remainder of last column</a:t>
                </a:r>
                <a:r>
                  <a:rPr lang="en-US" dirty="0" smtClean="0"/>
                  <a:t>, </a:t>
                </a:r>
              </a:p>
              <a:p>
                <a:pPr marL="27432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and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all</a:t>
                </a:r>
                <a:r>
                  <a:rPr lang="en-US" dirty="0" smtClean="0"/>
                  <a:t> “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crosses</a:t>
                </a:r>
                <a:r>
                  <a:rPr lang="en-US" dirty="0" smtClean="0"/>
                  <a:t>” in the top-left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grid</a:t>
                </a:r>
              </a:p>
              <a:p>
                <a:pPr marL="274320" indent="0">
                  <a:spcBef>
                    <a:spcPts val="0"/>
                  </a:spcBef>
                  <a:buNone/>
                </a:pPr>
                <a:r>
                  <a:rPr lang="en-US" dirty="0" smtClean="0"/>
                  <a:t>including off-diagonal ones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r="-74" b="-1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1903857"/>
            <a:ext cx="2762250" cy="2762250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3131839" y="4204541"/>
            <a:ext cx="2821285" cy="461566"/>
          </a:xfrm>
          <a:prstGeom prst="ellipse">
            <a:avLst/>
          </a:prstGeom>
          <a:solidFill>
            <a:srgbClr val="00B050">
              <a:alpha val="4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Oval 6"/>
          <p:cNvSpPr/>
          <p:nvPr/>
        </p:nvSpPr>
        <p:spPr bwMode="auto">
          <a:xfrm rot="5400000">
            <a:off x="4578485" y="2757897"/>
            <a:ext cx="2287712" cy="461566"/>
          </a:xfrm>
          <a:prstGeom prst="ellipse">
            <a:avLst/>
          </a:prstGeom>
          <a:solidFill>
            <a:srgbClr val="FFC000">
              <a:alpha val="4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Plus 7"/>
          <p:cNvSpPr/>
          <p:nvPr/>
        </p:nvSpPr>
        <p:spPr bwMode="auto">
          <a:xfrm>
            <a:off x="3298496" y="1892663"/>
            <a:ext cx="2064627" cy="2200924"/>
          </a:xfrm>
          <a:custGeom>
            <a:avLst/>
            <a:gdLst>
              <a:gd name="connsiteX0" fmla="*/ 238663 w 1800547"/>
              <a:gd name="connsiteY0" fmla="*/ 660861 h 1728192"/>
              <a:gd name="connsiteX1" fmla="*/ 697038 w 1800547"/>
              <a:gd name="connsiteY1" fmla="*/ 660861 h 1728192"/>
              <a:gd name="connsiteX2" fmla="*/ 697038 w 1800547"/>
              <a:gd name="connsiteY2" fmla="*/ 229072 h 1728192"/>
              <a:gd name="connsiteX3" fmla="*/ 1103509 w 1800547"/>
              <a:gd name="connsiteY3" fmla="*/ 229072 h 1728192"/>
              <a:gd name="connsiteX4" fmla="*/ 1103509 w 1800547"/>
              <a:gd name="connsiteY4" fmla="*/ 660861 h 1728192"/>
              <a:gd name="connsiteX5" fmla="*/ 1561884 w 1800547"/>
              <a:gd name="connsiteY5" fmla="*/ 660861 h 1728192"/>
              <a:gd name="connsiteX6" fmla="*/ 1561884 w 1800547"/>
              <a:gd name="connsiteY6" fmla="*/ 1067331 h 1728192"/>
              <a:gd name="connsiteX7" fmla="*/ 1103509 w 1800547"/>
              <a:gd name="connsiteY7" fmla="*/ 1067331 h 1728192"/>
              <a:gd name="connsiteX8" fmla="*/ 1103509 w 1800547"/>
              <a:gd name="connsiteY8" fmla="*/ 1499120 h 1728192"/>
              <a:gd name="connsiteX9" fmla="*/ 697038 w 1800547"/>
              <a:gd name="connsiteY9" fmla="*/ 1499120 h 1728192"/>
              <a:gd name="connsiteX10" fmla="*/ 697038 w 1800547"/>
              <a:gd name="connsiteY10" fmla="*/ 1067331 h 1728192"/>
              <a:gd name="connsiteX11" fmla="*/ 238663 w 1800547"/>
              <a:gd name="connsiteY11" fmla="*/ 1067331 h 1728192"/>
              <a:gd name="connsiteX12" fmla="*/ 238663 w 1800547"/>
              <a:gd name="connsiteY12" fmla="*/ 660861 h 1728192"/>
              <a:gd name="connsiteX0" fmla="*/ 0 w 2064626"/>
              <a:gd name="connsiteY0" fmla="*/ 431789 h 1270048"/>
              <a:gd name="connsiteX1" fmla="*/ 458375 w 2064626"/>
              <a:gd name="connsiteY1" fmla="*/ 431789 h 1270048"/>
              <a:gd name="connsiteX2" fmla="*/ 458375 w 2064626"/>
              <a:gd name="connsiteY2" fmla="*/ 0 h 1270048"/>
              <a:gd name="connsiteX3" fmla="*/ 864846 w 2064626"/>
              <a:gd name="connsiteY3" fmla="*/ 0 h 1270048"/>
              <a:gd name="connsiteX4" fmla="*/ 864846 w 2064626"/>
              <a:gd name="connsiteY4" fmla="*/ 431789 h 1270048"/>
              <a:gd name="connsiteX5" fmla="*/ 2064626 w 2064626"/>
              <a:gd name="connsiteY5" fmla="*/ 431789 h 1270048"/>
              <a:gd name="connsiteX6" fmla="*/ 1323221 w 2064626"/>
              <a:gd name="connsiteY6" fmla="*/ 838259 h 1270048"/>
              <a:gd name="connsiteX7" fmla="*/ 864846 w 2064626"/>
              <a:gd name="connsiteY7" fmla="*/ 838259 h 1270048"/>
              <a:gd name="connsiteX8" fmla="*/ 864846 w 2064626"/>
              <a:gd name="connsiteY8" fmla="*/ 1270048 h 1270048"/>
              <a:gd name="connsiteX9" fmla="*/ 458375 w 2064626"/>
              <a:gd name="connsiteY9" fmla="*/ 1270048 h 1270048"/>
              <a:gd name="connsiteX10" fmla="*/ 458375 w 2064626"/>
              <a:gd name="connsiteY10" fmla="*/ 838259 h 1270048"/>
              <a:gd name="connsiteX11" fmla="*/ 0 w 2064626"/>
              <a:gd name="connsiteY11" fmla="*/ 838259 h 1270048"/>
              <a:gd name="connsiteX12" fmla="*/ 0 w 2064626"/>
              <a:gd name="connsiteY12" fmla="*/ 431789 h 1270048"/>
              <a:gd name="connsiteX0" fmla="*/ 0 w 2064627"/>
              <a:gd name="connsiteY0" fmla="*/ 431789 h 1270048"/>
              <a:gd name="connsiteX1" fmla="*/ 458375 w 2064627"/>
              <a:gd name="connsiteY1" fmla="*/ 431789 h 1270048"/>
              <a:gd name="connsiteX2" fmla="*/ 458375 w 2064627"/>
              <a:gd name="connsiteY2" fmla="*/ 0 h 1270048"/>
              <a:gd name="connsiteX3" fmla="*/ 864846 w 2064627"/>
              <a:gd name="connsiteY3" fmla="*/ 0 h 1270048"/>
              <a:gd name="connsiteX4" fmla="*/ 864846 w 2064627"/>
              <a:gd name="connsiteY4" fmla="*/ 431789 h 1270048"/>
              <a:gd name="connsiteX5" fmla="*/ 2064626 w 2064627"/>
              <a:gd name="connsiteY5" fmla="*/ 431789 h 1270048"/>
              <a:gd name="connsiteX6" fmla="*/ 2064627 w 2064627"/>
              <a:gd name="connsiteY6" fmla="*/ 846497 h 1270048"/>
              <a:gd name="connsiteX7" fmla="*/ 864846 w 2064627"/>
              <a:gd name="connsiteY7" fmla="*/ 838259 h 1270048"/>
              <a:gd name="connsiteX8" fmla="*/ 864846 w 2064627"/>
              <a:gd name="connsiteY8" fmla="*/ 1270048 h 1270048"/>
              <a:gd name="connsiteX9" fmla="*/ 458375 w 2064627"/>
              <a:gd name="connsiteY9" fmla="*/ 1270048 h 1270048"/>
              <a:gd name="connsiteX10" fmla="*/ 458375 w 2064627"/>
              <a:gd name="connsiteY10" fmla="*/ 838259 h 1270048"/>
              <a:gd name="connsiteX11" fmla="*/ 0 w 2064627"/>
              <a:gd name="connsiteY11" fmla="*/ 838259 h 1270048"/>
              <a:gd name="connsiteX12" fmla="*/ 0 w 2064627"/>
              <a:gd name="connsiteY12" fmla="*/ 431789 h 1270048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58375 w 2064627"/>
              <a:gd name="connsiteY9" fmla="*/ 1270048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91326 w 2064627"/>
              <a:gd name="connsiteY9" fmla="*/ 2019691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58375 w 2064627"/>
              <a:gd name="connsiteY9" fmla="*/ 2019691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604784 h 2192686"/>
              <a:gd name="connsiteX1" fmla="*/ 458375 w 2064627"/>
              <a:gd name="connsiteY1" fmla="*/ 604784 h 2192686"/>
              <a:gd name="connsiteX2" fmla="*/ 458375 w 2064627"/>
              <a:gd name="connsiteY2" fmla="*/ 172995 h 2192686"/>
              <a:gd name="connsiteX3" fmla="*/ 864846 w 2064627"/>
              <a:gd name="connsiteY3" fmla="*/ 0 h 2192686"/>
              <a:gd name="connsiteX4" fmla="*/ 864846 w 2064627"/>
              <a:gd name="connsiteY4" fmla="*/ 604784 h 2192686"/>
              <a:gd name="connsiteX5" fmla="*/ 2064626 w 2064627"/>
              <a:gd name="connsiteY5" fmla="*/ 604784 h 2192686"/>
              <a:gd name="connsiteX6" fmla="*/ 2064627 w 2064627"/>
              <a:gd name="connsiteY6" fmla="*/ 1019492 h 2192686"/>
              <a:gd name="connsiteX7" fmla="*/ 864846 w 2064627"/>
              <a:gd name="connsiteY7" fmla="*/ 1011254 h 2192686"/>
              <a:gd name="connsiteX8" fmla="*/ 864846 w 2064627"/>
              <a:gd name="connsiteY8" fmla="*/ 2192686 h 2192686"/>
              <a:gd name="connsiteX9" fmla="*/ 458375 w 2064627"/>
              <a:gd name="connsiteY9" fmla="*/ 2192686 h 2192686"/>
              <a:gd name="connsiteX10" fmla="*/ 458375 w 2064627"/>
              <a:gd name="connsiteY10" fmla="*/ 1011254 h 2192686"/>
              <a:gd name="connsiteX11" fmla="*/ 0 w 2064627"/>
              <a:gd name="connsiteY11" fmla="*/ 1011254 h 2192686"/>
              <a:gd name="connsiteX12" fmla="*/ 0 w 2064627"/>
              <a:gd name="connsiteY12" fmla="*/ 604784 h 2192686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66612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1019492 h 2200924"/>
              <a:gd name="connsiteX12" fmla="*/ 0 w 2064627"/>
              <a:gd name="connsiteY12" fmla="*/ 613022 h 2200924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41899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1019492 h 2200924"/>
              <a:gd name="connsiteX12" fmla="*/ 0 w 2064627"/>
              <a:gd name="connsiteY12" fmla="*/ 613022 h 22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4627" h="2200924">
                <a:moveTo>
                  <a:pt x="0" y="613022"/>
                </a:moveTo>
                <a:lnTo>
                  <a:pt x="458375" y="613022"/>
                </a:lnTo>
                <a:lnTo>
                  <a:pt x="441899" y="0"/>
                </a:lnTo>
                <a:lnTo>
                  <a:pt x="864846" y="8238"/>
                </a:lnTo>
                <a:lnTo>
                  <a:pt x="864846" y="613022"/>
                </a:lnTo>
                <a:lnTo>
                  <a:pt x="2064626" y="613022"/>
                </a:lnTo>
                <a:cubicBezTo>
                  <a:pt x="2064626" y="751258"/>
                  <a:pt x="2064627" y="889494"/>
                  <a:pt x="2064627" y="1027730"/>
                </a:cubicBezTo>
                <a:lnTo>
                  <a:pt x="864846" y="1019492"/>
                </a:lnTo>
                <a:lnTo>
                  <a:pt x="864846" y="2200924"/>
                </a:lnTo>
                <a:lnTo>
                  <a:pt x="458375" y="2200924"/>
                </a:lnTo>
                <a:lnTo>
                  <a:pt x="458375" y="1019492"/>
                </a:lnTo>
                <a:lnTo>
                  <a:pt x="0" y="1019492"/>
                </a:lnTo>
                <a:lnTo>
                  <a:pt x="0" y="613022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Plus 7"/>
          <p:cNvSpPr/>
          <p:nvPr/>
        </p:nvSpPr>
        <p:spPr bwMode="auto">
          <a:xfrm rot="16200000">
            <a:off x="3271997" y="1837395"/>
            <a:ext cx="2064627" cy="2200924"/>
          </a:xfrm>
          <a:custGeom>
            <a:avLst/>
            <a:gdLst>
              <a:gd name="connsiteX0" fmla="*/ 238663 w 1800547"/>
              <a:gd name="connsiteY0" fmla="*/ 660861 h 1728192"/>
              <a:gd name="connsiteX1" fmla="*/ 697038 w 1800547"/>
              <a:gd name="connsiteY1" fmla="*/ 660861 h 1728192"/>
              <a:gd name="connsiteX2" fmla="*/ 697038 w 1800547"/>
              <a:gd name="connsiteY2" fmla="*/ 229072 h 1728192"/>
              <a:gd name="connsiteX3" fmla="*/ 1103509 w 1800547"/>
              <a:gd name="connsiteY3" fmla="*/ 229072 h 1728192"/>
              <a:gd name="connsiteX4" fmla="*/ 1103509 w 1800547"/>
              <a:gd name="connsiteY4" fmla="*/ 660861 h 1728192"/>
              <a:gd name="connsiteX5" fmla="*/ 1561884 w 1800547"/>
              <a:gd name="connsiteY5" fmla="*/ 660861 h 1728192"/>
              <a:gd name="connsiteX6" fmla="*/ 1561884 w 1800547"/>
              <a:gd name="connsiteY6" fmla="*/ 1067331 h 1728192"/>
              <a:gd name="connsiteX7" fmla="*/ 1103509 w 1800547"/>
              <a:gd name="connsiteY7" fmla="*/ 1067331 h 1728192"/>
              <a:gd name="connsiteX8" fmla="*/ 1103509 w 1800547"/>
              <a:gd name="connsiteY8" fmla="*/ 1499120 h 1728192"/>
              <a:gd name="connsiteX9" fmla="*/ 697038 w 1800547"/>
              <a:gd name="connsiteY9" fmla="*/ 1499120 h 1728192"/>
              <a:gd name="connsiteX10" fmla="*/ 697038 w 1800547"/>
              <a:gd name="connsiteY10" fmla="*/ 1067331 h 1728192"/>
              <a:gd name="connsiteX11" fmla="*/ 238663 w 1800547"/>
              <a:gd name="connsiteY11" fmla="*/ 1067331 h 1728192"/>
              <a:gd name="connsiteX12" fmla="*/ 238663 w 1800547"/>
              <a:gd name="connsiteY12" fmla="*/ 660861 h 1728192"/>
              <a:gd name="connsiteX0" fmla="*/ 0 w 2064626"/>
              <a:gd name="connsiteY0" fmla="*/ 431789 h 1270048"/>
              <a:gd name="connsiteX1" fmla="*/ 458375 w 2064626"/>
              <a:gd name="connsiteY1" fmla="*/ 431789 h 1270048"/>
              <a:gd name="connsiteX2" fmla="*/ 458375 w 2064626"/>
              <a:gd name="connsiteY2" fmla="*/ 0 h 1270048"/>
              <a:gd name="connsiteX3" fmla="*/ 864846 w 2064626"/>
              <a:gd name="connsiteY3" fmla="*/ 0 h 1270048"/>
              <a:gd name="connsiteX4" fmla="*/ 864846 w 2064626"/>
              <a:gd name="connsiteY4" fmla="*/ 431789 h 1270048"/>
              <a:gd name="connsiteX5" fmla="*/ 2064626 w 2064626"/>
              <a:gd name="connsiteY5" fmla="*/ 431789 h 1270048"/>
              <a:gd name="connsiteX6" fmla="*/ 1323221 w 2064626"/>
              <a:gd name="connsiteY6" fmla="*/ 838259 h 1270048"/>
              <a:gd name="connsiteX7" fmla="*/ 864846 w 2064626"/>
              <a:gd name="connsiteY7" fmla="*/ 838259 h 1270048"/>
              <a:gd name="connsiteX8" fmla="*/ 864846 w 2064626"/>
              <a:gd name="connsiteY8" fmla="*/ 1270048 h 1270048"/>
              <a:gd name="connsiteX9" fmla="*/ 458375 w 2064626"/>
              <a:gd name="connsiteY9" fmla="*/ 1270048 h 1270048"/>
              <a:gd name="connsiteX10" fmla="*/ 458375 w 2064626"/>
              <a:gd name="connsiteY10" fmla="*/ 838259 h 1270048"/>
              <a:gd name="connsiteX11" fmla="*/ 0 w 2064626"/>
              <a:gd name="connsiteY11" fmla="*/ 838259 h 1270048"/>
              <a:gd name="connsiteX12" fmla="*/ 0 w 2064626"/>
              <a:gd name="connsiteY12" fmla="*/ 431789 h 1270048"/>
              <a:gd name="connsiteX0" fmla="*/ 0 w 2064627"/>
              <a:gd name="connsiteY0" fmla="*/ 431789 h 1270048"/>
              <a:gd name="connsiteX1" fmla="*/ 458375 w 2064627"/>
              <a:gd name="connsiteY1" fmla="*/ 431789 h 1270048"/>
              <a:gd name="connsiteX2" fmla="*/ 458375 w 2064627"/>
              <a:gd name="connsiteY2" fmla="*/ 0 h 1270048"/>
              <a:gd name="connsiteX3" fmla="*/ 864846 w 2064627"/>
              <a:gd name="connsiteY3" fmla="*/ 0 h 1270048"/>
              <a:gd name="connsiteX4" fmla="*/ 864846 w 2064627"/>
              <a:gd name="connsiteY4" fmla="*/ 431789 h 1270048"/>
              <a:gd name="connsiteX5" fmla="*/ 2064626 w 2064627"/>
              <a:gd name="connsiteY5" fmla="*/ 431789 h 1270048"/>
              <a:gd name="connsiteX6" fmla="*/ 2064627 w 2064627"/>
              <a:gd name="connsiteY6" fmla="*/ 846497 h 1270048"/>
              <a:gd name="connsiteX7" fmla="*/ 864846 w 2064627"/>
              <a:gd name="connsiteY7" fmla="*/ 838259 h 1270048"/>
              <a:gd name="connsiteX8" fmla="*/ 864846 w 2064627"/>
              <a:gd name="connsiteY8" fmla="*/ 1270048 h 1270048"/>
              <a:gd name="connsiteX9" fmla="*/ 458375 w 2064627"/>
              <a:gd name="connsiteY9" fmla="*/ 1270048 h 1270048"/>
              <a:gd name="connsiteX10" fmla="*/ 458375 w 2064627"/>
              <a:gd name="connsiteY10" fmla="*/ 838259 h 1270048"/>
              <a:gd name="connsiteX11" fmla="*/ 0 w 2064627"/>
              <a:gd name="connsiteY11" fmla="*/ 838259 h 1270048"/>
              <a:gd name="connsiteX12" fmla="*/ 0 w 2064627"/>
              <a:gd name="connsiteY12" fmla="*/ 431789 h 1270048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58375 w 2064627"/>
              <a:gd name="connsiteY9" fmla="*/ 1270048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91326 w 2064627"/>
              <a:gd name="connsiteY9" fmla="*/ 2019691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58375 w 2064627"/>
              <a:gd name="connsiteY9" fmla="*/ 2019691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604784 h 2192686"/>
              <a:gd name="connsiteX1" fmla="*/ 458375 w 2064627"/>
              <a:gd name="connsiteY1" fmla="*/ 604784 h 2192686"/>
              <a:gd name="connsiteX2" fmla="*/ 458375 w 2064627"/>
              <a:gd name="connsiteY2" fmla="*/ 172995 h 2192686"/>
              <a:gd name="connsiteX3" fmla="*/ 864846 w 2064627"/>
              <a:gd name="connsiteY3" fmla="*/ 0 h 2192686"/>
              <a:gd name="connsiteX4" fmla="*/ 864846 w 2064627"/>
              <a:gd name="connsiteY4" fmla="*/ 604784 h 2192686"/>
              <a:gd name="connsiteX5" fmla="*/ 2064626 w 2064627"/>
              <a:gd name="connsiteY5" fmla="*/ 604784 h 2192686"/>
              <a:gd name="connsiteX6" fmla="*/ 2064627 w 2064627"/>
              <a:gd name="connsiteY6" fmla="*/ 1019492 h 2192686"/>
              <a:gd name="connsiteX7" fmla="*/ 864846 w 2064627"/>
              <a:gd name="connsiteY7" fmla="*/ 1011254 h 2192686"/>
              <a:gd name="connsiteX8" fmla="*/ 864846 w 2064627"/>
              <a:gd name="connsiteY8" fmla="*/ 2192686 h 2192686"/>
              <a:gd name="connsiteX9" fmla="*/ 458375 w 2064627"/>
              <a:gd name="connsiteY9" fmla="*/ 2192686 h 2192686"/>
              <a:gd name="connsiteX10" fmla="*/ 458375 w 2064627"/>
              <a:gd name="connsiteY10" fmla="*/ 1011254 h 2192686"/>
              <a:gd name="connsiteX11" fmla="*/ 0 w 2064627"/>
              <a:gd name="connsiteY11" fmla="*/ 1011254 h 2192686"/>
              <a:gd name="connsiteX12" fmla="*/ 0 w 2064627"/>
              <a:gd name="connsiteY12" fmla="*/ 604784 h 2192686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66612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1019492 h 2200924"/>
              <a:gd name="connsiteX12" fmla="*/ 0 w 2064627"/>
              <a:gd name="connsiteY12" fmla="*/ 613022 h 2200924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41899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1019492 h 2200924"/>
              <a:gd name="connsiteX12" fmla="*/ 0 w 2064627"/>
              <a:gd name="connsiteY12" fmla="*/ 613022 h 22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4627" h="2200924">
                <a:moveTo>
                  <a:pt x="0" y="613022"/>
                </a:moveTo>
                <a:lnTo>
                  <a:pt x="458375" y="613022"/>
                </a:lnTo>
                <a:lnTo>
                  <a:pt x="441899" y="0"/>
                </a:lnTo>
                <a:lnTo>
                  <a:pt x="864846" y="8238"/>
                </a:lnTo>
                <a:lnTo>
                  <a:pt x="864846" y="613022"/>
                </a:lnTo>
                <a:lnTo>
                  <a:pt x="2064626" y="613022"/>
                </a:lnTo>
                <a:cubicBezTo>
                  <a:pt x="2064626" y="751258"/>
                  <a:pt x="2064627" y="889494"/>
                  <a:pt x="2064627" y="1027730"/>
                </a:cubicBezTo>
                <a:lnTo>
                  <a:pt x="864846" y="1019492"/>
                </a:lnTo>
                <a:lnTo>
                  <a:pt x="864846" y="2200924"/>
                </a:lnTo>
                <a:lnTo>
                  <a:pt x="458375" y="2200924"/>
                </a:lnTo>
                <a:lnTo>
                  <a:pt x="458375" y="1019492"/>
                </a:lnTo>
                <a:lnTo>
                  <a:pt x="0" y="1019492"/>
                </a:lnTo>
                <a:lnTo>
                  <a:pt x="0" y="613022"/>
                </a:lnTo>
                <a:close/>
              </a:path>
            </a:pathLst>
          </a:custGeom>
          <a:solidFill>
            <a:srgbClr val="7030A0">
              <a:alpha val="4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Plus 7"/>
          <p:cNvSpPr/>
          <p:nvPr/>
        </p:nvSpPr>
        <p:spPr bwMode="auto">
          <a:xfrm>
            <a:off x="3267092" y="1926790"/>
            <a:ext cx="2108759" cy="2172789"/>
          </a:xfrm>
          <a:custGeom>
            <a:avLst/>
            <a:gdLst>
              <a:gd name="connsiteX0" fmla="*/ 238663 w 1800547"/>
              <a:gd name="connsiteY0" fmla="*/ 660861 h 1728192"/>
              <a:gd name="connsiteX1" fmla="*/ 697038 w 1800547"/>
              <a:gd name="connsiteY1" fmla="*/ 660861 h 1728192"/>
              <a:gd name="connsiteX2" fmla="*/ 697038 w 1800547"/>
              <a:gd name="connsiteY2" fmla="*/ 229072 h 1728192"/>
              <a:gd name="connsiteX3" fmla="*/ 1103509 w 1800547"/>
              <a:gd name="connsiteY3" fmla="*/ 229072 h 1728192"/>
              <a:gd name="connsiteX4" fmla="*/ 1103509 w 1800547"/>
              <a:gd name="connsiteY4" fmla="*/ 660861 h 1728192"/>
              <a:gd name="connsiteX5" fmla="*/ 1561884 w 1800547"/>
              <a:gd name="connsiteY5" fmla="*/ 660861 h 1728192"/>
              <a:gd name="connsiteX6" fmla="*/ 1561884 w 1800547"/>
              <a:gd name="connsiteY6" fmla="*/ 1067331 h 1728192"/>
              <a:gd name="connsiteX7" fmla="*/ 1103509 w 1800547"/>
              <a:gd name="connsiteY7" fmla="*/ 1067331 h 1728192"/>
              <a:gd name="connsiteX8" fmla="*/ 1103509 w 1800547"/>
              <a:gd name="connsiteY8" fmla="*/ 1499120 h 1728192"/>
              <a:gd name="connsiteX9" fmla="*/ 697038 w 1800547"/>
              <a:gd name="connsiteY9" fmla="*/ 1499120 h 1728192"/>
              <a:gd name="connsiteX10" fmla="*/ 697038 w 1800547"/>
              <a:gd name="connsiteY10" fmla="*/ 1067331 h 1728192"/>
              <a:gd name="connsiteX11" fmla="*/ 238663 w 1800547"/>
              <a:gd name="connsiteY11" fmla="*/ 1067331 h 1728192"/>
              <a:gd name="connsiteX12" fmla="*/ 238663 w 1800547"/>
              <a:gd name="connsiteY12" fmla="*/ 660861 h 1728192"/>
              <a:gd name="connsiteX0" fmla="*/ 0 w 2064626"/>
              <a:gd name="connsiteY0" fmla="*/ 431789 h 1270048"/>
              <a:gd name="connsiteX1" fmla="*/ 458375 w 2064626"/>
              <a:gd name="connsiteY1" fmla="*/ 431789 h 1270048"/>
              <a:gd name="connsiteX2" fmla="*/ 458375 w 2064626"/>
              <a:gd name="connsiteY2" fmla="*/ 0 h 1270048"/>
              <a:gd name="connsiteX3" fmla="*/ 864846 w 2064626"/>
              <a:gd name="connsiteY3" fmla="*/ 0 h 1270048"/>
              <a:gd name="connsiteX4" fmla="*/ 864846 w 2064626"/>
              <a:gd name="connsiteY4" fmla="*/ 431789 h 1270048"/>
              <a:gd name="connsiteX5" fmla="*/ 2064626 w 2064626"/>
              <a:gd name="connsiteY5" fmla="*/ 431789 h 1270048"/>
              <a:gd name="connsiteX6" fmla="*/ 1323221 w 2064626"/>
              <a:gd name="connsiteY6" fmla="*/ 838259 h 1270048"/>
              <a:gd name="connsiteX7" fmla="*/ 864846 w 2064626"/>
              <a:gd name="connsiteY7" fmla="*/ 838259 h 1270048"/>
              <a:gd name="connsiteX8" fmla="*/ 864846 w 2064626"/>
              <a:gd name="connsiteY8" fmla="*/ 1270048 h 1270048"/>
              <a:gd name="connsiteX9" fmla="*/ 458375 w 2064626"/>
              <a:gd name="connsiteY9" fmla="*/ 1270048 h 1270048"/>
              <a:gd name="connsiteX10" fmla="*/ 458375 w 2064626"/>
              <a:gd name="connsiteY10" fmla="*/ 838259 h 1270048"/>
              <a:gd name="connsiteX11" fmla="*/ 0 w 2064626"/>
              <a:gd name="connsiteY11" fmla="*/ 838259 h 1270048"/>
              <a:gd name="connsiteX12" fmla="*/ 0 w 2064626"/>
              <a:gd name="connsiteY12" fmla="*/ 431789 h 1270048"/>
              <a:gd name="connsiteX0" fmla="*/ 0 w 2064627"/>
              <a:gd name="connsiteY0" fmla="*/ 431789 h 1270048"/>
              <a:gd name="connsiteX1" fmla="*/ 458375 w 2064627"/>
              <a:gd name="connsiteY1" fmla="*/ 431789 h 1270048"/>
              <a:gd name="connsiteX2" fmla="*/ 458375 w 2064627"/>
              <a:gd name="connsiteY2" fmla="*/ 0 h 1270048"/>
              <a:gd name="connsiteX3" fmla="*/ 864846 w 2064627"/>
              <a:gd name="connsiteY3" fmla="*/ 0 h 1270048"/>
              <a:gd name="connsiteX4" fmla="*/ 864846 w 2064627"/>
              <a:gd name="connsiteY4" fmla="*/ 431789 h 1270048"/>
              <a:gd name="connsiteX5" fmla="*/ 2064626 w 2064627"/>
              <a:gd name="connsiteY5" fmla="*/ 431789 h 1270048"/>
              <a:gd name="connsiteX6" fmla="*/ 2064627 w 2064627"/>
              <a:gd name="connsiteY6" fmla="*/ 846497 h 1270048"/>
              <a:gd name="connsiteX7" fmla="*/ 864846 w 2064627"/>
              <a:gd name="connsiteY7" fmla="*/ 838259 h 1270048"/>
              <a:gd name="connsiteX8" fmla="*/ 864846 w 2064627"/>
              <a:gd name="connsiteY8" fmla="*/ 1270048 h 1270048"/>
              <a:gd name="connsiteX9" fmla="*/ 458375 w 2064627"/>
              <a:gd name="connsiteY9" fmla="*/ 1270048 h 1270048"/>
              <a:gd name="connsiteX10" fmla="*/ 458375 w 2064627"/>
              <a:gd name="connsiteY10" fmla="*/ 838259 h 1270048"/>
              <a:gd name="connsiteX11" fmla="*/ 0 w 2064627"/>
              <a:gd name="connsiteY11" fmla="*/ 838259 h 1270048"/>
              <a:gd name="connsiteX12" fmla="*/ 0 w 2064627"/>
              <a:gd name="connsiteY12" fmla="*/ 431789 h 1270048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58375 w 2064627"/>
              <a:gd name="connsiteY9" fmla="*/ 1270048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91326 w 2064627"/>
              <a:gd name="connsiteY9" fmla="*/ 2019691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58375 w 2064627"/>
              <a:gd name="connsiteY9" fmla="*/ 2019691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604784 h 2192686"/>
              <a:gd name="connsiteX1" fmla="*/ 458375 w 2064627"/>
              <a:gd name="connsiteY1" fmla="*/ 604784 h 2192686"/>
              <a:gd name="connsiteX2" fmla="*/ 458375 w 2064627"/>
              <a:gd name="connsiteY2" fmla="*/ 172995 h 2192686"/>
              <a:gd name="connsiteX3" fmla="*/ 864846 w 2064627"/>
              <a:gd name="connsiteY3" fmla="*/ 0 h 2192686"/>
              <a:gd name="connsiteX4" fmla="*/ 864846 w 2064627"/>
              <a:gd name="connsiteY4" fmla="*/ 604784 h 2192686"/>
              <a:gd name="connsiteX5" fmla="*/ 2064626 w 2064627"/>
              <a:gd name="connsiteY5" fmla="*/ 604784 h 2192686"/>
              <a:gd name="connsiteX6" fmla="*/ 2064627 w 2064627"/>
              <a:gd name="connsiteY6" fmla="*/ 1019492 h 2192686"/>
              <a:gd name="connsiteX7" fmla="*/ 864846 w 2064627"/>
              <a:gd name="connsiteY7" fmla="*/ 1011254 h 2192686"/>
              <a:gd name="connsiteX8" fmla="*/ 864846 w 2064627"/>
              <a:gd name="connsiteY8" fmla="*/ 2192686 h 2192686"/>
              <a:gd name="connsiteX9" fmla="*/ 458375 w 2064627"/>
              <a:gd name="connsiteY9" fmla="*/ 2192686 h 2192686"/>
              <a:gd name="connsiteX10" fmla="*/ 458375 w 2064627"/>
              <a:gd name="connsiteY10" fmla="*/ 1011254 h 2192686"/>
              <a:gd name="connsiteX11" fmla="*/ 0 w 2064627"/>
              <a:gd name="connsiteY11" fmla="*/ 1011254 h 2192686"/>
              <a:gd name="connsiteX12" fmla="*/ 0 w 2064627"/>
              <a:gd name="connsiteY12" fmla="*/ 604784 h 2192686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66612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1019492 h 2200924"/>
              <a:gd name="connsiteX12" fmla="*/ 0 w 2064627"/>
              <a:gd name="connsiteY12" fmla="*/ 613022 h 2200924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41899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1019492 h 2200924"/>
              <a:gd name="connsiteX12" fmla="*/ 0 w 2064627"/>
              <a:gd name="connsiteY12" fmla="*/ 613022 h 2200924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41899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613022 h 2200924"/>
              <a:gd name="connsiteX0" fmla="*/ 16476 w 1622728"/>
              <a:gd name="connsiteY0" fmla="*/ 1019492 h 2200924"/>
              <a:gd name="connsiteX1" fmla="*/ 16476 w 1622728"/>
              <a:gd name="connsiteY1" fmla="*/ 613022 h 2200924"/>
              <a:gd name="connsiteX2" fmla="*/ 0 w 1622728"/>
              <a:gd name="connsiteY2" fmla="*/ 0 h 2200924"/>
              <a:gd name="connsiteX3" fmla="*/ 422947 w 1622728"/>
              <a:gd name="connsiteY3" fmla="*/ 8238 h 2200924"/>
              <a:gd name="connsiteX4" fmla="*/ 422947 w 1622728"/>
              <a:gd name="connsiteY4" fmla="*/ 613022 h 2200924"/>
              <a:gd name="connsiteX5" fmla="*/ 1622727 w 1622728"/>
              <a:gd name="connsiteY5" fmla="*/ 613022 h 2200924"/>
              <a:gd name="connsiteX6" fmla="*/ 1622728 w 1622728"/>
              <a:gd name="connsiteY6" fmla="*/ 1027730 h 2200924"/>
              <a:gd name="connsiteX7" fmla="*/ 422947 w 1622728"/>
              <a:gd name="connsiteY7" fmla="*/ 1019492 h 2200924"/>
              <a:gd name="connsiteX8" fmla="*/ 422947 w 1622728"/>
              <a:gd name="connsiteY8" fmla="*/ 2200924 h 2200924"/>
              <a:gd name="connsiteX9" fmla="*/ 16476 w 1622728"/>
              <a:gd name="connsiteY9" fmla="*/ 2200924 h 2200924"/>
              <a:gd name="connsiteX10" fmla="*/ 16476 w 1622728"/>
              <a:gd name="connsiteY10" fmla="*/ 1019492 h 2200924"/>
              <a:gd name="connsiteX0" fmla="*/ 16476 w 1622728"/>
              <a:gd name="connsiteY0" fmla="*/ 2200924 h 2200924"/>
              <a:gd name="connsiteX1" fmla="*/ 16476 w 1622728"/>
              <a:gd name="connsiteY1" fmla="*/ 613022 h 2200924"/>
              <a:gd name="connsiteX2" fmla="*/ 0 w 1622728"/>
              <a:gd name="connsiteY2" fmla="*/ 0 h 2200924"/>
              <a:gd name="connsiteX3" fmla="*/ 422947 w 1622728"/>
              <a:gd name="connsiteY3" fmla="*/ 8238 h 2200924"/>
              <a:gd name="connsiteX4" fmla="*/ 422947 w 1622728"/>
              <a:gd name="connsiteY4" fmla="*/ 613022 h 2200924"/>
              <a:gd name="connsiteX5" fmla="*/ 1622727 w 1622728"/>
              <a:gd name="connsiteY5" fmla="*/ 613022 h 2200924"/>
              <a:gd name="connsiteX6" fmla="*/ 1622728 w 1622728"/>
              <a:gd name="connsiteY6" fmla="*/ 1027730 h 2200924"/>
              <a:gd name="connsiteX7" fmla="*/ 422947 w 1622728"/>
              <a:gd name="connsiteY7" fmla="*/ 1019492 h 2200924"/>
              <a:gd name="connsiteX8" fmla="*/ 422947 w 1622728"/>
              <a:gd name="connsiteY8" fmla="*/ 2200924 h 2200924"/>
              <a:gd name="connsiteX9" fmla="*/ 16476 w 1622728"/>
              <a:gd name="connsiteY9" fmla="*/ 2200924 h 2200924"/>
              <a:gd name="connsiteX0" fmla="*/ 16476 w 1622728"/>
              <a:gd name="connsiteY0" fmla="*/ 2200924 h 2200924"/>
              <a:gd name="connsiteX1" fmla="*/ 16476 w 1622728"/>
              <a:gd name="connsiteY1" fmla="*/ 613022 h 2200924"/>
              <a:gd name="connsiteX2" fmla="*/ 0 w 1622728"/>
              <a:gd name="connsiteY2" fmla="*/ 0 h 2200924"/>
              <a:gd name="connsiteX3" fmla="*/ 422947 w 1622728"/>
              <a:gd name="connsiteY3" fmla="*/ 613022 h 2200924"/>
              <a:gd name="connsiteX4" fmla="*/ 1622727 w 1622728"/>
              <a:gd name="connsiteY4" fmla="*/ 613022 h 2200924"/>
              <a:gd name="connsiteX5" fmla="*/ 1622728 w 1622728"/>
              <a:gd name="connsiteY5" fmla="*/ 1027730 h 2200924"/>
              <a:gd name="connsiteX6" fmla="*/ 422947 w 1622728"/>
              <a:gd name="connsiteY6" fmla="*/ 1019492 h 2200924"/>
              <a:gd name="connsiteX7" fmla="*/ 422947 w 1622728"/>
              <a:gd name="connsiteY7" fmla="*/ 2200924 h 2200924"/>
              <a:gd name="connsiteX8" fmla="*/ 16476 w 1622728"/>
              <a:gd name="connsiteY8" fmla="*/ 2200924 h 2200924"/>
              <a:gd name="connsiteX0" fmla="*/ 0 w 1606252"/>
              <a:gd name="connsiteY0" fmla="*/ 1587902 h 1587902"/>
              <a:gd name="connsiteX1" fmla="*/ 0 w 1606252"/>
              <a:gd name="connsiteY1" fmla="*/ 0 h 1587902"/>
              <a:gd name="connsiteX2" fmla="*/ 406471 w 1606252"/>
              <a:gd name="connsiteY2" fmla="*/ 0 h 1587902"/>
              <a:gd name="connsiteX3" fmla="*/ 1606251 w 1606252"/>
              <a:gd name="connsiteY3" fmla="*/ 0 h 1587902"/>
              <a:gd name="connsiteX4" fmla="*/ 1606252 w 1606252"/>
              <a:gd name="connsiteY4" fmla="*/ 414708 h 1587902"/>
              <a:gd name="connsiteX5" fmla="*/ 406471 w 1606252"/>
              <a:gd name="connsiteY5" fmla="*/ 406470 h 1587902"/>
              <a:gd name="connsiteX6" fmla="*/ 406471 w 1606252"/>
              <a:gd name="connsiteY6" fmla="*/ 1587902 h 1587902"/>
              <a:gd name="connsiteX7" fmla="*/ 0 w 1606252"/>
              <a:gd name="connsiteY7" fmla="*/ 1587902 h 1587902"/>
              <a:gd name="connsiteX0" fmla="*/ 0 w 1606252"/>
              <a:gd name="connsiteY0" fmla="*/ 1587902 h 1587902"/>
              <a:gd name="connsiteX1" fmla="*/ 0 w 1606252"/>
              <a:gd name="connsiteY1" fmla="*/ 0 h 1587902"/>
              <a:gd name="connsiteX2" fmla="*/ 1606251 w 1606252"/>
              <a:gd name="connsiteY2" fmla="*/ 0 h 1587902"/>
              <a:gd name="connsiteX3" fmla="*/ 1606252 w 1606252"/>
              <a:gd name="connsiteY3" fmla="*/ 414708 h 1587902"/>
              <a:gd name="connsiteX4" fmla="*/ 406471 w 1606252"/>
              <a:gd name="connsiteY4" fmla="*/ 406470 h 1587902"/>
              <a:gd name="connsiteX5" fmla="*/ 406471 w 1606252"/>
              <a:gd name="connsiteY5" fmla="*/ 1587902 h 1587902"/>
              <a:gd name="connsiteX6" fmla="*/ 0 w 1606252"/>
              <a:gd name="connsiteY6" fmla="*/ 1587902 h 1587902"/>
              <a:gd name="connsiteX0" fmla="*/ 0 w 2108759"/>
              <a:gd name="connsiteY0" fmla="*/ 1587902 h 1587902"/>
              <a:gd name="connsiteX1" fmla="*/ 0 w 2108759"/>
              <a:gd name="connsiteY1" fmla="*/ 0 h 1587902"/>
              <a:gd name="connsiteX2" fmla="*/ 2108759 w 2108759"/>
              <a:gd name="connsiteY2" fmla="*/ 0 h 1587902"/>
              <a:gd name="connsiteX3" fmla="*/ 1606252 w 2108759"/>
              <a:gd name="connsiteY3" fmla="*/ 414708 h 1587902"/>
              <a:gd name="connsiteX4" fmla="*/ 406471 w 2108759"/>
              <a:gd name="connsiteY4" fmla="*/ 406470 h 1587902"/>
              <a:gd name="connsiteX5" fmla="*/ 406471 w 2108759"/>
              <a:gd name="connsiteY5" fmla="*/ 1587902 h 1587902"/>
              <a:gd name="connsiteX6" fmla="*/ 0 w 2108759"/>
              <a:gd name="connsiteY6" fmla="*/ 1587902 h 1587902"/>
              <a:gd name="connsiteX0" fmla="*/ 0 w 2108759"/>
              <a:gd name="connsiteY0" fmla="*/ 1587902 h 1587902"/>
              <a:gd name="connsiteX1" fmla="*/ 0 w 2108759"/>
              <a:gd name="connsiteY1" fmla="*/ 0 h 1587902"/>
              <a:gd name="connsiteX2" fmla="*/ 2108759 w 2108759"/>
              <a:gd name="connsiteY2" fmla="*/ 0 h 1587902"/>
              <a:gd name="connsiteX3" fmla="*/ 2092285 w 2108759"/>
              <a:gd name="connsiteY3" fmla="*/ 414708 h 1587902"/>
              <a:gd name="connsiteX4" fmla="*/ 406471 w 2108759"/>
              <a:gd name="connsiteY4" fmla="*/ 406470 h 1587902"/>
              <a:gd name="connsiteX5" fmla="*/ 406471 w 2108759"/>
              <a:gd name="connsiteY5" fmla="*/ 1587902 h 1587902"/>
              <a:gd name="connsiteX6" fmla="*/ 0 w 2108759"/>
              <a:gd name="connsiteY6" fmla="*/ 1587902 h 1587902"/>
              <a:gd name="connsiteX0" fmla="*/ 0 w 2108759"/>
              <a:gd name="connsiteY0" fmla="*/ 1587902 h 2172789"/>
              <a:gd name="connsiteX1" fmla="*/ 0 w 2108759"/>
              <a:gd name="connsiteY1" fmla="*/ 0 h 2172789"/>
              <a:gd name="connsiteX2" fmla="*/ 2108759 w 2108759"/>
              <a:gd name="connsiteY2" fmla="*/ 0 h 2172789"/>
              <a:gd name="connsiteX3" fmla="*/ 2092285 w 2108759"/>
              <a:gd name="connsiteY3" fmla="*/ 414708 h 2172789"/>
              <a:gd name="connsiteX4" fmla="*/ 406471 w 2108759"/>
              <a:gd name="connsiteY4" fmla="*/ 406470 h 2172789"/>
              <a:gd name="connsiteX5" fmla="*/ 398233 w 2108759"/>
              <a:gd name="connsiteY5" fmla="*/ 2172789 h 2172789"/>
              <a:gd name="connsiteX6" fmla="*/ 0 w 2108759"/>
              <a:gd name="connsiteY6" fmla="*/ 1587902 h 2172789"/>
              <a:gd name="connsiteX0" fmla="*/ 8238 w 2108759"/>
              <a:gd name="connsiteY0" fmla="*/ 2164551 h 2172789"/>
              <a:gd name="connsiteX1" fmla="*/ 0 w 2108759"/>
              <a:gd name="connsiteY1" fmla="*/ 0 h 2172789"/>
              <a:gd name="connsiteX2" fmla="*/ 2108759 w 2108759"/>
              <a:gd name="connsiteY2" fmla="*/ 0 h 2172789"/>
              <a:gd name="connsiteX3" fmla="*/ 2092285 w 2108759"/>
              <a:gd name="connsiteY3" fmla="*/ 414708 h 2172789"/>
              <a:gd name="connsiteX4" fmla="*/ 406471 w 2108759"/>
              <a:gd name="connsiteY4" fmla="*/ 406470 h 2172789"/>
              <a:gd name="connsiteX5" fmla="*/ 398233 w 2108759"/>
              <a:gd name="connsiteY5" fmla="*/ 2172789 h 2172789"/>
              <a:gd name="connsiteX6" fmla="*/ 8238 w 2108759"/>
              <a:gd name="connsiteY6" fmla="*/ 2164551 h 217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759" h="2172789">
                <a:moveTo>
                  <a:pt x="8238" y="2164551"/>
                </a:moveTo>
                <a:lnTo>
                  <a:pt x="0" y="0"/>
                </a:lnTo>
                <a:lnTo>
                  <a:pt x="2108759" y="0"/>
                </a:lnTo>
                <a:cubicBezTo>
                  <a:pt x="2108759" y="138236"/>
                  <a:pt x="2092285" y="276472"/>
                  <a:pt x="2092285" y="414708"/>
                </a:cubicBezTo>
                <a:lnTo>
                  <a:pt x="406471" y="406470"/>
                </a:lnTo>
                <a:lnTo>
                  <a:pt x="398233" y="2172789"/>
                </a:lnTo>
                <a:lnTo>
                  <a:pt x="8238" y="2164551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Plus 7"/>
          <p:cNvSpPr/>
          <p:nvPr/>
        </p:nvSpPr>
        <p:spPr bwMode="auto">
          <a:xfrm rot="10800000">
            <a:off x="3275857" y="1959744"/>
            <a:ext cx="2108759" cy="2172789"/>
          </a:xfrm>
          <a:custGeom>
            <a:avLst/>
            <a:gdLst>
              <a:gd name="connsiteX0" fmla="*/ 238663 w 1800547"/>
              <a:gd name="connsiteY0" fmla="*/ 660861 h 1728192"/>
              <a:gd name="connsiteX1" fmla="*/ 697038 w 1800547"/>
              <a:gd name="connsiteY1" fmla="*/ 660861 h 1728192"/>
              <a:gd name="connsiteX2" fmla="*/ 697038 w 1800547"/>
              <a:gd name="connsiteY2" fmla="*/ 229072 h 1728192"/>
              <a:gd name="connsiteX3" fmla="*/ 1103509 w 1800547"/>
              <a:gd name="connsiteY3" fmla="*/ 229072 h 1728192"/>
              <a:gd name="connsiteX4" fmla="*/ 1103509 w 1800547"/>
              <a:gd name="connsiteY4" fmla="*/ 660861 h 1728192"/>
              <a:gd name="connsiteX5" fmla="*/ 1561884 w 1800547"/>
              <a:gd name="connsiteY5" fmla="*/ 660861 h 1728192"/>
              <a:gd name="connsiteX6" fmla="*/ 1561884 w 1800547"/>
              <a:gd name="connsiteY6" fmla="*/ 1067331 h 1728192"/>
              <a:gd name="connsiteX7" fmla="*/ 1103509 w 1800547"/>
              <a:gd name="connsiteY7" fmla="*/ 1067331 h 1728192"/>
              <a:gd name="connsiteX8" fmla="*/ 1103509 w 1800547"/>
              <a:gd name="connsiteY8" fmla="*/ 1499120 h 1728192"/>
              <a:gd name="connsiteX9" fmla="*/ 697038 w 1800547"/>
              <a:gd name="connsiteY9" fmla="*/ 1499120 h 1728192"/>
              <a:gd name="connsiteX10" fmla="*/ 697038 w 1800547"/>
              <a:gd name="connsiteY10" fmla="*/ 1067331 h 1728192"/>
              <a:gd name="connsiteX11" fmla="*/ 238663 w 1800547"/>
              <a:gd name="connsiteY11" fmla="*/ 1067331 h 1728192"/>
              <a:gd name="connsiteX12" fmla="*/ 238663 w 1800547"/>
              <a:gd name="connsiteY12" fmla="*/ 660861 h 1728192"/>
              <a:gd name="connsiteX0" fmla="*/ 0 w 2064626"/>
              <a:gd name="connsiteY0" fmla="*/ 431789 h 1270048"/>
              <a:gd name="connsiteX1" fmla="*/ 458375 w 2064626"/>
              <a:gd name="connsiteY1" fmla="*/ 431789 h 1270048"/>
              <a:gd name="connsiteX2" fmla="*/ 458375 w 2064626"/>
              <a:gd name="connsiteY2" fmla="*/ 0 h 1270048"/>
              <a:gd name="connsiteX3" fmla="*/ 864846 w 2064626"/>
              <a:gd name="connsiteY3" fmla="*/ 0 h 1270048"/>
              <a:gd name="connsiteX4" fmla="*/ 864846 w 2064626"/>
              <a:gd name="connsiteY4" fmla="*/ 431789 h 1270048"/>
              <a:gd name="connsiteX5" fmla="*/ 2064626 w 2064626"/>
              <a:gd name="connsiteY5" fmla="*/ 431789 h 1270048"/>
              <a:gd name="connsiteX6" fmla="*/ 1323221 w 2064626"/>
              <a:gd name="connsiteY6" fmla="*/ 838259 h 1270048"/>
              <a:gd name="connsiteX7" fmla="*/ 864846 w 2064626"/>
              <a:gd name="connsiteY7" fmla="*/ 838259 h 1270048"/>
              <a:gd name="connsiteX8" fmla="*/ 864846 w 2064626"/>
              <a:gd name="connsiteY8" fmla="*/ 1270048 h 1270048"/>
              <a:gd name="connsiteX9" fmla="*/ 458375 w 2064626"/>
              <a:gd name="connsiteY9" fmla="*/ 1270048 h 1270048"/>
              <a:gd name="connsiteX10" fmla="*/ 458375 w 2064626"/>
              <a:gd name="connsiteY10" fmla="*/ 838259 h 1270048"/>
              <a:gd name="connsiteX11" fmla="*/ 0 w 2064626"/>
              <a:gd name="connsiteY11" fmla="*/ 838259 h 1270048"/>
              <a:gd name="connsiteX12" fmla="*/ 0 w 2064626"/>
              <a:gd name="connsiteY12" fmla="*/ 431789 h 1270048"/>
              <a:gd name="connsiteX0" fmla="*/ 0 w 2064627"/>
              <a:gd name="connsiteY0" fmla="*/ 431789 h 1270048"/>
              <a:gd name="connsiteX1" fmla="*/ 458375 w 2064627"/>
              <a:gd name="connsiteY1" fmla="*/ 431789 h 1270048"/>
              <a:gd name="connsiteX2" fmla="*/ 458375 w 2064627"/>
              <a:gd name="connsiteY2" fmla="*/ 0 h 1270048"/>
              <a:gd name="connsiteX3" fmla="*/ 864846 w 2064627"/>
              <a:gd name="connsiteY3" fmla="*/ 0 h 1270048"/>
              <a:gd name="connsiteX4" fmla="*/ 864846 w 2064627"/>
              <a:gd name="connsiteY4" fmla="*/ 431789 h 1270048"/>
              <a:gd name="connsiteX5" fmla="*/ 2064626 w 2064627"/>
              <a:gd name="connsiteY5" fmla="*/ 431789 h 1270048"/>
              <a:gd name="connsiteX6" fmla="*/ 2064627 w 2064627"/>
              <a:gd name="connsiteY6" fmla="*/ 846497 h 1270048"/>
              <a:gd name="connsiteX7" fmla="*/ 864846 w 2064627"/>
              <a:gd name="connsiteY7" fmla="*/ 838259 h 1270048"/>
              <a:gd name="connsiteX8" fmla="*/ 864846 w 2064627"/>
              <a:gd name="connsiteY8" fmla="*/ 1270048 h 1270048"/>
              <a:gd name="connsiteX9" fmla="*/ 458375 w 2064627"/>
              <a:gd name="connsiteY9" fmla="*/ 1270048 h 1270048"/>
              <a:gd name="connsiteX10" fmla="*/ 458375 w 2064627"/>
              <a:gd name="connsiteY10" fmla="*/ 838259 h 1270048"/>
              <a:gd name="connsiteX11" fmla="*/ 0 w 2064627"/>
              <a:gd name="connsiteY11" fmla="*/ 838259 h 1270048"/>
              <a:gd name="connsiteX12" fmla="*/ 0 w 2064627"/>
              <a:gd name="connsiteY12" fmla="*/ 431789 h 1270048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58375 w 2064627"/>
              <a:gd name="connsiteY9" fmla="*/ 1270048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91326 w 2064627"/>
              <a:gd name="connsiteY9" fmla="*/ 2019691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431789 h 2019691"/>
              <a:gd name="connsiteX1" fmla="*/ 458375 w 2064627"/>
              <a:gd name="connsiteY1" fmla="*/ 431789 h 2019691"/>
              <a:gd name="connsiteX2" fmla="*/ 458375 w 2064627"/>
              <a:gd name="connsiteY2" fmla="*/ 0 h 2019691"/>
              <a:gd name="connsiteX3" fmla="*/ 864846 w 2064627"/>
              <a:gd name="connsiteY3" fmla="*/ 0 h 2019691"/>
              <a:gd name="connsiteX4" fmla="*/ 864846 w 2064627"/>
              <a:gd name="connsiteY4" fmla="*/ 431789 h 2019691"/>
              <a:gd name="connsiteX5" fmla="*/ 2064626 w 2064627"/>
              <a:gd name="connsiteY5" fmla="*/ 431789 h 2019691"/>
              <a:gd name="connsiteX6" fmla="*/ 2064627 w 2064627"/>
              <a:gd name="connsiteY6" fmla="*/ 846497 h 2019691"/>
              <a:gd name="connsiteX7" fmla="*/ 864846 w 2064627"/>
              <a:gd name="connsiteY7" fmla="*/ 838259 h 2019691"/>
              <a:gd name="connsiteX8" fmla="*/ 864846 w 2064627"/>
              <a:gd name="connsiteY8" fmla="*/ 2019691 h 2019691"/>
              <a:gd name="connsiteX9" fmla="*/ 458375 w 2064627"/>
              <a:gd name="connsiteY9" fmla="*/ 2019691 h 2019691"/>
              <a:gd name="connsiteX10" fmla="*/ 458375 w 2064627"/>
              <a:gd name="connsiteY10" fmla="*/ 838259 h 2019691"/>
              <a:gd name="connsiteX11" fmla="*/ 0 w 2064627"/>
              <a:gd name="connsiteY11" fmla="*/ 838259 h 2019691"/>
              <a:gd name="connsiteX12" fmla="*/ 0 w 2064627"/>
              <a:gd name="connsiteY12" fmla="*/ 431789 h 2019691"/>
              <a:gd name="connsiteX0" fmla="*/ 0 w 2064627"/>
              <a:gd name="connsiteY0" fmla="*/ 604784 h 2192686"/>
              <a:gd name="connsiteX1" fmla="*/ 458375 w 2064627"/>
              <a:gd name="connsiteY1" fmla="*/ 604784 h 2192686"/>
              <a:gd name="connsiteX2" fmla="*/ 458375 w 2064627"/>
              <a:gd name="connsiteY2" fmla="*/ 172995 h 2192686"/>
              <a:gd name="connsiteX3" fmla="*/ 864846 w 2064627"/>
              <a:gd name="connsiteY3" fmla="*/ 0 h 2192686"/>
              <a:gd name="connsiteX4" fmla="*/ 864846 w 2064627"/>
              <a:gd name="connsiteY4" fmla="*/ 604784 h 2192686"/>
              <a:gd name="connsiteX5" fmla="*/ 2064626 w 2064627"/>
              <a:gd name="connsiteY5" fmla="*/ 604784 h 2192686"/>
              <a:gd name="connsiteX6" fmla="*/ 2064627 w 2064627"/>
              <a:gd name="connsiteY6" fmla="*/ 1019492 h 2192686"/>
              <a:gd name="connsiteX7" fmla="*/ 864846 w 2064627"/>
              <a:gd name="connsiteY7" fmla="*/ 1011254 h 2192686"/>
              <a:gd name="connsiteX8" fmla="*/ 864846 w 2064627"/>
              <a:gd name="connsiteY8" fmla="*/ 2192686 h 2192686"/>
              <a:gd name="connsiteX9" fmla="*/ 458375 w 2064627"/>
              <a:gd name="connsiteY9" fmla="*/ 2192686 h 2192686"/>
              <a:gd name="connsiteX10" fmla="*/ 458375 w 2064627"/>
              <a:gd name="connsiteY10" fmla="*/ 1011254 h 2192686"/>
              <a:gd name="connsiteX11" fmla="*/ 0 w 2064627"/>
              <a:gd name="connsiteY11" fmla="*/ 1011254 h 2192686"/>
              <a:gd name="connsiteX12" fmla="*/ 0 w 2064627"/>
              <a:gd name="connsiteY12" fmla="*/ 604784 h 2192686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66612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1019492 h 2200924"/>
              <a:gd name="connsiteX12" fmla="*/ 0 w 2064627"/>
              <a:gd name="connsiteY12" fmla="*/ 613022 h 2200924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41899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1019492 h 2200924"/>
              <a:gd name="connsiteX12" fmla="*/ 0 w 2064627"/>
              <a:gd name="connsiteY12" fmla="*/ 613022 h 2200924"/>
              <a:gd name="connsiteX0" fmla="*/ 0 w 2064627"/>
              <a:gd name="connsiteY0" fmla="*/ 613022 h 2200924"/>
              <a:gd name="connsiteX1" fmla="*/ 458375 w 2064627"/>
              <a:gd name="connsiteY1" fmla="*/ 613022 h 2200924"/>
              <a:gd name="connsiteX2" fmla="*/ 441899 w 2064627"/>
              <a:gd name="connsiteY2" fmla="*/ 0 h 2200924"/>
              <a:gd name="connsiteX3" fmla="*/ 864846 w 2064627"/>
              <a:gd name="connsiteY3" fmla="*/ 8238 h 2200924"/>
              <a:gd name="connsiteX4" fmla="*/ 864846 w 2064627"/>
              <a:gd name="connsiteY4" fmla="*/ 613022 h 2200924"/>
              <a:gd name="connsiteX5" fmla="*/ 2064626 w 2064627"/>
              <a:gd name="connsiteY5" fmla="*/ 613022 h 2200924"/>
              <a:gd name="connsiteX6" fmla="*/ 2064627 w 2064627"/>
              <a:gd name="connsiteY6" fmla="*/ 1027730 h 2200924"/>
              <a:gd name="connsiteX7" fmla="*/ 864846 w 2064627"/>
              <a:gd name="connsiteY7" fmla="*/ 1019492 h 2200924"/>
              <a:gd name="connsiteX8" fmla="*/ 864846 w 2064627"/>
              <a:gd name="connsiteY8" fmla="*/ 2200924 h 2200924"/>
              <a:gd name="connsiteX9" fmla="*/ 458375 w 2064627"/>
              <a:gd name="connsiteY9" fmla="*/ 2200924 h 2200924"/>
              <a:gd name="connsiteX10" fmla="*/ 458375 w 2064627"/>
              <a:gd name="connsiteY10" fmla="*/ 1019492 h 2200924"/>
              <a:gd name="connsiteX11" fmla="*/ 0 w 2064627"/>
              <a:gd name="connsiteY11" fmla="*/ 613022 h 2200924"/>
              <a:gd name="connsiteX0" fmla="*/ 16476 w 1622728"/>
              <a:gd name="connsiteY0" fmla="*/ 1019492 h 2200924"/>
              <a:gd name="connsiteX1" fmla="*/ 16476 w 1622728"/>
              <a:gd name="connsiteY1" fmla="*/ 613022 h 2200924"/>
              <a:gd name="connsiteX2" fmla="*/ 0 w 1622728"/>
              <a:gd name="connsiteY2" fmla="*/ 0 h 2200924"/>
              <a:gd name="connsiteX3" fmla="*/ 422947 w 1622728"/>
              <a:gd name="connsiteY3" fmla="*/ 8238 h 2200924"/>
              <a:gd name="connsiteX4" fmla="*/ 422947 w 1622728"/>
              <a:gd name="connsiteY4" fmla="*/ 613022 h 2200924"/>
              <a:gd name="connsiteX5" fmla="*/ 1622727 w 1622728"/>
              <a:gd name="connsiteY5" fmla="*/ 613022 h 2200924"/>
              <a:gd name="connsiteX6" fmla="*/ 1622728 w 1622728"/>
              <a:gd name="connsiteY6" fmla="*/ 1027730 h 2200924"/>
              <a:gd name="connsiteX7" fmla="*/ 422947 w 1622728"/>
              <a:gd name="connsiteY7" fmla="*/ 1019492 h 2200924"/>
              <a:gd name="connsiteX8" fmla="*/ 422947 w 1622728"/>
              <a:gd name="connsiteY8" fmla="*/ 2200924 h 2200924"/>
              <a:gd name="connsiteX9" fmla="*/ 16476 w 1622728"/>
              <a:gd name="connsiteY9" fmla="*/ 2200924 h 2200924"/>
              <a:gd name="connsiteX10" fmla="*/ 16476 w 1622728"/>
              <a:gd name="connsiteY10" fmla="*/ 1019492 h 2200924"/>
              <a:gd name="connsiteX0" fmla="*/ 16476 w 1622728"/>
              <a:gd name="connsiteY0" fmla="*/ 2200924 h 2200924"/>
              <a:gd name="connsiteX1" fmla="*/ 16476 w 1622728"/>
              <a:gd name="connsiteY1" fmla="*/ 613022 h 2200924"/>
              <a:gd name="connsiteX2" fmla="*/ 0 w 1622728"/>
              <a:gd name="connsiteY2" fmla="*/ 0 h 2200924"/>
              <a:gd name="connsiteX3" fmla="*/ 422947 w 1622728"/>
              <a:gd name="connsiteY3" fmla="*/ 8238 h 2200924"/>
              <a:gd name="connsiteX4" fmla="*/ 422947 w 1622728"/>
              <a:gd name="connsiteY4" fmla="*/ 613022 h 2200924"/>
              <a:gd name="connsiteX5" fmla="*/ 1622727 w 1622728"/>
              <a:gd name="connsiteY5" fmla="*/ 613022 h 2200924"/>
              <a:gd name="connsiteX6" fmla="*/ 1622728 w 1622728"/>
              <a:gd name="connsiteY6" fmla="*/ 1027730 h 2200924"/>
              <a:gd name="connsiteX7" fmla="*/ 422947 w 1622728"/>
              <a:gd name="connsiteY7" fmla="*/ 1019492 h 2200924"/>
              <a:gd name="connsiteX8" fmla="*/ 422947 w 1622728"/>
              <a:gd name="connsiteY8" fmla="*/ 2200924 h 2200924"/>
              <a:gd name="connsiteX9" fmla="*/ 16476 w 1622728"/>
              <a:gd name="connsiteY9" fmla="*/ 2200924 h 2200924"/>
              <a:gd name="connsiteX0" fmla="*/ 16476 w 1622728"/>
              <a:gd name="connsiteY0" fmla="*/ 2200924 h 2200924"/>
              <a:gd name="connsiteX1" fmla="*/ 16476 w 1622728"/>
              <a:gd name="connsiteY1" fmla="*/ 613022 h 2200924"/>
              <a:gd name="connsiteX2" fmla="*/ 0 w 1622728"/>
              <a:gd name="connsiteY2" fmla="*/ 0 h 2200924"/>
              <a:gd name="connsiteX3" fmla="*/ 422947 w 1622728"/>
              <a:gd name="connsiteY3" fmla="*/ 613022 h 2200924"/>
              <a:gd name="connsiteX4" fmla="*/ 1622727 w 1622728"/>
              <a:gd name="connsiteY4" fmla="*/ 613022 h 2200924"/>
              <a:gd name="connsiteX5" fmla="*/ 1622728 w 1622728"/>
              <a:gd name="connsiteY5" fmla="*/ 1027730 h 2200924"/>
              <a:gd name="connsiteX6" fmla="*/ 422947 w 1622728"/>
              <a:gd name="connsiteY6" fmla="*/ 1019492 h 2200924"/>
              <a:gd name="connsiteX7" fmla="*/ 422947 w 1622728"/>
              <a:gd name="connsiteY7" fmla="*/ 2200924 h 2200924"/>
              <a:gd name="connsiteX8" fmla="*/ 16476 w 1622728"/>
              <a:gd name="connsiteY8" fmla="*/ 2200924 h 2200924"/>
              <a:gd name="connsiteX0" fmla="*/ 0 w 1606252"/>
              <a:gd name="connsiteY0" fmla="*/ 1587902 h 1587902"/>
              <a:gd name="connsiteX1" fmla="*/ 0 w 1606252"/>
              <a:gd name="connsiteY1" fmla="*/ 0 h 1587902"/>
              <a:gd name="connsiteX2" fmla="*/ 406471 w 1606252"/>
              <a:gd name="connsiteY2" fmla="*/ 0 h 1587902"/>
              <a:gd name="connsiteX3" fmla="*/ 1606251 w 1606252"/>
              <a:gd name="connsiteY3" fmla="*/ 0 h 1587902"/>
              <a:gd name="connsiteX4" fmla="*/ 1606252 w 1606252"/>
              <a:gd name="connsiteY4" fmla="*/ 414708 h 1587902"/>
              <a:gd name="connsiteX5" fmla="*/ 406471 w 1606252"/>
              <a:gd name="connsiteY5" fmla="*/ 406470 h 1587902"/>
              <a:gd name="connsiteX6" fmla="*/ 406471 w 1606252"/>
              <a:gd name="connsiteY6" fmla="*/ 1587902 h 1587902"/>
              <a:gd name="connsiteX7" fmla="*/ 0 w 1606252"/>
              <a:gd name="connsiteY7" fmla="*/ 1587902 h 1587902"/>
              <a:gd name="connsiteX0" fmla="*/ 0 w 1606252"/>
              <a:gd name="connsiteY0" fmla="*/ 1587902 h 1587902"/>
              <a:gd name="connsiteX1" fmla="*/ 0 w 1606252"/>
              <a:gd name="connsiteY1" fmla="*/ 0 h 1587902"/>
              <a:gd name="connsiteX2" fmla="*/ 1606251 w 1606252"/>
              <a:gd name="connsiteY2" fmla="*/ 0 h 1587902"/>
              <a:gd name="connsiteX3" fmla="*/ 1606252 w 1606252"/>
              <a:gd name="connsiteY3" fmla="*/ 414708 h 1587902"/>
              <a:gd name="connsiteX4" fmla="*/ 406471 w 1606252"/>
              <a:gd name="connsiteY4" fmla="*/ 406470 h 1587902"/>
              <a:gd name="connsiteX5" fmla="*/ 406471 w 1606252"/>
              <a:gd name="connsiteY5" fmla="*/ 1587902 h 1587902"/>
              <a:gd name="connsiteX6" fmla="*/ 0 w 1606252"/>
              <a:gd name="connsiteY6" fmla="*/ 1587902 h 1587902"/>
              <a:gd name="connsiteX0" fmla="*/ 0 w 2108759"/>
              <a:gd name="connsiteY0" fmla="*/ 1587902 h 1587902"/>
              <a:gd name="connsiteX1" fmla="*/ 0 w 2108759"/>
              <a:gd name="connsiteY1" fmla="*/ 0 h 1587902"/>
              <a:gd name="connsiteX2" fmla="*/ 2108759 w 2108759"/>
              <a:gd name="connsiteY2" fmla="*/ 0 h 1587902"/>
              <a:gd name="connsiteX3" fmla="*/ 1606252 w 2108759"/>
              <a:gd name="connsiteY3" fmla="*/ 414708 h 1587902"/>
              <a:gd name="connsiteX4" fmla="*/ 406471 w 2108759"/>
              <a:gd name="connsiteY4" fmla="*/ 406470 h 1587902"/>
              <a:gd name="connsiteX5" fmla="*/ 406471 w 2108759"/>
              <a:gd name="connsiteY5" fmla="*/ 1587902 h 1587902"/>
              <a:gd name="connsiteX6" fmla="*/ 0 w 2108759"/>
              <a:gd name="connsiteY6" fmla="*/ 1587902 h 1587902"/>
              <a:gd name="connsiteX0" fmla="*/ 0 w 2108759"/>
              <a:gd name="connsiteY0" fmla="*/ 1587902 h 1587902"/>
              <a:gd name="connsiteX1" fmla="*/ 0 w 2108759"/>
              <a:gd name="connsiteY1" fmla="*/ 0 h 1587902"/>
              <a:gd name="connsiteX2" fmla="*/ 2108759 w 2108759"/>
              <a:gd name="connsiteY2" fmla="*/ 0 h 1587902"/>
              <a:gd name="connsiteX3" fmla="*/ 2092285 w 2108759"/>
              <a:gd name="connsiteY3" fmla="*/ 414708 h 1587902"/>
              <a:gd name="connsiteX4" fmla="*/ 406471 w 2108759"/>
              <a:gd name="connsiteY4" fmla="*/ 406470 h 1587902"/>
              <a:gd name="connsiteX5" fmla="*/ 406471 w 2108759"/>
              <a:gd name="connsiteY5" fmla="*/ 1587902 h 1587902"/>
              <a:gd name="connsiteX6" fmla="*/ 0 w 2108759"/>
              <a:gd name="connsiteY6" fmla="*/ 1587902 h 1587902"/>
              <a:gd name="connsiteX0" fmla="*/ 0 w 2108759"/>
              <a:gd name="connsiteY0" fmla="*/ 1587902 h 2172789"/>
              <a:gd name="connsiteX1" fmla="*/ 0 w 2108759"/>
              <a:gd name="connsiteY1" fmla="*/ 0 h 2172789"/>
              <a:gd name="connsiteX2" fmla="*/ 2108759 w 2108759"/>
              <a:gd name="connsiteY2" fmla="*/ 0 h 2172789"/>
              <a:gd name="connsiteX3" fmla="*/ 2092285 w 2108759"/>
              <a:gd name="connsiteY3" fmla="*/ 414708 h 2172789"/>
              <a:gd name="connsiteX4" fmla="*/ 406471 w 2108759"/>
              <a:gd name="connsiteY4" fmla="*/ 406470 h 2172789"/>
              <a:gd name="connsiteX5" fmla="*/ 398233 w 2108759"/>
              <a:gd name="connsiteY5" fmla="*/ 2172789 h 2172789"/>
              <a:gd name="connsiteX6" fmla="*/ 0 w 2108759"/>
              <a:gd name="connsiteY6" fmla="*/ 1587902 h 2172789"/>
              <a:gd name="connsiteX0" fmla="*/ 8238 w 2108759"/>
              <a:gd name="connsiteY0" fmla="*/ 2164551 h 2172789"/>
              <a:gd name="connsiteX1" fmla="*/ 0 w 2108759"/>
              <a:gd name="connsiteY1" fmla="*/ 0 h 2172789"/>
              <a:gd name="connsiteX2" fmla="*/ 2108759 w 2108759"/>
              <a:gd name="connsiteY2" fmla="*/ 0 h 2172789"/>
              <a:gd name="connsiteX3" fmla="*/ 2092285 w 2108759"/>
              <a:gd name="connsiteY3" fmla="*/ 414708 h 2172789"/>
              <a:gd name="connsiteX4" fmla="*/ 406471 w 2108759"/>
              <a:gd name="connsiteY4" fmla="*/ 406470 h 2172789"/>
              <a:gd name="connsiteX5" fmla="*/ 398233 w 2108759"/>
              <a:gd name="connsiteY5" fmla="*/ 2172789 h 2172789"/>
              <a:gd name="connsiteX6" fmla="*/ 8238 w 2108759"/>
              <a:gd name="connsiteY6" fmla="*/ 2164551 h 217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759" h="2172789">
                <a:moveTo>
                  <a:pt x="8238" y="2164551"/>
                </a:moveTo>
                <a:lnTo>
                  <a:pt x="0" y="0"/>
                </a:lnTo>
                <a:lnTo>
                  <a:pt x="2108759" y="0"/>
                </a:lnTo>
                <a:cubicBezTo>
                  <a:pt x="2108759" y="138236"/>
                  <a:pt x="2092285" y="276472"/>
                  <a:pt x="2092285" y="414708"/>
                </a:cubicBezTo>
                <a:lnTo>
                  <a:pt x="406471" y="406470"/>
                </a:lnTo>
                <a:lnTo>
                  <a:pt x="398233" y="2172789"/>
                </a:lnTo>
                <a:lnTo>
                  <a:pt x="8238" y="2164551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23528" y="2924944"/>
                <a:ext cx="8496944" cy="71363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The treewidth of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grid is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924944"/>
                <a:ext cx="8496944" cy="71363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1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Contracting edges does not increase treewidth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196752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/>
                  <a:t>If </a:t>
                </a:r>
                <a:r>
                  <a:rPr 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can be obtained 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a sequence of</a:t>
                </a:r>
                <a:br>
                  <a:rPr lang="en-US" sz="2400" dirty="0"/>
                </a:br>
                <a:r>
                  <a:rPr lang="en-US" sz="2400" i="1" dirty="0" smtClean="0"/>
                  <a:t>edge </a:t>
                </a:r>
                <a:r>
                  <a:rPr lang="en-US" sz="2400" i="1" dirty="0"/>
                  <a:t>deletions, vertex deletions, and edge contractions, </a:t>
                </a:r>
                <a:br>
                  <a:rPr lang="en-US" sz="2400" i="1" dirty="0"/>
                </a:b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minor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𝑡𝑟𝑒𝑒𝑤𝑖𝑑𝑡h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𝑡𝑟𝑒𝑒𝑤𝑖𝑑𝑡h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96752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04" y="2852936"/>
            <a:ext cx="23241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96" y="2852936"/>
            <a:ext cx="2324100" cy="14859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3743908" y="3307854"/>
            <a:ext cx="1656184" cy="6063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contract edge 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23528" y="4749305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Corollary. </a:t>
                </a:r>
                <a:r>
                  <a:rPr lang="en-US" sz="2400" dirty="0" smtClean="0"/>
                  <a:t>If you can obtain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grid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by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deleting edges, deleting vertices, and contracting edges, </a:t>
                </a:r>
              </a:p>
              <a:p>
                <a:pPr marL="0" lvl="1"/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𝑡𝑟𝑒𝑒𝑤𝑖𝑑𝑡h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𝑡𝑟𝑒𝑒𝑤𝑖𝑑𝑡h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749305"/>
                <a:ext cx="8496944" cy="122413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0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excluded grid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4554"/>
            <a:ext cx="8229600" cy="6285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some sense, large grid minors are the </a:t>
            </a:r>
            <a:r>
              <a:rPr lang="en-US" dirty="0" smtClean="0">
                <a:solidFill>
                  <a:srgbClr val="0070C0"/>
                </a:solidFill>
              </a:rPr>
              <a:t>only</a:t>
            </a:r>
            <a:r>
              <a:rPr lang="en-US" dirty="0" smtClean="0"/>
              <a:t> reason for large </a:t>
            </a:r>
            <a:r>
              <a:rPr lang="en-US" cap="small" dirty="0" err="1" smtClean="0"/>
              <a:t>tw</a:t>
            </a:r>
            <a:endParaRPr lang="en-US" cap="small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4365104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Excluded grid theorem</a:t>
                </a:r>
                <a:r>
                  <a:rPr lang="en-US" sz="2400" b="1" dirty="0"/>
                  <a:t>. </a:t>
                </a:r>
                <a:r>
                  <a:rPr lang="en-US" sz="1800" dirty="0">
                    <a:solidFill>
                      <a:srgbClr val="0070C0"/>
                    </a:solidFill>
                  </a:rPr>
                  <a:t>[RS’86, RST’94, KK’12, LS’14, CC’14, Chuzhoy’16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𝑡𝑟𝑒𝑒𝑤𝑖𝑑𝑡h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contains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 grid as a minor,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365104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01120" y="1451122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Corollary. </a:t>
                </a:r>
                <a:r>
                  <a:rPr lang="en-US" sz="2400" dirty="0" smtClean="0"/>
                  <a:t>If contains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grid as a minor, 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𝑡𝑟𝑒𝑒𝑤𝑖𝑑𝑡h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120" y="1451122"/>
                <a:ext cx="8496944" cy="122413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6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separators from tree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12975"/>
                <a:ext cx="8229600" cy="3306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 smtClean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Consider tree decomposition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Pick a root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. Then for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857250" lvl="1" indent="-45720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be the subtree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be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in bags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Pick deepest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12975"/>
                <a:ext cx="8229600" cy="3306888"/>
              </a:xfrm>
              <a:blipFill rotWithShape="0">
                <a:blip r:embed="rId2"/>
                <a:stretch>
                  <a:fillRect l="-1185" t="-1473" b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484784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If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then there is 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separator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0" lvl="1"/>
                <a:r>
                  <a:rPr lang="en-US" sz="2400" dirty="0" smtClean="0"/>
                  <a:t>each connected component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has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vertices.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7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treewidth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20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47663"/>
            <a:ext cx="8352159" cy="633412"/>
          </a:xfrm>
        </p:spPr>
        <p:txBody>
          <a:bodyPr/>
          <a:lstStyle/>
          <a:p>
            <a:r>
              <a:rPr lang="en-US" dirty="0" smtClean="0"/>
              <a:t>Small-treewidth graphs have a low-degree vertex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68960"/>
                <a:ext cx="8229600" cy="24811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 strategies: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cops can catch any robber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it has a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Find a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 by inspecting leaves of decomposition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68960"/>
                <a:ext cx="8229600" cy="2481138"/>
              </a:xfrm>
              <a:blipFill rotWithShape="0">
                <a:blip r:embed="rId2"/>
                <a:stretch>
                  <a:fillRect l="-1185" t="-1966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pPr marL="0" lvl="1"/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vertex of degree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4938030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Corollary.</a:t>
                </a:r>
              </a:p>
              <a:p>
                <a:pPr marL="0" lvl="1"/>
                <a:r>
                  <a:rPr lang="en-US" sz="2400" dirty="0" smtClean="0"/>
                  <a:t>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graph of 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has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sz="2400" dirty="0" smtClean="0"/>
                  <a:t> edges.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38030"/>
                <a:ext cx="8496944" cy="122413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5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Cliques are represented in tree decompositions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36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forms a clique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, then any tree decomposition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bag containing all vertices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3717032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Helly property.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is a tree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are connected subgraphs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∩…∩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717032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p Arrow 9"/>
          <p:cNvSpPr/>
          <p:nvPr/>
        </p:nvSpPr>
        <p:spPr bwMode="auto">
          <a:xfrm>
            <a:off x="4283968" y="3068960"/>
            <a:ext cx="576064" cy="43204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23528" y="5301208"/>
                <a:ext cx="8496944" cy="86095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Corollary.</a:t>
                </a:r>
              </a:p>
              <a:p>
                <a:pPr marL="0" lvl="1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clique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𝑡𝑟𝑒𝑒𝑤𝑖𝑑𝑡h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301208"/>
                <a:ext cx="8496944" cy="86095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3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 smtClean="0"/>
              <a:t> of random graphs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66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geometric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Drop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points onto the square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Connect pairs by an edge when their distance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2455188"/>
                <a:ext cx="8496944" cy="16938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With probability going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 smtClean="0"/>
                  <a:t>, the random geometric graph has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 smtClean="0"/>
                  <a:t>, the threshold for appearance of a giant component.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455188"/>
                <a:ext cx="8496944" cy="169389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323528" y="4458285"/>
                <a:ext cx="8496944" cy="16938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With probability going to 1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 smtClean="0"/>
                  <a:t>, the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 of the graph obtained from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grid by retaining each edge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458285"/>
                <a:ext cx="8496944" cy="169389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51720" y="63720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[Li &amp; Müller, ‘15</a:t>
            </a:r>
            <a:r>
              <a:rPr lang="en-US" sz="1800" dirty="0" smtClean="0">
                <a:solidFill>
                  <a:srgbClr val="0070C0"/>
                </a:solidFill>
              </a:rPr>
              <a:t>]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</a:t>
            </a:r>
            <a:r>
              <a:rPr lang="en-US" dirty="0" err="1"/>
              <a:t>Erdös-Rényi</a:t>
            </a:r>
            <a:r>
              <a:rPr lang="en-US" dirty="0"/>
              <a:t> </a:t>
            </a:r>
            <a:r>
              <a:rPr lang="en-US" dirty="0" smtClean="0"/>
              <a:t>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Random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Each edge is independently present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39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2708920"/>
                <a:ext cx="8496944" cy="20545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l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 be a constant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 Then the following holds almost surely:</a:t>
                </a:r>
              </a:p>
              <a:p>
                <a:pPr lvl="1" indent="-457200" algn="l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 smtClean="0"/>
                  <a:t> then the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 depending only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 indent="-457200" algn="l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/>
                  <a:t> then the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at most 2.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708920"/>
                <a:ext cx="8496944" cy="205457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51720" y="49411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[Lee, Lee, </a:t>
            </a:r>
            <a:r>
              <a:rPr lang="en-US" sz="1800" dirty="0" err="1" smtClean="0">
                <a:solidFill>
                  <a:srgbClr val="0070C0"/>
                </a:solidFill>
              </a:rPr>
              <a:t>Oum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>
                <a:solidFill>
                  <a:srgbClr val="0070C0"/>
                </a:solidFill>
              </a:rPr>
              <a:t>‘</a:t>
            </a:r>
            <a:r>
              <a:rPr lang="en-US" sz="1800" dirty="0" smtClean="0">
                <a:solidFill>
                  <a:srgbClr val="0070C0"/>
                </a:solidFill>
              </a:rPr>
              <a:t>12]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all noses in the same direction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All my graphs are finite</a:t>
                </a:r>
              </a:p>
              <a:p>
                <a:r>
                  <a:rPr lang="en-US" dirty="0" smtClean="0"/>
                  <a:t>… simple</a:t>
                </a:r>
              </a:p>
              <a:p>
                <a:r>
                  <a:rPr lang="en-US" dirty="0" smtClean="0"/>
                  <a:t>… and undirected (edge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=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𝑣𝑢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 use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connected component</a:t>
                </a:r>
                <a:r>
                  <a:rPr lang="en-US" dirty="0" smtClean="0"/>
                  <a:t> 	for what Tim calls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cluster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/>
                  <a:t>I use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cycle</a:t>
                </a:r>
                <a:r>
                  <a:rPr lang="en-US" dirty="0" smtClean="0"/>
                  <a:t> 			for </a:t>
                </a:r>
                <a:r>
                  <a:rPr lang="en-US" dirty="0"/>
                  <a:t>what Tim calls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loop</a:t>
                </a:r>
                <a:r>
                  <a:rPr lang="en-US" dirty="0">
                    <a:solidFill>
                      <a:srgbClr val="0070C0"/>
                    </a:solidFill>
                  </a:rPr>
                  <a:t/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Interrupt me any time!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4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80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arboretum of graphs of bounded </a:t>
            </a:r>
            <a:r>
              <a:rPr lang="en-US" dirty="0" err="1" smtClean="0"/>
              <a:t>treewidth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099409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099409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70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obber"/>
          <p:cNvGrpSpPr/>
          <p:nvPr/>
        </p:nvGrpSpPr>
        <p:grpSpPr>
          <a:xfrm>
            <a:off x="5076591" y="5897269"/>
            <a:ext cx="1151593" cy="700083"/>
            <a:chOff x="7308304" y="3290712"/>
            <a:chExt cx="756270" cy="459756"/>
          </a:xfrm>
        </p:grpSpPr>
        <p:sp>
          <p:nvSpPr>
            <p:cNvPr id="9" name="Oval 8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0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Treewidth is a graph parameter measuring treelike-ness</a:t>
                </a:r>
              </a:p>
              <a:p>
                <a:pPr lvl="1"/>
                <a:r>
                  <a:rPr lang="en-US" dirty="0" smtClean="0"/>
                  <a:t>Definition in terms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 decompositions</a:t>
                </a:r>
              </a:p>
              <a:p>
                <a:pPr lvl="1"/>
                <a:r>
                  <a:rPr lang="en-US" dirty="0" smtClean="0"/>
                  <a:t>Definition in terms of cops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catching a fast robber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Concept of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gives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research methodology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Generalize results on trees to bounded-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graphs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Graphs of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are more general than:</a:t>
                </a:r>
              </a:p>
              <a:p>
                <a:pPr lvl="1"/>
                <a:r>
                  <a:rPr lang="en-US" dirty="0" smtClean="0"/>
                  <a:t>Graphs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cycles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Graphs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vertex-deletions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away from acyclic</a:t>
                </a:r>
              </a:p>
              <a:p>
                <a:pPr marL="0" indent="0">
                  <a:buNone/>
                </a:pPr>
                <a:r>
                  <a:rPr lang="en-US" dirty="0" smtClean="0"/>
                  <a:t>More parameters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Wednesday</a:t>
                </a:r>
                <a:r>
                  <a:rPr lang="en-US" dirty="0" smtClean="0"/>
                  <a:t>, applications on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Thursday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42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81978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72491"/>
            <a:ext cx="3143250" cy="16192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beauty </a:t>
            </a:r>
            <a:r>
              <a:rPr lang="en-US" dirty="0" smtClean="0"/>
              <a:t>contest for graphs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1026" name="Picture 2" descr="https://thumbs.dreamstime.com/t/awa-przysigych-30377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712"/>
            <a:ext cx="31718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423965">
            <a:off x="971599" y="493959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complexity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15616" y="4654272"/>
            <a:ext cx="1800200" cy="2148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Down Ribbon 2"/>
          <p:cNvSpPr/>
          <p:nvPr/>
        </p:nvSpPr>
        <p:spPr bwMode="auto">
          <a:xfrm rot="2087301">
            <a:off x="622042" y="1561031"/>
            <a:ext cx="3212496" cy="538285"/>
          </a:xfrm>
          <a:prstGeom prst="ribb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Contestant number</a:t>
            </a:r>
            <a:r>
              <a:rPr kumimoji="0" lang="en-US" sz="16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3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2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05" y="3278838"/>
            <a:ext cx="2038350" cy="142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complexity contest for graphs – Judge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1700808"/>
            <a:ext cx="3143250" cy="1619250"/>
          </a:xfrm>
          <a:prstGeom prst="rect">
            <a:avLst/>
          </a:prstGeom>
        </p:spPr>
      </p:pic>
      <p:sp>
        <p:nvSpPr>
          <p:cNvPr id="18" name="Curved Up Ribbon 17"/>
          <p:cNvSpPr/>
          <p:nvPr/>
        </p:nvSpPr>
        <p:spPr bwMode="auto">
          <a:xfrm>
            <a:off x="7524328" y="2276872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6" y="1809303"/>
            <a:ext cx="1619250" cy="1428750"/>
          </a:xfrm>
          <a:prstGeom prst="rect">
            <a:avLst/>
          </a:prstGeom>
        </p:spPr>
      </p:pic>
      <p:sp>
        <p:nvSpPr>
          <p:cNvPr id="11" name="Curved Up Ribbon 10"/>
          <p:cNvSpPr/>
          <p:nvPr/>
        </p:nvSpPr>
        <p:spPr bwMode="auto">
          <a:xfrm>
            <a:off x="2100968" y="1736303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591" y="3800633"/>
            <a:ext cx="3714750" cy="2381250"/>
          </a:xfrm>
          <a:prstGeom prst="rect">
            <a:avLst/>
          </a:prstGeom>
        </p:spPr>
      </p:pic>
      <p:sp>
        <p:nvSpPr>
          <p:cNvPr id="16" name="Curved Up Ribbon 15"/>
          <p:cNvSpPr/>
          <p:nvPr/>
        </p:nvSpPr>
        <p:spPr bwMode="auto">
          <a:xfrm>
            <a:off x="6276149" y="5812566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42" y="5110536"/>
            <a:ext cx="1238250" cy="1238250"/>
          </a:xfrm>
          <a:prstGeom prst="rect">
            <a:avLst/>
          </a:prstGeom>
        </p:spPr>
      </p:pic>
      <p:sp>
        <p:nvSpPr>
          <p:cNvPr id="19" name="Curved Up Ribbon 18"/>
          <p:cNvSpPr/>
          <p:nvPr/>
        </p:nvSpPr>
        <p:spPr bwMode="auto">
          <a:xfrm>
            <a:off x="1821642" y="5733390"/>
            <a:ext cx="1123181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31</a:t>
            </a:r>
          </a:p>
        </p:txBody>
      </p:sp>
      <p:sp>
        <p:nvSpPr>
          <p:cNvPr id="22" name="LeftBlue"/>
          <p:cNvSpPr/>
          <p:nvPr/>
        </p:nvSpPr>
        <p:spPr bwMode="auto">
          <a:xfrm>
            <a:off x="5601751" y="4639011"/>
            <a:ext cx="780769" cy="749122"/>
          </a:xfrm>
          <a:custGeom>
            <a:avLst/>
            <a:gdLst>
              <a:gd name="connsiteX0" fmla="*/ 593103 w 780769"/>
              <a:gd name="connsiteY0" fmla="*/ 7130 h 749122"/>
              <a:gd name="connsiteX1" fmla="*/ 90595 w 780769"/>
              <a:gd name="connsiteY1" fmla="*/ 73032 h 749122"/>
              <a:gd name="connsiteX2" fmla="*/ 32930 w 780769"/>
              <a:gd name="connsiteY2" fmla="*/ 451973 h 749122"/>
              <a:gd name="connsiteX3" fmla="*/ 453060 w 780769"/>
              <a:gd name="connsiteY3" fmla="*/ 748535 h 749122"/>
              <a:gd name="connsiteX4" fmla="*/ 757860 w 780769"/>
              <a:gd name="connsiteY4" fmla="*/ 517875 h 749122"/>
              <a:gd name="connsiteX5" fmla="*/ 741384 w 780769"/>
              <a:gd name="connsiteY5" fmla="*/ 171886 h 749122"/>
              <a:gd name="connsiteX6" fmla="*/ 593103 w 780769"/>
              <a:gd name="connsiteY6" fmla="*/ 7130 h 7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69" h="749122">
                <a:moveTo>
                  <a:pt x="593103" y="7130"/>
                </a:moveTo>
                <a:cubicBezTo>
                  <a:pt x="484638" y="-9346"/>
                  <a:pt x="183957" y="-1109"/>
                  <a:pt x="90595" y="73032"/>
                </a:cubicBezTo>
                <a:cubicBezTo>
                  <a:pt x="-2767" y="147173"/>
                  <a:pt x="-27481" y="339389"/>
                  <a:pt x="32930" y="451973"/>
                </a:cubicBezTo>
                <a:cubicBezTo>
                  <a:pt x="93341" y="564557"/>
                  <a:pt x="332238" y="737551"/>
                  <a:pt x="453060" y="748535"/>
                </a:cubicBezTo>
                <a:cubicBezTo>
                  <a:pt x="573882" y="759519"/>
                  <a:pt x="709806" y="613983"/>
                  <a:pt x="757860" y="517875"/>
                </a:cubicBezTo>
                <a:cubicBezTo>
                  <a:pt x="805914" y="421767"/>
                  <a:pt x="767471" y="255637"/>
                  <a:pt x="741384" y="171886"/>
                </a:cubicBezTo>
                <a:cubicBezTo>
                  <a:pt x="715297" y="88135"/>
                  <a:pt x="701568" y="23606"/>
                  <a:pt x="593103" y="7130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ightBlue"/>
          <p:cNvSpPr/>
          <p:nvPr/>
        </p:nvSpPr>
        <p:spPr bwMode="auto">
          <a:xfrm>
            <a:off x="6844402" y="4609623"/>
            <a:ext cx="567141" cy="756765"/>
          </a:xfrm>
          <a:custGeom>
            <a:avLst/>
            <a:gdLst>
              <a:gd name="connsiteX0" fmla="*/ 306041 w 567141"/>
              <a:gd name="connsiteY0" fmla="*/ 753209 h 756765"/>
              <a:gd name="connsiteX1" fmla="*/ 536701 w 567141"/>
              <a:gd name="connsiteY1" fmla="*/ 613166 h 756765"/>
              <a:gd name="connsiteX2" fmla="*/ 544939 w 567141"/>
              <a:gd name="connsiteY2" fmla="*/ 225988 h 756765"/>
              <a:gd name="connsiteX3" fmla="*/ 355468 w 567141"/>
              <a:gd name="connsiteY3" fmla="*/ 3566 h 756765"/>
              <a:gd name="connsiteX4" fmla="*/ 50668 w 567141"/>
              <a:gd name="connsiteY4" fmla="*/ 118896 h 756765"/>
              <a:gd name="connsiteX5" fmla="*/ 9479 w 567141"/>
              <a:gd name="connsiteY5" fmla="*/ 497836 h 756765"/>
              <a:gd name="connsiteX6" fmla="*/ 149522 w 567141"/>
              <a:gd name="connsiteY6" fmla="*/ 695545 h 756765"/>
              <a:gd name="connsiteX7" fmla="*/ 306041 w 567141"/>
              <a:gd name="connsiteY7" fmla="*/ 753209 h 75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141" h="756765">
                <a:moveTo>
                  <a:pt x="306041" y="753209"/>
                </a:moveTo>
                <a:cubicBezTo>
                  <a:pt x="370571" y="739479"/>
                  <a:pt x="496885" y="701036"/>
                  <a:pt x="536701" y="613166"/>
                </a:cubicBezTo>
                <a:cubicBezTo>
                  <a:pt x="576517" y="525296"/>
                  <a:pt x="575145" y="327588"/>
                  <a:pt x="544939" y="225988"/>
                </a:cubicBezTo>
                <a:cubicBezTo>
                  <a:pt x="514734" y="124388"/>
                  <a:pt x="437846" y="21415"/>
                  <a:pt x="355468" y="3566"/>
                </a:cubicBezTo>
                <a:cubicBezTo>
                  <a:pt x="273090" y="-14283"/>
                  <a:pt x="108333" y="36518"/>
                  <a:pt x="50668" y="118896"/>
                </a:cubicBezTo>
                <a:cubicBezTo>
                  <a:pt x="-6997" y="201274"/>
                  <a:pt x="-6997" y="401728"/>
                  <a:pt x="9479" y="497836"/>
                </a:cubicBezTo>
                <a:cubicBezTo>
                  <a:pt x="25955" y="593944"/>
                  <a:pt x="100095" y="651610"/>
                  <a:pt x="149522" y="695545"/>
                </a:cubicBezTo>
                <a:cubicBezTo>
                  <a:pt x="198949" y="739480"/>
                  <a:pt x="241511" y="766939"/>
                  <a:pt x="306041" y="753209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BigBlue"/>
          <p:cNvSpPr/>
          <p:nvPr/>
        </p:nvSpPr>
        <p:spPr bwMode="auto">
          <a:xfrm>
            <a:off x="5089814" y="4205854"/>
            <a:ext cx="2802524" cy="1510701"/>
          </a:xfrm>
          <a:custGeom>
            <a:avLst/>
            <a:gdLst>
              <a:gd name="connsiteX0" fmla="*/ 201988 w 2822109"/>
              <a:gd name="connsiteY0" fmla="*/ 382622 h 1510701"/>
              <a:gd name="connsiteX1" fmla="*/ 836302 w 2822109"/>
              <a:gd name="connsiteY1" fmla="*/ 20157 h 1510701"/>
              <a:gd name="connsiteX2" fmla="*/ 1445902 w 2822109"/>
              <a:gd name="connsiteY2" fmla="*/ 77822 h 1510701"/>
              <a:gd name="connsiteX3" fmla="*/ 1635372 w 2822109"/>
              <a:gd name="connsiteY3" fmla="*/ 341432 h 1510701"/>
              <a:gd name="connsiteX4" fmla="*/ 2220258 w 2822109"/>
              <a:gd name="connsiteY4" fmla="*/ 110773 h 1510701"/>
              <a:gd name="connsiteX5" fmla="*/ 2796907 w 2822109"/>
              <a:gd name="connsiteY5" fmla="*/ 654470 h 1510701"/>
              <a:gd name="connsiteX6" fmla="*/ 2673340 w 2822109"/>
              <a:gd name="connsiteY6" fmla="*/ 1181692 h 1510701"/>
              <a:gd name="connsiteX7" fmla="*/ 2261448 w 2822109"/>
              <a:gd name="connsiteY7" fmla="*/ 1494730 h 1510701"/>
              <a:gd name="connsiteX8" fmla="*/ 1701275 w 2822109"/>
              <a:gd name="connsiteY8" fmla="*/ 1420589 h 1510701"/>
              <a:gd name="connsiteX9" fmla="*/ 1569469 w 2822109"/>
              <a:gd name="connsiteY9" fmla="*/ 1189930 h 1510701"/>
              <a:gd name="connsiteX10" fmla="*/ 1124626 w 2822109"/>
              <a:gd name="connsiteY10" fmla="*/ 1494730 h 1510701"/>
              <a:gd name="connsiteX11" fmla="*/ 424410 w 2822109"/>
              <a:gd name="connsiteY11" fmla="*/ 1412351 h 1510701"/>
              <a:gd name="connsiteX12" fmla="*/ 28994 w 2822109"/>
              <a:gd name="connsiteY12" fmla="*/ 942795 h 1510701"/>
              <a:gd name="connsiteX13" fmla="*/ 53707 w 2822109"/>
              <a:gd name="connsiteY13" fmla="*/ 448524 h 1510701"/>
              <a:gd name="connsiteX14" fmla="*/ 201988 w 2822109"/>
              <a:gd name="connsiteY14" fmla="*/ 382622 h 1510701"/>
              <a:gd name="connsiteX0" fmla="*/ 182403 w 2802524"/>
              <a:gd name="connsiteY0" fmla="*/ 382622 h 1510701"/>
              <a:gd name="connsiteX1" fmla="*/ 816717 w 2802524"/>
              <a:gd name="connsiteY1" fmla="*/ 20157 h 1510701"/>
              <a:gd name="connsiteX2" fmla="*/ 1426317 w 2802524"/>
              <a:gd name="connsiteY2" fmla="*/ 77822 h 1510701"/>
              <a:gd name="connsiteX3" fmla="*/ 1615787 w 2802524"/>
              <a:gd name="connsiteY3" fmla="*/ 341432 h 1510701"/>
              <a:gd name="connsiteX4" fmla="*/ 2200673 w 2802524"/>
              <a:gd name="connsiteY4" fmla="*/ 110773 h 1510701"/>
              <a:gd name="connsiteX5" fmla="*/ 2777322 w 2802524"/>
              <a:gd name="connsiteY5" fmla="*/ 654470 h 1510701"/>
              <a:gd name="connsiteX6" fmla="*/ 2653755 w 2802524"/>
              <a:gd name="connsiteY6" fmla="*/ 1181692 h 1510701"/>
              <a:gd name="connsiteX7" fmla="*/ 2241863 w 2802524"/>
              <a:gd name="connsiteY7" fmla="*/ 1494730 h 1510701"/>
              <a:gd name="connsiteX8" fmla="*/ 1681690 w 2802524"/>
              <a:gd name="connsiteY8" fmla="*/ 1420589 h 1510701"/>
              <a:gd name="connsiteX9" fmla="*/ 1549884 w 2802524"/>
              <a:gd name="connsiteY9" fmla="*/ 1189930 h 1510701"/>
              <a:gd name="connsiteX10" fmla="*/ 1105041 w 2802524"/>
              <a:gd name="connsiteY10" fmla="*/ 1494730 h 1510701"/>
              <a:gd name="connsiteX11" fmla="*/ 404825 w 2802524"/>
              <a:gd name="connsiteY11" fmla="*/ 1412351 h 1510701"/>
              <a:gd name="connsiteX12" fmla="*/ 9409 w 2802524"/>
              <a:gd name="connsiteY12" fmla="*/ 942795 h 1510701"/>
              <a:gd name="connsiteX13" fmla="*/ 182403 w 2802524"/>
              <a:gd name="connsiteY13" fmla="*/ 382622 h 151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2524" h="1510701">
                <a:moveTo>
                  <a:pt x="182403" y="382622"/>
                </a:moveTo>
                <a:cubicBezTo>
                  <a:pt x="316954" y="228849"/>
                  <a:pt x="609398" y="70957"/>
                  <a:pt x="816717" y="20157"/>
                </a:cubicBezTo>
                <a:cubicBezTo>
                  <a:pt x="1024036" y="-30643"/>
                  <a:pt x="1293139" y="24276"/>
                  <a:pt x="1426317" y="77822"/>
                </a:cubicBezTo>
                <a:cubicBezTo>
                  <a:pt x="1559495" y="131368"/>
                  <a:pt x="1486728" y="335940"/>
                  <a:pt x="1615787" y="341432"/>
                </a:cubicBezTo>
                <a:cubicBezTo>
                  <a:pt x="1744846" y="346924"/>
                  <a:pt x="2007084" y="58600"/>
                  <a:pt x="2200673" y="110773"/>
                </a:cubicBezTo>
                <a:cubicBezTo>
                  <a:pt x="2394262" y="162946"/>
                  <a:pt x="2701808" y="475984"/>
                  <a:pt x="2777322" y="654470"/>
                </a:cubicBezTo>
                <a:cubicBezTo>
                  <a:pt x="2852836" y="832957"/>
                  <a:pt x="2742998" y="1041649"/>
                  <a:pt x="2653755" y="1181692"/>
                </a:cubicBezTo>
                <a:cubicBezTo>
                  <a:pt x="2564512" y="1321735"/>
                  <a:pt x="2403874" y="1454914"/>
                  <a:pt x="2241863" y="1494730"/>
                </a:cubicBezTo>
                <a:cubicBezTo>
                  <a:pt x="2079852" y="1534546"/>
                  <a:pt x="1797020" y="1471389"/>
                  <a:pt x="1681690" y="1420589"/>
                </a:cubicBezTo>
                <a:cubicBezTo>
                  <a:pt x="1566360" y="1369789"/>
                  <a:pt x="1645992" y="1177573"/>
                  <a:pt x="1549884" y="1189930"/>
                </a:cubicBezTo>
                <a:cubicBezTo>
                  <a:pt x="1453776" y="1202287"/>
                  <a:pt x="1295884" y="1457660"/>
                  <a:pt x="1105041" y="1494730"/>
                </a:cubicBezTo>
                <a:cubicBezTo>
                  <a:pt x="914198" y="1531800"/>
                  <a:pt x="587430" y="1504340"/>
                  <a:pt x="404825" y="1412351"/>
                </a:cubicBezTo>
                <a:cubicBezTo>
                  <a:pt x="222220" y="1320362"/>
                  <a:pt x="71193" y="1103433"/>
                  <a:pt x="9409" y="942795"/>
                </a:cubicBezTo>
                <a:cubicBezTo>
                  <a:pt x="-27661" y="771174"/>
                  <a:pt x="47852" y="536395"/>
                  <a:pt x="182403" y="382622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Triangle"/>
          <p:cNvSpPr/>
          <p:nvPr/>
        </p:nvSpPr>
        <p:spPr bwMode="auto">
          <a:xfrm>
            <a:off x="2817341" y="3929449"/>
            <a:ext cx="354227" cy="345989"/>
          </a:xfrm>
          <a:custGeom>
            <a:avLst/>
            <a:gdLst>
              <a:gd name="connsiteX0" fmla="*/ 16475 w 354227"/>
              <a:gd name="connsiteY0" fmla="*/ 0 h 345989"/>
              <a:gd name="connsiteX1" fmla="*/ 354227 w 354227"/>
              <a:gd name="connsiteY1" fmla="*/ 32951 h 345989"/>
              <a:gd name="connsiteX2" fmla="*/ 0 w 354227"/>
              <a:gd name="connsiteY2" fmla="*/ 345989 h 345989"/>
              <a:gd name="connsiteX3" fmla="*/ 16475 w 354227"/>
              <a:gd name="connsiteY3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27" h="345989">
                <a:moveTo>
                  <a:pt x="16475" y="0"/>
                </a:moveTo>
                <a:lnTo>
                  <a:pt x="354227" y="32951"/>
                </a:lnTo>
                <a:lnTo>
                  <a:pt x="0" y="345989"/>
                </a:lnTo>
                <a:lnTo>
                  <a:pt x="16475" y="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Triangle"/>
          <p:cNvSpPr/>
          <p:nvPr/>
        </p:nvSpPr>
        <p:spPr bwMode="auto">
          <a:xfrm>
            <a:off x="3377514" y="3954162"/>
            <a:ext cx="345989" cy="329514"/>
          </a:xfrm>
          <a:custGeom>
            <a:avLst/>
            <a:gdLst>
              <a:gd name="connsiteX0" fmla="*/ 16475 w 345989"/>
              <a:gd name="connsiteY0" fmla="*/ 16476 h 329514"/>
              <a:gd name="connsiteX1" fmla="*/ 0 w 345989"/>
              <a:gd name="connsiteY1" fmla="*/ 329514 h 329514"/>
              <a:gd name="connsiteX2" fmla="*/ 345989 w 345989"/>
              <a:gd name="connsiteY2" fmla="*/ 0 h 329514"/>
              <a:gd name="connsiteX3" fmla="*/ 16475 w 345989"/>
              <a:gd name="connsiteY3" fmla="*/ 16476 h 32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89" h="329514">
                <a:moveTo>
                  <a:pt x="16475" y="16476"/>
                </a:moveTo>
                <a:lnTo>
                  <a:pt x="0" y="329514"/>
                </a:lnTo>
                <a:lnTo>
                  <a:pt x="345989" y="0"/>
                </a:lnTo>
                <a:lnTo>
                  <a:pt x="16475" y="16476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Triangle"/>
          <p:cNvSpPr/>
          <p:nvPr/>
        </p:nvSpPr>
        <p:spPr bwMode="auto">
          <a:xfrm>
            <a:off x="2891481" y="4036541"/>
            <a:ext cx="362465" cy="321275"/>
          </a:xfrm>
          <a:custGeom>
            <a:avLst/>
            <a:gdLst>
              <a:gd name="connsiteX0" fmla="*/ 362465 w 362465"/>
              <a:gd name="connsiteY0" fmla="*/ 0 h 321275"/>
              <a:gd name="connsiteX1" fmla="*/ 362465 w 362465"/>
              <a:gd name="connsiteY1" fmla="*/ 321275 h 321275"/>
              <a:gd name="connsiteX2" fmla="*/ 0 w 362465"/>
              <a:gd name="connsiteY2" fmla="*/ 321275 h 321275"/>
              <a:gd name="connsiteX3" fmla="*/ 362465 w 362465"/>
              <a:gd name="connsiteY3" fmla="*/ 0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465" h="321275">
                <a:moveTo>
                  <a:pt x="362465" y="0"/>
                </a:moveTo>
                <a:lnTo>
                  <a:pt x="362465" y="321275"/>
                </a:lnTo>
                <a:lnTo>
                  <a:pt x="0" y="321275"/>
                </a:lnTo>
                <a:lnTo>
                  <a:pt x="362465" y="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4CycleB"/>
          <p:cNvSpPr/>
          <p:nvPr/>
        </p:nvSpPr>
        <p:spPr bwMode="auto">
          <a:xfrm>
            <a:off x="2699208" y="3827512"/>
            <a:ext cx="576648" cy="609600"/>
          </a:xfrm>
          <a:custGeom>
            <a:avLst/>
            <a:gdLst>
              <a:gd name="connsiteX0" fmla="*/ 0 w 576648"/>
              <a:gd name="connsiteY0" fmla="*/ 32951 h 609600"/>
              <a:gd name="connsiteX1" fmla="*/ 0 w 576648"/>
              <a:gd name="connsiteY1" fmla="*/ 609600 h 609600"/>
              <a:gd name="connsiteX2" fmla="*/ 576648 w 576648"/>
              <a:gd name="connsiteY2" fmla="*/ 609600 h 609600"/>
              <a:gd name="connsiteX3" fmla="*/ 576648 w 576648"/>
              <a:gd name="connsiteY3" fmla="*/ 0 h 609600"/>
              <a:gd name="connsiteX4" fmla="*/ 0 w 576648"/>
              <a:gd name="connsiteY4" fmla="*/ 32951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648" h="609600">
                <a:moveTo>
                  <a:pt x="0" y="32951"/>
                </a:moveTo>
                <a:lnTo>
                  <a:pt x="0" y="609600"/>
                </a:lnTo>
                <a:lnTo>
                  <a:pt x="576648" y="609600"/>
                </a:lnTo>
                <a:lnTo>
                  <a:pt x="576648" y="0"/>
                </a:lnTo>
                <a:lnTo>
                  <a:pt x="0" y="32951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4cycleA"/>
          <p:cNvSpPr/>
          <p:nvPr/>
        </p:nvSpPr>
        <p:spPr bwMode="auto">
          <a:xfrm>
            <a:off x="2726724" y="3863546"/>
            <a:ext cx="1169773" cy="683740"/>
          </a:xfrm>
          <a:custGeom>
            <a:avLst/>
            <a:gdLst>
              <a:gd name="connsiteX0" fmla="*/ 1169773 w 1169773"/>
              <a:gd name="connsiteY0" fmla="*/ 0 h 683740"/>
              <a:gd name="connsiteX1" fmla="*/ 601362 w 1169773"/>
              <a:gd name="connsiteY1" fmla="*/ 0 h 683740"/>
              <a:gd name="connsiteX2" fmla="*/ 0 w 1169773"/>
              <a:gd name="connsiteY2" fmla="*/ 683740 h 683740"/>
              <a:gd name="connsiteX3" fmla="*/ 642552 w 1169773"/>
              <a:gd name="connsiteY3" fmla="*/ 683740 h 683740"/>
              <a:gd name="connsiteX4" fmla="*/ 1169773 w 1169773"/>
              <a:gd name="connsiteY4" fmla="*/ 0 h 6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73" h="683740">
                <a:moveTo>
                  <a:pt x="1169773" y="0"/>
                </a:moveTo>
                <a:lnTo>
                  <a:pt x="601362" y="0"/>
                </a:lnTo>
                <a:lnTo>
                  <a:pt x="0" y="683740"/>
                </a:lnTo>
                <a:lnTo>
                  <a:pt x="642552" y="683740"/>
                </a:lnTo>
                <a:lnTo>
                  <a:pt x="1169773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5cycle"/>
          <p:cNvSpPr/>
          <p:nvPr/>
        </p:nvSpPr>
        <p:spPr bwMode="auto">
          <a:xfrm>
            <a:off x="2619632" y="3739978"/>
            <a:ext cx="1540476" cy="873211"/>
          </a:xfrm>
          <a:custGeom>
            <a:avLst/>
            <a:gdLst>
              <a:gd name="connsiteX0" fmla="*/ 0 w 1540476"/>
              <a:gd name="connsiteY0" fmla="*/ 0 h 873211"/>
              <a:gd name="connsiteX1" fmla="*/ 0 w 1540476"/>
              <a:gd name="connsiteY1" fmla="*/ 873211 h 873211"/>
              <a:gd name="connsiteX2" fmla="*/ 856736 w 1540476"/>
              <a:gd name="connsiteY2" fmla="*/ 873211 h 873211"/>
              <a:gd name="connsiteX3" fmla="*/ 1540476 w 1540476"/>
              <a:gd name="connsiteY3" fmla="*/ 41190 h 873211"/>
              <a:gd name="connsiteX4" fmla="*/ 0 w 1540476"/>
              <a:gd name="connsiteY4" fmla="*/ 0 h 87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476" h="873211">
                <a:moveTo>
                  <a:pt x="0" y="0"/>
                </a:moveTo>
                <a:lnTo>
                  <a:pt x="0" y="873211"/>
                </a:lnTo>
                <a:lnTo>
                  <a:pt x="856736" y="873211"/>
                </a:lnTo>
                <a:lnTo>
                  <a:pt x="1540476" y="4119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846687" y="947621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Number of cycles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3304" y="3573016"/>
            <a:ext cx="503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Curved Up Ribbon 19"/>
          <p:cNvSpPr/>
          <p:nvPr/>
        </p:nvSpPr>
        <p:spPr bwMode="auto">
          <a:xfrm>
            <a:off x="928539" y="3717032"/>
            <a:ext cx="1123181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00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" grpId="0" animBg="1"/>
      <p:bldP spid="6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43304" y="3573016"/>
            <a:ext cx="503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05" y="3278838"/>
            <a:ext cx="2038350" cy="142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complexity </a:t>
            </a:r>
            <a:r>
              <a:rPr lang="en-US" dirty="0"/>
              <a:t>contest for </a:t>
            </a:r>
            <a:r>
              <a:rPr lang="en-US" dirty="0" smtClean="0"/>
              <a:t>graphs – Judge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1700808"/>
            <a:ext cx="3143250" cy="1619250"/>
          </a:xfrm>
          <a:prstGeom prst="rect">
            <a:avLst/>
          </a:prstGeom>
        </p:spPr>
      </p:pic>
      <p:sp>
        <p:nvSpPr>
          <p:cNvPr id="18" name="Curved Up Ribbon 17"/>
          <p:cNvSpPr/>
          <p:nvPr/>
        </p:nvSpPr>
        <p:spPr bwMode="auto">
          <a:xfrm>
            <a:off x="7524328" y="2276872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6" y="1809303"/>
            <a:ext cx="1619250" cy="1428750"/>
          </a:xfrm>
          <a:prstGeom prst="rect">
            <a:avLst/>
          </a:prstGeom>
        </p:spPr>
      </p:pic>
      <p:sp>
        <p:nvSpPr>
          <p:cNvPr id="11" name="Curved Up Ribbon 10"/>
          <p:cNvSpPr/>
          <p:nvPr/>
        </p:nvSpPr>
        <p:spPr bwMode="auto">
          <a:xfrm>
            <a:off x="2100968" y="1736303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591" y="3800633"/>
            <a:ext cx="3714750" cy="2381250"/>
          </a:xfrm>
          <a:prstGeom prst="rect">
            <a:avLst/>
          </a:prstGeom>
        </p:spPr>
      </p:pic>
      <p:sp>
        <p:nvSpPr>
          <p:cNvPr id="16" name="Curved Up Ribbon 15"/>
          <p:cNvSpPr/>
          <p:nvPr/>
        </p:nvSpPr>
        <p:spPr bwMode="auto">
          <a:xfrm>
            <a:off x="6276149" y="5812566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42" y="5110536"/>
            <a:ext cx="1238250" cy="1238250"/>
          </a:xfrm>
          <a:prstGeom prst="rect">
            <a:avLst/>
          </a:prstGeom>
        </p:spPr>
      </p:pic>
      <p:sp>
        <p:nvSpPr>
          <p:cNvPr id="19" name="Curved Up Ribbon 18"/>
          <p:cNvSpPr/>
          <p:nvPr/>
        </p:nvSpPr>
        <p:spPr bwMode="auto">
          <a:xfrm>
            <a:off x="1821642" y="5733390"/>
            <a:ext cx="1123181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20" name="Curved Up Ribbon 19"/>
          <p:cNvSpPr/>
          <p:nvPr/>
        </p:nvSpPr>
        <p:spPr bwMode="auto">
          <a:xfrm>
            <a:off x="928539" y="3717032"/>
            <a:ext cx="1123181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171076" y="3765982"/>
            <a:ext cx="265272" cy="26527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450618" y="2202910"/>
            <a:ext cx="265272" cy="26527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222201" y="2585746"/>
            <a:ext cx="265272" cy="26527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985654" y="2567571"/>
            <a:ext cx="265272" cy="26527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85654" y="1798080"/>
            <a:ext cx="265272" cy="26527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508660" y="4664624"/>
            <a:ext cx="265272" cy="26527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71409" y="5580160"/>
            <a:ext cx="265272" cy="26527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115616" y="5229350"/>
            <a:ext cx="265272" cy="26527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846687" y="947621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Vertex-deletion distance to acyclic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2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8" grpId="0" animBg="1"/>
      <p:bldP spid="11" grpId="0" animBg="1"/>
      <p:bldP spid="16" grpId="0" animBg="1"/>
      <p:bldP spid="19" grpId="0" animBg="1"/>
      <p:bldP spid="20" grpId="0" animBg="1"/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43304" y="3573016"/>
            <a:ext cx="503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05" y="3278838"/>
            <a:ext cx="2038350" cy="142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complexity </a:t>
            </a:r>
            <a:r>
              <a:rPr lang="en-US" dirty="0"/>
              <a:t>contest for </a:t>
            </a:r>
            <a:r>
              <a:rPr lang="en-US" dirty="0" smtClean="0"/>
              <a:t>graphs – Judge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1700808"/>
            <a:ext cx="3143250" cy="1619250"/>
          </a:xfrm>
          <a:prstGeom prst="rect">
            <a:avLst/>
          </a:prstGeom>
        </p:spPr>
      </p:pic>
      <p:sp>
        <p:nvSpPr>
          <p:cNvPr id="18" name="Curved Up Ribbon 17"/>
          <p:cNvSpPr/>
          <p:nvPr/>
        </p:nvSpPr>
        <p:spPr bwMode="auto">
          <a:xfrm>
            <a:off x="7524328" y="2276872"/>
            <a:ext cx="1008112" cy="654099"/>
          </a:xfrm>
          <a:prstGeom prst="ellipseRibbon2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6" y="1809303"/>
            <a:ext cx="1619250" cy="1428750"/>
          </a:xfrm>
          <a:prstGeom prst="rect">
            <a:avLst/>
          </a:prstGeom>
        </p:spPr>
      </p:pic>
      <p:sp>
        <p:nvSpPr>
          <p:cNvPr id="11" name="Curved Up Ribbon 10"/>
          <p:cNvSpPr/>
          <p:nvPr/>
        </p:nvSpPr>
        <p:spPr bwMode="auto">
          <a:xfrm>
            <a:off x="2100968" y="1736303"/>
            <a:ext cx="1008112" cy="654099"/>
          </a:xfrm>
          <a:prstGeom prst="ellipseRibbon2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591" y="3800633"/>
            <a:ext cx="3714750" cy="2381250"/>
          </a:xfrm>
          <a:prstGeom prst="rect">
            <a:avLst/>
          </a:prstGeom>
        </p:spPr>
      </p:pic>
      <p:sp>
        <p:nvSpPr>
          <p:cNvPr id="16" name="Curved Up Ribbon 15"/>
          <p:cNvSpPr/>
          <p:nvPr/>
        </p:nvSpPr>
        <p:spPr bwMode="auto">
          <a:xfrm>
            <a:off x="6204141" y="5812566"/>
            <a:ext cx="1176171" cy="654099"/>
          </a:xfrm>
          <a:prstGeom prst="ellipseRibbon2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42" y="5110536"/>
            <a:ext cx="1238250" cy="1238250"/>
          </a:xfrm>
          <a:prstGeom prst="rect">
            <a:avLst/>
          </a:prstGeom>
        </p:spPr>
      </p:pic>
      <p:sp>
        <p:nvSpPr>
          <p:cNvPr id="20" name="Curved Up Ribbon 19"/>
          <p:cNvSpPr/>
          <p:nvPr/>
        </p:nvSpPr>
        <p:spPr bwMode="auto">
          <a:xfrm>
            <a:off x="928539" y="3717032"/>
            <a:ext cx="1123181" cy="654099"/>
          </a:xfrm>
          <a:prstGeom prst="ellipseRibbon2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5731424" y="2121250"/>
            <a:ext cx="824753" cy="1217215"/>
          </a:xfrm>
          <a:custGeom>
            <a:avLst/>
            <a:gdLst>
              <a:gd name="connsiteX0" fmla="*/ 10349 w 824753"/>
              <a:gd name="connsiteY0" fmla="*/ 770231 h 1217215"/>
              <a:gd name="connsiteX1" fmla="*/ 92727 w 824753"/>
              <a:gd name="connsiteY1" fmla="*/ 1173885 h 1217215"/>
              <a:gd name="connsiteX2" fmla="*/ 455192 w 824753"/>
              <a:gd name="connsiteY2" fmla="*/ 1140934 h 1217215"/>
              <a:gd name="connsiteX3" fmla="*/ 792944 w 824753"/>
              <a:gd name="connsiteY3" fmla="*/ 597236 h 1217215"/>
              <a:gd name="connsiteX4" fmla="*/ 751754 w 824753"/>
              <a:gd name="connsiteY4" fmla="*/ 20588 h 1217215"/>
              <a:gd name="connsiteX5" fmla="*/ 273960 w 824753"/>
              <a:gd name="connsiteY5" fmla="*/ 185345 h 1217215"/>
              <a:gd name="connsiteX6" fmla="*/ 10349 w 824753"/>
              <a:gd name="connsiteY6" fmla="*/ 770231 h 12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753" h="1217215">
                <a:moveTo>
                  <a:pt x="10349" y="770231"/>
                </a:moveTo>
                <a:cubicBezTo>
                  <a:pt x="-19856" y="934988"/>
                  <a:pt x="18587" y="1112101"/>
                  <a:pt x="92727" y="1173885"/>
                </a:cubicBezTo>
                <a:cubicBezTo>
                  <a:pt x="166867" y="1235669"/>
                  <a:pt x="338489" y="1237042"/>
                  <a:pt x="455192" y="1140934"/>
                </a:cubicBezTo>
                <a:cubicBezTo>
                  <a:pt x="571895" y="1044826"/>
                  <a:pt x="743517" y="783960"/>
                  <a:pt x="792944" y="597236"/>
                </a:cubicBezTo>
                <a:cubicBezTo>
                  <a:pt x="842371" y="410512"/>
                  <a:pt x="838251" y="89236"/>
                  <a:pt x="751754" y="20588"/>
                </a:cubicBezTo>
                <a:cubicBezTo>
                  <a:pt x="665257" y="-48060"/>
                  <a:pt x="394782" y="67269"/>
                  <a:pt x="273960" y="185345"/>
                </a:cubicBezTo>
                <a:cubicBezTo>
                  <a:pt x="153139" y="303421"/>
                  <a:pt x="40554" y="605474"/>
                  <a:pt x="10349" y="770231"/>
                </a:cubicBezTo>
                <a:close/>
              </a:path>
            </a:pathLst>
          </a:custGeom>
          <a:solidFill>
            <a:srgbClr val="C00000">
              <a:alpha val="27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102714" y="4207421"/>
            <a:ext cx="2698518" cy="1559561"/>
          </a:xfrm>
          <a:custGeom>
            <a:avLst/>
            <a:gdLst>
              <a:gd name="connsiteX0" fmla="*/ 704961 w 1738982"/>
              <a:gd name="connsiteY0" fmla="*/ 23706 h 1562734"/>
              <a:gd name="connsiteX1" fmla="*/ 1512269 w 1738982"/>
              <a:gd name="connsiteY1" fmla="*/ 73133 h 1562734"/>
              <a:gd name="connsiteX2" fmla="*/ 1734690 w 1738982"/>
              <a:gd name="connsiteY2" fmla="*/ 690971 h 1562734"/>
              <a:gd name="connsiteX3" fmla="*/ 1611123 w 1738982"/>
              <a:gd name="connsiteY3" fmla="*/ 1284095 h 1562734"/>
              <a:gd name="connsiteX4" fmla="*/ 1067426 w 1738982"/>
              <a:gd name="connsiteY4" fmla="*/ 1506517 h 1562734"/>
              <a:gd name="connsiteX5" fmla="*/ 358971 w 1738982"/>
              <a:gd name="connsiteY5" fmla="*/ 1531230 h 1562734"/>
              <a:gd name="connsiteX6" fmla="*/ 29458 w 1738982"/>
              <a:gd name="connsiteY6" fmla="*/ 1119338 h 1562734"/>
              <a:gd name="connsiteX7" fmla="*/ 54171 w 1738982"/>
              <a:gd name="connsiteY7" fmla="*/ 485025 h 1562734"/>
              <a:gd name="connsiteX8" fmla="*/ 367209 w 1738982"/>
              <a:gd name="connsiteY8" fmla="*/ 180225 h 1562734"/>
              <a:gd name="connsiteX9" fmla="*/ 704961 w 1738982"/>
              <a:gd name="connsiteY9" fmla="*/ 23706 h 1562734"/>
              <a:gd name="connsiteX0" fmla="*/ 704961 w 1738314"/>
              <a:gd name="connsiteY0" fmla="*/ 23706 h 1556714"/>
              <a:gd name="connsiteX1" fmla="*/ 1512269 w 1738314"/>
              <a:gd name="connsiteY1" fmla="*/ 73133 h 1556714"/>
              <a:gd name="connsiteX2" fmla="*/ 1734690 w 1738314"/>
              <a:gd name="connsiteY2" fmla="*/ 690971 h 1556714"/>
              <a:gd name="connsiteX3" fmla="*/ 1605836 w 1738314"/>
              <a:gd name="connsiteY3" fmla="*/ 1457090 h 1556714"/>
              <a:gd name="connsiteX4" fmla="*/ 1067426 w 1738314"/>
              <a:gd name="connsiteY4" fmla="*/ 1506517 h 1556714"/>
              <a:gd name="connsiteX5" fmla="*/ 358971 w 1738314"/>
              <a:gd name="connsiteY5" fmla="*/ 1531230 h 1556714"/>
              <a:gd name="connsiteX6" fmla="*/ 29458 w 1738314"/>
              <a:gd name="connsiteY6" fmla="*/ 1119338 h 1556714"/>
              <a:gd name="connsiteX7" fmla="*/ 54171 w 1738314"/>
              <a:gd name="connsiteY7" fmla="*/ 485025 h 1556714"/>
              <a:gd name="connsiteX8" fmla="*/ 367209 w 1738314"/>
              <a:gd name="connsiteY8" fmla="*/ 180225 h 1556714"/>
              <a:gd name="connsiteX9" fmla="*/ 704961 w 1738314"/>
              <a:gd name="connsiteY9" fmla="*/ 23706 h 1556714"/>
              <a:gd name="connsiteX0" fmla="*/ 704961 w 1737613"/>
              <a:gd name="connsiteY0" fmla="*/ 23706 h 1564677"/>
              <a:gd name="connsiteX1" fmla="*/ 1512269 w 1737613"/>
              <a:gd name="connsiteY1" fmla="*/ 73133 h 1564677"/>
              <a:gd name="connsiteX2" fmla="*/ 1734690 w 1737613"/>
              <a:gd name="connsiteY2" fmla="*/ 690971 h 1564677"/>
              <a:gd name="connsiteX3" fmla="*/ 1605836 w 1737613"/>
              <a:gd name="connsiteY3" fmla="*/ 1457090 h 1564677"/>
              <a:gd name="connsiteX4" fmla="*/ 1152015 w 1737613"/>
              <a:gd name="connsiteY4" fmla="*/ 1531231 h 1564677"/>
              <a:gd name="connsiteX5" fmla="*/ 358971 w 1737613"/>
              <a:gd name="connsiteY5" fmla="*/ 1531230 h 1564677"/>
              <a:gd name="connsiteX6" fmla="*/ 29458 w 1737613"/>
              <a:gd name="connsiteY6" fmla="*/ 1119338 h 1564677"/>
              <a:gd name="connsiteX7" fmla="*/ 54171 w 1737613"/>
              <a:gd name="connsiteY7" fmla="*/ 485025 h 1564677"/>
              <a:gd name="connsiteX8" fmla="*/ 367209 w 1737613"/>
              <a:gd name="connsiteY8" fmla="*/ 180225 h 1564677"/>
              <a:gd name="connsiteX9" fmla="*/ 704961 w 1737613"/>
              <a:gd name="connsiteY9" fmla="*/ 23706 h 1564677"/>
              <a:gd name="connsiteX0" fmla="*/ 704961 w 1737613"/>
              <a:gd name="connsiteY0" fmla="*/ 18590 h 1559561"/>
              <a:gd name="connsiteX1" fmla="*/ 1512269 w 1737613"/>
              <a:gd name="connsiteY1" fmla="*/ 68017 h 1559561"/>
              <a:gd name="connsiteX2" fmla="*/ 1734690 w 1737613"/>
              <a:gd name="connsiteY2" fmla="*/ 685855 h 1559561"/>
              <a:gd name="connsiteX3" fmla="*/ 1605836 w 1737613"/>
              <a:gd name="connsiteY3" fmla="*/ 1451974 h 1559561"/>
              <a:gd name="connsiteX4" fmla="*/ 1152015 w 1737613"/>
              <a:gd name="connsiteY4" fmla="*/ 1526115 h 1559561"/>
              <a:gd name="connsiteX5" fmla="*/ 358971 w 1737613"/>
              <a:gd name="connsiteY5" fmla="*/ 1526114 h 1559561"/>
              <a:gd name="connsiteX6" fmla="*/ 29458 w 1737613"/>
              <a:gd name="connsiteY6" fmla="*/ 1114222 h 1559561"/>
              <a:gd name="connsiteX7" fmla="*/ 54171 w 1737613"/>
              <a:gd name="connsiteY7" fmla="*/ 479909 h 1559561"/>
              <a:gd name="connsiteX8" fmla="*/ 303767 w 1737613"/>
              <a:gd name="connsiteY8" fmla="*/ 92731 h 1559561"/>
              <a:gd name="connsiteX9" fmla="*/ 704961 w 1737613"/>
              <a:gd name="connsiteY9" fmla="*/ 18590 h 155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613" h="1559561">
                <a:moveTo>
                  <a:pt x="704961" y="18590"/>
                </a:moveTo>
                <a:cubicBezTo>
                  <a:pt x="906378" y="14471"/>
                  <a:pt x="1340647" y="-43194"/>
                  <a:pt x="1512269" y="68017"/>
                </a:cubicBezTo>
                <a:cubicBezTo>
                  <a:pt x="1683891" y="179228"/>
                  <a:pt x="1719096" y="455196"/>
                  <a:pt x="1734690" y="685855"/>
                </a:cubicBezTo>
                <a:cubicBezTo>
                  <a:pt x="1750284" y="916514"/>
                  <a:pt x="1702949" y="1311931"/>
                  <a:pt x="1605836" y="1451974"/>
                </a:cubicBezTo>
                <a:cubicBezTo>
                  <a:pt x="1508724" y="1592017"/>
                  <a:pt x="1359826" y="1513758"/>
                  <a:pt x="1152015" y="1526115"/>
                </a:cubicBezTo>
                <a:cubicBezTo>
                  <a:pt x="944204" y="1538472"/>
                  <a:pt x="546064" y="1594763"/>
                  <a:pt x="358971" y="1526114"/>
                </a:cubicBezTo>
                <a:cubicBezTo>
                  <a:pt x="171878" y="1457465"/>
                  <a:pt x="80258" y="1288590"/>
                  <a:pt x="29458" y="1114222"/>
                </a:cubicBezTo>
                <a:cubicBezTo>
                  <a:pt x="-21342" y="939855"/>
                  <a:pt x="-2121" y="636428"/>
                  <a:pt x="54171" y="479909"/>
                </a:cubicBezTo>
                <a:cubicBezTo>
                  <a:pt x="110463" y="323390"/>
                  <a:pt x="192556" y="168244"/>
                  <a:pt x="303767" y="92731"/>
                </a:cubicBezTo>
                <a:cubicBezTo>
                  <a:pt x="414978" y="17218"/>
                  <a:pt x="503544" y="22709"/>
                  <a:pt x="704961" y="18590"/>
                </a:cubicBezTo>
                <a:close/>
              </a:path>
            </a:pathLst>
          </a:custGeom>
          <a:solidFill>
            <a:srgbClr val="C00000">
              <a:alpha val="27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544271" y="3654217"/>
            <a:ext cx="1578064" cy="1113791"/>
          </a:xfrm>
          <a:custGeom>
            <a:avLst/>
            <a:gdLst>
              <a:gd name="connsiteX0" fmla="*/ 34172 w 1578064"/>
              <a:gd name="connsiteY0" fmla="*/ 547080 h 1113791"/>
              <a:gd name="connsiteX1" fmla="*/ 91837 w 1578064"/>
              <a:gd name="connsiteY1" fmla="*/ 1066064 h 1113791"/>
              <a:gd name="connsiteX2" fmla="*/ 709675 w 1578064"/>
              <a:gd name="connsiteY2" fmla="*/ 1057826 h 1113791"/>
              <a:gd name="connsiteX3" fmla="*/ 1212183 w 1578064"/>
              <a:gd name="connsiteY3" fmla="*/ 777740 h 1113791"/>
              <a:gd name="connsiteX4" fmla="*/ 1566410 w 1578064"/>
              <a:gd name="connsiteY4" fmla="*/ 308183 h 1113791"/>
              <a:gd name="connsiteX5" fmla="*/ 1385178 w 1578064"/>
              <a:gd name="connsiteY5" fmla="*/ 19859 h 1113791"/>
              <a:gd name="connsiteX6" fmla="*/ 380161 w 1578064"/>
              <a:gd name="connsiteY6" fmla="*/ 36334 h 1113791"/>
              <a:gd name="connsiteX7" fmla="*/ 25934 w 1578064"/>
              <a:gd name="connsiteY7" fmla="*/ 126951 h 1113791"/>
              <a:gd name="connsiteX8" fmla="*/ 34172 w 1578064"/>
              <a:gd name="connsiteY8" fmla="*/ 547080 h 111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064" h="1113791">
                <a:moveTo>
                  <a:pt x="34172" y="547080"/>
                </a:moveTo>
                <a:cubicBezTo>
                  <a:pt x="45156" y="703599"/>
                  <a:pt x="-20747" y="980940"/>
                  <a:pt x="91837" y="1066064"/>
                </a:cubicBezTo>
                <a:cubicBezTo>
                  <a:pt x="204421" y="1151188"/>
                  <a:pt x="522951" y="1105880"/>
                  <a:pt x="709675" y="1057826"/>
                </a:cubicBezTo>
                <a:cubicBezTo>
                  <a:pt x="896399" y="1009772"/>
                  <a:pt x="1069394" y="902680"/>
                  <a:pt x="1212183" y="777740"/>
                </a:cubicBezTo>
                <a:cubicBezTo>
                  <a:pt x="1354972" y="652800"/>
                  <a:pt x="1537578" y="434496"/>
                  <a:pt x="1566410" y="308183"/>
                </a:cubicBezTo>
                <a:cubicBezTo>
                  <a:pt x="1595243" y="181869"/>
                  <a:pt x="1582886" y="65167"/>
                  <a:pt x="1385178" y="19859"/>
                </a:cubicBezTo>
                <a:cubicBezTo>
                  <a:pt x="1187470" y="-25449"/>
                  <a:pt x="606702" y="18485"/>
                  <a:pt x="380161" y="36334"/>
                </a:cubicBezTo>
                <a:cubicBezTo>
                  <a:pt x="153620" y="54183"/>
                  <a:pt x="83599" y="45946"/>
                  <a:pt x="25934" y="126951"/>
                </a:cubicBezTo>
                <a:cubicBezTo>
                  <a:pt x="-31731" y="207956"/>
                  <a:pt x="23188" y="390561"/>
                  <a:pt x="34172" y="547080"/>
                </a:cubicBezTo>
                <a:close/>
              </a:path>
            </a:pathLst>
          </a:custGeom>
          <a:solidFill>
            <a:srgbClr val="C00000">
              <a:alpha val="27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55576" y="5117994"/>
            <a:ext cx="1296144" cy="1230792"/>
          </a:xfrm>
          <a:prstGeom prst="ellipse">
            <a:avLst/>
          </a:prstGeom>
          <a:solidFill>
            <a:srgbClr val="C00000">
              <a:alpha val="27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urved Up Ribbon 18"/>
          <p:cNvSpPr/>
          <p:nvPr/>
        </p:nvSpPr>
        <p:spPr bwMode="auto">
          <a:xfrm>
            <a:off x="1821642" y="5733390"/>
            <a:ext cx="1123181" cy="654099"/>
          </a:xfrm>
          <a:prstGeom prst="ellipseRibbon2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7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846687" y="947621"/>
            <a:ext cx="2181697" cy="575717"/>
          </a:xfrm>
          <a:prstGeom prst="roundRect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+mj-lt"/>
              </a:rPr>
              <a:t>Length of </a:t>
            </a:r>
            <a:br>
              <a:rPr lang="en-US" sz="1800" dirty="0">
                <a:solidFill>
                  <a:schemeClr val="tx1"/>
                </a:solidFill>
                <a:latin typeface="+mj-lt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</a:rPr>
              <a:t>longest cycle</a:t>
            </a:r>
          </a:p>
        </p:txBody>
      </p:sp>
    </p:spTree>
    <p:extLst>
      <p:ext uri="{BB962C8B-B14F-4D97-AF65-F5344CB8AC3E}">
        <p14:creationId xmlns:p14="http://schemas.microsoft.com/office/powerpoint/2010/main" val="19393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 animBg="1"/>
      <p:bldP spid="11" grpId="0" animBg="1"/>
      <p:bldP spid="16" grpId="0" animBg="1"/>
      <p:bldP spid="20" grpId="0" animBg="1"/>
      <p:bldP spid="8" grpId="0" animBg="1"/>
      <p:bldP spid="12" grpId="0" animBg="1"/>
      <p:bldP spid="17" grpId="0" animBg="1"/>
      <p:bldP spid="22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graph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1"/>
            <a:ext cx="8229600" cy="15121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These are </a:t>
            </a:r>
            <a:r>
              <a:rPr lang="en-US" dirty="0" smtClean="0">
                <a:solidFill>
                  <a:srgbClr val="0070C0"/>
                </a:solidFill>
              </a:rPr>
              <a:t>graph parameters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smtClean="0"/>
              <a:t>  functions assigning integers to abstract graphs</a:t>
            </a:r>
          </a:p>
          <a:p>
            <a:pPr marL="0" indent="0">
              <a:buNone/>
            </a:pPr>
            <a:r>
              <a:rPr lang="en-US" dirty="0" smtClean="0"/>
              <a:t>These 3 parameters give value 0 to all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779346" y="1198739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Number of cycles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03765" y="1196752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Vertex-deletion distance to acyclic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228184" y="1196752"/>
            <a:ext cx="2181697" cy="575717"/>
          </a:xfrm>
          <a:prstGeom prst="roundRect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+mj-lt"/>
              </a:rPr>
              <a:t>Length of </a:t>
            </a:r>
            <a:br>
              <a:rPr lang="en-US" sz="1800" dirty="0">
                <a:solidFill>
                  <a:schemeClr val="tx1"/>
                </a:solidFill>
                <a:latin typeface="+mj-lt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</a:rPr>
              <a:t>longest cycle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503765" y="2918629"/>
            <a:ext cx="2181697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Feedback vertex number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228184" y="2918629"/>
            <a:ext cx="2181697" cy="575717"/>
          </a:xfrm>
          <a:prstGeom prst="roundRect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Circumference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Equal 10"/>
          <p:cNvSpPr/>
          <p:nvPr/>
        </p:nvSpPr>
        <p:spPr bwMode="auto">
          <a:xfrm rot="5400000">
            <a:off x="4175956" y="2087835"/>
            <a:ext cx="792088" cy="576064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Equal 12"/>
          <p:cNvSpPr/>
          <p:nvPr/>
        </p:nvSpPr>
        <p:spPr bwMode="auto">
          <a:xfrm rot="5400000">
            <a:off x="6922988" y="2087835"/>
            <a:ext cx="792088" cy="576064"/>
          </a:xfrm>
          <a:prstGeom prst="mathEqual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5707402"/>
            <a:ext cx="8229600" cy="5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Which parameter captures graph complexity in a useful way?</a:t>
            </a:r>
            <a:endParaRPr 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37404</TotalTime>
  <Words>1975</Words>
  <Application>Microsoft Office PowerPoint</Application>
  <PresentationFormat>On-screen Show (4:3)</PresentationFormat>
  <Paragraphs>345</Paragraphs>
  <Slides>42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Cambria Math</vt:lpstr>
      <vt:lpstr>Times New Roman</vt:lpstr>
      <vt:lpstr>Arial</vt:lpstr>
      <vt:lpstr>Arial Narrow</vt:lpstr>
      <vt:lpstr>Bradley Hand ITC</vt:lpstr>
      <vt:lpstr>AA-UiB-Institusjonell-mal-rev03</vt:lpstr>
      <vt:lpstr>PowerPoint Presentation</vt:lpstr>
      <vt:lpstr>The goal for this micro-course</vt:lpstr>
      <vt:lpstr>The plan for this micro-course</vt:lpstr>
      <vt:lpstr>To get all noses in the same direction</vt:lpstr>
      <vt:lpstr>A beauty contest for graphs</vt:lpstr>
      <vt:lpstr>A complexity contest for graphs – Judge #1</vt:lpstr>
      <vt:lpstr>A complexity contest for graphs – Judge #2</vt:lpstr>
      <vt:lpstr>A complexity contest for graphs – Judge #3</vt:lpstr>
      <vt:lpstr>Measuring graph complexity</vt:lpstr>
      <vt:lpstr>Complexity of a ladder graph</vt:lpstr>
      <vt:lpstr>treewidth</vt:lpstr>
      <vt:lpstr>History</vt:lpstr>
      <vt:lpstr>Definition of treewidth</vt:lpstr>
      <vt:lpstr>Cops and robbers on graphs</vt:lpstr>
      <vt:lpstr>Graph parameter from cops and robbers</vt:lpstr>
      <vt:lpstr>Robbers can hide on cycles</vt:lpstr>
      <vt:lpstr>Robbers cannot hide on trees</vt:lpstr>
      <vt:lpstr>Catching robbers on the contest graphs</vt:lpstr>
      <vt:lpstr>Catching robbers on ladder graphs</vt:lpstr>
      <vt:lpstr>Cop number versus other parameters</vt:lpstr>
      <vt:lpstr>Representing search strategies</vt:lpstr>
      <vt:lpstr>Which trees represent valid strategies?</vt:lpstr>
      <vt:lpstr>Representing search strategies</vt:lpstr>
      <vt:lpstr>Tree decompositions</vt:lpstr>
      <vt:lpstr>Treewidth</vt:lpstr>
      <vt:lpstr>Robbers cannot hide on trees</vt:lpstr>
      <vt:lpstr>Connected subgraphs yield connected subtrees</vt:lpstr>
      <vt:lpstr>properties of treewidth</vt:lpstr>
      <vt:lpstr>Bags of the decomposition form separators</vt:lpstr>
      <vt:lpstr>The treewidth of a grid</vt:lpstr>
      <vt:lpstr>Contracting edges does not increase treewidth</vt:lpstr>
      <vt:lpstr>The excluded grid theorem</vt:lpstr>
      <vt:lpstr>Balanced separators from tree decompositions</vt:lpstr>
      <vt:lpstr>exercises on treewidth</vt:lpstr>
      <vt:lpstr>Small-treewidth graphs have a low-degree vertex</vt:lpstr>
      <vt:lpstr>Cliques are represented in tree decompositions</vt:lpstr>
      <vt:lpstr>Treewidth of random graphs</vt:lpstr>
      <vt:lpstr>Random geometric graphs</vt:lpstr>
      <vt:lpstr>Random Erdös-Rényi graphs</vt:lpstr>
      <vt:lpstr>Closing remarks</vt:lpstr>
      <vt:lpstr>An arboretum of graphs of bounded treewidth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1575</cp:revision>
  <cp:lastPrinted>2011-05-25T10:31:26Z</cp:lastPrinted>
  <dcterms:created xsi:type="dcterms:W3CDTF">2011-05-20T06:21:58Z</dcterms:created>
  <dcterms:modified xsi:type="dcterms:W3CDTF">2017-02-06T09:12:41Z</dcterms:modified>
</cp:coreProperties>
</file>