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674" r:id="rId2"/>
    <p:sldId id="684" r:id="rId3"/>
    <p:sldId id="685" r:id="rId4"/>
    <p:sldId id="686" r:id="rId5"/>
    <p:sldId id="687" r:id="rId6"/>
    <p:sldId id="688" r:id="rId7"/>
    <p:sldId id="695" r:id="rId8"/>
    <p:sldId id="694" r:id="rId9"/>
    <p:sldId id="741" r:id="rId10"/>
    <p:sldId id="696" r:id="rId11"/>
    <p:sldId id="699" r:id="rId12"/>
    <p:sldId id="746" r:id="rId13"/>
    <p:sldId id="703" r:id="rId14"/>
    <p:sldId id="704" r:id="rId15"/>
    <p:sldId id="705" r:id="rId16"/>
    <p:sldId id="700" r:id="rId17"/>
    <p:sldId id="701" r:id="rId18"/>
    <p:sldId id="748" r:id="rId19"/>
    <p:sldId id="738" r:id="rId20"/>
    <p:sldId id="742" r:id="rId21"/>
    <p:sldId id="743" r:id="rId22"/>
    <p:sldId id="706" r:id="rId23"/>
    <p:sldId id="707" r:id="rId24"/>
    <p:sldId id="709" r:id="rId25"/>
    <p:sldId id="749" r:id="rId26"/>
    <p:sldId id="750" r:id="rId27"/>
    <p:sldId id="752" r:id="rId28"/>
    <p:sldId id="690" r:id="rId29"/>
    <p:sldId id="691" r:id="rId30"/>
    <p:sldId id="747" r:id="rId31"/>
    <p:sldId id="692" r:id="rId32"/>
    <p:sldId id="756" r:id="rId33"/>
    <p:sldId id="759" r:id="rId34"/>
    <p:sldId id="753" r:id="rId35"/>
    <p:sldId id="754" r:id="rId36"/>
    <p:sldId id="755" r:id="rId37"/>
    <p:sldId id="757" r:id="rId38"/>
    <p:sldId id="758" r:id="rId39"/>
    <p:sldId id="744" r:id="rId40"/>
    <p:sldId id="751" r:id="rId41"/>
  </p:sldIdLst>
  <p:sldSz cx="9144000" cy="6858000" type="screen4x3"/>
  <p:notesSz cx="7099300" cy="10234613"/>
  <p:embeddedFontLst>
    <p:embeddedFont>
      <p:font typeface="Arial Narrow" panose="020B0606020202030204" pitchFamily="34" charset="0"/>
      <p:regular r:id="rId44"/>
      <p:bold r:id="rId45"/>
      <p:italic r:id="rId46"/>
      <p:boldItalic r:id="rId47"/>
    </p:embeddedFont>
    <p:embeddedFont>
      <p:font typeface="Calibri" panose="020F0502020204030204" pitchFamily="34" charset="0"/>
      <p:regular r:id="rId48"/>
      <p:bold r:id="rId49"/>
      <p:italic r:id="rId50"/>
      <p:boldItalic r:id="rId51"/>
    </p:embeddedFont>
    <p:embeddedFont>
      <p:font typeface="Cambria Math" panose="02040503050406030204" pitchFamily="18" charset="0"/>
      <p:regular r:id="rId52"/>
    </p:embeddedFont>
  </p:embeddedFontLst>
  <p:defaultTextStyle>
    <a:defPPr>
      <a:defRPr lang="nb-NO"/>
    </a:defPPr>
    <a:lvl1pPr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8888"/>
    <a:srgbClr val="C85500"/>
    <a:srgbClr val="C1A53F"/>
    <a:srgbClr val="AC8700"/>
    <a:srgbClr val="008000"/>
    <a:srgbClr val="3C9C9C"/>
    <a:srgbClr val="DB1E5F"/>
    <a:srgbClr val="038CC0"/>
    <a:srgbClr val="CC3300"/>
    <a:srgbClr val="0F94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000" autoAdjust="0"/>
  </p:normalViewPr>
  <p:slideViewPr>
    <p:cSldViewPr>
      <p:cViewPr varScale="1">
        <p:scale>
          <a:sx n="116" d="100"/>
          <a:sy n="116" d="100"/>
        </p:scale>
        <p:origin x="1500" y="1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font" Target="fonts/font5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8.fntdata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fld id="{5180EC00-F275-4087-9DB9-ACCF312B762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1216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59338"/>
            <a:ext cx="5680075" cy="460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fld id="{E25ECAD4-345E-4ADD-8C78-01985C60FD5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65534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30578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Nontrivial facts: Treewidth</a:t>
            </a:r>
            <a:r>
              <a:rPr lang="en-US" baseline="0" dirty="0" smtClean="0"/>
              <a:t> &lt;= circumference, </a:t>
            </a:r>
            <a:r>
              <a:rPr lang="en-US" baseline="0" dirty="0" err="1" smtClean="0"/>
              <a:t>pathwidth</a:t>
            </a:r>
            <a:r>
              <a:rPr lang="en-US" baseline="0" dirty="0" smtClean="0"/>
              <a:t> &lt;= </a:t>
            </a:r>
            <a:r>
              <a:rPr lang="en-US" baseline="0" dirty="0" err="1" smtClean="0"/>
              <a:t>cutwidth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85899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Started</a:t>
            </a:r>
            <a:r>
              <a:rPr lang="en-US" baseline="0" dirty="0" smtClean="0"/>
              <a:t> from WQO trees by the minor relation (</a:t>
            </a:r>
            <a:r>
              <a:rPr lang="en-US" baseline="0" dirty="0" err="1" smtClean="0"/>
              <a:t>Kruskal’s</a:t>
            </a:r>
            <a:r>
              <a:rPr lang="en-US" baseline="0" dirty="0" smtClean="0"/>
              <a:t> tree theorem). Then WQO bounded-</a:t>
            </a:r>
            <a:r>
              <a:rPr lang="en-US" baseline="0" dirty="0" err="1" smtClean="0"/>
              <a:t>pathwidth</a:t>
            </a:r>
            <a:r>
              <a:rPr lang="en-US" baseline="0" dirty="0" smtClean="0"/>
              <a:t> graphs and WQO bounded-</a:t>
            </a:r>
            <a:r>
              <a:rPr lang="en-US" baseline="0" dirty="0" err="1" smtClean="0"/>
              <a:t>treewidth</a:t>
            </a:r>
            <a:r>
              <a:rPr lang="en-US" baseline="0" dirty="0" smtClean="0"/>
              <a:t> graphs. Note: induced subgraph relation is NOT a well-quasi-order on undirected graphs. Consequence: every minor-closed family of graphs is characterized by a *finite* set of forbidden minors. Compare: K5, K3,3 for planar graphs.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454633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Cutwidth</a:t>
            </a:r>
            <a:r>
              <a:rPr lang="en-US" dirty="0" smtClean="0"/>
              <a:t> of K_1,n is ceil(n/2).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43482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82942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show on</a:t>
            </a:r>
            <a:r>
              <a:rPr lang="en-US" baseline="0" dirty="0" smtClean="0"/>
              <a:t> board: if G has a non-edge </a:t>
            </a:r>
            <a:r>
              <a:rPr lang="en-US" baseline="0" dirty="0" err="1" smtClean="0"/>
              <a:t>uv</a:t>
            </a:r>
            <a:r>
              <a:rPr lang="en-US" baseline="0" dirty="0" smtClean="0"/>
              <a:t>, then </a:t>
            </a:r>
            <a:r>
              <a:rPr lang="en-US" baseline="0" dirty="0" err="1" smtClean="0"/>
              <a:t>treewidth</a:t>
            </a:r>
            <a:r>
              <a:rPr lang="en-US" baseline="0" dirty="0" smtClean="0"/>
              <a:t>(G) &lt;= n-2.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66897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Hard to work with algorithmically; not known if computing </a:t>
            </a:r>
            <a:r>
              <a:rPr lang="en-US" dirty="0" err="1" smtClean="0"/>
              <a:t>cliquewidth</a:t>
            </a:r>
            <a:r>
              <a:rPr lang="en-US" baseline="0" dirty="0" smtClean="0"/>
              <a:t> is NP-complete.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37910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Hard to work with algorithmically; not known if computing </a:t>
            </a:r>
            <a:r>
              <a:rPr lang="en-US" dirty="0" err="1" smtClean="0"/>
              <a:t>cliquewidth</a:t>
            </a:r>
            <a:r>
              <a:rPr lang="en-US" baseline="0" dirty="0" smtClean="0"/>
              <a:t> is NP-complete.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32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73849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are also results for preferential attachment model. (As soon as &gt;= 12 neighbors, </a:t>
            </a:r>
            <a:r>
              <a:rPr lang="en-US" dirty="0" err="1" smtClean="0"/>
              <a:t>treewidth</a:t>
            </a:r>
            <a:r>
              <a:rPr lang="en-US" dirty="0" smtClean="0"/>
              <a:t> is linear.)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33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7527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Nontrivial facts: Treewidth</a:t>
            </a:r>
            <a:r>
              <a:rPr lang="en-US" baseline="0" dirty="0" smtClean="0"/>
              <a:t> &lt;= circumference, </a:t>
            </a:r>
            <a:r>
              <a:rPr lang="en-US" baseline="0" dirty="0" err="1" smtClean="0"/>
              <a:t>pathwidth</a:t>
            </a:r>
            <a:r>
              <a:rPr lang="en-US" baseline="0" dirty="0" smtClean="0"/>
              <a:t> &lt;= </a:t>
            </a:r>
            <a:r>
              <a:rPr lang="en-US" baseline="0" dirty="0" err="1" smtClean="0"/>
              <a:t>cutwidth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38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9173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9349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1979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6219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7333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19910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Move to root node whenever possible. When helicopter will and on root node: run to component where no cop is currently,</a:t>
            </a:r>
            <a:r>
              <a:rPr lang="en-US" baseline="0" dirty="0" smtClean="0"/>
              <a:t> and which is not the first one in the future where there will be 2 cops. As soon as 2 cops are there: run back to root.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60779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Ci’s are connected graphs. Every time k cops gather on the same component: move to a component that will not be the next one having k cops.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07138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6871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Fors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00500"/>
            <a:ext cx="9144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10" descr="UiBmerke_grayscale"/>
          <p:cNvSpPr>
            <a:spLocks noChangeAspect="1" noChangeArrowheads="1"/>
          </p:cNvSpPr>
          <p:nvPr/>
        </p:nvSpPr>
        <p:spPr bwMode="auto">
          <a:xfrm>
            <a:off x="3665538" y="4702175"/>
            <a:ext cx="1770062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/>
          </a:p>
        </p:txBody>
      </p:sp>
      <p:grpSp>
        <p:nvGrpSpPr>
          <p:cNvPr id="7" name="Gruppe 12"/>
          <p:cNvGrpSpPr>
            <a:grpSpLocks/>
          </p:cNvGrpSpPr>
          <p:nvPr/>
        </p:nvGrpSpPr>
        <p:grpSpPr bwMode="auto">
          <a:xfrm>
            <a:off x="1809257" y="250824"/>
            <a:ext cx="5431202" cy="70692"/>
            <a:chOff x="1876465" y="159840"/>
            <a:chExt cx="5431839" cy="70664"/>
          </a:xfrm>
        </p:grpSpPr>
        <p:grpSp>
          <p:nvGrpSpPr>
            <p:cNvPr id="9" name="Gruppe 14"/>
            <p:cNvGrpSpPr>
              <a:grpSpLocks/>
            </p:cNvGrpSpPr>
            <p:nvPr/>
          </p:nvGrpSpPr>
          <p:grpSpPr bwMode="auto">
            <a:xfrm>
              <a:off x="1876465" y="159840"/>
              <a:ext cx="2756914" cy="28800"/>
              <a:chOff x="1876465" y="126156"/>
              <a:chExt cx="2756914" cy="28800"/>
            </a:xfrm>
          </p:grpSpPr>
          <p:sp>
            <p:nvSpPr>
              <p:cNvPr id="11" name="Rektangel 16"/>
              <p:cNvSpPr>
                <a:spLocks noChangeArrowheads="1"/>
              </p:cNvSpPr>
              <p:nvPr/>
            </p:nvSpPr>
            <p:spPr bwMode="auto">
              <a:xfrm>
                <a:off x="1876465" y="126156"/>
                <a:ext cx="550800" cy="28800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2" name="Rektangel 17"/>
              <p:cNvSpPr>
                <a:spLocks noChangeArrowheads="1"/>
              </p:cNvSpPr>
              <p:nvPr/>
            </p:nvSpPr>
            <p:spPr bwMode="auto">
              <a:xfrm>
                <a:off x="2426803" y="126156"/>
                <a:ext cx="550800" cy="288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3" name="Rektangel 18"/>
              <p:cNvSpPr>
                <a:spLocks noChangeArrowheads="1"/>
              </p:cNvSpPr>
              <p:nvPr/>
            </p:nvSpPr>
            <p:spPr bwMode="auto">
              <a:xfrm>
                <a:off x="2977141" y="126156"/>
                <a:ext cx="550800" cy="28800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4" name="Rektangel 19"/>
              <p:cNvSpPr>
                <a:spLocks noChangeArrowheads="1"/>
              </p:cNvSpPr>
              <p:nvPr/>
            </p:nvSpPr>
            <p:spPr bwMode="auto">
              <a:xfrm>
                <a:off x="3532241" y="126156"/>
                <a:ext cx="550800" cy="28800"/>
              </a:xfrm>
              <a:prstGeom prst="rect">
                <a:avLst/>
              </a:prstGeom>
              <a:solidFill>
                <a:srgbClr val="00B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5" name="Rektangel 20"/>
              <p:cNvSpPr>
                <a:spLocks noChangeArrowheads="1"/>
              </p:cNvSpPr>
              <p:nvPr/>
            </p:nvSpPr>
            <p:spPr bwMode="auto">
              <a:xfrm>
                <a:off x="4082579" y="126156"/>
                <a:ext cx="550800" cy="28800"/>
              </a:xfrm>
              <a:prstGeom prst="rect">
                <a:avLst/>
              </a:prstGeom>
              <a:solidFill>
                <a:srgbClr val="4E4A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cxnSp>
          <p:nvCxnSpPr>
            <p:cNvPr id="10" name="Rett linje 15"/>
            <p:cNvCxnSpPr>
              <a:cxnSpLocks noChangeShapeType="1"/>
            </p:cNvCxnSpPr>
            <p:nvPr/>
          </p:nvCxnSpPr>
          <p:spPr bwMode="auto">
            <a:xfrm>
              <a:off x="1876465" y="230504"/>
              <a:ext cx="5431839" cy="0"/>
            </a:xfrm>
            <a:prstGeom prst="line">
              <a:avLst/>
            </a:prstGeom>
            <a:noFill/>
            <a:ln w="9525" algn="ctr">
              <a:solidFill>
                <a:srgbClr val="4E4A48">
                  <a:alpha val="52156"/>
                </a:srgbClr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01477"/>
            <a:ext cx="7772400" cy="1181894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nb-NO" noProof="0" smtClean="0"/>
              <a:t>Klikk for å redigere tittelstil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92375"/>
            <a:ext cx="6400800" cy="1512888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4E4A48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nb-NO" noProof="0" dirty="0" smtClean="0"/>
              <a:t>Klikk for å redigere undertittelstil i malen</a:t>
            </a:r>
          </a:p>
        </p:txBody>
      </p:sp>
      <p:sp>
        <p:nvSpPr>
          <p:cNvPr id="1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1A090-C5D1-4AF3-9DD3-C1120ADEB9D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930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F71A9-5BF2-4B46-AC2D-C712206BBBB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1929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B2EC0-FE65-49CB-8094-F96A1705E396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7243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38925" y="347663"/>
            <a:ext cx="2058988" cy="57785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347663"/>
            <a:ext cx="6029325" cy="57785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49249-2CC8-4EF0-A2E9-89BCA834E8B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954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B4C75-3422-4131-BAA1-452F888D0C1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090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35F8C-0D49-4047-A7ED-DE91896AAC9F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4142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90FE7-E4A0-4B81-A29E-2EAA239A5447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581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C6023-1189-4C70-B017-E7D262B7ED3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0489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re tittel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5004048" y="620688"/>
            <a:ext cx="4176464" cy="4896544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56176" y="1339391"/>
            <a:ext cx="3838575" cy="4848225"/>
          </a:xfrm>
          <a:prstGeom prst="rect">
            <a:avLst/>
          </a:prstGeom>
        </p:spPr>
      </p:pic>
      <p:pic>
        <p:nvPicPr>
          <p:cNvPr id="4" name="Picture 9" descr="blue title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795"/>
            <a:ext cx="9143999" cy="6857205"/>
          </a:xfrm>
          <a:prstGeom prst="rect">
            <a:avLst/>
          </a:prstGeom>
          <a:noFill/>
        </p:spPr>
      </p:pic>
      <p:sp>
        <p:nvSpPr>
          <p:cNvPr id="6" name="Plassholder for tekst 2"/>
          <p:cNvSpPr>
            <a:spLocks noGrp="1"/>
          </p:cNvSpPr>
          <p:nvPr>
            <p:ph type="body" idx="1"/>
          </p:nvPr>
        </p:nvSpPr>
        <p:spPr>
          <a:xfrm>
            <a:off x="323528" y="1628800"/>
            <a:ext cx="597666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7" name="Plassholder for tekst 2"/>
          <p:cNvSpPr>
            <a:spLocks noGrp="1"/>
          </p:cNvSpPr>
          <p:nvPr>
            <p:ph type="body" idx="10"/>
          </p:nvPr>
        </p:nvSpPr>
        <p:spPr>
          <a:xfrm>
            <a:off x="323528" y="3356993"/>
            <a:ext cx="5976664" cy="57606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cxnSp>
        <p:nvCxnSpPr>
          <p:cNvPr id="9" name="Straight Connector 8"/>
          <p:cNvCxnSpPr/>
          <p:nvPr userDrawn="1"/>
        </p:nvCxnSpPr>
        <p:spPr bwMode="auto">
          <a:xfrm>
            <a:off x="-28561" y="5255735"/>
            <a:ext cx="9180512" cy="0"/>
          </a:xfrm>
          <a:prstGeom prst="line">
            <a:avLst/>
          </a:prstGeom>
          <a:noFill/>
          <a:ln w="9525" cap="flat" cmpd="sng" algn="ctr">
            <a:solidFill>
              <a:srgbClr val="DB1E5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6961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EBA45-2A48-413A-9B36-A1585B1E5B0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0016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4375D-C019-4DEB-88B1-C0A9E8BD4938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7835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8313" y="347663"/>
            <a:ext cx="8229600" cy="633412"/>
          </a:xfrm>
        </p:spPr>
        <p:txBody>
          <a:bodyPr anchor="ctr"/>
          <a:lstStyle>
            <a:lvl1pPr marL="0" indent="0">
              <a:buNone/>
              <a:defRPr sz="3200">
                <a:solidFill>
                  <a:srgbClr val="4E4A48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981074"/>
            <a:ext cx="3008313" cy="4540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1944189-2493-4FF1-A659-D8219CCD741C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3273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47663"/>
            <a:ext cx="8229600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2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97613"/>
            <a:ext cx="411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4E4A48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519863"/>
            <a:ext cx="19542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4E4A48"/>
                </a:solidFill>
              </a:defRPr>
            </a:lvl1pPr>
          </a:lstStyle>
          <a:p>
            <a:pPr>
              <a:defRPr/>
            </a:pPr>
            <a:fld id="{61944189-2493-4FF1-A659-D8219CCD741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706" y="-3808"/>
            <a:ext cx="9144706" cy="179070"/>
            <a:chOff x="-706" y="-3808"/>
            <a:chExt cx="9144706" cy="179070"/>
          </a:xfrm>
        </p:grpSpPr>
        <p:sp>
          <p:nvSpPr>
            <p:cNvPr id="13" name="Freeform 12"/>
            <p:cNvSpPr/>
            <p:nvPr userDrawn="1"/>
          </p:nvSpPr>
          <p:spPr bwMode="auto">
            <a:xfrm>
              <a:off x="-706" y="-3808"/>
              <a:ext cx="7218334" cy="179070"/>
            </a:xfrm>
            <a:custGeom>
              <a:avLst/>
              <a:gdLst>
                <a:gd name="connsiteX0" fmla="*/ 3810 w 1891665"/>
                <a:gd name="connsiteY0" fmla="*/ 0 h 363855"/>
                <a:gd name="connsiteX1" fmla="*/ 1891665 w 1891665"/>
                <a:gd name="connsiteY1" fmla="*/ 0 h 363855"/>
                <a:gd name="connsiteX2" fmla="*/ 1668780 w 1891665"/>
                <a:gd name="connsiteY2" fmla="*/ 363855 h 363855"/>
                <a:gd name="connsiteX3" fmla="*/ 0 w 1891665"/>
                <a:gd name="connsiteY3" fmla="*/ 363855 h 363855"/>
                <a:gd name="connsiteX4" fmla="*/ 3810 w 1891665"/>
                <a:gd name="connsiteY4" fmla="*/ 0 h 363855"/>
                <a:gd name="connsiteX0" fmla="*/ 3810 w 1891665"/>
                <a:gd name="connsiteY0" fmla="*/ 0 h 363855"/>
                <a:gd name="connsiteX1" fmla="*/ 1891665 w 1891665"/>
                <a:gd name="connsiteY1" fmla="*/ 0 h 363855"/>
                <a:gd name="connsiteX2" fmla="*/ 1884469 w 1891665"/>
                <a:gd name="connsiteY2" fmla="*/ 120015 h 363855"/>
                <a:gd name="connsiteX3" fmla="*/ 0 w 1891665"/>
                <a:gd name="connsiteY3" fmla="*/ 363855 h 363855"/>
                <a:gd name="connsiteX4" fmla="*/ 3810 w 1891665"/>
                <a:gd name="connsiteY4" fmla="*/ 0 h 363855"/>
                <a:gd name="connsiteX0" fmla="*/ 23781 w 1891665"/>
                <a:gd name="connsiteY0" fmla="*/ 83820 h 363855"/>
                <a:gd name="connsiteX1" fmla="*/ 1891665 w 1891665"/>
                <a:gd name="connsiteY1" fmla="*/ 0 h 363855"/>
                <a:gd name="connsiteX2" fmla="*/ 1884469 w 1891665"/>
                <a:gd name="connsiteY2" fmla="*/ 120015 h 363855"/>
                <a:gd name="connsiteX3" fmla="*/ 0 w 1891665"/>
                <a:gd name="connsiteY3" fmla="*/ 363855 h 363855"/>
                <a:gd name="connsiteX4" fmla="*/ 23781 w 1891665"/>
                <a:gd name="connsiteY4" fmla="*/ 83820 h 363855"/>
                <a:gd name="connsiteX0" fmla="*/ 0 w 1891850"/>
                <a:gd name="connsiteY0" fmla="*/ 3810 h 363855"/>
                <a:gd name="connsiteX1" fmla="*/ 1891850 w 1891850"/>
                <a:gd name="connsiteY1" fmla="*/ 0 h 363855"/>
                <a:gd name="connsiteX2" fmla="*/ 1884654 w 1891850"/>
                <a:gd name="connsiteY2" fmla="*/ 120015 h 363855"/>
                <a:gd name="connsiteX3" fmla="*/ 185 w 1891850"/>
                <a:gd name="connsiteY3" fmla="*/ 363855 h 363855"/>
                <a:gd name="connsiteX4" fmla="*/ 0 w 1891850"/>
                <a:gd name="connsiteY4" fmla="*/ 3810 h 363855"/>
                <a:gd name="connsiteX0" fmla="*/ 0 w 1891850"/>
                <a:gd name="connsiteY0" fmla="*/ 3810 h 123825"/>
                <a:gd name="connsiteX1" fmla="*/ 1891850 w 1891850"/>
                <a:gd name="connsiteY1" fmla="*/ 0 h 123825"/>
                <a:gd name="connsiteX2" fmla="*/ 1884654 w 1891850"/>
                <a:gd name="connsiteY2" fmla="*/ 120015 h 123825"/>
                <a:gd name="connsiteX3" fmla="*/ 185 w 1891850"/>
                <a:gd name="connsiteY3" fmla="*/ 123825 h 123825"/>
                <a:gd name="connsiteX4" fmla="*/ 0 w 1891850"/>
                <a:gd name="connsiteY4" fmla="*/ 3810 h 123825"/>
                <a:gd name="connsiteX0" fmla="*/ 0 w 1891850"/>
                <a:gd name="connsiteY0" fmla="*/ 3810 h 170815"/>
                <a:gd name="connsiteX1" fmla="*/ 1891850 w 1891850"/>
                <a:gd name="connsiteY1" fmla="*/ 0 h 170815"/>
                <a:gd name="connsiteX2" fmla="*/ 1881991 w 1891850"/>
                <a:gd name="connsiteY2" fmla="*/ 170815 h 170815"/>
                <a:gd name="connsiteX3" fmla="*/ 185 w 1891850"/>
                <a:gd name="connsiteY3" fmla="*/ 123825 h 170815"/>
                <a:gd name="connsiteX4" fmla="*/ 0 w 1891850"/>
                <a:gd name="connsiteY4" fmla="*/ 3810 h 170815"/>
                <a:gd name="connsiteX0" fmla="*/ 0 w 1891850"/>
                <a:gd name="connsiteY0" fmla="*/ 3810 h 175716"/>
                <a:gd name="connsiteX1" fmla="*/ 1891850 w 1891850"/>
                <a:gd name="connsiteY1" fmla="*/ 0 h 175716"/>
                <a:gd name="connsiteX2" fmla="*/ 1881991 w 1891850"/>
                <a:gd name="connsiteY2" fmla="*/ 170815 h 175716"/>
                <a:gd name="connsiteX3" fmla="*/ 185 w 1891850"/>
                <a:gd name="connsiteY3" fmla="*/ 171450 h 175716"/>
                <a:gd name="connsiteX4" fmla="*/ 185 w 1891850"/>
                <a:gd name="connsiteY4" fmla="*/ 123825 h 175716"/>
                <a:gd name="connsiteX5" fmla="*/ 0 w 1891850"/>
                <a:gd name="connsiteY5" fmla="*/ 3810 h 175716"/>
                <a:gd name="connsiteX0" fmla="*/ 0 w 1891850"/>
                <a:gd name="connsiteY0" fmla="*/ 3810 h 176189"/>
                <a:gd name="connsiteX1" fmla="*/ 1891850 w 1891850"/>
                <a:gd name="connsiteY1" fmla="*/ 0 h 176189"/>
                <a:gd name="connsiteX2" fmla="*/ 1881991 w 1891850"/>
                <a:gd name="connsiteY2" fmla="*/ 174625 h 176189"/>
                <a:gd name="connsiteX3" fmla="*/ 185 w 1891850"/>
                <a:gd name="connsiteY3" fmla="*/ 171450 h 176189"/>
                <a:gd name="connsiteX4" fmla="*/ 185 w 1891850"/>
                <a:gd name="connsiteY4" fmla="*/ 123825 h 176189"/>
                <a:gd name="connsiteX5" fmla="*/ 0 w 1891850"/>
                <a:gd name="connsiteY5" fmla="*/ 3810 h 176189"/>
                <a:gd name="connsiteX0" fmla="*/ 0 w 1891850"/>
                <a:gd name="connsiteY0" fmla="*/ 3810 h 176189"/>
                <a:gd name="connsiteX1" fmla="*/ 1891850 w 1891850"/>
                <a:gd name="connsiteY1" fmla="*/ 0 h 176189"/>
                <a:gd name="connsiteX2" fmla="*/ 1881991 w 1891850"/>
                <a:gd name="connsiteY2" fmla="*/ 174625 h 176189"/>
                <a:gd name="connsiteX3" fmla="*/ 185 w 1891850"/>
                <a:gd name="connsiteY3" fmla="*/ 171450 h 176189"/>
                <a:gd name="connsiteX4" fmla="*/ 0 w 1891850"/>
                <a:gd name="connsiteY4" fmla="*/ 3810 h 176189"/>
                <a:gd name="connsiteX0" fmla="*/ 0 w 1891850"/>
                <a:gd name="connsiteY0" fmla="*/ 3810 h 275533"/>
                <a:gd name="connsiteX1" fmla="*/ 1891850 w 1891850"/>
                <a:gd name="connsiteY1" fmla="*/ 0 h 275533"/>
                <a:gd name="connsiteX2" fmla="*/ 1881991 w 1891850"/>
                <a:gd name="connsiteY2" fmla="*/ 174625 h 275533"/>
                <a:gd name="connsiteX3" fmla="*/ 1184 w 1891850"/>
                <a:gd name="connsiteY3" fmla="*/ 274320 h 275533"/>
                <a:gd name="connsiteX4" fmla="*/ 0 w 1891850"/>
                <a:gd name="connsiteY4" fmla="*/ 3810 h 275533"/>
                <a:gd name="connsiteX0" fmla="*/ 1813 w 1893663"/>
                <a:gd name="connsiteY0" fmla="*/ 3810 h 174625"/>
                <a:gd name="connsiteX1" fmla="*/ 1893663 w 1893663"/>
                <a:gd name="connsiteY1" fmla="*/ 0 h 174625"/>
                <a:gd name="connsiteX2" fmla="*/ 1883804 w 1893663"/>
                <a:gd name="connsiteY2" fmla="*/ 174625 h 174625"/>
                <a:gd name="connsiteX3" fmla="*/ 1 w 1893663"/>
                <a:gd name="connsiteY3" fmla="*/ 106680 h 174625"/>
                <a:gd name="connsiteX4" fmla="*/ 1813 w 1893663"/>
                <a:gd name="connsiteY4" fmla="*/ 3810 h 174625"/>
                <a:gd name="connsiteX0" fmla="*/ 0 w 1891850"/>
                <a:gd name="connsiteY0" fmla="*/ 3810 h 179070"/>
                <a:gd name="connsiteX1" fmla="*/ 1891850 w 1891850"/>
                <a:gd name="connsiteY1" fmla="*/ 0 h 179070"/>
                <a:gd name="connsiteX2" fmla="*/ 1881991 w 1891850"/>
                <a:gd name="connsiteY2" fmla="*/ 174625 h 179070"/>
                <a:gd name="connsiteX3" fmla="*/ 185 w 1891850"/>
                <a:gd name="connsiteY3" fmla="*/ 179070 h 179070"/>
                <a:gd name="connsiteX4" fmla="*/ 0 w 1891850"/>
                <a:gd name="connsiteY4" fmla="*/ 3810 h 17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1850" h="179070">
                  <a:moveTo>
                    <a:pt x="0" y="3810"/>
                  </a:moveTo>
                  <a:lnTo>
                    <a:pt x="1891850" y="0"/>
                  </a:lnTo>
                  <a:lnTo>
                    <a:pt x="1881991" y="174625"/>
                  </a:lnTo>
                  <a:lnTo>
                    <a:pt x="185" y="179070"/>
                  </a:lnTo>
                  <a:cubicBezTo>
                    <a:pt x="123" y="123190"/>
                    <a:pt x="62" y="59690"/>
                    <a:pt x="0" y="381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38CC0"/>
                </a:gs>
                <a:gs pos="49000">
                  <a:srgbClr val="0F94C4"/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cxnSp>
          <p:nvCxnSpPr>
            <p:cNvPr id="14" name="Straight Connector 13"/>
            <p:cNvCxnSpPr>
              <a:stCxn id="13" idx="1"/>
            </p:cNvCxnSpPr>
            <p:nvPr userDrawn="1"/>
          </p:nvCxnSpPr>
          <p:spPr bwMode="auto">
            <a:xfrm flipH="1">
              <a:off x="7170423" y="-3808"/>
              <a:ext cx="47205" cy="173353"/>
            </a:xfrm>
            <a:prstGeom prst="line">
              <a:avLst/>
            </a:prstGeom>
            <a:noFill/>
            <a:ln w="12700" cap="flat" cmpd="sng" algn="ctr">
              <a:solidFill>
                <a:srgbClr val="E2497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14"/>
            <p:cNvCxnSpPr/>
            <p:nvPr userDrawn="1"/>
          </p:nvCxnSpPr>
          <p:spPr bwMode="auto">
            <a:xfrm flipH="1">
              <a:off x="0" y="168320"/>
              <a:ext cx="9144000" cy="0"/>
            </a:xfrm>
            <a:prstGeom prst="line">
              <a:avLst/>
            </a:prstGeom>
            <a:noFill/>
            <a:ln w="12700" cap="flat" cmpd="sng" algn="ctr">
              <a:solidFill>
                <a:srgbClr val="E2497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64" r:id="rId3"/>
    <p:sldLayoutId id="2147483965" r:id="rId4"/>
    <p:sldLayoutId id="2147483966" r:id="rId5"/>
    <p:sldLayoutId id="2147483976" r:id="rId6"/>
    <p:sldLayoutId id="2147483967" r:id="rId7"/>
    <p:sldLayoutId id="2147483968" r:id="rId8"/>
    <p:sldLayoutId id="2147483975" r:id="rId9"/>
    <p:sldLayoutId id="2147483969" r:id="rId10"/>
    <p:sldLayoutId id="2147483970" r:id="rId11"/>
    <p:sldLayoutId id="214748397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lnSpc>
          <a:spcPct val="100000"/>
        </a:lnSpc>
        <a:spcBef>
          <a:spcPts val="18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0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1.png"/><Relationship Id="rId4" Type="http://schemas.openxmlformats.org/officeDocument/2006/relationships/image" Target="../media/image25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36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8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8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hyperlink" Target="https://www.mentimeter.com/s/42c5296006707453b13c8967a896ce15/2b01af2b4cd8" TargetMode="Externa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1.png"/><Relationship Id="rId4" Type="http://schemas.openxmlformats.org/officeDocument/2006/relationships/image" Target="../media/image3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3600" dirty="0"/>
          </a:p>
          <a:p>
            <a:r>
              <a:rPr lang="en-US" sz="3600" dirty="0" smtClean="0"/>
              <a:t>Structural </a:t>
            </a:r>
            <a:r>
              <a:rPr lang="en-US" sz="3600" dirty="0"/>
              <a:t>graph parameters </a:t>
            </a:r>
            <a:r>
              <a:rPr lang="en-US" sz="3200" b="1" i="1" cap="small" dirty="0"/>
              <a:t/>
            </a:r>
            <a:br>
              <a:rPr lang="en-US" sz="3200" b="1" i="1" cap="small" dirty="0"/>
            </a:br>
            <a:r>
              <a:rPr lang="en-US" sz="3200" b="1" i="1" cap="small" dirty="0" smtClean="0"/>
              <a:t>Part 2: A hierarchy of parameters</a:t>
            </a:r>
            <a:endParaRPr lang="en-US" sz="360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323528" y="3573016"/>
            <a:ext cx="5976664" cy="151216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smtClean="0"/>
              <a:t>Bart </a:t>
            </a:r>
            <a:r>
              <a:rPr lang="en-US" sz="2400" i="1" dirty="0"/>
              <a:t>M. P. </a:t>
            </a:r>
            <a:r>
              <a:rPr lang="en-US" sz="2400" i="1" dirty="0" smtClean="0"/>
              <a:t>Jansen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309320"/>
            <a:ext cx="9180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i="1" dirty="0" smtClean="0">
                <a:latin typeface="+mj-lt"/>
              </a:rPr>
              <a:t>Networks Training Week 2017</a:t>
            </a:r>
          </a:p>
          <a:p>
            <a:pPr algn="l"/>
            <a:r>
              <a:rPr lang="en-US" sz="1600" dirty="0" smtClean="0">
                <a:latin typeface="+mj-lt"/>
              </a:rPr>
              <a:t>January 31</a:t>
            </a:r>
            <a:r>
              <a:rPr lang="en-US" sz="1600" baseline="30000" dirty="0" smtClean="0">
                <a:latin typeface="+mj-lt"/>
              </a:rPr>
              <a:t>st</a:t>
            </a:r>
            <a:r>
              <a:rPr lang="en-US" sz="1600" dirty="0" smtClean="0">
                <a:latin typeface="+mj-lt"/>
              </a:rPr>
              <a:t> – February 2</a:t>
            </a:r>
            <a:r>
              <a:rPr lang="en-US" sz="1600" baseline="30000" dirty="0" smtClean="0">
                <a:latin typeface="+mj-lt"/>
              </a:rPr>
              <a:t>nd</a:t>
            </a:r>
            <a:r>
              <a:rPr lang="en-US" sz="1600" dirty="0" smtClean="0">
                <a:latin typeface="+mj-lt"/>
              </a:rPr>
              <a:t> 2017, </a:t>
            </a:r>
            <a:r>
              <a:rPr lang="en-US" sz="1600" dirty="0" err="1" smtClean="0">
                <a:latin typeface="+mj-lt"/>
              </a:rPr>
              <a:t>Doorn</a:t>
            </a:r>
            <a:r>
              <a:rPr lang="en-US" sz="1600" dirty="0" smtClean="0">
                <a:latin typeface="+mj-lt"/>
              </a:rPr>
              <a:t>, Netherlands</a:t>
            </a:r>
            <a:endParaRPr lang="en-US" sz="1600" i="1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6012160" y="5445224"/>
            <a:ext cx="2160240" cy="864096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436096" y="6516051"/>
            <a:ext cx="2880320" cy="258471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131840" y="5301208"/>
            <a:ext cx="2160240" cy="864096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582343" y="5730918"/>
            <a:ext cx="2160240" cy="864096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1026" name="Picture 2" descr="Afbeeldingsresultaat voor TU/e logo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91438"/>
            <a:ext cx="1043593" cy="54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C:\Users\bjansen\AppData\Local\Microsoft\Windows\INetCache\Content.Outlook\3PDRUY1X\Networks-logo+partners (lang)-rgb-1000px.jpg"/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4" r="164"/>
          <a:stretch/>
        </p:blipFill>
        <p:spPr bwMode="auto">
          <a:xfrm>
            <a:off x="251520" y="235436"/>
            <a:ext cx="1360223" cy="8248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9954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5559" y="1394073"/>
            <a:ext cx="3552825" cy="2466975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 bwMode="auto">
          <a:xfrm>
            <a:off x="5237490" y="2185110"/>
            <a:ext cx="864096" cy="864096"/>
          </a:xfrm>
          <a:prstGeom prst="ellipse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22000"/>
                </a:schemeClr>
              </a:gs>
              <a:gs pos="35000">
                <a:schemeClr val="accent1">
                  <a:tint val="37000"/>
                  <a:satMod val="300000"/>
                  <a:alpha val="45000"/>
                </a:schemeClr>
              </a:gs>
              <a:gs pos="100000">
                <a:schemeClr val="accent1">
                  <a:tint val="15000"/>
                  <a:satMod val="350000"/>
                  <a:alpha val="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005063"/>
                <a:ext cx="8229600" cy="2121099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Each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gives cop-occupied positions in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Start with cops in locations specified by start node (arbitrary)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Consider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that robber runs to, 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Change cop state as indicated by tree-neighbor towards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005063"/>
                <a:ext cx="8229600" cy="2121099"/>
              </a:xfrm>
              <a:blipFill rotWithShape="0">
                <a:blip r:embed="rId4"/>
                <a:stretch>
                  <a:fillRect l="-1185" t="-4023" r="-519" b="-5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10</a:t>
            </a:fld>
            <a:endParaRPr lang="nb-NO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592" y="1515895"/>
            <a:ext cx="1933575" cy="207645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search strategies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1560" y="1052736"/>
                <a:ext cx="24482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0070C0"/>
                    </a:solidFill>
                    <a:latin typeface="+mj-lt"/>
                  </a:rPr>
                  <a:t>Graph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000" dirty="0" err="1" smtClean="0">
                  <a:solidFill>
                    <a:srgbClr val="0070C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052736"/>
                <a:ext cx="2448272" cy="400110"/>
              </a:xfrm>
              <a:prstGeom prst="rect">
                <a:avLst/>
              </a:prstGeom>
              <a:blipFill rotWithShape="0">
                <a:blip r:embed="rId6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043510" y="1052736"/>
                <a:ext cx="441692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0070C0"/>
                    </a:solidFill>
                    <a:latin typeface="+mj-lt"/>
                  </a:rPr>
                  <a:t>Tree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000" dirty="0" smtClean="0">
                    <a:solidFill>
                      <a:srgbClr val="0070C0"/>
                    </a:solidFill>
                    <a:latin typeface="+mj-lt"/>
                  </a:rPr>
                  <a:t> encoding strategy for 3 cops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3510" y="1052736"/>
                <a:ext cx="4416922" cy="400110"/>
              </a:xfrm>
              <a:prstGeom prst="rect">
                <a:avLst/>
              </a:prstGeom>
              <a:blipFill rotWithShape="0">
                <a:blip r:embed="rId7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Robber"/>
          <p:cNvGrpSpPr/>
          <p:nvPr/>
        </p:nvGrpSpPr>
        <p:grpSpPr>
          <a:xfrm>
            <a:off x="233425" y="1494107"/>
            <a:ext cx="756270" cy="459756"/>
            <a:chOff x="7308304" y="3290712"/>
            <a:chExt cx="756270" cy="459756"/>
          </a:xfrm>
        </p:grpSpPr>
        <p:sp>
          <p:nvSpPr>
            <p:cNvPr id="11" name="Oval 10"/>
            <p:cNvSpPr/>
            <p:nvPr/>
          </p:nvSpPr>
          <p:spPr bwMode="auto">
            <a:xfrm>
              <a:off x="7452320" y="3290712"/>
              <a:ext cx="432048" cy="432048"/>
            </a:xfrm>
            <a:prstGeom prst="ellipse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pic>
          <p:nvPicPr>
            <p:cNvPr id="14" name="Picture 4" descr="Criminal wearing eye piece and striped top Free Icon"/>
            <p:cNvPicPr>
              <a:picLocks noChangeAspect="1" noChangeArrowheads="1"/>
            </p:cNvPicPr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453"/>
            <a:stretch/>
          </p:blipFill>
          <p:spPr bwMode="auto">
            <a:xfrm>
              <a:off x="7308304" y="3315257"/>
              <a:ext cx="756270" cy="435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Picture 2" descr="Thumbnail for version as of 13:37, 19 December 201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14" y="2367479"/>
            <a:ext cx="287736" cy="28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Thumbnail for version as of 13:37, 19 December 201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222" y="1964547"/>
            <a:ext cx="287736" cy="28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Thumbnail for version as of 13:37, 19 December 201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960" y="3458262"/>
            <a:ext cx="287736" cy="28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 bwMode="auto">
          <a:xfrm flipV="1">
            <a:off x="377441" y="5877272"/>
            <a:ext cx="7938975" cy="72008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4211960" y="1505283"/>
            <a:ext cx="4248472" cy="2258654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 flipV="1">
            <a:off x="4083115" y="1585650"/>
            <a:ext cx="4233301" cy="2025712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 flipV="1">
            <a:off x="395536" y="5301208"/>
            <a:ext cx="7938975" cy="72008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Rounded Rectangle 18"/>
          <p:cNvSpPr/>
          <p:nvPr/>
        </p:nvSpPr>
        <p:spPr bwMode="auto">
          <a:xfrm>
            <a:off x="323528" y="4464230"/>
            <a:ext cx="8496944" cy="122413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lvl="1"/>
            <a:r>
              <a:rPr lang="en-US" sz="2400" b="1" dirty="0" smtClean="0"/>
              <a:t>Observation. </a:t>
            </a:r>
            <a:r>
              <a:rPr lang="en-US" sz="2400" dirty="0" smtClean="0"/>
              <a:t>Search strategy to catch an invisible robber is linear.</a:t>
            </a:r>
          </a:p>
        </p:txBody>
      </p:sp>
    </p:spTree>
    <p:extLst>
      <p:ext uri="{BB962C8B-B14F-4D97-AF65-F5344CB8AC3E}">
        <p14:creationId xmlns:p14="http://schemas.microsoft.com/office/powerpoint/2010/main" val="271793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005063"/>
                <a:ext cx="8229600" cy="212109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A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path decomposition</a:t>
                </a:r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is a pair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where </a:t>
                </a:r>
                <a:r>
                  <a:rPr lang="en-US" i="1" dirty="0" smtClean="0"/>
                  <a:t>T</a:t>
                </a:r>
                <a:r>
                  <a:rPr lang="en-US" dirty="0" smtClean="0"/>
                  <a:t> is a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path</a:t>
                </a:r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 smtClean="0"/>
                  <a:t> assigns 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bag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, such that:</a:t>
                </a:r>
              </a:p>
              <a:p>
                <a:pPr marL="457200" indent="-457200">
                  <a:buFont typeface="+mj-lt"/>
                  <a:buAutoNum type="alphaU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𝑢𝑣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some </a:t>
                </a:r>
                <a:r>
                  <a:rPr lang="en-US" dirty="0" smtClean="0"/>
                  <a:t>bag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contains both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  <a:p>
                <a:pPr marL="457200" indent="-457200">
                  <a:buFont typeface="+mj-lt"/>
                  <a:buAutoNum type="alphaU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bags containing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form </a:t>
                </a:r>
                <a:r>
                  <a:rPr lang="en-US" dirty="0">
                    <a:solidFill>
                      <a:srgbClr val="0070C0"/>
                    </a:solidFill>
                  </a:rPr>
                  <a:t>connected</a:t>
                </a:r>
                <a:r>
                  <a:rPr lang="en-US" dirty="0"/>
                  <a:t> subtree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005063"/>
                <a:ext cx="8229600" cy="2121099"/>
              </a:xfrm>
              <a:blipFill rotWithShape="0">
                <a:blip r:embed="rId3"/>
                <a:stretch>
                  <a:fillRect l="-1185" t="-2299" b="-1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11</a:t>
            </a:fld>
            <a:endParaRPr lang="nb-NO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1515895"/>
            <a:ext cx="1933575" cy="207645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decompositions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1560" y="1052736"/>
                <a:ext cx="24482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0070C0"/>
                    </a:solidFill>
                    <a:latin typeface="+mj-lt"/>
                  </a:rPr>
                  <a:t>Graph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000" dirty="0" err="1" smtClean="0">
                  <a:solidFill>
                    <a:srgbClr val="0070C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052736"/>
                <a:ext cx="2448272" cy="400110"/>
              </a:xfrm>
              <a:prstGeom prst="rect">
                <a:avLst/>
              </a:prstGeom>
              <a:blipFill rotWithShape="0">
                <a:blip r:embed="rId6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043510" y="1052736"/>
                <a:ext cx="441692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0070C0"/>
                    </a:solidFill>
                    <a:latin typeface="+mj-lt"/>
                  </a:rPr>
                  <a:t>Path decomposition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 err="1" smtClean="0">
                  <a:solidFill>
                    <a:srgbClr val="0070C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3510" y="1052736"/>
                <a:ext cx="4416922" cy="400110"/>
              </a:xfrm>
              <a:prstGeom prst="rect">
                <a:avLst/>
              </a:prstGeom>
              <a:blipFill rotWithShape="0">
                <a:blip r:embed="rId7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 bwMode="auto">
          <a:xfrm>
            <a:off x="6812127" y="2512313"/>
            <a:ext cx="116712" cy="11671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 flipH="1">
            <a:off x="4440071" y="2603073"/>
            <a:ext cx="4160391" cy="14175"/>
          </a:xfrm>
          <a:prstGeom prst="line">
            <a:avLst/>
          </a:prstGeom>
          <a:noFill/>
          <a:ln w="10477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Oval 15"/>
          <p:cNvSpPr/>
          <p:nvPr/>
        </p:nvSpPr>
        <p:spPr bwMode="auto">
          <a:xfrm>
            <a:off x="8188517" y="2307294"/>
            <a:ext cx="583561" cy="58356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6107024" y="2538755"/>
            <a:ext cx="116712" cy="11671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5873600" y="2305330"/>
            <a:ext cx="583561" cy="58356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4263548" y="2306203"/>
            <a:ext cx="583561" cy="58356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6594870" y="2302880"/>
            <a:ext cx="583561" cy="58356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4963514" y="2306203"/>
            <a:ext cx="794238" cy="58356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81275" y="2398040"/>
            <a:ext cx="136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all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cap="all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cap="all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2000" cap="all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02544" y="2412032"/>
            <a:ext cx="136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cap="all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cap="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440927" y="2415355"/>
            <a:ext cx="18592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all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cap="all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cap="all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cap="all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2000" cap="all" dirty="0" smtClean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53990" y="2415355"/>
            <a:ext cx="136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all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cap="all" dirty="0" err="1" smtClean="0">
                <a:solidFill>
                  <a:srgbClr val="AC87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cap="all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2000" cap="all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812360" y="2398040"/>
            <a:ext cx="136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all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cap="all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000" cap="all" dirty="0" err="1" smtClean="0">
                <a:solidFill>
                  <a:srgbClr val="C85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sz="2000" cap="all" dirty="0" smtClean="0">
              <a:solidFill>
                <a:srgbClr val="C855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7283448" y="2302880"/>
            <a:ext cx="794238" cy="58356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760861" y="2412032"/>
            <a:ext cx="18592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all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cap="all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cap="all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000" cap="all" dirty="0" err="1" smtClean="0">
                <a:solidFill>
                  <a:srgbClr val="1688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en-US" sz="2000" cap="all" dirty="0">
              <a:solidFill>
                <a:srgbClr val="16888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10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005063"/>
                <a:ext cx="8229600" cy="212109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A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path decomposition</a:t>
                </a:r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is a pair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where </a:t>
                </a:r>
                <a:r>
                  <a:rPr lang="en-US" i="1" dirty="0" smtClean="0"/>
                  <a:t>T</a:t>
                </a:r>
                <a:r>
                  <a:rPr lang="en-US" dirty="0" smtClean="0"/>
                  <a:t> is 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path</a:t>
                </a:r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 smtClean="0"/>
                  <a:t> assigns 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bag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, such that:</a:t>
                </a:r>
              </a:p>
              <a:p>
                <a:pPr marL="457200" indent="-457200">
                  <a:buFont typeface="+mj-lt"/>
                  <a:buAutoNum type="alphaU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𝑢𝑣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some </a:t>
                </a:r>
                <a:r>
                  <a:rPr lang="en-US" dirty="0" smtClean="0"/>
                  <a:t>bag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contains both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  <a:p>
                <a:pPr marL="457200" indent="-457200">
                  <a:buFont typeface="+mj-lt"/>
                  <a:buAutoNum type="alphaU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bags containing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form </a:t>
                </a:r>
                <a:r>
                  <a:rPr lang="en-US" dirty="0">
                    <a:solidFill>
                      <a:srgbClr val="0070C0"/>
                    </a:solidFill>
                  </a:rPr>
                  <a:t>connected</a:t>
                </a:r>
                <a:r>
                  <a:rPr lang="en-US" dirty="0"/>
                  <a:t> subtree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005063"/>
                <a:ext cx="8229600" cy="2121099"/>
              </a:xfrm>
              <a:blipFill rotWithShape="0">
                <a:blip r:embed="rId3"/>
                <a:stretch>
                  <a:fillRect l="-1185" t="-2299" b="-1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12</a:t>
            </a:fld>
            <a:endParaRPr lang="nb-NO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Pathwidth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 bwMode="auto">
              <a:xfrm>
                <a:off x="457200" y="1374776"/>
                <a:ext cx="8229600" cy="21210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lvl1pPr marL="342900" indent="-342900" algn="l" rtl="0" eaLnBrk="0" fontAlgn="base" hangingPunct="0">
                  <a:lnSpc>
                    <a:spcPct val="100000"/>
                  </a:lnSpc>
                  <a:spcBef>
                    <a:spcPts val="18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2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FontTx/>
                  <a:buNone/>
                </a:pPr>
                <a:r>
                  <a:rPr lang="en-US" kern="0" dirty="0" smtClean="0"/>
                  <a:t>The </a:t>
                </a:r>
                <a:r>
                  <a:rPr lang="en-US" kern="0" dirty="0" smtClean="0">
                    <a:solidFill>
                      <a:srgbClr val="C00000"/>
                    </a:solidFill>
                  </a:rPr>
                  <a:t>width</a:t>
                </a:r>
                <a:r>
                  <a:rPr lang="en-US" kern="0" dirty="0" smtClean="0"/>
                  <a:t> of a path decomposition is the maximum bag size – 1</a:t>
                </a:r>
              </a:p>
              <a:p>
                <a:pPr marL="0" indent="0">
                  <a:buFontTx/>
                  <a:buNone/>
                </a:pPr>
                <a:r>
                  <a:rPr lang="en-US" kern="0" dirty="0" smtClean="0"/>
                  <a:t>The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pathwidth</a:t>
                </a:r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is the min. width of its path decompositions</a:t>
                </a:r>
              </a:p>
              <a:p>
                <a:pPr marL="0" indent="0">
                  <a:buFontTx/>
                  <a:buNone/>
                </a:pPr>
                <a:endParaRPr lang="en-US" kern="0" dirty="0"/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374776"/>
                <a:ext cx="8229600" cy="2121099"/>
              </a:xfrm>
              <a:prstGeom prst="rect">
                <a:avLst/>
              </a:prstGeom>
              <a:blipFill rotWithShape="0">
                <a:blip r:embed="rId4"/>
                <a:stretch>
                  <a:fillRect l="-1111" t="-230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/>
              <p:cNvSpPr/>
              <p:nvPr/>
            </p:nvSpPr>
            <p:spPr bwMode="auto">
              <a:xfrm>
                <a:off x="323528" y="2564904"/>
                <a:ext cx="8496944" cy="122413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/>
                <a:r>
                  <a:rPr lang="en-US" sz="2400" b="1" dirty="0" smtClean="0"/>
                  <a:t>Theorem. </a:t>
                </a:r>
                <a:r>
                  <a:rPr lang="en-US" sz="2400" dirty="0" smtClean="0"/>
                  <a:t>Graph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 smtClean="0"/>
                  <a:t> has a path decomposition with bags of size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400" dirty="0" smtClean="0"/>
              </a:p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⇔</m:t>
                      </m:r>
                    </m:oMath>
                  </m:oMathPara>
                </a14:m>
                <a:endParaRPr lang="en-US" sz="2400" dirty="0" smtClean="0"/>
              </a:p>
              <a:p>
                <a:pPr marL="0" lvl="1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 smtClean="0"/>
                  <a:t> cops are sufficient to catch any invisible robber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 smtClean="0"/>
                  <a:t>.</a:t>
                </a:r>
              </a:p>
            </p:txBody>
          </p:sp>
        </mc:Choice>
        <mc:Fallback xmlns="">
          <p:sp>
            <p:nvSpPr>
              <p:cNvPr id="14" name="Rounded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2564904"/>
                <a:ext cx="8496944" cy="1224136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 bwMode="auto">
              <a:xfrm>
                <a:off x="323528" y="2567936"/>
                <a:ext cx="8496944" cy="122413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/>
                <a:r>
                  <a:rPr lang="en-US" sz="2400" b="1" dirty="0" smtClean="0"/>
                  <a:t>Theorem. </a:t>
                </a:r>
                <a:r>
                  <a:rPr lang="en-US" sz="2400" dirty="0" smtClean="0"/>
                  <a:t>Graph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 smtClean="0"/>
                  <a:t> has </a:t>
                </a:r>
                <a:r>
                  <a:rPr lang="en-US" sz="2400" dirty="0" err="1" smtClean="0"/>
                  <a:t>pathwidth</a:t>
                </a:r>
                <a:r>
                  <a:rPr lang="en-US" sz="2400" dirty="0" smtClean="0"/>
                  <a:t> at most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2400" dirty="0" smtClean="0"/>
              </a:p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⇔</m:t>
                      </m:r>
                    </m:oMath>
                  </m:oMathPara>
                </a14:m>
                <a:endParaRPr lang="en-US" sz="2400" dirty="0" smtClean="0"/>
              </a:p>
              <a:p>
                <a:pPr marL="0" lvl="1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 smtClean="0"/>
                  <a:t> cops are sufficient to catch any invisible robber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 smtClean="0"/>
                  <a:t>.</a:t>
                </a:r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2567936"/>
                <a:ext cx="8496944" cy="1224136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526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Catching robbers on trees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On a tree, a </a:t>
            </a:r>
            <a:r>
              <a:rPr lang="en-US" dirty="0" smtClean="0">
                <a:solidFill>
                  <a:srgbClr val="0070C0"/>
                </a:solidFill>
              </a:rPr>
              <a:t>visible</a:t>
            </a:r>
            <a:r>
              <a:rPr lang="en-US" dirty="0" smtClean="0"/>
              <a:t> robber can be always caught by 2 cops</a:t>
            </a:r>
          </a:p>
          <a:p>
            <a:pPr marL="0" indent="0">
              <a:buNone/>
            </a:pPr>
            <a:r>
              <a:rPr lang="en-US" dirty="0" smtClean="0"/>
              <a:t>What about </a:t>
            </a:r>
            <a:r>
              <a:rPr lang="en-US" dirty="0" smtClean="0">
                <a:solidFill>
                  <a:srgbClr val="C00000"/>
                </a:solidFill>
              </a:rPr>
              <a:t>invisible</a:t>
            </a:r>
            <a:r>
              <a:rPr lang="en-US" dirty="0" smtClean="0"/>
              <a:t> robbers?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Invisible robber knowing the 2-cop strategy remains uncaught!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C00000"/>
                </a:solidFill>
              </a:rPr>
              <a:t>Simple lower bound for bag size of a path decomposition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13</a:t>
            </a:fld>
            <a:endParaRPr lang="nb-NO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1412" y="2434628"/>
            <a:ext cx="1781175" cy="1781175"/>
          </a:xfrm>
          <a:prstGeom prst="rect">
            <a:avLst/>
          </a:prstGeom>
        </p:spPr>
      </p:pic>
      <p:pic>
        <p:nvPicPr>
          <p:cNvPr id="13" name="Picture 2" descr="Thumbnail for version as of 13:37, 19 December 20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80" y="3092647"/>
            <a:ext cx="502473" cy="5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Thumbnail for version as of 13:37, 19 December 20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79" y="3790622"/>
            <a:ext cx="502473" cy="5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32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 L 0.3191 -0.005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5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85185E-6 L 0.3191 -0.0229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55" y="-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Hiding places for invisible robbers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435280" cy="492918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𝑝𝑎𝑡h𝑤𝑖𝑑𝑡h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∈{1,2,3}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… then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𝑝𝑎𝑡h𝑤𝑖𝑑𝑡h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∪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∪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∪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 is connected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/>
                  <a:t> vertex in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435280" cy="4929188"/>
              </a:xfrm>
              <a:blipFill rotWithShape="0">
                <a:blip r:embed="rId3"/>
                <a:stretch>
                  <a:fillRect l="-1084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14</a:t>
            </a:fld>
            <a:endParaRPr lang="nb-NO"/>
          </a:p>
        </p:txBody>
      </p:sp>
      <p:pic>
        <p:nvPicPr>
          <p:cNvPr id="6" name="NoVtce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8263" y="4112096"/>
            <a:ext cx="6467475" cy="1981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8263" y="3083396"/>
            <a:ext cx="6467475" cy="3009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07704" y="5092402"/>
                <a:ext cx="10081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 err="1" smtClean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5092402"/>
                <a:ext cx="1008112" cy="6463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079057" y="5092402"/>
                <a:ext cx="10081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 err="1" smtClean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9057" y="5092402"/>
                <a:ext cx="1008112" cy="64633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268084" y="5092402"/>
                <a:ext cx="10081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 err="1" smtClean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8084" y="5092402"/>
                <a:ext cx="1008112" cy="64633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120288" y="3183359"/>
                <a:ext cx="10081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 smtClean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0288" y="3183359"/>
                <a:ext cx="1008112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791580" y="6105490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Analogous lower </a:t>
            </a:r>
            <a:r>
              <a:rPr lang="en-US" sz="2000" dirty="0">
                <a:solidFill>
                  <a:srgbClr val="C00000"/>
                </a:solidFill>
              </a:rPr>
              <a:t>bound for bag size of a path decomposition</a:t>
            </a:r>
          </a:p>
          <a:p>
            <a:endParaRPr lang="en-US" sz="2000" dirty="0" err="1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2121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Acyclic hiding </a:t>
            </a:r>
            <a:r>
              <a:rPr lang="en-US" dirty="0"/>
              <a:t>places for invisible robbers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15</a:t>
            </a:fld>
            <a:endParaRPr lang="nb-NO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9100" y="3362325"/>
            <a:ext cx="685800" cy="1228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1413" y="2809875"/>
            <a:ext cx="1781175" cy="17811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2125" y="2266950"/>
            <a:ext cx="5619750" cy="2324100"/>
          </a:xfrm>
          <a:prstGeom prst="rect">
            <a:avLst/>
          </a:prstGeom>
        </p:spPr>
      </p:pic>
      <p:pic>
        <p:nvPicPr>
          <p:cNvPr id="9" name="Picture 2" descr="Thumbnail for version as of 13:37, 19 December 20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69" y="3448681"/>
            <a:ext cx="502473" cy="5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Thumbnail for version as of 13:37, 19 December 20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69" y="4088576"/>
            <a:ext cx="502473" cy="5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Thumbnail for version as of 13:37, 19 December 20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69" y="2809875"/>
            <a:ext cx="502473" cy="5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Thumbnail for version as of 13:37, 19 December 20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69" y="2169980"/>
            <a:ext cx="502473" cy="5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/>
              <p:cNvSpPr/>
              <p:nvPr/>
            </p:nvSpPr>
            <p:spPr bwMode="auto">
              <a:xfrm>
                <a:off x="323528" y="5143500"/>
                <a:ext cx="8496944" cy="74119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/>
                <a:r>
                  <a:rPr lang="en-US" sz="2400" b="1" dirty="0" smtClean="0"/>
                  <a:t>Fact. </a:t>
                </a:r>
                <a:r>
                  <a:rPr lang="en-US" sz="2400" dirty="0" smtClean="0"/>
                  <a:t>A complete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 smtClean="0"/>
                  <a:t>-vertex ternary tree has </a:t>
                </a:r>
                <a:r>
                  <a:rPr lang="en-US" sz="2400" dirty="0" err="1" smtClean="0"/>
                  <a:t>pathwidth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.</a:t>
                </a:r>
              </a:p>
            </p:txBody>
          </p:sp>
        </mc:Choice>
        <mc:Fallback xmlns="">
          <p:sp>
            <p:nvSpPr>
              <p:cNvPr id="13" name="Rounded 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5143500"/>
                <a:ext cx="8496944" cy="741190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36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237" y="2863411"/>
            <a:ext cx="50673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Hunting invisible robbers on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2000" i="1" dirty="0" smtClean="0">
              <a:solidFill>
                <a:srgbClr val="0070C0"/>
              </a:solidFill>
            </a:endParaRP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16</a:t>
            </a:fld>
            <a:endParaRPr lang="nb-NO"/>
          </a:p>
        </p:txBody>
      </p:sp>
      <p:sp>
        <p:nvSpPr>
          <p:cNvPr id="8" name="TextBox 7"/>
          <p:cNvSpPr txBox="1"/>
          <p:nvPr/>
        </p:nvSpPr>
        <p:spPr>
          <a:xfrm>
            <a:off x="6876256" y="6519863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+mj-lt"/>
              </a:rPr>
              <a:t>© </a:t>
            </a:r>
            <a:r>
              <a:rPr lang="en-US" sz="1200" b="1" dirty="0"/>
              <a:t>Emoji One</a:t>
            </a:r>
            <a:endParaRPr lang="en-US" sz="1200" dirty="0" smtClean="0">
              <a:latin typeface="+mj-lt"/>
            </a:endParaRPr>
          </a:p>
        </p:txBody>
      </p:sp>
      <p:grpSp>
        <p:nvGrpSpPr>
          <p:cNvPr id="10" name="Robber"/>
          <p:cNvGrpSpPr/>
          <p:nvPr/>
        </p:nvGrpSpPr>
        <p:grpSpPr>
          <a:xfrm>
            <a:off x="4055752" y="4596092"/>
            <a:ext cx="756270" cy="459756"/>
            <a:chOff x="7308304" y="3290712"/>
            <a:chExt cx="756270" cy="459756"/>
          </a:xfrm>
        </p:grpSpPr>
        <p:sp>
          <p:nvSpPr>
            <p:cNvPr id="9" name="Oval 8"/>
            <p:cNvSpPr/>
            <p:nvPr/>
          </p:nvSpPr>
          <p:spPr bwMode="auto">
            <a:xfrm>
              <a:off x="7452320" y="3290712"/>
              <a:ext cx="432048" cy="432048"/>
            </a:xfrm>
            <a:prstGeom prst="ellipse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pic>
          <p:nvPicPr>
            <p:cNvPr id="1028" name="Picture 4" descr="Criminal wearing eye piece and striped top Free Icon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453"/>
            <a:stretch/>
          </p:blipFill>
          <p:spPr bwMode="auto">
            <a:xfrm>
              <a:off x="7308304" y="3315257"/>
              <a:ext cx="756270" cy="435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Thumbnail for version as of 13:37, 19 December 20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80" y="3602944"/>
            <a:ext cx="502473" cy="5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Thumbnail for version as of 13:37, 19 December 20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80" y="4344855"/>
            <a:ext cx="502473" cy="5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/>
              <p:cNvSpPr/>
              <p:nvPr/>
            </p:nvSpPr>
            <p:spPr bwMode="auto">
              <a:xfrm>
                <a:off x="323528" y="1528081"/>
                <a:ext cx="8496944" cy="792088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/>
                <a:r>
                  <a:rPr lang="en-US" sz="2400" b="1" dirty="0" smtClean="0"/>
                  <a:t>Fact. </a:t>
                </a:r>
                <a:r>
                  <a:rPr lang="en-US" sz="2400" dirty="0" smtClean="0"/>
                  <a:t>In 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 smtClean="0"/>
                  <a:t>-vertex tree,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400" dirty="0" smtClean="0"/>
                  <a:t> cops catch any invisible robber.</a:t>
                </a:r>
              </a:p>
            </p:txBody>
          </p:sp>
        </mc:Choice>
        <mc:Fallback xmlns="">
          <p:sp>
            <p:nvSpPr>
              <p:cNvPr id="13" name="Rounded 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528081"/>
                <a:ext cx="8496944" cy="792088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956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 between </a:t>
            </a:r>
            <a:r>
              <a:rPr lang="en-US" dirty="0" err="1" smtClean="0"/>
              <a:t>pathwidth</a:t>
            </a:r>
            <a:r>
              <a:rPr lang="en-US" dirty="0" smtClean="0"/>
              <a:t> and </a:t>
            </a:r>
            <a:r>
              <a:rPr lang="en-US" dirty="0" err="1" smtClean="0"/>
              <a:t>treewidth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17</a:t>
            </a:fld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/>
              <p:cNvSpPr/>
              <p:nvPr/>
            </p:nvSpPr>
            <p:spPr bwMode="auto">
              <a:xfrm>
                <a:off x="323528" y="1700808"/>
                <a:ext cx="8496944" cy="122413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/>
                <a:r>
                  <a:rPr lang="en-US" sz="2400" b="1" dirty="0" smtClean="0"/>
                  <a:t>Theorem. </a:t>
                </a:r>
                <a:r>
                  <a:rPr lang="en-US" sz="2400" dirty="0" smtClean="0"/>
                  <a:t>For any graph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 smtClean="0"/>
                  <a:t>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 smtClean="0"/>
                  <a:t> vertices:</a:t>
                </a:r>
              </a:p>
              <a:p>
                <a:pPr marL="0" lvl="1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𝑝𝑎𝑡h𝑤𝑖𝑑𝑡h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𝑡𝑟𝑒𝑒𝑤𝑖𝑑𝑡h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.</a:t>
                </a:r>
              </a:p>
            </p:txBody>
          </p:sp>
        </mc:Choice>
        <mc:Fallback xmlns="">
          <p:sp>
            <p:nvSpPr>
              <p:cNvPr id="18" name="Rounded 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700808"/>
                <a:ext cx="8496944" cy="1224136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 bwMode="auto">
              <a:xfrm>
                <a:off x="323528" y="4293096"/>
                <a:ext cx="8496944" cy="122413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/>
                <a:r>
                  <a:rPr lang="en-US" sz="2400" b="1" dirty="0" smtClean="0"/>
                  <a:t>Lemma. </a:t>
                </a:r>
                <a:r>
                  <a:rPr lang="en-US" sz="2400" dirty="0" smtClean="0"/>
                  <a:t>If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 smtClean="0"/>
                  <a:t>-vertex graph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 smtClean="0"/>
                  <a:t> has </a:t>
                </a:r>
                <a:r>
                  <a:rPr lang="en-US" sz="2400" dirty="0" err="1" smtClean="0"/>
                  <a:t>treewidth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 smtClean="0"/>
                  <a:t>, </a:t>
                </a:r>
                <a:br>
                  <a:rPr lang="en-US" sz="2400" dirty="0" smtClean="0"/>
                </a:br>
                <a:r>
                  <a:rPr lang="en-US" sz="2400" dirty="0" smtClean="0"/>
                  <a:t>then there is a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separator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of size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dirty="0" smtClean="0"/>
                  <a:t> such that</a:t>
                </a:r>
              </a:p>
              <a:p>
                <a:pPr marL="0" lvl="1"/>
                <a:r>
                  <a:rPr lang="en-US" sz="2400" dirty="0" smtClean="0"/>
                  <a:t>each connected component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 smtClean="0"/>
                  <a:t> has at most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 smtClean="0"/>
                  <a:t> vertices.</a:t>
                </a:r>
                <a:endParaRPr lang="en-US" sz="2400" dirty="0"/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4293096"/>
                <a:ext cx="8496944" cy="1224136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Up Arrow 4"/>
          <p:cNvSpPr/>
          <p:nvPr/>
        </p:nvSpPr>
        <p:spPr bwMode="auto">
          <a:xfrm>
            <a:off x="4319972" y="3212976"/>
            <a:ext cx="504056" cy="720080"/>
          </a:xfrm>
          <a:prstGeom prst="up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372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6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hierarchy of graph parameters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18</a:t>
            </a:fld>
            <a:endParaRPr lang="nb-NO"/>
          </a:p>
        </p:txBody>
      </p:sp>
      <p:sp>
        <p:nvSpPr>
          <p:cNvPr id="5" name="Rounded Rectangle 4"/>
          <p:cNvSpPr/>
          <p:nvPr/>
        </p:nvSpPr>
        <p:spPr bwMode="auto">
          <a:xfrm>
            <a:off x="3038374" y="1412269"/>
            <a:ext cx="2613746" cy="57571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sz="1800" dirty="0" smtClean="0">
                <a:solidFill>
                  <a:schemeClr val="tx1"/>
                </a:solidFill>
                <a:latin typeface="+mj-lt"/>
              </a:rPr>
              <a:t>Vertex-deletion distance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 to </a:t>
            </a: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edgeless</a:t>
            </a:r>
            <a:endParaRPr lang="en-US" sz="2000" b="1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610818" y="3522762"/>
            <a:ext cx="5398725" cy="575717"/>
            <a:chOff x="480148" y="3290141"/>
            <a:chExt cx="5398725" cy="575717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3265127" y="3290141"/>
              <a:ext cx="2613746" cy="575717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 dirty="0" smtClean="0">
                  <a:solidFill>
                    <a:schemeClr val="tx1"/>
                  </a:solidFill>
                  <a:latin typeface="+mj-lt"/>
                </a:rPr>
                <a:t>Vertex-deletion distance</a:t>
              </a:r>
              <a:r>
                <a:rPr lang="en-US" sz="2000" dirty="0" smtClean="0">
                  <a:solidFill>
                    <a:schemeClr val="tx1"/>
                  </a:solidFill>
                  <a:latin typeface="+mj-lt"/>
                </a:rPr>
                <a:t> to </a:t>
              </a:r>
              <a:r>
                <a:rPr lang="en-US" sz="2000" b="1" dirty="0" smtClean="0">
                  <a:solidFill>
                    <a:schemeClr val="tx1"/>
                  </a:solidFill>
                  <a:latin typeface="+mj-lt"/>
                </a:rPr>
                <a:t>acyclic</a:t>
              </a:r>
              <a:endParaRPr lang="en-US" sz="2000" b="1" dirty="0">
                <a:solidFill>
                  <a:schemeClr val="tx1"/>
                </a:solidFill>
                <a:latin typeface="+mj-lt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ounded Rectangle 8"/>
                <p:cNvSpPr/>
                <p:nvPr/>
              </p:nvSpPr>
              <p:spPr bwMode="auto">
                <a:xfrm>
                  <a:off x="480148" y="3290141"/>
                  <a:ext cx="2613746" cy="575717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eaLnBrk="0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𝑃𝑎𝑡h𝑤𝑖𝑑𝑡h</m:t>
                        </m:r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9" name="Rounded 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80148" y="3290141"/>
                  <a:ext cx="2613746" cy="575717"/>
                </a:xfrm>
                <a:prstGeom prst="round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Group 33"/>
          <p:cNvGrpSpPr/>
          <p:nvPr/>
        </p:nvGrpSpPr>
        <p:grpSpPr>
          <a:xfrm>
            <a:off x="130825" y="2467515"/>
            <a:ext cx="8833663" cy="575718"/>
            <a:chOff x="357578" y="2305951"/>
            <a:chExt cx="8833663" cy="575718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3265127" y="2305952"/>
              <a:ext cx="2613746" cy="575717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 dirty="0" smtClean="0">
                  <a:solidFill>
                    <a:schemeClr val="tx1"/>
                  </a:solidFill>
                  <a:latin typeface="+mj-lt"/>
                </a:rPr>
                <a:t>Vertex-deletion distance</a:t>
              </a:r>
              <a:r>
                <a:rPr lang="en-US" sz="2000" dirty="0" smtClean="0">
                  <a:solidFill>
                    <a:schemeClr val="tx1"/>
                  </a:solidFill>
                  <a:latin typeface="+mj-lt"/>
                </a:rPr>
                <a:t> to </a:t>
              </a:r>
              <a:r>
                <a:rPr lang="en-US" sz="2000" b="1" dirty="0" smtClean="0">
                  <a:solidFill>
                    <a:schemeClr val="tx1"/>
                  </a:solidFill>
                  <a:latin typeface="+mj-lt"/>
                </a:rPr>
                <a:t>paths</a:t>
              </a:r>
              <a:endParaRPr lang="en-US" sz="2000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6577495" y="2305951"/>
              <a:ext cx="2613746" cy="575717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2000" dirty="0" smtClean="0">
                  <a:solidFill>
                    <a:schemeClr val="tx1"/>
                  </a:solidFill>
                  <a:latin typeface="+mj-lt"/>
                </a:rPr>
                <a:t>Length of longest cycle</a:t>
              </a:r>
              <a:endParaRPr lang="en-US" sz="2000" dirty="0">
                <a:solidFill>
                  <a:schemeClr val="tx1"/>
                </a:solidFill>
                <a:latin typeface="+mj-lt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ounded Rectangle 69"/>
                <p:cNvSpPr/>
                <p:nvPr/>
              </p:nvSpPr>
              <p:spPr bwMode="auto">
                <a:xfrm>
                  <a:off x="357578" y="2305952"/>
                  <a:ext cx="2613746" cy="575717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eaLnBrk="0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𝐶𝑢𝑡𝑤𝑖𝑑𝑡h</m:t>
                        </m:r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70" name="Rounded Rectangle 6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57578" y="2305952"/>
                  <a:ext cx="2613746" cy="575717"/>
                </a:xfrm>
                <a:prstGeom prst="round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Group 55"/>
          <p:cNvGrpSpPr/>
          <p:nvPr/>
        </p:nvGrpSpPr>
        <p:grpSpPr>
          <a:xfrm>
            <a:off x="1608596" y="5633255"/>
            <a:ext cx="5350397" cy="575717"/>
            <a:chOff x="1104540" y="4984550"/>
            <a:chExt cx="5350397" cy="57571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ounded Rectangle 9"/>
                <p:cNvSpPr/>
                <p:nvPr/>
              </p:nvSpPr>
              <p:spPr bwMode="auto">
                <a:xfrm>
                  <a:off x="3841191" y="4984550"/>
                  <a:ext cx="2613746" cy="575717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eaLnBrk="0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𝐶𝑙𝑖𝑞𝑢𝑒𝑤𝑖𝑑𝑡h</m:t>
                        </m:r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0" name="Rounded 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841191" y="4984550"/>
                  <a:ext cx="2613746" cy="575717"/>
                </a:xfrm>
                <a:prstGeom prst="round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Rounded Rectangle 11"/>
            <p:cNvSpPr/>
            <p:nvPr/>
          </p:nvSpPr>
          <p:spPr bwMode="auto">
            <a:xfrm>
              <a:off x="1104540" y="4984550"/>
              <a:ext cx="2613746" cy="575717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2000" dirty="0" smtClean="0">
                  <a:solidFill>
                    <a:schemeClr val="tx1"/>
                  </a:solidFill>
                  <a:latin typeface="+mj-lt"/>
                </a:rPr>
                <a:t>Degeneracy</a:t>
              </a:r>
              <a:endParaRPr lang="en-US" sz="2000" dirty="0">
                <a:solidFill>
                  <a:schemeClr val="tx1"/>
                </a:solidFill>
                <a:latin typeface="+mj-lt"/>
              </a:endParaRPr>
            </a:p>
          </p:txBody>
        </p:sp>
      </p:grpSp>
      <p:cxnSp>
        <p:nvCxnSpPr>
          <p:cNvPr id="14" name="Straight Connector 13"/>
          <p:cNvCxnSpPr>
            <a:stCxn id="5" idx="2"/>
            <a:endCxn id="8" idx="0"/>
          </p:cNvCxnSpPr>
          <p:nvPr/>
        </p:nvCxnSpPr>
        <p:spPr bwMode="auto">
          <a:xfrm>
            <a:off x="4345247" y="1987986"/>
            <a:ext cx="0" cy="47953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>
            <a:endCxn id="6" idx="0"/>
          </p:cNvCxnSpPr>
          <p:nvPr/>
        </p:nvCxnSpPr>
        <p:spPr bwMode="auto">
          <a:xfrm>
            <a:off x="5220072" y="3043232"/>
            <a:ext cx="482598" cy="47953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 flipV="1">
            <a:off x="3061707" y="3043232"/>
            <a:ext cx="862221" cy="47953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>
            <a:endCxn id="10" idx="0"/>
          </p:cNvCxnSpPr>
          <p:nvPr/>
        </p:nvCxnSpPr>
        <p:spPr bwMode="auto">
          <a:xfrm>
            <a:off x="4860032" y="5153725"/>
            <a:ext cx="792088" cy="479530"/>
          </a:xfrm>
          <a:prstGeom prst="line">
            <a:avLst/>
          </a:prstGeom>
          <a:noFill/>
          <a:ln w="25400" cap="flat" cmpd="sng" algn="ctr">
            <a:solidFill>
              <a:srgbClr val="C00000"/>
            </a:solidFill>
            <a:prstDash val="sysDot"/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>
            <a:endCxn id="12" idx="0"/>
          </p:cNvCxnSpPr>
          <p:nvPr/>
        </p:nvCxnSpPr>
        <p:spPr bwMode="auto">
          <a:xfrm flipH="1">
            <a:off x="2915469" y="5153725"/>
            <a:ext cx="936451" cy="47953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 flipH="1">
            <a:off x="4489263" y="4098479"/>
            <a:ext cx="874825" cy="47952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/>
          <p:nvPr/>
        </p:nvCxnSpPr>
        <p:spPr bwMode="auto">
          <a:xfrm flipH="1" flipV="1">
            <a:off x="3419872" y="4098479"/>
            <a:ext cx="781359" cy="47952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" name="Freeform 50"/>
          <p:cNvSpPr/>
          <p:nvPr/>
        </p:nvSpPr>
        <p:spPr bwMode="auto">
          <a:xfrm>
            <a:off x="5559724" y="3043232"/>
            <a:ext cx="2097890" cy="1831677"/>
          </a:xfrm>
          <a:custGeom>
            <a:avLst/>
            <a:gdLst>
              <a:gd name="connsiteX0" fmla="*/ 1582993 w 1705645"/>
              <a:gd name="connsiteY0" fmla="*/ 0 h 1386348"/>
              <a:gd name="connsiteX1" fmla="*/ 1543664 w 1705645"/>
              <a:gd name="connsiteY1" fmla="*/ 1022555 h 1386348"/>
              <a:gd name="connsiteX2" fmla="*/ 0 w 1705645"/>
              <a:gd name="connsiteY2" fmla="*/ 1386348 h 1386348"/>
              <a:gd name="connsiteX0" fmla="*/ 1911239 w 1946863"/>
              <a:gd name="connsiteY0" fmla="*/ 0 h 1386348"/>
              <a:gd name="connsiteX1" fmla="*/ 1543664 w 1946863"/>
              <a:gd name="connsiteY1" fmla="*/ 1022555 h 1386348"/>
              <a:gd name="connsiteX2" fmla="*/ 0 w 1946863"/>
              <a:gd name="connsiteY2" fmla="*/ 1386348 h 1386348"/>
              <a:gd name="connsiteX0" fmla="*/ 1911239 w 1911756"/>
              <a:gd name="connsiteY0" fmla="*/ 0 h 1386348"/>
              <a:gd name="connsiteX1" fmla="*/ 1543664 w 1911756"/>
              <a:gd name="connsiteY1" fmla="*/ 1022555 h 1386348"/>
              <a:gd name="connsiteX2" fmla="*/ 0 w 1911756"/>
              <a:gd name="connsiteY2" fmla="*/ 1386348 h 1386348"/>
              <a:gd name="connsiteX0" fmla="*/ 2005024 w 2005678"/>
              <a:gd name="connsiteY0" fmla="*/ 0 h 1984225"/>
              <a:gd name="connsiteX1" fmla="*/ 1637449 w 2005678"/>
              <a:gd name="connsiteY1" fmla="*/ 1022555 h 1984225"/>
              <a:gd name="connsiteX2" fmla="*/ 0 w 2005678"/>
              <a:gd name="connsiteY2" fmla="*/ 1984225 h 1984225"/>
              <a:gd name="connsiteX0" fmla="*/ 2005024 w 2028488"/>
              <a:gd name="connsiteY0" fmla="*/ 0 h 1984225"/>
              <a:gd name="connsiteX1" fmla="*/ 1789849 w 2028488"/>
              <a:gd name="connsiteY1" fmla="*/ 1456309 h 1984225"/>
              <a:gd name="connsiteX2" fmla="*/ 0 w 2028488"/>
              <a:gd name="connsiteY2" fmla="*/ 1984225 h 1984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28488" h="1984225">
                <a:moveTo>
                  <a:pt x="2005024" y="0"/>
                </a:moveTo>
                <a:cubicBezTo>
                  <a:pt x="2011767" y="442641"/>
                  <a:pt x="2124020" y="1125605"/>
                  <a:pt x="1789849" y="1456309"/>
                </a:cubicBezTo>
                <a:cubicBezTo>
                  <a:pt x="1455678" y="1787013"/>
                  <a:pt x="242529" y="1807244"/>
                  <a:pt x="0" y="1984225"/>
                </a:cubicBezTo>
              </a:path>
            </a:pathLst>
          </a:custGeom>
          <a:noFill/>
          <a:ln w="25400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 bwMode="auto">
              <a:xfrm>
                <a:off x="3038374" y="4578008"/>
                <a:ext cx="2613746" cy="575717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𝑇𝑟𝑒𝑒𝑤𝑖𝑑𝑡h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38374" y="4578008"/>
                <a:ext cx="2613746" cy="575717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Straight Connector 70"/>
          <p:cNvCxnSpPr/>
          <p:nvPr/>
        </p:nvCxnSpPr>
        <p:spPr bwMode="auto">
          <a:xfrm flipH="1" flipV="1">
            <a:off x="1979712" y="3043232"/>
            <a:ext cx="793963" cy="47953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Connector 73"/>
          <p:cNvCxnSpPr>
            <a:stCxn id="78" idx="2"/>
            <a:endCxn id="79" idx="0"/>
          </p:cNvCxnSpPr>
          <p:nvPr/>
        </p:nvCxnSpPr>
        <p:spPr bwMode="auto">
          <a:xfrm>
            <a:off x="8697913" y="856537"/>
            <a:ext cx="0" cy="36248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ounded Rectangle 77"/>
              <p:cNvSpPr/>
              <p:nvPr/>
            </p:nvSpPr>
            <p:spPr bwMode="auto">
              <a:xfrm>
                <a:off x="8496436" y="490415"/>
                <a:ext cx="402953" cy="36612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endParaRPr lang="en-US" sz="20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78" name="Rounded 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96436" y="490415"/>
                <a:ext cx="402953" cy="366122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ounded Rectangle 78"/>
              <p:cNvSpPr/>
              <p:nvPr/>
            </p:nvSpPr>
            <p:spPr bwMode="auto">
              <a:xfrm>
                <a:off x="8496436" y="1219022"/>
                <a:ext cx="402953" cy="36612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endParaRPr lang="en-US" sz="20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79" name="Rounded 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96436" y="1219022"/>
                <a:ext cx="402953" cy="366122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6710418" y="853114"/>
                <a:ext cx="20882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1800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0418" y="853114"/>
                <a:ext cx="2088233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Straight Connector 83"/>
          <p:cNvCxnSpPr>
            <a:stCxn id="5" idx="3"/>
            <a:endCxn id="11" idx="0"/>
          </p:cNvCxnSpPr>
          <p:nvPr/>
        </p:nvCxnSpPr>
        <p:spPr bwMode="auto">
          <a:xfrm>
            <a:off x="5652120" y="1700128"/>
            <a:ext cx="2005495" cy="767387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4002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Treewidth is bounded by circumference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284983"/>
                <a:ext cx="8229600" cy="284117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i="1" dirty="0" smtClean="0"/>
                  <a:t>Proof idea:</a:t>
                </a:r>
              </a:p>
              <a:p>
                <a:r>
                  <a:rPr lang="en-US" dirty="0" smtClean="0"/>
                  <a:t>Start from a depth-first search tree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Build a strategy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cops to catch the robber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284983"/>
                <a:ext cx="8229600" cy="2841179"/>
              </a:xfrm>
              <a:blipFill rotWithShape="0">
                <a:blip r:embed="rId2"/>
                <a:stretch>
                  <a:fillRect l="-1185" t="-1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19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323528" y="1590891"/>
                <a:ext cx="8496944" cy="122413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/>
                <a:r>
                  <a:rPr lang="en-US" sz="2400" b="1" dirty="0" smtClean="0"/>
                  <a:t>Lemma. </a:t>
                </a:r>
                <a:r>
                  <a:rPr lang="en-US" sz="2400" dirty="0" smtClean="0"/>
                  <a:t>If the longest (simple) cycle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 smtClean="0"/>
                  <a:t> has length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 smtClean="0"/>
                  <a:t>, </a:t>
                </a:r>
                <a:br>
                  <a:rPr lang="en-US" sz="2400" dirty="0" smtClean="0"/>
                </a:br>
                <a:r>
                  <a:rPr lang="en-US" sz="2400" dirty="0" smtClean="0"/>
                  <a:t>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𝑡𝑟𝑒𝑒𝑤𝑖𝑑𝑡h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400" dirty="0" smtClean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590891"/>
                <a:ext cx="8496944" cy="1224136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494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Yesterday we explored </a:t>
            </a:r>
            <a:r>
              <a:rPr lang="en-US" dirty="0" err="1" smtClean="0">
                <a:solidFill>
                  <a:srgbClr val="0070C0"/>
                </a:solidFill>
              </a:rPr>
              <a:t>treewidth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and 3 other graph parameters:</a:t>
            </a:r>
          </a:p>
          <a:p>
            <a:pPr marL="0" indent="0">
              <a:buNone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Number of cycles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Vertex-deletion distance to an acyclic graph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Length of the longest cycle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Treewidth = number of cops to catch a fast robber – 1</a:t>
            </a:r>
          </a:p>
        </p:txBody>
      </p:sp>
      <p:grpSp>
        <p:nvGrpSpPr>
          <p:cNvPr id="6" name="Robber"/>
          <p:cNvGrpSpPr/>
          <p:nvPr/>
        </p:nvGrpSpPr>
        <p:grpSpPr>
          <a:xfrm>
            <a:off x="4821215" y="5045484"/>
            <a:ext cx="1960482" cy="1191828"/>
            <a:chOff x="7308304" y="3290712"/>
            <a:chExt cx="756270" cy="459756"/>
          </a:xfrm>
        </p:grpSpPr>
        <p:sp>
          <p:nvSpPr>
            <p:cNvPr id="7" name="Oval 6"/>
            <p:cNvSpPr/>
            <p:nvPr/>
          </p:nvSpPr>
          <p:spPr bwMode="auto">
            <a:xfrm>
              <a:off x="7452320" y="3290712"/>
              <a:ext cx="432048" cy="432048"/>
            </a:xfrm>
            <a:prstGeom prst="ellipse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pic>
          <p:nvPicPr>
            <p:cNvPr id="8" name="Picture 4" descr="Criminal wearing eye piece and striped top Free Icon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453"/>
            <a:stretch/>
          </p:blipFill>
          <p:spPr bwMode="auto">
            <a:xfrm>
              <a:off x="7308304" y="3315257"/>
              <a:ext cx="756270" cy="435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2" descr="Thumbnail for version as of 13:37, 19 December 20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963" y="5013175"/>
            <a:ext cx="1296144" cy="1296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88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Intermezzo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graph minors project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35F8C-0D49-4047-A7ED-DE91896AAC9F}" type="slidenum">
              <a:rPr lang="nb-NO" smtClean="0"/>
              <a:pPr>
                <a:defRPr/>
              </a:pPr>
              <a:t>20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2488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Graph Minors project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Series of 20 papers spanning 500+ pages</a:t>
            </a:r>
          </a:p>
          <a:p>
            <a:r>
              <a:rPr lang="en-US" dirty="0" smtClean="0"/>
              <a:t>Developed from 1983 – 2000</a:t>
            </a:r>
          </a:p>
          <a:p>
            <a:r>
              <a:rPr lang="en-US" dirty="0" smtClean="0"/>
              <a:t>Resulted in concepts of </a:t>
            </a:r>
            <a:r>
              <a:rPr lang="en-US" dirty="0" err="1" smtClean="0"/>
              <a:t>treewidth</a:t>
            </a:r>
            <a:r>
              <a:rPr lang="en-US" dirty="0" smtClean="0"/>
              <a:t>, </a:t>
            </a:r>
            <a:r>
              <a:rPr lang="en-US" dirty="0" err="1" smtClean="0"/>
              <a:t>pathwidth</a:t>
            </a:r>
            <a:r>
              <a:rPr lang="en-US" dirty="0" smtClean="0"/>
              <a:t>, brambles, etc.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35F8C-0D49-4047-A7ED-DE91896AAC9F}" type="slidenum">
              <a:rPr lang="nb-NO" smtClean="0"/>
              <a:pPr>
                <a:defRPr/>
              </a:pPr>
              <a:t>21</a:t>
            </a:fld>
            <a:endParaRPr lang="nb-NO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3789040"/>
            <a:ext cx="6139717" cy="26665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/>
              <p:cNvSpPr/>
              <p:nvPr/>
            </p:nvSpPr>
            <p:spPr bwMode="auto">
              <a:xfrm>
                <a:off x="323528" y="4149080"/>
                <a:ext cx="8496944" cy="122413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/>
                <a:r>
                  <a:rPr lang="en-US" sz="2400" b="1" dirty="0" smtClean="0"/>
                  <a:t>Graph minor theorem. </a:t>
                </a:r>
                <a:r>
                  <a:rPr lang="en-US" sz="2400" dirty="0" smtClean="0"/>
                  <a:t>Undirected graphs are </a:t>
                </a:r>
              </a:p>
              <a:p>
                <a:pPr marL="0" lvl="1"/>
                <a:r>
                  <a:rPr lang="en-US" sz="2400" dirty="0" smtClean="0"/>
                  <a:t>well-quasi-ordered by the minor relation.</a:t>
                </a:r>
              </a:p>
              <a:p>
                <a:pPr marL="0" lvl="1"/>
                <a:r>
                  <a:rPr lang="en-US" sz="1600" dirty="0" smtClean="0"/>
                  <a:t>In any infinite sequence of graphs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US" sz="1600" dirty="0" smtClean="0"/>
                  <a:t> there are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600" dirty="0" smtClean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≼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600" dirty="0" smtClean="0"/>
                  <a:t>.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12" name="Rounded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4149080"/>
                <a:ext cx="8496944" cy="1224136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943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Parameters based on </a:t>
            </a:r>
            <a:br>
              <a:rPr lang="en-US" dirty="0" smtClean="0"/>
            </a:br>
            <a:r>
              <a:rPr lang="en-US" dirty="0" smtClean="0"/>
              <a:t>linear structure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22</a:t>
            </a:fld>
            <a:endParaRPr lang="nb-NO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300" y="1268760"/>
            <a:ext cx="2525400" cy="2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96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 with a linear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>
                <a:solidFill>
                  <a:srgbClr val="C00000"/>
                </a:solidFill>
              </a:rPr>
              <a:t>Pathwidth</a:t>
            </a:r>
            <a:r>
              <a:rPr lang="en-US" dirty="0" smtClean="0"/>
              <a:t> is a measure of the linear structure of a graph</a:t>
            </a:r>
          </a:p>
          <a:p>
            <a:pPr marL="0" indent="0">
              <a:buNone/>
            </a:pPr>
            <a:r>
              <a:rPr lang="en-US" dirty="0" smtClean="0"/>
              <a:t>Several </a:t>
            </a:r>
            <a:r>
              <a:rPr lang="en-US" dirty="0" smtClean="0">
                <a:solidFill>
                  <a:srgbClr val="0070C0"/>
                </a:solidFill>
              </a:rPr>
              <a:t>other</a:t>
            </a:r>
            <a:r>
              <a:rPr lang="en-US" dirty="0" smtClean="0"/>
              <a:t> graph parameters are based on linear structure</a:t>
            </a:r>
          </a:p>
          <a:p>
            <a:pPr marL="0" indent="0">
              <a:buNone/>
            </a:pPr>
            <a:r>
              <a:rPr lang="en-US" dirty="0" err="1" smtClean="0"/>
              <a:t>Cutwidth</a:t>
            </a:r>
            <a:r>
              <a:rPr lang="en-US" dirty="0" smtClean="0"/>
              <a:t>, bandwidth, topological bandwidth …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23</a:t>
            </a:fld>
            <a:endParaRPr lang="nb-NO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1837" y="2871961"/>
            <a:ext cx="2600325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11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Graphs with a linear </a:t>
            </a:r>
            <a:r>
              <a:rPr lang="en-US" dirty="0" smtClean="0"/>
              <a:t>structure: </a:t>
            </a:r>
            <a:r>
              <a:rPr lang="en-US" dirty="0" err="1" smtClean="0"/>
              <a:t>cutwidth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The </a:t>
                </a:r>
                <a:r>
                  <a:rPr lang="en-US" dirty="0" err="1" smtClean="0">
                    <a:solidFill>
                      <a:srgbClr val="C00000"/>
                    </a:solidFill>
                  </a:rPr>
                  <a:t>cutwidth</a:t>
                </a:r>
                <a:r>
                  <a:rPr lang="en-US" dirty="0" smtClean="0"/>
                  <a:t> of a linear ordering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is:</a:t>
                </a:r>
              </a:p>
              <a:p>
                <a:pPr marL="0" indent="0" algn="ctr">
                  <a:buNone/>
                </a:pPr>
                <a:r>
                  <a:rPr lang="en-US" dirty="0" smtClean="0">
                    <a:solidFill>
                      <a:srgbClr val="0070C0"/>
                    </a:solidFill>
                  </a:rPr>
                  <a:t>max. # edges intersected by a vertical line between vertices</a:t>
                </a:r>
              </a:p>
              <a:p>
                <a:pPr marL="0" indent="0">
                  <a:buNone/>
                </a:pPr>
                <a:r>
                  <a:rPr lang="en-US" dirty="0" smtClean="0"/>
                  <a:t>The </a:t>
                </a:r>
                <a:r>
                  <a:rPr lang="en-US" dirty="0" err="1" smtClean="0"/>
                  <a:t>cutwidth</a:t>
                </a:r>
                <a:r>
                  <a:rPr lang="en-US" dirty="0" smtClean="0"/>
                  <a:t> of a graph is min. </a:t>
                </a:r>
                <a:r>
                  <a:rPr lang="en-US" dirty="0" err="1" smtClean="0"/>
                  <a:t>cutwidth</a:t>
                </a:r>
                <a:r>
                  <a:rPr lang="en-US" dirty="0" smtClean="0"/>
                  <a:t> of any ordering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11" t="-989" r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24</a:t>
            </a:fld>
            <a:endParaRPr lang="nb-NO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9812" y="4523755"/>
            <a:ext cx="4524375" cy="1504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1837" y="2871961"/>
            <a:ext cx="2600325" cy="1781175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 bwMode="auto">
          <a:xfrm>
            <a:off x="2915816" y="4523755"/>
            <a:ext cx="0" cy="150495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6732240" y="4941168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C00000"/>
                </a:solidFill>
                <a:latin typeface="+mj-lt"/>
              </a:rPr>
              <a:t>cutwidth</a:t>
            </a:r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140252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44444E-6 L 0.06302 -0.0011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9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02 -0.00115 L 0.11806 0.0034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3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8738" y="2123296"/>
            <a:ext cx="4572000" cy="1619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Cutwidth</a:t>
            </a:r>
            <a:r>
              <a:rPr lang="en-US" dirty="0" smtClean="0"/>
              <a:t> of some simple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25</a:t>
            </a:fld>
            <a:endParaRPr lang="nb-NO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3113" y="3933056"/>
            <a:ext cx="3143250" cy="1619250"/>
          </a:xfrm>
          <a:prstGeom prst="rect">
            <a:avLst/>
          </a:prstGeom>
        </p:spPr>
      </p:pic>
      <p:sp>
        <p:nvSpPr>
          <p:cNvPr id="18" name="Curved Up Ribbon 17"/>
          <p:cNvSpPr/>
          <p:nvPr/>
        </p:nvSpPr>
        <p:spPr bwMode="auto">
          <a:xfrm>
            <a:off x="7689801" y="4456437"/>
            <a:ext cx="1008112" cy="654099"/>
          </a:xfrm>
          <a:prstGeom prst="ellipseRibbon2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3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836" y="1809303"/>
            <a:ext cx="1619250" cy="1428750"/>
          </a:xfrm>
          <a:prstGeom prst="rect">
            <a:avLst/>
          </a:prstGeom>
        </p:spPr>
      </p:pic>
      <p:sp>
        <p:nvSpPr>
          <p:cNvPr id="11" name="Curved Up Ribbon 10"/>
          <p:cNvSpPr/>
          <p:nvPr/>
        </p:nvSpPr>
        <p:spPr bwMode="auto">
          <a:xfrm>
            <a:off x="2100968" y="1736303"/>
            <a:ext cx="1008112" cy="654099"/>
          </a:xfrm>
          <a:prstGeom prst="ellipseRibbon2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2</a:t>
            </a:r>
          </a:p>
        </p:txBody>
      </p:sp>
      <p:sp>
        <p:nvSpPr>
          <p:cNvPr id="19" name="Curved Up Ribbon 18"/>
          <p:cNvSpPr/>
          <p:nvPr/>
        </p:nvSpPr>
        <p:spPr bwMode="auto">
          <a:xfrm>
            <a:off x="1821642" y="5733390"/>
            <a:ext cx="1123181" cy="654099"/>
          </a:xfrm>
          <a:prstGeom prst="ellipseRibbon2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4</a:t>
            </a:r>
          </a:p>
        </p:txBody>
      </p:sp>
      <p:sp>
        <p:nvSpPr>
          <p:cNvPr id="3" name="Rounded Rectangle 2"/>
          <p:cNvSpPr/>
          <p:nvPr/>
        </p:nvSpPr>
        <p:spPr bwMode="auto">
          <a:xfrm>
            <a:off x="5630663" y="947621"/>
            <a:ext cx="2613746" cy="57571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sz="2000" dirty="0" err="1" smtClean="0">
                <a:solidFill>
                  <a:schemeClr val="tx1"/>
                </a:solidFill>
                <a:latin typeface="+mj-lt"/>
              </a:rPr>
              <a:t>Cutwidth</a:t>
            </a:r>
            <a:endParaRPr lang="en-US" sz="2000" cap="small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686" y="3275206"/>
            <a:ext cx="2495550" cy="762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785" y="4742681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71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1" grpId="0" animBg="1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</a:t>
            </a:r>
            <a:r>
              <a:rPr lang="en-US" dirty="0" err="1" smtClean="0"/>
              <a:t>cutwidth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26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323528" y="1916832"/>
                <a:ext cx="8496944" cy="868138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/>
                <a:r>
                  <a:rPr lang="en-US" sz="2400" b="1" dirty="0" smtClean="0"/>
                  <a:t>Lemma. </a:t>
                </a:r>
                <a:r>
                  <a:rPr lang="en-US" sz="2400" dirty="0" smtClean="0"/>
                  <a:t>For any graph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 smtClean="0"/>
                  <a:t>:</a:t>
                </a:r>
                <a:r>
                  <a:rPr lang="en-US" sz="24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𝑝𝑎𝑡h𝑤𝑖𝑑𝑡h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𝑐𝑢𝑡𝑤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𝑖𝑑𝑡h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916832"/>
                <a:ext cx="8496944" cy="868138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 bwMode="auto">
              <a:xfrm>
                <a:off x="323528" y="3861048"/>
                <a:ext cx="8496944" cy="868138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/>
                <a:r>
                  <a:rPr lang="en-US" sz="2400" b="1" dirty="0" smtClean="0"/>
                  <a:t>Fact. </a:t>
                </a:r>
                <a:r>
                  <a:rPr lang="en-US" sz="2400" dirty="0" smtClean="0"/>
                  <a:t>For the star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b="1" dirty="0" smtClean="0"/>
                  <a:t> </a:t>
                </a:r>
                <a:r>
                  <a:rPr lang="en-US" sz="2400" dirty="0" smtClean="0"/>
                  <a:t>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b="1" dirty="0" smtClean="0"/>
                  <a:t> </a:t>
                </a:r>
                <a:r>
                  <a:rPr lang="en-US" sz="2400" dirty="0" smtClean="0"/>
                  <a:t>leaves:</a:t>
                </a:r>
                <a:r>
                  <a:rPr lang="en-US" sz="24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𝑐𝑢𝑡𝑤𝑖𝑑𝑡h</m:t>
                    </m:r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⌈"/>
                        <m:endChr m:val="⌉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dirty="0" smtClean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3861048"/>
                <a:ext cx="8496944" cy="868138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 bwMode="auto">
              <a:xfrm>
                <a:off x="323528" y="4974605"/>
                <a:ext cx="8496944" cy="868138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/>
                <a:r>
                  <a:rPr lang="en-US" sz="2400" b="1" dirty="0" smtClean="0"/>
                  <a:t>Fact. </a:t>
                </a:r>
                <a:r>
                  <a:rPr lang="en-US" sz="2400" dirty="0" smtClean="0"/>
                  <a:t>For the complete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 smtClean="0"/>
                  <a:t>:</a:t>
                </a:r>
                <a:r>
                  <a:rPr lang="en-US" sz="24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𝑐𝑢𝑡𝑤𝑖𝑑𝑡h</m:t>
                    </m:r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⌊"/>
                        <m:endChr m:val="⌋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begChr m:val="⌈"/>
                        <m:endChr m:val="⌉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dirty="0" smtClean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4974605"/>
                <a:ext cx="8496944" cy="868138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653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now, by popular request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27</a:t>
            </a:fld>
            <a:endParaRPr lang="nb-NO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hlinkClick r:id="rId2"/>
              </a:rPr>
              <a:t>mentimeter</a:t>
            </a:r>
            <a:endParaRPr lang="en-US" dirty="0"/>
          </a:p>
        </p:txBody>
      </p:sp>
      <p:pic>
        <p:nvPicPr>
          <p:cNvPr id="3074" name="Picture 2" descr="Afbeeldingsresultaat voor qui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306" y="513557"/>
            <a:ext cx="59055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77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</a:t>
            </a:r>
            <a:r>
              <a:rPr lang="en-US" dirty="0" err="1" smtClean="0"/>
              <a:t>treewidth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315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</a:t>
            </a:r>
            <a:r>
              <a:rPr lang="en-US" dirty="0" err="1" smtClean="0"/>
              <a:t>treewidth</a:t>
            </a:r>
            <a:r>
              <a:rPr lang="en-US" dirty="0" smtClean="0"/>
              <a:t> is too large?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 algn="ctr">
                  <a:buNone/>
                </a:pPr>
                <a:endParaRPr lang="en-US" dirty="0" smtClean="0"/>
              </a:p>
              <a:p>
                <a:pPr marL="0" indent="0" algn="ctr">
                  <a:buNone/>
                </a:pPr>
                <a:r>
                  <a:rPr lang="en-US" dirty="0" smtClean="0">
                    <a:solidFill>
                      <a:srgbClr val="0070C0"/>
                    </a:solidFill>
                  </a:rPr>
                  <a:t>Among all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-vertex graphs, the clique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is least treelike</a:t>
                </a:r>
                <a:br>
                  <a:rPr lang="en-US" dirty="0" smtClean="0">
                    <a:solidFill>
                      <a:srgbClr val="0070C0"/>
                    </a:solidFill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is the unique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-vertex graph of </a:t>
                </a:r>
                <a:r>
                  <a:rPr lang="en-US" dirty="0" err="1" smtClean="0">
                    <a:solidFill>
                      <a:srgbClr val="C00000"/>
                    </a:solidFill>
                  </a:rPr>
                  <a:t>treewidth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What about applications where a clique is a `simple’ graph?</a:t>
                </a:r>
              </a:p>
              <a:p>
                <a:r>
                  <a:rPr lang="en-US" dirty="0" smtClean="0"/>
                  <a:t>Graph parameter that gives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small values on trees and cliques</a:t>
                </a:r>
                <a:r>
                  <a:rPr lang="en-US" dirty="0" smtClean="0"/>
                  <a:t>?</a:t>
                </a:r>
              </a:p>
              <a:p>
                <a:r>
                  <a:rPr lang="en-US" dirty="0" smtClean="0"/>
                  <a:t>Should not be monotone when taking subgraphs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85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35F8C-0D49-4047-A7ED-DE91896AAC9F}" type="slidenum">
              <a:rPr lang="nb-NO" smtClean="0"/>
              <a:pPr>
                <a:defRPr/>
              </a:pPr>
              <a:t>29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1359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237" y="2913063"/>
            <a:ext cx="5343525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Cops and robbers on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Fast robber is running along the edges of a graph</a:t>
            </a:r>
          </a:p>
          <a:p>
            <a:r>
              <a:rPr lang="en-US" sz="2000" dirty="0" smtClean="0"/>
              <a:t>Cops in a helicopter try to catch him by landing and blocking vertices</a:t>
            </a:r>
          </a:p>
          <a:p>
            <a:r>
              <a:rPr lang="en-US" sz="2000" dirty="0" smtClean="0"/>
              <a:t>Helicopters are slow: robber sees helicopter coming and runs away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</a:t>
            </a:fld>
            <a:endParaRPr lang="nb-NO"/>
          </a:p>
        </p:txBody>
      </p:sp>
      <p:sp>
        <p:nvSpPr>
          <p:cNvPr id="8" name="TextBox 7"/>
          <p:cNvSpPr txBox="1"/>
          <p:nvPr/>
        </p:nvSpPr>
        <p:spPr>
          <a:xfrm>
            <a:off x="6876256" y="6519863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+mj-lt"/>
              </a:rPr>
              <a:t>© </a:t>
            </a:r>
            <a:r>
              <a:rPr lang="en-US" sz="1200" b="1" dirty="0"/>
              <a:t>Emoji One</a:t>
            </a:r>
            <a:endParaRPr lang="en-US" sz="1200" dirty="0" smtClean="0">
              <a:latin typeface="+mj-lt"/>
            </a:endParaRPr>
          </a:p>
        </p:txBody>
      </p:sp>
      <p:grpSp>
        <p:nvGrpSpPr>
          <p:cNvPr id="10" name="Robber"/>
          <p:cNvGrpSpPr/>
          <p:nvPr/>
        </p:nvGrpSpPr>
        <p:grpSpPr>
          <a:xfrm>
            <a:off x="4932040" y="4145863"/>
            <a:ext cx="756270" cy="459756"/>
            <a:chOff x="7308304" y="3290712"/>
            <a:chExt cx="756270" cy="459756"/>
          </a:xfrm>
        </p:grpSpPr>
        <p:sp>
          <p:nvSpPr>
            <p:cNvPr id="9" name="Oval 8"/>
            <p:cNvSpPr/>
            <p:nvPr/>
          </p:nvSpPr>
          <p:spPr bwMode="auto">
            <a:xfrm>
              <a:off x="7452320" y="3290712"/>
              <a:ext cx="432048" cy="432048"/>
            </a:xfrm>
            <a:prstGeom prst="ellipse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pic>
          <p:nvPicPr>
            <p:cNvPr id="1028" name="Picture 4" descr="Criminal wearing eye piece and striped top Free Icon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453"/>
            <a:stretch/>
          </p:blipFill>
          <p:spPr bwMode="auto">
            <a:xfrm>
              <a:off x="7308304" y="3315257"/>
              <a:ext cx="756270" cy="435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Thumbnail for version as of 13:37, 19 December 20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80" y="3602944"/>
            <a:ext cx="502473" cy="5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Thumbnail for version as of 13:37, 19 December 20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80" y="4344855"/>
            <a:ext cx="502473" cy="5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Thumbnail for version as of 13:37, 19 December 20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80" y="5086766"/>
            <a:ext cx="502473" cy="5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33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Cliquewidth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The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cliquewidth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is the minimum number of labels to construct it using the following operations in a tree-like fashion: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Create new vertex with label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Disjoint union of two graphs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Joining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-labeled vertex to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 smtClean="0"/>
                  <a:t>-labeled vertex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Renaming label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 to label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85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08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026368"/>
            <a:ext cx="7620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Constructing a graph of </a:t>
            </a:r>
            <a:r>
              <a:rPr lang="en-US" dirty="0" err="1" smtClean="0"/>
              <a:t>cliquewidth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31</a:t>
            </a:fld>
            <a:endParaRPr lang="nb-NO"/>
          </a:p>
        </p:txBody>
      </p:sp>
      <p:sp>
        <p:nvSpPr>
          <p:cNvPr id="6" name="TextBox 5"/>
          <p:cNvSpPr txBox="1"/>
          <p:nvPr/>
        </p:nvSpPr>
        <p:spPr>
          <a:xfrm>
            <a:off x="6876256" y="6402814"/>
            <a:ext cx="22537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</a:rPr>
              <a:t>Figure by David </a:t>
            </a:r>
            <a:r>
              <a:rPr lang="en-US" sz="1600" dirty="0" err="1" smtClean="0">
                <a:latin typeface="+mj-lt"/>
              </a:rPr>
              <a:t>Eppstein</a:t>
            </a:r>
            <a:endParaRPr lang="en-US" sz="16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6465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Cliquewidth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The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cliquewidth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is the minimum number of labels to construct it using the following operations in a tree-like fashion: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Create new vertex with label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Disjoint union of two graphs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Joining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-labeled vertex to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 smtClean="0"/>
                  <a:t>-labeled vertex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Renaming label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 to label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b="0" dirty="0" smtClean="0"/>
              </a:p>
              <a:p>
                <a:pPr marL="457200" indent="-457200">
                  <a:buFont typeface="+mj-lt"/>
                  <a:buAutoNum type="arabicPeriod"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𝑐𝑙𝑖𝑞𝑢𝑒𝑤𝑖𝑑𝑡h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=2            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𝑡𝑟𝑒𝑒𝑤𝑖𝑑𝑡h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85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808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Cliquewidth</a:t>
            </a:r>
            <a:r>
              <a:rPr lang="en-US" dirty="0" smtClean="0"/>
              <a:t> of random </a:t>
            </a:r>
            <a:r>
              <a:rPr lang="en-US" dirty="0" err="1"/>
              <a:t>Erdös-Rényi</a:t>
            </a:r>
            <a:r>
              <a:rPr lang="en-US" dirty="0"/>
              <a:t> </a:t>
            </a:r>
            <a:r>
              <a:rPr lang="en-US" dirty="0" smtClean="0"/>
              <a:t>graphs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Random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Each edge is independently present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11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35F8C-0D49-4047-A7ED-DE91896AAC9F}" type="slidenum">
              <a:rPr lang="nb-NO" smtClean="0"/>
              <a:pPr>
                <a:defRPr/>
              </a:pPr>
              <a:t>33</a:t>
            </a:fld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 bwMode="auto">
              <a:xfrm>
                <a:off x="323528" y="2708920"/>
                <a:ext cx="8496944" cy="205457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l"/>
                <a:r>
                  <a:rPr lang="en-US" sz="2400" b="1" dirty="0" smtClean="0"/>
                  <a:t>Theorem. </a:t>
                </a:r>
                <a:r>
                  <a:rPr lang="en-US" sz="24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 smtClean="0"/>
                  <a:t> be a constant and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 smtClean="0"/>
                  <a:t>. Then the following holds almost surely:</a:t>
                </a:r>
              </a:p>
              <a:p>
                <a:pPr lvl="1" indent="-457200" algn="l">
                  <a:buFont typeface="+mj-lt"/>
                  <a:buAutoNum type="arabicPeriod"/>
                </a:pPr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sz="2400" dirty="0" smtClean="0"/>
                  <a:t> then the </a:t>
                </a:r>
                <a:r>
                  <a:rPr lang="en-US" sz="2400" dirty="0" err="1" smtClean="0"/>
                  <a:t>cliquewidth</a:t>
                </a:r>
                <a:r>
                  <a:rPr lang="en-US" sz="2400" dirty="0" smtClean="0"/>
                  <a:t>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 smtClean="0"/>
                  <a:t> is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 smtClean="0"/>
                  <a:t> for some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 smtClean="0"/>
                  <a:t> depending only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 smtClean="0"/>
                  <a:t>.</a:t>
                </a:r>
              </a:p>
              <a:p>
                <a:pPr lvl="1" indent="-457200" algn="l">
                  <a:buFont typeface="+mj-lt"/>
                  <a:buAutoNum type="arabicPeriod"/>
                </a:pPr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sz="2400" dirty="0" smtClean="0"/>
                  <a:t> then the </a:t>
                </a:r>
                <a:r>
                  <a:rPr lang="en-US" sz="2400" dirty="0" err="1" smtClean="0"/>
                  <a:t>cliquewidth</a:t>
                </a:r>
                <a:r>
                  <a:rPr lang="en-US" sz="2400" dirty="0" smtClean="0"/>
                  <a:t>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 smtClean="0"/>
                  <a:t> is at most 5.</a:t>
                </a:r>
                <a:endParaRPr lang="en-US" sz="2400" dirty="0"/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2708920"/>
                <a:ext cx="8496944" cy="2054572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051720" y="4941168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70C0"/>
                </a:solidFill>
              </a:rPr>
              <a:t>[Lee, Lee, </a:t>
            </a:r>
            <a:r>
              <a:rPr lang="en-US" sz="1800" dirty="0" err="1" smtClean="0">
                <a:solidFill>
                  <a:srgbClr val="0070C0"/>
                </a:solidFill>
              </a:rPr>
              <a:t>Oum</a:t>
            </a:r>
            <a:r>
              <a:rPr lang="en-US" sz="1800" dirty="0" smtClean="0">
                <a:solidFill>
                  <a:srgbClr val="0070C0"/>
                </a:solidFill>
              </a:rPr>
              <a:t>, </a:t>
            </a:r>
            <a:r>
              <a:rPr lang="en-US" sz="1800" dirty="0">
                <a:solidFill>
                  <a:srgbClr val="0070C0"/>
                </a:solidFill>
              </a:rPr>
              <a:t>‘</a:t>
            </a:r>
            <a:r>
              <a:rPr lang="en-US" sz="1800" dirty="0" smtClean="0">
                <a:solidFill>
                  <a:srgbClr val="0070C0"/>
                </a:solidFill>
              </a:rPr>
              <a:t>12]</a:t>
            </a:r>
            <a:endParaRPr lang="en-US" sz="1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63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exercises on </a:t>
            </a:r>
            <a:r>
              <a:rPr lang="en-US" dirty="0" err="1" smtClean="0"/>
              <a:t>treewidth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35F8C-0D49-4047-A7ED-DE91896AAC9F}" type="slidenum">
              <a:rPr lang="nb-NO" smtClean="0"/>
              <a:pPr>
                <a:defRPr/>
              </a:pPr>
              <a:t>34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4221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347663"/>
            <a:ext cx="8352159" cy="633412"/>
          </a:xfrm>
        </p:spPr>
        <p:txBody>
          <a:bodyPr/>
          <a:lstStyle/>
          <a:p>
            <a:r>
              <a:rPr lang="en-US" dirty="0" smtClean="0"/>
              <a:t>Small-treewidth graphs have a low-degree vertex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068960"/>
                <a:ext cx="8229600" cy="24811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Proof strategies: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 smtClean="0"/>
                  <a:t> cops can catch any robber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, it has a </a:t>
                </a:r>
                <a:r>
                  <a:rPr lang="en-US" dirty="0" err="1" smtClean="0"/>
                  <a:t>deg</a:t>
                </a:r>
                <a:r>
                  <a:rPr lang="en-US" dirty="0" smtClean="0"/>
                  <a:t>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vertex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Find a degree-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vertex by inspecting leaves of decomposition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068960"/>
                <a:ext cx="8229600" cy="2481138"/>
              </a:xfrm>
              <a:blipFill rotWithShape="0">
                <a:blip r:embed="rId2"/>
                <a:stretch>
                  <a:fillRect l="-1185" t="-1966" r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35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323528" y="1590891"/>
                <a:ext cx="8496944" cy="122413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/>
                <a:r>
                  <a:rPr lang="en-US" sz="2400" b="1" dirty="0" smtClean="0"/>
                  <a:t>Lemma. </a:t>
                </a:r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 smtClean="0"/>
                  <a:t> has </a:t>
                </a:r>
                <a:r>
                  <a:rPr lang="en-US" sz="2400" dirty="0" err="1" smtClean="0"/>
                  <a:t>treewidth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 smtClean="0"/>
                  <a:t>, </a:t>
                </a:r>
              </a:p>
              <a:p>
                <a:pPr marL="0" lvl="1"/>
                <a:r>
                  <a:rPr lang="en-US" sz="2400" dirty="0" smtClean="0"/>
                  <a:t>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 smtClean="0"/>
                  <a:t> has a vertex of degree at most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 smtClean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590891"/>
                <a:ext cx="8496944" cy="1224136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 bwMode="auto">
              <a:xfrm>
                <a:off x="323528" y="4938030"/>
                <a:ext cx="8496944" cy="122413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/>
                <a:r>
                  <a:rPr lang="en-US" sz="2400" b="1" dirty="0" smtClean="0"/>
                  <a:t>Corollary.</a:t>
                </a:r>
              </a:p>
              <a:p>
                <a:pPr marL="0" lvl="1"/>
                <a:r>
                  <a:rPr lang="en-US" sz="2400" dirty="0" smtClean="0"/>
                  <a:t>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 smtClean="0"/>
                  <a:t>-vertex graph of </a:t>
                </a:r>
                <a:r>
                  <a:rPr lang="en-US" sz="2400" dirty="0" err="1" smtClean="0"/>
                  <a:t>treewidth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 smtClean="0"/>
                  <a:t> has at most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𝑛𝑘</m:t>
                    </m:r>
                  </m:oMath>
                </a14:m>
                <a:r>
                  <a:rPr lang="en-US" sz="2400" dirty="0" smtClean="0"/>
                  <a:t> edges.</a:t>
                </a: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4938030"/>
                <a:ext cx="8496944" cy="1224136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538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Cliques are represented in tree decompositions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35F8C-0D49-4047-A7ED-DE91896AAC9F}" type="slidenum">
              <a:rPr lang="nb-NO" smtClean="0"/>
              <a:pPr>
                <a:defRPr/>
              </a:pPr>
              <a:t>36</a:t>
            </a:fld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 bwMode="auto">
              <a:xfrm>
                <a:off x="323528" y="1590891"/>
                <a:ext cx="8496944" cy="122413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/>
                <a:r>
                  <a:rPr lang="en-US" sz="2400" b="1" dirty="0" smtClean="0"/>
                  <a:t>Lemma. </a:t>
                </a:r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forms a clique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 smtClean="0"/>
                  <a:t>, then any tree decomposition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 smtClean="0"/>
                  <a:t> has a bag containing all vertices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 smtClean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590891"/>
                <a:ext cx="8496944" cy="1224136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 bwMode="auto">
              <a:xfrm>
                <a:off x="323528" y="3717032"/>
                <a:ext cx="8496944" cy="122413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/>
                <a:r>
                  <a:rPr lang="en-US" sz="2400" b="1" dirty="0" smtClean="0"/>
                  <a:t>Helly property. </a:t>
                </a:r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 smtClean="0"/>
                  <a:t> is a tree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 smtClean="0"/>
                  <a:t> are connected subgraphs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≠∅</m:t>
                    </m:r>
                  </m:oMath>
                </a14:m>
                <a:r>
                  <a:rPr lang="en-US" sz="2400" dirty="0" smtClean="0"/>
                  <a:t> for all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 smtClean="0"/>
                  <a:t>, </a:t>
                </a:r>
                <a:br>
                  <a:rPr lang="en-US" sz="2400" dirty="0" smtClean="0"/>
                </a:br>
                <a:r>
                  <a:rPr lang="en-US" sz="2400" dirty="0" smtClean="0"/>
                  <a:t>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∩…∩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≠∅</m:t>
                    </m:r>
                  </m:oMath>
                </a14:m>
                <a:r>
                  <a:rPr lang="en-US" sz="2400" dirty="0" smtClean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3717032"/>
                <a:ext cx="8496944" cy="1224136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Up Arrow 9"/>
          <p:cNvSpPr/>
          <p:nvPr/>
        </p:nvSpPr>
        <p:spPr bwMode="auto">
          <a:xfrm>
            <a:off x="4283968" y="3068960"/>
            <a:ext cx="576064" cy="432048"/>
          </a:xfrm>
          <a:prstGeom prst="up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 bwMode="auto">
              <a:xfrm>
                <a:off x="323528" y="5301208"/>
                <a:ext cx="8496944" cy="860958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/>
                <a:r>
                  <a:rPr lang="en-US" sz="2400" b="1" dirty="0" smtClean="0"/>
                  <a:t>Corollary.</a:t>
                </a:r>
              </a:p>
              <a:p>
                <a:pPr marL="0" lvl="1"/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 smtClean="0"/>
                  <a:t> has a clique of size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 smtClean="0"/>
                  <a:t>,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𝑡𝑟𝑒𝑒𝑤𝑖𝑑𝑡h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400" dirty="0" smtClean="0"/>
                  <a:t>.</a:t>
                </a:r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5301208"/>
                <a:ext cx="8496944" cy="860958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433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remarks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254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hierarchy of graph parameters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38</a:t>
            </a:fld>
            <a:endParaRPr lang="nb-NO"/>
          </a:p>
        </p:txBody>
      </p:sp>
      <p:sp>
        <p:nvSpPr>
          <p:cNvPr id="5" name="Rounded Rectangle 4"/>
          <p:cNvSpPr/>
          <p:nvPr/>
        </p:nvSpPr>
        <p:spPr bwMode="auto">
          <a:xfrm>
            <a:off x="3038374" y="1412269"/>
            <a:ext cx="2613746" cy="57571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sz="1800" dirty="0" smtClean="0">
                <a:solidFill>
                  <a:schemeClr val="tx1"/>
                </a:solidFill>
                <a:latin typeface="+mj-lt"/>
              </a:rPr>
              <a:t>Vertex-deletion distance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 to </a:t>
            </a: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edgeless</a:t>
            </a:r>
            <a:endParaRPr lang="en-US" sz="2000" b="1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610818" y="3522762"/>
            <a:ext cx="5398725" cy="575717"/>
            <a:chOff x="480148" y="3290141"/>
            <a:chExt cx="5398725" cy="575717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3265127" y="3290141"/>
              <a:ext cx="2613746" cy="575717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 dirty="0" smtClean="0">
                  <a:solidFill>
                    <a:schemeClr val="tx1"/>
                  </a:solidFill>
                  <a:latin typeface="+mj-lt"/>
                </a:rPr>
                <a:t>Vertex-deletion distance</a:t>
              </a:r>
              <a:r>
                <a:rPr lang="en-US" sz="2000" dirty="0" smtClean="0">
                  <a:solidFill>
                    <a:schemeClr val="tx1"/>
                  </a:solidFill>
                  <a:latin typeface="+mj-lt"/>
                </a:rPr>
                <a:t> to </a:t>
              </a:r>
              <a:r>
                <a:rPr lang="en-US" sz="2000" b="1" dirty="0" smtClean="0">
                  <a:solidFill>
                    <a:schemeClr val="tx1"/>
                  </a:solidFill>
                  <a:latin typeface="+mj-lt"/>
                </a:rPr>
                <a:t>acyclic</a:t>
              </a:r>
              <a:endParaRPr lang="en-US" sz="2000" b="1" dirty="0">
                <a:solidFill>
                  <a:schemeClr val="tx1"/>
                </a:solidFill>
                <a:latin typeface="+mj-lt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ounded Rectangle 8"/>
                <p:cNvSpPr/>
                <p:nvPr/>
              </p:nvSpPr>
              <p:spPr bwMode="auto">
                <a:xfrm>
                  <a:off x="480148" y="3290141"/>
                  <a:ext cx="2613746" cy="575717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eaLnBrk="0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𝑃𝑎𝑡h𝑤𝑖𝑑𝑡h</m:t>
                        </m:r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9" name="Rounded 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80148" y="3290141"/>
                  <a:ext cx="2613746" cy="575717"/>
                </a:xfrm>
                <a:prstGeom prst="round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Group 33"/>
          <p:cNvGrpSpPr/>
          <p:nvPr/>
        </p:nvGrpSpPr>
        <p:grpSpPr>
          <a:xfrm>
            <a:off x="130825" y="2467515"/>
            <a:ext cx="8833663" cy="575718"/>
            <a:chOff x="357578" y="2305951"/>
            <a:chExt cx="8833663" cy="575718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3265127" y="2305952"/>
              <a:ext cx="2613746" cy="575717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 dirty="0" smtClean="0">
                  <a:solidFill>
                    <a:schemeClr val="tx1"/>
                  </a:solidFill>
                  <a:latin typeface="+mj-lt"/>
                </a:rPr>
                <a:t>Vertex-deletion distance</a:t>
              </a:r>
              <a:r>
                <a:rPr lang="en-US" sz="2000" dirty="0" smtClean="0">
                  <a:solidFill>
                    <a:schemeClr val="tx1"/>
                  </a:solidFill>
                  <a:latin typeface="+mj-lt"/>
                </a:rPr>
                <a:t> to </a:t>
              </a:r>
              <a:r>
                <a:rPr lang="en-US" sz="2000" b="1" dirty="0" smtClean="0">
                  <a:solidFill>
                    <a:schemeClr val="tx1"/>
                  </a:solidFill>
                  <a:latin typeface="+mj-lt"/>
                </a:rPr>
                <a:t>paths</a:t>
              </a:r>
              <a:endParaRPr lang="en-US" sz="2000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6577495" y="2305951"/>
              <a:ext cx="2613746" cy="575717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2000" dirty="0" smtClean="0">
                  <a:solidFill>
                    <a:schemeClr val="tx1"/>
                  </a:solidFill>
                  <a:latin typeface="+mj-lt"/>
                </a:rPr>
                <a:t>Length of longest cycle</a:t>
              </a:r>
              <a:endParaRPr lang="en-US" sz="2000" dirty="0">
                <a:solidFill>
                  <a:schemeClr val="tx1"/>
                </a:solidFill>
                <a:latin typeface="+mj-lt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ounded Rectangle 69"/>
                <p:cNvSpPr/>
                <p:nvPr/>
              </p:nvSpPr>
              <p:spPr bwMode="auto">
                <a:xfrm>
                  <a:off x="357578" y="2305952"/>
                  <a:ext cx="2613746" cy="575717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eaLnBrk="0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𝐶𝑢𝑡𝑤𝑖𝑑𝑡h</m:t>
                        </m:r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70" name="Rounded Rectangle 6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57578" y="2305952"/>
                  <a:ext cx="2613746" cy="575717"/>
                </a:xfrm>
                <a:prstGeom prst="round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Group 55"/>
          <p:cNvGrpSpPr/>
          <p:nvPr/>
        </p:nvGrpSpPr>
        <p:grpSpPr>
          <a:xfrm>
            <a:off x="1608596" y="5633255"/>
            <a:ext cx="5350397" cy="575717"/>
            <a:chOff x="1104540" y="4984550"/>
            <a:chExt cx="5350397" cy="57571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ounded Rectangle 9"/>
                <p:cNvSpPr/>
                <p:nvPr/>
              </p:nvSpPr>
              <p:spPr bwMode="auto">
                <a:xfrm>
                  <a:off x="3841191" y="4984550"/>
                  <a:ext cx="2613746" cy="575717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eaLnBrk="0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𝐶𝑙𝑖𝑞𝑢𝑒𝑤𝑖𝑑𝑡h</m:t>
                        </m:r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0" name="Rounded 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841191" y="4984550"/>
                  <a:ext cx="2613746" cy="575717"/>
                </a:xfrm>
                <a:prstGeom prst="round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Rounded Rectangle 11"/>
            <p:cNvSpPr/>
            <p:nvPr/>
          </p:nvSpPr>
          <p:spPr bwMode="auto">
            <a:xfrm>
              <a:off x="1104540" y="4984550"/>
              <a:ext cx="2613746" cy="575717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2000" dirty="0" smtClean="0">
                  <a:solidFill>
                    <a:schemeClr val="tx1"/>
                  </a:solidFill>
                  <a:latin typeface="+mj-lt"/>
                </a:rPr>
                <a:t>Degeneracy</a:t>
              </a:r>
              <a:endParaRPr lang="en-US" sz="2000" dirty="0">
                <a:solidFill>
                  <a:schemeClr val="tx1"/>
                </a:solidFill>
                <a:latin typeface="+mj-lt"/>
              </a:endParaRPr>
            </a:p>
          </p:txBody>
        </p:sp>
      </p:grpSp>
      <p:cxnSp>
        <p:nvCxnSpPr>
          <p:cNvPr id="14" name="Straight Connector 13"/>
          <p:cNvCxnSpPr>
            <a:stCxn id="5" idx="2"/>
            <a:endCxn id="8" idx="0"/>
          </p:cNvCxnSpPr>
          <p:nvPr/>
        </p:nvCxnSpPr>
        <p:spPr bwMode="auto">
          <a:xfrm>
            <a:off x="4345247" y="1987986"/>
            <a:ext cx="0" cy="47953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>
            <a:endCxn id="6" idx="0"/>
          </p:cNvCxnSpPr>
          <p:nvPr/>
        </p:nvCxnSpPr>
        <p:spPr bwMode="auto">
          <a:xfrm>
            <a:off x="5220072" y="3043232"/>
            <a:ext cx="482598" cy="47953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 flipV="1">
            <a:off x="3061707" y="3043232"/>
            <a:ext cx="862221" cy="47953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>
            <a:endCxn id="10" idx="0"/>
          </p:cNvCxnSpPr>
          <p:nvPr/>
        </p:nvCxnSpPr>
        <p:spPr bwMode="auto">
          <a:xfrm>
            <a:off x="4860032" y="5153725"/>
            <a:ext cx="792088" cy="479530"/>
          </a:xfrm>
          <a:prstGeom prst="line">
            <a:avLst/>
          </a:prstGeom>
          <a:noFill/>
          <a:ln w="25400" cap="flat" cmpd="sng" algn="ctr">
            <a:solidFill>
              <a:srgbClr val="C00000"/>
            </a:solidFill>
            <a:prstDash val="sysDot"/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>
            <a:endCxn id="12" idx="0"/>
          </p:cNvCxnSpPr>
          <p:nvPr/>
        </p:nvCxnSpPr>
        <p:spPr bwMode="auto">
          <a:xfrm flipH="1">
            <a:off x="2915469" y="5153725"/>
            <a:ext cx="936451" cy="47953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 flipH="1">
            <a:off x="4489263" y="4098479"/>
            <a:ext cx="874825" cy="47952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/>
          <p:nvPr/>
        </p:nvCxnSpPr>
        <p:spPr bwMode="auto">
          <a:xfrm flipH="1" flipV="1">
            <a:off x="3419872" y="4098479"/>
            <a:ext cx="781359" cy="47952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" name="Freeform 50"/>
          <p:cNvSpPr/>
          <p:nvPr/>
        </p:nvSpPr>
        <p:spPr bwMode="auto">
          <a:xfrm>
            <a:off x="5559724" y="3043232"/>
            <a:ext cx="2097890" cy="1831677"/>
          </a:xfrm>
          <a:custGeom>
            <a:avLst/>
            <a:gdLst>
              <a:gd name="connsiteX0" fmla="*/ 1582993 w 1705645"/>
              <a:gd name="connsiteY0" fmla="*/ 0 h 1386348"/>
              <a:gd name="connsiteX1" fmla="*/ 1543664 w 1705645"/>
              <a:gd name="connsiteY1" fmla="*/ 1022555 h 1386348"/>
              <a:gd name="connsiteX2" fmla="*/ 0 w 1705645"/>
              <a:gd name="connsiteY2" fmla="*/ 1386348 h 1386348"/>
              <a:gd name="connsiteX0" fmla="*/ 1911239 w 1946863"/>
              <a:gd name="connsiteY0" fmla="*/ 0 h 1386348"/>
              <a:gd name="connsiteX1" fmla="*/ 1543664 w 1946863"/>
              <a:gd name="connsiteY1" fmla="*/ 1022555 h 1386348"/>
              <a:gd name="connsiteX2" fmla="*/ 0 w 1946863"/>
              <a:gd name="connsiteY2" fmla="*/ 1386348 h 1386348"/>
              <a:gd name="connsiteX0" fmla="*/ 1911239 w 1911756"/>
              <a:gd name="connsiteY0" fmla="*/ 0 h 1386348"/>
              <a:gd name="connsiteX1" fmla="*/ 1543664 w 1911756"/>
              <a:gd name="connsiteY1" fmla="*/ 1022555 h 1386348"/>
              <a:gd name="connsiteX2" fmla="*/ 0 w 1911756"/>
              <a:gd name="connsiteY2" fmla="*/ 1386348 h 1386348"/>
              <a:gd name="connsiteX0" fmla="*/ 2005024 w 2005678"/>
              <a:gd name="connsiteY0" fmla="*/ 0 h 1984225"/>
              <a:gd name="connsiteX1" fmla="*/ 1637449 w 2005678"/>
              <a:gd name="connsiteY1" fmla="*/ 1022555 h 1984225"/>
              <a:gd name="connsiteX2" fmla="*/ 0 w 2005678"/>
              <a:gd name="connsiteY2" fmla="*/ 1984225 h 1984225"/>
              <a:gd name="connsiteX0" fmla="*/ 2005024 w 2028488"/>
              <a:gd name="connsiteY0" fmla="*/ 0 h 1984225"/>
              <a:gd name="connsiteX1" fmla="*/ 1789849 w 2028488"/>
              <a:gd name="connsiteY1" fmla="*/ 1456309 h 1984225"/>
              <a:gd name="connsiteX2" fmla="*/ 0 w 2028488"/>
              <a:gd name="connsiteY2" fmla="*/ 1984225 h 1984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28488" h="1984225">
                <a:moveTo>
                  <a:pt x="2005024" y="0"/>
                </a:moveTo>
                <a:cubicBezTo>
                  <a:pt x="2011767" y="442641"/>
                  <a:pt x="2124020" y="1125605"/>
                  <a:pt x="1789849" y="1456309"/>
                </a:cubicBezTo>
                <a:cubicBezTo>
                  <a:pt x="1455678" y="1787013"/>
                  <a:pt x="242529" y="1807244"/>
                  <a:pt x="0" y="1984225"/>
                </a:cubicBezTo>
              </a:path>
            </a:pathLst>
          </a:custGeom>
          <a:noFill/>
          <a:ln w="25400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 bwMode="auto">
              <a:xfrm>
                <a:off x="3038374" y="4578008"/>
                <a:ext cx="2613746" cy="575717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𝑇𝑟𝑒𝑒𝑤𝑖𝑑𝑡h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38374" y="4578008"/>
                <a:ext cx="2613746" cy="575717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Straight Connector 70"/>
          <p:cNvCxnSpPr/>
          <p:nvPr/>
        </p:nvCxnSpPr>
        <p:spPr bwMode="auto">
          <a:xfrm flipH="1" flipV="1">
            <a:off x="1979712" y="3043232"/>
            <a:ext cx="793963" cy="47953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Connector 73"/>
          <p:cNvCxnSpPr>
            <a:stCxn id="78" idx="2"/>
            <a:endCxn id="79" idx="0"/>
          </p:cNvCxnSpPr>
          <p:nvPr/>
        </p:nvCxnSpPr>
        <p:spPr bwMode="auto">
          <a:xfrm>
            <a:off x="8697913" y="856537"/>
            <a:ext cx="0" cy="36248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ounded Rectangle 77"/>
              <p:cNvSpPr/>
              <p:nvPr/>
            </p:nvSpPr>
            <p:spPr bwMode="auto">
              <a:xfrm>
                <a:off x="8496436" y="490415"/>
                <a:ext cx="402953" cy="36612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endParaRPr lang="en-US" sz="20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78" name="Rounded 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96436" y="490415"/>
                <a:ext cx="402953" cy="366122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ounded Rectangle 78"/>
              <p:cNvSpPr/>
              <p:nvPr/>
            </p:nvSpPr>
            <p:spPr bwMode="auto">
              <a:xfrm>
                <a:off x="8496436" y="1219022"/>
                <a:ext cx="402953" cy="36612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endParaRPr lang="en-US" sz="20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79" name="Rounded 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96436" y="1219022"/>
                <a:ext cx="402953" cy="366122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6710418" y="853114"/>
                <a:ext cx="20882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1800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0418" y="853114"/>
                <a:ext cx="2088233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Straight Connector 83"/>
          <p:cNvCxnSpPr>
            <a:stCxn id="5" idx="3"/>
            <a:endCxn id="11" idx="0"/>
          </p:cNvCxnSpPr>
          <p:nvPr/>
        </p:nvCxnSpPr>
        <p:spPr bwMode="auto">
          <a:xfrm>
            <a:off x="5652120" y="1700128"/>
            <a:ext cx="2005495" cy="767387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7869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Invisible Bank Robber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586312"/>
            <a:ext cx="1152128" cy="1506984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Various sets of rules for cops-and-robber games yield:</a:t>
            </a:r>
          </a:p>
          <a:p>
            <a:pPr lvl="1"/>
            <a:r>
              <a:rPr lang="en-US" dirty="0" smtClean="0"/>
              <a:t>Different graph parameters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 smtClean="0"/>
              <a:t>Associated graph decompositions representing strategies</a:t>
            </a: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 smtClean="0"/>
              <a:t>Hierarchy of parameters suggests a </a:t>
            </a:r>
            <a:r>
              <a:rPr lang="en-US" dirty="0" smtClean="0">
                <a:solidFill>
                  <a:srgbClr val="0070C0"/>
                </a:solidFill>
              </a:rPr>
              <a:t>research methodology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 smtClean="0"/>
              <a:t>Tackle problem for small values of restrictive parameter</a:t>
            </a:r>
          </a:p>
          <a:p>
            <a:pPr lvl="1"/>
            <a:r>
              <a:rPr lang="en-US" dirty="0" smtClean="0"/>
              <a:t>Then generalize to more robust parameters</a:t>
            </a: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 smtClean="0"/>
              <a:t>Applications on </a:t>
            </a:r>
            <a:r>
              <a:rPr lang="en-US" dirty="0" smtClean="0">
                <a:solidFill>
                  <a:srgbClr val="C00000"/>
                </a:solidFill>
              </a:rPr>
              <a:t>Thursday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35F8C-0D49-4047-A7ED-DE91896AAC9F}" type="slidenum">
              <a:rPr lang="nb-NO" smtClean="0"/>
              <a:pPr>
                <a:defRPr/>
              </a:pPr>
              <a:t>39</a:t>
            </a:fld>
            <a:endParaRPr lang="nb-NO" dirty="0"/>
          </a:p>
        </p:txBody>
      </p:sp>
      <p:sp>
        <p:nvSpPr>
          <p:cNvPr id="7" name="TextBox 6"/>
          <p:cNvSpPr txBox="1"/>
          <p:nvPr/>
        </p:nvSpPr>
        <p:spPr>
          <a:xfrm>
            <a:off x="755576" y="5059050"/>
            <a:ext cx="7344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cap="all" dirty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THANK YOU!</a:t>
            </a:r>
          </a:p>
          <a:p>
            <a:endParaRPr lang="en-US" sz="5400" dirty="0" err="1" smtClean="0">
              <a:ln>
                <a:solidFill>
                  <a:schemeClr val="tx1"/>
                </a:solidFill>
              </a:ln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0737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5559" y="1394073"/>
            <a:ext cx="3552825" cy="24669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005063"/>
                <a:ext cx="8229600" cy="212109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A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tree decomposition</a:t>
                </a:r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is a pair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where </a:t>
                </a:r>
                <a:r>
                  <a:rPr lang="en-US" i="1" dirty="0" smtClean="0"/>
                  <a:t>T</a:t>
                </a:r>
                <a:r>
                  <a:rPr lang="en-US" dirty="0" smtClean="0"/>
                  <a:t> is a tree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 smtClean="0"/>
                  <a:t> assigns 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bag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, such that:</a:t>
                </a:r>
              </a:p>
              <a:p>
                <a:pPr marL="457200" indent="-457200">
                  <a:buFont typeface="+mj-lt"/>
                  <a:buAutoNum type="alphaU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𝑢𝑣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some </a:t>
                </a:r>
                <a:r>
                  <a:rPr lang="en-US" dirty="0" smtClean="0"/>
                  <a:t>bag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contains both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  <a:p>
                <a:pPr marL="457200" indent="-457200">
                  <a:buFont typeface="+mj-lt"/>
                  <a:buAutoNum type="alphaU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bags containing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form </a:t>
                </a:r>
                <a:r>
                  <a:rPr lang="en-US" dirty="0">
                    <a:solidFill>
                      <a:srgbClr val="0070C0"/>
                    </a:solidFill>
                  </a:rPr>
                  <a:t>connected</a:t>
                </a:r>
                <a:r>
                  <a:rPr lang="en-US" dirty="0"/>
                  <a:t> subtree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005063"/>
                <a:ext cx="8229600" cy="2121099"/>
              </a:xfrm>
              <a:blipFill rotWithShape="0">
                <a:blip r:embed="rId4"/>
                <a:stretch>
                  <a:fillRect l="-1185" t="-2299" b="-1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</a:t>
            </a:fld>
            <a:endParaRPr lang="nb-NO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592" y="1515895"/>
            <a:ext cx="1933575" cy="207645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decompositions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1560" y="1052736"/>
                <a:ext cx="24482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0070C0"/>
                    </a:solidFill>
                    <a:latin typeface="+mj-lt"/>
                  </a:rPr>
                  <a:t>Graph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000" dirty="0" err="1" smtClean="0">
                  <a:solidFill>
                    <a:srgbClr val="0070C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052736"/>
                <a:ext cx="2448272" cy="400110"/>
              </a:xfrm>
              <a:prstGeom prst="rect">
                <a:avLst/>
              </a:prstGeom>
              <a:blipFill rotWithShape="0">
                <a:blip r:embed="rId6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043510" y="1052736"/>
                <a:ext cx="441692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0070C0"/>
                    </a:solidFill>
                    <a:latin typeface="+mj-lt"/>
                  </a:rPr>
                  <a:t>Tree decomposition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 err="1" smtClean="0">
                  <a:solidFill>
                    <a:srgbClr val="0070C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3510" y="1052736"/>
                <a:ext cx="4416922" cy="400110"/>
              </a:xfrm>
              <a:prstGeom prst="rect">
                <a:avLst/>
              </a:prstGeom>
              <a:blipFill rotWithShape="0">
                <a:blip r:embed="rId7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695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12" y="2614613"/>
            <a:ext cx="2171700" cy="1628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45" y="2364581"/>
            <a:ext cx="2986088" cy="21288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1192" y="1845244"/>
            <a:ext cx="2671763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94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005063"/>
                <a:ext cx="8229600" cy="212109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A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tree decomposition</a:t>
                </a:r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is a pair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where </a:t>
                </a:r>
                <a:r>
                  <a:rPr lang="en-US" i="1" dirty="0" smtClean="0"/>
                  <a:t>T</a:t>
                </a:r>
                <a:r>
                  <a:rPr lang="en-US" dirty="0" smtClean="0"/>
                  <a:t> is a tree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 smtClean="0"/>
                  <a:t> assigns 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bag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, such that:</a:t>
                </a:r>
              </a:p>
              <a:p>
                <a:pPr marL="457200" indent="-457200">
                  <a:buFont typeface="+mj-lt"/>
                  <a:buAutoNum type="alphaU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𝑢𝑣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some </a:t>
                </a:r>
                <a:r>
                  <a:rPr lang="en-US" dirty="0" smtClean="0"/>
                  <a:t>bag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contains both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  <a:p>
                <a:pPr marL="457200" indent="-457200">
                  <a:buFont typeface="+mj-lt"/>
                  <a:buAutoNum type="alphaU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bags containing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form </a:t>
                </a:r>
                <a:r>
                  <a:rPr lang="en-US" dirty="0">
                    <a:solidFill>
                      <a:srgbClr val="0070C0"/>
                    </a:solidFill>
                  </a:rPr>
                  <a:t>connected</a:t>
                </a:r>
                <a:r>
                  <a:rPr lang="en-US" dirty="0"/>
                  <a:t> subtree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005063"/>
                <a:ext cx="8229600" cy="2121099"/>
              </a:xfrm>
              <a:blipFill rotWithShape="0">
                <a:blip r:embed="rId3"/>
                <a:stretch>
                  <a:fillRect l="-1185" t="-2299" b="-1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5</a:t>
            </a:fld>
            <a:endParaRPr lang="nb-NO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Treewidth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 bwMode="auto">
              <a:xfrm>
                <a:off x="457200" y="1374776"/>
                <a:ext cx="8229600" cy="21210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lvl1pPr marL="342900" indent="-342900" algn="l" rtl="0" eaLnBrk="0" fontAlgn="base" hangingPunct="0">
                  <a:lnSpc>
                    <a:spcPct val="100000"/>
                  </a:lnSpc>
                  <a:spcBef>
                    <a:spcPts val="18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2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FontTx/>
                  <a:buNone/>
                </a:pPr>
                <a:r>
                  <a:rPr lang="en-US" kern="0" dirty="0" smtClean="0"/>
                  <a:t>The </a:t>
                </a:r>
                <a:r>
                  <a:rPr lang="en-US" kern="0" dirty="0" smtClean="0">
                    <a:solidFill>
                      <a:srgbClr val="C00000"/>
                    </a:solidFill>
                  </a:rPr>
                  <a:t>width</a:t>
                </a:r>
                <a:r>
                  <a:rPr lang="en-US" kern="0" dirty="0" smtClean="0"/>
                  <a:t> of a tree decomposition is the maximum bag size – 1</a:t>
                </a:r>
              </a:p>
              <a:p>
                <a:pPr marL="0" indent="0">
                  <a:buFontTx/>
                  <a:buNone/>
                </a:pPr>
                <a:r>
                  <a:rPr lang="en-US" kern="0" dirty="0" smtClean="0"/>
                  <a:t>The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treewidth</a:t>
                </a:r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is the min. width of its tree decompositions</a:t>
                </a:r>
              </a:p>
              <a:p>
                <a:pPr marL="0" indent="0">
                  <a:buFontTx/>
                  <a:buNone/>
                </a:pPr>
                <a:endParaRPr lang="en-US" kern="0" dirty="0"/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374776"/>
                <a:ext cx="8229600" cy="2121099"/>
              </a:xfrm>
              <a:prstGeom prst="rect">
                <a:avLst/>
              </a:prstGeom>
              <a:blipFill rotWithShape="0">
                <a:blip r:embed="rId4"/>
                <a:stretch>
                  <a:fillRect l="-1111" t="-230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/>
              <p:cNvSpPr/>
              <p:nvPr/>
            </p:nvSpPr>
            <p:spPr bwMode="auto">
              <a:xfrm>
                <a:off x="323528" y="2564904"/>
                <a:ext cx="8496944" cy="122413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/>
                <a:r>
                  <a:rPr lang="en-US" sz="2400" b="1" dirty="0" smtClean="0"/>
                  <a:t>Theorem. </a:t>
                </a:r>
                <a:r>
                  <a:rPr lang="en-US" sz="2400" dirty="0" smtClean="0"/>
                  <a:t>Graph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 smtClean="0"/>
                  <a:t> has a tree decomposition with bags of size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400" dirty="0" smtClean="0"/>
              </a:p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⇔</m:t>
                      </m:r>
                    </m:oMath>
                  </m:oMathPara>
                </a14:m>
                <a:endParaRPr lang="en-US" sz="2400" dirty="0" smtClean="0"/>
              </a:p>
              <a:p>
                <a:pPr marL="0" lvl="1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 smtClean="0"/>
                  <a:t> cops are sufficient to catch any robber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 smtClean="0"/>
                  <a:t>.</a:t>
                </a:r>
              </a:p>
            </p:txBody>
          </p:sp>
        </mc:Choice>
        <mc:Fallback xmlns="">
          <p:sp>
            <p:nvSpPr>
              <p:cNvPr id="14" name="Rounded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2564904"/>
                <a:ext cx="8496944" cy="1224136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 bwMode="auto">
              <a:xfrm>
                <a:off x="323528" y="2567936"/>
                <a:ext cx="8496944" cy="122413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/>
                <a:r>
                  <a:rPr lang="en-US" sz="2400" b="1" dirty="0" smtClean="0"/>
                  <a:t>Theorem. </a:t>
                </a:r>
                <a:r>
                  <a:rPr lang="en-US" sz="2400" dirty="0" smtClean="0"/>
                  <a:t>Graph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 smtClean="0"/>
                  <a:t> has </a:t>
                </a:r>
                <a:r>
                  <a:rPr lang="en-US" sz="2400" dirty="0" err="1" smtClean="0"/>
                  <a:t>treewidth</a:t>
                </a:r>
                <a:r>
                  <a:rPr lang="en-US" sz="2400" dirty="0" smtClean="0"/>
                  <a:t> at most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2400" dirty="0" smtClean="0"/>
              </a:p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⇔</m:t>
                      </m:r>
                    </m:oMath>
                  </m:oMathPara>
                </a14:m>
                <a:endParaRPr lang="en-US" sz="2400" dirty="0" smtClean="0"/>
              </a:p>
              <a:p>
                <a:pPr marL="0" lvl="1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 smtClean="0"/>
                  <a:t> cops are sufficient to catch any robber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 smtClean="0"/>
                  <a:t>.</a:t>
                </a:r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2567936"/>
                <a:ext cx="8496944" cy="1224136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31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4"/>
            <a:ext cx="8229600" cy="547238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More graph parameters and relations between them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>
                <a:solidFill>
                  <a:srgbClr val="0070C0"/>
                </a:solidFill>
              </a:rPr>
              <a:t>Methodology for generating graph problems &amp; solving them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6</a:t>
            </a:fld>
            <a:endParaRPr lang="nb-NO"/>
          </a:p>
        </p:txBody>
      </p:sp>
      <p:grpSp>
        <p:nvGrpSpPr>
          <p:cNvPr id="28" name="Group 27"/>
          <p:cNvGrpSpPr/>
          <p:nvPr/>
        </p:nvGrpSpPr>
        <p:grpSpPr>
          <a:xfrm>
            <a:off x="927423" y="1844825"/>
            <a:ext cx="7240468" cy="3931592"/>
            <a:chOff x="130825" y="1412269"/>
            <a:chExt cx="8833663" cy="4796703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3038374" y="1412269"/>
              <a:ext cx="2613746" cy="575717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600" dirty="0" smtClean="0">
                  <a:solidFill>
                    <a:schemeClr val="tx1"/>
                  </a:solidFill>
                  <a:latin typeface="+mj-lt"/>
                </a:rPr>
                <a:t>Vertex-deletion distance</a:t>
              </a:r>
              <a:r>
                <a:rPr lang="en-US" sz="1800" dirty="0" smtClean="0">
                  <a:solidFill>
                    <a:schemeClr val="tx1"/>
                  </a:solidFill>
                  <a:latin typeface="+mj-lt"/>
                </a:rPr>
                <a:t> to </a:t>
              </a:r>
              <a:r>
                <a:rPr lang="en-US" sz="1800" b="1" dirty="0" smtClean="0">
                  <a:solidFill>
                    <a:schemeClr val="tx1"/>
                  </a:solidFill>
                  <a:latin typeface="+mj-lt"/>
                </a:rPr>
                <a:t>edgeless</a:t>
              </a:r>
              <a:endParaRPr lang="en-US" sz="1800" b="1" dirty="0">
                <a:solidFill>
                  <a:schemeClr val="tx1"/>
                </a:solidFill>
                <a:latin typeface="+mj-lt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610818" y="3522762"/>
              <a:ext cx="5398725" cy="575717"/>
              <a:chOff x="480148" y="3290141"/>
              <a:chExt cx="5398725" cy="575717"/>
            </a:xfrm>
          </p:grpSpPr>
          <p:sp>
            <p:nvSpPr>
              <p:cNvPr id="8" name="Rounded Rectangle 7"/>
              <p:cNvSpPr/>
              <p:nvPr/>
            </p:nvSpPr>
            <p:spPr bwMode="auto">
              <a:xfrm>
                <a:off x="3265127" y="3290141"/>
                <a:ext cx="2613746" cy="575717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600" dirty="0" smtClean="0">
                    <a:solidFill>
                      <a:schemeClr val="tx1"/>
                    </a:solidFill>
                    <a:latin typeface="+mj-lt"/>
                  </a:rPr>
                  <a:t>Vertex-deletion distance</a:t>
                </a:r>
                <a:r>
                  <a:rPr lang="en-US" sz="1800" dirty="0" smtClean="0">
                    <a:solidFill>
                      <a:schemeClr val="tx1"/>
                    </a:solidFill>
                    <a:latin typeface="+mj-lt"/>
                  </a:rPr>
                  <a:t> to </a:t>
                </a:r>
                <a:r>
                  <a:rPr lang="en-US" sz="1800" b="1" dirty="0" smtClean="0">
                    <a:solidFill>
                      <a:schemeClr val="tx1"/>
                    </a:solidFill>
                    <a:latin typeface="+mj-lt"/>
                  </a:rPr>
                  <a:t>acyclic</a:t>
                </a:r>
                <a:endParaRPr lang="en-US" sz="1800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Rounded Rectangle 8"/>
                  <p:cNvSpPr/>
                  <p:nvPr/>
                </p:nvSpPr>
                <p:spPr bwMode="auto">
                  <a:xfrm>
                    <a:off x="480148" y="3290141"/>
                    <a:ext cx="2613746" cy="575717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eaLnBrk="0" hangingPunct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𝑃𝑎𝑡h𝑤𝑖𝑑𝑡h</m:t>
                          </m:r>
                        </m:oMath>
                      </m:oMathPara>
                    </a14:m>
                    <a:endParaRPr lang="en-US" sz="1800" dirty="0">
                      <a:solidFill>
                        <a:schemeClr val="tx1"/>
                      </a:solidFill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9" name="Rounded Rectangle 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80148" y="3290141"/>
                    <a:ext cx="2613746" cy="575717"/>
                  </a:xfrm>
                  <a:prstGeom prst="roundRect">
                    <a:avLst/>
                  </a:prstGeom>
                  <a:blipFill rotWithShape="0">
                    <a:blip r:embed="rId2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" name="Group 9"/>
            <p:cNvGrpSpPr/>
            <p:nvPr/>
          </p:nvGrpSpPr>
          <p:grpSpPr>
            <a:xfrm>
              <a:off x="130825" y="2467515"/>
              <a:ext cx="8833663" cy="575718"/>
              <a:chOff x="357578" y="2305951"/>
              <a:chExt cx="8833663" cy="575718"/>
            </a:xfrm>
          </p:grpSpPr>
          <p:sp>
            <p:nvSpPr>
              <p:cNvPr id="11" name="Rounded Rectangle 10"/>
              <p:cNvSpPr/>
              <p:nvPr/>
            </p:nvSpPr>
            <p:spPr bwMode="auto">
              <a:xfrm>
                <a:off x="3265127" y="2305952"/>
                <a:ext cx="2613746" cy="575717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600" dirty="0" smtClean="0">
                    <a:solidFill>
                      <a:schemeClr val="tx1"/>
                    </a:solidFill>
                    <a:latin typeface="+mj-lt"/>
                  </a:rPr>
                  <a:t>Vertex-deletion distance</a:t>
                </a:r>
                <a:r>
                  <a:rPr lang="en-US" sz="1800" dirty="0" smtClean="0">
                    <a:solidFill>
                      <a:schemeClr val="tx1"/>
                    </a:solidFill>
                    <a:latin typeface="+mj-lt"/>
                  </a:rPr>
                  <a:t> to </a:t>
                </a:r>
                <a:r>
                  <a:rPr lang="en-US" sz="1800" b="1" dirty="0" smtClean="0">
                    <a:solidFill>
                      <a:schemeClr val="tx1"/>
                    </a:solidFill>
                    <a:latin typeface="+mj-lt"/>
                  </a:rPr>
                  <a:t>paths</a:t>
                </a:r>
                <a:endParaRPr lang="en-US" sz="1800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2" name="Rounded Rectangle 11"/>
              <p:cNvSpPr/>
              <p:nvPr/>
            </p:nvSpPr>
            <p:spPr bwMode="auto">
              <a:xfrm>
                <a:off x="6577495" y="2305951"/>
                <a:ext cx="2613746" cy="575717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 dirty="0" smtClean="0">
                    <a:solidFill>
                      <a:schemeClr val="tx1"/>
                    </a:solidFill>
                    <a:latin typeface="+mj-lt"/>
                  </a:rPr>
                  <a:t>Length of longest cycle</a:t>
                </a:r>
                <a:endParaRPr lang="en-US" sz="1800" dirty="0">
                  <a:solidFill>
                    <a:schemeClr val="tx1"/>
                  </a:solidFill>
                  <a:latin typeface="+mj-lt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Rounded Rectangle 12"/>
                  <p:cNvSpPr/>
                  <p:nvPr/>
                </p:nvSpPr>
                <p:spPr bwMode="auto">
                  <a:xfrm>
                    <a:off x="357578" y="2305952"/>
                    <a:ext cx="2613746" cy="575717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eaLnBrk="0" hangingPunct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𝐶𝑢𝑡𝑤𝑖𝑑𝑡h</m:t>
                          </m:r>
                        </m:oMath>
                      </m:oMathPara>
                    </a14:m>
                    <a:endParaRPr lang="en-US" sz="1800" dirty="0">
                      <a:solidFill>
                        <a:schemeClr val="tx1"/>
                      </a:solidFill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13" name="Rounded Rectangle 1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57578" y="2305952"/>
                    <a:ext cx="2613746" cy="575717"/>
                  </a:xfrm>
                  <a:prstGeom prst="round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4" name="Group 13"/>
            <p:cNvGrpSpPr/>
            <p:nvPr/>
          </p:nvGrpSpPr>
          <p:grpSpPr>
            <a:xfrm>
              <a:off x="1608596" y="5633255"/>
              <a:ext cx="5350397" cy="575717"/>
              <a:chOff x="1104540" y="4984550"/>
              <a:chExt cx="5350397" cy="57571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Rounded Rectangle 14"/>
                  <p:cNvSpPr/>
                  <p:nvPr/>
                </p:nvSpPr>
                <p:spPr bwMode="auto">
                  <a:xfrm>
                    <a:off x="3841191" y="4984550"/>
                    <a:ext cx="2613746" cy="575717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eaLnBrk="0" hangingPunct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𝐶𝑙𝑖𝑞𝑢𝑒𝑤𝑖𝑑𝑡h</m:t>
                          </m:r>
                        </m:oMath>
                      </m:oMathPara>
                    </a14:m>
                    <a:endParaRPr lang="en-US" sz="1800" dirty="0">
                      <a:solidFill>
                        <a:schemeClr val="tx1"/>
                      </a:solidFill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15" name="Rounded Rectangle 1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841191" y="4984550"/>
                    <a:ext cx="2613746" cy="575717"/>
                  </a:xfrm>
                  <a:prstGeom prst="round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6" name="Rounded Rectangle 15"/>
              <p:cNvSpPr/>
              <p:nvPr/>
            </p:nvSpPr>
            <p:spPr bwMode="auto">
              <a:xfrm>
                <a:off x="1104540" y="4984550"/>
                <a:ext cx="2613746" cy="575717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 dirty="0" smtClean="0">
                    <a:solidFill>
                      <a:schemeClr val="tx1"/>
                    </a:solidFill>
                    <a:latin typeface="+mj-lt"/>
                  </a:rPr>
                  <a:t>Degeneracy</a:t>
                </a:r>
                <a:endParaRPr lang="en-US" sz="18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cxnSp>
          <p:nvCxnSpPr>
            <p:cNvPr id="17" name="Straight Connector 16"/>
            <p:cNvCxnSpPr>
              <a:stCxn id="6" idx="2"/>
              <a:endCxn id="11" idx="0"/>
            </p:cNvCxnSpPr>
            <p:nvPr/>
          </p:nvCxnSpPr>
          <p:spPr bwMode="auto">
            <a:xfrm>
              <a:off x="4345247" y="1987986"/>
              <a:ext cx="0" cy="47953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Connector 17"/>
            <p:cNvCxnSpPr>
              <a:endCxn id="8" idx="0"/>
            </p:cNvCxnSpPr>
            <p:nvPr/>
          </p:nvCxnSpPr>
          <p:spPr bwMode="auto">
            <a:xfrm>
              <a:off x="5220072" y="3043232"/>
              <a:ext cx="482598" cy="47953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Straight Connector 18"/>
            <p:cNvCxnSpPr/>
            <p:nvPr/>
          </p:nvCxnSpPr>
          <p:spPr bwMode="auto">
            <a:xfrm flipV="1">
              <a:off x="3061707" y="3043232"/>
              <a:ext cx="862221" cy="47953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Connector 19"/>
            <p:cNvCxnSpPr>
              <a:endCxn id="15" idx="0"/>
            </p:cNvCxnSpPr>
            <p:nvPr/>
          </p:nvCxnSpPr>
          <p:spPr bwMode="auto">
            <a:xfrm>
              <a:off x="4860032" y="5153725"/>
              <a:ext cx="792088" cy="479530"/>
            </a:xfrm>
            <a:prstGeom prst="line">
              <a:avLst/>
            </a:prstGeom>
            <a:noFill/>
            <a:ln w="25400" cap="flat" cmpd="sng" algn="ctr">
              <a:solidFill>
                <a:srgbClr val="C00000"/>
              </a:solidFill>
              <a:prstDash val="sysDot"/>
              <a:round/>
              <a:headEnd type="triangl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Straight Connector 20"/>
            <p:cNvCxnSpPr>
              <a:endCxn id="16" idx="0"/>
            </p:cNvCxnSpPr>
            <p:nvPr/>
          </p:nvCxnSpPr>
          <p:spPr bwMode="auto">
            <a:xfrm flipH="1">
              <a:off x="2915469" y="5153725"/>
              <a:ext cx="936451" cy="47953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4489263" y="4098479"/>
              <a:ext cx="874825" cy="479529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Straight Connector 22"/>
            <p:cNvCxnSpPr/>
            <p:nvPr/>
          </p:nvCxnSpPr>
          <p:spPr bwMode="auto">
            <a:xfrm flipH="1" flipV="1">
              <a:off x="3419872" y="4098479"/>
              <a:ext cx="781359" cy="479529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" name="Freeform 23"/>
            <p:cNvSpPr/>
            <p:nvPr/>
          </p:nvSpPr>
          <p:spPr bwMode="auto">
            <a:xfrm>
              <a:off x="5559724" y="3043232"/>
              <a:ext cx="2097890" cy="1831677"/>
            </a:xfrm>
            <a:custGeom>
              <a:avLst/>
              <a:gdLst>
                <a:gd name="connsiteX0" fmla="*/ 1582993 w 1705645"/>
                <a:gd name="connsiteY0" fmla="*/ 0 h 1386348"/>
                <a:gd name="connsiteX1" fmla="*/ 1543664 w 1705645"/>
                <a:gd name="connsiteY1" fmla="*/ 1022555 h 1386348"/>
                <a:gd name="connsiteX2" fmla="*/ 0 w 1705645"/>
                <a:gd name="connsiteY2" fmla="*/ 1386348 h 1386348"/>
                <a:gd name="connsiteX0" fmla="*/ 1911239 w 1946863"/>
                <a:gd name="connsiteY0" fmla="*/ 0 h 1386348"/>
                <a:gd name="connsiteX1" fmla="*/ 1543664 w 1946863"/>
                <a:gd name="connsiteY1" fmla="*/ 1022555 h 1386348"/>
                <a:gd name="connsiteX2" fmla="*/ 0 w 1946863"/>
                <a:gd name="connsiteY2" fmla="*/ 1386348 h 1386348"/>
                <a:gd name="connsiteX0" fmla="*/ 1911239 w 1911756"/>
                <a:gd name="connsiteY0" fmla="*/ 0 h 1386348"/>
                <a:gd name="connsiteX1" fmla="*/ 1543664 w 1911756"/>
                <a:gd name="connsiteY1" fmla="*/ 1022555 h 1386348"/>
                <a:gd name="connsiteX2" fmla="*/ 0 w 1911756"/>
                <a:gd name="connsiteY2" fmla="*/ 1386348 h 1386348"/>
                <a:gd name="connsiteX0" fmla="*/ 2005024 w 2005678"/>
                <a:gd name="connsiteY0" fmla="*/ 0 h 1984225"/>
                <a:gd name="connsiteX1" fmla="*/ 1637449 w 2005678"/>
                <a:gd name="connsiteY1" fmla="*/ 1022555 h 1984225"/>
                <a:gd name="connsiteX2" fmla="*/ 0 w 2005678"/>
                <a:gd name="connsiteY2" fmla="*/ 1984225 h 1984225"/>
                <a:gd name="connsiteX0" fmla="*/ 2005024 w 2028488"/>
                <a:gd name="connsiteY0" fmla="*/ 0 h 1984225"/>
                <a:gd name="connsiteX1" fmla="*/ 1789849 w 2028488"/>
                <a:gd name="connsiteY1" fmla="*/ 1456309 h 1984225"/>
                <a:gd name="connsiteX2" fmla="*/ 0 w 2028488"/>
                <a:gd name="connsiteY2" fmla="*/ 1984225 h 1984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28488" h="1984225">
                  <a:moveTo>
                    <a:pt x="2005024" y="0"/>
                  </a:moveTo>
                  <a:cubicBezTo>
                    <a:pt x="2011767" y="442641"/>
                    <a:pt x="2124020" y="1125605"/>
                    <a:pt x="1789849" y="1456309"/>
                  </a:cubicBezTo>
                  <a:cubicBezTo>
                    <a:pt x="1455678" y="1787013"/>
                    <a:pt x="242529" y="1807244"/>
                    <a:pt x="0" y="1984225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triangle" w="lg" len="lg"/>
              <a:tailEnd type="none" w="lg" len="lg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ounded Rectangle 24"/>
                <p:cNvSpPr/>
                <p:nvPr/>
              </p:nvSpPr>
              <p:spPr bwMode="auto">
                <a:xfrm>
                  <a:off x="3038374" y="4578008"/>
                  <a:ext cx="2613746" cy="575717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eaLnBrk="0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𝑇𝑟𝑒𝑒𝑤𝑖𝑑𝑡h</m:t>
                        </m:r>
                      </m:oMath>
                    </m:oMathPara>
                  </a14:m>
                  <a:endParaRPr lang="en-US" sz="1800" dirty="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5" name="Rounded 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038374" y="4578008"/>
                  <a:ext cx="2613746" cy="575717"/>
                </a:xfrm>
                <a:prstGeom prst="round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Straight Connector 25"/>
            <p:cNvCxnSpPr/>
            <p:nvPr/>
          </p:nvCxnSpPr>
          <p:spPr bwMode="auto">
            <a:xfrm flipH="1" flipV="1">
              <a:off x="1979712" y="3043232"/>
              <a:ext cx="793963" cy="47953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Straight Connector 26"/>
            <p:cNvCxnSpPr>
              <a:stCxn id="6" idx="3"/>
              <a:endCxn id="12" idx="0"/>
            </p:cNvCxnSpPr>
            <p:nvPr/>
          </p:nvCxnSpPr>
          <p:spPr bwMode="auto">
            <a:xfrm>
              <a:off x="5652120" y="1700128"/>
              <a:ext cx="2005495" cy="767387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olid"/>
              <a:round/>
              <a:headEnd type="triangl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20362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new parameter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7</a:t>
            </a:fld>
            <a:endParaRPr lang="nb-NO"/>
          </a:p>
        </p:txBody>
      </p:sp>
      <p:pic>
        <p:nvPicPr>
          <p:cNvPr id="1026" name="Picture 2" descr="Invisible Bank Robber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5" y="692696"/>
            <a:ext cx="2381250" cy="3114676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77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Catching a special robber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In the game defining </a:t>
            </a:r>
            <a:r>
              <a:rPr lang="en-US" sz="2000" dirty="0" err="1" smtClean="0"/>
              <a:t>treewidth</a:t>
            </a:r>
            <a:r>
              <a:rPr lang="en-US" sz="2000" dirty="0" smtClean="0"/>
              <a:t>, cops are slow but can see the fast robber</a:t>
            </a:r>
          </a:p>
          <a:p>
            <a:r>
              <a:rPr lang="en-US" sz="2000" dirty="0" smtClean="0"/>
              <a:t>For the next parameter, we change the rules of the game:</a:t>
            </a:r>
          </a:p>
          <a:p>
            <a:pPr marL="0" indent="0" algn="ctr">
              <a:buNone/>
            </a:pPr>
            <a:r>
              <a:rPr lang="en-US" sz="2000" dirty="0" smtClean="0">
                <a:solidFill>
                  <a:srgbClr val="C00000"/>
                </a:solidFill>
              </a:rPr>
              <a:t>What if the robber is a fast invisible man?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8</a:t>
            </a:fld>
            <a:endParaRPr lang="nb-NO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925" y="2881592"/>
            <a:ext cx="4248150" cy="3429000"/>
          </a:xfrm>
          <a:prstGeom prst="rect">
            <a:avLst/>
          </a:prstGeom>
        </p:spPr>
      </p:pic>
      <p:pic>
        <p:nvPicPr>
          <p:cNvPr id="18" name="Picture 2" descr="Invisible Bank Robber?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105418"/>
            <a:ext cx="787390" cy="1029906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humbnail for version as of 13:37, 19 December 20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80" y="3602944"/>
            <a:ext cx="502473" cy="5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Thumbnail for version as of 13:37, 19 December 20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80" y="4344855"/>
            <a:ext cx="502473" cy="5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Thumbnail for version as of 13:37, 19 December 20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80" y="5086766"/>
            <a:ext cx="502473" cy="5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7513" y="4093026"/>
            <a:ext cx="906575" cy="10690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1649200" y="6290156"/>
            <a:ext cx="7315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+mj-lt"/>
              </a:rPr>
              <a:t>How many cops are needed to catch this invisible robber?</a:t>
            </a:r>
          </a:p>
        </p:txBody>
      </p:sp>
    </p:spTree>
    <p:extLst>
      <p:ext uri="{BB962C8B-B14F-4D97-AF65-F5344CB8AC3E}">
        <p14:creationId xmlns:p14="http://schemas.microsoft.com/office/powerpoint/2010/main" val="200116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96296E-6 L 0.18525 0.1013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53" y="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11111E-6 L 0.24531 0.0446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57" y="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7.40741E-7 L 0.3033 -0.0634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56" y="-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525 0.10139 L 0.22014 0.2319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" y="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014 0.23194 L 0.36632 0.22152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83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531 0.04467 L 0.3349 0.19745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79" y="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49 0.19745 L 0.39792 0.1974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792 0.19745 L 0.46042 0.1238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9591" y="3800633"/>
            <a:ext cx="3714750" cy="23812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9905" y="3278838"/>
            <a:ext cx="2038350" cy="1428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Catching invisible robbers on the contest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9</a:t>
            </a:fld>
            <a:endParaRPr lang="nb-NO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3113" y="1700808"/>
            <a:ext cx="3143250" cy="1619250"/>
          </a:xfrm>
          <a:prstGeom prst="rect">
            <a:avLst/>
          </a:prstGeom>
        </p:spPr>
      </p:pic>
      <p:sp>
        <p:nvSpPr>
          <p:cNvPr id="18" name="Curved Up Ribbon 17"/>
          <p:cNvSpPr/>
          <p:nvPr/>
        </p:nvSpPr>
        <p:spPr bwMode="auto">
          <a:xfrm>
            <a:off x="7524328" y="2276872"/>
            <a:ext cx="1008112" cy="654099"/>
          </a:xfrm>
          <a:prstGeom prst="ellipseRibbon2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3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836" y="1809303"/>
            <a:ext cx="1619250" cy="1428750"/>
          </a:xfrm>
          <a:prstGeom prst="rect">
            <a:avLst/>
          </a:prstGeom>
        </p:spPr>
      </p:pic>
      <p:sp>
        <p:nvSpPr>
          <p:cNvPr id="11" name="Curved Up Ribbon 10"/>
          <p:cNvSpPr/>
          <p:nvPr/>
        </p:nvSpPr>
        <p:spPr bwMode="auto">
          <a:xfrm>
            <a:off x="2100968" y="1736303"/>
            <a:ext cx="1008112" cy="654099"/>
          </a:xfrm>
          <a:prstGeom prst="ellipseRibbon2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2</a:t>
            </a:r>
          </a:p>
        </p:txBody>
      </p:sp>
      <p:sp>
        <p:nvSpPr>
          <p:cNvPr id="16" name="Curved Up Ribbon 15"/>
          <p:cNvSpPr/>
          <p:nvPr/>
        </p:nvSpPr>
        <p:spPr bwMode="auto">
          <a:xfrm>
            <a:off x="6276149" y="5812566"/>
            <a:ext cx="1008112" cy="654099"/>
          </a:xfrm>
          <a:prstGeom prst="ellipseRibbon2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4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4942" y="5110536"/>
            <a:ext cx="1238250" cy="1238250"/>
          </a:xfrm>
          <a:prstGeom prst="rect">
            <a:avLst/>
          </a:prstGeom>
        </p:spPr>
      </p:pic>
      <p:sp>
        <p:nvSpPr>
          <p:cNvPr id="19" name="Curved Up Ribbon 18"/>
          <p:cNvSpPr/>
          <p:nvPr/>
        </p:nvSpPr>
        <p:spPr bwMode="auto">
          <a:xfrm>
            <a:off x="1821642" y="5733390"/>
            <a:ext cx="1123181" cy="654099"/>
          </a:xfrm>
          <a:prstGeom prst="ellipseRibbon2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4</a:t>
            </a:r>
          </a:p>
        </p:txBody>
      </p:sp>
      <p:sp>
        <p:nvSpPr>
          <p:cNvPr id="3" name="Rounded Rectangle 2"/>
          <p:cNvSpPr/>
          <p:nvPr/>
        </p:nvSpPr>
        <p:spPr bwMode="auto">
          <a:xfrm>
            <a:off x="5630663" y="947621"/>
            <a:ext cx="2613746" cy="57571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sz="2000" dirty="0">
                <a:solidFill>
                  <a:schemeClr val="tx1"/>
                </a:solidFill>
                <a:latin typeface="+mj-lt"/>
              </a:rPr>
              <a:t>Number 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of cops to catch invisible robber</a:t>
            </a:r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43304" y="3573016"/>
            <a:ext cx="50390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?</a:t>
            </a:r>
            <a:endParaRPr lang="en-US" sz="4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0" name="Curved Up Ribbon 19"/>
          <p:cNvSpPr/>
          <p:nvPr/>
        </p:nvSpPr>
        <p:spPr bwMode="auto">
          <a:xfrm>
            <a:off x="928539" y="3717032"/>
            <a:ext cx="1123181" cy="654099"/>
          </a:xfrm>
          <a:prstGeom prst="ellipseRibbon2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3</a:t>
            </a:r>
          </a:p>
        </p:txBody>
      </p:sp>
      <p:sp>
        <p:nvSpPr>
          <p:cNvPr id="31" name="Rounded Rectangle 30"/>
          <p:cNvSpPr/>
          <p:nvPr/>
        </p:nvSpPr>
        <p:spPr bwMode="auto">
          <a:xfrm>
            <a:off x="323528" y="4005064"/>
            <a:ext cx="8496944" cy="122413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lvl="1"/>
            <a:r>
              <a:rPr lang="en-US" sz="2400" b="1" dirty="0" smtClean="0"/>
              <a:t>Observation. </a:t>
            </a:r>
            <a:r>
              <a:rPr lang="en-US" sz="2400" dirty="0" smtClean="0"/>
              <a:t>To catch an invisible robber, </a:t>
            </a:r>
            <a:br>
              <a:rPr lang="en-US" sz="2400" dirty="0" smtClean="0"/>
            </a:br>
            <a:r>
              <a:rPr lang="en-US" sz="2400" dirty="0" smtClean="0"/>
              <a:t>you need a fixed strategy for searching the graph.</a:t>
            </a:r>
          </a:p>
        </p:txBody>
      </p:sp>
    </p:spTree>
    <p:extLst>
      <p:ext uri="{BB962C8B-B14F-4D97-AF65-F5344CB8AC3E}">
        <p14:creationId xmlns:p14="http://schemas.microsoft.com/office/powerpoint/2010/main" val="94097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1" grpId="0" animBg="1"/>
      <p:bldP spid="16" grpId="0" animBg="1"/>
      <p:bldP spid="19" grpId="0" animBg="1"/>
      <p:bldP spid="6" grpId="0"/>
      <p:bldP spid="20" grpId="0" animBg="1"/>
      <p:bldP spid="31" grpId="0" animBg="1"/>
    </p:bldLst>
  </p:timing>
</p:sld>
</file>

<file path=ppt/theme/theme1.xml><?xml version="1.0" encoding="utf-8"?>
<a:theme xmlns:a="http://schemas.openxmlformats.org/drawingml/2006/main" name="AA-UiB-Institusjonell-mal-rev03">
  <a:themeElements>
    <a:clrScheme name="UiB_04_LysarkSkjerm0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BBC7"/>
      </a:accent1>
      <a:accent2>
        <a:srgbClr val="005473"/>
      </a:accent2>
      <a:accent3>
        <a:srgbClr val="FFFFFF"/>
      </a:accent3>
      <a:accent4>
        <a:srgbClr val="000000"/>
      </a:accent4>
      <a:accent5>
        <a:srgbClr val="CADAE0"/>
      </a:accent5>
      <a:accent6>
        <a:srgbClr val="004B68"/>
      </a:accent6>
      <a:hlink>
        <a:srgbClr val="77AF00"/>
      </a:hlink>
      <a:folHlink>
        <a:srgbClr val="D959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j-lt"/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>
    <a:extraClrScheme>
      <a:clrScheme name="UiB_04_LysarkSkjerm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BBC7"/>
        </a:accent1>
        <a:accent2>
          <a:srgbClr val="005473"/>
        </a:accent2>
        <a:accent3>
          <a:srgbClr val="FFFFFF"/>
        </a:accent3>
        <a:accent4>
          <a:srgbClr val="000000"/>
        </a:accent4>
        <a:accent5>
          <a:srgbClr val="CADAE0"/>
        </a:accent5>
        <a:accent6>
          <a:srgbClr val="004B68"/>
        </a:accent6>
        <a:hlink>
          <a:srgbClr val="77AF00"/>
        </a:hlink>
        <a:folHlink>
          <a:srgbClr val="D95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AA-UiB-Institusjonell-mal-rev03</Template>
  <TotalTime>37877</TotalTime>
  <Words>1714</Words>
  <Application>Microsoft Office PowerPoint</Application>
  <PresentationFormat>On-screen Show (4:3)</PresentationFormat>
  <Paragraphs>315</Paragraphs>
  <Slides>40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Times New Roman</vt:lpstr>
      <vt:lpstr>Arial</vt:lpstr>
      <vt:lpstr>Arial Narrow</vt:lpstr>
      <vt:lpstr>Calibri</vt:lpstr>
      <vt:lpstr>Cambria Math</vt:lpstr>
      <vt:lpstr>AA-UiB-Institusjonell-mal-rev03</vt:lpstr>
      <vt:lpstr>PowerPoint Presentation</vt:lpstr>
      <vt:lpstr>Recap</vt:lpstr>
      <vt:lpstr>Cops and robbers on graphs</vt:lpstr>
      <vt:lpstr>Tree decompositions</vt:lpstr>
      <vt:lpstr>Treewidth</vt:lpstr>
      <vt:lpstr>Plan for today</vt:lpstr>
      <vt:lpstr>a new parameter</vt:lpstr>
      <vt:lpstr>Catching a special robber</vt:lpstr>
      <vt:lpstr>Catching invisible robbers on the contest graphs</vt:lpstr>
      <vt:lpstr>Representing search strategies</vt:lpstr>
      <vt:lpstr>Path decompositions</vt:lpstr>
      <vt:lpstr>Pathwidth</vt:lpstr>
      <vt:lpstr>Catching robbers on trees</vt:lpstr>
      <vt:lpstr>Hiding places for invisible robbers</vt:lpstr>
      <vt:lpstr>Acyclic hiding places for invisible robbers</vt:lpstr>
      <vt:lpstr>Hunting invisible robbers on trees</vt:lpstr>
      <vt:lpstr>Relation between pathwidth and treewidth</vt:lpstr>
      <vt:lpstr>A hierarchy of graph parameters</vt:lpstr>
      <vt:lpstr>Treewidth is bounded by circumference</vt:lpstr>
      <vt:lpstr>Intermezzo</vt:lpstr>
      <vt:lpstr>The Graph Minors project</vt:lpstr>
      <vt:lpstr>Parameters based on  linear structure</vt:lpstr>
      <vt:lpstr>Graphs with a linear structure</vt:lpstr>
      <vt:lpstr>Graphs with a linear structure: cutwidth</vt:lpstr>
      <vt:lpstr>Cutwidth of some simple graphs</vt:lpstr>
      <vt:lpstr>Properties of cutwidth</vt:lpstr>
      <vt:lpstr>mentimeter</vt:lpstr>
      <vt:lpstr>Beyond treewidth</vt:lpstr>
      <vt:lpstr>What if treewidth is too large?</vt:lpstr>
      <vt:lpstr>Cliquewidth</vt:lpstr>
      <vt:lpstr>Constructing a graph of cliquewidth 3</vt:lpstr>
      <vt:lpstr>Cliquewidth</vt:lpstr>
      <vt:lpstr>Cliquewidth of random Erdös-Rényi graphs</vt:lpstr>
      <vt:lpstr>exercises on treewidth</vt:lpstr>
      <vt:lpstr>Small-treewidth graphs have a low-degree vertex</vt:lpstr>
      <vt:lpstr>Cliques are represented in tree decompositions</vt:lpstr>
      <vt:lpstr>Closing remarks</vt:lpstr>
      <vt:lpstr>A hierarchy of graph parameters</vt:lpstr>
      <vt:lpstr>Summary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Jansen, B.M.P.</dc:creator>
  <cp:lastModifiedBy>Jansen, B.M.P.</cp:lastModifiedBy>
  <cp:revision>1622</cp:revision>
  <cp:lastPrinted>2011-05-25T10:31:26Z</cp:lastPrinted>
  <dcterms:created xsi:type="dcterms:W3CDTF">2011-05-20T06:21:58Z</dcterms:created>
  <dcterms:modified xsi:type="dcterms:W3CDTF">2017-02-06T09:13:05Z</dcterms:modified>
</cp:coreProperties>
</file>