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30" r:id="rId2"/>
    <p:sldId id="739" r:id="rId3"/>
    <p:sldId id="721" r:id="rId4"/>
    <p:sldId id="632" r:id="rId5"/>
    <p:sldId id="633" r:id="rId6"/>
    <p:sldId id="634" r:id="rId7"/>
    <p:sldId id="635" r:id="rId8"/>
    <p:sldId id="637" r:id="rId9"/>
    <p:sldId id="638" r:id="rId10"/>
    <p:sldId id="639" r:id="rId11"/>
    <p:sldId id="640" r:id="rId12"/>
    <p:sldId id="646" r:id="rId13"/>
    <p:sldId id="650" r:id="rId14"/>
    <p:sldId id="651" r:id="rId15"/>
    <p:sldId id="652" r:id="rId16"/>
    <p:sldId id="653" r:id="rId17"/>
    <p:sldId id="655" r:id="rId18"/>
    <p:sldId id="656" r:id="rId19"/>
    <p:sldId id="658" r:id="rId20"/>
    <p:sldId id="657" r:id="rId21"/>
    <p:sldId id="659" r:id="rId22"/>
    <p:sldId id="660" r:id="rId23"/>
    <p:sldId id="662" r:id="rId24"/>
    <p:sldId id="663" r:id="rId25"/>
    <p:sldId id="664" r:id="rId26"/>
    <p:sldId id="665" r:id="rId27"/>
    <p:sldId id="666" r:id="rId28"/>
    <p:sldId id="667" r:id="rId29"/>
    <p:sldId id="641" r:id="rId30"/>
    <p:sldId id="642" r:id="rId31"/>
    <p:sldId id="643" r:id="rId32"/>
    <p:sldId id="668" r:id="rId33"/>
    <p:sldId id="722" r:id="rId34"/>
    <p:sldId id="726" r:id="rId35"/>
    <p:sldId id="727" r:id="rId36"/>
    <p:sldId id="728" r:id="rId37"/>
    <p:sldId id="741" r:id="rId38"/>
    <p:sldId id="742" r:id="rId39"/>
    <p:sldId id="743" r:id="rId40"/>
    <p:sldId id="744" r:id="rId41"/>
    <p:sldId id="745" r:id="rId42"/>
    <p:sldId id="746" r:id="rId43"/>
    <p:sldId id="725" r:id="rId44"/>
    <p:sldId id="731" r:id="rId45"/>
    <p:sldId id="729" r:id="rId46"/>
    <p:sldId id="732" r:id="rId47"/>
    <p:sldId id="733" r:id="rId48"/>
    <p:sldId id="734" r:id="rId49"/>
    <p:sldId id="735" r:id="rId50"/>
    <p:sldId id="740" r:id="rId51"/>
    <p:sldId id="736" r:id="rId52"/>
    <p:sldId id="747" r:id="rId53"/>
    <p:sldId id="748" r:id="rId54"/>
    <p:sldId id="738" r:id="rId55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Cambria Math" panose="02040503050406030204" pitchFamily="18" charset="0"/>
      <p:regular r:id="rId62"/>
    </p:embeddedFont>
    <p:embeddedFont>
      <p:font typeface="MS PGothic" panose="020B0600070205080204" pitchFamily="34" charset="-128"/>
      <p:regular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  <p:embeddedFont>
      <p:font typeface="Arial Narrow" panose="020B0606020202030204" pitchFamily="34" charset="0"/>
      <p:regular r:id="rId68"/>
      <p:bold r:id="rId69"/>
      <p:italic r:id="rId70"/>
      <p:boldItalic r:id="rId71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888"/>
    <a:srgbClr val="C85500"/>
    <a:srgbClr val="C1A53F"/>
    <a:srgbClr val="AC8700"/>
    <a:srgbClr val="008000"/>
    <a:srgbClr val="3C9C9C"/>
    <a:srgbClr val="DB1E5F"/>
    <a:srgbClr val="038CC0"/>
    <a:srgbClr val="CC3300"/>
    <a:srgbClr val="0F9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00" autoAdjust="0"/>
  </p:normalViewPr>
  <p:slideViewPr>
    <p:cSldViewPr>
      <p:cViewPr varScale="1">
        <p:scale>
          <a:sx n="116" d="100"/>
          <a:sy n="116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BC835-1B81-414B-9B8B-D5D2CCCCA97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BE5D1-F073-43D4-98EB-00AFE5C4BD4A}">
      <dgm:prSet phldrT="[Text]" custT="1"/>
      <dgm:spPr/>
      <dgm:t>
        <a:bodyPr/>
        <a:lstStyle/>
        <a:p>
          <a:r>
            <a:rPr lang="en-US" sz="2400" dirty="0" smtClean="0"/>
            <a:t>Algorithms on tree decompositions</a:t>
          </a:r>
          <a:endParaRPr lang="en-US" sz="2400" dirty="0"/>
        </a:p>
      </dgm:t>
    </dgm:pt>
    <dgm:pt modelId="{D9502B5A-9FC8-430C-9060-AC372A3F46B6}" type="parTrans" cxnId="{90A976D5-9726-4412-93E6-AE55709F6D10}">
      <dgm:prSet/>
      <dgm:spPr/>
      <dgm:t>
        <a:bodyPr/>
        <a:lstStyle/>
        <a:p>
          <a:endParaRPr lang="en-US"/>
        </a:p>
      </dgm:t>
    </dgm:pt>
    <dgm:pt modelId="{AD5EF0FB-7DD6-49B9-8328-19BA4456F645}" type="sibTrans" cxnId="{90A976D5-9726-4412-93E6-AE55709F6D10}">
      <dgm:prSet/>
      <dgm:spPr/>
    </dgm:pt>
    <dgm:pt modelId="{6FD31DC2-ECD5-401C-A773-42284E2D6F93}">
      <dgm:prSet phldrT="[Text]" custT="1"/>
      <dgm:spPr/>
      <dgm:t>
        <a:bodyPr/>
        <a:lstStyle/>
        <a:p>
          <a:r>
            <a:rPr lang="en-US" sz="2400" dirty="0" smtClean="0"/>
            <a:t>Independent Set reconfiguration</a:t>
          </a:r>
          <a:endParaRPr lang="en-US" sz="2400" dirty="0"/>
        </a:p>
      </dgm:t>
    </dgm:pt>
    <dgm:pt modelId="{DA8B563A-E939-40E4-8094-6977EF2EF552}" type="parTrans" cxnId="{8F721037-58E3-4E1C-BD10-2E4FBD79B746}">
      <dgm:prSet/>
      <dgm:spPr/>
      <dgm:t>
        <a:bodyPr/>
        <a:lstStyle/>
        <a:p>
          <a:endParaRPr lang="en-US"/>
        </a:p>
      </dgm:t>
    </dgm:pt>
    <dgm:pt modelId="{97184E0F-C30B-4FD5-96BF-EEE0E5C9FC3D}" type="sibTrans" cxnId="{8F721037-58E3-4E1C-BD10-2E4FBD79B746}">
      <dgm:prSet/>
      <dgm:spPr/>
    </dgm:pt>
    <dgm:pt modelId="{8627F0EC-ED86-4B66-813E-14AEDDB0AE7B}">
      <dgm:prSet phldrT="[Text]" custT="1"/>
      <dgm:spPr/>
      <dgm:t>
        <a:bodyPr/>
        <a:lstStyle/>
        <a:p>
          <a:r>
            <a:rPr lang="en-US" sz="2400" dirty="0" smtClean="0"/>
            <a:t>Tackling a party planning problem</a:t>
          </a:r>
          <a:endParaRPr lang="en-US" sz="2400" dirty="0"/>
        </a:p>
      </dgm:t>
    </dgm:pt>
    <dgm:pt modelId="{1A234528-5B36-48D6-8B7E-29AC1A74DC40}" type="parTrans" cxnId="{10EA9399-302F-4262-B81F-A0612937999E}">
      <dgm:prSet/>
      <dgm:spPr/>
      <dgm:t>
        <a:bodyPr/>
        <a:lstStyle/>
        <a:p>
          <a:endParaRPr lang="en-US"/>
        </a:p>
      </dgm:t>
    </dgm:pt>
    <dgm:pt modelId="{0E2A025C-CF8D-465E-B741-94115BE35609}" type="sibTrans" cxnId="{10EA9399-302F-4262-B81F-A0612937999E}">
      <dgm:prSet/>
      <dgm:spPr/>
      <dgm:t>
        <a:bodyPr/>
        <a:lstStyle/>
        <a:p>
          <a:endParaRPr lang="en-US"/>
        </a:p>
      </dgm:t>
    </dgm:pt>
    <dgm:pt modelId="{9DAA9BFA-10D2-4393-BC5D-A1C83C1F54F6}">
      <dgm:prSet phldrT="[Text]" custT="1"/>
      <dgm:spPr/>
      <dgm:t>
        <a:bodyPr/>
        <a:lstStyle/>
        <a:p>
          <a:r>
            <a:rPr lang="en-US" sz="2400" dirty="0" smtClean="0"/>
            <a:t>The </a:t>
          </a:r>
          <a:r>
            <a:rPr lang="en-US" sz="2400" cap="small" baseline="0" dirty="0" smtClean="0"/>
            <a:t>Planar</a:t>
          </a:r>
          <a:r>
            <a:rPr lang="en-US" sz="2400" dirty="0" smtClean="0"/>
            <a:t> </a:t>
          </a:r>
          <a:r>
            <a:rPr lang="en-US" sz="2400" cap="small" baseline="0" dirty="0" smtClean="0"/>
            <a:t>Disjoint Paths</a:t>
          </a:r>
          <a:r>
            <a:rPr lang="en-US" sz="2400" dirty="0" smtClean="0"/>
            <a:t> problem</a:t>
          </a:r>
          <a:endParaRPr lang="en-US" sz="2400" dirty="0"/>
        </a:p>
      </dgm:t>
    </dgm:pt>
    <dgm:pt modelId="{C2A23CC8-2107-44B2-A649-25DD18BBCE20}" type="parTrans" cxnId="{D0C4F00F-F30C-4532-A825-F8C7ED1155E8}">
      <dgm:prSet/>
      <dgm:spPr/>
      <dgm:t>
        <a:bodyPr/>
        <a:lstStyle/>
        <a:p>
          <a:endParaRPr lang="en-US"/>
        </a:p>
      </dgm:t>
    </dgm:pt>
    <dgm:pt modelId="{C57FDB0D-9752-4B2A-A8DA-491377B40294}" type="sibTrans" cxnId="{D0C4F00F-F30C-4532-A825-F8C7ED1155E8}">
      <dgm:prSet/>
      <dgm:spPr/>
      <dgm:t>
        <a:bodyPr/>
        <a:lstStyle/>
        <a:p>
          <a:endParaRPr lang="en-US"/>
        </a:p>
      </dgm:t>
    </dgm:pt>
    <dgm:pt modelId="{FE2A53E8-29E0-488F-B542-F45E929032C2}">
      <dgm:prSet phldrT="[Text]" custT="1"/>
      <dgm:spPr/>
      <dgm:t>
        <a:bodyPr/>
        <a:lstStyle/>
        <a:p>
          <a:r>
            <a:rPr lang="en-US" sz="2400" dirty="0" smtClean="0"/>
            <a:t>Provably effective preprocessing</a:t>
          </a:r>
          <a:endParaRPr lang="en-US" sz="2400" dirty="0"/>
        </a:p>
      </dgm:t>
    </dgm:pt>
    <dgm:pt modelId="{710CCCA2-E326-4136-A079-E377B559C45A}" type="parTrans" cxnId="{9F89F856-8F84-4B9A-9212-D1625FD43629}">
      <dgm:prSet/>
      <dgm:spPr/>
      <dgm:t>
        <a:bodyPr/>
        <a:lstStyle/>
        <a:p>
          <a:endParaRPr lang="en-US"/>
        </a:p>
      </dgm:t>
    </dgm:pt>
    <dgm:pt modelId="{B0EF22FB-8DC5-4B60-92D1-4D7BDD4F2C2F}" type="sibTrans" cxnId="{9F89F856-8F84-4B9A-9212-D1625FD43629}">
      <dgm:prSet/>
      <dgm:spPr/>
      <dgm:t>
        <a:bodyPr/>
        <a:lstStyle/>
        <a:p>
          <a:endParaRPr lang="en-US"/>
        </a:p>
      </dgm:t>
    </dgm:pt>
    <dgm:pt modelId="{66E09D23-D0D9-47E8-9115-35CB626F69B6}" type="pres">
      <dgm:prSet presAssocID="{3F4BC835-1B81-414B-9B8B-D5D2CCCCA9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C4F18-E23C-4819-A0B4-59814272A71F}" type="pres">
      <dgm:prSet presAssocID="{8627F0EC-ED86-4B66-813E-14AEDDB0AE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9E267-26EB-4480-82E8-04122D152FC1}" type="pres">
      <dgm:prSet presAssocID="{0E2A025C-CF8D-465E-B741-94115BE35609}" presName="sibTrans" presStyleCnt="0"/>
      <dgm:spPr/>
    </dgm:pt>
    <dgm:pt modelId="{A885FD8A-6AF7-403D-A424-D07B40991E2F}" type="pres">
      <dgm:prSet presAssocID="{A9EBE5D1-F073-43D4-98EB-00AFE5C4BD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4434D-06E6-4128-8941-A9234D721B69}" type="pres">
      <dgm:prSet presAssocID="{AD5EF0FB-7DD6-49B9-8328-19BA4456F645}" presName="sibTrans" presStyleCnt="0"/>
      <dgm:spPr/>
    </dgm:pt>
    <dgm:pt modelId="{40C7D3EB-CD28-4F48-975C-8B981771CF22}" type="pres">
      <dgm:prSet presAssocID="{6FD31DC2-ECD5-401C-A773-42284E2D6F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7B0F6-D664-4840-9252-97EC162A4520}" type="pres">
      <dgm:prSet presAssocID="{97184E0F-C30B-4FD5-96BF-EEE0E5C9FC3D}" presName="sibTrans" presStyleCnt="0"/>
      <dgm:spPr/>
    </dgm:pt>
    <dgm:pt modelId="{B931939C-E562-4A9E-9A91-B756AAF64268}" type="pres">
      <dgm:prSet presAssocID="{FE2A53E8-29E0-488F-B542-F45E929032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62FD0-33C7-455E-B5F5-CB58422C8D4E}" type="pres">
      <dgm:prSet presAssocID="{B0EF22FB-8DC5-4B60-92D1-4D7BDD4F2C2F}" presName="sibTrans" presStyleCnt="0"/>
      <dgm:spPr/>
    </dgm:pt>
    <dgm:pt modelId="{62A26D97-FAF1-472F-A3B1-D291FBB3B46D}" type="pres">
      <dgm:prSet presAssocID="{9DAA9BFA-10D2-4393-BC5D-A1C83C1F54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95FE9-A645-4EE1-807D-444207FA6373}" type="presOf" srcId="{3F4BC835-1B81-414B-9B8B-D5D2CCCCA97A}" destId="{66E09D23-D0D9-47E8-9115-35CB626F69B6}" srcOrd="0" destOrd="0" presId="urn:microsoft.com/office/officeart/2005/8/layout/default"/>
    <dgm:cxn modelId="{2AC68983-2DDB-4AE0-BCAC-365A480BD206}" type="presOf" srcId="{FE2A53E8-29E0-488F-B542-F45E929032C2}" destId="{B931939C-E562-4A9E-9A91-B756AAF64268}" srcOrd="0" destOrd="0" presId="urn:microsoft.com/office/officeart/2005/8/layout/default"/>
    <dgm:cxn modelId="{90A976D5-9726-4412-93E6-AE55709F6D10}" srcId="{3F4BC835-1B81-414B-9B8B-D5D2CCCCA97A}" destId="{A9EBE5D1-F073-43D4-98EB-00AFE5C4BD4A}" srcOrd="1" destOrd="0" parTransId="{D9502B5A-9FC8-430C-9060-AC372A3F46B6}" sibTransId="{AD5EF0FB-7DD6-49B9-8328-19BA4456F645}"/>
    <dgm:cxn modelId="{A061B0BF-55C9-4E8A-991F-BFD63B13C373}" type="presOf" srcId="{A9EBE5D1-F073-43D4-98EB-00AFE5C4BD4A}" destId="{A885FD8A-6AF7-403D-A424-D07B40991E2F}" srcOrd="0" destOrd="0" presId="urn:microsoft.com/office/officeart/2005/8/layout/default"/>
    <dgm:cxn modelId="{10EA9399-302F-4262-B81F-A0612937999E}" srcId="{3F4BC835-1B81-414B-9B8B-D5D2CCCCA97A}" destId="{8627F0EC-ED86-4B66-813E-14AEDDB0AE7B}" srcOrd="0" destOrd="0" parTransId="{1A234528-5B36-48D6-8B7E-29AC1A74DC40}" sibTransId="{0E2A025C-CF8D-465E-B741-94115BE35609}"/>
    <dgm:cxn modelId="{A4507A0B-28EB-4E86-86A1-8ECD3604D3E6}" type="presOf" srcId="{6FD31DC2-ECD5-401C-A773-42284E2D6F93}" destId="{40C7D3EB-CD28-4F48-975C-8B981771CF22}" srcOrd="0" destOrd="0" presId="urn:microsoft.com/office/officeart/2005/8/layout/default"/>
    <dgm:cxn modelId="{8F721037-58E3-4E1C-BD10-2E4FBD79B746}" srcId="{3F4BC835-1B81-414B-9B8B-D5D2CCCCA97A}" destId="{6FD31DC2-ECD5-401C-A773-42284E2D6F93}" srcOrd="2" destOrd="0" parTransId="{DA8B563A-E939-40E4-8094-6977EF2EF552}" sibTransId="{97184E0F-C30B-4FD5-96BF-EEE0E5C9FC3D}"/>
    <dgm:cxn modelId="{9F89F856-8F84-4B9A-9212-D1625FD43629}" srcId="{3F4BC835-1B81-414B-9B8B-D5D2CCCCA97A}" destId="{FE2A53E8-29E0-488F-B542-F45E929032C2}" srcOrd="3" destOrd="0" parTransId="{710CCCA2-E326-4136-A079-E377B559C45A}" sibTransId="{B0EF22FB-8DC5-4B60-92D1-4D7BDD4F2C2F}"/>
    <dgm:cxn modelId="{D0C4F00F-F30C-4532-A825-F8C7ED1155E8}" srcId="{3F4BC835-1B81-414B-9B8B-D5D2CCCCA97A}" destId="{9DAA9BFA-10D2-4393-BC5D-A1C83C1F54F6}" srcOrd="4" destOrd="0" parTransId="{C2A23CC8-2107-44B2-A649-25DD18BBCE20}" sibTransId="{C57FDB0D-9752-4B2A-A8DA-491377B40294}"/>
    <dgm:cxn modelId="{700F76F9-6A26-4F62-8E5D-D13C3174E4C6}" type="presOf" srcId="{9DAA9BFA-10D2-4393-BC5D-A1C83C1F54F6}" destId="{62A26D97-FAF1-472F-A3B1-D291FBB3B46D}" srcOrd="0" destOrd="0" presId="urn:microsoft.com/office/officeart/2005/8/layout/default"/>
    <dgm:cxn modelId="{D069475B-79C4-470E-8CDD-8987DE7BBF58}" type="presOf" srcId="{8627F0EC-ED86-4B66-813E-14AEDDB0AE7B}" destId="{B26C4F18-E23C-4819-A0B4-59814272A71F}" srcOrd="0" destOrd="0" presId="urn:microsoft.com/office/officeart/2005/8/layout/default"/>
    <dgm:cxn modelId="{C0C8E42D-6F2D-4360-9504-0409D648D96F}" type="presParOf" srcId="{66E09D23-D0D9-47E8-9115-35CB626F69B6}" destId="{B26C4F18-E23C-4819-A0B4-59814272A71F}" srcOrd="0" destOrd="0" presId="urn:microsoft.com/office/officeart/2005/8/layout/default"/>
    <dgm:cxn modelId="{262785B8-5570-407D-A988-7612041E4DF7}" type="presParOf" srcId="{66E09D23-D0D9-47E8-9115-35CB626F69B6}" destId="{45E9E267-26EB-4480-82E8-04122D152FC1}" srcOrd="1" destOrd="0" presId="urn:microsoft.com/office/officeart/2005/8/layout/default"/>
    <dgm:cxn modelId="{99379AE7-936E-4EFA-A7B6-9AC862F9CB6C}" type="presParOf" srcId="{66E09D23-D0D9-47E8-9115-35CB626F69B6}" destId="{A885FD8A-6AF7-403D-A424-D07B40991E2F}" srcOrd="2" destOrd="0" presId="urn:microsoft.com/office/officeart/2005/8/layout/default"/>
    <dgm:cxn modelId="{50EAADFA-12B6-4C7A-9180-5D88DBA2ACD3}" type="presParOf" srcId="{66E09D23-D0D9-47E8-9115-35CB626F69B6}" destId="{CDC4434D-06E6-4128-8941-A9234D721B69}" srcOrd="3" destOrd="0" presId="urn:microsoft.com/office/officeart/2005/8/layout/default"/>
    <dgm:cxn modelId="{6C1D9559-304F-4790-BAA0-5FC641488C75}" type="presParOf" srcId="{66E09D23-D0D9-47E8-9115-35CB626F69B6}" destId="{40C7D3EB-CD28-4F48-975C-8B981771CF22}" srcOrd="4" destOrd="0" presId="urn:microsoft.com/office/officeart/2005/8/layout/default"/>
    <dgm:cxn modelId="{CB3FCEE9-9657-4C21-9B9B-DE79DE6DF2D6}" type="presParOf" srcId="{66E09D23-D0D9-47E8-9115-35CB626F69B6}" destId="{21C7B0F6-D664-4840-9252-97EC162A4520}" srcOrd="5" destOrd="0" presId="urn:microsoft.com/office/officeart/2005/8/layout/default"/>
    <dgm:cxn modelId="{7D38C42B-32D3-4696-969B-852D910DB857}" type="presParOf" srcId="{66E09D23-D0D9-47E8-9115-35CB626F69B6}" destId="{B931939C-E562-4A9E-9A91-B756AAF64268}" srcOrd="6" destOrd="0" presId="urn:microsoft.com/office/officeart/2005/8/layout/default"/>
    <dgm:cxn modelId="{8568FC40-B290-4ABD-82D0-2F21482F5E79}" type="presParOf" srcId="{66E09D23-D0D9-47E8-9115-35CB626F69B6}" destId="{0D062FD0-33C7-455E-B5F5-CB58422C8D4E}" srcOrd="7" destOrd="0" presId="urn:microsoft.com/office/officeart/2005/8/layout/default"/>
    <dgm:cxn modelId="{EFFAC461-6CAF-49AF-872C-B0BBA09A84DA}" type="presParOf" srcId="{66E09D23-D0D9-47E8-9115-35CB626F69B6}" destId="{62A26D97-FAF1-472F-A3B1-D291FBB3B46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50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22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428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63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74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70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118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5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648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Nontrivial facts: Treewidth</a:t>
            </a:r>
            <a:r>
              <a:rPr lang="en-US" baseline="0" dirty="0" smtClean="0"/>
              <a:t> &lt;= circumference, </a:t>
            </a:r>
            <a:r>
              <a:rPr lang="en-US" baseline="0" dirty="0" err="1" smtClean="0"/>
              <a:t>pathwidth</a:t>
            </a:r>
            <a:r>
              <a:rPr lang="en-US" baseline="0" dirty="0" smtClean="0"/>
              <a:t> &lt;= </a:t>
            </a:r>
            <a:r>
              <a:rPr lang="en-US" baseline="0" dirty="0" err="1" smtClean="0"/>
              <a:t>cutwidth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19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solve</a:t>
            </a:r>
            <a:r>
              <a:rPr lang="en-US" baseline="0" dirty="0" smtClean="0"/>
              <a:t> the party problem it suffices to compute A[r] and B[r].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7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9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75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07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18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the tree setting where we had A[v] and T[v] depending on whether v is in the independent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40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81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32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5004048" y="620688"/>
            <a:ext cx="4176464" cy="48965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6176" y="1339391"/>
            <a:ext cx="3838575" cy="4848225"/>
          </a:xfrm>
          <a:prstGeom prst="rect">
            <a:avLst/>
          </a:prstGeom>
        </p:spPr>
      </p:pic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95"/>
            <a:ext cx="9143999" cy="6857205"/>
          </a:xfrm>
          <a:prstGeom prst="rect">
            <a:avLst/>
          </a:prstGeom>
          <a:noFill/>
        </p:spPr>
      </p:pic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-28561" y="5255735"/>
            <a:ext cx="9180512" cy="0"/>
          </a:xfrm>
          <a:prstGeom prst="line">
            <a:avLst/>
          </a:prstGeom>
          <a:noFill/>
          <a:ln w="9525" cap="flat" cmpd="sng" algn="ctr">
            <a:solidFill>
              <a:srgbClr val="DB1E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image" Target="../media/image850.png"/><Relationship Id="rId7" Type="http://schemas.openxmlformats.org/officeDocument/2006/relationships/image" Target="../media/image78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8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8.png"/><Relationship Id="rId4" Type="http://schemas.openxmlformats.org/officeDocument/2006/relationships/image" Target="../media/image8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980.png"/><Relationship Id="rId3" Type="http://schemas.openxmlformats.org/officeDocument/2006/relationships/image" Target="../media/image19.png"/><Relationship Id="rId7" Type="http://schemas.openxmlformats.org/officeDocument/2006/relationships/image" Target="../media/image890.png"/><Relationship Id="rId12" Type="http://schemas.openxmlformats.org/officeDocument/2006/relationships/image" Target="../media/image9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960.png"/><Relationship Id="rId10" Type="http://schemas.openxmlformats.org/officeDocument/2006/relationships/image" Target="../media/image950.png"/><Relationship Id="rId4" Type="http://schemas.openxmlformats.org/officeDocument/2006/relationships/image" Target="../media/image18.png"/><Relationship Id="rId9" Type="http://schemas.openxmlformats.org/officeDocument/2006/relationships/image" Target="../media/image9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980.png"/><Relationship Id="rId3" Type="http://schemas.openxmlformats.org/officeDocument/2006/relationships/image" Target="../media/image990.png"/><Relationship Id="rId7" Type="http://schemas.openxmlformats.org/officeDocument/2006/relationships/image" Target="../media/image890.png"/><Relationship Id="rId12" Type="http://schemas.openxmlformats.org/officeDocument/2006/relationships/image" Target="../media/image97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960.png"/><Relationship Id="rId15" Type="http://schemas.openxmlformats.org/officeDocument/2006/relationships/image" Target="../media/image1010.png"/><Relationship Id="rId10" Type="http://schemas.openxmlformats.org/officeDocument/2006/relationships/image" Target="../media/image950.png"/><Relationship Id="rId4" Type="http://schemas.openxmlformats.org/officeDocument/2006/relationships/image" Target="../media/image18.png"/><Relationship Id="rId9" Type="http://schemas.openxmlformats.org/officeDocument/2006/relationships/image" Target="../media/image920.png"/><Relationship Id="rId14" Type="http://schemas.openxmlformats.org/officeDocument/2006/relationships/image" Target="../media/image10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980.png"/><Relationship Id="rId18" Type="http://schemas.openxmlformats.org/officeDocument/2006/relationships/image" Target="../media/image1040.png"/><Relationship Id="rId3" Type="http://schemas.openxmlformats.org/officeDocument/2006/relationships/image" Target="../media/image18.png"/><Relationship Id="rId7" Type="http://schemas.openxmlformats.org/officeDocument/2006/relationships/image" Target="../media/image890.png"/><Relationship Id="rId12" Type="http://schemas.openxmlformats.org/officeDocument/2006/relationships/image" Target="../media/image97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960.png"/><Relationship Id="rId15" Type="http://schemas.openxmlformats.org/officeDocument/2006/relationships/image" Target="../media/image1010.png"/><Relationship Id="rId10" Type="http://schemas.openxmlformats.org/officeDocument/2006/relationships/image" Target="../media/image950.png"/><Relationship Id="rId19" Type="http://schemas.openxmlformats.org/officeDocument/2006/relationships/image" Target="../media/image1050.png"/><Relationship Id="rId9" Type="http://schemas.openxmlformats.org/officeDocument/2006/relationships/image" Target="../media/image920.png"/><Relationship Id="rId14" Type="http://schemas.openxmlformats.org/officeDocument/2006/relationships/image" Target="../media/image10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980.png"/><Relationship Id="rId18" Type="http://schemas.openxmlformats.org/officeDocument/2006/relationships/image" Target="../media/image1070.png"/><Relationship Id="rId3" Type="http://schemas.openxmlformats.org/officeDocument/2006/relationships/image" Target="../media/image18.png"/><Relationship Id="rId7" Type="http://schemas.openxmlformats.org/officeDocument/2006/relationships/image" Target="../media/image890.png"/><Relationship Id="rId12" Type="http://schemas.openxmlformats.org/officeDocument/2006/relationships/image" Target="../media/image970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960.png"/><Relationship Id="rId15" Type="http://schemas.openxmlformats.org/officeDocument/2006/relationships/image" Target="../media/image1010.png"/><Relationship Id="rId10" Type="http://schemas.openxmlformats.org/officeDocument/2006/relationships/image" Target="../media/image950.png"/><Relationship Id="rId9" Type="http://schemas.openxmlformats.org/officeDocument/2006/relationships/image" Target="../media/image920.png"/><Relationship Id="rId14" Type="http://schemas.openxmlformats.org/officeDocument/2006/relationships/image" Target="../media/image10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980.png"/><Relationship Id="rId3" Type="http://schemas.openxmlformats.org/officeDocument/2006/relationships/image" Target="../media/image22.png"/><Relationship Id="rId7" Type="http://schemas.openxmlformats.org/officeDocument/2006/relationships/image" Target="../media/image890.png"/><Relationship Id="rId12" Type="http://schemas.openxmlformats.org/officeDocument/2006/relationships/image" Target="../media/image9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960.png"/><Relationship Id="rId10" Type="http://schemas.openxmlformats.org/officeDocument/2006/relationships/image" Target="../media/image950.png"/><Relationship Id="rId4" Type="http://schemas.openxmlformats.org/officeDocument/2006/relationships/image" Target="../media/image18.png"/><Relationship Id="rId9" Type="http://schemas.openxmlformats.org/officeDocument/2006/relationships/image" Target="../media/image9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90.png"/><Relationship Id="rId7" Type="http://schemas.openxmlformats.org/officeDocument/2006/relationships/image" Target="../media/image1100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14.png"/><Relationship Id="rId10" Type="http://schemas.openxmlformats.org/officeDocument/2006/relationships/image" Target="../media/image113.png"/><Relationship Id="rId4" Type="http://schemas.openxmlformats.org/officeDocument/2006/relationships/image" Target="../media/image18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24.png"/><Relationship Id="rId7" Type="http://schemas.openxmlformats.org/officeDocument/2006/relationships/image" Target="../media/image1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9.png"/><Relationship Id="rId4" Type="http://schemas.openxmlformats.org/officeDocument/2006/relationships/image" Target="../media/image18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0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3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0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80.png"/><Relationship Id="rId10" Type="http://schemas.openxmlformats.org/officeDocument/2006/relationships/image" Target="../media/image420.png"/><Relationship Id="rId4" Type="http://schemas.openxmlformats.org/officeDocument/2006/relationships/image" Target="../media/image190.png"/><Relationship Id="rId9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image" Target="../media/image15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tcs.rwth-aachen.de/~reidl/slides/Bergen2015.pdf" TargetMode="External"/><Relationship Id="rId2" Type="http://schemas.openxmlformats.org/officeDocument/2006/relationships/hyperlink" Target="https://arxiv.org/abs/1406.2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0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79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8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90.png"/><Relationship Id="rId3" Type="http://schemas.openxmlformats.org/officeDocument/2006/relationships/image" Target="../media/image820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81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8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78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8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dirty="0" smtClean="0"/>
              <a:t>Structural </a:t>
            </a:r>
            <a:r>
              <a:rPr lang="en-US" sz="3600" dirty="0"/>
              <a:t>graph parameters </a:t>
            </a:r>
            <a:r>
              <a:rPr lang="en-US" sz="3200" b="1" i="1" cap="small" dirty="0"/>
              <a:t/>
            </a:r>
            <a:br>
              <a:rPr lang="en-US" sz="3200" b="1" i="1" cap="small" dirty="0"/>
            </a:br>
            <a:r>
              <a:rPr lang="en-US" sz="3200" b="1" i="1" cap="small" dirty="0" smtClean="0"/>
              <a:t>Part 3: Applications</a:t>
            </a:r>
            <a:endParaRPr lang="en-US" sz="3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Bart </a:t>
            </a:r>
            <a:r>
              <a:rPr lang="en-US" sz="2400" i="1" dirty="0"/>
              <a:t>M. P. </a:t>
            </a:r>
            <a:r>
              <a:rPr lang="en-US" sz="2400" i="1" dirty="0" smtClean="0"/>
              <a:t>Jansen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09320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>
                <a:latin typeface="+mj-lt"/>
              </a:rPr>
              <a:t>Networks Training Week 2017</a:t>
            </a:r>
          </a:p>
          <a:p>
            <a:pPr algn="l"/>
            <a:r>
              <a:rPr lang="en-US" sz="1600" dirty="0" smtClean="0">
                <a:latin typeface="+mj-lt"/>
              </a:rPr>
              <a:t>January 31</a:t>
            </a:r>
            <a:r>
              <a:rPr lang="en-US" sz="1600" baseline="30000" dirty="0" smtClean="0">
                <a:latin typeface="+mj-lt"/>
              </a:rPr>
              <a:t>st</a:t>
            </a:r>
            <a:r>
              <a:rPr lang="en-US" sz="1600" dirty="0" smtClean="0">
                <a:latin typeface="+mj-lt"/>
              </a:rPr>
              <a:t> – February 2</a:t>
            </a:r>
            <a:r>
              <a:rPr lang="en-US" sz="1600" baseline="30000" dirty="0" smtClean="0">
                <a:latin typeface="+mj-lt"/>
              </a:rPr>
              <a:t>nd</a:t>
            </a:r>
            <a:r>
              <a:rPr lang="en-US" sz="1600" dirty="0" smtClean="0">
                <a:latin typeface="+mj-lt"/>
              </a:rPr>
              <a:t> 2017, </a:t>
            </a:r>
            <a:r>
              <a:rPr lang="en-US" sz="1600" dirty="0" err="1" smtClean="0">
                <a:latin typeface="+mj-lt"/>
              </a:rPr>
              <a:t>Doorn</a:t>
            </a:r>
            <a:r>
              <a:rPr lang="en-US" sz="1600" dirty="0" smtClean="0">
                <a:latin typeface="+mj-lt"/>
              </a:rPr>
              <a:t>, Netherlands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31840" y="530120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82343" y="5730918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Afbeeldingsresultaat voor TU/e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1438"/>
            <a:ext cx="1043593" cy="5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bjansen\AppData\Local\Microsoft\Windows\INetCache\Content.Outlook\3PDRUY1X\Networks-logo+partners (lang)-rgb-1000px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r="164"/>
          <a:stretch/>
        </p:blipFill>
        <p:spPr bwMode="auto">
          <a:xfrm>
            <a:off x="251520" y="235436"/>
            <a:ext cx="1360223" cy="824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5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 bwMode="auto">
          <a:xfrm>
            <a:off x="4067944" y="4874793"/>
            <a:ext cx="864096" cy="142889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436096" y="4874793"/>
            <a:ext cx="864096" cy="142889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2699792" y="4874793"/>
            <a:ext cx="864096" cy="142889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recurrence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74225"/>
                <a:ext cx="4144627" cy="2374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are the children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74225"/>
                <a:ext cx="4144627" cy="2374688"/>
              </a:xfrm>
              <a:blipFill rotWithShape="0">
                <a:blip r:embed="rId2"/>
                <a:stretch>
                  <a:fillRect l="-2206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1196975"/>
                <a:ext cx="8229600" cy="1151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kern="0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kern="0" dirty="0" smtClean="0"/>
                  <a:t>maximum weight of </a:t>
                </a:r>
                <a:r>
                  <a:rPr lang="en-US" kern="0" dirty="0" err="1" smtClean="0"/>
                  <a:t>ind.</a:t>
                </a:r>
                <a:r>
                  <a:rPr lang="en-US" kern="0" dirty="0" smtClean="0"/>
                  <a:t>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that contains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kern="0" dirty="0" smtClean="0"/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kern="0" dirty="0"/>
                  <a:t>maximum weight of </a:t>
                </a:r>
                <a:r>
                  <a:rPr lang="en-US" kern="0" dirty="0" err="1"/>
                  <a:t>ind.</a:t>
                </a:r>
                <a:r>
                  <a:rPr lang="en-US" kern="0" dirty="0"/>
                  <a:t>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kern="0" dirty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not containing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96975"/>
                <a:ext cx="8229600" cy="1151905"/>
              </a:xfrm>
              <a:prstGeom prst="rect">
                <a:avLst/>
              </a:prstGeom>
              <a:blipFill rotWithShape="0">
                <a:blip r:embed="rId3"/>
                <a:stretch>
                  <a:fillRect l="-148" t="-4233" b="-31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4355976" y="4221088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221088"/>
                <a:ext cx="288032" cy="28803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2987824" y="4874793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4874793"/>
                <a:ext cx="288032" cy="288032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4355976" y="4874793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874793"/>
                <a:ext cx="288032" cy="288032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724128" y="4874793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4874793"/>
                <a:ext cx="288032" cy="28803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6" idx="3"/>
            <a:endCxn id="7" idx="7"/>
          </p:cNvCxnSpPr>
          <p:nvPr/>
        </p:nvCxnSpPr>
        <p:spPr bwMode="auto">
          <a:xfrm flipH="1">
            <a:off x="3233675" y="4466939"/>
            <a:ext cx="1164482" cy="4500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6" idx="4"/>
            <a:endCxn id="8" idx="0"/>
          </p:cNvCxnSpPr>
          <p:nvPr/>
        </p:nvCxnSpPr>
        <p:spPr bwMode="auto">
          <a:xfrm>
            <a:off x="4499992" y="4509120"/>
            <a:ext cx="0" cy="365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5"/>
            <a:endCxn id="9" idx="1"/>
          </p:cNvCxnSpPr>
          <p:nvPr/>
        </p:nvCxnSpPr>
        <p:spPr bwMode="auto">
          <a:xfrm>
            <a:off x="4601827" y="4466939"/>
            <a:ext cx="1164482" cy="4500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6" idx="7"/>
          </p:cNvCxnSpPr>
          <p:nvPr/>
        </p:nvCxnSpPr>
        <p:spPr bwMode="auto">
          <a:xfrm flipV="1">
            <a:off x="4601827" y="4119253"/>
            <a:ext cx="186197" cy="1440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5690300" y="2474225"/>
                <a:ext cx="3007613" cy="237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kern="0" dirty="0" smtClean="0">
                    <a:solidFill>
                      <a:srgbClr val="C00000"/>
                    </a:solidFill>
                  </a:rPr>
                  <a:t> is a </a:t>
                </a:r>
                <a:r>
                  <a:rPr lang="en-US" kern="0" dirty="0" err="1" smtClean="0">
                    <a:solidFill>
                      <a:srgbClr val="C00000"/>
                    </a:solidFill>
                  </a:rPr>
                  <a:t>leaf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kern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en-US" sz="2000" kern="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ker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2000" kern="0" dirty="0" smtClean="0"/>
              </a:p>
              <a:p>
                <a:pPr marL="0" indent="0">
                  <a:buFontTx/>
                  <a:buNone/>
                </a:pPr>
                <a:r>
                  <a:rPr lang="en-US" sz="2000" kern="0" dirty="0"/>
                  <a:t> </a:t>
                </a:r>
                <a:r>
                  <a:rPr lang="en-US" sz="2000" kern="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kern="0" dirty="0" smtClean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0300" y="2474225"/>
                <a:ext cx="3007613" cy="2374688"/>
              </a:xfrm>
              <a:prstGeom prst="rect">
                <a:avLst/>
              </a:prstGeom>
              <a:blipFill rotWithShape="0">
                <a:blip r:embed="rId8"/>
                <a:stretch>
                  <a:fillRect l="-3036" t="-20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5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party problem using the recurrence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Compute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bottom-up in the tree</a:t>
                </a:r>
              </a:p>
              <a:p>
                <a:r>
                  <a:rPr lang="en-US" dirty="0" smtClean="0"/>
                  <a:t>Using values for children, computation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steps</a:t>
                </a:r>
              </a:p>
              <a:p>
                <a:r>
                  <a:rPr lang="en-US" dirty="0" smtClean="0"/>
                  <a:t>Produces answer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 linear time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Which properties of trees did we exploit?</a:t>
                </a:r>
              </a:p>
              <a:p>
                <a:r>
                  <a:rPr lang="en-US" dirty="0" smtClean="0"/>
                  <a:t>The rooted tree decomposes in the input into </a:t>
                </a:r>
                <a:r>
                  <a:rPr lang="en-US" dirty="0" err="1" smtClean="0"/>
                  <a:t>subproblems</a:t>
                </a:r>
                <a:endParaRPr lang="en-US" dirty="0" smtClean="0"/>
              </a:p>
              <a:p>
                <a:r>
                  <a:rPr lang="en-US" dirty="0" smtClean="0"/>
                  <a:t>Only two possible states per </a:t>
                </a:r>
                <a:r>
                  <a:rPr lang="en-US" dirty="0" err="1" smtClean="0"/>
                  <a:t>subproblem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Easy to answer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using values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772816"/>
                <a:ext cx="8496944" cy="100374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An independent set of maximum weight </a:t>
                </a:r>
                <a:br>
                  <a:rPr lang="en-US" sz="2400" dirty="0" smtClean="0"/>
                </a:br>
                <a:r>
                  <a:rPr lang="en-US" sz="2400" dirty="0" smtClean="0"/>
                  <a:t>in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tree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100374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4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algorithm for </a:t>
            </a:r>
            <a:r>
              <a:rPr lang="en-US" cap="small" dirty="0" smtClean="0"/>
              <a:t>Independent Set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56991"/>
                <a:ext cx="8229600" cy="27691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Algorithm is very efficient, but only works in trees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Goal:</a:t>
                </a:r>
                <a:r>
                  <a:rPr lang="en-US" dirty="0" smtClean="0"/>
                  <a:t> Adapt it to work efficiently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treelike</a:t>
                </a:r>
                <a:r>
                  <a:rPr lang="en-US" dirty="0" smtClean="0"/>
                  <a:t> graphs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treewidth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56991"/>
                <a:ext cx="8229600" cy="2769171"/>
              </a:xfrm>
              <a:blipFill rotWithShape="0">
                <a:blip r:embed="rId2"/>
                <a:stretch>
                  <a:fillRect l="-1111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772816"/>
                <a:ext cx="8496944" cy="100374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An independent set of maximum weight </a:t>
                </a:r>
                <a:br>
                  <a:rPr lang="en-US" sz="2400" dirty="0" smtClean="0"/>
                </a:br>
                <a:r>
                  <a:rPr lang="en-US" sz="2400" dirty="0" smtClean="0"/>
                  <a:t>in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tree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72816"/>
                <a:ext cx="8496944" cy="100374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p Arrow 5"/>
          <p:cNvSpPr/>
          <p:nvPr/>
        </p:nvSpPr>
        <p:spPr bwMode="auto">
          <a:xfrm rot="10800000">
            <a:off x="5364088" y="4581128"/>
            <a:ext cx="360040" cy="432048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66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59" y="1394073"/>
            <a:ext cx="3552825" cy="2466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435280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tree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tree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435280" cy="2121099"/>
              </a:xfrm>
              <a:blipFill rotWithShape="0">
                <a:blip r:embed="rId4"/>
                <a:stretch>
                  <a:fillRect l="-939"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435280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tree decomposition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where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is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rooted</a:t>
                </a:r>
                <a:r>
                  <a:rPr lang="en-US" dirty="0" smtClean="0"/>
                  <a:t> tree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assigns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bag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such that:</a:t>
                </a: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435280" cy="2121099"/>
              </a:xfrm>
              <a:blipFill rotWithShape="0">
                <a:blip r:embed="rId3"/>
                <a:stretch>
                  <a:fillRect l="-939"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tree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Rooted 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729945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5150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580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6770" y="1603633"/>
            <a:ext cx="3576785" cy="1909813"/>
            <a:chOff x="4516770" y="1603633"/>
            <a:chExt cx="3576785" cy="1909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l="-8511" r="-6383" b="-29167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87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619672" y="1515895"/>
            <a:ext cx="1296144" cy="23601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65096" y="1446251"/>
            <a:ext cx="1652307" cy="1470530"/>
          </a:xfrm>
          <a:custGeom>
            <a:avLst/>
            <a:gdLst>
              <a:gd name="connsiteX0" fmla="*/ 163158 w 1739151"/>
              <a:gd name="connsiteY0" fmla="*/ 106982 h 1616116"/>
              <a:gd name="connsiteX1" fmla="*/ 1706733 w 1739151"/>
              <a:gd name="connsiteY1" fmla="*/ 106982 h 1616116"/>
              <a:gd name="connsiteX2" fmla="*/ 1136281 w 1739151"/>
              <a:gd name="connsiteY2" fmla="*/ 1189162 h 1616116"/>
              <a:gd name="connsiteX3" fmla="*/ 230270 w 1739151"/>
              <a:gd name="connsiteY3" fmla="*/ 1600223 h 1616116"/>
              <a:gd name="connsiteX4" fmla="*/ 54101 w 1739151"/>
              <a:gd name="connsiteY4" fmla="*/ 702601 h 1616116"/>
              <a:gd name="connsiteX5" fmla="*/ 163158 w 1739151"/>
              <a:gd name="connsiteY5" fmla="*/ 106982 h 1616116"/>
              <a:gd name="connsiteX0" fmla="*/ 163158 w 1712028"/>
              <a:gd name="connsiteY0" fmla="*/ 119601 h 1628735"/>
              <a:gd name="connsiteX1" fmla="*/ 809110 w 1712028"/>
              <a:gd name="connsiteY1" fmla="*/ 27323 h 1628735"/>
              <a:gd name="connsiteX2" fmla="*/ 1706733 w 1712028"/>
              <a:gd name="connsiteY2" fmla="*/ 119601 h 1628735"/>
              <a:gd name="connsiteX3" fmla="*/ 1136281 w 1712028"/>
              <a:gd name="connsiteY3" fmla="*/ 1201781 h 1628735"/>
              <a:gd name="connsiteX4" fmla="*/ 230270 w 1712028"/>
              <a:gd name="connsiteY4" fmla="*/ 1612842 h 1628735"/>
              <a:gd name="connsiteX5" fmla="*/ 54101 w 1712028"/>
              <a:gd name="connsiteY5" fmla="*/ 715220 h 1628735"/>
              <a:gd name="connsiteX6" fmla="*/ 163158 w 1712028"/>
              <a:gd name="connsiteY6" fmla="*/ 119601 h 1628735"/>
              <a:gd name="connsiteX0" fmla="*/ 118689 w 1664634"/>
              <a:gd name="connsiteY0" fmla="*/ 67505 h 1576639"/>
              <a:gd name="connsiteX1" fmla="*/ 882086 w 1664634"/>
              <a:gd name="connsiteY1" fmla="*/ 109450 h 1576639"/>
              <a:gd name="connsiteX2" fmla="*/ 1662264 w 1664634"/>
              <a:gd name="connsiteY2" fmla="*/ 67505 h 1576639"/>
              <a:gd name="connsiteX3" fmla="*/ 1091812 w 1664634"/>
              <a:gd name="connsiteY3" fmla="*/ 1149685 h 1576639"/>
              <a:gd name="connsiteX4" fmla="*/ 185801 w 1664634"/>
              <a:gd name="connsiteY4" fmla="*/ 1560746 h 1576639"/>
              <a:gd name="connsiteX5" fmla="*/ 9632 w 1664634"/>
              <a:gd name="connsiteY5" fmla="*/ 663124 h 1576639"/>
              <a:gd name="connsiteX6" fmla="*/ 118689 w 1664634"/>
              <a:gd name="connsiteY6" fmla="*/ 67505 h 1576639"/>
              <a:gd name="connsiteX0" fmla="*/ 118689 w 1606251"/>
              <a:gd name="connsiteY0" fmla="*/ 32390 h 1539821"/>
              <a:gd name="connsiteX1" fmla="*/ 882086 w 1606251"/>
              <a:gd name="connsiteY1" fmla="*/ 74335 h 1539821"/>
              <a:gd name="connsiteX2" fmla="*/ 1603541 w 1606251"/>
              <a:gd name="connsiteY2" fmla="*/ 275671 h 1539821"/>
              <a:gd name="connsiteX3" fmla="*/ 1091812 w 1606251"/>
              <a:gd name="connsiteY3" fmla="*/ 1114570 h 1539821"/>
              <a:gd name="connsiteX4" fmla="*/ 185801 w 1606251"/>
              <a:gd name="connsiteY4" fmla="*/ 1525631 h 1539821"/>
              <a:gd name="connsiteX5" fmla="*/ 9632 w 1606251"/>
              <a:gd name="connsiteY5" fmla="*/ 628009 h 1539821"/>
              <a:gd name="connsiteX6" fmla="*/ 118689 w 1606251"/>
              <a:gd name="connsiteY6" fmla="*/ 32390 h 1539821"/>
              <a:gd name="connsiteX0" fmla="*/ 94928 w 1624435"/>
              <a:gd name="connsiteY0" fmla="*/ 100668 h 1465486"/>
              <a:gd name="connsiteX1" fmla="*/ 900270 w 1624435"/>
              <a:gd name="connsiteY1" fmla="*/ 0 h 1465486"/>
              <a:gd name="connsiteX2" fmla="*/ 1621725 w 1624435"/>
              <a:gd name="connsiteY2" fmla="*/ 201336 h 1465486"/>
              <a:gd name="connsiteX3" fmla="*/ 1109996 w 1624435"/>
              <a:gd name="connsiteY3" fmla="*/ 1040235 h 1465486"/>
              <a:gd name="connsiteX4" fmla="*/ 203985 w 1624435"/>
              <a:gd name="connsiteY4" fmla="*/ 1451296 h 1465486"/>
              <a:gd name="connsiteX5" fmla="*/ 27816 w 1624435"/>
              <a:gd name="connsiteY5" fmla="*/ 553674 h 1465486"/>
              <a:gd name="connsiteX6" fmla="*/ 94928 w 1624435"/>
              <a:gd name="connsiteY6" fmla="*/ 100668 h 1465486"/>
              <a:gd name="connsiteX0" fmla="*/ 122800 w 1652307"/>
              <a:gd name="connsiteY0" fmla="*/ 105712 h 1470530"/>
              <a:gd name="connsiteX1" fmla="*/ 928142 w 1652307"/>
              <a:gd name="connsiteY1" fmla="*/ 5044 h 1470530"/>
              <a:gd name="connsiteX2" fmla="*/ 1649597 w 1652307"/>
              <a:gd name="connsiteY2" fmla="*/ 206380 h 1470530"/>
              <a:gd name="connsiteX3" fmla="*/ 1137868 w 1652307"/>
              <a:gd name="connsiteY3" fmla="*/ 1045279 h 1470530"/>
              <a:gd name="connsiteX4" fmla="*/ 231857 w 1652307"/>
              <a:gd name="connsiteY4" fmla="*/ 1456340 h 1470530"/>
              <a:gd name="connsiteX5" fmla="*/ 13743 w 1652307"/>
              <a:gd name="connsiteY5" fmla="*/ 843944 h 1470530"/>
              <a:gd name="connsiteX6" fmla="*/ 122800 w 1652307"/>
              <a:gd name="connsiteY6" fmla="*/ 105712 h 147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07" h="1470530">
                <a:moveTo>
                  <a:pt x="122800" y="105712"/>
                </a:moveTo>
                <a:cubicBezTo>
                  <a:pt x="275200" y="-34105"/>
                  <a:pt x="670880" y="5044"/>
                  <a:pt x="928142" y="5044"/>
                </a:cubicBezTo>
                <a:cubicBezTo>
                  <a:pt x="1185404" y="5044"/>
                  <a:pt x="1614643" y="33008"/>
                  <a:pt x="1649597" y="206380"/>
                </a:cubicBezTo>
                <a:cubicBezTo>
                  <a:pt x="1684551" y="379752"/>
                  <a:pt x="1374158" y="836952"/>
                  <a:pt x="1137868" y="1045279"/>
                </a:cubicBezTo>
                <a:cubicBezTo>
                  <a:pt x="901578" y="1253606"/>
                  <a:pt x="412220" y="1537434"/>
                  <a:pt x="231857" y="1456340"/>
                </a:cubicBezTo>
                <a:cubicBezTo>
                  <a:pt x="51494" y="1375247"/>
                  <a:pt x="31919" y="1069048"/>
                  <a:pt x="13743" y="843944"/>
                </a:cubicBezTo>
                <a:cubicBezTo>
                  <a:pt x="-4433" y="618840"/>
                  <a:pt x="-29600" y="245529"/>
                  <a:pt x="122800" y="10571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437571" y="1881427"/>
            <a:ext cx="2912519" cy="1994653"/>
          </a:xfrm>
          <a:custGeom>
            <a:avLst/>
            <a:gdLst>
              <a:gd name="connsiteX0" fmla="*/ 1469279 w 2956575"/>
              <a:gd name="connsiteY0" fmla="*/ 62482 h 2018157"/>
              <a:gd name="connsiteX1" fmla="*/ 689102 w 2956575"/>
              <a:gd name="connsiteY1" fmla="*/ 599377 h 2018157"/>
              <a:gd name="connsiteX2" fmla="*/ 26372 w 2956575"/>
              <a:gd name="connsiteY2" fmla="*/ 1379553 h 2018157"/>
              <a:gd name="connsiteX3" fmla="*/ 252875 w 2956575"/>
              <a:gd name="connsiteY3" fmla="*/ 2017117 h 2018157"/>
              <a:gd name="connsiteX4" fmla="*/ 1351833 w 2956575"/>
              <a:gd name="connsiteY4" fmla="*/ 1538944 h 2018157"/>
              <a:gd name="connsiteX5" fmla="*/ 2140398 w 2956575"/>
              <a:gd name="connsiteY5" fmla="*/ 1933227 h 2018157"/>
              <a:gd name="connsiteX6" fmla="*/ 2853462 w 2956575"/>
              <a:gd name="connsiteY6" fmla="*/ 1799003 h 2018157"/>
              <a:gd name="connsiteX7" fmla="*/ 2912185 w 2956575"/>
              <a:gd name="connsiteY7" fmla="*/ 1278885 h 2018157"/>
              <a:gd name="connsiteX8" fmla="*/ 2467568 w 2956575"/>
              <a:gd name="connsiteY8" fmla="*/ 993660 h 2018157"/>
              <a:gd name="connsiteX9" fmla="*/ 1955840 w 2956575"/>
              <a:gd name="connsiteY9" fmla="*/ 842658 h 2018157"/>
              <a:gd name="connsiteX10" fmla="*/ 1897117 w 2956575"/>
              <a:gd name="connsiteY10" fmla="*/ 515487 h 2018157"/>
              <a:gd name="connsiteX11" fmla="*/ 1779671 w 2956575"/>
              <a:gd name="connsiteY11" fmla="*/ 62482 h 2018157"/>
              <a:gd name="connsiteX12" fmla="*/ 1469279 w 2956575"/>
              <a:gd name="connsiteY12" fmla="*/ 62482 h 2018157"/>
              <a:gd name="connsiteX0" fmla="*/ 1469279 w 2923624"/>
              <a:gd name="connsiteY0" fmla="*/ 62482 h 2018157"/>
              <a:gd name="connsiteX1" fmla="*/ 689102 w 2923624"/>
              <a:gd name="connsiteY1" fmla="*/ 599377 h 2018157"/>
              <a:gd name="connsiteX2" fmla="*/ 26372 w 2923624"/>
              <a:gd name="connsiteY2" fmla="*/ 1379553 h 2018157"/>
              <a:gd name="connsiteX3" fmla="*/ 252875 w 2923624"/>
              <a:gd name="connsiteY3" fmla="*/ 2017117 h 2018157"/>
              <a:gd name="connsiteX4" fmla="*/ 1351833 w 2923624"/>
              <a:gd name="connsiteY4" fmla="*/ 1538944 h 2018157"/>
              <a:gd name="connsiteX5" fmla="*/ 2140398 w 2923624"/>
              <a:gd name="connsiteY5" fmla="*/ 1933227 h 2018157"/>
              <a:gd name="connsiteX6" fmla="*/ 2736016 w 2923624"/>
              <a:gd name="connsiteY6" fmla="*/ 1773836 h 2018157"/>
              <a:gd name="connsiteX7" fmla="*/ 2912185 w 2923624"/>
              <a:gd name="connsiteY7" fmla="*/ 1278885 h 2018157"/>
              <a:gd name="connsiteX8" fmla="*/ 2467568 w 2923624"/>
              <a:gd name="connsiteY8" fmla="*/ 993660 h 2018157"/>
              <a:gd name="connsiteX9" fmla="*/ 1955840 w 2923624"/>
              <a:gd name="connsiteY9" fmla="*/ 842658 h 2018157"/>
              <a:gd name="connsiteX10" fmla="*/ 1897117 w 2923624"/>
              <a:gd name="connsiteY10" fmla="*/ 515487 h 2018157"/>
              <a:gd name="connsiteX11" fmla="*/ 1779671 w 2923624"/>
              <a:gd name="connsiteY11" fmla="*/ 62482 h 2018157"/>
              <a:gd name="connsiteX12" fmla="*/ 1469279 w 2923624"/>
              <a:gd name="connsiteY12" fmla="*/ 62482 h 2018157"/>
              <a:gd name="connsiteX0" fmla="*/ 1496155 w 2950500"/>
              <a:gd name="connsiteY0" fmla="*/ 62482 h 2048652"/>
              <a:gd name="connsiteX1" fmla="*/ 715978 w 2950500"/>
              <a:gd name="connsiteY1" fmla="*/ 599377 h 2048652"/>
              <a:gd name="connsiteX2" fmla="*/ 53248 w 2950500"/>
              <a:gd name="connsiteY2" fmla="*/ 1379553 h 2048652"/>
              <a:gd name="connsiteX3" fmla="*/ 279751 w 2950500"/>
              <a:gd name="connsiteY3" fmla="*/ 2017117 h 2048652"/>
              <a:gd name="connsiteX4" fmla="*/ 2167274 w 2950500"/>
              <a:gd name="connsiteY4" fmla="*/ 1933227 h 2048652"/>
              <a:gd name="connsiteX5" fmla="*/ 2762892 w 2950500"/>
              <a:gd name="connsiteY5" fmla="*/ 1773836 h 2048652"/>
              <a:gd name="connsiteX6" fmla="*/ 2939061 w 2950500"/>
              <a:gd name="connsiteY6" fmla="*/ 1278885 h 2048652"/>
              <a:gd name="connsiteX7" fmla="*/ 2494444 w 2950500"/>
              <a:gd name="connsiteY7" fmla="*/ 993660 h 2048652"/>
              <a:gd name="connsiteX8" fmla="*/ 1982716 w 2950500"/>
              <a:gd name="connsiteY8" fmla="*/ 842658 h 2048652"/>
              <a:gd name="connsiteX9" fmla="*/ 1923993 w 2950500"/>
              <a:gd name="connsiteY9" fmla="*/ 515487 h 2048652"/>
              <a:gd name="connsiteX10" fmla="*/ 1806547 w 2950500"/>
              <a:gd name="connsiteY10" fmla="*/ 62482 h 2048652"/>
              <a:gd name="connsiteX11" fmla="*/ 1496155 w 2950500"/>
              <a:gd name="connsiteY11" fmla="*/ 62482 h 2048652"/>
              <a:gd name="connsiteX0" fmla="*/ 1454811 w 2909156"/>
              <a:gd name="connsiteY0" fmla="*/ 62482 h 1934148"/>
              <a:gd name="connsiteX1" fmla="*/ 674634 w 2909156"/>
              <a:gd name="connsiteY1" fmla="*/ 599377 h 1934148"/>
              <a:gd name="connsiteX2" fmla="*/ 11904 w 2909156"/>
              <a:gd name="connsiteY2" fmla="*/ 1379553 h 1934148"/>
              <a:gd name="connsiteX3" fmla="*/ 397798 w 2909156"/>
              <a:gd name="connsiteY3" fmla="*/ 1815781 h 1934148"/>
              <a:gd name="connsiteX4" fmla="*/ 2125930 w 2909156"/>
              <a:gd name="connsiteY4" fmla="*/ 1933227 h 1934148"/>
              <a:gd name="connsiteX5" fmla="*/ 2721548 w 2909156"/>
              <a:gd name="connsiteY5" fmla="*/ 1773836 h 1934148"/>
              <a:gd name="connsiteX6" fmla="*/ 2897717 w 2909156"/>
              <a:gd name="connsiteY6" fmla="*/ 1278885 h 1934148"/>
              <a:gd name="connsiteX7" fmla="*/ 2453100 w 2909156"/>
              <a:gd name="connsiteY7" fmla="*/ 993660 h 1934148"/>
              <a:gd name="connsiteX8" fmla="*/ 1941372 w 2909156"/>
              <a:gd name="connsiteY8" fmla="*/ 842658 h 1934148"/>
              <a:gd name="connsiteX9" fmla="*/ 1882649 w 2909156"/>
              <a:gd name="connsiteY9" fmla="*/ 515487 h 1934148"/>
              <a:gd name="connsiteX10" fmla="*/ 1765203 w 2909156"/>
              <a:gd name="connsiteY10" fmla="*/ 62482 h 1934148"/>
              <a:gd name="connsiteX11" fmla="*/ 1454811 w 2909156"/>
              <a:gd name="connsiteY11" fmla="*/ 62482 h 1934148"/>
              <a:gd name="connsiteX0" fmla="*/ 1451501 w 2912519"/>
              <a:gd name="connsiteY0" fmla="*/ 62482 h 1849704"/>
              <a:gd name="connsiteX1" fmla="*/ 671324 w 2912519"/>
              <a:gd name="connsiteY1" fmla="*/ 599377 h 1849704"/>
              <a:gd name="connsiteX2" fmla="*/ 8594 w 2912519"/>
              <a:gd name="connsiteY2" fmla="*/ 1379553 h 1849704"/>
              <a:gd name="connsiteX3" fmla="*/ 394488 w 2912519"/>
              <a:gd name="connsiteY3" fmla="*/ 1815781 h 1849704"/>
              <a:gd name="connsiteX4" fmla="*/ 1753504 w 2912519"/>
              <a:gd name="connsiteY4" fmla="*/ 1815781 h 1849704"/>
              <a:gd name="connsiteX5" fmla="*/ 2718238 w 2912519"/>
              <a:gd name="connsiteY5" fmla="*/ 1773836 h 1849704"/>
              <a:gd name="connsiteX6" fmla="*/ 2894407 w 2912519"/>
              <a:gd name="connsiteY6" fmla="*/ 1278885 h 1849704"/>
              <a:gd name="connsiteX7" fmla="*/ 2449790 w 2912519"/>
              <a:gd name="connsiteY7" fmla="*/ 993660 h 1849704"/>
              <a:gd name="connsiteX8" fmla="*/ 1938062 w 2912519"/>
              <a:gd name="connsiteY8" fmla="*/ 842658 h 1849704"/>
              <a:gd name="connsiteX9" fmla="*/ 1879339 w 2912519"/>
              <a:gd name="connsiteY9" fmla="*/ 515487 h 1849704"/>
              <a:gd name="connsiteX10" fmla="*/ 1761893 w 2912519"/>
              <a:gd name="connsiteY10" fmla="*/ 62482 h 1849704"/>
              <a:gd name="connsiteX11" fmla="*/ 1451501 w 2912519"/>
              <a:gd name="connsiteY11" fmla="*/ 62482 h 1849704"/>
              <a:gd name="connsiteX0" fmla="*/ 1451501 w 2912519"/>
              <a:gd name="connsiteY0" fmla="*/ 62482 h 1849704"/>
              <a:gd name="connsiteX1" fmla="*/ 671324 w 2912519"/>
              <a:gd name="connsiteY1" fmla="*/ 599377 h 1849704"/>
              <a:gd name="connsiteX2" fmla="*/ 8594 w 2912519"/>
              <a:gd name="connsiteY2" fmla="*/ 1379553 h 1849704"/>
              <a:gd name="connsiteX3" fmla="*/ 394488 w 2912519"/>
              <a:gd name="connsiteY3" fmla="*/ 1815781 h 1849704"/>
              <a:gd name="connsiteX4" fmla="*/ 1753504 w 2912519"/>
              <a:gd name="connsiteY4" fmla="*/ 1815781 h 1849704"/>
              <a:gd name="connsiteX5" fmla="*/ 2718238 w 2912519"/>
              <a:gd name="connsiteY5" fmla="*/ 1773836 h 1849704"/>
              <a:gd name="connsiteX6" fmla="*/ 2894407 w 2912519"/>
              <a:gd name="connsiteY6" fmla="*/ 1278885 h 1849704"/>
              <a:gd name="connsiteX7" fmla="*/ 2449790 w 2912519"/>
              <a:gd name="connsiteY7" fmla="*/ 993660 h 1849704"/>
              <a:gd name="connsiteX8" fmla="*/ 2021952 w 2912519"/>
              <a:gd name="connsiteY8" fmla="*/ 918159 h 1849704"/>
              <a:gd name="connsiteX9" fmla="*/ 1879339 w 2912519"/>
              <a:gd name="connsiteY9" fmla="*/ 515487 h 1849704"/>
              <a:gd name="connsiteX10" fmla="*/ 1761893 w 2912519"/>
              <a:gd name="connsiteY10" fmla="*/ 62482 h 1849704"/>
              <a:gd name="connsiteX11" fmla="*/ 1451501 w 2912519"/>
              <a:gd name="connsiteY11" fmla="*/ 62482 h 1849704"/>
              <a:gd name="connsiteX0" fmla="*/ 1451501 w 2912519"/>
              <a:gd name="connsiteY0" fmla="*/ 61480 h 1848702"/>
              <a:gd name="connsiteX1" fmla="*/ 671324 w 2912519"/>
              <a:gd name="connsiteY1" fmla="*/ 598375 h 1848702"/>
              <a:gd name="connsiteX2" fmla="*/ 8594 w 2912519"/>
              <a:gd name="connsiteY2" fmla="*/ 1378551 h 1848702"/>
              <a:gd name="connsiteX3" fmla="*/ 394488 w 2912519"/>
              <a:gd name="connsiteY3" fmla="*/ 1814779 h 1848702"/>
              <a:gd name="connsiteX4" fmla="*/ 1753504 w 2912519"/>
              <a:gd name="connsiteY4" fmla="*/ 1814779 h 1848702"/>
              <a:gd name="connsiteX5" fmla="*/ 2718238 w 2912519"/>
              <a:gd name="connsiteY5" fmla="*/ 1772834 h 1848702"/>
              <a:gd name="connsiteX6" fmla="*/ 2894407 w 2912519"/>
              <a:gd name="connsiteY6" fmla="*/ 1277883 h 1848702"/>
              <a:gd name="connsiteX7" fmla="*/ 2449790 w 2912519"/>
              <a:gd name="connsiteY7" fmla="*/ 992658 h 1848702"/>
              <a:gd name="connsiteX8" fmla="*/ 2021952 w 2912519"/>
              <a:gd name="connsiteY8" fmla="*/ 917157 h 1848702"/>
              <a:gd name="connsiteX9" fmla="*/ 1904506 w 2912519"/>
              <a:gd name="connsiteY9" fmla="*/ 506096 h 1848702"/>
              <a:gd name="connsiteX10" fmla="*/ 1761893 w 2912519"/>
              <a:gd name="connsiteY10" fmla="*/ 61480 h 1848702"/>
              <a:gd name="connsiteX11" fmla="*/ 1451501 w 2912519"/>
              <a:gd name="connsiteY11" fmla="*/ 61480 h 1848702"/>
              <a:gd name="connsiteX0" fmla="*/ 1451501 w 2912519"/>
              <a:gd name="connsiteY0" fmla="*/ 27302 h 1814524"/>
              <a:gd name="connsiteX1" fmla="*/ 671324 w 2912519"/>
              <a:gd name="connsiteY1" fmla="*/ 564197 h 1814524"/>
              <a:gd name="connsiteX2" fmla="*/ 8594 w 2912519"/>
              <a:gd name="connsiteY2" fmla="*/ 1344373 h 1814524"/>
              <a:gd name="connsiteX3" fmla="*/ 394488 w 2912519"/>
              <a:gd name="connsiteY3" fmla="*/ 1780601 h 1814524"/>
              <a:gd name="connsiteX4" fmla="*/ 1753504 w 2912519"/>
              <a:gd name="connsiteY4" fmla="*/ 1780601 h 1814524"/>
              <a:gd name="connsiteX5" fmla="*/ 2718238 w 2912519"/>
              <a:gd name="connsiteY5" fmla="*/ 1738656 h 1814524"/>
              <a:gd name="connsiteX6" fmla="*/ 2894407 w 2912519"/>
              <a:gd name="connsiteY6" fmla="*/ 1243705 h 1814524"/>
              <a:gd name="connsiteX7" fmla="*/ 2449790 w 2912519"/>
              <a:gd name="connsiteY7" fmla="*/ 958480 h 1814524"/>
              <a:gd name="connsiteX8" fmla="*/ 2021952 w 2912519"/>
              <a:gd name="connsiteY8" fmla="*/ 882979 h 1814524"/>
              <a:gd name="connsiteX9" fmla="*/ 1904506 w 2912519"/>
              <a:gd name="connsiteY9" fmla="*/ 471918 h 1814524"/>
              <a:gd name="connsiteX10" fmla="*/ 1837394 w 2912519"/>
              <a:gd name="connsiteY10" fmla="*/ 119581 h 1814524"/>
              <a:gd name="connsiteX11" fmla="*/ 1451501 w 2912519"/>
              <a:gd name="connsiteY11" fmla="*/ 27302 h 1814524"/>
              <a:gd name="connsiteX0" fmla="*/ 1191442 w 2912519"/>
              <a:gd name="connsiteY0" fmla="*/ 19470 h 1882193"/>
              <a:gd name="connsiteX1" fmla="*/ 671324 w 2912519"/>
              <a:gd name="connsiteY1" fmla="*/ 631866 h 1882193"/>
              <a:gd name="connsiteX2" fmla="*/ 8594 w 2912519"/>
              <a:gd name="connsiteY2" fmla="*/ 1412042 h 1882193"/>
              <a:gd name="connsiteX3" fmla="*/ 394488 w 2912519"/>
              <a:gd name="connsiteY3" fmla="*/ 1848270 h 1882193"/>
              <a:gd name="connsiteX4" fmla="*/ 1753504 w 2912519"/>
              <a:gd name="connsiteY4" fmla="*/ 1848270 h 1882193"/>
              <a:gd name="connsiteX5" fmla="*/ 2718238 w 2912519"/>
              <a:gd name="connsiteY5" fmla="*/ 1806325 h 1882193"/>
              <a:gd name="connsiteX6" fmla="*/ 2894407 w 2912519"/>
              <a:gd name="connsiteY6" fmla="*/ 1311374 h 1882193"/>
              <a:gd name="connsiteX7" fmla="*/ 2449790 w 2912519"/>
              <a:gd name="connsiteY7" fmla="*/ 1026149 h 1882193"/>
              <a:gd name="connsiteX8" fmla="*/ 2021952 w 2912519"/>
              <a:gd name="connsiteY8" fmla="*/ 950648 h 1882193"/>
              <a:gd name="connsiteX9" fmla="*/ 1904506 w 2912519"/>
              <a:gd name="connsiteY9" fmla="*/ 539587 h 1882193"/>
              <a:gd name="connsiteX10" fmla="*/ 1837394 w 2912519"/>
              <a:gd name="connsiteY10" fmla="*/ 187250 h 1882193"/>
              <a:gd name="connsiteX11" fmla="*/ 1191442 w 2912519"/>
              <a:gd name="connsiteY11" fmla="*/ 19470 h 1882193"/>
              <a:gd name="connsiteX0" fmla="*/ 1191442 w 2912519"/>
              <a:gd name="connsiteY0" fmla="*/ 62401 h 1925124"/>
              <a:gd name="connsiteX1" fmla="*/ 671324 w 2912519"/>
              <a:gd name="connsiteY1" fmla="*/ 674797 h 1925124"/>
              <a:gd name="connsiteX2" fmla="*/ 8594 w 2912519"/>
              <a:gd name="connsiteY2" fmla="*/ 1454973 h 1925124"/>
              <a:gd name="connsiteX3" fmla="*/ 394488 w 2912519"/>
              <a:gd name="connsiteY3" fmla="*/ 1891201 h 1925124"/>
              <a:gd name="connsiteX4" fmla="*/ 1753504 w 2912519"/>
              <a:gd name="connsiteY4" fmla="*/ 1891201 h 1925124"/>
              <a:gd name="connsiteX5" fmla="*/ 2718238 w 2912519"/>
              <a:gd name="connsiteY5" fmla="*/ 1849256 h 1925124"/>
              <a:gd name="connsiteX6" fmla="*/ 2894407 w 2912519"/>
              <a:gd name="connsiteY6" fmla="*/ 1354305 h 1925124"/>
              <a:gd name="connsiteX7" fmla="*/ 2449790 w 2912519"/>
              <a:gd name="connsiteY7" fmla="*/ 1069080 h 1925124"/>
              <a:gd name="connsiteX8" fmla="*/ 2021952 w 2912519"/>
              <a:gd name="connsiteY8" fmla="*/ 993579 h 1925124"/>
              <a:gd name="connsiteX9" fmla="*/ 1904506 w 2912519"/>
              <a:gd name="connsiteY9" fmla="*/ 582518 h 1925124"/>
              <a:gd name="connsiteX10" fmla="*/ 1753504 w 2912519"/>
              <a:gd name="connsiteY10" fmla="*/ 79179 h 1925124"/>
              <a:gd name="connsiteX11" fmla="*/ 1191442 w 2912519"/>
              <a:gd name="connsiteY11" fmla="*/ 62401 h 1925124"/>
              <a:gd name="connsiteX0" fmla="*/ 1191442 w 2912519"/>
              <a:gd name="connsiteY0" fmla="*/ 39651 h 1994653"/>
              <a:gd name="connsiteX1" fmla="*/ 671324 w 2912519"/>
              <a:gd name="connsiteY1" fmla="*/ 744326 h 1994653"/>
              <a:gd name="connsiteX2" fmla="*/ 8594 w 2912519"/>
              <a:gd name="connsiteY2" fmla="*/ 1524502 h 1994653"/>
              <a:gd name="connsiteX3" fmla="*/ 394488 w 2912519"/>
              <a:gd name="connsiteY3" fmla="*/ 1960730 h 1994653"/>
              <a:gd name="connsiteX4" fmla="*/ 1753504 w 2912519"/>
              <a:gd name="connsiteY4" fmla="*/ 1960730 h 1994653"/>
              <a:gd name="connsiteX5" fmla="*/ 2718238 w 2912519"/>
              <a:gd name="connsiteY5" fmla="*/ 1918785 h 1994653"/>
              <a:gd name="connsiteX6" fmla="*/ 2894407 w 2912519"/>
              <a:gd name="connsiteY6" fmla="*/ 1423834 h 1994653"/>
              <a:gd name="connsiteX7" fmla="*/ 2449790 w 2912519"/>
              <a:gd name="connsiteY7" fmla="*/ 1138609 h 1994653"/>
              <a:gd name="connsiteX8" fmla="*/ 2021952 w 2912519"/>
              <a:gd name="connsiteY8" fmla="*/ 1063108 h 1994653"/>
              <a:gd name="connsiteX9" fmla="*/ 1904506 w 2912519"/>
              <a:gd name="connsiteY9" fmla="*/ 652047 h 1994653"/>
              <a:gd name="connsiteX10" fmla="*/ 1753504 w 2912519"/>
              <a:gd name="connsiteY10" fmla="*/ 148708 h 1994653"/>
              <a:gd name="connsiteX11" fmla="*/ 1191442 w 2912519"/>
              <a:gd name="connsiteY11" fmla="*/ 39651 h 1994653"/>
              <a:gd name="connsiteX0" fmla="*/ 1191442 w 2912519"/>
              <a:gd name="connsiteY0" fmla="*/ 39651 h 1994653"/>
              <a:gd name="connsiteX1" fmla="*/ 671324 w 2912519"/>
              <a:gd name="connsiteY1" fmla="*/ 744326 h 1994653"/>
              <a:gd name="connsiteX2" fmla="*/ 8594 w 2912519"/>
              <a:gd name="connsiteY2" fmla="*/ 1524502 h 1994653"/>
              <a:gd name="connsiteX3" fmla="*/ 394488 w 2912519"/>
              <a:gd name="connsiteY3" fmla="*/ 1960730 h 1994653"/>
              <a:gd name="connsiteX4" fmla="*/ 1753504 w 2912519"/>
              <a:gd name="connsiteY4" fmla="*/ 1960730 h 1994653"/>
              <a:gd name="connsiteX5" fmla="*/ 2718238 w 2912519"/>
              <a:gd name="connsiteY5" fmla="*/ 1918785 h 1994653"/>
              <a:gd name="connsiteX6" fmla="*/ 2894407 w 2912519"/>
              <a:gd name="connsiteY6" fmla="*/ 1423834 h 1994653"/>
              <a:gd name="connsiteX7" fmla="*/ 2449790 w 2912519"/>
              <a:gd name="connsiteY7" fmla="*/ 1138609 h 1994653"/>
              <a:gd name="connsiteX8" fmla="*/ 2021952 w 2912519"/>
              <a:gd name="connsiteY8" fmla="*/ 1063108 h 1994653"/>
              <a:gd name="connsiteX9" fmla="*/ 1904506 w 2912519"/>
              <a:gd name="connsiteY9" fmla="*/ 652047 h 1994653"/>
              <a:gd name="connsiteX10" fmla="*/ 1837394 w 2912519"/>
              <a:gd name="connsiteY10" fmla="*/ 148708 h 1994653"/>
              <a:gd name="connsiteX11" fmla="*/ 1191442 w 2912519"/>
              <a:gd name="connsiteY11" fmla="*/ 39651 h 19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2519" h="1994653">
                <a:moveTo>
                  <a:pt x="1191442" y="39651"/>
                </a:moveTo>
                <a:cubicBezTo>
                  <a:pt x="997097" y="138921"/>
                  <a:pt x="868465" y="496851"/>
                  <a:pt x="671324" y="744326"/>
                </a:cubicBezTo>
                <a:cubicBezTo>
                  <a:pt x="474183" y="991801"/>
                  <a:pt x="54733" y="1321768"/>
                  <a:pt x="8594" y="1524502"/>
                </a:cubicBezTo>
                <a:cubicBezTo>
                  <a:pt x="-37545" y="1727236"/>
                  <a:pt x="103670" y="1888025"/>
                  <a:pt x="394488" y="1960730"/>
                </a:cubicBezTo>
                <a:cubicBezTo>
                  <a:pt x="685306" y="2033435"/>
                  <a:pt x="1366212" y="1967721"/>
                  <a:pt x="1753504" y="1960730"/>
                </a:cubicBezTo>
                <a:cubicBezTo>
                  <a:pt x="2140796" y="1953739"/>
                  <a:pt x="2528088" y="2008268"/>
                  <a:pt x="2718238" y="1918785"/>
                </a:cubicBezTo>
                <a:cubicBezTo>
                  <a:pt x="2908388" y="1829302"/>
                  <a:pt x="2939148" y="1553863"/>
                  <a:pt x="2894407" y="1423834"/>
                </a:cubicBezTo>
                <a:cubicBezTo>
                  <a:pt x="2849666" y="1293805"/>
                  <a:pt x="2595199" y="1198730"/>
                  <a:pt x="2449790" y="1138609"/>
                </a:cubicBezTo>
                <a:cubicBezTo>
                  <a:pt x="2304381" y="1078488"/>
                  <a:pt x="2112833" y="1144202"/>
                  <a:pt x="2021952" y="1063108"/>
                </a:cubicBezTo>
                <a:cubicBezTo>
                  <a:pt x="1931071" y="982014"/>
                  <a:pt x="1933867" y="782076"/>
                  <a:pt x="1904506" y="652047"/>
                </a:cubicBezTo>
                <a:cubicBezTo>
                  <a:pt x="1875145" y="522018"/>
                  <a:pt x="1956238" y="250774"/>
                  <a:pt x="1837394" y="148708"/>
                </a:cubicBezTo>
                <a:cubicBezTo>
                  <a:pt x="1718550" y="46642"/>
                  <a:pt x="1385787" y="-59619"/>
                  <a:pt x="1191442" y="3965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435280" cy="212109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let: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denote the subtree rooted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be vertices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 bags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be the subgraph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induced by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435280" cy="2121099"/>
              </a:xfrm>
              <a:blipFill rotWithShape="0">
                <a:blip r:embed="rId3"/>
                <a:stretch>
                  <a:fillRect l="-939" t="-3448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 decomposes the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Rooted 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729945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5150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580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6770" y="1603633"/>
            <a:ext cx="3576785" cy="1909813"/>
            <a:chOff x="4516770" y="1603633"/>
            <a:chExt cx="3576785" cy="1909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l="-8511" r="-6383" b="-29167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6493" y="1868373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493" y="1868373"/>
                <a:ext cx="668428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33530" y="3435606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30" y="3435606"/>
                <a:ext cx="668428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3547" y="1933054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7" y="1933054"/>
                <a:ext cx="668428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8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619672" y="1515895"/>
            <a:ext cx="1296144" cy="23601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65096" y="1446251"/>
            <a:ext cx="1652307" cy="1470530"/>
          </a:xfrm>
          <a:custGeom>
            <a:avLst/>
            <a:gdLst>
              <a:gd name="connsiteX0" fmla="*/ 163158 w 1739151"/>
              <a:gd name="connsiteY0" fmla="*/ 106982 h 1616116"/>
              <a:gd name="connsiteX1" fmla="*/ 1706733 w 1739151"/>
              <a:gd name="connsiteY1" fmla="*/ 106982 h 1616116"/>
              <a:gd name="connsiteX2" fmla="*/ 1136281 w 1739151"/>
              <a:gd name="connsiteY2" fmla="*/ 1189162 h 1616116"/>
              <a:gd name="connsiteX3" fmla="*/ 230270 w 1739151"/>
              <a:gd name="connsiteY3" fmla="*/ 1600223 h 1616116"/>
              <a:gd name="connsiteX4" fmla="*/ 54101 w 1739151"/>
              <a:gd name="connsiteY4" fmla="*/ 702601 h 1616116"/>
              <a:gd name="connsiteX5" fmla="*/ 163158 w 1739151"/>
              <a:gd name="connsiteY5" fmla="*/ 106982 h 1616116"/>
              <a:gd name="connsiteX0" fmla="*/ 163158 w 1712028"/>
              <a:gd name="connsiteY0" fmla="*/ 119601 h 1628735"/>
              <a:gd name="connsiteX1" fmla="*/ 809110 w 1712028"/>
              <a:gd name="connsiteY1" fmla="*/ 27323 h 1628735"/>
              <a:gd name="connsiteX2" fmla="*/ 1706733 w 1712028"/>
              <a:gd name="connsiteY2" fmla="*/ 119601 h 1628735"/>
              <a:gd name="connsiteX3" fmla="*/ 1136281 w 1712028"/>
              <a:gd name="connsiteY3" fmla="*/ 1201781 h 1628735"/>
              <a:gd name="connsiteX4" fmla="*/ 230270 w 1712028"/>
              <a:gd name="connsiteY4" fmla="*/ 1612842 h 1628735"/>
              <a:gd name="connsiteX5" fmla="*/ 54101 w 1712028"/>
              <a:gd name="connsiteY5" fmla="*/ 715220 h 1628735"/>
              <a:gd name="connsiteX6" fmla="*/ 163158 w 1712028"/>
              <a:gd name="connsiteY6" fmla="*/ 119601 h 1628735"/>
              <a:gd name="connsiteX0" fmla="*/ 118689 w 1664634"/>
              <a:gd name="connsiteY0" fmla="*/ 67505 h 1576639"/>
              <a:gd name="connsiteX1" fmla="*/ 882086 w 1664634"/>
              <a:gd name="connsiteY1" fmla="*/ 109450 h 1576639"/>
              <a:gd name="connsiteX2" fmla="*/ 1662264 w 1664634"/>
              <a:gd name="connsiteY2" fmla="*/ 67505 h 1576639"/>
              <a:gd name="connsiteX3" fmla="*/ 1091812 w 1664634"/>
              <a:gd name="connsiteY3" fmla="*/ 1149685 h 1576639"/>
              <a:gd name="connsiteX4" fmla="*/ 185801 w 1664634"/>
              <a:gd name="connsiteY4" fmla="*/ 1560746 h 1576639"/>
              <a:gd name="connsiteX5" fmla="*/ 9632 w 1664634"/>
              <a:gd name="connsiteY5" fmla="*/ 663124 h 1576639"/>
              <a:gd name="connsiteX6" fmla="*/ 118689 w 1664634"/>
              <a:gd name="connsiteY6" fmla="*/ 67505 h 1576639"/>
              <a:gd name="connsiteX0" fmla="*/ 118689 w 1606251"/>
              <a:gd name="connsiteY0" fmla="*/ 32390 h 1539821"/>
              <a:gd name="connsiteX1" fmla="*/ 882086 w 1606251"/>
              <a:gd name="connsiteY1" fmla="*/ 74335 h 1539821"/>
              <a:gd name="connsiteX2" fmla="*/ 1603541 w 1606251"/>
              <a:gd name="connsiteY2" fmla="*/ 275671 h 1539821"/>
              <a:gd name="connsiteX3" fmla="*/ 1091812 w 1606251"/>
              <a:gd name="connsiteY3" fmla="*/ 1114570 h 1539821"/>
              <a:gd name="connsiteX4" fmla="*/ 185801 w 1606251"/>
              <a:gd name="connsiteY4" fmla="*/ 1525631 h 1539821"/>
              <a:gd name="connsiteX5" fmla="*/ 9632 w 1606251"/>
              <a:gd name="connsiteY5" fmla="*/ 628009 h 1539821"/>
              <a:gd name="connsiteX6" fmla="*/ 118689 w 1606251"/>
              <a:gd name="connsiteY6" fmla="*/ 32390 h 1539821"/>
              <a:gd name="connsiteX0" fmla="*/ 94928 w 1624435"/>
              <a:gd name="connsiteY0" fmla="*/ 100668 h 1465486"/>
              <a:gd name="connsiteX1" fmla="*/ 900270 w 1624435"/>
              <a:gd name="connsiteY1" fmla="*/ 0 h 1465486"/>
              <a:gd name="connsiteX2" fmla="*/ 1621725 w 1624435"/>
              <a:gd name="connsiteY2" fmla="*/ 201336 h 1465486"/>
              <a:gd name="connsiteX3" fmla="*/ 1109996 w 1624435"/>
              <a:gd name="connsiteY3" fmla="*/ 1040235 h 1465486"/>
              <a:gd name="connsiteX4" fmla="*/ 203985 w 1624435"/>
              <a:gd name="connsiteY4" fmla="*/ 1451296 h 1465486"/>
              <a:gd name="connsiteX5" fmla="*/ 27816 w 1624435"/>
              <a:gd name="connsiteY5" fmla="*/ 553674 h 1465486"/>
              <a:gd name="connsiteX6" fmla="*/ 94928 w 1624435"/>
              <a:gd name="connsiteY6" fmla="*/ 100668 h 1465486"/>
              <a:gd name="connsiteX0" fmla="*/ 122800 w 1652307"/>
              <a:gd name="connsiteY0" fmla="*/ 105712 h 1470530"/>
              <a:gd name="connsiteX1" fmla="*/ 928142 w 1652307"/>
              <a:gd name="connsiteY1" fmla="*/ 5044 h 1470530"/>
              <a:gd name="connsiteX2" fmla="*/ 1649597 w 1652307"/>
              <a:gd name="connsiteY2" fmla="*/ 206380 h 1470530"/>
              <a:gd name="connsiteX3" fmla="*/ 1137868 w 1652307"/>
              <a:gd name="connsiteY3" fmla="*/ 1045279 h 1470530"/>
              <a:gd name="connsiteX4" fmla="*/ 231857 w 1652307"/>
              <a:gd name="connsiteY4" fmla="*/ 1456340 h 1470530"/>
              <a:gd name="connsiteX5" fmla="*/ 13743 w 1652307"/>
              <a:gd name="connsiteY5" fmla="*/ 843944 h 1470530"/>
              <a:gd name="connsiteX6" fmla="*/ 122800 w 1652307"/>
              <a:gd name="connsiteY6" fmla="*/ 105712 h 147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07" h="1470530">
                <a:moveTo>
                  <a:pt x="122800" y="105712"/>
                </a:moveTo>
                <a:cubicBezTo>
                  <a:pt x="275200" y="-34105"/>
                  <a:pt x="670880" y="5044"/>
                  <a:pt x="928142" y="5044"/>
                </a:cubicBezTo>
                <a:cubicBezTo>
                  <a:pt x="1185404" y="5044"/>
                  <a:pt x="1614643" y="33008"/>
                  <a:pt x="1649597" y="206380"/>
                </a:cubicBezTo>
                <a:cubicBezTo>
                  <a:pt x="1684551" y="379752"/>
                  <a:pt x="1374158" y="836952"/>
                  <a:pt x="1137868" y="1045279"/>
                </a:cubicBezTo>
                <a:cubicBezTo>
                  <a:pt x="901578" y="1253606"/>
                  <a:pt x="412220" y="1537434"/>
                  <a:pt x="231857" y="1456340"/>
                </a:cubicBezTo>
                <a:cubicBezTo>
                  <a:pt x="51494" y="1375247"/>
                  <a:pt x="31919" y="1069048"/>
                  <a:pt x="13743" y="843944"/>
                </a:cubicBezTo>
                <a:cubicBezTo>
                  <a:pt x="-4433" y="618840"/>
                  <a:pt x="-29600" y="245529"/>
                  <a:pt x="122800" y="10571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437571" y="1881427"/>
            <a:ext cx="2912519" cy="1994653"/>
          </a:xfrm>
          <a:custGeom>
            <a:avLst/>
            <a:gdLst>
              <a:gd name="connsiteX0" fmla="*/ 1469279 w 2956575"/>
              <a:gd name="connsiteY0" fmla="*/ 62482 h 2018157"/>
              <a:gd name="connsiteX1" fmla="*/ 689102 w 2956575"/>
              <a:gd name="connsiteY1" fmla="*/ 599377 h 2018157"/>
              <a:gd name="connsiteX2" fmla="*/ 26372 w 2956575"/>
              <a:gd name="connsiteY2" fmla="*/ 1379553 h 2018157"/>
              <a:gd name="connsiteX3" fmla="*/ 252875 w 2956575"/>
              <a:gd name="connsiteY3" fmla="*/ 2017117 h 2018157"/>
              <a:gd name="connsiteX4" fmla="*/ 1351833 w 2956575"/>
              <a:gd name="connsiteY4" fmla="*/ 1538944 h 2018157"/>
              <a:gd name="connsiteX5" fmla="*/ 2140398 w 2956575"/>
              <a:gd name="connsiteY5" fmla="*/ 1933227 h 2018157"/>
              <a:gd name="connsiteX6" fmla="*/ 2853462 w 2956575"/>
              <a:gd name="connsiteY6" fmla="*/ 1799003 h 2018157"/>
              <a:gd name="connsiteX7" fmla="*/ 2912185 w 2956575"/>
              <a:gd name="connsiteY7" fmla="*/ 1278885 h 2018157"/>
              <a:gd name="connsiteX8" fmla="*/ 2467568 w 2956575"/>
              <a:gd name="connsiteY8" fmla="*/ 993660 h 2018157"/>
              <a:gd name="connsiteX9" fmla="*/ 1955840 w 2956575"/>
              <a:gd name="connsiteY9" fmla="*/ 842658 h 2018157"/>
              <a:gd name="connsiteX10" fmla="*/ 1897117 w 2956575"/>
              <a:gd name="connsiteY10" fmla="*/ 515487 h 2018157"/>
              <a:gd name="connsiteX11" fmla="*/ 1779671 w 2956575"/>
              <a:gd name="connsiteY11" fmla="*/ 62482 h 2018157"/>
              <a:gd name="connsiteX12" fmla="*/ 1469279 w 2956575"/>
              <a:gd name="connsiteY12" fmla="*/ 62482 h 2018157"/>
              <a:gd name="connsiteX0" fmla="*/ 1469279 w 2923624"/>
              <a:gd name="connsiteY0" fmla="*/ 62482 h 2018157"/>
              <a:gd name="connsiteX1" fmla="*/ 689102 w 2923624"/>
              <a:gd name="connsiteY1" fmla="*/ 599377 h 2018157"/>
              <a:gd name="connsiteX2" fmla="*/ 26372 w 2923624"/>
              <a:gd name="connsiteY2" fmla="*/ 1379553 h 2018157"/>
              <a:gd name="connsiteX3" fmla="*/ 252875 w 2923624"/>
              <a:gd name="connsiteY3" fmla="*/ 2017117 h 2018157"/>
              <a:gd name="connsiteX4" fmla="*/ 1351833 w 2923624"/>
              <a:gd name="connsiteY4" fmla="*/ 1538944 h 2018157"/>
              <a:gd name="connsiteX5" fmla="*/ 2140398 w 2923624"/>
              <a:gd name="connsiteY5" fmla="*/ 1933227 h 2018157"/>
              <a:gd name="connsiteX6" fmla="*/ 2736016 w 2923624"/>
              <a:gd name="connsiteY6" fmla="*/ 1773836 h 2018157"/>
              <a:gd name="connsiteX7" fmla="*/ 2912185 w 2923624"/>
              <a:gd name="connsiteY7" fmla="*/ 1278885 h 2018157"/>
              <a:gd name="connsiteX8" fmla="*/ 2467568 w 2923624"/>
              <a:gd name="connsiteY8" fmla="*/ 993660 h 2018157"/>
              <a:gd name="connsiteX9" fmla="*/ 1955840 w 2923624"/>
              <a:gd name="connsiteY9" fmla="*/ 842658 h 2018157"/>
              <a:gd name="connsiteX10" fmla="*/ 1897117 w 2923624"/>
              <a:gd name="connsiteY10" fmla="*/ 515487 h 2018157"/>
              <a:gd name="connsiteX11" fmla="*/ 1779671 w 2923624"/>
              <a:gd name="connsiteY11" fmla="*/ 62482 h 2018157"/>
              <a:gd name="connsiteX12" fmla="*/ 1469279 w 2923624"/>
              <a:gd name="connsiteY12" fmla="*/ 62482 h 2018157"/>
              <a:gd name="connsiteX0" fmla="*/ 1496155 w 2950500"/>
              <a:gd name="connsiteY0" fmla="*/ 62482 h 2048652"/>
              <a:gd name="connsiteX1" fmla="*/ 715978 w 2950500"/>
              <a:gd name="connsiteY1" fmla="*/ 599377 h 2048652"/>
              <a:gd name="connsiteX2" fmla="*/ 53248 w 2950500"/>
              <a:gd name="connsiteY2" fmla="*/ 1379553 h 2048652"/>
              <a:gd name="connsiteX3" fmla="*/ 279751 w 2950500"/>
              <a:gd name="connsiteY3" fmla="*/ 2017117 h 2048652"/>
              <a:gd name="connsiteX4" fmla="*/ 2167274 w 2950500"/>
              <a:gd name="connsiteY4" fmla="*/ 1933227 h 2048652"/>
              <a:gd name="connsiteX5" fmla="*/ 2762892 w 2950500"/>
              <a:gd name="connsiteY5" fmla="*/ 1773836 h 2048652"/>
              <a:gd name="connsiteX6" fmla="*/ 2939061 w 2950500"/>
              <a:gd name="connsiteY6" fmla="*/ 1278885 h 2048652"/>
              <a:gd name="connsiteX7" fmla="*/ 2494444 w 2950500"/>
              <a:gd name="connsiteY7" fmla="*/ 993660 h 2048652"/>
              <a:gd name="connsiteX8" fmla="*/ 1982716 w 2950500"/>
              <a:gd name="connsiteY8" fmla="*/ 842658 h 2048652"/>
              <a:gd name="connsiteX9" fmla="*/ 1923993 w 2950500"/>
              <a:gd name="connsiteY9" fmla="*/ 515487 h 2048652"/>
              <a:gd name="connsiteX10" fmla="*/ 1806547 w 2950500"/>
              <a:gd name="connsiteY10" fmla="*/ 62482 h 2048652"/>
              <a:gd name="connsiteX11" fmla="*/ 1496155 w 2950500"/>
              <a:gd name="connsiteY11" fmla="*/ 62482 h 2048652"/>
              <a:gd name="connsiteX0" fmla="*/ 1454811 w 2909156"/>
              <a:gd name="connsiteY0" fmla="*/ 62482 h 1934148"/>
              <a:gd name="connsiteX1" fmla="*/ 674634 w 2909156"/>
              <a:gd name="connsiteY1" fmla="*/ 599377 h 1934148"/>
              <a:gd name="connsiteX2" fmla="*/ 11904 w 2909156"/>
              <a:gd name="connsiteY2" fmla="*/ 1379553 h 1934148"/>
              <a:gd name="connsiteX3" fmla="*/ 397798 w 2909156"/>
              <a:gd name="connsiteY3" fmla="*/ 1815781 h 1934148"/>
              <a:gd name="connsiteX4" fmla="*/ 2125930 w 2909156"/>
              <a:gd name="connsiteY4" fmla="*/ 1933227 h 1934148"/>
              <a:gd name="connsiteX5" fmla="*/ 2721548 w 2909156"/>
              <a:gd name="connsiteY5" fmla="*/ 1773836 h 1934148"/>
              <a:gd name="connsiteX6" fmla="*/ 2897717 w 2909156"/>
              <a:gd name="connsiteY6" fmla="*/ 1278885 h 1934148"/>
              <a:gd name="connsiteX7" fmla="*/ 2453100 w 2909156"/>
              <a:gd name="connsiteY7" fmla="*/ 993660 h 1934148"/>
              <a:gd name="connsiteX8" fmla="*/ 1941372 w 2909156"/>
              <a:gd name="connsiteY8" fmla="*/ 842658 h 1934148"/>
              <a:gd name="connsiteX9" fmla="*/ 1882649 w 2909156"/>
              <a:gd name="connsiteY9" fmla="*/ 515487 h 1934148"/>
              <a:gd name="connsiteX10" fmla="*/ 1765203 w 2909156"/>
              <a:gd name="connsiteY10" fmla="*/ 62482 h 1934148"/>
              <a:gd name="connsiteX11" fmla="*/ 1454811 w 2909156"/>
              <a:gd name="connsiteY11" fmla="*/ 62482 h 1934148"/>
              <a:gd name="connsiteX0" fmla="*/ 1451501 w 2912519"/>
              <a:gd name="connsiteY0" fmla="*/ 62482 h 1849704"/>
              <a:gd name="connsiteX1" fmla="*/ 671324 w 2912519"/>
              <a:gd name="connsiteY1" fmla="*/ 599377 h 1849704"/>
              <a:gd name="connsiteX2" fmla="*/ 8594 w 2912519"/>
              <a:gd name="connsiteY2" fmla="*/ 1379553 h 1849704"/>
              <a:gd name="connsiteX3" fmla="*/ 394488 w 2912519"/>
              <a:gd name="connsiteY3" fmla="*/ 1815781 h 1849704"/>
              <a:gd name="connsiteX4" fmla="*/ 1753504 w 2912519"/>
              <a:gd name="connsiteY4" fmla="*/ 1815781 h 1849704"/>
              <a:gd name="connsiteX5" fmla="*/ 2718238 w 2912519"/>
              <a:gd name="connsiteY5" fmla="*/ 1773836 h 1849704"/>
              <a:gd name="connsiteX6" fmla="*/ 2894407 w 2912519"/>
              <a:gd name="connsiteY6" fmla="*/ 1278885 h 1849704"/>
              <a:gd name="connsiteX7" fmla="*/ 2449790 w 2912519"/>
              <a:gd name="connsiteY7" fmla="*/ 993660 h 1849704"/>
              <a:gd name="connsiteX8" fmla="*/ 1938062 w 2912519"/>
              <a:gd name="connsiteY8" fmla="*/ 842658 h 1849704"/>
              <a:gd name="connsiteX9" fmla="*/ 1879339 w 2912519"/>
              <a:gd name="connsiteY9" fmla="*/ 515487 h 1849704"/>
              <a:gd name="connsiteX10" fmla="*/ 1761893 w 2912519"/>
              <a:gd name="connsiteY10" fmla="*/ 62482 h 1849704"/>
              <a:gd name="connsiteX11" fmla="*/ 1451501 w 2912519"/>
              <a:gd name="connsiteY11" fmla="*/ 62482 h 1849704"/>
              <a:gd name="connsiteX0" fmla="*/ 1451501 w 2912519"/>
              <a:gd name="connsiteY0" fmla="*/ 62482 h 1849704"/>
              <a:gd name="connsiteX1" fmla="*/ 671324 w 2912519"/>
              <a:gd name="connsiteY1" fmla="*/ 599377 h 1849704"/>
              <a:gd name="connsiteX2" fmla="*/ 8594 w 2912519"/>
              <a:gd name="connsiteY2" fmla="*/ 1379553 h 1849704"/>
              <a:gd name="connsiteX3" fmla="*/ 394488 w 2912519"/>
              <a:gd name="connsiteY3" fmla="*/ 1815781 h 1849704"/>
              <a:gd name="connsiteX4" fmla="*/ 1753504 w 2912519"/>
              <a:gd name="connsiteY4" fmla="*/ 1815781 h 1849704"/>
              <a:gd name="connsiteX5" fmla="*/ 2718238 w 2912519"/>
              <a:gd name="connsiteY5" fmla="*/ 1773836 h 1849704"/>
              <a:gd name="connsiteX6" fmla="*/ 2894407 w 2912519"/>
              <a:gd name="connsiteY6" fmla="*/ 1278885 h 1849704"/>
              <a:gd name="connsiteX7" fmla="*/ 2449790 w 2912519"/>
              <a:gd name="connsiteY7" fmla="*/ 993660 h 1849704"/>
              <a:gd name="connsiteX8" fmla="*/ 2021952 w 2912519"/>
              <a:gd name="connsiteY8" fmla="*/ 918159 h 1849704"/>
              <a:gd name="connsiteX9" fmla="*/ 1879339 w 2912519"/>
              <a:gd name="connsiteY9" fmla="*/ 515487 h 1849704"/>
              <a:gd name="connsiteX10" fmla="*/ 1761893 w 2912519"/>
              <a:gd name="connsiteY10" fmla="*/ 62482 h 1849704"/>
              <a:gd name="connsiteX11" fmla="*/ 1451501 w 2912519"/>
              <a:gd name="connsiteY11" fmla="*/ 62482 h 1849704"/>
              <a:gd name="connsiteX0" fmla="*/ 1451501 w 2912519"/>
              <a:gd name="connsiteY0" fmla="*/ 61480 h 1848702"/>
              <a:gd name="connsiteX1" fmla="*/ 671324 w 2912519"/>
              <a:gd name="connsiteY1" fmla="*/ 598375 h 1848702"/>
              <a:gd name="connsiteX2" fmla="*/ 8594 w 2912519"/>
              <a:gd name="connsiteY2" fmla="*/ 1378551 h 1848702"/>
              <a:gd name="connsiteX3" fmla="*/ 394488 w 2912519"/>
              <a:gd name="connsiteY3" fmla="*/ 1814779 h 1848702"/>
              <a:gd name="connsiteX4" fmla="*/ 1753504 w 2912519"/>
              <a:gd name="connsiteY4" fmla="*/ 1814779 h 1848702"/>
              <a:gd name="connsiteX5" fmla="*/ 2718238 w 2912519"/>
              <a:gd name="connsiteY5" fmla="*/ 1772834 h 1848702"/>
              <a:gd name="connsiteX6" fmla="*/ 2894407 w 2912519"/>
              <a:gd name="connsiteY6" fmla="*/ 1277883 h 1848702"/>
              <a:gd name="connsiteX7" fmla="*/ 2449790 w 2912519"/>
              <a:gd name="connsiteY7" fmla="*/ 992658 h 1848702"/>
              <a:gd name="connsiteX8" fmla="*/ 2021952 w 2912519"/>
              <a:gd name="connsiteY8" fmla="*/ 917157 h 1848702"/>
              <a:gd name="connsiteX9" fmla="*/ 1904506 w 2912519"/>
              <a:gd name="connsiteY9" fmla="*/ 506096 h 1848702"/>
              <a:gd name="connsiteX10" fmla="*/ 1761893 w 2912519"/>
              <a:gd name="connsiteY10" fmla="*/ 61480 h 1848702"/>
              <a:gd name="connsiteX11" fmla="*/ 1451501 w 2912519"/>
              <a:gd name="connsiteY11" fmla="*/ 61480 h 1848702"/>
              <a:gd name="connsiteX0" fmla="*/ 1451501 w 2912519"/>
              <a:gd name="connsiteY0" fmla="*/ 27302 h 1814524"/>
              <a:gd name="connsiteX1" fmla="*/ 671324 w 2912519"/>
              <a:gd name="connsiteY1" fmla="*/ 564197 h 1814524"/>
              <a:gd name="connsiteX2" fmla="*/ 8594 w 2912519"/>
              <a:gd name="connsiteY2" fmla="*/ 1344373 h 1814524"/>
              <a:gd name="connsiteX3" fmla="*/ 394488 w 2912519"/>
              <a:gd name="connsiteY3" fmla="*/ 1780601 h 1814524"/>
              <a:gd name="connsiteX4" fmla="*/ 1753504 w 2912519"/>
              <a:gd name="connsiteY4" fmla="*/ 1780601 h 1814524"/>
              <a:gd name="connsiteX5" fmla="*/ 2718238 w 2912519"/>
              <a:gd name="connsiteY5" fmla="*/ 1738656 h 1814524"/>
              <a:gd name="connsiteX6" fmla="*/ 2894407 w 2912519"/>
              <a:gd name="connsiteY6" fmla="*/ 1243705 h 1814524"/>
              <a:gd name="connsiteX7" fmla="*/ 2449790 w 2912519"/>
              <a:gd name="connsiteY7" fmla="*/ 958480 h 1814524"/>
              <a:gd name="connsiteX8" fmla="*/ 2021952 w 2912519"/>
              <a:gd name="connsiteY8" fmla="*/ 882979 h 1814524"/>
              <a:gd name="connsiteX9" fmla="*/ 1904506 w 2912519"/>
              <a:gd name="connsiteY9" fmla="*/ 471918 h 1814524"/>
              <a:gd name="connsiteX10" fmla="*/ 1837394 w 2912519"/>
              <a:gd name="connsiteY10" fmla="*/ 119581 h 1814524"/>
              <a:gd name="connsiteX11" fmla="*/ 1451501 w 2912519"/>
              <a:gd name="connsiteY11" fmla="*/ 27302 h 1814524"/>
              <a:gd name="connsiteX0" fmla="*/ 1191442 w 2912519"/>
              <a:gd name="connsiteY0" fmla="*/ 19470 h 1882193"/>
              <a:gd name="connsiteX1" fmla="*/ 671324 w 2912519"/>
              <a:gd name="connsiteY1" fmla="*/ 631866 h 1882193"/>
              <a:gd name="connsiteX2" fmla="*/ 8594 w 2912519"/>
              <a:gd name="connsiteY2" fmla="*/ 1412042 h 1882193"/>
              <a:gd name="connsiteX3" fmla="*/ 394488 w 2912519"/>
              <a:gd name="connsiteY3" fmla="*/ 1848270 h 1882193"/>
              <a:gd name="connsiteX4" fmla="*/ 1753504 w 2912519"/>
              <a:gd name="connsiteY4" fmla="*/ 1848270 h 1882193"/>
              <a:gd name="connsiteX5" fmla="*/ 2718238 w 2912519"/>
              <a:gd name="connsiteY5" fmla="*/ 1806325 h 1882193"/>
              <a:gd name="connsiteX6" fmla="*/ 2894407 w 2912519"/>
              <a:gd name="connsiteY6" fmla="*/ 1311374 h 1882193"/>
              <a:gd name="connsiteX7" fmla="*/ 2449790 w 2912519"/>
              <a:gd name="connsiteY7" fmla="*/ 1026149 h 1882193"/>
              <a:gd name="connsiteX8" fmla="*/ 2021952 w 2912519"/>
              <a:gd name="connsiteY8" fmla="*/ 950648 h 1882193"/>
              <a:gd name="connsiteX9" fmla="*/ 1904506 w 2912519"/>
              <a:gd name="connsiteY9" fmla="*/ 539587 h 1882193"/>
              <a:gd name="connsiteX10" fmla="*/ 1837394 w 2912519"/>
              <a:gd name="connsiteY10" fmla="*/ 187250 h 1882193"/>
              <a:gd name="connsiteX11" fmla="*/ 1191442 w 2912519"/>
              <a:gd name="connsiteY11" fmla="*/ 19470 h 1882193"/>
              <a:gd name="connsiteX0" fmla="*/ 1191442 w 2912519"/>
              <a:gd name="connsiteY0" fmla="*/ 62401 h 1925124"/>
              <a:gd name="connsiteX1" fmla="*/ 671324 w 2912519"/>
              <a:gd name="connsiteY1" fmla="*/ 674797 h 1925124"/>
              <a:gd name="connsiteX2" fmla="*/ 8594 w 2912519"/>
              <a:gd name="connsiteY2" fmla="*/ 1454973 h 1925124"/>
              <a:gd name="connsiteX3" fmla="*/ 394488 w 2912519"/>
              <a:gd name="connsiteY3" fmla="*/ 1891201 h 1925124"/>
              <a:gd name="connsiteX4" fmla="*/ 1753504 w 2912519"/>
              <a:gd name="connsiteY4" fmla="*/ 1891201 h 1925124"/>
              <a:gd name="connsiteX5" fmla="*/ 2718238 w 2912519"/>
              <a:gd name="connsiteY5" fmla="*/ 1849256 h 1925124"/>
              <a:gd name="connsiteX6" fmla="*/ 2894407 w 2912519"/>
              <a:gd name="connsiteY6" fmla="*/ 1354305 h 1925124"/>
              <a:gd name="connsiteX7" fmla="*/ 2449790 w 2912519"/>
              <a:gd name="connsiteY7" fmla="*/ 1069080 h 1925124"/>
              <a:gd name="connsiteX8" fmla="*/ 2021952 w 2912519"/>
              <a:gd name="connsiteY8" fmla="*/ 993579 h 1925124"/>
              <a:gd name="connsiteX9" fmla="*/ 1904506 w 2912519"/>
              <a:gd name="connsiteY9" fmla="*/ 582518 h 1925124"/>
              <a:gd name="connsiteX10" fmla="*/ 1753504 w 2912519"/>
              <a:gd name="connsiteY10" fmla="*/ 79179 h 1925124"/>
              <a:gd name="connsiteX11" fmla="*/ 1191442 w 2912519"/>
              <a:gd name="connsiteY11" fmla="*/ 62401 h 1925124"/>
              <a:gd name="connsiteX0" fmla="*/ 1191442 w 2912519"/>
              <a:gd name="connsiteY0" fmla="*/ 39651 h 1994653"/>
              <a:gd name="connsiteX1" fmla="*/ 671324 w 2912519"/>
              <a:gd name="connsiteY1" fmla="*/ 744326 h 1994653"/>
              <a:gd name="connsiteX2" fmla="*/ 8594 w 2912519"/>
              <a:gd name="connsiteY2" fmla="*/ 1524502 h 1994653"/>
              <a:gd name="connsiteX3" fmla="*/ 394488 w 2912519"/>
              <a:gd name="connsiteY3" fmla="*/ 1960730 h 1994653"/>
              <a:gd name="connsiteX4" fmla="*/ 1753504 w 2912519"/>
              <a:gd name="connsiteY4" fmla="*/ 1960730 h 1994653"/>
              <a:gd name="connsiteX5" fmla="*/ 2718238 w 2912519"/>
              <a:gd name="connsiteY5" fmla="*/ 1918785 h 1994653"/>
              <a:gd name="connsiteX6" fmla="*/ 2894407 w 2912519"/>
              <a:gd name="connsiteY6" fmla="*/ 1423834 h 1994653"/>
              <a:gd name="connsiteX7" fmla="*/ 2449790 w 2912519"/>
              <a:gd name="connsiteY7" fmla="*/ 1138609 h 1994653"/>
              <a:gd name="connsiteX8" fmla="*/ 2021952 w 2912519"/>
              <a:gd name="connsiteY8" fmla="*/ 1063108 h 1994653"/>
              <a:gd name="connsiteX9" fmla="*/ 1904506 w 2912519"/>
              <a:gd name="connsiteY9" fmla="*/ 652047 h 1994653"/>
              <a:gd name="connsiteX10" fmla="*/ 1753504 w 2912519"/>
              <a:gd name="connsiteY10" fmla="*/ 148708 h 1994653"/>
              <a:gd name="connsiteX11" fmla="*/ 1191442 w 2912519"/>
              <a:gd name="connsiteY11" fmla="*/ 39651 h 1994653"/>
              <a:gd name="connsiteX0" fmla="*/ 1191442 w 2912519"/>
              <a:gd name="connsiteY0" fmla="*/ 39651 h 1994653"/>
              <a:gd name="connsiteX1" fmla="*/ 671324 w 2912519"/>
              <a:gd name="connsiteY1" fmla="*/ 744326 h 1994653"/>
              <a:gd name="connsiteX2" fmla="*/ 8594 w 2912519"/>
              <a:gd name="connsiteY2" fmla="*/ 1524502 h 1994653"/>
              <a:gd name="connsiteX3" fmla="*/ 394488 w 2912519"/>
              <a:gd name="connsiteY3" fmla="*/ 1960730 h 1994653"/>
              <a:gd name="connsiteX4" fmla="*/ 1753504 w 2912519"/>
              <a:gd name="connsiteY4" fmla="*/ 1960730 h 1994653"/>
              <a:gd name="connsiteX5" fmla="*/ 2718238 w 2912519"/>
              <a:gd name="connsiteY5" fmla="*/ 1918785 h 1994653"/>
              <a:gd name="connsiteX6" fmla="*/ 2894407 w 2912519"/>
              <a:gd name="connsiteY6" fmla="*/ 1423834 h 1994653"/>
              <a:gd name="connsiteX7" fmla="*/ 2449790 w 2912519"/>
              <a:gd name="connsiteY7" fmla="*/ 1138609 h 1994653"/>
              <a:gd name="connsiteX8" fmla="*/ 2021952 w 2912519"/>
              <a:gd name="connsiteY8" fmla="*/ 1063108 h 1994653"/>
              <a:gd name="connsiteX9" fmla="*/ 1904506 w 2912519"/>
              <a:gd name="connsiteY9" fmla="*/ 652047 h 1994653"/>
              <a:gd name="connsiteX10" fmla="*/ 1837394 w 2912519"/>
              <a:gd name="connsiteY10" fmla="*/ 148708 h 1994653"/>
              <a:gd name="connsiteX11" fmla="*/ 1191442 w 2912519"/>
              <a:gd name="connsiteY11" fmla="*/ 39651 h 19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2519" h="1994653">
                <a:moveTo>
                  <a:pt x="1191442" y="39651"/>
                </a:moveTo>
                <a:cubicBezTo>
                  <a:pt x="997097" y="138921"/>
                  <a:pt x="868465" y="496851"/>
                  <a:pt x="671324" y="744326"/>
                </a:cubicBezTo>
                <a:cubicBezTo>
                  <a:pt x="474183" y="991801"/>
                  <a:pt x="54733" y="1321768"/>
                  <a:pt x="8594" y="1524502"/>
                </a:cubicBezTo>
                <a:cubicBezTo>
                  <a:pt x="-37545" y="1727236"/>
                  <a:pt x="103670" y="1888025"/>
                  <a:pt x="394488" y="1960730"/>
                </a:cubicBezTo>
                <a:cubicBezTo>
                  <a:pt x="685306" y="2033435"/>
                  <a:pt x="1366212" y="1967721"/>
                  <a:pt x="1753504" y="1960730"/>
                </a:cubicBezTo>
                <a:cubicBezTo>
                  <a:pt x="2140796" y="1953739"/>
                  <a:pt x="2528088" y="2008268"/>
                  <a:pt x="2718238" y="1918785"/>
                </a:cubicBezTo>
                <a:cubicBezTo>
                  <a:pt x="2908388" y="1829302"/>
                  <a:pt x="2939148" y="1553863"/>
                  <a:pt x="2894407" y="1423834"/>
                </a:cubicBezTo>
                <a:cubicBezTo>
                  <a:pt x="2849666" y="1293805"/>
                  <a:pt x="2595199" y="1198730"/>
                  <a:pt x="2449790" y="1138609"/>
                </a:cubicBezTo>
                <a:cubicBezTo>
                  <a:pt x="2304381" y="1078488"/>
                  <a:pt x="2112833" y="1144202"/>
                  <a:pt x="2021952" y="1063108"/>
                </a:cubicBezTo>
                <a:cubicBezTo>
                  <a:pt x="1931071" y="982014"/>
                  <a:pt x="1933867" y="782076"/>
                  <a:pt x="1904506" y="652047"/>
                </a:cubicBezTo>
                <a:cubicBezTo>
                  <a:pt x="1875145" y="522018"/>
                  <a:pt x="1956238" y="250774"/>
                  <a:pt x="1837394" y="148708"/>
                </a:cubicBezTo>
                <a:cubicBezTo>
                  <a:pt x="1718550" y="46642"/>
                  <a:pt x="1385787" y="-59619"/>
                  <a:pt x="1191442" y="3965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tree decomposes the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Rooted 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729945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5150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580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6770" y="1603633"/>
            <a:ext cx="3576785" cy="1909813"/>
            <a:chOff x="4516770" y="1603633"/>
            <a:chExt cx="3576785" cy="1909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l="-8511" r="-6383" b="-29167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6493" y="1868373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493" y="1868373"/>
                <a:ext cx="668428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33530" y="3435606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30" y="3435606"/>
                <a:ext cx="668428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3547" y="1933054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7" y="1933054"/>
                <a:ext cx="668428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323528" y="4153443"/>
                <a:ext cx="8496944" cy="100374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Claim. </a:t>
                </a:r>
                <a:r>
                  <a:rPr lang="en-US" sz="2400" dirty="0" smtClean="0"/>
                  <a:t>For any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/>
                  <a:t>, </a:t>
                </a:r>
                <a:r>
                  <a:rPr lang="en-US" sz="2400" dirty="0" smtClean="0"/>
                  <a:t>each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/>
                  <a:t> that has a neighbor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 smtClean="0"/>
                  <a:t>, belongs to the bag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153443"/>
                <a:ext cx="8496944" cy="1003749"/>
              </a:xfrm>
              <a:prstGeom prst="round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01208"/>
                <a:ext cx="8435280" cy="912104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bag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contains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bags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form </a:t>
                </a:r>
                <a:r>
                  <a:rPr lang="en-US" dirty="0">
                    <a:solidFill>
                      <a:srgbClr val="0070C0"/>
                    </a:solidFill>
                  </a:rPr>
                  <a:t>connected</a:t>
                </a:r>
                <a:r>
                  <a:rPr lang="en-US" dirty="0"/>
                  <a:t> subtree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01208"/>
                <a:ext cx="8435280" cy="912104"/>
              </a:xfrm>
              <a:blipFill rotWithShape="0">
                <a:blip r:embed="rId18"/>
                <a:stretch>
                  <a:fillRect l="-939" t="-12081" b="-9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2287" y="6269250"/>
                <a:ext cx="74394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C00000"/>
                    </a:solidFill>
                    <a:latin typeface="+mj-lt"/>
                  </a:rPr>
                  <a:t>Vertices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 smtClean="0">
                    <a:solidFill>
                      <a:srgbClr val="C00000"/>
                    </a:solidFill>
                    <a:latin typeface="+mj-lt"/>
                  </a:rPr>
                  <a:t> only communicate with the outside through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 err="1" smtClean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87" y="6269250"/>
                <a:ext cx="7439426" cy="400110"/>
              </a:xfrm>
              <a:prstGeom prst="rect">
                <a:avLst/>
              </a:prstGeom>
              <a:blipFill rotWithShape="0">
                <a:blip r:embed="rId1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2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uiExpand="1" build="p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1619672" y="1515895"/>
            <a:ext cx="1296144" cy="23601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65096" y="1446251"/>
            <a:ext cx="1652307" cy="1470530"/>
          </a:xfrm>
          <a:custGeom>
            <a:avLst/>
            <a:gdLst>
              <a:gd name="connsiteX0" fmla="*/ 163158 w 1739151"/>
              <a:gd name="connsiteY0" fmla="*/ 106982 h 1616116"/>
              <a:gd name="connsiteX1" fmla="*/ 1706733 w 1739151"/>
              <a:gd name="connsiteY1" fmla="*/ 106982 h 1616116"/>
              <a:gd name="connsiteX2" fmla="*/ 1136281 w 1739151"/>
              <a:gd name="connsiteY2" fmla="*/ 1189162 h 1616116"/>
              <a:gd name="connsiteX3" fmla="*/ 230270 w 1739151"/>
              <a:gd name="connsiteY3" fmla="*/ 1600223 h 1616116"/>
              <a:gd name="connsiteX4" fmla="*/ 54101 w 1739151"/>
              <a:gd name="connsiteY4" fmla="*/ 702601 h 1616116"/>
              <a:gd name="connsiteX5" fmla="*/ 163158 w 1739151"/>
              <a:gd name="connsiteY5" fmla="*/ 106982 h 1616116"/>
              <a:gd name="connsiteX0" fmla="*/ 163158 w 1712028"/>
              <a:gd name="connsiteY0" fmla="*/ 119601 h 1628735"/>
              <a:gd name="connsiteX1" fmla="*/ 809110 w 1712028"/>
              <a:gd name="connsiteY1" fmla="*/ 27323 h 1628735"/>
              <a:gd name="connsiteX2" fmla="*/ 1706733 w 1712028"/>
              <a:gd name="connsiteY2" fmla="*/ 119601 h 1628735"/>
              <a:gd name="connsiteX3" fmla="*/ 1136281 w 1712028"/>
              <a:gd name="connsiteY3" fmla="*/ 1201781 h 1628735"/>
              <a:gd name="connsiteX4" fmla="*/ 230270 w 1712028"/>
              <a:gd name="connsiteY4" fmla="*/ 1612842 h 1628735"/>
              <a:gd name="connsiteX5" fmla="*/ 54101 w 1712028"/>
              <a:gd name="connsiteY5" fmla="*/ 715220 h 1628735"/>
              <a:gd name="connsiteX6" fmla="*/ 163158 w 1712028"/>
              <a:gd name="connsiteY6" fmla="*/ 119601 h 1628735"/>
              <a:gd name="connsiteX0" fmla="*/ 118689 w 1664634"/>
              <a:gd name="connsiteY0" fmla="*/ 67505 h 1576639"/>
              <a:gd name="connsiteX1" fmla="*/ 882086 w 1664634"/>
              <a:gd name="connsiteY1" fmla="*/ 109450 h 1576639"/>
              <a:gd name="connsiteX2" fmla="*/ 1662264 w 1664634"/>
              <a:gd name="connsiteY2" fmla="*/ 67505 h 1576639"/>
              <a:gd name="connsiteX3" fmla="*/ 1091812 w 1664634"/>
              <a:gd name="connsiteY3" fmla="*/ 1149685 h 1576639"/>
              <a:gd name="connsiteX4" fmla="*/ 185801 w 1664634"/>
              <a:gd name="connsiteY4" fmla="*/ 1560746 h 1576639"/>
              <a:gd name="connsiteX5" fmla="*/ 9632 w 1664634"/>
              <a:gd name="connsiteY5" fmla="*/ 663124 h 1576639"/>
              <a:gd name="connsiteX6" fmla="*/ 118689 w 1664634"/>
              <a:gd name="connsiteY6" fmla="*/ 67505 h 1576639"/>
              <a:gd name="connsiteX0" fmla="*/ 118689 w 1606251"/>
              <a:gd name="connsiteY0" fmla="*/ 32390 h 1539821"/>
              <a:gd name="connsiteX1" fmla="*/ 882086 w 1606251"/>
              <a:gd name="connsiteY1" fmla="*/ 74335 h 1539821"/>
              <a:gd name="connsiteX2" fmla="*/ 1603541 w 1606251"/>
              <a:gd name="connsiteY2" fmla="*/ 275671 h 1539821"/>
              <a:gd name="connsiteX3" fmla="*/ 1091812 w 1606251"/>
              <a:gd name="connsiteY3" fmla="*/ 1114570 h 1539821"/>
              <a:gd name="connsiteX4" fmla="*/ 185801 w 1606251"/>
              <a:gd name="connsiteY4" fmla="*/ 1525631 h 1539821"/>
              <a:gd name="connsiteX5" fmla="*/ 9632 w 1606251"/>
              <a:gd name="connsiteY5" fmla="*/ 628009 h 1539821"/>
              <a:gd name="connsiteX6" fmla="*/ 118689 w 1606251"/>
              <a:gd name="connsiteY6" fmla="*/ 32390 h 1539821"/>
              <a:gd name="connsiteX0" fmla="*/ 94928 w 1624435"/>
              <a:gd name="connsiteY0" fmla="*/ 100668 h 1465486"/>
              <a:gd name="connsiteX1" fmla="*/ 900270 w 1624435"/>
              <a:gd name="connsiteY1" fmla="*/ 0 h 1465486"/>
              <a:gd name="connsiteX2" fmla="*/ 1621725 w 1624435"/>
              <a:gd name="connsiteY2" fmla="*/ 201336 h 1465486"/>
              <a:gd name="connsiteX3" fmla="*/ 1109996 w 1624435"/>
              <a:gd name="connsiteY3" fmla="*/ 1040235 h 1465486"/>
              <a:gd name="connsiteX4" fmla="*/ 203985 w 1624435"/>
              <a:gd name="connsiteY4" fmla="*/ 1451296 h 1465486"/>
              <a:gd name="connsiteX5" fmla="*/ 27816 w 1624435"/>
              <a:gd name="connsiteY5" fmla="*/ 553674 h 1465486"/>
              <a:gd name="connsiteX6" fmla="*/ 94928 w 1624435"/>
              <a:gd name="connsiteY6" fmla="*/ 100668 h 1465486"/>
              <a:gd name="connsiteX0" fmla="*/ 122800 w 1652307"/>
              <a:gd name="connsiteY0" fmla="*/ 105712 h 1470530"/>
              <a:gd name="connsiteX1" fmla="*/ 928142 w 1652307"/>
              <a:gd name="connsiteY1" fmla="*/ 5044 h 1470530"/>
              <a:gd name="connsiteX2" fmla="*/ 1649597 w 1652307"/>
              <a:gd name="connsiteY2" fmla="*/ 206380 h 1470530"/>
              <a:gd name="connsiteX3" fmla="*/ 1137868 w 1652307"/>
              <a:gd name="connsiteY3" fmla="*/ 1045279 h 1470530"/>
              <a:gd name="connsiteX4" fmla="*/ 231857 w 1652307"/>
              <a:gd name="connsiteY4" fmla="*/ 1456340 h 1470530"/>
              <a:gd name="connsiteX5" fmla="*/ 13743 w 1652307"/>
              <a:gd name="connsiteY5" fmla="*/ 843944 h 1470530"/>
              <a:gd name="connsiteX6" fmla="*/ 122800 w 1652307"/>
              <a:gd name="connsiteY6" fmla="*/ 105712 h 147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2307" h="1470530">
                <a:moveTo>
                  <a:pt x="122800" y="105712"/>
                </a:moveTo>
                <a:cubicBezTo>
                  <a:pt x="275200" y="-34105"/>
                  <a:pt x="670880" y="5044"/>
                  <a:pt x="928142" y="5044"/>
                </a:cubicBezTo>
                <a:cubicBezTo>
                  <a:pt x="1185404" y="5044"/>
                  <a:pt x="1614643" y="33008"/>
                  <a:pt x="1649597" y="206380"/>
                </a:cubicBezTo>
                <a:cubicBezTo>
                  <a:pt x="1684551" y="379752"/>
                  <a:pt x="1374158" y="836952"/>
                  <a:pt x="1137868" y="1045279"/>
                </a:cubicBezTo>
                <a:cubicBezTo>
                  <a:pt x="901578" y="1253606"/>
                  <a:pt x="412220" y="1537434"/>
                  <a:pt x="231857" y="1456340"/>
                </a:cubicBezTo>
                <a:cubicBezTo>
                  <a:pt x="51494" y="1375247"/>
                  <a:pt x="31919" y="1069048"/>
                  <a:pt x="13743" y="843944"/>
                </a:cubicBezTo>
                <a:cubicBezTo>
                  <a:pt x="-4433" y="618840"/>
                  <a:pt x="-29600" y="245529"/>
                  <a:pt x="122800" y="10571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437571" y="1881427"/>
            <a:ext cx="2912519" cy="1994653"/>
          </a:xfrm>
          <a:custGeom>
            <a:avLst/>
            <a:gdLst>
              <a:gd name="connsiteX0" fmla="*/ 1469279 w 2956575"/>
              <a:gd name="connsiteY0" fmla="*/ 62482 h 2018157"/>
              <a:gd name="connsiteX1" fmla="*/ 689102 w 2956575"/>
              <a:gd name="connsiteY1" fmla="*/ 599377 h 2018157"/>
              <a:gd name="connsiteX2" fmla="*/ 26372 w 2956575"/>
              <a:gd name="connsiteY2" fmla="*/ 1379553 h 2018157"/>
              <a:gd name="connsiteX3" fmla="*/ 252875 w 2956575"/>
              <a:gd name="connsiteY3" fmla="*/ 2017117 h 2018157"/>
              <a:gd name="connsiteX4" fmla="*/ 1351833 w 2956575"/>
              <a:gd name="connsiteY4" fmla="*/ 1538944 h 2018157"/>
              <a:gd name="connsiteX5" fmla="*/ 2140398 w 2956575"/>
              <a:gd name="connsiteY5" fmla="*/ 1933227 h 2018157"/>
              <a:gd name="connsiteX6" fmla="*/ 2853462 w 2956575"/>
              <a:gd name="connsiteY6" fmla="*/ 1799003 h 2018157"/>
              <a:gd name="connsiteX7" fmla="*/ 2912185 w 2956575"/>
              <a:gd name="connsiteY7" fmla="*/ 1278885 h 2018157"/>
              <a:gd name="connsiteX8" fmla="*/ 2467568 w 2956575"/>
              <a:gd name="connsiteY8" fmla="*/ 993660 h 2018157"/>
              <a:gd name="connsiteX9" fmla="*/ 1955840 w 2956575"/>
              <a:gd name="connsiteY9" fmla="*/ 842658 h 2018157"/>
              <a:gd name="connsiteX10" fmla="*/ 1897117 w 2956575"/>
              <a:gd name="connsiteY10" fmla="*/ 515487 h 2018157"/>
              <a:gd name="connsiteX11" fmla="*/ 1779671 w 2956575"/>
              <a:gd name="connsiteY11" fmla="*/ 62482 h 2018157"/>
              <a:gd name="connsiteX12" fmla="*/ 1469279 w 2956575"/>
              <a:gd name="connsiteY12" fmla="*/ 62482 h 2018157"/>
              <a:gd name="connsiteX0" fmla="*/ 1469279 w 2923624"/>
              <a:gd name="connsiteY0" fmla="*/ 62482 h 2018157"/>
              <a:gd name="connsiteX1" fmla="*/ 689102 w 2923624"/>
              <a:gd name="connsiteY1" fmla="*/ 599377 h 2018157"/>
              <a:gd name="connsiteX2" fmla="*/ 26372 w 2923624"/>
              <a:gd name="connsiteY2" fmla="*/ 1379553 h 2018157"/>
              <a:gd name="connsiteX3" fmla="*/ 252875 w 2923624"/>
              <a:gd name="connsiteY3" fmla="*/ 2017117 h 2018157"/>
              <a:gd name="connsiteX4" fmla="*/ 1351833 w 2923624"/>
              <a:gd name="connsiteY4" fmla="*/ 1538944 h 2018157"/>
              <a:gd name="connsiteX5" fmla="*/ 2140398 w 2923624"/>
              <a:gd name="connsiteY5" fmla="*/ 1933227 h 2018157"/>
              <a:gd name="connsiteX6" fmla="*/ 2736016 w 2923624"/>
              <a:gd name="connsiteY6" fmla="*/ 1773836 h 2018157"/>
              <a:gd name="connsiteX7" fmla="*/ 2912185 w 2923624"/>
              <a:gd name="connsiteY7" fmla="*/ 1278885 h 2018157"/>
              <a:gd name="connsiteX8" fmla="*/ 2467568 w 2923624"/>
              <a:gd name="connsiteY8" fmla="*/ 993660 h 2018157"/>
              <a:gd name="connsiteX9" fmla="*/ 1955840 w 2923624"/>
              <a:gd name="connsiteY9" fmla="*/ 842658 h 2018157"/>
              <a:gd name="connsiteX10" fmla="*/ 1897117 w 2923624"/>
              <a:gd name="connsiteY10" fmla="*/ 515487 h 2018157"/>
              <a:gd name="connsiteX11" fmla="*/ 1779671 w 2923624"/>
              <a:gd name="connsiteY11" fmla="*/ 62482 h 2018157"/>
              <a:gd name="connsiteX12" fmla="*/ 1469279 w 2923624"/>
              <a:gd name="connsiteY12" fmla="*/ 62482 h 2018157"/>
              <a:gd name="connsiteX0" fmla="*/ 1496155 w 2950500"/>
              <a:gd name="connsiteY0" fmla="*/ 62482 h 2048652"/>
              <a:gd name="connsiteX1" fmla="*/ 715978 w 2950500"/>
              <a:gd name="connsiteY1" fmla="*/ 599377 h 2048652"/>
              <a:gd name="connsiteX2" fmla="*/ 53248 w 2950500"/>
              <a:gd name="connsiteY2" fmla="*/ 1379553 h 2048652"/>
              <a:gd name="connsiteX3" fmla="*/ 279751 w 2950500"/>
              <a:gd name="connsiteY3" fmla="*/ 2017117 h 2048652"/>
              <a:gd name="connsiteX4" fmla="*/ 2167274 w 2950500"/>
              <a:gd name="connsiteY4" fmla="*/ 1933227 h 2048652"/>
              <a:gd name="connsiteX5" fmla="*/ 2762892 w 2950500"/>
              <a:gd name="connsiteY5" fmla="*/ 1773836 h 2048652"/>
              <a:gd name="connsiteX6" fmla="*/ 2939061 w 2950500"/>
              <a:gd name="connsiteY6" fmla="*/ 1278885 h 2048652"/>
              <a:gd name="connsiteX7" fmla="*/ 2494444 w 2950500"/>
              <a:gd name="connsiteY7" fmla="*/ 993660 h 2048652"/>
              <a:gd name="connsiteX8" fmla="*/ 1982716 w 2950500"/>
              <a:gd name="connsiteY8" fmla="*/ 842658 h 2048652"/>
              <a:gd name="connsiteX9" fmla="*/ 1923993 w 2950500"/>
              <a:gd name="connsiteY9" fmla="*/ 515487 h 2048652"/>
              <a:gd name="connsiteX10" fmla="*/ 1806547 w 2950500"/>
              <a:gd name="connsiteY10" fmla="*/ 62482 h 2048652"/>
              <a:gd name="connsiteX11" fmla="*/ 1496155 w 2950500"/>
              <a:gd name="connsiteY11" fmla="*/ 62482 h 2048652"/>
              <a:gd name="connsiteX0" fmla="*/ 1454811 w 2909156"/>
              <a:gd name="connsiteY0" fmla="*/ 62482 h 1934148"/>
              <a:gd name="connsiteX1" fmla="*/ 674634 w 2909156"/>
              <a:gd name="connsiteY1" fmla="*/ 599377 h 1934148"/>
              <a:gd name="connsiteX2" fmla="*/ 11904 w 2909156"/>
              <a:gd name="connsiteY2" fmla="*/ 1379553 h 1934148"/>
              <a:gd name="connsiteX3" fmla="*/ 397798 w 2909156"/>
              <a:gd name="connsiteY3" fmla="*/ 1815781 h 1934148"/>
              <a:gd name="connsiteX4" fmla="*/ 2125930 w 2909156"/>
              <a:gd name="connsiteY4" fmla="*/ 1933227 h 1934148"/>
              <a:gd name="connsiteX5" fmla="*/ 2721548 w 2909156"/>
              <a:gd name="connsiteY5" fmla="*/ 1773836 h 1934148"/>
              <a:gd name="connsiteX6" fmla="*/ 2897717 w 2909156"/>
              <a:gd name="connsiteY6" fmla="*/ 1278885 h 1934148"/>
              <a:gd name="connsiteX7" fmla="*/ 2453100 w 2909156"/>
              <a:gd name="connsiteY7" fmla="*/ 993660 h 1934148"/>
              <a:gd name="connsiteX8" fmla="*/ 1941372 w 2909156"/>
              <a:gd name="connsiteY8" fmla="*/ 842658 h 1934148"/>
              <a:gd name="connsiteX9" fmla="*/ 1882649 w 2909156"/>
              <a:gd name="connsiteY9" fmla="*/ 515487 h 1934148"/>
              <a:gd name="connsiteX10" fmla="*/ 1765203 w 2909156"/>
              <a:gd name="connsiteY10" fmla="*/ 62482 h 1934148"/>
              <a:gd name="connsiteX11" fmla="*/ 1454811 w 2909156"/>
              <a:gd name="connsiteY11" fmla="*/ 62482 h 1934148"/>
              <a:gd name="connsiteX0" fmla="*/ 1451501 w 2912519"/>
              <a:gd name="connsiteY0" fmla="*/ 62482 h 1849704"/>
              <a:gd name="connsiteX1" fmla="*/ 671324 w 2912519"/>
              <a:gd name="connsiteY1" fmla="*/ 599377 h 1849704"/>
              <a:gd name="connsiteX2" fmla="*/ 8594 w 2912519"/>
              <a:gd name="connsiteY2" fmla="*/ 1379553 h 1849704"/>
              <a:gd name="connsiteX3" fmla="*/ 394488 w 2912519"/>
              <a:gd name="connsiteY3" fmla="*/ 1815781 h 1849704"/>
              <a:gd name="connsiteX4" fmla="*/ 1753504 w 2912519"/>
              <a:gd name="connsiteY4" fmla="*/ 1815781 h 1849704"/>
              <a:gd name="connsiteX5" fmla="*/ 2718238 w 2912519"/>
              <a:gd name="connsiteY5" fmla="*/ 1773836 h 1849704"/>
              <a:gd name="connsiteX6" fmla="*/ 2894407 w 2912519"/>
              <a:gd name="connsiteY6" fmla="*/ 1278885 h 1849704"/>
              <a:gd name="connsiteX7" fmla="*/ 2449790 w 2912519"/>
              <a:gd name="connsiteY7" fmla="*/ 993660 h 1849704"/>
              <a:gd name="connsiteX8" fmla="*/ 1938062 w 2912519"/>
              <a:gd name="connsiteY8" fmla="*/ 842658 h 1849704"/>
              <a:gd name="connsiteX9" fmla="*/ 1879339 w 2912519"/>
              <a:gd name="connsiteY9" fmla="*/ 515487 h 1849704"/>
              <a:gd name="connsiteX10" fmla="*/ 1761893 w 2912519"/>
              <a:gd name="connsiteY10" fmla="*/ 62482 h 1849704"/>
              <a:gd name="connsiteX11" fmla="*/ 1451501 w 2912519"/>
              <a:gd name="connsiteY11" fmla="*/ 62482 h 1849704"/>
              <a:gd name="connsiteX0" fmla="*/ 1451501 w 2912519"/>
              <a:gd name="connsiteY0" fmla="*/ 62482 h 1849704"/>
              <a:gd name="connsiteX1" fmla="*/ 671324 w 2912519"/>
              <a:gd name="connsiteY1" fmla="*/ 599377 h 1849704"/>
              <a:gd name="connsiteX2" fmla="*/ 8594 w 2912519"/>
              <a:gd name="connsiteY2" fmla="*/ 1379553 h 1849704"/>
              <a:gd name="connsiteX3" fmla="*/ 394488 w 2912519"/>
              <a:gd name="connsiteY3" fmla="*/ 1815781 h 1849704"/>
              <a:gd name="connsiteX4" fmla="*/ 1753504 w 2912519"/>
              <a:gd name="connsiteY4" fmla="*/ 1815781 h 1849704"/>
              <a:gd name="connsiteX5" fmla="*/ 2718238 w 2912519"/>
              <a:gd name="connsiteY5" fmla="*/ 1773836 h 1849704"/>
              <a:gd name="connsiteX6" fmla="*/ 2894407 w 2912519"/>
              <a:gd name="connsiteY6" fmla="*/ 1278885 h 1849704"/>
              <a:gd name="connsiteX7" fmla="*/ 2449790 w 2912519"/>
              <a:gd name="connsiteY7" fmla="*/ 993660 h 1849704"/>
              <a:gd name="connsiteX8" fmla="*/ 2021952 w 2912519"/>
              <a:gd name="connsiteY8" fmla="*/ 918159 h 1849704"/>
              <a:gd name="connsiteX9" fmla="*/ 1879339 w 2912519"/>
              <a:gd name="connsiteY9" fmla="*/ 515487 h 1849704"/>
              <a:gd name="connsiteX10" fmla="*/ 1761893 w 2912519"/>
              <a:gd name="connsiteY10" fmla="*/ 62482 h 1849704"/>
              <a:gd name="connsiteX11" fmla="*/ 1451501 w 2912519"/>
              <a:gd name="connsiteY11" fmla="*/ 62482 h 1849704"/>
              <a:gd name="connsiteX0" fmla="*/ 1451501 w 2912519"/>
              <a:gd name="connsiteY0" fmla="*/ 61480 h 1848702"/>
              <a:gd name="connsiteX1" fmla="*/ 671324 w 2912519"/>
              <a:gd name="connsiteY1" fmla="*/ 598375 h 1848702"/>
              <a:gd name="connsiteX2" fmla="*/ 8594 w 2912519"/>
              <a:gd name="connsiteY2" fmla="*/ 1378551 h 1848702"/>
              <a:gd name="connsiteX3" fmla="*/ 394488 w 2912519"/>
              <a:gd name="connsiteY3" fmla="*/ 1814779 h 1848702"/>
              <a:gd name="connsiteX4" fmla="*/ 1753504 w 2912519"/>
              <a:gd name="connsiteY4" fmla="*/ 1814779 h 1848702"/>
              <a:gd name="connsiteX5" fmla="*/ 2718238 w 2912519"/>
              <a:gd name="connsiteY5" fmla="*/ 1772834 h 1848702"/>
              <a:gd name="connsiteX6" fmla="*/ 2894407 w 2912519"/>
              <a:gd name="connsiteY6" fmla="*/ 1277883 h 1848702"/>
              <a:gd name="connsiteX7" fmla="*/ 2449790 w 2912519"/>
              <a:gd name="connsiteY7" fmla="*/ 992658 h 1848702"/>
              <a:gd name="connsiteX8" fmla="*/ 2021952 w 2912519"/>
              <a:gd name="connsiteY8" fmla="*/ 917157 h 1848702"/>
              <a:gd name="connsiteX9" fmla="*/ 1904506 w 2912519"/>
              <a:gd name="connsiteY9" fmla="*/ 506096 h 1848702"/>
              <a:gd name="connsiteX10" fmla="*/ 1761893 w 2912519"/>
              <a:gd name="connsiteY10" fmla="*/ 61480 h 1848702"/>
              <a:gd name="connsiteX11" fmla="*/ 1451501 w 2912519"/>
              <a:gd name="connsiteY11" fmla="*/ 61480 h 1848702"/>
              <a:gd name="connsiteX0" fmla="*/ 1451501 w 2912519"/>
              <a:gd name="connsiteY0" fmla="*/ 27302 h 1814524"/>
              <a:gd name="connsiteX1" fmla="*/ 671324 w 2912519"/>
              <a:gd name="connsiteY1" fmla="*/ 564197 h 1814524"/>
              <a:gd name="connsiteX2" fmla="*/ 8594 w 2912519"/>
              <a:gd name="connsiteY2" fmla="*/ 1344373 h 1814524"/>
              <a:gd name="connsiteX3" fmla="*/ 394488 w 2912519"/>
              <a:gd name="connsiteY3" fmla="*/ 1780601 h 1814524"/>
              <a:gd name="connsiteX4" fmla="*/ 1753504 w 2912519"/>
              <a:gd name="connsiteY4" fmla="*/ 1780601 h 1814524"/>
              <a:gd name="connsiteX5" fmla="*/ 2718238 w 2912519"/>
              <a:gd name="connsiteY5" fmla="*/ 1738656 h 1814524"/>
              <a:gd name="connsiteX6" fmla="*/ 2894407 w 2912519"/>
              <a:gd name="connsiteY6" fmla="*/ 1243705 h 1814524"/>
              <a:gd name="connsiteX7" fmla="*/ 2449790 w 2912519"/>
              <a:gd name="connsiteY7" fmla="*/ 958480 h 1814524"/>
              <a:gd name="connsiteX8" fmla="*/ 2021952 w 2912519"/>
              <a:gd name="connsiteY8" fmla="*/ 882979 h 1814524"/>
              <a:gd name="connsiteX9" fmla="*/ 1904506 w 2912519"/>
              <a:gd name="connsiteY9" fmla="*/ 471918 h 1814524"/>
              <a:gd name="connsiteX10" fmla="*/ 1837394 w 2912519"/>
              <a:gd name="connsiteY10" fmla="*/ 119581 h 1814524"/>
              <a:gd name="connsiteX11" fmla="*/ 1451501 w 2912519"/>
              <a:gd name="connsiteY11" fmla="*/ 27302 h 1814524"/>
              <a:gd name="connsiteX0" fmla="*/ 1191442 w 2912519"/>
              <a:gd name="connsiteY0" fmla="*/ 19470 h 1882193"/>
              <a:gd name="connsiteX1" fmla="*/ 671324 w 2912519"/>
              <a:gd name="connsiteY1" fmla="*/ 631866 h 1882193"/>
              <a:gd name="connsiteX2" fmla="*/ 8594 w 2912519"/>
              <a:gd name="connsiteY2" fmla="*/ 1412042 h 1882193"/>
              <a:gd name="connsiteX3" fmla="*/ 394488 w 2912519"/>
              <a:gd name="connsiteY3" fmla="*/ 1848270 h 1882193"/>
              <a:gd name="connsiteX4" fmla="*/ 1753504 w 2912519"/>
              <a:gd name="connsiteY4" fmla="*/ 1848270 h 1882193"/>
              <a:gd name="connsiteX5" fmla="*/ 2718238 w 2912519"/>
              <a:gd name="connsiteY5" fmla="*/ 1806325 h 1882193"/>
              <a:gd name="connsiteX6" fmla="*/ 2894407 w 2912519"/>
              <a:gd name="connsiteY6" fmla="*/ 1311374 h 1882193"/>
              <a:gd name="connsiteX7" fmla="*/ 2449790 w 2912519"/>
              <a:gd name="connsiteY7" fmla="*/ 1026149 h 1882193"/>
              <a:gd name="connsiteX8" fmla="*/ 2021952 w 2912519"/>
              <a:gd name="connsiteY8" fmla="*/ 950648 h 1882193"/>
              <a:gd name="connsiteX9" fmla="*/ 1904506 w 2912519"/>
              <a:gd name="connsiteY9" fmla="*/ 539587 h 1882193"/>
              <a:gd name="connsiteX10" fmla="*/ 1837394 w 2912519"/>
              <a:gd name="connsiteY10" fmla="*/ 187250 h 1882193"/>
              <a:gd name="connsiteX11" fmla="*/ 1191442 w 2912519"/>
              <a:gd name="connsiteY11" fmla="*/ 19470 h 1882193"/>
              <a:gd name="connsiteX0" fmla="*/ 1191442 w 2912519"/>
              <a:gd name="connsiteY0" fmla="*/ 62401 h 1925124"/>
              <a:gd name="connsiteX1" fmla="*/ 671324 w 2912519"/>
              <a:gd name="connsiteY1" fmla="*/ 674797 h 1925124"/>
              <a:gd name="connsiteX2" fmla="*/ 8594 w 2912519"/>
              <a:gd name="connsiteY2" fmla="*/ 1454973 h 1925124"/>
              <a:gd name="connsiteX3" fmla="*/ 394488 w 2912519"/>
              <a:gd name="connsiteY3" fmla="*/ 1891201 h 1925124"/>
              <a:gd name="connsiteX4" fmla="*/ 1753504 w 2912519"/>
              <a:gd name="connsiteY4" fmla="*/ 1891201 h 1925124"/>
              <a:gd name="connsiteX5" fmla="*/ 2718238 w 2912519"/>
              <a:gd name="connsiteY5" fmla="*/ 1849256 h 1925124"/>
              <a:gd name="connsiteX6" fmla="*/ 2894407 w 2912519"/>
              <a:gd name="connsiteY6" fmla="*/ 1354305 h 1925124"/>
              <a:gd name="connsiteX7" fmla="*/ 2449790 w 2912519"/>
              <a:gd name="connsiteY7" fmla="*/ 1069080 h 1925124"/>
              <a:gd name="connsiteX8" fmla="*/ 2021952 w 2912519"/>
              <a:gd name="connsiteY8" fmla="*/ 993579 h 1925124"/>
              <a:gd name="connsiteX9" fmla="*/ 1904506 w 2912519"/>
              <a:gd name="connsiteY9" fmla="*/ 582518 h 1925124"/>
              <a:gd name="connsiteX10" fmla="*/ 1753504 w 2912519"/>
              <a:gd name="connsiteY10" fmla="*/ 79179 h 1925124"/>
              <a:gd name="connsiteX11" fmla="*/ 1191442 w 2912519"/>
              <a:gd name="connsiteY11" fmla="*/ 62401 h 1925124"/>
              <a:gd name="connsiteX0" fmla="*/ 1191442 w 2912519"/>
              <a:gd name="connsiteY0" fmla="*/ 39651 h 1994653"/>
              <a:gd name="connsiteX1" fmla="*/ 671324 w 2912519"/>
              <a:gd name="connsiteY1" fmla="*/ 744326 h 1994653"/>
              <a:gd name="connsiteX2" fmla="*/ 8594 w 2912519"/>
              <a:gd name="connsiteY2" fmla="*/ 1524502 h 1994653"/>
              <a:gd name="connsiteX3" fmla="*/ 394488 w 2912519"/>
              <a:gd name="connsiteY3" fmla="*/ 1960730 h 1994653"/>
              <a:gd name="connsiteX4" fmla="*/ 1753504 w 2912519"/>
              <a:gd name="connsiteY4" fmla="*/ 1960730 h 1994653"/>
              <a:gd name="connsiteX5" fmla="*/ 2718238 w 2912519"/>
              <a:gd name="connsiteY5" fmla="*/ 1918785 h 1994653"/>
              <a:gd name="connsiteX6" fmla="*/ 2894407 w 2912519"/>
              <a:gd name="connsiteY6" fmla="*/ 1423834 h 1994653"/>
              <a:gd name="connsiteX7" fmla="*/ 2449790 w 2912519"/>
              <a:gd name="connsiteY7" fmla="*/ 1138609 h 1994653"/>
              <a:gd name="connsiteX8" fmla="*/ 2021952 w 2912519"/>
              <a:gd name="connsiteY8" fmla="*/ 1063108 h 1994653"/>
              <a:gd name="connsiteX9" fmla="*/ 1904506 w 2912519"/>
              <a:gd name="connsiteY9" fmla="*/ 652047 h 1994653"/>
              <a:gd name="connsiteX10" fmla="*/ 1753504 w 2912519"/>
              <a:gd name="connsiteY10" fmla="*/ 148708 h 1994653"/>
              <a:gd name="connsiteX11" fmla="*/ 1191442 w 2912519"/>
              <a:gd name="connsiteY11" fmla="*/ 39651 h 1994653"/>
              <a:gd name="connsiteX0" fmla="*/ 1191442 w 2912519"/>
              <a:gd name="connsiteY0" fmla="*/ 39651 h 1994653"/>
              <a:gd name="connsiteX1" fmla="*/ 671324 w 2912519"/>
              <a:gd name="connsiteY1" fmla="*/ 744326 h 1994653"/>
              <a:gd name="connsiteX2" fmla="*/ 8594 w 2912519"/>
              <a:gd name="connsiteY2" fmla="*/ 1524502 h 1994653"/>
              <a:gd name="connsiteX3" fmla="*/ 394488 w 2912519"/>
              <a:gd name="connsiteY3" fmla="*/ 1960730 h 1994653"/>
              <a:gd name="connsiteX4" fmla="*/ 1753504 w 2912519"/>
              <a:gd name="connsiteY4" fmla="*/ 1960730 h 1994653"/>
              <a:gd name="connsiteX5" fmla="*/ 2718238 w 2912519"/>
              <a:gd name="connsiteY5" fmla="*/ 1918785 h 1994653"/>
              <a:gd name="connsiteX6" fmla="*/ 2894407 w 2912519"/>
              <a:gd name="connsiteY6" fmla="*/ 1423834 h 1994653"/>
              <a:gd name="connsiteX7" fmla="*/ 2449790 w 2912519"/>
              <a:gd name="connsiteY7" fmla="*/ 1138609 h 1994653"/>
              <a:gd name="connsiteX8" fmla="*/ 2021952 w 2912519"/>
              <a:gd name="connsiteY8" fmla="*/ 1063108 h 1994653"/>
              <a:gd name="connsiteX9" fmla="*/ 1904506 w 2912519"/>
              <a:gd name="connsiteY9" fmla="*/ 652047 h 1994653"/>
              <a:gd name="connsiteX10" fmla="*/ 1837394 w 2912519"/>
              <a:gd name="connsiteY10" fmla="*/ 148708 h 1994653"/>
              <a:gd name="connsiteX11" fmla="*/ 1191442 w 2912519"/>
              <a:gd name="connsiteY11" fmla="*/ 39651 h 19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2519" h="1994653">
                <a:moveTo>
                  <a:pt x="1191442" y="39651"/>
                </a:moveTo>
                <a:cubicBezTo>
                  <a:pt x="997097" y="138921"/>
                  <a:pt x="868465" y="496851"/>
                  <a:pt x="671324" y="744326"/>
                </a:cubicBezTo>
                <a:cubicBezTo>
                  <a:pt x="474183" y="991801"/>
                  <a:pt x="54733" y="1321768"/>
                  <a:pt x="8594" y="1524502"/>
                </a:cubicBezTo>
                <a:cubicBezTo>
                  <a:pt x="-37545" y="1727236"/>
                  <a:pt x="103670" y="1888025"/>
                  <a:pt x="394488" y="1960730"/>
                </a:cubicBezTo>
                <a:cubicBezTo>
                  <a:pt x="685306" y="2033435"/>
                  <a:pt x="1366212" y="1967721"/>
                  <a:pt x="1753504" y="1960730"/>
                </a:cubicBezTo>
                <a:cubicBezTo>
                  <a:pt x="2140796" y="1953739"/>
                  <a:pt x="2528088" y="2008268"/>
                  <a:pt x="2718238" y="1918785"/>
                </a:cubicBezTo>
                <a:cubicBezTo>
                  <a:pt x="2908388" y="1829302"/>
                  <a:pt x="2939148" y="1553863"/>
                  <a:pt x="2894407" y="1423834"/>
                </a:cubicBezTo>
                <a:cubicBezTo>
                  <a:pt x="2849666" y="1293805"/>
                  <a:pt x="2595199" y="1198730"/>
                  <a:pt x="2449790" y="1138609"/>
                </a:cubicBezTo>
                <a:cubicBezTo>
                  <a:pt x="2304381" y="1078488"/>
                  <a:pt x="2112833" y="1144202"/>
                  <a:pt x="2021952" y="1063108"/>
                </a:cubicBezTo>
                <a:cubicBezTo>
                  <a:pt x="1931071" y="982014"/>
                  <a:pt x="1933867" y="782076"/>
                  <a:pt x="1904506" y="652047"/>
                </a:cubicBezTo>
                <a:cubicBezTo>
                  <a:pt x="1875145" y="522018"/>
                  <a:pt x="1956238" y="250774"/>
                  <a:pt x="1837394" y="148708"/>
                </a:cubicBezTo>
                <a:cubicBezTo>
                  <a:pt x="1718550" y="46642"/>
                  <a:pt x="1385787" y="-59619"/>
                  <a:pt x="1191442" y="3965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Subproblems</a:t>
            </a:r>
            <a:r>
              <a:rPr lang="en-US" dirty="0" smtClean="0"/>
              <a:t> for nodes of the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Rooted 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729945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5150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580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6770" y="1603633"/>
            <a:ext cx="3576785" cy="1909813"/>
            <a:chOff x="4516770" y="1603633"/>
            <a:chExt cx="3576785" cy="1909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l="-8511" r="-6383" b="-29167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16493" y="1868373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493" y="1868373"/>
                <a:ext cx="668428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33530" y="3435606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30" y="3435606"/>
                <a:ext cx="668428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3547" y="1933054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7" y="1933054"/>
                <a:ext cx="668428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260229"/>
                <a:ext cx="8435280" cy="20627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define: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 smtClean="0"/>
                  <a:t>:= the maximum weight of an independent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00050" lvl="1" indent="0">
                  <a:buNone/>
                </a:pPr>
                <a:r>
                  <a:rPr lang="en-US" dirty="0" smtClean="0"/>
                  <a:t>	     that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≔−∞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is not an independent set</a:t>
                </a:r>
                <a:r>
                  <a:rPr lang="en-US" dirty="0"/>
                  <a:t>	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4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260229"/>
                <a:ext cx="8435280" cy="2062700"/>
              </a:xfrm>
              <a:blipFill rotWithShape="0">
                <a:blip r:embed="rId17"/>
                <a:stretch>
                  <a:fillRect l="-1084" t="-4142" b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323528" y="2146437"/>
                <a:ext cx="8496944" cy="121055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Observation. </a:t>
                </a:r>
                <a:endParaRPr lang="en-US" sz="2400" dirty="0" smtClean="0"/>
              </a:p>
              <a:p>
                <a:pPr marL="0" lvl="1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is the root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, then the maximum weight of an independent set in the entire graph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146437"/>
                <a:ext cx="8496944" cy="1210555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8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Easier to develop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[⋅, ⋅]</m:t>
                    </m:r>
                  </m:oMath>
                </a14:m>
                <a:r>
                  <a:rPr lang="en-US" dirty="0" smtClean="0"/>
                  <a:t> values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nice: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Nodes have at most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2 children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If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has 1 child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differ by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has 2 children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201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tree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Rooted tree decomposition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510" y="1052736"/>
                <a:ext cx="441692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729945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5150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580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6770" y="1603633"/>
            <a:ext cx="3576785" cy="1909813"/>
            <a:chOff x="4516770" y="1603633"/>
            <a:chExt cx="3576785" cy="1909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1603633"/>
                  <a:ext cx="288032" cy="288032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0659" y="2659662"/>
                  <a:ext cx="288032" cy="288032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 l="-8511" r="-6383" b="-29167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" name="Oval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64992" y="2424129"/>
                  <a:ext cx="288032" cy="288032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05523" y="2427856"/>
                  <a:ext cx="288032" cy="288032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8169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noFill/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6770" y="3225414"/>
                  <a:ext cx="288032" cy="288032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b="-2128"/>
                  </a:stretch>
                </a:blipFill>
                <a:ln>
                  <a:noFill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743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Easier to develop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[⋅, ⋅]</m:t>
                    </m:r>
                  </m:oMath>
                </a14:m>
                <a:r>
                  <a:rPr lang="en-US" dirty="0" smtClean="0"/>
                  <a:t> values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nice: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Nodes have at most </a:t>
                </a:r>
                <a:r>
                  <a:rPr lang="en-US" dirty="0">
                    <a:solidFill>
                      <a:srgbClr val="0070C0"/>
                    </a:solidFill>
                  </a:rPr>
                  <a:t>2 children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has 1 child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differ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has 2 children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201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tree decomposition nice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729945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255150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6580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582925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5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 bwMode="auto">
          <a:xfrm flipH="1">
            <a:off x="6746113" y="1090227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Easier to develop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[⋅, ⋅]</m:t>
                    </m:r>
                  </m:oMath>
                </a14:m>
                <a:r>
                  <a:rPr lang="en-US" dirty="0" smtClean="0"/>
                  <a:t> values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nice: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Nodes have at most </a:t>
                </a:r>
                <a:r>
                  <a:rPr lang="en-US" dirty="0">
                    <a:solidFill>
                      <a:srgbClr val="0070C0"/>
                    </a:solidFill>
                  </a:rPr>
                  <a:t>2 children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has 1 child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differ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bg1"/>
                    </a:solidFill>
                  </a:rPr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has 2 children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201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tree decomposition nice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1113853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154683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65598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99714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76371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85642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endCxn id="35" idx="2"/>
          </p:cNvCxnSpPr>
          <p:nvPr/>
        </p:nvCxnSpPr>
        <p:spPr bwMode="auto">
          <a:xfrm>
            <a:off x="8143429" y="1836947"/>
            <a:ext cx="27121" cy="99994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6113" y="1090227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Easier to develop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[⋅, ⋅]</m:t>
                    </m:r>
                  </m:oMath>
                </a14:m>
                <a:r>
                  <a:rPr lang="en-US" dirty="0" smtClean="0"/>
                  <a:t> values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nice: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Nodes have at most </a:t>
                </a:r>
                <a:r>
                  <a:rPr lang="en-US" dirty="0">
                    <a:solidFill>
                      <a:srgbClr val="0070C0"/>
                    </a:solidFill>
                  </a:rPr>
                  <a:t>2 children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has 1 child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differ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has 2 children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201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tree decomposition nice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718209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912959" y="1776565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2068345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1113853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1484784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154683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1577494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65598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99714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76371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85642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866079" y="2327634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509" y="243678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 flipH="1">
            <a:off x="5925330" y="1195878"/>
            <a:ext cx="820783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729945" y="1951919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143429" y="1248820"/>
            <a:ext cx="27121" cy="99994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6113" y="502100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Easier to develop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[⋅, ⋅]</m:t>
                    </m:r>
                  </m:oMath>
                </a14:m>
                <a:r>
                  <a:rPr lang="en-US" dirty="0" smtClean="0"/>
                  <a:t> values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nice: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Nodes have at most </a:t>
                </a:r>
                <a:r>
                  <a:rPr lang="en-US" dirty="0">
                    <a:solidFill>
                      <a:srgbClr val="0070C0"/>
                    </a:solidFill>
                  </a:rPr>
                  <a:t>2 children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has 1 child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differ by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vertex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If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has 2 children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2011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tree decomposition nice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130082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910475" y="1859130"/>
            <a:ext cx="2484" cy="738854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1480218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525726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896657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958706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98936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067858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409014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175589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26829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866079" y="1739507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509" y="184865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841983" y="176769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08559" y="153426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234" y="162697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56485" y="1818358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423061" y="158493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30736" y="1677643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271877" y="524423"/>
            <a:ext cx="3463161" cy="3410012"/>
          </a:xfrm>
          <a:custGeom>
            <a:avLst/>
            <a:gdLst>
              <a:gd name="connsiteX0" fmla="*/ 2479586 w 3420614"/>
              <a:gd name="connsiteY0" fmla="*/ 11956 h 3316248"/>
              <a:gd name="connsiteX1" fmla="*/ 793398 w 3420614"/>
              <a:gd name="connsiteY1" fmla="*/ 456573 h 3316248"/>
              <a:gd name="connsiteX2" fmla="*/ 63556 w 3420614"/>
              <a:gd name="connsiteY2" fmla="*/ 2620932 h 3316248"/>
              <a:gd name="connsiteX3" fmla="*/ 332004 w 3420614"/>
              <a:gd name="connsiteY3" fmla="*/ 3233329 h 3316248"/>
              <a:gd name="connsiteX4" fmla="*/ 2664143 w 3420614"/>
              <a:gd name="connsiteY4" fmla="*/ 3224940 h 3316248"/>
              <a:gd name="connsiteX5" fmla="*/ 3410764 w 3420614"/>
              <a:gd name="connsiteY5" fmla="*/ 2444764 h 3316248"/>
              <a:gd name="connsiteX6" fmla="*/ 3050037 w 3420614"/>
              <a:gd name="connsiteY6" fmla="*/ 347516 h 3316248"/>
              <a:gd name="connsiteX7" fmla="*/ 2479586 w 3420614"/>
              <a:gd name="connsiteY7" fmla="*/ 11956 h 3316248"/>
              <a:gd name="connsiteX0" fmla="*/ 2494726 w 3435754"/>
              <a:gd name="connsiteY0" fmla="*/ 13162 h 3317454"/>
              <a:gd name="connsiteX1" fmla="*/ 1018263 w 3435754"/>
              <a:gd name="connsiteY1" fmla="*/ 474557 h 3317454"/>
              <a:gd name="connsiteX2" fmla="*/ 78696 w 3435754"/>
              <a:gd name="connsiteY2" fmla="*/ 2622138 h 3317454"/>
              <a:gd name="connsiteX3" fmla="*/ 347144 w 3435754"/>
              <a:gd name="connsiteY3" fmla="*/ 3234535 h 3317454"/>
              <a:gd name="connsiteX4" fmla="*/ 2679283 w 3435754"/>
              <a:gd name="connsiteY4" fmla="*/ 3226146 h 3317454"/>
              <a:gd name="connsiteX5" fmla="*/ 3425904 w 3435754"/>
              <a:gd name="connsiteY5" fmla="*/ 2445970 h 3317454"/>
              <a:gd name="connsiteX6" fmla="*/ 3065177 w 3435754"/>
              <a:gd name="connsiteY6" fmla="*/ 348722 h 3317454"/>
              <a:gd name="connsiteX7" fmla="*/ 2494726 w 3435754"/>
              <a:gd name="connsiteY7" fmla="*/ 13162 h 3317454"/>
              <a:gd name="connsiteX0" fmla="*/ 2494726 w 3435754"/>
              <a:gd name="connsiteY0" fmla="*/ 40441 h 3344733"/>
              <a:gd name="connsiteX1" fmla="*/ 2276612 w 3435754"/>
              <a:gd name="connsiteY1" fmla="*/ 57219 h 3344733"/>
              <a:gd name="connsiteX2" fmla="*/ 1018263 w 3435754"/>
              <a:gd name="connsiteY2" fmla="*/ 501836 h 3344733"/>
              <a:gd name="connsiteX3" fmla="*/ 78696 w 3435754"/>
              <a:gd name="connsiteY3" fmla="*/ 2649417 h 3344733"/>
              <a:gd name="connsiteX4" fmla="*/ 347144 w 3435754"/>
              <a:gd name="connsiteY4" fmla="*/ 3261814 h 3344733"/>
              <a:gd name="connsiteX5" fmla="*/ 2679283 w 3435754"/>
              <a:gd name="connsiteY5" fmla="*/ 3253425 h 3344733"/>
              <a:gd name="connsiteX6" fmla="*/ 3425904 w 3435754"/>
              <a:gd name="connsiteY6" fmla="*/ 2473249 h 3344733"/>
              <a:gd name="connsiteX7" fmla="*/ 3065177 w 3435754"/>
              <a:gd name="connsiteY7" fmla="*/ 376001 h 3344733"/>
              <a:gd name="connsiteX8" fmla="*/ 2494726 w 3435754"/>
              <a:gd name="connsiteY8" fmla="*/ 40441 h 3344733"/>
              <a:gd name="connsiteX0" fmla="*/ 2494726 w 3435754"/>
              <a:gd name="connsiteY0" fmla="*/ 10551 h 3314843"/>
              <a:gd name="connsiteX1" fmla="*/ 1840384 w 3435754"/>
              <a:gd name="connsiteY1" fmla="*/ 119608 h 3314843"/>
              <a:gd name="connsiteX2" fmla="*/ 1018263 w 3435754"/>
              <a:gd name="connsiteY2" fmla="*/ 471946 h 3314843"/>
              <a:gd name="connsiteX3" fmla="*/ 78696 w 3435754"/>
              <a:gd name="connsiteY3" fmla="*/ 2619527 h 3314843"/>
              <a:gd name="connsiteX4" fmla="*/ 347144 w 3435754"/>
              <a:gd name="connsiteY4" fmla="*/ 3231924 h 3314843"/>
              <a:gd name="connsiteX5" fmla="*/ 2679283 w 3435754"/>
              <a:gd name="connsiteY5" fmla="*/ 3223535 h 3314843"/>
              <a:gd name="connsiteX6" fmla="*/ 3425904 w 3435754"/>
              <a:gd name="connsiteY6" fmla="*/ 2443359 h 3314843"/>
              <a:gd name="connsiteX7" fmla="*/ 3065177 w 3435754"/>
              <a:gd name="connsiteY7" fmla="*/ 346111 h 3314843"/>
              <a:gd name="connsiteX8" fmla="*/ 2494726 w 3435754"/>
              <a:gd name="connsiteY8" fmla="*/ 10551 h 3314843"/>
              <a:gd name="connsiteX0" fmla="*/ 2494726 w 3435754"/>
              <a:gd name="connsiteY0" fmla="*/ 6900 h 3311192"/>
              <a:gd name="connsiteX1" fmla="*/ 1840384 w 3435754"/>
              <a:gd name="connsiteY1" fmla="*/ 115957 h 3311192"/>
              <a:gd name="connsiteX2" fmla="*/ 1018263 w 3435754"/>
              <a:gd name="connsiteY2" fmla="*/ 468295 h 3311192"/>
              <a:gd name="connsiteX3" fmla="*/ 78696 w 3435754"/>
              <a:gd name="connsiteY3" fmla="*/ 2615876 h 3311192"/>
              <a:gd name="connsiteX4" fmla="*/ 347144 w 3435754"/>
              <a:gd name="connsiteY4" fmla="*/ 3228273 h 3311192"/>
              <a:gd name="connsiteX5" fmla="*/ 2679283 w 3435754"/>
              <a:gd name="connsiteY5" fmla="*/ 3219884 h 3311192"/>
              <a:gd name="connsiteX6" fmla="*/ 3425904 w 3435754"/>
              <a:gd name="connsiteY6" fmla="*/ 2439708 h 3311192"/>
              <a:gd name="connsiteX7" fmla="*/ 3065177 w 3435754"/>
              <a:gd name="connsiteY7" fmla="*/ 342460 h 3311192"/>
              <a:gd name="connsiteX8" fmla="*/ 2494726 w 3435754"/>
              <a:gd name="connsiteY8" fmla="*/ 6900 h 3311192"/>
              <a:gd name="connsiteX0" fmla="*/ 2494726 w 3435754"/>
              <a:gd name="connsiteY0" fmla="*/ 6900 h 3311192"/>
              <a:gd name="connsiteX1" fmla="*/ 1840384 w 3435754"/>
              <a:gd name="connsiteY1" fmla="*/ 115957 h 3311192"/>
              <a:gd name="connsiteX2" fmla="*/ 1018263 w 3435754"/>
              <a:gd name="connsiteY2" fmla="*/ 468295 h 3311192"/>
              <a:gd name="connsiteX3" fmla="*/ 78696 w 3435754"/>
              <a:gd name="connsiteY3" fmla="*/ 2615876 h 3311192"/>
              <a:gd name="connsiteX4" fmla="*/ 347144 w 3435754"/>
              <a:gd name="connsiteY4" fmla="*/ 3228273 h 3311192"/>
              <a:gd name="connsiteX5" fmla="*/ 2679283 w 3435754"/>
              <a:gd name="connsiteY5" fmla="*/ 3219884 h 3311192"/>
              <a:gd name="connsiteX6" fmla="*/ 3425904 w 3435754"/>
              <a:gd name="connsiteY6" fmla="*/ 2439708 h 3311192"/>
              <a:gd name="connsiteX7" fmla="*/ 3065177 w 3435754"/>
              <a:gd name="connsiteY7" fmla="*/ 342460 h 3311192"/>
              <a:gd name="connsiteX8" fmla="*/ 2494726 w 3435754"/>
              <a:gd name="connsiteY8" fmla="*/ 6900 h 3311192"/>
              <a:gd name="connsiteX0" fmla="*/ 2578616 w 3435245"/>
              <a:gd name="connsiteY0" fmla="*/ 9421 h 3271768"/>
              <a:gd name="connsiteX1" fmla="*/ 1840384 w 3435245"/>
              <a:gd name="connsiteY1" fmla="*/ 76533 h 3271768"/>
              <a:gd name="connsiteX2" fmla="*/ 1018263 w 3435245"/>
              <a:gd name="connsiteY2" fmla="*/ 428871 h 3271768"/>
              <a:gd name="connsiteX3" fmla="*/ 78696 w 3435245"/>
              <a:gd name="connsiteY3" fmla="*/ 2576452 h 3271768"/>
              <a:gd name="connsiteX4" fmla="*/ 347144 w 3435245"/>
              <a:gd name="connsiteY4" fmla="*/ 3188849 h 3271768"/>
              <a:gd name="connsiteX5" fmla="*/ 2679283 w 3435245"/>
              <a:gd name="connsiteY5" fmla="*/ 3180460 h 3271768"/>
              <a:gd name="connsiteX6" fmla="*/ 3425904 w 3435245"/>
              <a:gd name="connsiteY6" fmla="*/ 2400284 h 3271768"/>
              <a:gd name="connsiteX7" fmla="*/ 3065177 w 3435245"/>
              <a:gd name="connsiteY7" fmla="*/ 303036 h 3271768"/>
              <a:gd name="connsiteX8" fmla="*/ 2578616 w 3435245"/>
              <a:gd name="connsiteY8" fmla="*/ 9421 h 3271768"/>
              <a:gd name="connsiteX0" fmla="*/ 2612171 w 3435098"/>
              <a:gd name="connsiteY0" fmla="*/ 4483 h 3392665"/>
              <a:gd name="connsiteX1" fmla="*/ 1840384 w 3435098"/>
              <a:gd name="connsiteY1" fmla="*/ 197430 h 3392665"/>
              <a:gd name="connsiteX2" fmla="*/ 1018263 w 3435098"/>
              <a:gd name="connsiteY2" fmla="*/ 549768 h 3392665"/>
              <a:gd name="connsiteX3" fmla="*/ 78696 w 3435098"/>
              <a:gd name="connsiteY3" fmla="*/ 2697349 h 3392665"/>
              <a:gd name="connsiteX4" fmla="*/ 347144 w 3435098"/>
              <a:gd name="connsiteY4" fmla="*/ 3309746 h 3392665"/>
              <a:gd name="connsiteX5" fmla="*/ 2679283 w 3435098"/>
              <a:gd name="connsiteY5" fmla="*/ 3301357 h 3392665"/>
              <a:gd name="connsiteX6" fmla="*/ 3425904 w 3435098"/>
              <a:gd name="connsiteY6" fmla="*/ 2521181 h 3392665"/>
              <a:gd name="connsiteX7" fmla="*/ 3065177 w 3435098"/>
              <a:gd name="connsiteY7" fmla="*/ 423933 h 3392665"/>
              <a:gd name="connsiteX8" fmla="*/ 2612171 w 3435098"/>
              <a:gd name="connsiteY8" fmla="*/ 4483 h 3392665"/>
              <a:gd name="connsiteX0" fmla="*/ 2612171 w 3435098"/>
              <a:gd name="connsiteY0" fmla="*/ 103462 h 3491644"/>
              <a:gd name="connsiteX1" fmla="*/ 2360503 w 3435098"/>
              <a:gd name="connsiteY1" fmla="*/ 11184 h 3491644"/>
              <a:gd name="connsiteX2" fmla="*/ 1840384 w 3435098"/>
              <a:gd name="connsiteY2" fmla="*/ 296409 h 3491644"/>
              <a:gd name="connsiteX3" fmla="*/ 1018263 w 3435098"/>
              <a:gd name="connsiteY3" fmla="*/ 648747 h 3491644"/>
              <a:gd name="connsiteX4" fmla="*/ 78696 w 3435098"/>
              <a:gd name="connsiteY4" fmla="*/ 2796328 h 3491644"/>
              <a:gd name="connsiteX5" fmla="*/ 347144 w 3435098"/>
              <a:gd name="connsiteY5" fmla="*/ 3408725 h 3491644"/>
              <a:gd name="connsiteX6" fmla="*/ 2679283 w 3435098"/>
              <a:gd name="connsiteY6" fmla="*/ 3400336 h 3491644"/>
              <a:gd name="connsiteX7" fmla="*/ 3425904 w 3435098"/>
              <a:gd name="connsiteY7" fmla="*/ 2620160 h 3491644"/>
              <a:gd name="connsiteX8" fmla="*/ 3065177 w 3435098"/>
              <a:gd name="connsiteY8" fmla="*/ 522912 h 3491644"/>
              <a:gd name="connsiteX9" fmla="*/ 2612171 w 3435098"/>
              <a:gd name="connsiteY9" fmla="*/ 103462 h 3491644"/>
              <a:gd name="connsiteX0" fmla="*/ 2712839 w 3434683"/>
              <a:gd name="connsiteY0" fmla="*/ 96360 h 3492931"/>
              <a:gd name="connsiteX1" fmla="*/ 2360503 w 3434683"/>
              <a:gd name="connsiteY1" fmla="*/ 12471 h 3492931"/>
              <a:gd name="connsiteX2" fmla="*/ 1840384 w 3434683"/>
              <a:gd name="connsiteY2" fmla="*/ 297696 h 3492931"/>
              <a:gd name="connsiteX3" fmla="*/ 1018263 w 3434683"/>
              <a:gd name="connsiteY3" fmla="*/ 650034 h 3492931"/>
              <a:gd name="connsiteX4" fmla="*/ 78696 w 3434683"/>
              <a:gd name="connsiteY4" fmla="*/ 2797615 h 3492931"/>
              <a:gd name="connsiteX5" fmla="*/ 347144 w 3434683"/>
              <a:gd name="connsiteY5" fmla="*/ 3410012 h 3492931"/>
              <a:gd name="connsiteX6" fmla="*/ 2679283 w 3434683"/>
              <a:gd name="connsiteY6" fmla="*/ 3401623 h 3492931"/>
              <a:gd name="connsiteX7" fmla="*/ 3425904 w 3434683"/>
              <a:gd name="connsiteY7" fmla="*/ 2621447 h 3492931"/>
              <a:gd name="connsiteX8" fmla="*/ 3065177 w 3434683"/>
              <a:gd name="connsiteY8" fmla="*/ 524199 h 3492931"/>
              <a:gd name="connsiteX9" fmla="*/ 2712839 w 3434683"/>
              <a:gd name="connsiteY9" fmla="*/ 96360 h 3492931"/>
              <a:gd name="connsiteX0" fmla="*/ 2712839 w 3434683"/>
              <a:gd name="connsiteY0" fmla="*/ 96360 h 3467109"/>
              <a:gd name="connsiteX1" fmla="*/ 2360503 w 3434683"/>
              <a:gd name="connsiteY1" fmla="*/ 12471 h 3467109"/>
              <a:gd name="connsiteX2" fmla="*/ 1840384 w 3434683"/>
              <a:gd name="connsiteY2" fmla="*/ 297696 h 3467109"/>
              <a:gd name="connsiteX3" fmla="*/ 1018263 w 3434683"/>
              <a:gd name="connsiteY3" fmla="*/ 650034 h 3467109"/>
              <a:gd name="connsiteX4" fmla="*/ 78696 w 3434683"/>
              <a:gd name="connsiteY4" fmla="*/ 2797615 h 3467109"/>
              <a:gd name="connsiteX5" fmla="*/ 347144 w 3434683"/>
              <a:gd name="connsiteY5" fmla="*/ 3410012 h 3467109"/>
              <a:gd name="connsiteX6" fmla="*/ 2679283 w 3434683"/>
              <a:gd name="connsiteY6" fmla="*/ 3351289 h 3467109"/>
              <a:gd name="connsiteX7" fmla="*/ 3425904 w 3434683"/>
              <a:gd name="connsiteY7" fmla="*/ 2621447 h 3467109"/>
              <a:gd name="connsiteX8" fmla="*/ 3065177 w 3434683"/>
              <a:gd name="connsiteY8" fmla="*/ 524199 h 3467109"/>
              <a:gd name="connsiteX9" fmla="*/ 2712839 w 3434683"/>
              <a:gd name="connsiteY9" fmla="*/ 96360 h 3467109"/>
              <a:gd name="connsiteX0" fmla="*/ 2712839 w 3434683"/>
              <a:gd name="connsiteY0" fmla="*/ 96360 h 3441733"/>
              <a:gd name="connsiteX1" fmla="*/ 2360503 w 3434683"/>
              <a:gd name="connsiteY1" fmla="*/ 12471 h 3441733"/>
              <a:gd name="connsiteX2" fmla="*/ 1840384 w 3434683"/>
              <a:gd name="connsiteY2" fmla="*/ 297696 h 3441733"/>
              <a:gd name="connsiteX3" fmla="*/ 1018263 w 3434683"/>
              <a:gd name="connsiteY3" fmla="*/ 650034 h 3441733"/>
              <a:gd name="connsiteX4" fmla="*/ 78696 w 3434683"/>
              <a:gd name="connsiteY4" fmla="*/ 2797615 h 3441733"/>
              <a:gd name="connsiteX5" fmla="*/ 347144 w 3434683"/>
              <a:gd name="connsiteY5" fmla="*/ 3410012 h 3441733"/>
              <a:gd name="connsiteX6" fmla="*/ 2679283 w 3434683"/>
              <a:gd name="connsiteY6" fmla="*/ 3351289 h 3441733"/>
              <a:gd name="connsiteX7" fmla="*/ 3425904 w 3434683"/>
              <a:gd name="connsiteY7" fmla="*/ 2621447 h 3441733"/>
              <a:gd name="connsiteX8" fmla="*/ 3065177 w 3434683"/>
              <a:gd name="connsiteY8" fmla="*/ 524199 h 3441733"/>
              <a:gd name="connsiteX9" fmla="*/ 2712839 w 3434683"/>
              <a:gd name="connsiteY9" fmla="*/ 96360 h 3441733"/>
              <a:gd name="connsiteX0" fmla="*/ 2741317 w 3463161"/>
              <a:gd name="connsiteY0" fmla="*/ 96360 h 3410012"/>
              <a:gd name="connsiteX1" fmla="*/ 2388981 w 3463161"/>
              <a:gd name="connsiteY1" fmla="*/ 12471 h 3410012"/>
              <a:gd name="connsiteX2" fmla="*/ 1868862 w 3463161"/>
              <a:gd name="connsiteY2" fmla="*/ 297696 h 3410012"/>
              <a:gd name="connsiteX3" fmla="*/ 1046741 w 3463161"/>
              <a:gd name="connsiteY3" fmla="*/ 650034 h 3410012"/>
              <a:gd name="connsiteX4" fmla="*/ 107174 w 3463161"/>
              <a:gd name="connsiteY4" fmla="*/ 2797615 h 3410012"/>
              <a:gd name="connsiteX5" fmla="*/ 375622 w 3463161"/>
              <a:gd name="connsiteY5" fmla="*/ 3410012 h 3410012"/>
              <a:gd name="connsiteX6" fmla="*/ 2707761 w 3463161"/>
              <a:gd name="connsiteY6" fmla="*/ 3351289 h 3410012"/>
              <a:gd name="connsiteX7" fmla="*/ 3454382 w 3463161"/>
              <a:gd name="connsiteY7" fmla="*/ 2621447 h 3410012"/>
              <a:gd name="connsiteX8" fmla="*/ 3093655 w 3463161"/>
              <a:gd name="connsiteY8" fmla="*/ 524199 h 3410012"/>
              <a:gd name="connsiteX9" fmla="*/ 2741317 w 3463161"/>
              <a:gd name="connsiteY9" fmla="*/ 96360 h 34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3161" h="3410012">
                <a:moveTo>
                  <a:pt x="2741317" y="96360"/>
                </a:moveTo>
                <a:cubicBezTo>
                  <a:pt x="2623871" y="11072"/>
                  <a:pt x="2517612" y="-19687"/>
                  <a:pt x="2388981" y="12471"/>
                </a:cubicBezTo>
                <a:cubicBezTo>
                  <a:pt x="2260350" y="44629"/>
                  <a:pt x="2124726" y="205417"/>
                  <a:pt x="1868862" y="297696"/>
                </a:cubicBezTo>
                <a:cubicBezTo>
                  <a:pt x="1614396" y="332650"/>
                  <a:pt x="1340356" y="233381"/>
                  <a:pt x="1046741" y="650034"/>
                </a:cubicBezTo>
                <a:cubicBezTo>
                  <a:pt x="753126" y="1066687"/>
                  <a:pt x="219027" y="2337619"/>
                  <a:pt x="107174" y="2797615"/>
                </a:cubicBezTo>
                <a:cubicBezTo>
                  <a:pt x="-4679" y="3257611"/>
                  <a:pt x="-150088" y="3401623"/>
                  <a:pt x="375622" y="3410012"/>
                </a:cubicBezTo>
                <a:lnTo>
                  <a:pt x="2707761" y="3351289"/>
                </a:lnTo>
                <a:cubicBezTo>
                  <a:pt x="3229277" y="3337308"/>
                  <a:pt x="3390066" y="3101018"/>
                  <a:pt x="3454382" y="2621447"/>
                </a:cubicBezTo>
                <a:cubicBezTo>
                  <a:pt x="3518698" y="2141876"/>
                  <a:pt x="3212499" y="945047"/>
                  <a:pt x="3093655" y="524199"/>
                </a:cubicBezTo>
                <a:cubicBezTo>
                  <a:pt x="2974811" y="103351"/>
                  <a:pt x="2858763" y="181648"/>
                  <a:pt x="2741317" y="9636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59184" y="1432423"/>
            <a:ext cx="2395855" cy="2374218"/>
          </a:xfrm>
          <a:custGeom>
            <a:avLst/>
            <a:gdLst>
              <a:gd name="connsiteX0" fmla="*/ 792779 w 2281978"/>
              <a:gd name="connsiteY0" fmla="*/ 95429 h 2360950"/>
              <a:gd name="connsiteX1" fmla="*/ 96493 w 2281978"/>
              <a:gd name="connsiteY1" fmla="*/ 925939 h 2360950"/>
              <a:gd name="connsiteX2" fmla="*/ 62937 w 2281978"/>
              <a:gd name="connsiteY2" fmla="*/ 1370556 h 2360950"/>
              <a:gd name="connsiteX3" fmla="*/ 633388 w 2281978"/>
              <a:gd name="connsiteY3" fmla="*/ 1748061 h 2360950"/>
              <a:gd name="connsiteX4" fmla="*/ 1145117 w 2281978"/>
              <a:gd name="connsiteY4" fmla="*/ 2234622 h 2360950"/>
              <a:gd name="connsiteX5" fmla="*/ 2135018 w 2281978"/>
              <a:gd name="connsiteY5" fmla="*/ 2259789 h 2360950"/>
              <a:gd name="connsiteX6" fmla="*/ 2252464 w 2281978"/>
              <a:gd name="connsiteY6" fmla="*/ 1051774 h 2360950"/>
              <a:gd name="connsiteX7" fmla="*/ 2185352 w 2281978"/>
              <a:gd name="connsiteY7" fmla="*/ 112207 h 2360950"/>
              <a:gd name="connsiteX8" fmla="*/ 1296119 w 2281978"/>
              <a:gd name="connsiteY8" fmla="*/ 19928 h 2360950"/>
              <a:gd name="connsiteX9" fmla="*/ 792779 w 2281978"/>
              <a:gd name="connsiteY9" fmla="*/ 95429 h 2360950"/>
              <a:gd name="connsiteX0" fmla="*/ 792779 w 2281978"/>
              <a:gd name="connsiteY0" fmla="*/ 111151 h 2376672"/>
              <a:gd name="connsiteX1" fmla="*/ 96493 w 2281978"/>
              <a:gd name="connsiteY1" fmla="*/ 941661 h 2376672"/>
              <a:gd name="connsiteX2" fmla="*/ 62937 w 2281978"/>
              <a:gd name="connsiteY2" fmla="*/ 1386278 h 2376672"/>
              <a:gd name="connsiteX3" fmla="*/ 633388 w 2281978"/>
              <a:gd name="connsiteY3" fmla="*/ 1763783 h 2376672"/>
              <a:gd name="connsiteX4" fmla="*/ 1145117 w 2281978"/>
              <a:gd name="connsiteY4" fmla="*/ 2250344 h 2376672"/>
              <a:gd name="connsiteX5" fmla="*/ 2135018 w 2281978"/>
              <a:gd name="connsiteY5" fmla="*/ 2275511 h 2376672"/>
              <a:gd name="connsiteX6" fmla="*/ 2252464 w 2281978"/>
              <a:gd name="connsiteY6" fmla="*/ 1067496 h 2376672"/>
              <a:gd name="connsiteX7" fmla="*/ 2185352 w 2281978"/>
              <a:gd name="connsiteY7" fmla="*/ 127929 h 2376672"/>
              <a:gd name="connsiteX8" fmla="*/ 1463899 w 2281978"/>
              <a:gd name="connsiteY8" fmla="*/ 10483 h 2376672"/>
              <a:gd name="connsiteX9" fmla="*/ 792779 w 2281978"/>
              <a:gd name="connsiteY9" fmla="*/ 111151 h 2376672"/>
              <a:gd name="connsiteX0" fmla="*/ 792779 w 2311511"/>
              <a:gd name="connsiteY0" fmla="*/ 111151 h 2374218"/>
              <a:gd name="connsiteX1" fmla="*/ 96493 w 2311511"/>
              <a:gd name="connsiteY1" fmla="*/ 941661 h 2374218"/>
              <a:gd name="connsiteX2" fmla="*/ 62937 w 2311511"/>
              <a:gd name="connsiteY2" fmla="*/ 1386278 h 2374218"/>
              <a:gd name="connsiteX3" fmla="*/ 633388 w 2311511"/>
              <a:gd name="connsiteY3" fmla="*/ 1763783 h 2374218"/>
              <a:gd name="connsiteX4" fmla="*/ 1145117 w 2311511"/>
              <a:gd name="connsiteY4" fmla="*/ 2250344 h 2374218"/>
              <a:gd name="connsiteX5" fmla="*/ 2135018 w 2311511"/>
              <a:gd name="connsiteY5" fmla="*/ 2275511 h 2374218"/>
              <a:gd name="connsiteX6" fmla="*/ 2302798 w 2311511"/>
              <a:gd name="connsiteY6" fmla="*/ 1101052 h 2374218"/>
              <a:gd name="connsiteX7" fmla="*/ 2185352 w 2311511"/>
              <a:gd name="connsiteY7" fmla="*/ 127929 h 2374218"/>
              <a:gd name="connsiteX8" fmla="*/ 1463899 w 2311511"/>
              <a:gd name="connsiteY8" fmla="*/ 10483 h 2374218"/>
              <a:gd name="connsiteX9" fmla="*/ 792779 w 2311511"/>
              <a:gd name="connsiteY9" fmla="*/ 111151 h 2374218"/>
              <a:gd name="connsiteX0" fmla="*/ 792779 w 2395855"/>
              <a:gd name="connsiteY0" fmla="*/ 111151 h 2374218"/>
              <a:gd name="connsiteX1" fmla="*/ 96493 w 2395855"/>
              <a:gd name="connsiteY1" fmla="*/ 941661 h 2374218"/>
              <a:gd name="connsiteX2" fmla="*/ 62937 w 2395855"/>
              <a:gd name="connsiteY2" fmla="*/ 1386278 h 2374218"/>
              <a:gd name="connsiteX3" fmla="*/ 633388 w 2395855"/>
              <a:gd name="connsiteY3" fmla="*/ 1763783 h 2374218"/>
              <a:gd name="connsiteX4" fmla="*/ 1145117 w 2395855"/>
              <a:gd name="connsiteY4" fmla="*/ 2250344 h 2374218"/>
              <a:gd name="connsiteX5" fmla="*/ 2135018 w 2395855"/>
              <a:gd name="connsiteY5" fmla="*/ 2275511 h 2374218"/>
              <a:gd name="connsiteX6" fmla="*/ 2395077 w 2395855"/>
              <a:gd name="connsiteY6" fmla="*/ 1101052 h 2374218"/>
              <a:gd name="connsiteX7" fmla="*/ 2185352 w 2395855"/>
              <a:gd name="connsiteY7" fmla="*/ 127929 h 2374218"/>
              <a:gd name="connsiteX8" fmla="*/ 1463899 w 2395855"/>
              <a:gd name="connsiteY8" fmla="*/ 10483 h 2374218"/>
              <a:gd name="connsiteX9" fmla="*/ 792779 w 2395855"/>
              <a:gd name="connsiteY9" fmla="*/ 111151 h 237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5855" h="2374218">
                <a:moveTo>
                  <a:pt x="792779" y="111151"/>
                </a:moveTo>
                <a:cubicBezTo>
                  <a:pt x="564878" y="266347"/>
                  <a:pt x="218133" y="729140"/>
                  <a:pt x="96493" y="941661"/>
                </a:cubicBezTo>
                <a:cubicBezTo>
                  <a:pt x="-25147" y="1154182"/>
                  <a:pt x="-26545" y="1249258"/>
                  <a:pt x="62937" y="1386278"/>
                </a:cubicBezTo>
                <a:cubicBezTo>
                  <a:pt x="152419" y="1523298"/>
                  <a:pt x="453025" y="1619772"/>
                  <a:pt x="633388" y="1763783"/>
                </a:cubicBezTo>
                <a:cubicBezTo>
                  <a:pt x="813751" y="1907794"/>
                  <a:pt x="894845" y="2165056"/>
                  <a:pt x="1145117" y="2250344"/>
                </a:cubicBezTo>
                <a:cubicBezTo>
                  <a:pt x="1395389" y="2335632"/>
                  <a:pt x="1926691" y="2467060"/>
                  <a:pt x="2135018" y="2275511"/>
                </a:cubicBezTo>
                <a:cubicBezTo>
                  <a:pt x="2343345" y="2083962"/>
                  <a:pt x="2386688" y="1458982"/>
                  <a:pt x="2395077" y="1101052"/>
                </a:cubicBezTo>
                <a:cubicBezTo>
                  <a:pt x="2403466" y="743122"/>
                  <a:pt x="2344743" y="299903"/>
                  <a:pt x="2185352" y="127929"/>
                </a:cubicBezTo>
                <a:cubicBezTo>
                  <a:pt x="2025961" y="-44045"/>
                  <a:pt x="1691800" y="13279"/>
                  <a:pt x="1463899" y="10483"/>
                </a:cubicBezTo>
                <a:cubicBezTo>
                  <a:pt x="1235998" y="7687"/>
                  <a:pt x="1020680" y="-44045"/>
                  <a:pt x="792779" y="111151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51458" y="1461476"/>
            <a:ext cx="1741956" cy="2345931"/>
          </a:xfrm>
          <a:custGeom>
            <a:avLst/>
            <a:gdLst>
              <a:gd name="connsiteX0" fmla="*/ 192228 w 1655132"/>
              <a:gd name="connsiteY0" fmla="*/ 2213234 h 2346263"/>
              <a:gd name="connsiteX1" fmla="*/ 1509300 w 1655132"/>
              <a:gd name="connsiteY1" fmla="*/ 2196456 h 2346263"/>
              <a:gd name="connsiteX2" fmla="*/ 1618357 w 1655132"/>
              <a:gd name="connsiteY2" fmla="*/ 602548 h 2346263"/>
              <a:gd name="connsiteX3" fmla="*/ 1475744 w 1655132"/>
              <a:gd name="connsiteY3" fmla="*/ 40485 h 2346263"/>
              <a:gd name="connsiteX4" fmla="*/ 964015 w 1655132"/>
              <a:gd name="connsiteY4" fmla="*/ 141153 h 2346263"/>
              <a:gd name="connsiteX5" fmla="*/ 284507 w 1655132"/>
              <a:gd name="connsiteY5" fmla="*/ 912940 h 2346263"/>
              <a:gd name="connsiteX6" fmla="*/ 16059 w 1655132"/>
              <a:gd name="connsiteY6" fmla="*/ 1617616 h 2346263"/>
              <a:gd name="connsiteX7" fmla="*/ 192228 w 1655132"/>
              <a:gd name="connsiteY7" fmla="*/ 2213234 h 2346263"/>
              <a:gd name="connsiteX0" fmla="*/ 279864 w 1742768"/>
              <a:gd name="connsiteY0" fmla="*/ 2213234 h 2346263"/>
              <a:gd name="connsiteX1" fmla="*/ 1596936 w 1742768"/>
              <a:gd name="connsiteY1" fmla="*/ 2196456 h 2346263"/>
              <a:gd name="connsiteX2" fmla="*/ 1705993 w 1742768"/>
              <a:gd name="connsiteY2" fmla="*/ 602548 h 2346263"/>
              <a:gd name="connsiteX3" fmla="*/ 1563380 w 1742768"/>
              <a:gd name="connsiteY3" fmla="*/ 40485 h 2346263"/>
              <a:gd name="connsiteX4" fmla="*/ 1051651 w 1742768"/>
              <a:gd name="connsiteY4" fmla="*/ 141153 h 2346263"/>
              <a:gd name="connsiteX5" fmla="*/ 372143 w 1742768"/>
              <a:gd name="connsiteY5" fmla="*/ 912940 h 2346263"/>
              <a:gd name="connsiteX6" fmla="*/ 3027 w 1742768"/>
              <a:gd name="connsiteY6" fmla="*/ 1617616 h 2346263"/>
              <a:gd name="connsiteX7" fmla="*/ 279864 w 1742768"/>
              <a:gd name="connsiteY7" fmla="*/ 2213234 h 2346263"/>
              <a:gd name="connsiteX0" fmla="*/ 279052 w 1741956"/>
              <a:gd name="connsiteY0" fmla="*/ 2212902 h 2345931"/>
              <a:gd name="connsiteX1" fmla="*/ 1596124 w 1741956"/>
              <a:gd name="connsiteY1" fmla="*/ 2196124 h 2345931"/>
              <a:gd name="connsiteX2" fmla="*/ 1705181 w 1741956"/>
              <a:gd name="connsiteY2" fmla="*/ 602216 h 2345931"/>
              <a:gd name="connsiteX3" fmla="*/ 1562568 w 1741956"/>
              <a:gd name="connsiteY3" fmla="*/ 40153 h 2345931"/>
              <a:gd name="connsiteX4" fmla="*/ 1050839 w 1741956"/>
              <a:gd name="connsiteY4" fmla="*/ 140821 h 2345931"/>
              <a:gd name="connsiteX5" fmla="*/ 346164 w 1741956"/>
              <a:gd name="connsiteY5" fmla="*/ 904219 h 2345931"/>
              <a:gd name="connsiteX6" fmla="*/ 2215 w 1741956"/>
              <a:gd name="connsiteY6" fmla="*/ 1617284 h 2345931"/>
              <a:gd name="connsiteX7" fmla="*/ 279052 w 1741956"/>
              <a:gd name="connsiteY7" fmla="*/ 2212902 h 23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1956" h="2345931">
                <a:moveTo>
                  <a:pt x="279052" y="2212902"/>
                </a:moveTo>
                <a:cubicBezTo>
                  <a:pt x="544703" y="2309375"/>
                  <a:pt x="1358436" y="2464572"/>
                  <a:pt x="1596124" y="2196124"/>
                </a:cubicBezTo>
                <a:cubicBezTo>
                  <a:pt x="1833812" y="1927676"/>
                  <a:pt x="1710774" y="961544"/>
                  <a:pt x="1705181" y="602216"/>
                </a:cubicBezTo>
                <a:cubicBezTo>
                  <a:pt x="1699588" y="242888"/>
                  <a:pt x="1671625" y="117052"/>
                  <a:pt x="1562568" y="40153"/>
                </a:cubicBezTo>
                <a:cubicBezTo>
                  <a:pt x="1453511" y="-36746"/>
                  <a:pt x="1253573" y="-3190"/>
                  <a:pt x="1050839" y="140821"/>
                </a:cubicBezTo>
                <a:cubicBezTo>
                  <a:pt x="848105" y="284832"/>
                  <a:pt x="504157" y="658142"/>
                  <a:pt x="346164" y="904219"/>
                </a:cubicBezTo>
                <a:cubicBezTo>
                  <a:pt x="188171" y="1150296"/>
                  <a:pt x="13400" y="1399170"/>
                  <a:pt x="2215" y="1617284"/>
                </a:cubicBezTo>
                <a:cubicBezTo>
                  <a:pt x="-8970" y="1835398"/>
                  <a:pt x="13401" y="2116429"/>
                  <a:pt x="279052" y="2212902"/>
                </a:cubicBezTo>
                <a:close/>
              </a:path>
            </a:pathLst>
          </a:custGeom>
          <a:gradFill>
            <a:gsLst>
              <a:gs pos="0">
                <a:schemeClr val="accent2">
                  <a:tint val="50000"/>
                  <a:satMod val="300000"/>
                  <a:alpha val="53000"/>
                </a:schemeClr>
              </a:gs>
              <a:gs pos="35000">
                <a:schemeClr val="accent2">
                  <a:tint val="37000"/>
                  <a:satMod val="300000"/>
                  <a:alpha val="57000"/>
                </a:schemeClr>
              </a:gs>
              <a:gs pos="100000">
                <a:schemeClr val="accent2">
                  <a:tint val="15000"/>
                  <a:satMod val="350000"/>
                  <a:alpha val="91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374445" y="1487026"/>
            <a:ext cx="1033987" cy="1520079"/>
          </a:xfrm>
          <a:custGeom>
            <a:avLst/>
            <a:gdLst>
              <a:gd name="connsiteX0" fmla="*/ 319970 w 1033987"/>
              <a:gd name="connsiteY0" fmla="*/ 22992 h 1520079"/>
              <a:gd name="connsiteX1" fmla="*/ 17966 w 1033987"/>
              <a:gd name="connsiteY1" fmla="*/ 165605 h 1520079"/>
              <a:gd name="connsiteX2" fmla="*/ 34744 w 1033987"/>
              <a:gd name="connsiteY2" fmla="*/ 685723 h 1520079"/>
              <a:gd name="connsiteX3" fmla="*/ 34744 w 1033987"/>
              <a:gd name="connsiteY3" fmla="*/ 1189062 h 1520079"/>
              <a:gd name="connsiteX4" fmla="*/ 236080 w 1033987"/>
              <a:gd name="connsiteY4" fmla="*/ 1465899 h 1520079"/>
              <a:gd name="connsiteX5" fmla="*/ 647140 w 1033987"/>
              <a:gd name="connsiteY5" fmla="*/ 1474288 h 1520079"/>
              <a:gd name="connsiteX6" fmla="*/ 1007867 w 1033987"/>
              <a:gd name="connsiteY6" fmla="*/ 979337 h 1520079"/>
              <a:gd name="connsiteX7" fmla="*/ 965922 w 1033987"/>
              <a:gd name="connsiteY7" fmla="*/ 199161 h 1520079"/>
              <a:gd name="connsiteX8" fmla="*/ 647140 w 1033987"/>
              <a:gd name="connsiteY8" fmla="*/ 14603 h 1520079"/>
              <a:gd name="connsiteX9" fmla="*/ 319970 w 1033987"/>
              <a:gd name="connsiteY9" fmla="*/ 22992 h 152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987" h="1520079">
                <a:moveTo>
                  <a:pt x="319970" y="22992"/>
                </a:moveTo>
                <a:cubicBezTo>
                  <a:pt x="215108" y="48159"/>
                  <a:pt x="65504" y="55150"/>
                  <a:pt x="17966" y="165605"/>
                </a:cubicBezTo>
                <a:cubicBezTo>
                  <a:pt x="-29572" y="276060"/>
                  <a:pt x="31948" y="515147"/>
                  <a:pt x="34744" y="685723"/>
                </a:cubicBezTo>
                <a:cubicBezTo>
                  <a:pt x="37540" y="856299"/>
                  <a:pt x="1188" y="1059033"/>
                  <a:pt x="34744" y="1189062"/>
                </a:cubicBezTo>
                <a:cubicBezTo>
                  <a:pt x="68300" y="1319091"/>
                  <a:pt x="134014" y="1418361"/>
                  <a:pt x="236080" y="1465899"/>
                </a:cubicBezTo>
                <a:cubicBezTo>
                  <a:pt x="338146" y="1513437"/>
                  <a:pt x="518509" y="1555382"/>
                  <a:pt x="647140" y="1474288"/>
                </a:cubicBezTo>
                <a:cubicBezTo>
                  <a:pt x="775771" y="1393194"/>
                  <a:pt x="954737" y="1191858"/>
                  <a:pt x="1007867" y="979337"/>
                </a:cubicBezTo>
                <a:cubicBezTo>
                  <a:pt x="1060997" y="766816"/>
                  <a:pt x="1026043" y="359950"/>
                  <a:pt x="965922" y="199161"/>
                </a:cubicBezTo>
                <a:cubicBezTo>
                  <a:pt x="905801" y="38372"/>
                  <a:pt x="752002" y="38372"/>
                  <a:pt x="647140" y="14603"/>
                </a:cubicBezTo>
                <a:cubicBezTo>
                  <a:pt x="542278" y="-9166"/>
                  <a:pt x="424832" y="-2175"/>
                  <a:pt x="319970" y="22992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622642" y="1233004"/>
            <a:ext cx="2532852" cy="2564879"/>
          </a:xfrm>
          <a:custGeom>
            <a:avLst/>
            <a:gdLst>
              <a:gd name="connsiteX0" fmla="*/ 1227429 w 2631203"/>
              <a:gd name="connsiteY0" fmla="*/ 11008 h 2636181"/>
              <a:gd name="connsiteX1" fmla="*/ 631810 w 2631203"/>
              <a:gd name="connsiteY1" fmla="*/ 296233 h 2636181"/>
              <a:gd name="connsiteX2" fmla="*/ 522753 w 2631203"/>
              <a:gd name="connsiteY2" fmla="*/ 1378413 h 2636181"/>
              <a:gd name="connsiteX3" fmla="*/ 69748 w 2631203"/>
              <a:gd name="connsiteY3" fmla="*/ 1781085 h 2636181"/>
              <a:gd name="connsiteX4" fmla="*/ 153638 w 2631203"/>
              <a:gd name="connsiteY4" fmla="*/ 2519316 h 2636181"/>
              <a:gd name="connsiteX5" fmla="*/ 1487487 w 2631203"/>
              <a:gd name="connsiteY5" fmla="*/ 2569650 h 2636181"/>
              <a:gd name="connsiteX6" fmla="*/ 2561278 w 2631203"/>
              <a:gd name="connsiteY6" fmla="*/ 2569650 h 2636181"/>
              <a:gd name="connsiteX7" fmla="*/ 2460610 w 2631203"/>
              <a:gd name="connsiteY7" fmla="*/ 1697195 h 2636181"/>
              <a:gd name="connsiteX8" fmla="*/ 1923715 w 2631203"/>
              <a:gd name="connsiteY8" fmla="*/ 1630083 h 2636181"/>
              <a:gd name="connsiteX9" fmla="*/ 1713990 w 2631203"/>
              <a:gd name="connsiteY9" fmla="*/ 1260967 h 2636181"/>
              <a:gd name="connsiteX10" fmla="*/ 1688823 w 2631203"/>
              <a:gd name="connsiteY10" fmla="*/ 505958 h 2636181"/>
              <a:gd name="connsiteX11" fmla="*/ 1588155 w 2631203"/>
              <a:gd name="connsiteY11" fmla="*/ 103286 h 2636181"/>
              <a:gd name="connsiteX12" fmla="*/ 1227429 w 2631203"/>
              <a:gd name="connsiteY12" fmla="*/ 11008 h 2636181"/>
              <a:gd name="connsiteX0" fmla="*/ 1227429 w 2665983"/>
              <a:gd name="connsiteY0" fmla="*/ 11008 h 2626245"/>
              <a:gd name="connsiteX1" fmla="*/ 631810 w 2665983"/>
              <a:gd name="connsiteY1" fmla="*/ 296233 h 2626245"/>
              <a:gd name="connsiteX2" fmla="*/ 522753 w 2665983"/>
              <a:gd name="connsiteY2" fmla="*/ 1378413 h 2626245"/>
              <a:gd name="connsiteX3" fmla="*/ 69748 w 2665983"/>
              <a:gd name="connsiteY3" fmla="*/ 1781085 h 2626245"/>
              <a:gd name="connsiteX4" fmla="*/ 153638 w 2665983"/>
              <a:gd name="connsiteY4" fmla="*/ 2519316 h 2626245"/>
              <a:gd name="connsiteX5" fmla="*/ 1487487 w 2665983"/>
              <a:gd name="connsiteY5" fmla="*/ 2569650 h 2626245"/>
              <a:gd name="connsiteX6" fmla="*/ 2561278 w 2665983"/>
              <a:gd name="connsiteY6" fmla="*/ 2569650 h 2626245"/>
              <a:gd name="connsiteX7" fmla="*/ 2552889 w 2665983"/>
              <a:gd name="connsiteY7" fmla="*/ 1831419 h 2626245"/>
              <a:gd name="connsiteX8" fmla="*/ 1923715 w 2665983"/>
              <a:gd name="connsiteY8" fmla="*/ 1630083 h 2626245"/>
              <a:gd name="connsiteX9" fmla="*/ 1713990 w 2665983"/>
              <a:gd name="connsiteY9" fmla="*/ 1260967 h 2626245"/>
              <a:gd name="connsiteX10" fmla="*/ 1688823 w 2665983"/>
              <a:gd name="connsiteY10" fmla="*/ 505958 h 2626245"/>
              <a:gd name="connsiteX11" fmla="*/ 1588155 w 2665983"/>
              <a:gd name="connsiteY11" fmla="*/ 103286 h 2626245"/>
              <a:gd name="connsiteX12" fmla="*/ 1227429 w 2665983"/>
              <a:gd name="connsiteY12" fmla="*/ 11008 h 2626245"/>
              <a:gd name="connsiteX0" fmla="*/ 1218418 w 2656972"/>
              <a:gd name="connsiteY0" fmla="*/ 11008 h 2626245"/>
              <a:gd name="connsiteX1" fmla="*/ 622799 w 2656972"/>
              <a:gd name="connsiteY1" fmla="*/ 296233 h 2626245"/>
              <a:gd name="connsiteX2" fmla="*/ 513742 w 2656972"/>
              <a:gd name="connsiteY2" fmla="*/ 1378413 h 2626245"/>
              <a:gd name="connsiteX3" fmla="*/ 77515 w 2656972"/>
              <a:gd name="connsiteY3" fmla="*/ 1848197 h 2626245"/>
              <a:gd name="connsiteX4" fmla="*/ 144627 w 2656972"/>
              <a:gd name="connsiteY4" fmla="*/ 2519316 h 2626245"/>
              <a:gd name="connsiteX5" fmla="*/ 1478476 w 2656972"/>
              <a:gd name="connsiteY5" fmla="*/ 2569650 h 2626245"/>
              <a:gd name="connsiteX6" fmla="*/ 2552267 w 2656972"/>
              <a:gd name="connsiteY6" fmla="*/ 2569650 h 2626245"/>
              <a:gd name="connsiteX7" fmla="*/ 2543878 w 2656972"/>
              <a:gd name="connsiteY7" fmla="*/ 1831419 h 2626245"/>
              <a:gd name="connsiteX8" fmla="*/ 1914704 w 2656972"/>
              <a:gd name="connsiteY8" fmla="*/ 1630083 h 2626245"/>
              <a:gd name="connsiteX9" fmla="*/ 1704979 w 2656972"/>
              <a:gd name="connsiteY9" fmla="*/ 1260967 h 2626245"/>
              <a:gd name="connsiteX10" fmla="*/ 1679812 w 2656972"/>
              <a:gd name="connsiteY10" fmla="*/ 505958 h 2626245"/>
              <a:gd name="connsiteX11" fmla="*/ 1579144 w 2656972"/>
              <a:gd name="connsiteY11" fmla="*/ 103286 h 2626245"/>
              <a:gd name="connsiteX12" fmla="*/ 1218418 w 2656972"/>
              <a:gd name="connsiteY12" fmla="*/ 11008 h 2626245"/>
              <a:gd name="connsiteX0" fmla="*/ 1233710 w 2672264"/>
              <a:gd name="connsiteY0" fmla="*/ 11008 h 2626245"/>
              <a:gd name="connsiteX1" fmla="*/ 638091 w 2672264"/>
              <a:gd name="connsiteY1" fmla="*/ 296233 h 2626245"/>
              <a:gd name="connsiteX2" fmla="*/ 529034 w 2672264"/>
              <a:gd name="connsiteY2" fmla="*/ 1378413 h 2626245"/>
              <a:gd name="connsiteX3" fmla="*/ 92807 w 2672264"/>
              <a:gd name="connsiteY3" fmla="*/ 1848197 h 2626245"/>
              <a:gd name="connsiteX4" fmla="*/ 159919 w 2672264"/>
              <a:gd name="connsiteY4" fmla="*/ 2519316 h 2626245"/>
              <a:gd name="connsiteX5" fmla="*/ 1493768 w 2672264"/>
              <a:gd name="connsiteY5" fmla="*/ 2569650 h 2626245"/>
              <a:gd name="connsiteX6" fmla="*/ 2567559 w 2672264"/>
              <a:gd name="connsiteY6" fmla="*/ 2569650 h 2626245"/>
              <a:gd name="connsiteX7" fmla="*/ 2559170 w 2672264"/>
              <a:gd name="connsiteY7" fmla="*/ 1831419 h 2626245"/>
              <a:gd name="connsiteX8" fmla="*/ 1929996 w 2672264"/>
              <a:gd name="connsiteY8" fmla="*/ 1630083 h 2626245"/>
              <a:gd name="connsiteX9" fmla="*/ 1720271 w 2672264"/>
              <a:gd name="connsiteY9" fmla="*/ 1260967 h 2626245"/>
              <a:gd name="connsiteX10" fmla="*/ 1695104 w 2672264"/>
              <a:gd name="connsiteY10" fmla="*/ 505958 h 2626245"/>
              <a:gd name="connsiteX11" fmla="*/ 1594436 w 2672264"/>
              <a:gd name="connsiteY11" fmla="*/ 103286 h 2626245"/>
              <a:gd name="connsiteX12" fmla="*/ 1233710 w 2672264"/>
              <a:gd name="connsiteY12" fmla="*/ 11008 h 2626245"/>
              <a:gd name="connsiteX0" fmla="*/ 1229580 w 2672854"/>
              <a:gd name="connsiteY0" fmla="*/ 11008 h 2591935"/>
              <a:gd name="connsiteX1" fmla="*/ 633961 w 2672854"/>
              <a:gd name="connsiteY1" fmla="*/ 296233 h 2591935"/>
              <a:gd name="connsiteX2" fmla="*/ 524904 w 2672854"/>
              <a:gd name="connsiteY2" fmla="*/ 1378413 h 2591935"/>
              <a:gd name="connsiteX3" fmla="*/ 88677 w 2672854"/>
              <a:gd name="connsiteY3" fmla="*/ 1848197 h 2591935"/>
              <a:gd name="connsiteX4" fmla="*/ 155789 w 2672854"/>
              <a:gd name="connsiteY4" fmla="*/ 2519316 h 2591935"/>
              <a:gd name="connsiteX5" fmla="*/ 1422526 w 2672854"/>
              <a:gd name="connsiteY5" fmla="*/ 2410259 h 2591935"/>
              <a:gd name="connsiteX6" fmla="*/ 2563429 w 2672854"/>
              <a:gd name="connsiteY6" fmla="*/ 2569650 h 2591935"/>
              <a:gd name="connsiteX7" fmla="*/ 2555040 w 2672854"/>
              <a:gd name="connsiteY7" fmla="*/ 1831419 h 2591935"/>
              <a:gd name="connsiteX8" fmla="*/ 1925866 w 2672854"/>
              <a:gd name="connsiteY8" fmla="*/ 1630083 h 2591935"/>
              <a:gd name="connsiteX9" fmla="*/ 1716141 w 2672854"/>
              <a:gd name="connsiteY9" fmla="*/ 1260967 h 2591935"/>
              <a:gd name="connsiteX10" fmla="*/ 1690974 w 2672854"/>
              <a:gd name="connsiteY10" fmla="*/ 505958 h 2591935"/>
              <a:gd name="connsiteX11" fmla="*/ 1590306 w 2672854"/>
              <a:gd name="connsiteY11" fmla="*/ 103286 h 2591935"/>
              <a:gd name="connsiteX12" fmla="*/ 1229580 w 2672854"/>
              <a:gd name="connsiteY12" fmla="*/ 11008 h 2591935"/>
              <a:gd name="connsiteX0" fmla="*/ 1219063 w 2662337"/>
              <a:gd name="connsiteY0" fmla="*/ 11008 h 2593413"/>
              <a:gd name="connsiteX1" fmla="*/ 623444 w 2662337"/>
              <a:gd name="connsiteY1" fmla="*/ 296233 h 2593413"/>
              <a:gd name="connsiteX2" fmla="*/ 514387 w 2662337"/>
              <a:gd name="connsiteY2" fmla="*/ 1378413 h 2593413"/>
              <a:gd name="connsiteX3" fmla="*/ 78160 w 2662337"/>
              <a:gd name="connsiteY3" fmla="*/ 1848197 h 2593413"/>
              <a:gd name="connsiteX4" fmla="*/ 136883 w 2662337"/>
              <a:gd name="connsiteY4" fmla="*/ 2393481 h 2593413"/>
              <a:gd name="connsiteX5" fmla="*/ 1412009 w 2662337"/>
              <a:gd name="connsiteY5" fmla="*/ 2410259 h 2593413"/>
              <a:gd name="connsiteX6" fmla="*/ 2552912 w 2662337"/>
              <a:gd name="connsiteY6" fmla="*/ 2569650 h 2593413"/>
              <a:gd name="connsiteX7" fmla="*/ 2544523 w 2662337"/>
              <a:gd name="connsiteY7" fmla="*/ 1831419 h 2593413"/>
              <a:gd name="connsiteX8" fmla="*/ 1915349 w 2662337"/>
              <a:gd name="connsiteY8" fmla="*/ 1630083 h 2593413"/>
              <a:gd name="connsiteX9" fmla="*/ 1705624 w 2662337"/>
              <a:gd name="connsiteY9" fmla="*/ 1260967 h 2593413"/>
              <a:gd name="connsiteX10" fmla="*/ 1680457 w 2662337"/>
              <a:gd name="connsiteY10" fmla="*/ 505958 h 2593413"/>
              <a:gd name="connsiteX11" fmla="*/ 1579789 w 2662337"/>
              <a:gd name="connsiteY11" fmla="*/ 103286 h 2593413"/>
              <a:gd name="connsiteX12" fmla="*/ 1219063 w 2662337"/>
              <a:gd name="connsiteY12" fmla="*/ 11008 h 2593413"/>
              <a:gd name="connsiteX0" fmla="*/ 1219063 w 2585536"/>
              <a:gd name="connsiteY0" fmla="*/ 11008 h 2441486"/>
              <a:gd name="connsiteX1" fmla="*/ 623444 w 2585536"/>
              <a:gd name="connsiteY1" fmla="*/ 296233 h 2441486"/>
              <a:gd name="connsiteX2" fmla="*/ 514387 w 2585536"/>
              <a:gd name="connsiteY2" fmla="*/ 1378413 h 2441486"/>
              <a:gd name="connsiteX3" fmla="*/ 78160 w 2585536"/>
              <a:gd name="connsiteY3" fmla="*/ 1848197 h 2441486"/>
              <a:gd name="connsiteX4" fmla="*/ 136883 w 2585536"/>
              <a:gd name="connsiteY4" fmla="*/ 2393481 h 2441486"/>
              <a:gd name="connsiteX5" fmla="*/ 1412009 w 2585536"/>
              <a:gd name="connsiteY5" fmla="*/ 2410259 h 2441486"/>
              <a:gd name="connsiteX6" fmla="*/ 2401910 w 2585536"/>
              <a:gd name="connsiteY6" fmla="*/ 2359925 h 2441486"/>
              <a:gd name="connsiteX7" fmla="*/ 2544523 w 2585536"/>
              <a:gd name="connsiteY7" fmla="*/ 1831419 h 2441486"/>
              <a:gd name="connsiteX8" fmla="*/ 1915349 w 2585536"/>
              <a:gd name="connsiteY8" fmla="*/ 1630083 h 2441486"/>
              <a:gd name="connsiteX9" fmla="*/ 1705624 w 2585536"/>
              <a:gd name="connsiteY9" fmla="*/ 1260967 h 2441486"/>
              <a:gd name="connsiteX10" fmla="*/ 1680457 w 2585536"/>
              <a:gd name="connsiteY10" fmla="*/ 505958 h 2441486"/>
              <a:gd name="connsiteX11" fmla="*/ 1579789 w 2585536"/>
              <a:gd name="connsiteY11" fmla="*/ 103286 h 2441486"/>
              <a:gd name="connsiteX12" fmla="*/ 1219063 w 2585536"/>
              <a:gd name="connsiteY12" fmla="*/ 11008 h 2441486"/>
              <a:gd name="connsiteX0" fmla="*/ 1219063 w 2527429"/>
              <a:gd name="connsiteY0" fmla="*/ 11008 h 2441486"/>
              <a:gd name="connsiteX1" fmla="*/ 623444 w 2527429"/>
              <a:gd name="connsiteY1" fmla="*/ 296233 h 2441486"/>
              <a:gd name="connsiteX2" fmla="*/ 514387 w 2527429"/>
              <a:gd name="connsiteY2" fmla="*/ 1378413 h 2441486"/>
              <a:gd name="connsiteX3" fmla="*/ 78160 w 2527429"/>
              <a:gd name="connsiteY3" fmla="*/ 1848197 h 2441486"/>
              <a:gd name="connsiteX4" fmla="*/ 136883 w 2527429"/>
              <a:gd name="connsiteY4" fmla="*/ 2393481 h 2441486"/>
              <a:gd name="connsiteX5" fmla="*/ 1412009 w 2527429"/>
              <a:gd name="connsiteY5" fmla="*/ 2410259 h 2441486"/>
              <a:gd name="connsiteX6" fmla="*/ 2401910 w 2527429"/>
              <a:gd name="connsiteY6" fmla="*/ 2359925 h 2441486"/>
              <a:gd name="connsiteX7" fmla="*/ 2460633 w 2527429"/>
              <a:gd name="connsiteY7" fmla="*/ 1831419 h 2441486"/>
              <a:gd name="connsiteX8" fmla="*/ 1915349 w 2527429"/>
              <a:gd name="connsiteY8" fmla="*/ 1630083 h 2441486"/>
              <a:gd name="connsiteX9" fmla="*/ 1705624 w 2527429"/>
              <a:gd name="connsiteY9" fmla="*/ 1260967 h 2441486"/>
              <a:gd name="connsiteX10" fmla="*/ 1680457 w 2527429"/>
              <a:gd name="connsiteY10" fmla="*/ 505958 h 2441486"/>
              <a:gd name="connsiteX11" fmla="*/ 1579789 w 2527429"/>
              <a:gd name="connsiteY11" fmla="*/ 103286 h 2441486"/>
              <a:gd name="connsiteX12" fmla="*/ 1219063 w 2527429"/>
              <a:gd name="connsiteY12" fmla="*/ 11008 h 2441486"/>
              <a:gd name="connsiteX0" fmla="*/ 1236865 w 2545231"/>
              <a:gd name="connsiteY0" fmla="*/ 11008 h 2441486"/>
              <a:gd name="connsiteX1" fmla="*/ 641246 w 2545231"/>
              <a:gd name="connsiteY1" fmla="*/ 296233 h 2441486"/>
              <a:gd name="connsiteX2" fmla="*/ 825804 w 2545231"/>
              <a:gd name="connsiteY2" fmla="*/ 1219022 h 2441486"/>
              <a:gd name="connsiteX3" fmla="*/ 95962 w 2545231"/>
              <a:gd name="connsiteY3" fmla="*/ 1848197 h 2441486"/>
              <a:gd name="connsiteX4" fmla="*/ 154685 w 2545231"/>
              <a:gd name="connsiteY4" fmla="*/ 2393481 h 2441486"/>
              <a:gd name="connsiteX5" fmla="*/ 1429811 w 2545231"/>
              <a:gd name="connsiteY5" fmla="*/ 2410259 h 2441486"/>
              <a:gd name="connsiteX6" fmla="*/ 2419712 w 2545231"/>
              <a:gd name="connsiteY6" fmla="*/ 2359925 h 2441486"/>
              <a:gd name="connsiteX7" fmla="*/ 2478435 w 2545231"/>
              <a:gd name="connsiteY7" fmla="*/ 1831419 h 2441486"/>
              <a:gd name="connsiteX8" fmla="*/ 1933151 w 2545231"/>
              <a:gd name="connsiteY8" fmla="*/ 1630083 h 2441486"/>
              <a:gd name="connsiteX9" fmla="*/ 1723426 w 2545231"/>
              <a:gd name="connsiteY9" fmla="*/ 1260967 h 2441486"/>
              <a:gd name="connsiteX10" fmla="*/ 1698259 w 2545231"/>
              <a:gd name="connsiteY10" fmla="*/ 505958 h 2441486"/>
              <a:gd name="connsiteX11" fmla="*/ 1597591 w 2545231"/>
              <a:gd name="connsiteY11" fmla="*/ 103286 h 2441486"/>
              <a:gd name="connsiteX12" fmla="*/ 1236865 w 2545231"/>
              <a:gd name="connsiteY12" fmla="*/ 11008 h 2441486"/>
              <a:gd name="connsiteX0" fmla="*/ 1236865 w 2545231"/>
              <a:gd name="connsiteY0" fmla="*/ 24644 h 2455122"/>
              <a:gd name="connsiteX1" fmla="*/ 641246 w 2545231"/>
              <a:gd name="connsiteY1" fmla="*/ 125311 h 2455122"/>
              <a:gd name="connsiteX2" fmla="*/ 825804 w 2545231"/>
              <a:gd name="connsiteY2" fmla="*/ 1232658 h 2455122"/>
              <a:gd name="connsiteX3" fmla="*/ 95962 w 2545231"/>
              <a:gd name="connsiteY3" fmla="*/ 1861833 h 2455122"/>
              <a:gd name="connsiteX4" fmla="*/ 154685 w 2545231"/>
              <a:gd name="connsiteY4" fmla="*/ 2407117 h 2455122"/>
              <a:gd name="connsiteX5" fmla="*/ 1429811 w 2545231"/>
              <a:gd name="connsiteY5" fmla="*/ 2423895 h 2455122"/>
              <a:gd name="connsiteX6" fmla="*/ 2419712 w 2545231"/>
              <a:gd name="connsiteY6" fmla="*/ 2373561 h 2455122"/>
              <a:gd name="connsiteX7" fmla="*/ 2478435 w 2545231"/>
              <a:gd name="connsiteY7" fmla="*/ 1845055 h 2455122"/>
              <a:gd name="connsiteX8" fmla="*/ 1933151 w 2545231"/>
              <a:gd name="connsiteY8" fmla="*/ 1643719 h 2455122"/>
              <a:gd name="connsiteX9" fmla="*/ 1723426 w 2545231"/>
              <a:gd name="connsiteY9" fmla="*/ 1274603 h 2455122"/>
              <a:gd name="connsiteX10" fmla="*/ 1698259 w 2545231"/>
              <a:gd name="connsiteY10" fmla="*/ 519594 h 2455122"/>
              <a:gd name="connsiteX11" fmla="*/ 1597591 w 2545231"/>
              <a:gd name="connsiteY11" fmla="*/ 116922 h 2455122"/>
              <a:gd name="connsiteX12" fmla="*/ 1236865 w 2545231"/>
              <a:gd name="connsiteY12" fmla="*/ 24644 h 2455122"/>
              <a:gd name="connsiteX0" fmla="*/ 1236865 w 2545231"/>
              <a:gd name="connsiteY0" fmla="*/ 11 h 2564712"/>
              <a:gd name="connsiteX1" fmla="*/ 641246 w 2545231"/>
              <a:gd name="connsiteY1" fmla="*/ 234901 h 2564712"/>
              <a:gd name="connsiteX2" fmla="*/ 825804 w 2545231"/>
              <a:gd name="connsiteY2" fmla="*/ 1342248 h 2564712"/>
              <a:gd name="connsiteX3" fmla="*/ 95962 w 2545231"/>
              <a:gd name="connsiteY3" fmla="*/ 1971423 h 2564712"/>
              <a:gd name="connsiteX4" fmla="*/ 154685 w 2545231"/>
              <a:gd name="connsiteY4" fmla="*/ 2516707 h 2564712"/>
              <a:gd name="connsiteX5" fmla="*/ 1429811 w 2545231"/>
              <a:gd name="connsiteY5" fmla="*/ 2533485 h 2564712"/>
              <a:gd name="connsiteX6" fmla="*/ 2419712 w 2545231"/>
              <a:gd name="connsiteY6" fmla="*/ 2483151 h 2564712"/>
              <a:gd name="connsiteX7" fmla="*/ 2478435 w 2545231"/>
              <a:gd name="connsiteY7" fmla="*/ 1954645 h 2564712"/>
              <a:gd name="connsiteX8" fmla="*/ 1933151 w 2545231"/>
              <a:gd name="connsiteY8" fmla="*/ 1753309 h 2564712"/>
              <a:gd name="connsiteX9" fmla="*/ 1723426 w 2545231"/>
              <a:gd name="connsiteY9" fmla="*/ 1384193 h 2564712"/>
              <a:gd name="connsiteX10" fmla="*/ 1698259 w 2545231"/>
              <a:gd name="connsiteY10" fmla="*/ 629184 h 2564712"/>
              <a:gd name="connsiteX11" fmla="*/ 1597591 w 2545231"/>
              <a:gd name="connsiteY11" fmla="*/ 226512 h 2564712"/>
              <a:gd name="connsiteX12" fmla="*/ 1236865 w 2545231"/>
              <a:gd name="connsiteY12" fmla="*/ 11 h 2564712"/>
              <a:gd name="connsiteX0" fmla="*/ 1236865 w 2545231"/>
              <a:gd name="connsiteY0" fmla="*/ 178 h 2564879"/>
              <a:gd name="connsiteX1" fmla="*/ 767081 w 2545231"/>
              <a:gd name="connsiteY1" fmla="*/ 260235 h 2564879"/>
              <a:gd name="connsiteX2" fmla="*/ 825804 w 2545231"/>
              <a:gd name="connsiteY2" fmla="*/ 1342415 h 2564879"/>
              <a:gd name="connsiteX3" fmla="*/ 95962 w 2545231"/>
              <a:gd name="connsiteY3" fmla="*/ 1971590 h 2564879"/>
              <a:gd name="connsiteX4" fmla="*/ 154685 w 2545231"/>
              <a:gd name="connsiteY4" fmla="*/ 2516874 h 2564879"/>
              <a:gd name="connsiteX5" fmla="*/ 1429811 w 2545231"/>
              <a:gd name="connsiteY5" fmla="*/ 2533652 h 2564879"/>
              <a:gd name="connsiteX6" fmla="*/ 2419712 w 2545231"/>
              <a:gd name="connsiteY6" fmla="*/ 2483318 h 2564879"/>
              <a:gd name="connsiteX7" fmla="*/ 2478435 w 2545231"/>
              <a:gd name="connsiteY7" fmla="*/ 1954812 h 2564879"/>
              <a:gd name="connsiteX8" fmla="*/ 1933151 w 2545231"/>
              <a:gd name="connsiteY8" fmla="*/ 1753476 h 2564879"/>
              <a:gd name="connsiteX9" fmla="*/ 1723426 w 2545231"/>
              <a:gd name="connsiteY9" fmla="*/ 1384360 h 2564879"/>
              <a:gd name="connsiteX10" fmla="*/ 1698259 w 2545231"/>
              <a:gd name="connsiteY10" fmla="*/ 629351 h 2564879"/>
              <a:gd name="connsiteX11" fmla="*/ 1597591 w 2545231"/>
              <a:gd name="connsiteY11" fmla="*/ 226679 h 2564879"/>
              <a:gd name="connsiteX12" fmla="*/ 1236865 w 2545231"/>
              <a:gd name="connsiteY12" fmla="*/ 178 h 2564879"/>
              <a:gd name="connsiteX0" fmla="*/ 1224486 w 2532852"/>
              <a:gd name="connsiteY0" fmla="*/ 178 h 2564879"/>
              <a:gd name="connsiteX1" fmla="*/ 754702 w 2532852"/>
              <a:gd name="connsiteY1" fmla="*/ 260235 h 2564879"/>
              <a:gd name="connsiteX2" fmla="*/ 612089 w 2532852"/>
              <a:gd name="connsiteY2" fmla="*/ 1342415 h 2564879"/>
              <a:gd name="connsiteX3" fmla="*/ 83583 w 2532852"/>
              <a:gd name="connsiteY3" fmla="*/ 1971590 h 2564879"/>
              <a:gd name="connsiteX4" fmla="*/ 142306 w 2532852"/>
              <a:gd name="connsiteY4" fmla="*/ 2516874 h 2564879"/>
              <a:gd name="connsiteX5" fmla="*/ 1417432 w 2532852"/>
              <a:gd name="connsiteY5" fmla="*/ 2533652 h 2564879"/>
              <a:gd name="connsiteX6" fmla="*/ 2407333 w 2532852"/>
              <a:gd name="connsiteY6" fmla="*/ 2483318 h 2564879"/>
              <a:gd name="connsiteX7" fmla="*/ 2466056 w 2532852"/>
              <a:gd name="connsiteY7" fmla="*/ 1954812 h 2564879"/>
              <a:gd name="connsiteX8" fmla="*/ 1920772 w 2532852"/>
              <a:gd name="connsiteY8" fmla="*/ 1753476 h 2564879"/>
              <a:gd name="connsiteX9" fmla="*/ 1711047 w 2532852"/>
              <a:gd name="connsiteY9" fmla="*/ 1384360 h 2564879"/>
              <a:gd name="connsiteX10" fmla="*/ 1685880 w 2532852"/>
              <a:gd name="connsiteY10" fmla="*/ 629351 h 2564879"/>
              <a:gd name="connsiteX11" fmla="*/ 1585212 w 2532852"/>
              <a:gd name="connsiteY11" fmla="*/ 226679 h 2564879"/>
              <a:gd name="connsiteX12" fmla="*/ 1224486 w 2532852"/>
              <a:gd name="connsiteY12" fmla="*/ 178 h 256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2852" h="2564879">
                <a:moveTo>
                  <a:pt x="1224486" y="178"/>
                </a:moveTo>
                <a:cubicBezTo>
                  <a:pt x="1086068" y="5771"/>
                  <a:pt x="856768" y="36529"/>
                  <a:pt x="754702" y="260235"/>
                </a:cubicBezTo>
                <a:cubicBezTo>
                  <a:pt x="652636" y="483941"/>
                  <a:pt x="723942" y="1057189"/>
                  <a:pt x="612089" y="1342415"/>
                </a:cubicBezTo>
                <a:cubicBezTo>
                  <a:pt x="500236" y="1627641"/>
                  <a:pt x="161880" y="1775847"/>
                  <a:pt x="83583" y="1971590"/>
                </a:cubicBezTo>
                <a:cubicBezTo>
                  <a:pt x="5286" y="2167333"/>
                  <a:pt x="-80002" y="2423197"/>
                  <a:pt x="142306" y="2516874"/>
                </a:cubicBezTo>
                <a:cubicBezTo>
                  <a:pt x="364614" y="2610551"/>
                  <a:pt x="1039928" y="2539245"/>
                  <a:pt x="1417432" y="2533652"/>
                </a:cubicBezTo>
                <a:cubicBezTo>
                  <a:pt x="1794936" y="2528059"/>
                  <a:pt x="2232562" y="2579791"/>
                  <a:pt x="2407333" y="2483318"/>
                </a:cubicBezTo>
                <a:cubicBezTo>
                  <a:pt x="2582104" y="2386845"/>
                  <a:pt x="2547149" y="2076452"/>
                  <a:pt x="2466056" y="1954812"/>
                </a:cubicBezTo>
                <a:cubicBezTo>
                  <a:pt x="2384963" y="1833172"/>
                  <a:pt x="2046607" y="1848551"/>
                  <a:pt x="1920772" y="1753476"/>
                </a:cubicBezTo>
                <a:cubicBezTo>
                  <a:pt x="1794937" y="1658401"/>
                  <a:pt x="1750196" y="1571714"/>
                  <a:pt x="1711047" y="1384360"/>
                </a:cubicBezTo>
                <a:cubicBezTo>
                  <a:pt x="1671898" y="1197006"/>
                  <a:pt x="1706852" y="822298"/>
                  <a:pt x="1685880" y="629351"/>
                </a:cubicBezTo>
                <a:cubicBezTo>
                  <a:pt x="1664908" y="436404"/>
                  <a:pt x="1662111" y="331541"/>
                  <a:pt x="1585212" y="226679"/>
                </a:cubicBezTo>
                <a:cubicBezTo>
                  <a:pt x="1508313" y="121817"/>
                  <a:pt x="1362904" y="-5415"/>
                  <a:pt x="1224486" y="178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5925330" y="1195878"/>
            <a:ext cx="820783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729945" y="1951919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143429" y="1248820"/>
            <a:ext cx="27121" cy="99994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6113" y="502100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has children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be an independent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be an independent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is an independent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716" t="-3161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nice decompositions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130082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910475" y="1859130"/>
            <a:ext cx="2484" cy="738854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1480218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525726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896657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958706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98936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067858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409014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175589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26829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866079" y="1739507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509" y="184865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841983" y="176769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08559" y="153426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234" y="162697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56485" y="1818358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423061" y="158493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30736" y="1677643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 bwMode="auto">
              <a:xfrm>
                <a:off x="6153958" y="1000579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3958" y="1000579"/>
                <a:ext cx="288032" cy="288032"/>
              </a:xfrm>
              <a:prstGeom prst="ellipse">
                <a:avLst/>
              </a:prstGeom>
              <a:blipFill rotWithShape="0">
                <a:blip r:embed="rId7"/>
                <a:stretch>
                  <a:fillRect l="-8511" r="-4255" b="-31915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 bwMode="auto">
              <a:xfrm>
                <a:off x="6992870" y="1692995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2870" y="1692995"/>
                <a:ext cx="288032" cy="288032"/>
              </a:xfrm>
              <a:prstGeom prst="ellipse">
                <a:avLst/>
              </a:prstGeom>
              <a:blipFill rotWithShape="0">
                <a:blip r:embed="rId8"/>
                <a:stretch>
                  <a:fillRect b="-2128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 bwMode="auto">
              <a:xfrm>
                <a:off x="5291348" y="1692995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1348" y="1692995"/>
                <a:ext cx="288032" cy="288032"/>
              </a:xfrm>
              <a:prstGeom prst="ellipse">
                <a:avLst/>
              </a:prstGeom>
              <a:blipFill rotWithShape="0">
                <a:blip r:embed="rId9"/>
                <a:stretch>
                  <a:fillRect b="-2128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81387" y="1172290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387" y="1172290"/>
                <a:ext cx="668428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688587" y="2128789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587" y="2128789"/>
                <a:ext cx="668428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26686" y="1978834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86" y="1978834"/>
                <a:ext cx="668428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1945" y="2971726"/>
                <a:ext cx="668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5" y="2971726"/>
                <a:ext cx="668428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465129" y="462026"/>
                <a:ext cx="668428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0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29" y="462026"/>
                <a:ext cx="668428" cy="423770"/>
              </a:xfrm>
              <a:prstGeom prst="rect">
                <a:avLst/>
              </a:prstGeom>
              <a:blipFill rotWithShape="0">
                <a:blip r:embed="rId1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3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9" grpId="0" animBg="1"/>
      <p:bldP spid="8" grpId="0" animBg="1"/>
      <p:bldP spid="2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 flipH="1">
            <a:off x="5925330" y="1195878"/>
            <a:ext cx="820783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729945" y="1951919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143429" y="1248820"/>
            <a:ext cx="27121" cy="99994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6113" y="502100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has children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1074"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recurrence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130082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910475" y="1859130"/>
            <a:ext cx="2484" cy="738854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1480218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525726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896657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958706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98936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067858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409014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175589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26829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866079" y="1739507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509" y="184865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841983" y="176769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08559" y="153426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234" y="162697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56485" y="1818358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423061" y="158493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30736" y="1677643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 bwMode="auto">
              <a:xfrm>
                <a:off x="6153958" y="1000579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3958" y="1000579"/>
                <a:ext cx="288032" cy="288032"/>
              </a:xfrm>
              <a:prstGeom prst="ellipse">
                <a:avLst/>
              </a:prstGeom>
              <a:blipFill rotWithShape="0">
                <a:blip r:embed="rId7"/>
                <a:stretch>
                  <a:fillRect l="-8511" r="-4255" b="-31915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/>
              <p:cNvSpPr/>
              <p:nvPr/>
            </p:nvSpPr>
            <p:spPr bwMode="auto">
              <a:xfrm>
                <a:off x="6992870" y="1692995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5" name="Oval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2870" y="1692995"/>
                <a:ext cx="288032" cy="288032"/>
              </a:xfrm>
              <a:prstGeom prst="ellipse">
                <a:avLst/>
              </a:prstGeom>
              <a:blipFill rotWithShape="0">
                <a:blip r:embed="rId8"/>
                <a:stretch>
                  <a:fillRect b="-2128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 bwMode="auto">
              <a:xfrm>
                <a:off x="5291348" y="1692995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1348" y="1692995"/>
                <a:ext cx="288032" cy="288032"/>
              </a:xfrm>
              <a:prstGeom prst="ellipse">
                <a:avLst/>
              </a:prstGeom>
              <a:blipFill rotWithShape="0">
                <a:blip r:embed="rId9"/>
                <a:stretch>
                  <a:fillRect b="-2128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 flipH="1">
            <a:off x="5925330" y="1195878"/>
            <a:ext cx="820783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729945" y="1951919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143429" y="1248820"/>
            <a:ext cx="27121" cy="99994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6113" y="502100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has 1 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∪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independent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recurrence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130082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910475" y="1859130"/>
            <a:ext cx="2484" cy="738854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1480218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525726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896657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958706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98936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067858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409014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175589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26829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866079" y="1739507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509" y="184865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841983" y="176769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08559" y="153426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234" y="162697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56485" y="1818358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423061" y="158493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30736" y="1677643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/>
              <p:cNvSpPr/>
              <p:nvPr/>
            </p:nvSpPr>
            <p:spPr bwMode="auto">
              <a:xfrm>
                <a:off x="7562203" y="1081275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4" name="Oval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2203" y="1081275"/>
                <a:ext cx="288032" cy="288032"/>
              </a:xfrm>
              <a:prstGeom prst="ellipse">
                <a:avLst/>
              </a:prstGeom>
              <a:blipFill rotWithShape="0">
                <a:blip r:embed="rId7"/>
                <a:stretch>
                  <a:fillRect l="-8511" r="-4255" b="-2916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 bwMode="auto">
              <a:xfrm>
                <a:off x="7549614" y="1865840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9614" y="1865840"/>
                <a:ext cx="288032" cy="288032"/>
              </a:xfrm>
              <a:prstGeom prst="ellipse">
                <a:avLst/>
              </a:prstGeom>
              <a:blipFill rotWithShape="0">
                <a:blip r:embed="rId8"/>
                <a:stretch>
                  <a:fillRect b="-2128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 flipH="1">
            <a:off x="5925330" y="1195878"/>
            <a:ext cx="820783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729945" y="1951919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143429" y="1248820"/>
            <a:ext cx="27121" cy="99994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6113" y="502100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has 1 child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then: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independent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not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independent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recurrence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130082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910475" y="1859130"/>
            <a:ext cx="2484" cy="738854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1480218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525726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896657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958706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98936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067858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409014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175589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26829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866079" y="1739507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509" y="184865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841983" y="176769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08559" y="153426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234" y="162697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56485" y="1818358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423061" y="158493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30736" y="1677643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 bwMode="auto">
              <a:xfrm>
                <a:off x="7841899" y="306352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1899" y="306352"/>
                <a:ext cx="288032" cy="288032"/>
              </a:xfrm>
              <a:prstGeom prst="ellipse">
                <a:avLst/>
              </a:prstGeom>
              <a:blipFill rotWithShape="0">
                <a:blip r:embed="rId7"/>
                <a:stretch>
                  <a:fillRect l="-6250" r="-4167" b="-29167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 bwMode="auto">
              <a:xfrm>
                <a:off x="8446228" y="1090180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6228" y="1090180"/>
                <a:ext cx="288032" cy="288032"/>
              </a:xfrm>
              <a:prstGeom prst="ellipse">
                <a:avLst/>
              </a:prstGeom>
              <a:blipFill rotWithShape="0">
                <a:blip r:embed="rId8"/>
                <a:stretch>
                  <a:fillRect b="-2128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40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 bwMode="auto">
          <a:xfrm flipH="1">
            <a:off x="5925330" y="1195878"/>
            <a:ext cx="820783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729945" y="1951919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143429" y="1248820"/>
            <a:ext cx="27121" cy="99994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6746113" y="502100"/>
            <a:ext cx="783584" cy="69377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If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a leaf: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  <m:sup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independent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not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independent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05063"/>
                <a:ext cx="8507288" cy="2121099"/>
              </a:xfrm>
              <a:blipFill rotWithShape="0">
                <a:blip r:embed="rId3"/>
                <a:stretch>
                  <a:fillRect l="-931" t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515895"/>
            <a:ext cx="19335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recurrence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5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+mj-lt"/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448272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 bwMode="auto">
          <a:xfrm>
            <a:off x="5838435" y="2515636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79805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896791" y="2573992"/>
            <a:ext cx="816986" cy="821419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788024" y="3103631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421996" y="3103631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71588" y="1130082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5910475" y="1859130"/>
            <a:ext cx="2484" cy="738854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24" idx="4"/>
          </p:cNvCxnSpPr>
          <p:nvPr/>
        </p:nvCxnSpPr>
        <p:spPr bwMode="auto">
          <a:xfrm>
            <a:off x="6729945" y="1480218"/>
            <a:ext cx="0" cy="529638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44" idx="4"/>
          </p:cNvCxnSpPr>
          <p:nvPr/>
        </p:nvCxnSpPr>
        <p:spPr bwMode="auto">
          <a:xfrm>
            <a:off x="7545865" y="525726"/>
            <a:ext cx="665809" cy="742187"/>
          </a:xfrm>
          <a:prstGeom prst="line">
            <a:avLst/>
          </a:prstGeom>
          <a:noFill/>
          <a:ln w="1047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6438164" y="896657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38164" y="230620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621178" y="2306203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866079" y="958706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5839" y="98936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852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509" y="1067858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8606" y="2415355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AC87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45839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cap="all" dirty="0" err="1" smtClean="0">
                <a:solidFill>
                  <a:srgbClr val="C85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000" cap="all" dirty="0" smtClean="0">
              <a:solidFill>
                <a:srgbClr val="C85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2903" y="3194377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3C9C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cap="all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7487509" y="409014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7254085" y="175589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1760" y="26829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866079" y="1739507"/>
            <a:ext cx="583561" cy="58356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87509" y="1848659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cap="all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841983" y="1767691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5608559" y="1534266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234" y="1626976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6656485" y="1818358"/>
            <a:ext cx="116712" cy="1167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423061" y="1584933"/>
            <a:ext cx="583561" cy="583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30736" y="1677643"/>
            <a:ext cx="136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cap="all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cap="all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cap="all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 bwMode="auto">
              <a:xfrm>
                <a:off x="8504730" y="1853871"/>
                <a:ext cx="288032" cy="288032"/>
              </a:xfrm>
              <a:prstGeom prst="ellipse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4730" y="1853871"/>
                <a:ext cx="288032" cy="288032"/>
              </a:xfrm>
              <a:prstGeom prst="ellipse">
                <a:avLst/>
              </a:prstGeom>
              <a:blipFill rotWithShape="0">
                <a:blip r:embed="rId7"/>
                <a:stretch>
                  <a:fillRect l="-6383" r="-6383" b="-31915"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6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cap="small" dirty="0" smtClean="0"/>
              <a:t>Independent Set</a:t>
            </a:r>
            <a:r>
              <a:rPr lang="en-US" dirty="0" smtClean="0"/>
              <a:t> using the recurrence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Compute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⋅,⋅</m:t>
                        </m:r>
                      </m:e>
                    </m:d>
                  </m:oMath>
                </a14:m>
                <a:r>
                  <a:rPr lang="en-US" dirty="0" smtClean="0"/>
                  <a:t> bottom-up in the tree</a:t>
                </a:r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 a tree decomposition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, bag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in total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has nice tree </a:t>
                </a:r>
                <a:r>
                  <a:rPr lang="en-US" dirty="0" err="1" smtClean="0"/>
                  <a:t>decomp’s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nodes</a:t>
                </a:r>
              </a:p>
              <a:p>
                <a:r>
                  <a:rPr lang="en-US" dirty="0" smtClean="0"/>
                  <a:t>Using values for children, computation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steps</a:t>
                </a:r>
              </a:p>
              <a:p>
                <a:r>
                  <a:rPr lang="en-US" dirty="0" smtClean="0"/>
                  <a:t>Answer is given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5013176"/>
                <a:ext cx="8496944" cy="12906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Given a width-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tree decomposition of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a maximum weight independent set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time.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013176"/>
                <a:ext cx="8496944" cy="129066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1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on bounded-treewidth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Two-step approach: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Compute a small-width tree decomposition of the input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Solve the problem by bottom-up dynamic programming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Task (1) is not easy: </a:t>
                </a:r>
                <a:r>
                  <a:rPr lang="en-US" cap="small" dirty="0" smtClean="0"/>
                  <a:t>Treewidth </a:t>
                </a:r>
                <a:r>
                  <a:rPr lang="en-US" dirty="0"/>
                  <a:t>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NP-complete</a:t>
                </a:r>
              </a:p>
              <a:p>
                <a:r>
                  <a:rPr lang="en-US" dirty="0" smtClean="0"/>
                  <a:t>Solvable in </a:t>
                </a:r>
                <a:r>
                  <a:rPr lang="en-US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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 smtClean="0"/>
                  <a:t> for fixed target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Heuristics exist &amp; suboptimal </a:t>
                </a:r>
                <a:r>
                  <a:rPr lang="en-US" dirty="0" err="1" smtClean="0"/>
                  <a:t>dec’s</a:t>
                </a:r>
                <a:r>
                  <a:rPr lang="en-US" dirty="0" smtClean="0"/>
                  <a:t> give optimal solutions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Task (2) is sometimes painful, but can be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automated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92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exploiting </a:t>
            </a:r>
            <a:br>
              <a:rPr lang="en-US" dirty="0" smtClean="0"/>
            </a:br>
            <a:r>
              <a:rPr lang="en-US" dirty="0" smtClean="0"/>
              <a:t>graph structure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4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meta-theorem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Very general statement: </a:t>
                </a:r>
              </a:p>
              <a:p>
                <a:pPr marL="0" indent="0" algn="ctr">
                  <a:buNone/>
                </a:pPr>
                <a:r>
                  <a:rPr lang="en-US" sz="2000" i="1" dirty="0" smtClean="0">
                    <a:solidFill>
                      <a:srgbClr val="C00000"/>
                    </a:solidFill>
                  </a:rPr>
                  <a:t>problems that can be stated in a certain logic, </a:t>
                </a:r>
                <a:br>
                  <a:rPr lang="en-US" sz="2000" i="1" dirty="0" smtClean="0">
                    <a:solidFill>
                      <a:srgbClr val="C00000"/>
                    </a:solidFill>
                  </a:rPr>
                </a:br>
                <a:r>
                  <a:rPr lang="en-US" sz="2000" i="1" dirty="0" smtClean="0">
                    <a:solidFill>
                      <a:srgbClr val="C00000"/>
                    </a:solidFill>
                  </a:rPr>
                  <a:t>can be solved efficiently on graphs of bounded treewidth</a:t>
                </a:r>
                <a:endParaRPr lang="en-US" sz="2000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Stated in terms of Monadic Second Order logic</a:t>
                </a:r>
              </a:p>
              <a:p>
                <a:pPr marL="0" indent="0">
                  <a:buNone/>
                </a:pPr>
                <a:r>
                  <a:rPr lang="en-US" sz="2000" i="1" dirty="0" smtClean="0"/>
                  <a:t>Boolean </a:t>
                </a:r>
                <a:r>
                  <a:rPr lang="en-US" sz="2000" i="1" dirty="0"/>
                  <a:t>logic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no quantification over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→(¬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i="1" dirty="0" smtClean="0"/>
                  <a:t>First-order </a:t>
                </a:r>
                <a:r>
                  <a:rPr lang="en-US" sz="2000" i="1" dirty="0"/>
                  <a:t>logic</a:t>
                </a:r>
                <a:r>
                  <a:rPr lang="en-US" sz="2000" dirty="0"/>
                  <a:t>: quantify over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single objects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h𝑢𝑚𝑎𝑛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𝑚𝑜𝑟𝑡𝑎𝑙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i="1" dirty="0"/>
                  <a:t>Monadic second-order logic</a:t>
                </a:r>
                <a:r>
                  <a:rPr lang="en-US" sz="2000" dirty="0"/>
                  <a:t>: can also quantify over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sets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h𝑢𝑚𝑎𝑛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5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Monadic second-order logic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MSO on graphs allows logic formulas consisting of: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Logical connectives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{∧, ∨, →,↔, ¬}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Quantification over objects and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𝑉𝑡𝑥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𝐸𝑑𝑔𝑒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𝐴𝑑𝑗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𝐼𝑛𝑐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Universe of discourse contains vertices and 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9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MSO expressions for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“There is a vertex of degree at least three”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7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MSO expressions for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“The vertices can be colored red, green, blue such that </a:t>
                </a:r>
                <a:br>
                  <a:rPr lang="en-US" dirty="0" smtClean="0"/>
                </a:br>
                <a:r>
                  <a:rPr lang="en-US" dirty="0" smtClean="0"/>
                  <a:t>the endpoints of each edge receive different colors”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𝑉𝑡𝑥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¬(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507474"/>
            <a:ext cx="411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MSO expressions for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 smtClean="0"/>
                  <a:t>“There is an independent set of 4 vertices”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endParaRPr lang="en-US" dirty="0"/>
              </a:p>
              <a:p>
                <a:pPr marL="457200" indent="-457200">
                  <a:buFont typeface="+mj-lt"/>
                  <a:buAutoNum type="arabicPeriod" startAt="3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⋀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𝑉𝑡𝑥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nary>
                            <m:naryPr>
                              <m:chr m:val="⋀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≤4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99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Formulating properties in MSO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Which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expresses “the graph is connected”?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Hint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 negate 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has 2 different connected components”)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93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Courcelle’s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29131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Extension to optimization problems: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412776"/>
                <a:ext cx="8496944" cy="142143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err="1" smtClean="0"/>
                  <a:t>Courcelle’s</a:t>
                </a:r>
                <a:r>
                  <a:rPr lang="en-US" sz="2400" b="1" dirty="0" smtClean="0"/>
                  <a:t> theorem. </a:t>
                </a:r>
                <a:r>
                  <a:rPr lang="en-US" sz="2400" dirty="0" smtClean="0"/>
                  <a:t>Given 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 in monadic </a:t>
                </a:r>
                <a:br>
                  <a:rPr lang="en-US" sz="2400" dirty="0" smtClean="0"/>
                </a:br>
                <a:r>
                  <a:rPr lang="en-US" sz="2400" dirty="0" smtClean="0"/>
                  <a:t>second-order logic and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of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one can determine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12776"/>
                <a:ext cx="8496944" cy="142143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4005064"/>
                <a:ext cx="8496944" cy="176105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Courcelle’s theorem. </a:t>
                </a:r>
                <a:r>
                  <a:rPr lang="en-US" sz="2400" dirty="0" smtClean="0"/>
                  <a:t>Given 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 in monadic </a:t>
                </a:r>
                <a:br>
                  <a:rPr lang="en-US" sz="2400" dirty="0" smtClean="0"/>
                </a:br>
                <a:r>
                  <a:rPr lang="en-US" sz="2400" dirty="0" smtClean="0"/>
                  <a:t>second-order logic and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of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treewidth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, that contains a free set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, one can find a maximum-size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)⊨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 smtClean="0"/>
                  <a:t>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005064"/>
                <a:ext cx="8496944" cy="176105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6053226"/>
                <a:ext cx="87129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Same holds for </a:t>
                </a:r>
                <a:r>
                  <a:rPr lang="en-US" sz="2000" dirty="0" err="1" smtClean="0">
                    <a:solidFill>
                      <a:srgbClr val="C00000"/>
                    </a:solidFill>
                    <a:latin typeface="+mj-lt"/>
                  </a:rPr>
                  <a:t>cliquewidth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 does not quantify over edge sets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053226"/>
                <a:ext cx="8712968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9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en-US" dirty="0" smtClean="0"/>
              <a:t>Reconfiguring independent sets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combinatorial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86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Reconfiguring between independent 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Given:	</a:t>
                </a:r>
                <a:r>
                  <a:rPr lang="en-US" dirty="0" smtClean="0"/>
                  <a:t>Two independent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equal size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Task:	</a:t>
                </a:r>
                <a:r>
                  <a:rPr lang="en-US" dirty="0" smtClean="0"/>
                  <a:t>Move tokens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one token at a time, </a:t>
                </a:r>
                <a:br>
                  <a:rPr lang="en-US" dirty="0" smtClean="0"/>
                </a:br>
                <a:r>
                  <a:rPr lang="en-US" dirty="0" smtClean="0"/>
                  <a:t>	such that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intermediate</a:t>
                </a:r>
                <a:r>
                  <a:rPr lang="en-US" dirty="0" smtClean="0"/>
                  <a:t> token	configurations are 	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sets</a:t>
                </a:r>
                <a:r>
                  <a:rPr lang="en-US" dirty="0" smtClean="0"/>
                  <a:t>, and buffer capacity is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minimized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38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48" y="3429000"/>
            <a:ext cx="1828800" cy="23241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2001416" y="3429000"/>
            <a:ext cx="2232248" cy="223224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Buffer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89448" y="4141677"/>
            <a:ext cx="756084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225552" y="4141677"/>
            <a:ext cx="756084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09417" y="3507658"/>
            <a:ext cx="504056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4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88377" y="3520973"/>
            <a:ext cx="504056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4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648933" y="4047871"/>
            <a:ext cx="504056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4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9254" y="4595018"/>
            <a:ext cx="504056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4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637820" y="5157192"/>
            <a:ext cx="504056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4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88295" y="4595018"/>
            <a:ext cx="504056" cy="504056"/>
          </a:xfrm>
          <a:prstGeom prst="roundRect">
            <a:avLst/>
          </a:prstGeom>
          <a:solidFill>
            <a:schemeClr val="bg2">
              <a:lumMod val="60000"/>
              <a:lumOff val="40000"/>
              <a:alpha val="4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7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1684 -0.033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1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25191 -0.1134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91 -0.11343 L 0.06076 0.00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19184 -0.031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84 -0.03148 L -0.0007 0.0805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5312 0.048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12 0.04838 L -2.5E-6 0.079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19184 0.1252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84 0.12523 L 0.00052 0.077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31441 0.1270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41 0.12708 L -0.00052 0.0819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84 -0.03356 L -0.06129 -0.1590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addition/removal reconfiguration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Minimum buffer capacity to transform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transition time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Glauber</a:t>
                </a:r>
                <a:r>
                  <a:rPr lang="en-US" dirty="0" smtClean="0"/>
                  <a:t> dynamics </a:t>
                </a:r>
                <a:br>
                  <a:rPr lang="en-US" dirty="0" smtClean="0"/>
                </a:br>
                <a:r>
                  <a:rPr lang="en-US" dirty="0" smtClean="0"/>
                  <a:t>(hard-core interaction)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p:sp>
        <p:nvSpPr>
          <p:cNvPr id="5" name="Up-Down Arrow 4"/>
          <p:cNvSpPr/>
          <p:nvPr/>
        </p:nvSpPr>
        <p:spPr bwMode="auto">
          <a:xfrm>
            <a:off x="4319972" y="2276872"/>
            <a:ext cx="504056" cy="1264895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3528" y="4941168"/>
            <a:ext cx="8496944" cy="12774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sz="2400" b="1" dirty="0" smtClean="0"/>
              <a:t>Question: </a:t>
            </a:r>
            <a:r>
              <a:rPr lang="en-US" sz="2400" dirty="0" smtClean="0"/>
              <a:t>How does the required buffer capacity </a:t>
            </a:r>
            <a:br>
              <a:rPr lang="en-US" sz="2400" dirty="0" smtClean="0"/>
            </a:br>
            <a:r>
              <a:rPr lang="en-US" sz="2400" dirty="0" smtClean="0"/>
              <a:t>depend on the structure of the graph?</a:t>
            </a:r>
          </a:p>
        </p:txBody>
      </p:sp>
    </p:spTree>
    <p:extLst>
      <p:ext uri="{BB962C8B-B14F-4D97-AF65-F5344CB8AC3E}">
        <p14:creationId xmlns:p14="http://schemas.microsoft.com/office/powerpoint/2010/main" val="35302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using tree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problems that are NP-complete </a:t>
            </a:r>
            <a:r>
              <a:rPr lang="en-US" dirty="0" smtClean="0">
                <a:solidFill>
                  <a:srgbClr val="C00000"/>
                </a:solidFill>
              </a:rPr>
              <a:t>in general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can be solved efficiently on graphs of </a:t>
            </a:r>
            <a:r>
              <a:rPr lang="en-US" dirty="0" smtClean="0">
                <a:solidFill>
                  <a:srgbClr val="0070C0"/>
                </a:solidFill>
              </a:rPr>
              <a:t>bounded treewidth</a:t>
            </a:r>
          </a:p>
          <a:p>
            <a:pPr marL="457200" lvl="1" indent="0">
              <a:buNone/>
            </a:pPr>
            <a:r>
              <a:rPr lang="en-US" cap="small" dirty="0" smtClean="0"/>
              <a:t>Independent Set, Dominating Set, 3-Coloring, </a:t>
            </a:r>
            <a:br>
              <a:rPr lang="en-US" cap="small" dirty="0" smtClean="0"/>
            </a:br>
            <a:r>
              <a:rPr lang="en-US" cap="small" dirty="0" smtClean="0"/>
              <a:t>Hamiltonian Cycle, Clique, Feedback Vertex Set, </a:t>
            </a:r>
            <a:br>
              <a:rPr lang="en-US" cap="small" dirty="0" smtClean="0"/>
            </a:br>
            <a:r>
              <a:rPr lang="en-US" cap="small" dirty="0" smtClean="0"/>
              <a:t>Disjoint Paths, Partition into Triangles, …</a:t>
            </a:r>
          </a:p>
          <a:p>
            <a:pPr marL="0" indent="0">
              <a:buNone/>
            </a:pPr>
            <a:r>
              <a:rPr lang="en-US" dirty="0" smtClean="0"/>
              <a:t>Tree-like structure can be exploited by </a:t>
            </a:r>
            <a:r>
              <a:rPr lang="en-US" dirty="0" smtClean="0">
                <a:solidFill>
                  <a:srgbClr val="0070C0"/>
                </a:solidFill>
              </a:rPr>
              <a:t>dynamic programming</a:t>
            </a:r>
          </a:p>
          <a:p>
            <a:pPr marL="0" indent="0">
              <a:buNone/>
            </a:pPr>
            <a:r>
              <a:rPr lang="en-US" dirty="0" smtClean="0"/>
              <a:t>Two-step presentation: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Dynamic programming on trees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Dynamic programming on tree decompositions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buffer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323528" y="1412776"/>
                <a:ext cx="8496944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Fact. </a:t>
                </a:r>
                <a:r>
                  <a:rPr lang="en-US" sz="2400" dirty="0" smtClean="0"/>
                  <a:t>In a tree, any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 can be reconfigured to any target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using a buffer of size 1.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412776"/>
                <a:ext cx="8496944" cy="129614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323528" y="3125611"/>
                <a:ext cx="8496944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Lemma.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vertex deletions make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acyclic, then </a:t>
                </a:r>
                <a:br>
                  <a:rPr lang="en-US" sz="2400" dirty="0" smtClean="0"/>
                </a:br>
                <a:r>
                  <a:rPr lang="en-US" sz="2400" dirty="0" smtClean="0"/>
                  <a:t>any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 can be reconfigured to </a:t>
                </a:r>
                <a:br>
                  <a:rPr lang="en-US" sz="2400" dirty="0" smtClean="0"/>
                </a:br>
                <a:r>
                  <a:rPr lang="en-US" sz="2400" dirty="0" smtClean="0"/>
                  <a:t>any target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using a buffer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125611"/>
                <a:ext cx="8496944" cy="129614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3568" y="6292119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[de Berg, J, Mukherjee, FSTTCS ‘16]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323528" y="4769165"/>
                <a:ext cx="8496944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𝑝𝑎𝑡h𝑤𝑖𝑑𝑡h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then </a:t>
                </a:r>
                <a:br>
                  <a:rPr lang="en-US" sz="2400" dirty="0" smtClean="0"/>
                </a:br>
                <a:r>
                  <a:rPr lang="en-US" sz="2400" dirty="0" smtClean="0"/>
                  <a:t>any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 smtClean="0"/>
                  <a:t> can be reconfigured to </a:t>
                </a:r>
                <a:br>
                  <a:rPr lang="en-US" sz="2400" dirty="0" smtClean="0"/>
                </a:br>
                <a:r>
                  <a:rPr lang="en-US" sz="2400" dirty="0" smtClean="0"/>
                  <a:t>any target independent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using a buffer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769165"/>
                <a:ext cx="8496944" cy="129614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2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hierarchy of graph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p:sp>
        <p:nvSpPr>
          <p:cNvPr id="5" name="Rounded Rectangle 4"/>
          <p:cNvSpPr/>
          <p:nvPr/>
        </p:nvSpPr>
        <p:spPr bwMode="auto">
          <a:xfrm>
            <a:off x="3038374" y="1412269"/>
            <a:ext cx="2613746" cy="5757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Vertex-deletion distance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to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edgeless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10818" y="3522762"/>
            <a:ext cx="5398725" cy="575717"/>
            <a:chOff x="480148" y="3290141"/>
            <a:chExt cx="5398725" cy="57571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265127" y="3290141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Vertex-deletion distance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acyclic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 bwMode="auto">
                <a:xfrm>
                  <a:off x="480148" y="3290141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𝑃𝑎𝑡h𝑤𝑖𝑑𝑡h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148" y="3290141"/>
                  <a:ext cx="2613746" cy="57571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130825" y="2467515"/>
            <a:ext cx="8833663" cy="575718"/>
            <a:chOff x="357578" y="2305951"/>
            <a:chExt cx="8833663" cy="57571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65127" y="2305952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Vertex-deletion distance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 to </a:t>
              </a:r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paths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577495" y="2305951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Length of longest cycle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ounded Rectangle 69"/>
                <p:cNvSpPr/>
                <p:nvPr/>
              </p:nvSpPr>
              <p:spPr bwMode="auto">
                <a:xfrm>
                  <a:off x="357578" y="2305952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𝐶𝑢𝑡𝑤𝑖𝑑𝑡h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ounded 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578" y="2305952"/>
                  <a:ext cx="2613746" cy="575717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1608596" y="5633255"/>
            <a:ext cx="5350397" cy="575717"/>
            <a:chOff x="1104540" y="4984550"/>
            <a:chExt cx="5350397" cy="575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 bwMode="auto">
                <a:xfrm>
                  <a:off x="3841191" y="4984550"/>
                  <a:ext cx="2613746" cy="5757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𝐶𝑙𝑖𝑞𝑢𝑒𝑤𝑖𝑑𝑡h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1191" y="4984550"/>
                  <a:ext cx="2613746" cy="5757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11"/>
            <p:cNvSpPr/>
            <p:nvPr/>
          </p:nvSpPr>
          <p:spPr bwMode="auto">
            <a:xfrm>
              <a:off x="1104540" y="4984550"/>
              <a:ext cx="2613746" cy="57571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Degeneracy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4" name="Straight Connector 13"/>
          <p:cNvCxnSpPr>
            <a:stCxn id="5" idx="2"/>
            <a:endCxn id="8" idx="0"/>
          </p:cNvCxnSpPr>
          <p:nvPr/>
        </p:nvCxnSpPr>
        <p:spPr bwMode="auto">
          <a:xfrm>
            <a:off x="4345247" y="1987986"/>
            <a:ext cx="0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6" idx="0"/>
          </p:cNvCxnSpPr>
          <p:nvPr/>
        </p:nvCxnSpPr>
        <p:spPr bwMode="auto">
          <a:xfrm>
            <a:off x="5220072" y="3043232"/>
            <a:ext cx="482598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3061707" y="3043232"/>
            <a:ext cx="862221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10" idx="0"/>
          </p:cNvCxnSpPr>
          <p:nvPr/>
        </p:nvCxnSpPr>
        <p:spPr bwMode="auto">
          <a:xfrm>
            <a:off x="4860032" y="5153725"/>
            <a:ext cx="792088" cy="47953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ysDot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endCxn id="12" idx="0"/>
          </p:cNvCxnSpPr>
          <p:nvPr/>
        </p:nvCxnSpPr>
        <p:spPr bwMode="auto">
          <a:xfrm flipH="1">
            <a:off x="2915469" y="5153725"/>
            <a:ext cx="936451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489263" y="4098479"/>
            <a:ext cx="874825" cy="47952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 flipV="1">
            <a:off x="3419872" y="4098479"/>
            <a:ext cx="781359" cy="47952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Freeform 50"/>
          <p:cNvSpPr/>
          <p:nvPr/>
        </p:nvSpPr>
        <p:spPr bwMode="auto">
          <a:xfrm>
            <a:off x="5559724" y="3043232"/>
            <a:ext cx="2097890" cy="1831677"/>
          </a:xfrm>
          <a:custGeom>
            <a:avLst/>
            <a:gdLst>
              <a:gd name="connsiteX0" fmla="*/ 1582993 w 1705645"/>
              <a:gd name="connsiteY0" fmla="*/ 0 h 1386348"/>
              <a:gd name="connsiteX1" fmla="*/ 1543664 w 1705645"/>
              <a:gd name="connsiteY1" fmla="*/ 1022555 h 1386348"/>
              <a:gd name="connsiteX2" fmla="*/ 0 w 1705645"/>
              <a:gd name="connsiteY2" fmla="*/ 1386348 h 1386348"/>
              <a:gd name="connsiteX0" fmla="*/ 1911239 w 1946863"/>
              <a:gd name="connsiteY0" fmla="*/ 0 h 1386348"/>
              <a:gd name="connsiteX1" fmla="*/ 1543664 w 1946863"/>
              <a:gd name="connsiteY1" fmla="*/ 1022555 h 1386348"/>
              <a:gd name="connsiteX2" fmla="*/ 0 w 1946863"/>
              <a:gd name="connsiteY2" fmla="*/ 1386348 h 1386348"/>
              <a:gd name="connsiteX0" fmla="*/ 1911239 w 1911756"/>
              <a:gd name="connsiteY0" fmla="*/ 0 h 1386348"/>
              <a:gd name="connsiteX1" fmla="*/ 1543664 w 1911756"/>
              <a:gd name="connsiteY1" fmla="*/ 1022555 h 1386348"/>
              <a:gd name="connsiteX2" fmla="*/ 0 w 1911756"/>
              <a:gd name="connsiteY2" fmla="*/ 1386348 h 1386348"/>
              <a:gd name="connsiteX0" fmla="*/ 2005024 w 2005678"/>
              <a:gd name="connsiteY0" fmla="*/ 0 h 1984225"/>
              <a:gd name="connsiteX1" fmla="*/ 1637449 w 2005678"/>
              <a:gd name="connsiteY1" fmla="*/ 1022555 h 1984225"/>
              <a:gd name="connsiteX2" fmla="*/ 0 w 2005678"/>
              <a:gd name="connsiteY2" fmla="*/ 1984225 h 1984225"/>
              <a:gd name="connsiteX0" fmla="*/ 2005024 w 2028488"/>
              <a:gd name="connsiteY0" fmla="*/ 0 h 1984225"/>
              <a:gd name="connsiteX1" fmla="*/ 1789849 w 2028488"/>
              <a:gd name="connsiteY1" fmla="*/ 1456309 h 1984225"/>
              <a:gd name="connsiteX2" fmla="*/ 0 w 2028488"/>
              <a:gd name="connsiteY2" fmla="*/ 1984225 h 198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8488" h="1984225">
                <a:moveTo>
                  <a:pt x="2005024" y="0"/>
                </a:moveTo>
                <a:cubicBezTo>
                  <a:pt x="2011767" y="442641"/>
                  <a:pt x="2124020" y="1125605"/>
                  <a:pt x="1789849" y="1456309"/>
                </a:cubicBezTo>
                <a:cubicBezTo>
                  <a:pt x="1455678" y="1787013"/>
                  <a:pt x="242529" y="1807244"/>
                  <a:pt x="0" y="1984225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038374" y="4578008"/>
                <a:ext cx="2613746" cy="5757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𝑇𝑟𝑒𝑒𝑤𝑖𝑑𝑡h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8374" y="4578008"/>
                <a:ext cx="2613746" cy="575717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 bwMode="auto">
          <a:xfrm flipH="1" flipV="1">
            <a:off x="1979712" y="3043232"/>
            <a:ext cx="793963" cy="47953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78" idx="2"/>
            <a:endCxn id="79" idx="0"/>
          </p:cNvCxnSpPr>
          <p:nvPr/>
        </p:nvCxnSpPr>
        <p:spPr bwMode="auto">
          <a:xfrm>
            <a:off x="8697913" y="856537"/>
            <a:ext cx="0" cy="36248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8496436" y="490415"/>
                <a:ext cx="402953" cy="36612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436" y="490415"/>
                <a:ext cx="402953" cy="36612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ounded Rectangle 78"/>
              <p:cNvSpPr/>
              <p:nvPr/>
            </p:nvSpPr>
            <p:spPr bwMode="auto">
              <a:xfrm>
                <a:off x="8496436" y="1219022"/>
                <a:ext cx="402953" cy="36612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9" name="Rounded 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6436" y="1219022"/>
                <a:ext cx="402953" cy="366122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710418" y="853114"/>
                <a:ext cx="2088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418" y="853114"/>
                <a:ext cx="208823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>
            <a:stCxn id="5" idx="3"/>
            <a:endCxn id="11" idx="0"/>
          </p:cNvCxnSpPr>
          <p:nvPr/>
        </p:nvCxnSpPr>
        <p:spPr bwMode="auto">
          <a:xfrm>
            <a:off x="5652120" y="1700128"/>
            <a:ext cx="2005495" cy="767387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08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between buffer capacity &amp; </a:t>
            </a:r>
            <a:r>
              <a:rPr lang="en-US" dirty="0" err="1" smtClean="0"/>
              <a:t>treewidth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``</a:t>
            </a:r>
            <a:r>
              <a:rPr lang="en-US" dirty="0" smtClean="0">
                <a:solidFill>
                  <a:srgbClr val="0070C0"/>
                </a:solidFill>
              </a:rPr>
              <a:t>complete double binary tree</a:t>
            </a:r>
            <a:r>
              <a:rPr lang="en-US" dirty="0" smtClean="0"/>
              <a:t>’’: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636912"/>
            <a:ext cx="8963025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7898" y="531340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+mj-lt"/>
              </a:rPr>
              <a:t>treewidth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2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3255" y="5313402"/>
                <a:ext cx="25202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+mj-lt"/>
                  </a:rPr>
                  <a:t>pathwidth: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55" y="5313402"/>
                <a:ext cx="2520280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517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83568" y="6292119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[de Berg, J, Mukherjee, FSTTCS ‘16]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323528" y="1289193"/>
                <a:ext cx="8496944" cy="12961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Reconfiguring the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red</a:t>
                </a:r>
                <a:r>
                  <a:rPr lang="en-US" sz="2400" dirty="0" smtClean="0"/>
                  <a:t> to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blue</a:t>
                </a:r>
                <a:r>
                  <a:rPr lang="en-US" sz="2400" dirty="0" smtClean="0"/>
                  <a:t> independent set in a complete double binary tree of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requires a buffer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289193"/>
                <a:ext cx="8496944" cy="129614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52287" y="4901098"/>
            <a:ext cx="743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+mj-lt"/>
              </a:rPr>
              <a:t>Simplest graphs with large </a:t>
            </a:r>
            <a:r>
              <a:rPr lang="en-US" sz="2000" i="1" dirty="0" err="1" smtClean="0">
                <a:solidFill>
                  <a:srgbClr val="0070C0"/>
                </a:solidFill>
                <a:latin typeface="+mj-lt"/>
              </a:rPr>
              <a:t>treewidth</a:t>
            </a:r>
            <a:r>
              <a:rPr lang="en-US" sz="2000" i="1" dirty="0" smtClean="0">
                <a:solidFill>
                  <a:srgbClr val="0070C0"/>
                </a:solidFill>
                <a:latin typeface="+mj-lt"/>
              </a:rPr>
              <a:t> &amp; deletion-distance to acyclic?</a:t>
            </a:r>
          </a:p>
        </p:txBody>
      </p:sp>
    </p:spTree>
    <p:extLst>
      <p:ext uri="{BB962C8B-B14F-4D97-AF65-F5344CB8AC3E}">
        <p14:creationId xmlns:p14="http://schemas.microsoft.com/office/powerpoint/2010/main" val="41927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parameters for provable preprocessing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0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Kernelization</a:t>
            </a:r>
            <a:r>
              <a:rPr lang="en-US" dirty="0"/>
              <a:t>: data reduction with a guarantee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C00000"/>
                    </a:solidFill>
                  </a:rPr>
                  <a:t>Try to shrink the input to a hard computational problem,</a:t>
                </a:r>
                <a:br>
                  <a:rPr lang="en-US" i="1" dirty="0" smtClean="0">
                    <a:solidFill>
                      <a:srgbClr val="C00000"/>
                    </a:solidFill>
                  </a:rPr>
                </a:br>
                <a:r>
                  <a:rPr lang="en-US" i="1" dirty="0" smtClean="0">
                    <a:solidFill>
                      <a:srgbClr val="C00000"/>
                    </a:solidFill>
                  </a:rPr>
                  <a:t>without taking much time and without changing the answer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Size guarantee of shrunk instance is expressed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parameter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size</a:t>
                </a:r>
                <a:r>
                  <a:rPr lang="en-US" dirty="0" smtClean="0"/>
                  <a:t> of the kernelization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	Can be exponential or polynomial; smaller is better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  <p:grpSp>
        <p:nvGrpSpPr>
          <p:cNvPr id="17" name="Group 16"/>
          <p:cNvGrpSpPr/>
          <p:nvPr/>
        </p:nvGrpSpPr>
        <p:grpSpPr>
          <a:xfrm>
            <a:off x="1171650" y="3284984"/>
            <a:ext cx="6800701" cy="1051418"/>
            <a:chOff x="1171650" y="4908301"/>
            <a:chExt cx="6800701" cy="1051418"/>
          </a:xfrm>
        </p:grpSpPr>
        <p:grpSp>
          <p:nvGrpSpPr>
            <p:cNvPr id="18" name="Group 17"/>
            <p:cNvGrpSpPr/>
            <p:nvPr/>
          </p:nvGrpSpPr>
          <p:grpSpPr>
            <a:xfrm>
              <a:off x="1171650" y="4908301"/>
              <a:ext cx="2088580" cy="1051418"/>
              <a:chOff x="1475308" y="4908301"/>
              <a:chExt cx="2088580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ounded Rectangle 25"/>
                  <p:cNvSpPr/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6" name="Rounded 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655" y="5157192"/>
                    <a:ext cx="2088221" cy="802527"/>
                  </a:xfrm>
                  <a:prstGeom prst="round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Left-Right Arrow 26"/>
                  <p:cNvSpPr/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</a:t>
                    </a:r>
                    <a:r>
                      <a: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vertices</a:t>
                    </a:r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7" name="Left-Right Arrow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75308" y="4908301"/>
                    <a:ext cx="2088580" cy="104875"/>
                  </a:xfrm>
                  <a:prstGeom prst="leftRightArrow">
                    <a:avLst/>
                  </a:prstGeom>
                  <a:blipFill rotWithShape="0">
                    <a:blip r:embed="rId4"/>
                    <a:stretch>
                      <a:fillRect t="-268421" b="-5263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/>
                  <p:cNvSpPr/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8782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4431880" y="5144132"/>
              <a:ext cx="954404" cy="772281"/>
              <a:chOff x="4412304" y="3639729"/>
              <a:chExt cx="954404" cy="7722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ight Arrow 23"/>
                  <p:cNvSpPr/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ln w="19050"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vert="horz" wrap="none" lIns="91440" tIns="0" rIns="91440" bIns="155448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20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time</a:t>
                    </a:r>
                  </a:p>
                </p:txBody>
              </p:sp>
            </mc:Choice>
            <mc:Fallback xmlns="">
              <p:sp>
                <p:nvSpPr>
                  <p:cNvPr id="24" name="Right Arrow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12304" y="3639729"/>
                    <a:ext cx="954404" cy="772281"/>
                  </a:xfrm>
                  <a:prstGeom prst="rightArrow">
                    <a:avLst/>
                  </a:prstGeom>
                  <a:blipFill rotWithShape="0">
                    <a:blip r:embed="rId6"/>
                    <a:stretch>
                      <a:fillRect l="-65217" t="-72059" r="-48447"/>
                    </a:stretch>
                  </a:blipFill>
                  <a:ln w="19050"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5" name="Picture 4" descr="http://studystays.com.au/images/config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400000">
                <a:off x="4714562" y="3791585"/>
                <a:ext cx="447473" cy="447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6557934" y="4908301"/>
              <a:ext cx="1414417" cy="1051418"/>
              <a:chOff x="6660000" y="4908301"/>
              <a:chExt cx="1414417" cy="10514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ounded Rectangle 20"/>
                  <p:cNvSpPr/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Rounded 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232" y="5157192"/>
                    <a:ext cx="1414174" cy="802527"/>
                  </a:xfrm>
                  <a:prstGeom prst="round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Left-Right Arrow 21"/>
                  <p:cNvSpPr/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ln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0" rIns="91440" bIns="9144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16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0" lang="en-US" sz="16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 vertices</a:t>
                    </a:r>
                  </a:p>
                </p:txBody>
              </p:sp>
            </mc:Choice>
            <mc:Fallback xmlns="">
              <p:sp>
                <p:nvSpPr>
                  <p:cNvPr id="22" name="Left-Right Arrow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60000" y="4908301"/>
                    <a:ext cx="1414417" cy="104875"/>
                  </a:xfrm>
                  <a:prstGeom prst="leftRightArrow">
                    <a:avLst/>
                  </a:prstGeom>
                  <a:blipFill rotWithShape="0">
                    <a:blip r:embed="rId9"/>
                    <a:stretch>
                      <a:fillRect t="-257895" b="-15789"/>
                    </a:stretch>
                  </a:blipFill>
                  <a:ln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/>
                  <p:cNvSpPr/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just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0" lang="en-US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kumimoji="0" lang="en-US" sz="200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3" name="Oval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98354" y="5229076"/>
                    <a:ext cx="504056" cy="504056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9" name="Rounded Rectangle 28"/>
          <p:cNvSpPr/>
          <p:nvPr/>
        </p:nvSpPr>
        <p:spPr bwMode="auto">
          <a:xfrm>
            <a:off x="539552" y="4893531"/>
            <a:ext cx="8064896" cy="11686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A kernelization guarantees that instances that are large with respect to their complexity parameter can be shrunk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29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Kernelization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-Coloring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  <p:sp>
        <p:nvSpPr>
          <p:cNvPr id="37" name="Rectangle 36"/>
          <p:cNvSpPr/>
          <p:nvPr/>
        </p:nvSpPr>
        <p:spPr>
          <a:xfrm>
            <a:off x="251520" y="1124744"/>
            <a:ext cx="8640960" cy="4896544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2817662" y="1124744"/>
            <a:ext cx="6089602" cy="1824202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  <a:gd name="connsiteX0" fmla="*/ 0 w 8655743"/>
              <a:gd name="connsiteY0" fmla="*/ 494769 h 1932701"/>
              <a:gd name="connsiteX1" fmla="*/ 2959 w 8655743"/>
              <a:gd name="connsiteY1" fmla="*/ 1932701 h 1932701"/>
              <a:gd name="connsiteX2" fmla="*/ 8655743 w 8655743"/>
              <a:gd name="connsiteY2" fmla="*/ 1932701 h 1932701"/>
              <a:gd name="connsiteX3" fmla="*/ 8655743 w 8655743"/>
              <a:gd name="connsiteY3" fmla="*/ 926817 h 1932701"/>
              <a:gd name="connsiteX4" fmla="*/ 5127351 w 8655743"/>
              <a:gd name="connsiteY4" fmla="*/ 780573 h 1932701"/>
              <a:gd name="connsiteX5" fmla="*/ 4166586 w 8655743"/>
              <a:gd name="connsiteY5" fmla="*/ 112779 h 1932701"/>
              <a:gd name="connsiteX6" fmla="*/ 2337786 w 8655743"/>
              <a:gd name="connsiteY6" fmla="*/ 103901 h 1932701"/>
              <a:gd name="connsiteX7" fmla="*/ 1986985 w 8655743"/>
              <a:gd name="connsiteY7" fmla="*/ 494770 h 1932701"/>
              <a:gd name="connsiteX8" fmla="*/ 0 w 8655743"/>
              <a:gd name="connsiteY8" fmla="*/ 494769 h 1932701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1986985 w 8655743"/>
              <a:gd name="connsiteY7" fmla="*/ 475048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606882 w 8655743"/>
              <a:gd name="connsiteY7" fmla="*/ 112779 h 1912979"/>
              <a:gd name="connsiteX8" fmla="*/ 0 w 8655743"/>
              <a:gd name="connsiteY8" fmla="*/ 475047 h 1912979"/>
              <a:gd name="connsiteX0" fmla="*/ 0 w 8655743"/>
              <a:gd name="connsiteY0" fmla="*/ 475047 h 1912979"/>
              <a:gd name="connsiteX1" fmla="*/ 2959 w 8655743"/>
              <a:gd name="connsiteY1" fmla="*/ 1912979 h 1912979"/>
              <a:gd name="connsiteX2" fmla="*/ 8655743 w 8655743"/>
              <a:gd name="connsiteY2" fmla="*/ 1912979 h 1912979"/>
              <a:gd name="connsiteX3" fmla="*/ 8655743 w 8655743"/>
              <a:gd name="connsiteY3" fmla="*/ 907095 h 1912979"/>
              <a:gd name="connsiteX4" fmla="*/ 5127351 w 8655743"/>
              <a:gd name="connsiteY4" fmla="*/ 760851 h 1912979"/>
              <a:gd name="connsiteX5" fmla="*/ 4828976 w 8655743"/>
              <a:gd name="connsiteY5" fmla="*/ 112779 h 1912979"/>
              <a:gd name="connsiteX6" fmla="*/ 2337786 w 8655743"/>
              <a:gd name="connsiteY6" fmla="*/ 84179 h 1912979"/>
              <a:gd name="connsiteX7" fmla="*/ 0 w 8655743"/>
              <a:gd name="connsiteY7" fmla="*/ 475047 h 1912979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8655743 w 8655743"/>
              <a:gd name="connsiteY3" fmla="*/ 95510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6567511 w 8655743"/>
              <a:gd name="connsiteY3" fmla="*/ 1668091 h 1960985"/>
              <a:gd name="connsiteX4" fmla="*/ 5127351 w 8655743"/>
              <a:gd name="connsiteY4" fmla="*/ 808857 h 1960985"/>
              <a:gd name="connsiteX5" fmla="*/ 4828976 w 8655743"/>
              <a:gd name="connsiteY5" fmla="*/ 160785 h 1960985"/>
              <a:gd name="connsiteX6" fmla="*/ 2337786 w 8655743"/>
              <a:gd name="connsiteY6" fmla="*/ 132185 h 1960985"/>
              <a:gd name="connsiteX7" fmla="*/ 0 w 8655743"/>
              <a:gd name="connsiteY7" fmla="*/ 304800 h 1960985"/>
              <a:gd name="connsiteX0" fmla="*/ 0 w 8655743"/>
              <a:gd name="connsiteY0" fmla="*/ 304800 h 1960985"/>
              <a:gd name="connsiteX1" fmla="*/ 2959 w 8655743"/>
              <a:gd name="connsiteY1" fmla="*/ 1960985 h 1960985"/>
              <a:gd name="connsiteX2" fmla="*/ 8655743 w 8655743"/>
              <a:gd name="connsiteY2" fmla="*/ 1960985 h 1960985"/>
              <a:gd name="connsiteX3" fmla="*/ 5127351 w 8655743"/>
              <a:gd name="connsiteY3" fmla="*/ 808857 h 1960985"/>
              <a:gd name="connsiteX4" fmla="*/ 4828976 w 8655743"/>
              <a:gd name="connsiteY4" fmla="*/ 160785 h 1960985"/>
              <a:gd name="connsiteX5" fmla="*/ 2337786 w 8655743"/>
              <a:gd name="connsiteY5" fmla="*/ 132185 h 1960985"/>
              <a:gd name="connsiteX6" fmla="*/ 0 w 8655743"/>
              <a:gd name="connsiteY6" fmla="*/ 304800 h 1960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127351 w 6089602"/>
              <a:gd name="connsiteY3" fmla="*/ 808857 h 1960985"/>
              <a:gd name="connsiteX4" fmla="*/ 4828976 w 6089602"/>
              <a:gd name="connsiteY4" fmla="*/ 160785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16800 h 1972985"/>
              <a:gd name="connsiteX1" fmla="*/ 2959 w 6089602"/>
              <a:gd name="connsiteY1" fmla="*/ 1972985 h 1972985"/>
              <a:gd name="connsiteX2" fmla="*/ 6089602 w 6089602"/>
              <a:gd name="connsiteY2" fmla="*/ 1972985 h 1972985"/>
              <a:gd name="connsiteX3" fmla="*/ 5703417 w 6089602"/>
              <a:gd name="connsiteY3" fmla="*/ 1180897 h 1972985"/>
              <a:gd name="connsiteX4" fmla="*/ 4828976 w 6089602"/>
              <a:gd name="connsiteY4" fmla="*/ 172785 h 1972985"/>
              <a:gd name="connsiteX5" fmla="*/ 2337786 w 6089602"/>
              <a:gd name="connsiteY5" fmla="*/ 144185 h 1972985"/>
              <a:gd name="connsiteX6" fmla="*/ 0 w 6089602"/>
              <a:gd name="connsiteY6" fmla="*/ 316800 h 1972985"/>
              <a:gd name="connsiteX0" fmla="*/ 0 w 6089602"/>
              <a:gd name="connsiteY0" fmla="*/ 304800 h 1960985"/>
              <a:gd name="connsiteX1" fmla="*/ 2959 w 6089602"/>
              <a:gd name="connsiteY1" fmla="*/ 1960985 h 1960985"/>
              <a:gd name="connsiteX2" fmla="*/ 6089602 w 6089602"/>
              <a:gd name="connsiteY2" fmla="*/ 1960985 h 1960985"/>
              <a:gd name="connsiteX3" fmla="*/ 5703417 w 6089602"/>
              <a:gd name="connsiteY3" fmla="*/ 1168897 h 1960985"/>
              <a:gd name="connsiteX4" fmla="*/ 5235363 w 6089602"/>
              <a:gd name="connsiteY4" fmla="*/ 304803 h 1960985"/>
              <a:gd name="connsiteX5" fmla="*/ 2337786 w 6089602"/>
              <a:gd name="connsiteY5" fmla="*/ 132185 h 1960985"/>
              <a:gd name="connsiteX6" fmla="*/ 0 w 6089602"/>
              <a:gd name="connsiteY6" fmla="*/ 304800 h 1960985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5235363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40634 h 1852802"/>
              <a:gd name="connsiteX1" fmla="*/ 2959 w 6089602"/>
              <a:gd name="connsiteY1" fmla="*/ 1852802 h 1852802"/>
              <a:gd name="connsiteX2" fmla="*/ 6089602 w 6089602"/>
              <a:gd name="connsiteY2" fmla="*/ 1852802 h 1852802"/>
              <a:gd name="connsiteX3" fmla="*/ 5703417 w 6089602"/>
              <a:gd name="connsiteY3" fmla="*/ 1060714 h 1852802"/>
              <a:gd name="connsiteX4" fmla="*/ 4924004 w 6089602"/>
              <a:gd name="connsiteY4" fmla="*/ 196620 h 1852802"/>
              <a:gd name="connsiteX5" fmla="*/ 2337786 w 6089602"/>
              <a:gd name="connsiteY5" fmla="*/ 24002 h 1852802"/>
              <a:gd name="connsiteX6" fmla="*/ 0 w 6089602"/>
              <a:gd name="connsiteY6" fmla="*/ 340634 h 18528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103211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28769 w 6089602"/>
              <a:gd name="connsiteY3" fmla="*/ 96010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631408 w 6089602"/>
              <a:gd name="connsiteY3" fmla="*/ 600066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  <a:gd name="connsiteX0" fmla="*/ 0 w 6131022"/>
              <a:gd name="connsiteY0" fmla="*/ 312034 h 1824202"/>
              <a:gd name="connsiteX1" fmla="*/ 2959 w 6131022"/>
              <a:gd name="connsiteY1" fmla="*/ 1824202 h 1824202"/>
              <a:gd name="connsiteX2" fmla="*/ 6089602 w 6131022"/>
              <a:gd name="connsiteY2" fmla="*/ 1824202 h 1824202"/>
              <a:gd name="connsiteX3" fmla="*/ 5703417 w 6131022"/>
              <a:gd name="connsiteY3" fmla="*/ 672074 h 1824202"/>
              <a:gd name="connsiteX4" fmla="*/ 4924004 w 6131022"/>
              <a:gd name="connsiteY4" fmla="*/ 168020 h 1824202"/>
              <a:gd name="connsiteX5" fmla="*/ 2310043 w 6131022"/>
              <a:gd name="connsiteY5" fmla="*/ 24002 h 1824202"/>
              <a:gd name="connsiteX6" fmla="*/ 0 w 6131022"/>
              <a:gd name="connsiteY6" fmla="*/ 312034 h 1824202"/>
              <a:gd name="connsiteX0" fmla="*/ 0 w 6089602"/>
              <a:gd name="connsiteY0" fmla="*/ 312034 h 1824202"/>
              <a:gd name="connsiteX1" fmla="*/ 2959 w 6089602"/>
              <a:gd name="connsiteY1" fmla="*/ 1824202 h 1824202"/>
              <a:gd name="connsiteX2" fmla="*/ 6089602 w 6089602"/>
              <a:gd name="connsiteY2" fmla="*/ 1824202 h 1824202"/>
              <a:gd name="connsiteX3" fmla="*/ 5703417 w 6089602"/>
              <a:gd name="connsiteY3" fmla="*/ 672074 h 1824202"/>
              <a:gd name="connsiteX4" fmla="*/ 4924004 w 6089602"/>
              <a:gd name="connsiteY4" fmla="*/ 168020 h 1824202"/>
              <a:gd name="connsiteX5" fmla="*/ 2310043 w 6089602"/>
              <a:gd name="connsiteY5" fmla="*/ 24002 h 1824202"/>
              <a:gd name="connsiteX6" fmla="*/ 0 w 6089602"/>
              <a:gd name="connsiteY6" fmla="*/ 312034 h 182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602" h="1824202">
                <a:moveTo>
                  <a:pt x="0" y="312034"/>
                </a:moveTo>
                <a:cubicBezTo>
                  <a:pt x="2959" y="832857"/>
                  <a:pt x="0" y="1303379"/>
                  <a:pt x="2959" y="1824202"/>
                </a:cubicBezTo>
                <a:lnTo>
                  <a:pt x="6089602" y="1824202"/>
                </a:lnTo>
                <a:cubicBezTo>
                  <a:pt x="5960874" y="1440159"/>
                  <a:pt x="6084165" y="1350548"/>
                  <a:pt x="5703417" y="672074"/>
                </a:cubicBezTo>
                <a:cubicBezTo>
                  <a:pt x="5489114" y="410493"/>
                  <a:pt x="5489566" y="276032"/>
                  <a:pt x="4924004" y="168020"/>
                </a:cubicBezTo>
                <a:cubicBezTo>
                  <a:pt x="4358442" y="60008"/>
                  <a:pt x="3130710" y="0"/>
                  <a:pt x="2310043" y="24002"/>
                </a:cubicBezTo>
                <a:cubicBezTo>
                  <a:pt x="1489376" y="48004"/>
                  <a:pt x="389138" y="7234"/>
                  <a:pt x="0" y="312034"/>
                </a:cubicBezTo>
                <a:close/>
              </a:path>
            </a:pathLst>
          </a:custGeom>
          <a:gradFill rotWithShape="1">
            <a:gsLst>
              <a:gs pos="0">
                <a:srgbClr val="D0E5A5"/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36737" y="4065972"/>
            <a:ext cx="8655743" cy="1953087"/>
          </a:xfrm>
          <a:custGeom>
            <a:avLst/>
            <a:gdLst>
              <a:gd name="connsiteX0" fmla="*/ 0 w 8664606"/>
              <a:gd name="connsiteY0" fmla="*/ 266330 h 1828800"/>
              <a:gd name="connsiteX1" fmla="*/ 8878 w 8664606"/>
              <a:gd name="connsiteY1" fmla="*/ 1828800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0 w 8664606"/>
              <a:gd name="connsiteY0" fmla="*/ 266330 h 1828800"/>
              <a:gd name="connsiteX1" fmla="*/ 217503 w 8664606"/>
              <a:gd name="connsiteY1" fmla="*/ 1687012 h 1828800"/>
              <a:gd name="connsiteX2" fmla="*/ 8664606 w 8664606"/>
              <a:gd name="connsiteY2" fmla="*/ 1828800 h 1828800"/>
              <a:gd name="connsiteX3" fmla="*/ 8664606 w 8664606"/>
              <a:gd name="connsiteY3" fmla="*/ 798990 h 1828800"/>
              <a:gd name="connsiteX4" fmla="*/ 4971495 w 8664606"/>
              <a:gd name="connsiteY4" fmla="*/ 798990 h 1828800"/>
              <a:gd name="connsiteX5" fmla="*/ 4385569 w 8664606"/>
              <a:gd name="connsiteY5" fmla="*/ 559293 h 1828800"/>
              <a:gd name="connsiteX6" fmla="*/ 4163627 w 8664606"/>
              <a:gd name="connsiteY6" fmla="*/ 8878 h 1828800"/>
              <a:gd name="connsiteX7" fmla="*/ 2334827 w 8664606"/>
              <a:gd name="connsiteY7" fmla="*/ 0 h 1828800"/>
              <a:gd name="connsiteX8" fmla="*/ 1811045 w 8664606"/>
              <a:gd name="connsiteY8" fmla="*/ 426128 h 1828800"/>
              <a:gd name="connsiteX9" fmla="*/ 0 w 8664606"/>
              <a:gd name="connsiteY9" fmla="*/ 266330 h 1828800"/>
              <a:gd name="connsiteX0" fmla="*/ 2959 w 8667565"/>
              <a:gd name="connsiteY0" fmla="*/ 266330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2959 w 8667565"/>
              <a:gd name="connsiteY9" fmla="*/ 266330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67565 w 8667565"/>
              <a:gd name="connsiteY3" fmla="*/ 79899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223695 w 8667565"/>
              <a:gd name="connsiteY3" fmla="*/ 678900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67565"/>
              <a:gd name="connsiteY0" fmla="*/ 390868 h 1828800"/>
              <a:gd name="connsiteX1" fmla="*/ 2959 w 8667565"/>
              <a:gd name="connsiteY1" fmla="*/ 1828800 h 1828800"/>
              <a:gd name="connsiteX2" fmla="*/ 8667565 w 8667565"/>
              <a:gd name="connsiteY2" fmla="*/ 1828800 h 1828800"/>
              <a:gd name="connsiteX3" fmla="*/ 8655743 w 8667565"/>
              <a:gd name="connsiteY3" fmla="*/ 822916 h 1828800"/>
              <a:gd name="connsiteX4" fmla="*/ 4974454 w 8667565"/>
              <a:gd name="connsiteY4" fmla="*/ 798990 h 1828800"/>
              <a:gd name="connsiteX5" fmla="*/ 4388528 w 8667565"/>
              <a:gd name="connsiteY5" fmla="*/ 559293 h 1828800"/>
              <a:gd name="connsiteX6" fmla="*/ 4166586 w 8667565"/>
              <a:gd name="connsiteY6" fmla="*/ 8878 h 1828800"/>
              <a:gd name="connsiteX7" fmla="*/ 2337786 w 8667565"/>
              <a:gd name="connsiteY7" fmla="*/ 0 h 1828800"/>
              <a:gd name="connsiteX8" fmla="*/ 1814004 w 8667565"/>
              <a:gd name="connsiteY8" fmla="*/ 426128 h 1828800"/>
              <a:gd name="connsiteX9" fmla="*/ 0 w 8667565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063644 w 8655743"/>
              <a:gd name="connsiteY2" fmla="*/ 1470988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390868 h 1828800"/>
              <a:gd name="connsiteX1" fmla="*/ 2959 w 8655743"/>
              <a:gd name="connsiteY1" fmla="*/ 1828800 h 1828800"/>
              <a:gd name="connsiteX2" fmla="*/ 8655743 w 8655743"/>
              <a:gd name="connsiteY2" fmla="*/ 1828800 h 1828800"/>
              <a:gd name="connsiteX3" fmla="*/ 8655743 w 8655743"/>
              <a:gd name="connsiteY3" fmla="*/ 822916 h 1828800"/>
              <a:gd name="connsiteX4" fmla="*/ 4974454 w 8655743"/>
              <a:gd name="connsiteY4" fmla="*/ 798990 h 1828800"/>
              <a:gd name="connsiteX5" fmla="*/ 4388528 w 8655743"/>
              <a:gd name="connsiteY5" fmla="*/ 559293 h 1828800"/>
              <a:gd name="connsiteX6" fmla="*/ 4166586 w 8655743"/>
              <a:gd name="connsiteY6" fmla="*/ 8878 h 1828800"/>
              <a:gd name="connsiteX7" fmla="*/ 2337786 w 8655743"/>
              <a:gd name="connsiteY7" fmla="*/ 0 h 1828800"/>
              <a:gd name="connsiteX8" fmla="*/ 1814004 w 8655743"/>
              <a:gd name="connsiteY8" fmla="*/ 426128 h 1828800"/>
              <a:gd name="connsiteX9" fmla="*/ 0 w 8655743"/>
              <a:gd name="connsiteY9" fmla="*/ 390868 h 1828800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814004 w 8655743"/>
              <a:gd name="connsiteY8" fmla="*/ 510465 h 1913137"/>
              <a:gd name="connsiteX9" fmla="*/ 0 w 8655743"/>
              <a:gd name="connsiteY9" fmla="*/ 475205 h 1913137"/>
              <a:gd name="connsiteX0" fmla="*/ 0 w 8655743"/>
              <a:gd name="connsiteY0" fmla="*/ 475205 h 1913137"/>
              <a:gd name="connsiteX1" fmla="*/ 2959 w 8655743"/>
              <a:gd name="connsiteY1" fmla="*/ 1913137 h 1913137"/>
              <a:gd name="connsiteX2" fmla="*/ 8655743 w 8655743"/>
              <a:gd name="connsiteY2" fmla="*/ 1913137 h 1913137"/>
              <a:gd name="connsiteX3" fmla="*/ 8655743 w 8655743"/>
              <a:gd name="connsiteY3" fmla="*/ 907253 h 1913137"/>
              <a:gd name="connsiteX4" fmla="*/ 4974454 w 8655743"/>
              <a:gd name="connsiteY4" fmla="*/ 883327 h 1913137"/>
              <a:gd name="connsiteX5" fmla="*/ 4388528 w 8655743"/>
              <a:gd name="connsiteY5" fmla="*/ 643630 h 1913137"/>
              <a:gd name="connsiteX6" fmla="*/ 4166586 w 8655743"/>
              <a:gd name="connsiteY6" fmla="*/ 93215 h 1913137"/>
              <a:gd name="connsiteX7" fmla="*/ 2337786 w 8655743"/>
              <a:gd name="connsiteY7" fmla="*/ 84337 h 1913137"/>
              <a:gd name="connsiteX8" fmla="*/ 1986985 w 8655743"/>
              <a:gd name="connsiteY8" fmla="*/ 475206 h 1913137"/>
              <a:gd name="connsiteX9" fmla="*/ 0 w 8655743"/>
              <a:gd name="connsiteY9" fmla="*/ 475205 h 1913137"/>
              <a:gd name="connsiteX0" fmla="*/ 0 w 8655743"/>
              <a:gd name="connsiteY0" fmla="*/ 515155 h 1953087"/>
              <a:gd name="connsiteX1" fmla="*/ 2959 w 8655743"/>
              <a:gd name="connsiteY1" fmla="*/ 1953087 h 1953087"/>
              <a:gd name="connsiteX2" fmla="*/ 8655743 w 8655743"/>
              <a:gd name="connsiteY2" fmla="*/ 1953087 h 1953087"/>
              <a:gd name="connsiteX3" fmla="*/ 8655743 w 8655743"/>
              <a:gd name="connsiteY3" fmla="*/ 947203 h 1953087"/>
              <a:gd name="connsiteX4" fmla="*/ 4974454 w 8655743"/>
              <a:gd name="connsiteY4" fmla="*/ 923277 h 1953087"/>
              <a:gd name="connsiteX5" fmla="*/ 4166586 w 8655743"/>
              <a:gd name="connsiteY5" fmla="*/ 133165 h 1953087"/>
              <a:gd name="connsiteX6" fmla="*/ 2337786 w 8655743"/>
              <a:gd name="connsiteY6" fmla="*/ 124287 h 1953087"/>
              <a:gd name="connsiteX7" fmla="*/ 1986985 w 8655743"/>
              <a:gd name="connsiteY7" fmla="*/ 515156 h 1953087"/>
              <a:gd name="connsiteX8" fmla="*/ 0 w 8655743"/>
              <a:gd name="connsiteY8" fmla="*/ 515155 h 19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5743" h="1953087">
                <a:moveTo>
                  <a:pt x="0" y="515155"/>
                </a:moveTo>
                <a:cubicBezTo>
                  <a:pt x="2959" y="1035978"/>
                  <a:pt x="0" y="1432264"/>
                  <a:pt x="2959" y="1953087"/>
                </a:cubicBezTo>
                <a:lnTo>
                  <a:pt x="8655743" y="1953087"/>
                </a:lnTo>
                <a:lnTo>
                  <a:pt x="8655743" y="947203"/>
                </a:lnTo>
                <a:cubicBezTo>
                  <a:pt x="8042195" y="775568"/>
                  <a:pt x="5722647" y="1058950"/>
                  <a:pt x="4974454" y="923277"/>
                </a:cubicBezTo>
                <a:cubicBezTo>
                  <a:pt x="4226261" y="787604"/>
                  <a:pt x="4606031" y="266330"/>
                  <a:pt x="4166586" y="133165"/>
                </a:cubicBezTo>
                <a:cubicBezTo>
                  <a:pt x="3727141" y="0"/>
                  <a:pt x="2701053" y="60622"/>
                  <a:pt x="2337786" y="124287"/>
                </a:cubicBezTo>
                <a:cubicBezTo>
                  <a:pt x="1974519" y="187952"/>
                  <a:pt x="2376616" y="450011"/>
                  <a:pt x="1986985" y="515156"/>
                </a:cubicBezTo>
                <a:lnTo>
                  <a:pt x="0" y="515155"/>
                </a:lnTo>
                <a:close/>
              </a:path>
            </a:pathLst>
          </a:custGeom>
          <a:gradFill flip="none" rotWithShape="1">
            <a:gsLst>
              <a:gs pos="0">
                <a:srgbClr val="FFA78F"/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40" name="Straight Arrow Connector 39"/>
          <p:cNvCxnSpPr>
            <a:stCxn id="55" idx="2"/>
            <a:endCxn id="58" idx="0"/>
          </p:cNvCxnSpPr>
          <p:nvPr/>
        </p:nvCxnSpPr>
        <p:spPr>
          <a:xfrm rot="5400000">
            <a:off x="1978290" y="2535495"/>
            <a:ext cx="216024" cy="274843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Straight Arrow Connector 40"/>
          <p:cNvCxnSpPr>
            <a:stCxn id="58" idx="2"/>
            <a:endCxn id="61" idx="0"/>
          </p:cNvCxnSpPr>
          <p:nvPr/>
        </p:nvCxnSpPr>
        <p:spPr>
          <a:xfrm rot="5400000">
            <a:off x="1443661" y="3355829"/>
            <a:ext cx="360040" cy="650398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>
            <a:stCxn id="61" idx="2"/>
            <a:endCxn id="62" idx="0"/>
          </p:cNvCxnSpPr>
          <p:nvPr/>
        </p:nvCxnSpPr>
        <p:spPr>
          <a:xfrm rot="16200000" flipH="1">
            <a:off x="894478" y="4625091"/>
            <a:ext cx="1224136" cy="416129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traight Arrow Connector 33"/>
          <p:cNvCxnSpPr>
            <a:stCxn id="59" idx="2"/>
            <a:endCxn id="60" idx="0"/>
          </p:cNvCxnSpPr>
          <p:nvPr/>
        </p:nvCxnSpPr>
        <p:spPr>
          <a:xfrm rot="16200000" flipH="1">
            <a:off x="4583664" y="2972612"/>
            <a:ext cx="288032" cy="148884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Arrow Connector 37"/>
          <p:cNvCxnSpPr>
            <a:stCxn id="63" idx="2"/>
            <a:endCxn id="64" idx="0"/>
          </p:cNvCxnSpPr>
          <p:nvPr/>
        </p:nvCxnSpPr>
        <p:spPr>
          <a:xfrm rot="16200000" flipH="1">
            <a:off x="4990545" y="3694532"/>
            <a:ext cx="288032" cy="2925320"/>
          </a:xfrm>
          <a:prstGeom prst="curvedConnector3">
            <a:avLst>
              <a:gd name="adj1" fmla="val 28425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44"/>
          <p:cNvCxnSpPr>
            <a:stCxn id="56" idx="2"/>
            <a:endCxn id="60" idx="0"/>
          </p:cNvCxnSpPr>
          <p:nvPr/>
        </p:nvCxnSpPr>
        <p:spPr>
          <a:xfrm rot="16200000" flipH="1">
            <a:off x="4687096" y="3076044"/>
            <a:ext cx="1080120" cy="489887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1"/>
          <p:cNvCxnSpPr>
            <a:stCxn id="55" idx="2"/>
            <a:endCxn id="59" idx="0"/>
          </p:cNvCxnSpPr>
          <p:nvPr/>
        </p:nvCxnSpPr>
        <p:spPr>
          <a:xfrm rot="16200000" flipH="1">
            <a:off x="2923471" y="1865155"/>
            <a:ext cx="360040" cy="17595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6"/>
          <p:cNvCxnSpPr>
            <a:endCxn id="64" idx="0"/>
          </p:cNvCxnSpPr>
          <p:nvPr/>
        </p:nvCxnSpPr>
        <p:spPr>
          <a:xfrm rot="5400000">
            <a:off x="6129968" y="4275774"/>
            <a:ext cx="1492688" cy="55818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Arrow Connector 47"/>
          <p:cNvCxnSpPr>
            <a:stCxn id="58" idx="2"/>
            <a:endCxn id="63" idx="0"/>
          </p:cNvCxnSpPr>
          <p:nvPr/>
        </p:nvCxnSpPr>
        <p:spPr>
          <a:xfrm rot="16200000" flipH="1">
            <a:off x="2378342" y="3071545"/>
            <a:ext cx="864096" cy="17230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Straight Arrow Connector 98"/>
          <p:cNvCxnSpPr>
            <a:stCxn id="63" idx="2"/>
            <a:endCxn id="62" idx="0"/>
          </p:cNvCxnSpPr>
          <p:nvPr/>
        </p:nvCxnSpPr>
        <p:spPr>
          <a:xfrm rot="5400000">
            <a:off x="2477232" y="4250555"/>
            <a:ext cx="432048" cy="1957290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0" name="Straight Arrow Connector 49"/>
          <p:cNvCxnSpPr>
            <a:stCxn id="60" idx="2"/>
            <a:endCxn id="64" idx="0"/>
          </p:cNvCxnSpPr>
          <p:nvPr/>
        </p:nvCxnSpPr>
        <p:spPr>
          <a:xfrm rot="16200000" flipH="1">
            <a:off x="5638616" y="4342603"/>
            <a:ext cx="792088" cy="1125121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1" name="Curved Connector 50"/>
          <p:cNvCxnSpPr>
            <a:stCxn id="54" idx="2"/>
            <a:endCxn id="55" idx="0"/>
          </p:cNvCxnSpPr>
          <p:nvPr/>
        </p:nvCxnSpPr>
        <p:spPr>
          <a:xfrm rot="5400000">
            <a:off x="3145834" y="706690"/>
            <a:ext cx="144016" cy="1988237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Curved Connector 51"/>
          <p:cNvCxnSpPr>
            <a:stCxn id="54" idx="2"/>
            <a:endCxn id="56" idx="0"/>
          </p:cNvCxnSpPr>
          <p:nvPr/>
        </p:nvCxnSpPr>
        <p:spPr>
          <a:xfrm rot="16200000" flipH="1">
            <a:off x="4381062" y="1459697"/>
            <a:ext cx="432048" cy="770253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3" name="Curved Connector 52"/>
          <p:cNvCxnSpPr>
            <a:stCxn id="54" idx="2"/>
            <a:endCxn id="57" idx="0"/>
          </p:cNvCxnSpPr>
          <p:nvPr/>
        </p:nvCxnSpPr>
        <p:spPr>
          <a:xfrm rot="16200000" flipH="1">
            <a:off x="5655196" y="185563"/>
            <a:ext cx="432047" cy="3318519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4F81BD"/>
            </a:solidFill>
            <a:prstDash val="solid"/>
            <a:round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4" name="Rounded Rectangle 53"/>
          <p:cNvSpPr/>
          <p:nvPr/>
        </p:nvSpPr>
        <p:spPr>
          <a:xfrm>
            <a:off x="3203847" y="1268760"/>
            <a:ext cx="2016225" cy="36004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Dist. to edgeless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47664" y="1772816"/>
            <a:ext cx="1352118" cy="792088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linear forest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078287" y="2060848"/>
            <a:ext cx="1807851" cy="720080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Split graph components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760577" y="2060847"/>
            <a:ext cx="1539804" cy="720079"/>
          </a:xfrm>
          <a:prstGeom prst="roundRect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Cograph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259632" y="2780928"/>
            <a:ext cx="1378495" cy="72008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Feedback Vertex Set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178495" y="2924944"/>
            <a:ext cx="160952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Interval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16015" y="3861048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Chordal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73225" y="3861048"/>
            <a:ext cx="1250513" cy="360040"/>
          </a:xfrm>
          <a:prstGeom prst="roundRect">
            <a:avLst/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Treewidth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11560" y="5445224"/>
            <a:ext cx="2206101" cy="360040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Chromatic Number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915816" y="4365104"/>
            <a:ext cx="1512169" cy="648072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Odd Cycle Transversal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886138" y="5301208"/>
            <a:ext cx="1422165" cy="576064"/>
          </a:xfrm>
          <a:prstGeom prst="round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Distance to Perfect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1124744"/>
                <a:ext cx="3240361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algn="r"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𝑝𝑜𝑙𝑦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unless </a:t>
                </a:r>
                <a:b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</a:br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⊆</m:t>
                    </m:r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 coNP/poly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40968"/>
                <a:ext cx="3255146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289" r="-280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rot="5400000">
            <a:off x="7225564" y="2914952"/>
            <a:ext cx="432789" cy="164740"/>
          </a:xfrm>
          <a:prstGeom prst="straightConnector1">
            <a:avLst/>
          </a:prstGeom>
          <a:noFill/>
          <a:ln w="25400" cap="sq" cmpd="sng" algn="ctr">
            <a:solidFill>
              <a:srgbClr val="4F81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No reduction to size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𝑓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(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𝑘</m:t>
                    </m:r>
                    <m:r>
                      <a:rPr lang="en-US" sz="1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itchFamily="-109" charset="-128"/>
                      </a:rPr>
                      <m:t>)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itchFamily="-109" charset="-128"/>
                </a:endParaRPr>
              </a:p>
              <a:p>
                <a:pPr defTabSz="457200"/>
                <a:r>
                  <a:rPr lang="en-US" sz="1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itchFamily="-109" charset="-128"/>
                  </a:rPr>
                  <a:t>unless P=NP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373216"/>
                <a:ext cx="3042331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win/win approach for planar disjoint paths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34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Planar Disjoint Paths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 	</a:t>
                </a:r>
                <a:r>
                  <a:rPr lang="en-US" dirty="0" smtClean="0"/>
                  <a:t>Planar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terminal pairs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    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/>
                  <a:t>Task:</a:t>
                </a:r>
                <a:r>
                  <a:rPr lang="en-US" dirty="0"/>
                  <a:t> 	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paths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such that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connects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	and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vertex-disjoint</a:t>
                </a:r>
                <a:r>
                  <a:rPr lang="en-US" dirty="0" smtClean="0"/>
                  <a:t> from other paths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47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079" y="3008313"/>
            <a:ext cx="3314700" cy="331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079" y="3017838"/>
            <a:ext cx="3314700" cy="3295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079" y="3017838"/>
            <a:ext cx="3314700" cy="3295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9732" y="6237312"/>
                <a:ext cx="4824536" cy="46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NP-complete,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32" y="6237312"/>
                <a:ext cx="4824536" cy="464614"/>
              </a:xfrm>
              <a:prstGeom prst="rect">
                <a:avLst/>
              </a:prstGeom>
              <a:blipFill rotWithShape="0">
                <a:blip r:embed="rId6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cap="small" dirty="0" smtClean="0"/>
              <a:t>win/win </a:t>
            </a:r>
            <a:r>
              <a:rPr lang="en-US" dirty="0" smtClean="0"/>
              <a:t>approach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2294334"/>
                <a:ext cx="4040188" cy="639762"/>
              </a:xfrm>
            </p:spPr>
            <p:txBody>
              <a:bodyPr/>
              <a:lstStyle/>
              <a:p>
                <a:r>
                  <a:rPr lang="en-US" b="0" dirty="0" smtClean="0">
                    <a:solidFill>
                      <a:srgbClr val="0070C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 has </a:t>
                </a:r>
                <a:r>
                  <a:rPr lang="en-US" b="0" dirty="0" err="1" smtClean="0">
                    <a:solidFill>
                      <a:srgbClr val="0070C0"/>
                    </a:solidFill>
                  </a:rPr>
                  <a:t>treewidth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</a:rPr>
                  <a:t>:</a:t>
                </a:r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294334"/>
                <a:ext cx="4040188" cy="639762"/>
              </a:xfrm>
              <a:blipFill rotWithShape="0">
                <a:blip r:embed="rId2"/>
                <a:stretch>
                  <a:fillRect l="-2262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934096"/>
            <a:ext cx="4040188" cy="3951288"/>
          </a:xfrm>
        </p:spPr>
        <p:txBody>
          <a:bodyPr/>
          <a:lstStyle/>
          <a:p>
            <a:r>
              <a:rPr lang="en-US" dirty="0" smtClean="0"/>
              <a:t>Dynamic programming to find a solution if one exists</a:t>
            </a:r>
          </a:p>
          <a:p>
            <a:r>
              <a:rPr lang="en-US" dirty="0" err="1" smtClean="0"/>
              <a:t>Courcelle’s</a:t>
            </a:r>
            <a:r>
              <a:rPr lang="en-US" dirty="0" smtClean="0"/>
              <a:t> theorem applies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294334"/>
            <a:ext cx="4041775" cy="639762"/>
          </a:xfrm>
        </p:spPr>
        <p:txBody>
          <a:bodyPr/>
          <a:lstStyle/>
          <a:p>
            <a:r>
              <a:rPr lang="en-US" b="0" dirty="0" smtClean="0">
                <a:solidFill>
                  <a:srgbClr val="0070C0"/>
                </a:solidFill>
              </a:rPr>
              <a:t>If the </a:t>
            </a:r>
            <a:r>
              <a:rPr lang="en-US" b="0" dirty="0" err="1" smtClean="0">
                <a:solidFill>
                  <a:srgbClr val="0070C0"/>
                </a:solidFill>
              </a:rPr>
              <a:t>treewidth</a:t>
            </a:r>
            <a:r>
              <a:rPr lang="en-US" b="0" dirty="0" smtClean="0">
                <a:solidFill>
                  <a:srgbClr val="0070C0"/>
                </a:solidFill>
              </a:rPr>
              <a:t> is larger:</a:t>
            </a:r>
            <a:endParaRPr lang="en-US" b="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934096"/>
                <a:ext cx="4319463" cy="395128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a huge grid minor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err="1" smtClean="0"/>
                  <a:t>Find&amp;delete</a:t>
                </a:r>
                <a:r>
                  <a:rPr lang="en-US" dirty="0" smtClean="0"/>
                  <a:t> irrelevant vertex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934096"/>
                <a:ext cx="4319463" cy="3951288"/>
              </a:xfrm>
              <a:blipFill rotWithShape="0">
                <a:blip r:embed="rId3"/>
                <a:stretch>
                  <a:fillRect l="-225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  <p:sp>
        <p:nvSpPr>
          <p:cNvPr id="11" name="Rectangle 10"/>
          <p:cNvSpPr/>
          <p:nvPr/>
        </p:nvSpPr>
        <p:spPr>
          <a:xfrm rot="20707079">
            <a:off x="1846352" y="4541740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win</a:t>
            </a:r>
            <a:endParaRPr lang="en-US" sz="5400" b="1" cap="small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301486">
            <a:off x="6034969" y="4453548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small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win</a:t>
            </a:r>
            <a:endParaRPr lang="en-US" sz="5400" b="1" cap="small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5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  <p:bldP spid="8" grpId="0" uiExpand="1" build="p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Irrelevant vertices for </a:t>
            </a:r>
            <a:r>
              <a:rPr lang="en-US" cap="small" dirty="0" smtClean="0"/>
              <a:t>Planar Disjoint Paths</a:t>
            </a:r>
            <a:endParaRPr lang="en-US" cap="smal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C6023-1189-4C70-B017-E7D262B7ED34}" type="slidenum">
              <a:rPr lang="nb-NO" smtClean="0"/>
              <a:pPr>
                <a:defRPr/>
              </a:pPr>
              <a:t>49</a:t>
            </a:fld>
            <a:endParaRPr lang="nb-NO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410047"/>
            <a:ext cx="4476750" cy="44672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1410047"/>
            <a:ext cx="4476750" cy="4467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1414809"/>
            <a:ext cx="4476750" cy="4457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5" y="1414809"/>
            <a:ext cx="4476750" cy="4457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625" y="1414809"/>
            <a:ext cx="4476750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 bwMode="auto">
              <a:xfrm>
                <a:off x="323528" y="4666717"/>
                <a:ext cx="8496944" cy="142657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If an instance of </a:t>
                </a:r>
                <a:r>
                  <a:rPr lang="en-US" sz="2400" cap="small" dirty="0" smtClean="0"/>
                  <a:t>Planar Disjoint Paths </a:t>
                </a:r>
                <a:r>
                  <a:rPr lang="en-US" sz="2400" dirty="0" smtClean="0"/>
                  <a:t>has 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grid minor with side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whose interior does not contain any terminals, then any solution can be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re-routed</a:t>
                </a:r>
                <a:r>
                  <a:rPr lang="en-US" sz="2400" dirty="0" smtClean="0"/>
                  <a:t> to avoid the center of the grid.</a:t>
                </a: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666717"/>
                <a:ext cx="8496944" cy="1426579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83568" y="6292119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[Adler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Kolliopoulos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Krause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Lokshtanov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Saurabh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  <a:latin typeface="+mj-lt"/>
              </a:rPr>
              <a:t>Thilikos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, JCT B‘12]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70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are planning a party in a hierarchical company</a:t>
            </a:r>
          </a:p>
          <a:p>
            <a:pPr marL="0" indent="0">
              <a:buNone/>
            </a:pPr>
            <a:r>
              <a:rPr lang="en-US" dirty="0" smtClean="0"/>
              <a:t>Each employee has a fun factor that they would contribute</a:t>
            </a:r>
          </a:p>
          <a:p>
            <a:pPr marL="0" indent="0">
              <a:buNone/>
            </a:pPr>
            <a:r>
              <a:rPr lang="en-US" b="1" i="1" dirty="0" smtClean="0"/>
              <a:t>Goal:</a:t>
            </a:r>
            <a:r>
              <a:rPr lang="en-US" i="1" dirty="0" smtClean="0"/>
              <a:t> invite people that maximize the total fun factor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 smtClean="0"/>
              <a:t>Constraint:</a:t>
            </a:r>
            <a:r>
              <a:rPr lang="en-US" i="1" dirty="0" smtClean="0"/>
              <a:t> a party is no fun when your direct boss is present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026" name="Picture 2" descr="Afbeeldingsresultaat voor smi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78" y="3393874"/>
            <a:ext cx="734276" cy="7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smiley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5409" y="4200157"/>
            <a:ext cx="561868" cy="5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smiley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53" y="4272164"/>
            <a:ext cx="417854" cy="4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619" y="5013176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6" y="4960324"/>
            <a:ext cx="625710" cy="6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smiley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B1E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0402" y="5137052"/>
            <a:ext cx="272252" cy="2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miley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5" y="4950162"/>
            <a:ext cx="646034" cy="6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smiley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7" y="5929313"/>
            <a:ext cx="267394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4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beeldingsresultaat voor smiley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083" y="5854082"/>
            <a:ext cx="417852" cy="4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beeldingsresultaat voor smiley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62" y="5929312"/>
            <a:ext cx="267394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smiley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3157" y="5937661"/>
            <a:ext cx="250696" cy="2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89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stCxn id="1026" idx="2"/>
            <a:endCxn id="6" idx="0"/>
          </p:cNvCxnSpPr>
          <p:nvPr/>
        </p:nvCxnSpPr>
        <p:spPr bwMode="auto">
          <a:xfrm flipH="1">
            <a:off x="3686343" y="4128150"/>
            <a:ext cx="648073" cy="720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026" idx="2"/>
            <a:endCxn id="7" idx="0"/>
          </p:cNvCxnSpPr>
          <p:nvPr/>
        </p:nvCxnSpPr>
        <p:spPr bwMode="auto">
          <a:xfrm>
            <a:off x="4334416" y="4128150"/>
            <a:ext cx="576064" cy="1440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6" idx="2"/>
            <a:endCxn id="9" idx="0"/>
          </p:cNvCxnSpPr>
          <p:nvPr/>
        </p:nvCxnSpPr>
        <p:spPr bwMode="auto">
          <a:xfrm flipH="1">
            <a:off x="3029871" y="4762027"/>
            <a:ext cx="656472" cy="1982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endCxn id="10" idx="0"/>
          </p:cNvCxnSpPr>
          <p:nvPr/>
        </p:nvCxnSpPr>
        <p:spPr bwMode="auto">
          <a:xfrm>
            <a:off x="3686343" y="4741094"/>
            <a:ext cx="250185" cy="3959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7" idx="2"/>
            <a:endCxn id="11" idx="0"/>
          </p:cNvCxnSpPr>
          <p:nvPr/>
        </p:nvCxnSpPr>
        <p:spPr bwMode="auto">
          <a:xfrm flipH="1">
            <a:off x="4794492" y="4690018"/>
            <a:ext cx="115988" cy="260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7" idx="2"/>
            <a:endCxn id="8" idx="0"/>
          </p:cNvCxnSpPr>
          <p:nvPr/>
        </p:nvCxnSpPr>
        <p:spPr bwMode="auto">
          <a:xfrm>
            <a:off x="4910480" y="4690018"/>
            <a:ext cx="1296142" cy="323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8" idx="2"/>
            <a:endCxn id="12" idx="0"/>
          </p:cNvCxnSpPr>
          <p:nvPr/>
        </p:nvCxnSpPr>
        <p:spPr bwMode="auto">
          <a:xfrm>
            <a:off x="6206622" y="5533183"/>
            <a:ext cx="2" cy="3961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Straight Connector 1023"/>
          <p:cNvCxnSpPr>
            <a:endCxn id="17" idx="0"/>
          </p:cNvCxnSpPr>
          <p:nvPr/>
        </p:nvCxnSpPr>
        <p:spPr bwMode="auto">
          <a:xfrm>
            <a:off x="6206100" y="5531571"/>
            <a:ext cx="770193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" name="Straight Connector 1026"/>
          <p:cNvCxnSpPr>
            <a:endCxn id="13" idx="0"/>
          </p:cNvCxnSpPr>
          <p:nvPr/>
        </p:nvCxnSpPr>
        <p:spPr bwMode="auto">
          <a:xfrm flipH="1">
            <a:off x="5117508" y="5531571"/>
            <a:ext cx="1096239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9" name="Straight Connector 1028"/>
          <p:cNvCxnSpPr>
            <a:stCxn id="10" idx="2"/>
            <a:endCxn id="14" idx="0"/>
          </p:cNvCxnSpPr>
          <p:nvPr/>
        </p:nvCxnSpPr>
        <p:spPr bwMode="auto">
          <a:xfrm>
            <a:off x="3936528" y="5409306"/>
            <a:ext cx="259481" cy="4447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2" name="Straight Connector 1031"/>
          <p:cNvCxnSpPr>
            <a:stCxn id="9" idx="2"/>
            <a:endCxn id="15" idx="0"/>
          </p:cNvCxnSpPr>
          <p:nvPr/>
        </p:nvCxnSpPr>
        <p:spPr bwMode="auto">
          <a:xfrm flipH="1">
            <a:off x="2999259" y="5586034"/>
            <a:ext cx="3061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4" name="Straight Connector 1033"/>
          <p:cNvCxnSpPr>
            <a:stCxn id="9" idx="2"/>
            <a:endCxn id="16" idx="0"/>
          </p:cNvCxnSpPr>
          <p:nvPr/>
        </p:nvCxnSpPr>
        <p:spPr bwMode="auto">
          <a:xfrm flipH="1">
            <a:off x="2278505" y="5586034"/>
            <a:ext cx="751366" cy="3516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5602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>
            <a:stCxn id="9" idx="2"/>
            <a:endCxn id="47" idx="0"/>
          </p:cNvCxnSpPr>
          <p:nvPr/>
        </p:nvCxnSpPr>
        <p:spPr bwMode="auto">
          <a:xfrm flipH="1">
            <a:off x="1361269" y="5586034"/>
            <a:ext cx="166860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2" descr="Afbeeldingsresultaat voor smiley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AC87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7573" y="5929312"/>
            <a:ext cx="267392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0" name="Straight Connector 1039"/>
          <p:cNvCxnSpPr>
            <a:stCxn id="10" idx="2"/>
            <a:endCxn id="44" idx="0"/>
          </p:cNvCxnSpPr>
          <p:nvPr/>
        </p:nvCxnSpPr>
        <p:spPr bwMode="auto">
          <a:xfrm flipH="1">
            <a:off x="3595605" y="5409306"/>
            <a:ext cx="340923" cy="3936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95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50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99" y="764704"/>
            <a:ext cx="5630401" cy="3910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4666717"/>
                <a:ext cx="8496944" cy="142657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 smtClean="0"/>
                  <a:t>There are instances of </a:t>
                </a:r>
                <a:r>
                  <a:rPr lang="en-US" sz="2400" cap="small" dirty="0" smtClean="0"/>
                  <a:t>Planar Disjoint Paths </a:t>
                </a: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terminal pairs containing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 grid whose unique solution uses all vertices.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4666717"/>
                <a:ext cx="8496944" cy="1426579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3568" y="6292119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[Adler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Kolliopoulos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Krause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Lokshtanov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Saurabh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  <a:latin typeface="+mj-lt"/>
              </a:rPr>
              <a:t>Thilikos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, ICALP ‘11]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4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aspects of random graphs: last 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endParaRPr lang="en-US" sz="2000" dirty="0" smtClean="0">
              <a:solidFill>
                <a:srgbClr val="0070C0"/>
              </a:solidFill>
              <a:hlinkClick r:id="rId2"/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/>
            </a:r>
            <a:br>
              <a:rPr lang="en-US" sz="2000" dirty="0" smtClean="0">
                <a:solidFill>
                  <a:srgbClr val="0070C0"/>
                </a:solidFill>
                <a:hlinkClick r:id="rId2"/>
              </a:rPr>
            </a:br>
            <a:r>
              <a:rPr lang="en-US" sz="2000" dirty="0" smtClean="0">
                <a:solidFill>
                  <a:srgbClr val="0070C0"/>
                </a:solidFill>
                <a:hlinkClick r:id="rId2"/>
              </a:rPr>
              <a:t>arxiv.org/abs/1406.2587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http://tcs.rwth-aachen.de/~</a:t>
            </a:r>
            <a:r>
              <a:rPr lang="en-US" sz="2000" dirty="0" smtClean="0">
                <a:hlinkClick r:id="rId3"/>
              </a:rPr>
              <a:t>reidl/slides/Bergen2015.pdf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52</a:t>
            </a:fld>
            <a:endParaRPr lang="nb-NO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849" y="2204864"/>
            <a:ext cx="5982301" cy="19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53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899" y="1117599"/>
            <a:ext cx="5920201" cy="462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25388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[</a:t>
            </a:r>
            <a:r>
              <a:rPr lang="en-US" sz="1600" dirty="0" err="1" smtClean="0">
                <a:solidFill>
                  <a:srgbClr val="0070C0"/>
                </a:solidFill>
                <a:latin typeface="+mj-lt"/>
              </a:rPr>
              <a:t>Demaine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  <a:latin typeface="+mj-lt"/>
              </a:rPr>
              <a:t>Reidl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Rossmanith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Sanchez </a:t>
            </a:r>
            <a:r>
              <a:rPr lang="en-US" sz="1600" dirty="0" err="1">
                <a:solidFill>
                  <a:srgbClr val="0070C0"/>
                </a:solidFill>
                <a:latin typeface="+mj-lt"/>
              </a:rPr>
              <a:t>Villaamil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Sikdar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Sullivan ‘15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]</a:t>
            </a:r>
            <a:br>
              <a:rPr lang="en-US" sz="1600" dirty="0" smtClean="0">
                <a:solidFill>
                  <a:srgbClr val="0070C0"/>
                </a:solidFill>
                <a:latin typeface="+mj-lt"/>
              </a:rPr>
            </a:b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Figure by Felix </a:t>
            </a:r>
            <a:r>
              <a:rPr lang="en-US" sz="1600" dirty="0" err="1" smtClean="0">
                <a:solidFill>
                  <a:srgbClr val="0070C0"/>
                </a:solidFill>
                <a:latin typeface="+mj-lt"/>
              </a:rPr>
              <a:t>Reidl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323528" y="1700808"/>
                <a:ext cx="8496944" cy="381642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l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With high probability, graphs sampled from: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the Molloy-Reed configuration model, 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the Chung-Lu model </a:t>
                </a:r>
                <a:r>
                  <a:rPr lang="en-US" sz="2000" dirty="0" smtClean="0"/>
                  <a:t>with prescribed sparse degree sequence</a:t>
                </a:r>
                <a:r>
                  <a:rPr lang="en-US" sz="2400" dirty="0" smtClean="0"/>
                  <a:t>,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the </a:t>
                </a:r>
                <a:r>
                  <a:rPr lang="en-US" sz="2400" dirty="0" err="1" smtClean="0"/>
                  <a:t>Erdös-Réyni</a:t>
                </a:r>
                <a:r>
                  <a:rPr lang="en-US" sz="2400" dirty="0" smtClean="0"/>
                  <a:t> model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perturbed bounded-degree graphs, or</a:t>
                </a:r>
              </a:p>
              <a:p>
                <a:pPr lvl="1" indent="-457200" algn="l">
                  <a:buFont typeface="+mj-lt"/>
                  <a:buAutoNum type="arabicPeriod"/>
                </a:pPr>
                <a:r>
                  <a:rPr lang="en-US" sz="2400" dirty="0" smtClean="0"/>
                  <a:t>stochastic block models with small probabilities,</a:t>
                </a:r>
              </a:p>
              <a:p>
                <a:pPr marL="0" lvl="1" algn="l"/>
                <a:r>
                  <a:rPr lang="en-US" sz="2400" dirty="0" smtClean="0"/>
                  <a:t>have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bounded expansion</a:t>
                </a:r>
                <a:r>
                  <a:rPr lang="en-US" sz="2400" dirty="0" smtClean="0"/>
                  <a:t>.</a:t>
                </a:r>
              </a:p>
              <a:p>
                <a:pPr marL="0" lvl="1" algn="l"/>
                <a:r>
                  <a:rPr lang="en-US" sz="2400" dirty="0" smtClean="0"/>
                  <a:t>This gives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faster algorithms</a:t>
                </a:r>
                <a:r>
                  <a:rPr lang="en-US" sz="2400" dirty="0" smtClean="0"/>
                  <a:t> for counting, for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, the number of induced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-subgraphs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dirty="0" err="1" smtClean="0"/>
                  <a:t>homomorphisms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1700808"/>
                <a:ext cx="8496944" cy="381642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1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548" y="5059050"/>
            <a:ext cx="906276" cy="8973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Graph parameters have </a:t>
            </a:r>
            <a:r>
              <a:rPr lang="en-US" dirty="0" smtClean="0">
                <a:solidFill>
                  <a:srgbClr val="0070C0"/>
                </a:solidFill>
              </a:rPr>
              <a:t>algorithmic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combinatorial</a:t>
            </a:r>
            <a:r>
              <a:rPr lang="en-US" dirty="0" smtClean="0"/>
              <a:t> applications</a:t>
            </a:r>
          </a:p>
          <a:p>
            <a:pPr marL="0" indent="0">
              <a:buNone/>
            </a:pPr>
            <a:r>
              <a:rPr lang="en-US" dirty="0" smtClean="0"/>
              <a:t>Solve problems on treelike graphs by </a:t>
            </a:r>
            <a:r>
              <a:rPr lang="en-US" dirty="0" smtClean="0">
                <a:solidFill>
                  <a:srgbClr val="0070C0"/>
                </a:solidFill>
              </a:rPr>
              <a:t>dynamic programming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Courcelle’s</a:t>
            </a:r>
            <a:r>
              <a:rPr lang="en-US" dirty="0" smtClean="0">
                <a:solidFill>
                  <a:srgbClr val="C00000"/>
                </a:solidFill>
              </a:rPr>
              <a:t> theorem</a:t>
            </a:r>
            <a:r>
              <a:rPr lang="en-US" dirty="0" smtClean="0"/>
              <a:t> links this to monadic second-order logic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Treewidth</a:t>
            </a:r>
            <a:r>
              <a:rPr lang="en-US" dirty="0" smtClean="0"/>
              <a:t> shows up in problems where you don’t expect it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Use </a:t>
            </a:r>
            <a:r>
              <a:rPr lang="en-US" i="1" dirty="0"/>
              <a:t>the parameter hierarchy to </a:t>
            </a:r>
            <a:r>
              <a:rPr lang="en-US" i="1" dirty="0" smtClean="0"/>
              <a:t>guide the attack on a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54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05905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5400" dirty="0" err="1" smtClean="0">
              <a:ln>
                <a:solidFill>
                  <a:schemeClr val="tx1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party crowd forms an independent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 	</a:t>
                </a:r>
                <a:r>
                  <a:rPr lang="en-US" dirty="0" smtClean="0"/>
                  <a:t>A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a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 smtClean="0"/>
                  <a:t>Task:</a:t>
                </a:r>
                <a:r>
                  <a:rPr lang="en-US" dirty="0" smtClean="0"/>
                  <a:t> 	Find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maximizing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Easy if all weights are equal – weights make it interesting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Focus on computing the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value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of an optimal solution</a:t>
                </a:r>
              </a:p>
              <a:p>
                <a:pPr marL="0" indent="0" algn="ctr">
                  <a:buNone/>
                </a:pPr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3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5" name="Picture 2" descr="Afbeeldingsresultaat voor smi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78" y="3393874"/>
            <a:ext cx="734276" cy="7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miley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6" y="4960324"/>
            <a:ext cx="625710" cy="6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miley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5" y="4950162"/>
            <a:ext cx="646034" cy="6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7" y="5929313"/>
            <a:ext cx="267394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4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beeldingsresultaat voor smiley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083" y="5854082"/>
            <a:ext cx="417852" cy="4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89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stCxn id="5" idx="2"/>
            <a:endCxn id="6" idx="0"/>
          </p:cNvCxnSpPr>
          <p:nvPr/>
        </p:nvCxnSpPr>
        <p:spPr bwMode="auto">
          <a:xfrm flipH="1">
            <a:off x="3686343" y="4128150"/>
            <a:ext cx="648073" cy="720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5" idx="2"/>
            <a:endCxn id="7" idx="0"/>
          </p:cNvCxnSpPr>
          <p:nvPr/>
        </p:nvCxnSpPr>
        <p:spPr bwMode="auto">
          <a:xfrm>
            <a:off x="4334416" y="4128150"/>
            <a:ext cx="576064" cy="1440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6" idx="2"/>
            <a:endCxn id="9" idx="0"/>
          </p:cNvCxnSpPr>
          <p:nvPr/>
        </p:nvCxnSpPr>
        <p:spPr bwMode="auto">
          <a:xfrm flipH="1">
            <a:off x="3029871" y="4762027"/>
            <a:ext cx="656472" cy="1982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0" idx="0"/>
          </p:cNvCxnSpPr>
          <p:nvPr/>
        </p:nvCxnSpPr>
        <p:spPr bwMode="auto">
          <a:xfrm>
            <a:off x="3686343" y="4741094"/>
            <a:ext cx="250185" cy="3959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7" idx="2"/>
            <a:endCxn id="11" idx="0"/>
          </p:cNvCxnSpPr>
          <p:nvPr/>
        </p:nvCxnSpPr>
        <p:spPr bwMode="auto">
          <a:xfrm flipH="1">
            <a:off x="4794492" y="4690018"/>
            <a:ext cx="115988" cy="260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7" idx="2"/>
            <a:endCxn id="8" idx="0"/>
          </p:cNvCxnSpPr>
          <p:nvPr/>
        </p:nvCxnSpPr>
        <p:spPr bwMode="auto">
          <a:xfrm>
            <a:off x="4910480" y="4690018"/>
            <a:ext cx="1296142" cy="323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8" idx="2"/>
            <a:endCxn id="12" idx="0"/>
          </p:cNvCxnSpPr>
          <p:nvPr/>
        </p:nvCxnSpPr>
        <p:spPr bwMode="auto">
          <a:xfrm>
            <a:off x="6206622" y="5533183"/>
            <a:ext cx="2" cy="3961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endCxn id="17" idx="0"/>
          </p:cNvCxnSpPr>
          <p:nvPr/>
        </p:nvCxnSpPr>
        <p:spPr bwMode="auto">
          <a:xfrm>
            <a:off x="6206100" y="5531571"/>
            <a:ext cx="770193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13" idx="0"/>
          </p:cNvCxnSpPr>
          <p:nvPr/>
        </p:nvCxnSpPr>
        <p:spPr bwMode="auto">
          <a:xfrm flipH="1">
            <a:off x="5117508" y="5531571"/>
            <a:ext cx="1096239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0" idx="2"/>
            <a:endCxn id="14" idx="0"/>
          </p:cNvCxnSpPr>
          <p:nvPr/>
        </p:nvCxnSpPr>
        <p:spPr bwMode="auto">
          <a:xfrm>
            <a:off x="3936528" y="5409306"/>
            <a:ext cx="259481" cy="4447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9" idx="2"/>
            <a:endCxn id="15" idx="0"/>
          </p:cNvCxnSpPr>
          <p:nvPr/>
        </p:nvCxnSpPr>
        <p:spPr bwMode="auto">
          <a:xfrm flipH="1">
            <a:off x="2999259" y="5586034"/>
            <a:ext cx="3061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9" idx="2"/>
          </p:cNvCxnSpPr>
          <p:nvPr/>
        </p:nvCxnSpPr>
        <p:spPr bwMode="auto">
          <a:xfrm flipH="1">
            <a:off x="2278505" y="5586034"/>
            <a:ext cx="751366" cy="3516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5602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>
            <a:stCxn id="9" idx="2"/>
            <a:endCxn id="32" idx="0"/>
          </p:cNvCxnSpPr>
          <p:nvPr/>
        </p:nvCxnSpPr>
        <p:spPr bwMode="auto">
          <a:xfrm flipH="1">
            <a:off x="1361269" y="5586034"/>
            <a:ext cx="166860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10" idx="2"/>
            <a:endCxn id="30" idx="0"/>
          </p:cNvCxnSpPr>
          <p:nvPr/>
        </p:nvCxnSpPr>
        <p:spPr bwMode="auto">
          <a:xfrm flipH="1">
            <a:off x="3595605" y="5409306"/>
            <a:ext cx="340923" cy="3936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" name="Group 34"/>
          <p:cNvGrpSpPr/>
          <p:nvPr/>
        </p:nvGrpSpPr>
        <p:grpSpPr>
          <a:xfrm>
            <a:off x="1227573" y="4200157"/>
            <a:ext cx="5239053" cy="1996549"/>
            <a:chOff x="1227573" y="4200157"/>
            <a:chExt cx="5239053" cy="1996549"/>
          </a:xfrm>
        </p:grpSpPr>
        <p:pic>
          <p:nvPicPr>
            <p:cNvPr id="6" name="Picture 2" descr="Afbeeldingsresultaat voor smiley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5409" y="4200157"/>
              <a:ext cx="561868" cy="56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Afbeeldingsresultaat voor smiley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553" y="4272164"/>
              <a:ext cx="417854" cy="41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fbeeldingsresultaat voor smiley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6619" y="5013176"/>
              <a:ext cx="520007" cy="52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fbeeldingsresultaat voor smiley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DB1E5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00402" y="5137052"/>
              <a:ext cx="272252" cy="27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fbeeldingsresultaat voor smiley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562" y="5929312"/>
              <a:ext cx="267394" cy="267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Afbeeldingsresultaat voor smiley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AC87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7573" y="5929312"/>
              <a:ext cx="267392" cy="267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Afbeeldingsresultaat voor smiley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53157" y="5937661"/>
              <a:ext cx="250696" cy="250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5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 bwMode="auto">
          <a:xfrm>
            <a:off x="917580" y="4753979"/>
            <a:ext cx="2534400" cy="1699357"/>
          </a:xfrm>
          <a:custGeom>
            <a:avLst/>
            <a:gdLst>
              <a:gd name="connsiteX0" fmla="*/ 1585090 w 2591825"/>
              <a:gd name="connsiteY0" fmla="*/ 470078 h 1754729"/>
              <a:gd name="connsiteX1" fmla="*/ 169757 w 2591825"/>
              <a:gd name="connsiteY1" fmla="*/ 1026669 h 1754729"/>
              <a:gd name="connsiteX2" fmla="*/ 233368 w 2591825"/>
              <a:gd name="connsiteY2" fmla="*/ 1638919 h 1754729"/>
              <a:gd name="connsiteX3" fmla="*/ 2038314 w 2591825"/>
              <a:gd name="connsiteY3" fmla="*/ 1718433 h 1754729"/>
              <a:gd name="connsiteX4" fmla="*/ 2332512 w 2591825"/>
              <a:gd name="connsiteY4" fmla="*/ 1217500 h 1754729"/>
              <a:gd name="connsiteX5" fmla="*/ 2531295 w 2591825"/>
              <a:gd name="connsiteY5" fmla="*/ 788130 h 1754729"/>
              <a:gd name="connsiteX6" fmla="*/ 2539246 w 2591825"/>
              <a:gd name="connsiteY6" fmla="*/ 303100 h 1754729"/>
              <a:gd name="connsiteX7" fmla="*/ 1903142 w 2591825"/>
              <a:gd name="connsiteY7" fmla="*/ 951 h 1754729"/>
              <a:gd name="connsiteX8" fmla="*/ 1712311 w 2591825"/>
              <a:gd name="connsiteY8" fmla="*/ 398516 h 1754729"/>
              <a:gd name="connsiteX9" fmla="*/ 1585090 w 2591825"/>
              <a:gd name="connsiteY9" fmla="*/ 470078 h 1754729"/>
              <a:gd name="connsiteX0" fmla="*/ 1585090 w 2591825"/>
              <a:gd name="connsiteY0" fmla="*/ 470078 h 1754729"/>
              <a:gd name="connsiteX1" fmla="*/ 169757 w 2591825"/>
              <a:gd name="connsiteY1" fmla="*/ 1026669 h 1754729"/>
              <a:gd name="connsiteX2" fmla="*/ 233368 w 2591825"/>
              <a:gd name="connsiteY2" fmla="*/ 1638919 h 1754729"/>
              <a:gd name="connsiteX3" fmla="*/ 2038314 w 2591825"/>
              <a:gd name="connsiteY3" fmla="*/ 1718433 h 1754729"/>
              <a:gd name="connsiteX4" fmla="*/ 2332512 w 2591825"/>
              <a:gd name="connsiteY4" fmla="*/ 1217500 h 1754729"/>
              <a:gd name="connsiteX5" fmla="*/ 2531295 w 2591825"/>
              <a:gd name="connsiteY5" fmla="*/ 788130 h 1754729"/>
              <a:gd name="connsiteX6" fmla="*/ 2539246 w 2591825"/>
              <a:gd name="connsiteY6" fmla="*/ 303100 h 1754729"/>
              <a:gd name="connsiteX7" fmla="*/ 1903142 w 2591825"/>
              <a:gd name="connsiteY7" fmla="*/ 951 h 1754729"/>
              <a:gd name="connsiteX8" fmla="*/ 1585090 w 2591825"/>
              <a:gd name="connsiteY8" fmla="*/ 470078 h 1754729"/>
              <a:gd name="connsiteX0" fmla="*/ 1585090 w 2564213"/>
              <a:gd name="connsiteY0" fmla="*/ 414706 h 1699357"/>
              <a:gd name="connsiteX1" fmla="*/ 169757 w 2564213"/>
              <a:gd name="connsiteY1" fmla="*/ 971297 h 1699357"/>
              <a:gd name="connsiteX2" fmla="*/ 233368 w 2564213"/>
              <a:gd name="connsiteY2" fmla="*/ 1583547 h 1699357"/>
              <a:gd name="connsiteX3" fmla="*/ 2038314 w 2564213"/>
              <a:gd name="connsiteY3" fmla="*/ 1663061 h 1699357"/>
              <a:gd name="connsiteX4" fmla="*/ 2332512 w 2564213"/>
              <a:gd name="connsiteY4" fmla="*/ 1162128 h 1699357"/>
              <a:gd name="connsiteX5" fmla="*/ 2531295 w 2564213"/>
              <a:gd name="connsiteY5" fmla="*/ 732758 h 1699357"/>
              <a:gd name="connsiteX6" fmla="*/ 2539246 w 2564213"/>
              <a:gd name="connsiteY6" fmla="*/ 247728 h 1699357"/>
              <a:gd name="connsiteX7" fmla="*/ 2284805 w 2564213"/>
              <a:gd name="connsiteY7" fmla="*/ 1238 h 1699357"/>
              <a:gd name="connsiteX8" fmla="*/ 1585090 w 2564213"/>
              <a:gd name="connsiteY8" fmla="*/ 414706 h 1699357"/>
              <a:gd name="connsiteX0" fmla="*/ 1078199 w 2534400"/>
              <a:gd name="connsiteY0" fmla="*/ 414706 h 1699357"/>
              <a:gd name="connsiteX1" fmla="*/ 139944 w 2534400"/>
              <a:gd name="connsiteY1" fmla="*/ 971297 h 1699357"/>
              <a:gd name="connsiteX2" fmla="*/ 203555 w 2534400"/>
              <a:gd name="connsiteY2" fmla="*/ 1583547 h 1699357"/>
              <a:gd name="connsiteX3" fmla="*/ 2008501 w 2534400"/>
              <a:gd name="connsiteY3" fmla="*/ 1663061 h 1699357"/>
              <a:gd name="connsiteX4" fmla="*/ 2302699 w 2534400"/>
              <a:gd name="connsiteY4" fmla="*/ 1162128 h 1699357"/>
              <a:gd name="connsiteX5" fmla="*/ 2501482 w 2534400"/>
              <a:gd name="connsiteY5" fmla="*/ 732758 h 1699357"/>
              <a:gd name="connsiteX6" fmla="*/ 2509433 w 2534400"/>
              <a:gd name="connsiteY6" fmla="*/ 247728 h 1699357"/>
              <a:gd name="connsiteX7" fmla="*/ 2254992 w 2534400"/>
              <a:gd name="connsiteY7" fmla="*/ 1238 h 1699357"/>
              <a:gd name="connsiteX8" fmla="*/ 1078199 w 2534400"/>
              <a:gd name="connsiteY8" fmla="*/ 414706 h 16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4400" h="1699357">
                <a:moveTo>
                  <a:pt x="1078199" y="414706"/>
                </a:moveTo>
                <a:cubicBezTo>
                  <a:pt x="725691" y="576382"/>
                  <a:pt x="285718" y="776490"/>
                  <a:pt x="139944" y="971297"/>
                </a:cubicBezTo>
                <a:cubicBezTo>
                  <a:pt x="-5830" y="1166104"/>
                  <a:pt x="-107871" y="1468253"/>
                  <a:pt x="203555" y="1583547"/>
                </a:cubicBezTo>
                <a:cubicBezTo>
                  <a:pt x="514981" y="1698841"/>
                  <a:pt x="1658644" y="1733297"/>
                  <a:pt x="2008501" y="1663061"/>
                </a:cubicBezTo>
                <a:cubicBezTo>
                  <a:pt x="2358358" y="1592825"/>
                  <a:pt x="2220536" y="1317178"/>
                  <a:pt x="2302699" y="1162128"/>
                </a:cubicBezTo>
                <a:cubicBezTo>
                  <a:pt x="2384862" y="1007078"/>
                  <a:pt x="2467026" y="885158"/>
                  <a:pt x="2501482" y="732758"/>
                </a:cubicBezTo>
                <a:cubicBezTo>
                  <a:pt x="2535938" y="580358"/>
                  <a:pt x="2550515" y="369648"/>
                  <a:pt x="2509433" y="247728"/>
                </a:cubicBezTo>
                <a:cubicBezTo>
                  <a:pt x="2468351" y="125808"/>
                  <a:pt x="2392814" y="-14665"/>
                  <a:pt x="2254992" y="1238"/>
                </a:cubicBezTo>
                <a:cubicBezTo>
                  <a:pt x="2095966" y="29068"/>
                  <a:pt x="1430707" y="253030"/>
                  <a:pt x="1078199" y="41470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party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2910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Input: 	</a:t>
                </a:r>
                <a:r>
                  <a:rPr lang="en-US" dirty="0"/>
                  <a:t>A tree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a weight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b="1" dirty="0"/>
                  <a:t>Task:</a:t>
                </a:r>
                <a:r>
                  <a:rPr lang="en-US" dirty="0"/>
                  <a:t> 	Find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maximizing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291006"/>
              </a:xfrm>
              <a:blipFill rotWithShape="0">
                <a:blip r:embed="rId2"/>
                <a:stretch>
                  <a:fillRect l="-1111" t="-12736" b="-39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5" name="Picture 2" descr="Afbeeldingsresultaat voor smil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78" y="3393874"/>
            <a:ext cx="734276" cy="7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smiley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5409" y="4200157"/>
            <a:ext cx="561868" cy="5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smiley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53" y="4272164"/>
            <a:ext cx="417854" cy="4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619" y="5013176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6" y="4960324"/>
            <a:ext cx="625710" cy="6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smiley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B1E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0402" y="5137052"/>
            <a:ext cx="272252" cy="2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miley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5" y="4950162"/>
            <a:ext cx="646034" cy="6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smiley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7" y="5929313"/>
            <a:ext cx="267394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4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beeldingsresultaat voor smiley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083" y="5854082"/>
            <a:ext cx="417852" cy="4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beeldingsresultaat voor smiley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62" y="5929312"/>
            <a:ext cx="267394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smiley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3157" y="5937661"/>
            <a:ext cx="250696" cy="2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89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stCxn id="5" idx="2"/>
            <a:endCxn id="6" idx="0"/>
          </p:cNvCxnSpPr>
          <p:nvPr/>
        </p:nvCxnSpPr>
        <p:spPr bwMode="auto">
          <a:xfrm flipH="1">
            <a:off x="3686343" y="4128150"/>
            <a:ext cx="648073" cy="720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5" idx="2"/>
            <a:endCxn id="7" idx="0"/>
          </p:cNvCxnSpPr>
          <p:nvPr/>
        </p:nvCxnSpPr>
        <p:spPr bwMode="auto">
          <a:xfrm>
            <a:off x="4334416" y="4128150"/>
            <a:ext cx="576064" cy="1440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6" idx="2"/>
            <a:endCxn id="9" idx="0"/>
          </p:cNvCxnSpPr>
          <p:nvPr/>
        </p:nvCxnSpPr>
        <p:spPr bwMode="auto">
          <a:xfrm flipH="1">
            <a:off x="3029871" y="4762027"/>
            <a:ext cx="656472" cy="1982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0" idx="0"/>
          </p:cNvCxnSpPr>
          <p:nvPr/>
        </p:nvCxnSpPr>
        <p:spPr bwMode="auto">
          <a:xfrm>
            <a:off x="3686343" y="4741094"/>
            <a:ext cx="250185" cy="3959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7" idx="2"/>
            <a:endCxn id="11" idx="0"/>
          </p:cNvCxnSpPr>
          <p:nvPr/>
        </p:nvCxnSpPr>
        <p:spPr bwMode="auto">
          <a:xfrm flipH="1">
            <a:off x="4794492" y="4690018"/>
            <a:ext cx="115988" cy="260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7" idx="2"/>
            <a:endCxn id="8" idx="0"/>
          </p:cNvCxnSpPr>
          <p:nvPr/>
        </p:nvCxnSpPr>
        <p:spPr bwMode="auto">
          <a:xfrm>
            <a:off x="4910480" y="4690018"/>
            <a:ext cx="1296142" cy="323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8" idx="2"/>
            <a:endCxn id="12" idx="0"/>
          </p:cNvCxnSpPr>
          <p:nvPr/>
        </p:nvCxnSpPr>
        <p:spPr bwMode="auto">
          <a:xfrm>
            <a:off x="6206622" y="5533183"/>
            <a:ext cx="2" cy="3961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endCxn id="17" idx="0"/>
          </p:cNvCxnSpPr>
          <p:nvPr/>
        </p:nvCxnSpPr>
        <p:spPr bwMode="auto">
          <a:xfrm>
            <a:off x="6206100" y="5531571"/>
            <a:ext cx="770193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13" idx="0"/>
          </p:cNvCxnSpPr>
          <p:nvPr/>
        </p:nvCxnSpPr>
        <p:spPr bwMode="auto">
          <a:xfrm flipH="1">
            <a:off x="5117508" y="5531571"/>
            <a:ext cx="1096239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0" idx="2"/>
            <a:endCxn id="14" idx="0"/>
          </p:cNvCxnSpPr>
          <p:nvPr/>
        </p:nvCxnSpPr>
        <p:spPr bwMode="auto">
          <a:xfrm>
            <a:off x="3936528" y="5409306"/>
            <a:ext cx="259481" cy="4447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9" idx="2"/>
            <a:endCxn id="15" idx="0"/>
          </p:cNvCxnSpPr>
          <p:nvPr/>
        </p:nvCxnSpPr>
        <p:spPr bwMode="auto">
          <a:xfrm flipH="1">
            <a:off x="2999259" y="5586034"/>
            <a:ext cx="3061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9" idx="2"/>
            <a:endCxn id="16" idx="0"/>
          </p:cNvCxnSpPr>
          <p:nvPr/>
        </p:nvCxnSpPr>
        <p:spPr bwMode="auto">
          <a:xfrm flipH="1">
            <a:off x="2278505" y="5586034"/>
            <a:ext cx="751366" cy="3516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5602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>
            <a:stCxn id="9" idx="2"/>
            <a:endCxn id="32" idx="0"/>
          </p:cNvCxnSpPr>
          <p:nvPr/>
        </p:nvCxnSpPr>
        <p:spPr bwMode="auto">
          <a:xfrm flipH="1">
            <a:off x="1361269" y="5586034"/>
            <a:ext cx="166860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2" descr="Afbeeldingsresultaat voor smiley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AC87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7573" y="5929312"/>
            <a:ext cx="267392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>
            <a:stCxn id="10" idx="2"/>
            <a:endCxn id="30" idx="0"/>
          </p:cNvCxnSpPr>
          <p:nvPr/>
        </p:nvCxnSpPr>
        <p:spPr bwMode="auto">
          <a:xfrm flipH="1">
            <a:off x="3595605" y="5409306"/>
            <a:ext cx="340923" cy="3936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89864" y="4797152"/>
                <a:ext cx="41029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4800" b="1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864" y="4797152"/>
                <a:ext cx="410294" cy="830997"/>
              </a:xfrm>
              <a:prstGeom prst="rect">
                <a:avLst/>
              </a:prstGeom>
              <a:blipFill rotWithShape="0">
                <a:blip r:embed="rId12"/>
                <a:stretch>
                  <a:fillRect l="-52239" r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35696" y="5138028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138028"/>
                <a:ext cx="648072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 bwMode="auto">
              <a:xfrm>
                <a:off x="457200" y="2789144"/>
                <a:ext cx="8229600" cy="987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denote the subtree rooted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89144"/>
                <a:ext cx="8229600" cy="987750"/>
              </a:xfrm>
              <a:prstGeom prst="rect">
                <a:avLst/>
              </a:prstGeom>
              <a:blipFill rotWithShape="0">
                <a:blip r:embed="rId14"/>
                <a:stretch>
                  <a:fillRect l="-1111" t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7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 bwMode="auto">
          <a:xfrm>
            <a:off x="917580" y="4753979"/>
            <a:ext cx="2534400" cy="1699357"/>
          </a:xfrm>
          <a:custGeom>
            <a:avLst/>
            <a:gdLst>
              <a:gd name="connsiteX0" fmla="*/ 1585090 w 2591825"/>
              <a:gd name="connsiteY0" fmla="*/ 470078 h 1754729"/>
              <a:gd name="connsiteX1" fmla="*/ 169757 w 2591825"/>
              <a:gd name="connsiteY1" fmla="*/ 1026669 h 1754729"/>
              <a:gd name="connsiteX2" fmla="*/ 233368 w 2591825"/>
              <a:gd name="connsiteY2" fmla="*/ 1638919 h 1754729"/>
              <a:gd name="connsiteX3" fmla="*/ 2038314 w 2591825"/>
              <a:gd name="connsiteY3" fmla="*/ 1718433 h 1754729"/>
              <a:gd name="connsiteX4" fmla="*/ 2332512 w 2591825"/>
              <a:gd name="connsiteY4" fmla="*/ 1217500 h 1754729"/>
              <a:gd name="connsiteX5" fmla="*/ 2531295 w 2591825"/>
              <a:gd name="connsiteY5" fmla="*/ 788130 h 1754729"/>
              <a:gd name="connsiteX6" fmla="*/ 2539246 w 2591825"/>
              <a:gd name="connsiteY6" fmla="*/ 303100 h 1754729"/>
              <a:gd name="connsiteX7" fmla="*/ 1903142 w 2591825"/>
              <a:gd name="connsiteY7" fmla="*/ 951 h 1754729"/>
              <a:gd name="connsiteX8" fmla="*/ 1712311 w 2591825"/>
              <a:gd name="connsiteY8" fmla="*/ 398516 h 1754729"/>
              <a:gd name="connsiteX9" fmla="*/ 1585090 w 2591825"/>
              <a:gd name="connsiteY9" fmla="*/ 470078 h 1754729"/>
              <a:gd name="connsiteX0" fmla="*/ 1585090 w 2591825"/>
              <a:gd name="connsiteY0" fmla="*/ 470078 h 1754729"/>
              <a:gd name="connsiteX1" fmla="*/ 169757 w 2591825"/>
              <a:gd name="connsiteY1" fmla="*/ 1026669 h 1754729"/>
              <a:gd name="connsiteX2" fmla="*/ 233368 w 2591825"/>
              <a:gd name="connsiteY2" fmla="*/ 1638919 h 1754729"/>
              <a:gd name="connsiteX3" fmla="*/ 2038314 w 2591825"/>
              <a:gd name="connsiteY3" fmla="*/ 1718433 h 1754729"/>
              <a:gd name="connsiteX4" fmla="*/ 2332512 w 2591825"/>
              <a:gd name="connsiteY4" fmla="*/ 1217500 h 1754729"/>
              <a:gd name="connsiteX5" fmla="*/ 2531295 w 2591825"/>
              <a:gd name="connsiteY5" fmla="*/ 788130 h 1754729"/>
              <a:gd name="connsiteX6" fmla="*/ 2539246 w 2591825"/>
              <a:gd name="connsiteY6" fmla="*/ 303100 h 1754729"/>
              <a:gd name="connsiteX7" fmla="*/ 1903142 w 2591825"/>
              <a:gd name="connsiteY7" fmla="*/ 951 h 1754729"/>
              <a:gd name="connsiteX8" fmla="*/ 1585090 w 2591825"/>
              <a:gd name="connsiteY8" fmla="*/ 470078 h 1754729"/>
              <a:gd name="connsiteX0" fmla="*/ 1585090 w 2564213"/>
              <a:gd name="connsiteY0" fmla="*/ 414706 h 1699357"/>
              <a:gd name="connsiteX1" fmla="*/ 169757 w 2564213"/>
              <a:gd name="connsiteY1" fmla="*/ 971297 h 1699357"/>
              <a:gd name="connsiteX2" fmla="*/ 233368 w 2564213"/>
              <a:gd name="connsiteY2" fmla="*/ 1583547 h 1699357"/>
              <a:gd name="connsiteX3" fmla="*/ 2038314 w 2564213"/>
              <a:gd name="connsiteY3" fmla="*/ 1663061 h 1699357"/>
              <a:gd name="connsiteX4" fmla="*/ 2332512 w 2564213"/>
              <a:gd name="connsiteY4" fmla="*/ 1162128 h 1699357"/>
              <a:gd name="connsiteX5" fmla="*/ 2531295 w 2564213"/>
              <a:gd name="connsiteY5" fmla="*/ 732758 h 1699357"/>
              <a:gd name="connsiteX6" fmla="*/ 2539246 w 2564213"/>
              <a:gd name="connsiteY6" fmla="*/ 247728 h 1699357"/>
              <a:gd name="connsiteX7" fmla="*/ 2284805 w 2564213"/>
              <a:gd name="connsiteY7" fmla="*/ 1238 h 1699357"/>
              <a:gd name="connsiteX8" fmla="*/ 1585090 w 2564213"/>
              <a:gd name="connsiteY8" fmla="*/ 414706 h 1699357"/>
              <a:gd name="connsiteX0" fmla="*/ 1078199 w 2534400"/>
              <a:gd name="connsiteY0" fmla="*/ 414706 h 1699357"/>
              <a:gd name="connsiteX1" fmla="*/ 139944 w 2534400"/>
              <a:gd name="connsiteY1" fmla="*/ 971297 h 1699357"/>
              <a:gd name="connsiteX2" fmla="*/ 203555 w 2534400"/>
              <a:gd name="connsiteY2" fmla="*/ 1583547 h 1699357"/>
              <a:gd name="connsiteX3" fmla="*/ 2008501 w 2534400"/>
              <a:gd name="connsiteY3" fmla="*/ 1663061 h 1699357"/>
              <a:gd name="connsiteX4" fmla="*/ 2302699 w 2534400"/>
              <a:gd name="connsiteY4" fmla="*/ 1162128 h 1699357"/>
              <a:gd name="connsiteX5" fmla="*/ 2501482 w 2534400"/>
              <a:gd name="connsiteY5" fmla="*/ 732758 h 1699357"/>
              <a:gd name="connsiteX6" fmla="*/ 2509433 w 2534400"/>
              <a:gd name="connsiteY6" fmla="*/ 247728 h 1699357"/>
              <a:gd name="connsiteX7" fmla="*/ 2254992 w 2534400"/>
              <a:gd name="connsiteY7" fmla="*/ 1238 h 1699357"/>
              <a:gd name="connsiteX8" fmla="*/ 1078199 w 2534400"/>
              <a:gd name="connsiteY8" fmla="*/ 414706 h 16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4400" h="1699357">
                <a:moveTo>
                  <a:pt x="1078199" y="414706"/>
                </a:moveTo>
                <a:cubicBezTo>
                  <a:pt x="725691" y="576382"/>
                  <a:pt x="285718" y="776490"/>
                  <a:pt x="139944" y="971297"/>
                </a:cubicBezTo>
                <a:cubicBezTo>
                  <a:pt x="-5830" y="1166104"/>
                  <a:pt x="-107871" y="1468253"/>
                  <a:pt x="203555" y="1583547"/>
                </a:cubicBezTo>
                <a:cubicBezTo>
                  <a:pt x="514981" y="1698841"/>
                  <a:pt x="1658644" y="1733297"/>
                  <a:pt x="2008501" y="1663061"/>
                </a:cubicBezTo>
                <a:cubicBezTo>
                  <a:pt x="2358358" y="1592825"/>
                  <a:pt x="2220536" y="1317178"/>
                  <a:pt x="2302699" y="1162128"/>
                </a:cubicBezTo>
                <a:cubicBezTo>
                  <a:pt x="2384862" y="1007078"/>
                  <a:pt x="2467026" y="885158"/>
                  <a:pt x="2501482" y="732758"/>
                </a:cubicBezTo>
                <a:cubicBezTo>
                  <a:pt x="2535938" y="580358"/>
                  <a:pt x="2550515" y="369648"/>
                  <a:pt x="2509433" y="247728"/>
                </a:cubicBezTo>
                <a:cubicBezTo>
                  <a:pt x="2468351" y="125808"/>
                  <a:pt x="2392814" y="-14665"/>
                  <a:pt x="2254992" y="1238"/>
                </a:cubicBezTo>
                <a:cubicBezTo>
                  <a:pt x="2095966" y="29068"/>
                  <a:pt x="1430707" y="253030"/>
                  <a:pt x="1078199" y="414706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Subproblems</a:t>
            </a:r>
            <a:r>
              <a:rPr lang="en-US" dirty="0" smtClean="0"/>
              <a:t> for subtrees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27725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 smtClean="0"/>
                  <a:t>maximum weight of </a:t>
                </a:r>
                <a:r>
                  <a:rPr lang="en-US" dirty="0" err="1" smtClean="0"/>
                  <a:t>ind.</a:t>
                </a:r>
                <a:r>
                  <a:rPr lang="en-US" dirty="0" smtClean="0"/>
                  <a:t>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that contains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maximum weight of </a:t>
                </a:r>
                <a:r>
                  <a:rPr lang="en-US" dirty="0" err="1"/>
                  <a:t>ind.</a:t>
                </a:r>
                <a:r>
                  <a:rPr lang="en-US" dirty="0"/>
                  <a:t>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not containing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277250"/>
              </a:xfrm>
              <a:blipFill rotWithShape="0">
                <a:blip r:embed="rId3"/>
                <a:stretch>
                  <a:fillRect l="-148" t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5" name="Picture 2" descr="Afbeeldingsresultaat voor smil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78" y="3393874"/>
            <a:ext cx="734276" cy="73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smiley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5409" y="4200157"/>
            <a:ext cx="561868" cy="5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53" y="4272164"/>
            <a:ext cx="417854" cy="4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619" y="5013176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miley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16" y="4960324"/>
            <a:ext cx="625710" cy="6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smiley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B1E5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0402" y="5137052"/>
            <a:ext cx="272252" cy="27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smiley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75" y="4950162"/>
            <a:ext cx="646034" cy="6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beeldingsresultaat voor smiley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7" y="5929313"/>
            <a:ext cx="267394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04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beeldingsresultaat voor smiley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7083" y="5854082"/>
            <a:ext cx="417852" cy="4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beeldingsresultaat voor smiley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62" y="5929312"/>
            <a:ext cx="267394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beeldingsresultaat voor smiley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3157" y="5937661"/>
            <a:ext cx="250696" cy="2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89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stCxn id="5" idx="2"/>
            <a:endCxn id="6" idx="0"/>
          </p:cNvCxnSpPr>
          <p:nvPr/>
        </p:nvCxnSpPr>
        <p:spPr bwMode="auto">
          <a:xfrm flipH="1">
            <a:off x="3686343" y="4128150"/>
            <a:ext cx="648073" cy="7200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5" idx="2"/>
            <a:endCxn id="7" idx="0"/>
          </p:cNvCxnSpPr>
          <p:nvPr/>
        </p:nvCxnSpPr>
        <p:spPr bwMode="auto">
          <a:xfrm>
            <a:off x="4334416" y="4128150"/>
            <a:ext cx="576064" cy="14401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6" idx="2"/>
            <a:endCxn id="9" idx="0"/>
          </p:cNvCxnSpPr>
          <p:nvPr/>
        </p:nvCxnSpPr>
        <p:spPr bwMode="auto">
          <a:xfrm flipH="1">
            <a:off x="3029871" y="4762027"/>
            <a:ext cx="656472" cy="1982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0" idx="0"/>
          </p:cNvCxnSpPr>
          <p:nvPr/>
        </p:nvCxnSpPr>
        <p:spPr bwMode="auto">
          <a:xfrm>
            <a:off x="3686343" y="4741094"/>
            <a:ext cx="250185" cy="3959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7" idx="2"/>
            <a:endCxn id="11" idx="0"/>
          </p:cNvCxnSpPr>
          <p:nvPr/>
        </p:nvCxnSpPr>
        <p:spPr bwMode="auto">
          <a:xfrm flipH="1">
            <a:off x="4794492" y="4690018"/>
            <a:ext cx="115988" cy="2601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7" idx="2"/>
            <a:endCxn id="8" idx="0"/>
          </p:cNvCxnSpPr>
          <p:nvPr/>
        </p:nvCxnSpPr>
        <p:spPr bwMode="auto">
          <a:xfrm>
            <a:off x="4910480" y="4690018"/>
            <a:ext cx="1296142" cy="32315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stCxn id="8" idx="2"/>
            <a:endCxn id="12" idx="0"/>
          </p:cNvCxnSpPr>
          <p:nvPr/>
        </p:nvCxnSpPr>
        <p:spPr bwMode="auto">
          <a:xfrm>
            <a:off x="6206622" y="5533183"/>
            <a:ext cx="2" cy="3961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endCxn id="17" idx="0"/>
          </p:cNvCxnSpPr>
          <p:nvPr/>
        </p:nvCxnSpPr>
        <p:spPr bwMode="auto">
          <a:xfrm>
            <a:off x="6206100" y="5531571"/>
            <a:ext cx="770193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13" idx="0"/>
          </p:cNvCxnSpPr>
          <p:nvPr/>
        </p:nvCxnSpPr>
        <p:spPr bwMode="auto">
          <a:xfrm flipH="1">
            <a:off x="5117508" y="5531571"/>
            <a:ext cx="1096239" cy="2714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10" idx="2"/>
            <a:endCxn id="14" idx="0"/>
          </p:cNvCxnSpPr>
          <p:nvPr/>
        </p:nvCxnSpPr>
        <p:spPr bwMode="auto">
          <a:xfrm>
            <a:off x="3936528" y="5409306"/>
            <a:ext cx="259481" cy="4447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9" idx="2"/>
            <a:endCxn id="15" idx="0"/>
          </p:cNvCxnSpPr>
          <p:nvPr/>
        </p:nvCxnSpPr>
        <p:spPr bwMode="auto">
          <a:xfrm flipH="1">
            <a:off x="2999259" y="5586034"/>
            <a:ext cx="3061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9" idx="2"/>
            <a:endCxn id="16" idx="0"/>
          </p:cNvCxnSpPr>
          <p:nvPr/>
        </p:nvCxnSpPr>
        <p:spPr bwMode="auto">
          <a:xfrm flipH="1">
            <a:off x="2278505" y="5586034"/>
            <a:ext cx="751366" cy="3516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" descr="Afbeeldingsresultaat voor smil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5602" y="5803005"/>
            <a:ext cx="520007" cy="5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>
            <a:stCxn id="9" idx="2"/>
            <a:endCxn id="32" idx="0"/>
          </p:cNvCxnSpPr>
          <p:nvPr/>
        </p:nvCxnSpPr>
        <p:spPr bwMode="auto">
          <a:xfrm flipH="1">
            <a:off x="1361269" y="5586034"/>
            <a:ext cx="1668602" cy="3432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2" descr="Afbeeldingsresultaat voor smiley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AC87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7573" y="5929312"/>
            <a:ext cx="267392" cy="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/>
          <p:cNvCxnSpPr>
            <a:stCxn id="10" idx="2"/>
            <a:endCxn id="30" idx="0"/>
          </p:cNvCxnSpPr>
          <p:nvPr/>
        </p:nvCxnSpPr>
        <p:spPr bwMode="auto">
          <a:xfrm flipH="1">
            <a:off x="3595605" y="5409306"/>
            <a:ext cx="340923" cy="3936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889864" y="4797152"/>
                <a:ext cx="410294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n w="1905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4800" b="1" dirty="0" err="1" smtClean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864" y="4797152"/>
                <a:ext cx="410294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52239" r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35696" y="5138028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28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138028"/>
                <a:ext cx="648072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 bwMode="auto">
              <a:xfrm>
                <a:off x="457200" y="2789144"/>
                <a:ext cx="8229600" cy="987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denote the subtree rooted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89144"/>
                <a:ext cx="8229600" cy="987750"/>
              </a:xfrm>
              <a:prstGeom prst="rect">
                <a:avLst/>
              </a:prstGeom>
              <a:blipFill rotWithShape="0">
                <a:blip r:embed="rId15"/>
                <a:stretch>
                  <a:fillRect l="-1111" t="-49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 bwMode="auto">
              <a:xfrm>
                <a:off x="323528" y="3654242"/>
                <a:ext cx="8496944" cy="121055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b="1" dirty="0" smtClean="0"/>
                  <a:t>Observation. </a:t>
                </a:r>
                <a:endParaRPr lang="en-US" sz="2400" dirty="0" smtClean="0"/>
              </a:p>
              <a:p>
                <a:pPr marL="0" lvl="1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is the root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, then the maximum weight of an independent set in the entire tree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3654242"/>
                <a:ext cx="8496944" cy="1210555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6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 bwMode="auto">
          <a:xfrm>
            <a:off x="4067944" y="4874793"/>
            <a:ext cx="864096" cy="142889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5436096" y="4874793"/>
            <a:ext cx="864096" cy="142889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2699792" y="4874793"/>
            <a:ext cx="864096" cy="142889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expression using child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74225"/>
                <a:ext cx="8507288" cy="2374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If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has children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74225"/>
                <a:ext cx="8507288" cy="2374688"/>
              </a:xfrm>
              <a:blipFill rotWithShape="0">
                <a:blip r:embed="rId2"/>
                <a:stretch>
                  <a:fillRect l="-1074" t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457200" y="1196975"/>
                <a:ext cx="8229600" cy="11519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kern="0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kern="0" dirty="0" smtClean="0"/>
                  <a:t>maximum weight of </a:t>
                </a:r>
                <a:r>
                  <a:rPr lang="en-US" kern="0" dirty="0" err="1" smtClean="0"/>
                  <a:t>ind.</a:t>
                </a:r>
                <a:r>
                  <a:rPr lang="en-US" kern="0" dirty="0" smtClean="0"/>
                  <a:t>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kern="0" dirty="0" smtClean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that contains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kern="0" dirty="0" smtClean="0"/>
              </a:p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kern="0" dirty="0"/>
                  <a:t>maximum weight of </a:t>
                </a:r>
                <a:r>
                  <a:rPr lang="en-US" kern="0" dirty="0" err="1"/>
                  <a:t>ind.</a:t>
                </a:r>
                <a:r>
                  <a:rPr lang="en-US" kern="0" dirty="0"/>
                  <a:t> set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kern="0" dirty="0"/>
                  <a:t> </a:t>
                </a:r>
                <a:r>
                  <a:rPr lang="en-US" kern="0" dirty="0" smtClean="0">
                    <a:solidFill>
                      <a:srgbClr val="0070C0"/>
                    </a:solidFill>
                  </a:rPr>
                  <a:t>not containing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96975"/>
                <a:ext cx="8229600" cy="1151905"/>
              </a:xfrm>
              <a:prstGeom prst="rect">
                <a:avLst/>
              </a:prstGeom>
              <a:blipFill rotWithShape="0">
                <a:blip r:embed="rId3"/>
                <a:stretch>
                  <a:fillRect l="-148" t="-4233" b="-31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4355976" y="4221088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221088"/>
                <a:ext cx="288032" cy="288032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2987824" y="4874793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4874793"/>
                <a:ext cx="288032" cy="288032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4355976" y="4874793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874793"/>
                <a:ext cx="288032" cy="288032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724128" y="4874793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4874793"/>
                <a:ext cx="288032" cy="288032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6" idx="3"/>
            <a:endCxn id="7" idx="7"/>
          </p:cNvCxnSpPr>
          <p:nvPr/>
        </p:nvCxnSpPr>
        <p:spPr bwMode="auto">
          <a:xfrm flipH="1">
            <a:off x="3233675" y="4466939"/>
            <a:ext cx="1164482" cy="4500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6" idx="4"/>
            <a:endCxn id="8" idx="0"/>
          </p:cNvCxnSpPr>
          <p:nvPr/>
        </p:nvCxnSpPr>
        <p:spPr bwMode="auto">
          <a:xfrm>
            <a:off x="4499992" y="4509120"/>
            <a:ext cx="0" cy="36567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6" idx="5"/>
            <a:endCxn id="9" idx="1"/>
          </p:cNvCxnSpPr>
          <p:nvPr/>
        </p:nvCxnSpPr>
        <p:spPr bwMode="auto">
          <a:xfrm>
            <a:off x="4601827" y="4466939"/>
            <a:ext cx="1164482" cy="45003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6" idx="7"/>
          </p:cNvCxnSpPr>
          <p:nvPr/>
        </p:nvCxnSpPr>
        <p:spPr bwMode="auto">
          <a:xfrm flipV="1">
            <a:off x="4601827" y="4119253"/>
            <a:ext cx="186197" cy="1440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799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37760</TotalTime>
  <Words>1819</Words>
  <Application>Microsoft Office PowerPoint</Application>
  <PresentationFormat>On-screen Show (4:3)</PresentationFormat>
  <Paragraphs>598</Paragraphs>
  <Slides>54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Calibri</vt:lpstr>
      <vt:lpstr>Cambria Math</vt:lpstr>
      <vt:lpstr>MS PGothic</vt:lpstr>
      <vt:lpstr>Times New Roman</vt:lpstr>
      <vt:lpstr>Verdana</vt:lpstr>
      <vt:lpstr>Arial</vt:lpstr>
      <vt:lpstr>Arial Narrow</vt:lpstr>
      <vt:lpstr>Wingdings</vt:lpstr>
      <vt:lpstr>AA-UiB-Institusjonell-mal-rev03</vt:lpstr>
      <vt:lpstr>PowerPoint Presentation</vt:lpstr>
      <vt:lpstr>Plan for today</vt:lpstr>
      <vt:lpstr>Algorithms exploiting  graph structure</vt:lpstr>
      <vt:lpstr>Algorithms using tree structure</vt:lpstr>
      <vt:lpstr>The party problem</vt:lpstr>
      <vt:lpstr>The party crowd forms an independent set</vt:lpstr>
      <vt:lpstr>Solving the party problem</vt:lpstr>
      <vt:lpstr>Subproblems for subtrees</vt:lpstr>
      <vt:lpstr>An expression using child values</vt:lpstr>
      <vt:lpstr>General recurrence</vt:lpstr>
      <vt:lpstr>Solving the party problem using the recurrence</vt:lpstr>
      <vt:lpstr>General algorithm for Independent Set</vt:lpstr>
      <vt:lpstr>Tree decompositions</vt:lpstr>
      <vt:lpstr>Rooted tree decompositions</vt:lpstr>
      <vt:lpstr>The tree decomposes the graph</vt:lpstr>
      <vt:lpstr>The tree decomposes the graph</vt:lpstr>
      <vt:lpstr>Subproblems for nodes of the decomposition</vt:lpstr>
      <vt:lpstr>Nice tree decompositions</vt:lpstr>
      <vt:lpstr>Making a tree decomposition nice</vt:lpstr>
      <vt:lpstr>Making a tree decomposition nice</vt:lpstr>
      <vt:lpstr>Making a tree decomposition nice</vt:lpstr>
      <vt:lpstr>Making a tree decomposition nice</vt:lpstr>
      <vt:lpstr>Structure of nice decompositions</vt:lpstr>
      <vt:lpstr>A recurrence for M</vt:lpstr>
      <vt:lpstr>A recurrence for M</vt:lpstr>
      <vt:lpstr>A recurrence for M</vt:lpstr>
      <vt:lpstr>A recurrence for M</vt:lpstr>
      <vt:lpstr>Solving Independent Set using the recurrence</vt:lpstr>
      <vt:lpstr>Algorithms on bounded-treewidth graphs</vt:lpstr>
      <vt:lpstr>A meta-theorem</vt:lpstr>
      <vt:lpstr>Monadic second-order logic on graphs</vt:lpstr>
      <vt:lpstr>Examples of MSO expressions for graphs</vt:lpstr>
      <vt:lpstr>Examples of MSO expressions for graphs</vt:lpstr>
      <vt:lpstr>Examples of MSO expressions for graphs</vt:lpstr>
      <vt:lpstr>Exercise: Formulating properties in MSO</vt:lpstr>
      <vt:lpstr>Courcelle’s theorem</vt:lpstr>
      <vt:lpstr>Reconfiguring independent sets</vt:lpstr>
      <vt:lpstr>Reconfiguring between independent sets</vt:lpstr>
      <vt:lpstr>Token addition/removal reconfiguration</vt:lpstr>
      <vt:lpstr>Results on buffer capacity</vt:lpstr>
      <vt:lpstr>A hierarchy of graph parameters</vt:lpstr>
      <vt:lpstr>Relation between buffer capacity &amp; treewidth?</vt:lpstr>
      <vt:lpstr>Structural parameters for provable preprocessing</vt:lpstr>
      <vt:lpstr>Kernelization: data reduction with a guarantee</vt:lpstr>
      <vt:lpstr>Kernelization for 3-Coloring</vt:lpstr>
      <vt:lpstr>A win/win approach for planar disjoint paths</vt:lpstr>
      <vt:lpstr>The Planar Disjoint Paths problem</vt:lpstr>
      <vt:lpstr>A win/win approach </vt:lpstr>
      <vt:lpstr>Irrelevant vertices for Planar Disjoint Paths</vt:lpstr>
      <vt:lpstr>PowerPoint Presentation</vt:lpstr>
      <vt:lpstr>Closing remarks</vt:lpstr>
      <vt:lpstr>Structural aspects of random graphs: last words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1610</cp:revision>
  <cp:lastPrinted>2011-05-25T10:31:26Z</cp:lastPrinted>
  <dcterms:created xsi:type="dcterms:W3CDTF">2011-05-20T06:21:58Z</dcterms:created>
  <dcterms:modified xsi:type="dcterms:W3CDTF">2017-02-06T09:11:59Z</dcterms:modified>
</cp:coreProperties>
</file>