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402" r:id="rId2"/>
    <p:sldId id="470" r:id="rId3"/>
    <p:sldId id="471" r:id="rId4"/>
    <p:sldId id="483" r:id="rId5"/>
    <p:sldId id="467" r:id="rId6"/>
    <p:sldId id="485" r:id="rId7"/>
    <p:sldId id="486" r:id="rId8"/>
    <p:sldId id="489" r:id="rId9"/>
    <p:sldId id="474" r:id="rId10"/>
    <p:sldId id="477" r:id="rId11"/>
    <p:sldId id="476" r:id="rId12"/>
    <p:sldId id="475" r:id="rId13"/>
    <p:sldId id="492" r:id="rId14"/>
    <p:sldId id="498" r:id="rId15"/>
    <p:sldId id="499" r:id="rId16"/>
    <p:sldId id="500" r:id="rId17"/>
    <p:sldId id="501" r:id="rId18"/>
    <p:sldId id="502" r:id="rId19"/>
    <p:sldId id="503" r:id="rId20"/>
    <p:sldId id="506" r:id="rId21"/>
    <p:sldId id="505" r:id="rId22"/>
    <p:sldId id="509" r:id="rId23"/>
    <p:sldId id="507" r:id="rId24"/>
    <p:sldId id="512" r:id="rId25"/>
    <p:sldId id="513" r:id="rId26"/>
    <p:sldId id="514" r:id="rId27"/>
    <p:sldId id="480" r:id="rId28"/>
    <p:sldId id="558" r:id="rId29"/>
    <p:sldId id="481" r:id="rId30"/>
    <p:sldId id="469" r:id="rId31"/>
    <p:sldId id="520" r:id="rId32"/>
    <p:sldId id="521" r:id="rId33"/>
    <p:sldId id="517" r:id="rId34"/>
    <p:sldId id="490" r:id="rId35"/>
    <p:sldId id="522" r:id="rId36"/>
    <p:sldId id="523" r:id="rId37"/>
    <p:sldId id="531" r:id="rId38"/>
    <p:sldId id="535" r:id="rId39"/>
    <p:sldId id="536" r:id="rId40"/>
    <p:sldId id="537" r:id="rId41"/>
    <p:sldId id="538" r:id="rId42"/>
    <p:sldId id="540" r:id="rId43"/>
    <p:sldId id="542" r:id="rId44"/>
    <p:sldId id="543" r:id="rId45"/>
    <p:sldId id="544" r:id="rId46"/>
    <p:sldId id="546" r:id="rId47"/>
    <p:sldId id="560" r:id="rId48"/>
    <p:sldId id="561" r:id="rId49"/>
    <p:sldId id="562" r:id="rId50"/>
    <p:sldId id="563" r:id="rId51"/>
    <p:sldId id="564" r:id="rId52"/>
    <p:sldId id="532" r:id="rId53"/>
    <p:sldId id="533" r:id="rId54"/>
    <p:sldId id="465" r:id="rId55"/>
  </p:sldIdLst>
  <p:sldSz cx="9144000" cy="6858000" type="screen4x3"/>
  <p:notesSz cx="7099300" cy="10234613"/>
  <p:embeddedFontLst>
    <p:embeddedFont>
      <p:font typeface="Cambria Math" panose="02040503050406030204" pitchFamily="18" charset="0"/>
      <p:regular r:id="rId58"/>
    </p:embeddedFont>
    <p:embeddedFont>
      <p:font typeface="Calibri" panose="020F0502020204030204" pitchFamily="34" charset="0"/>
      <p:regular r:id="rId59"/>
      <p:bold r:id="rId60"/>
      <p:italic r:id="rId61"/>
      <p:boldItalic r:id="rId62"/>
    </p:embeddedFont>
    <p:embeddedFont>
      <p:font typeface="Arial Narrow" panose="020B0606020202030204" pitchFamily="34" charset="0"/>
      <p:regular r:id="rId63"/>
      <p:bold r:id="rId64"/>
      <p:italic r:id="rId65"/>
      <p:boldItalic r:id="rId66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C3300"/>
    <a:srgbClr val="008000"/>
    <a:srgbClr val="3366FF"/>
    <a:srgbClr val="003399"/>
    <a:srgbClr val="0395CE"/>
    <a:srgbClr val="0F94C4"/>
    <a:srgbClr val="038CC0"/>
    <a:srgbClr val="E2497F"/>
    <a:srgbClr val="4E4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405" autoAdjust="0"/>
  </p:normalViewPr>
  <p:slideViewPr>
    <p:cSldViewPr>
      <p:cViewPr varScale="1">
        <p:scale>
          <a:sx n="81" d="100"/>
          <a:sy n="81" d="100"/>
        </p:scale>
        <p:origin x="-90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6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1.fntdata"/><Relationship Id="rId66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3.fntdata"/><Relationship Id="rId65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7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2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5.fntdata"/><Relationship Id="rId70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5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D05005-52E8-47B1-9165-7161A23514E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070A55-9D20-4554-BA6F-F13F4BB9D0AB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NL" dirty="0" smtClean="0"/>
            <a:t>Open </a:t>
          </a:r>
          <a:r>
            <a:rPr lang="nl-NL" dirty="0" err="1" smtClean="0"/>
            <a:t>problems</a:t>
          </a:r>
          <a:r>
            <a:rPr lang="nl-NL" dirty="0" smtClean="0"/>
            <a:t>:</a:t>
          </a:r>
          <a:endParaRPr lang="en-US" dirty="0"/>
        </a:p>
      </dgm:t>
    </dgm:pt>
    <dgm:pt modelId="{01599FBE-E6B9-4B60-8C77-390A6ED7868E}" type="parTrans" cxnId="{A6050A8F-245E-435B-ABF0-C6E2F9CCF845}">
      <dgm:prSet/>
      <dgm:spPr/>
      <dgm:t>
        <a:bodyPr/>
        <a:lstStyle/>
        <a:p>
          <a:endParaRPr lang="en-US"/>
        </a:p>
      </dgm:t>
    </dgm:pt>
    <dgm:pt modelId="{3A503940-1F89-4776-8C84-B0EABB2E86AE}" type="sibTrans" cxnId="{A6050A8F-245E-435B-ABF0-C6E2F9CCF845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A63EBD43-E751-4C27-B471-E0ABFBB44855}">
          <dgm:prSet/>
          <dgm:spPr/>
          <dgm:t>
            <a:bodyPr/>
            <a:lstStyle/>
            <a:p>
              <a:r>
                <a:rPr lang="nl-NL" dirty="0" smtClean="0"/>
                <a:t>Is </a:t>
              </a:r>
              <a:r>
                <a:rPr lang="nl-NL" dirty="0"/>
                <a:t>the runtime </a:t>
              </a:r>
              <a14:m>
                <m:oMath xmlns:m="http://schemas.openxmlformats.org/officeDocument/2006/math">
                  <m:sSup>
                    <m:sSupPr>
                      <m:ctrlPr>
                        <a:rPr lang="en-US" i="1">
                          <a:latin typeface="Cambria Math"/>
                        </a:rPr>
                      </m:ctrlPr>
                    </m:sSupPr>
                    <m:e>
                      <m:r>
                        <a:rPr lang="en-US" i="1">
                          <a:latin typeface="Cambria Math"/>
                        </a:rPr>
                        <m:t>𝑂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𝑛</m:t>
                      </m:r>
                    </m:e>
                    <m:sup>
                      <m:d>
                        <m:dPr>
                          <m:begChr m:val="⌊"/>
                          <m:endChr m:val="⌋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/>
                        </a:rPr>
                        <m:t>+1</m:t>
                      </m:r>
                    </m:sup>
                  </m:sSup>
                  <m:r>
                    <a:rPr lang="en-US" i="1">
                      <a:latin typeface="Cambria Math"/>
                    </a:rPr>
                    <m:t>)</m:t>
                  </m:r>
                </m:oMath>
              </a14:m>
              <a:r>
                <a:rPr lang="nl-NL" dirty="0"/>
                <a:t> optimal for </a:t>
              </a:r>
              <a14:m>
                <m:oMath xmlns:m="http://schemas.openxmlformats.org/officeDocument/2006/math">
                  <m:r>
                    <a:rPr lang="en-US" i="1">
                      <a:latin typeface="Cambria Math"/>
                    </a:rPr>
                    <m:t>𝑘</m:t>
                  </m:r>
                </m:oMath>
              </a14:m>
              <a:r>
                <a:rPr lang="nl-NL" dirty="0" smtClean="0"/>
                <a:t>-</a:t>
              </a:r>
              <a:r>
                <a:rPr lang="nl-NL" cap="small" dirty="0" err="1" smtClean="0"/>
                <a:t>opt</a:t>
              </a:r>
              <a:r>
                <a:rPr lang="nl-NL" cap="small" dirty="0" smtClean="0"/>
                <a:t> </a:t>
              </a:r>
              <a:r>
                <a:rPr lang="nl-NL" cap="small" dirty="0" err="1" smtClean="0"/>
                <a:t>detection</a:t>
              </a:r>
              <a:r>
                <a:rPr lang="nl-NL" dirty="0" smtClean="0"/>
                <a:t> </a:t>
              </a:r>
              <a:r>
                <a:rPr lang="nl-NL" dirty="0"/>
                <a:t>in </a:t>
              </a:r>
              <a:r>
                <a:rPr lang="nl-NL" dirty="0" err="1"/>
                <a:t>graphs</a:t>
              </a:r>
              <a:r>
                <a:rPr lang="nl-NL" dirty="0"/>
                <a:t>?</a:t>
              </a:r>
            </a:p>
          </dgm:t>
        </dgm:pt>
      </mc:Choice>
      <mc:Fallback xmlns="">
        <dgm:pt modelId="{A63EBD43-E751-4C27-B471-E0ABFBB44855}">
          <dgm:prSet/>
          <dgm:spPr/>
          <dgm:t>
            <a:bodyPr/>
            <a:lstStyle/>
            <a:p>
              <a:r>
                <a:rPr lang="nl-NL" dirty="0" smtClean="0"/>
                <a:t>Is </a:t>
              </a:r>
              <a:r>
                <a:rPr lang="nl-NL" dirty="0"/>
                <a:t>the runtime </a:t>
              </a:r>
              <a:r>
                <a:rPr lang="en-US" i="0">
                  <a:latin typeface="Cambria Math"/>
                </a:rPr>
                <a:t>〖𝑂(𝑛〗^(⌊2𝑘/3⌋+1))</a:t>
              </a:r>
              <a:r>
                <a:rPr lang="nl-NL" dirty="0"/>
                <a:t> optimal for </a:t>
              </a:r>
              <a:r>
                <a:rPr lang="en-US" i="0">
                  <a:latin typeface="Cambria Math"/>
                </a:rPr>
                <a:t>𝑘</a:t>
              </a:r>
              <a:r>
                <a:rPr lang="nl-NL" dirty="0" smtClean="0"/>
                <a:t>-</a:t>
              </a:r>
              <a:r>
                <a:rPr lang="nl-NL" cap="small" dirty="0" err="1" smtClean="0"/>
                <a:t>opt</a:t>
              </a:r>
              <a:r>
                <a:rPr lang="nl-NL" cap="small" dirty="0" smtClean="0"/>
                <a:t> </a:t>
              </a:r>
              <a:r>
                <a:rPr lang="nl-NL" cap="small" dirty="0" err="1" smtClean="0"/>
                <a:t>detection</a:t>
              </a:r>
              <a:r>
                <a:rPr lang="nl-NL" dirty="0" smtClean="0"/>
                <a:t> </a:t>
              </a:r>
              <a:r>
                <a:rPr lang="nl-NL" dirty="0"/>
                <a:t>in </a:t>
              </a:r>
              <a:r>
                <a:rPr lang="nl-NL" dirty="0" err="1"/>
                <a:t>graphs</a:t>
              </a:r>
              <a:r>
                <a:rPr lang="nl-NL" dirty="0"/>
                <a:t>?</a:t>
              </a:r>
            </a:p>
          </dgm:t>
        </dgm:pt>
      </mc:Fallback>
    </mc:AlternateContent>
    <dgm:pt modelId="{163B6CB3-B3AB-4492-A0B2-09469277FDE5}" type="parTrans" cxnId="{F0E48D92-14BA-4F0A-A745-557151DA5FBA}">
      <dgm:prSet/>
      <dgm:spPr/>
      <dgm:t>
        <a:bodyPr/>
        <a:lstStyle/>
        <a:p>
          <a:endParaRPr lang="en-US"/>
        </a:p>
      </dgm:t>
    </dgm:pt>
    <dgm:pt modelId="{EC81C42B-6AD6-44AB-BFD9-2FEB39036FC2}" type="sibTrans" cxnId="{F0E48D92-14BA-4F0A-A745-557151DA5FBA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CD77F070-9CED-4111-B6B5-C04FD6C65356}">
          <dgm:prSet/>
          <dgm:spPr/>
          <dgm:t>
            <a:bodyPr/>
            <a:lstStyle/>
            <a:p>
              <a:r>
                <a:rPr lang="nl-NL" dirty="0" smtClean="0"/>
                <a:t>Is </a:t>
              </a:r>
              <a14:m>
                <m:oMath xmlns:m="http://schemas.openxmlformats.org/officeDocument/2006/math">
                  <m:r>
                    <a:rPr lang="en-US" i="1">
                      <a:latin typeface="Cambria Math"/>
                    </a:rPr>
                    <m:t>𝑘</m:t>
                  </m:r>
                </m:oMath>
              </a14:m>
              <a:r>
                <a:rPr lang="nl-NL" dirty="0" smtClean="0"/>
                <a:t>-</a:t>
              </a:r>
              <a:r>
                <a:rPr lang="nl-NL" cap="small" dirty="0" err="1" smtClean="0"/>
                <a:t>opt</a:t>
              </a:r>
              <a:r>
                <a:rPr lang="nl-NL" cap="small" dirty="0" smtClean="0"/>
                <a:t> </a:t>
              </a:r>
              <a:r>
                <a:rPr lang="nl-NL" cap="small" dirty="0" err="1" smtClean="0"/>
                <a:t>detection</a:t>
              </a:r>
              <a:r>
                <a:rPr lang="nl-NL" dirty="0" smtClean="0"/>
                <a:t> </a:t>
              </a:r>
              <a:r>
                <a:rPr lang="nl-NL" dirty="0" err="1"/>
                <a:t>fixed</a:t>
              </a:r>
              <a:r>
                <a:rPr lang="nl-NL" dirty="0"/>
                <a:t>-parameter </a:t>
              </a:r>
              <a:r>
                <a:rPr lang="nl-NL" dirty="0" err="1"/>
                <a:t>tractable</a:t>
              </a:r>
              <a:r>
                <a:rPr lang="nl-NL" dirty="0"/>
                <a:t>:</a:t>
              </a:r>
            </a:p>
          </dgm:t>
        </dgm:pt>
      </mc:Choice>
      <mc:Fallback xmlns="">
        <dgm:pt modelId="{CD77F070-9CED-4111-B6B5-C04FD6C65356}">
          <dgm:prSet/>
          <dgm:spPr/>
          <dgm:t>
            <a:bodyPr/>
            <a:lstStyle/>
            <a:p>
              <a:r>
                <a:rPr lang="nl-NL" dirty="0" smtClean="0"/>
                <a:t>Is </a:t>
              </a:r>
              <a:r>
                <a:rPr lang="en-US" i="0">
                  <a:latin typeface="Cambria Math"/>
                </a:rPr>
                <a:t>𝑘</a:t>
              </a:r>
              <a:r>
                <a:rPr lang="nl-NL" dirty="0" smtClean="0"/>
                <a:t>-</a:t>
              </a:r>
              <a:r>
                <a:rPr lang="nl-NL" cap="small" dirty="0" err="1" smtClean="0"/>
                <a:t>opt</a:t>
              </a:r>
              <a:r>
                <a:rPr lang="nl-NL" cap="small" dirty="0" smtClean="0"/>
                <a:t> </a:t>
              </a:r>
              <a:r>
                <a:rPr lang="nl-NL" cap="small" dirty="0" err="1" smtClean="0"/>
                <a:t>detection</a:t>
              </a:r>
              <a:r>
                <a:rPr lang="nl-NL" dirty="0" smtClean="0"/>
                <a:t> </a:t>
              </a:r>
              <a:r>
                <a:rPr lang="nl-NL" dirty="0" err="1"/>
                <a:t>fixed</a:t>
              </a:r>
              <a:r>
                <a:rPr lang="nl-NL" dirty="0"/>
                <a:t>-parameter </a:t>
              </a:r>
              <a:r>
                <a:rPr lang="nl-NL" dirty="0" err="1"/>
                <a:t>tractable</a:t>
              </a:r>
              <a:r>
                <a:rPr lang="nl-NL" dirty="0"/>
                <a:t>:</a:t>
              </a:r>
            </a:p>
          </dgm:t>
        </dgm:pt>
      </mc:Fallback>
    </mc:AlternateContent>
    <dgm:pt modelId="{0F5B251C-3F0C-4AAB-ACF0-3B0D59220C41}" type="parTrans" cxnId="{05D93D88-0B55-4E5A-B2CF-8F15FB7105DC}">
      <dgm:prSet/>
      <dgm:spPr/>
      <dgm:t>
        <a:bodyPr/>
        <a:lstStyle/>
        <a:p>
          <a:endParaRPr lang="en-US"/>
        </a:p>
      </dgm:t>
    </dgm:pt>
    <dgm:pt modelId="{7843359D-2062-4FA2-8646-AEE6C8C80722}" type="sibTrans" cxnId="{05D93D88-0B55-4E5A-B2CF-8F15FB7105DC}">
      <dgm:prSet/>
      <dgm:spPr/>
      <dgm:t>
        <a:bodyPr/>
        <a:lstStyle/>
        <a:p>
          <a:endParaRPr lang="en-US"/>
        </a:p>
      </dgm:t>
    </dgm:pt>
    <dgm:pt modelId="{083234DE-EE31-4C22-8DAF-02E0716A329F}">
      <dgm:prSet/>
      <dgm:spPr/>
      <dgm:t>
        <a:bodyPr/>
        <a:lstStyle/>
        <a:p>
          <a:r>
            <a:rPr lang="nl-NL" dirty="0" smtClean="0"/>
            <a:t>in </a:t>
          </a:r>
          <a:r>
            <a:rPr lang="nl-NL" dirty="0" err="1" smtClean="0"/>
            <a:t>planar</a:t>
          </a:r>
          <a:r>
            <a:rPr lang="nl-NL" dirty="0" smtClean="0"/>
            <a:t> </a:t>
          </a:r>
          <a:r>
            <a:rPr lang="nl-NL" dirty="0" err="1" smtClean="0"/>
            <a:t>graphs</a:t>
          </a:r>
          <a:r>
            <a:rPr lang="nl-NL" dirty="0" smtClean="0"/>
            <a:t>?</a:t>
          </a:r>
          <a:endParaRPr lang="nl-NL" dirty="0"/>
        </a:p>
      </dgm:t>
    </dgm:pt>
    <dgm:pt modelId="{F42DE477-7911-4BFB-9485-8081B49449DB}" type="parTrans" cxnId="{D43D0D81-15BE-4C36-AC01-8E3F2BE7FD55}">
      <dgm:prSet/>
      <dgm:spPr/>
      <dgm:t>
        <a:bodyPr/>
        <a:lstStyle/>
        <a:p>
          <a:endParaRPr lang="en-US"/>
        </a:p>
      </dgm:t>
    </dgm:pt>
    <dgm:pt modelId="{303F6E9C-E10A-4116-927B-3CA5471A559D}" type="sibTrans" cxnId="{D43D0D81-15BE-4C36-AC01-8E3F2BE7FD55}">
      <dgm:prSet/>
      <dgm:spPr/>
      <dgm:t>
        <a:bodyPr/>
        <a:lstStyle/>
        <a:p>
          <a:endParaRPr lang="en-US"/>
        </a:p>
      </dgm:t>
    </dgm:pt>
    <dgm:pt modelId="{812D8F70-34A0-4534-9D6D-BC14E1EC4073}">
      <dgm:prSet/>
      <dgm:spPr/>
      <dgm:t>
        <a:bodyPr/>
        <a:lstStyle/>
        <a:p>
          <a:r>
            <a:rPr lang="en-US" dirty="0" smtClean="0"/>
            <a:t>for finding tours among points in the Euclidean plane?</a:t>
          </a:r>
        </a:p>
      </dgm:t>
    </dgm:pt>
    <dgm:pt modelId="{1263186D-1A52-406D-889E-A99635EBB70B}" type="parTrans" cxnId="{7C16FD61-E7FA-494E-BF66-32214F9B2D1C}">
      <dgm:prSet/>
      <dgm:spPr/>
      <dgm:t>
        <a:bodyPr/>
        <a:lstStyle/>
        <a:p>
          <a:endParaRPr lang="en-US"/>
        </a:p>
      </dgm:t>
    </dgm:pt>
    <dgm:pt modelId="{0B660593-1148-497C-932A-01086DD13BD0}" type="sibTrans" cxnId="{7C16FD61-E7FA-494E-BF66-32214F9B2D1C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EB112A70-1080-4597-A5E3-E5CDEBD6AF5E}">
          <dgm:prSet/>
          <dgm:spPr/>
          <dgm:t>
            <a:bodyPr/>
            <a:lstStyle/>
            <a:p>
              <a:r>
                <a:rPr lang="en-US" dirty="0" smtClean="0"/>
                <a:t>Solve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/>
                    </a:rPr>
                    <m:t>4</m:t>
                  </m:r>
                </m:oMath>
              </a14:m>
              <a:r>
                <a:rPr lang="en-US" dirty="0" smtClean="0"/>
                <a:t>-</a:t>
              </a:r>
              <a:r>
                <a:rPr lang="en-US" cap="small" dirty="0" smtClean="0"/>
                <a:t>opt optimization</a:t>
              </a:r>
              <a:r>
                <a:rPr lang="en-US" dirty="0" smtClean="0"/>
                <a:t> with weights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/>
                    </a:rPr>
                    <m:t>[−</m:t>
                  </m:r>
                  <m:r>
                    <a:rPr lang="en-US" b="0" i="1" smtClean="0">
                      <a:latin typeface="Cambria Math"/>
                    </a:rPr>
                    <m:t>𝑀</m:t>
                  </m:r>
                  <m:r>
                    <a:rPr lang="en-US" b="0" i="1" smtClean="0">
                      <a:latin typeface="Cambria Math"/>
                    </a:rPr>
                    <m:t>,…,</m:t>
                  </m:r>
                  <m:r>
                    <a:rPr lang="en-US" b="0" i="1" smtClean="0">
                      <a:latin typeface="Cambria Math"/>
                    </a:rPr>
                    <m:t>𝑀</m:t>
                  </m:r>
                  <m:r>
                    <a:rPr lang="en-US" b="0" i="1" smtClean="0">
                      <a:latin typeface="Cambria Math"/>
                    </a:rPr>
                    <m:t>]</m:t>
                  </m:r>
                </m:oMath>
              </a14:m>
              <a:r>
                <a:rPr lang="en-US" dirty="0" smtClean="0"/>
                <a:t> in time </a:t>
              </a:r>
              <a14:m>
                <m:oMath xmlns:m="http://schemas.openxmlformats.org/officeDocument/2006/math">
                  <m:r>
                    <a:rPr lang="en-US" b="0" i="1" smtClean="0">
                      <a:latin typeface="Cambria Math"/>
                    </a:rPr>
                    <m:t>𝑂</m:t>
                  </m:r>
                  <m:r>
                    <a:rPr lang="en-US" b="0" i="1" smtClean="0">
                      <a:latin typeface="Cambria Math"/>
                    </a:rPr>
                    <m:t>(</m:t>
                  </m:r>
                  <m:r>
                    <a:rPr lang="en-US" b="0" i="1" smtClean="0">
                      <a:latin typeface="Cambria Math"/>
                    </a:rPr>
                    <m:t>𝑀</m:t>
                  </m:r>
                  <m:r>
                    <a:rPr lang="en-US" b="0" i="1" smtClean="0">
                      <a:latin typeface="Cambria Math"/>
                    </a:rPr>
                    <m:t>⋅</m:t>
                  </m:r>
                  <m:sSup>
                    <m:sSupPr>
                      <m:ctrlPr>
                        <a:rPr lang="en-US" b="0" i="1" smtClean="0">
                          <a:latin typeface="Cambria Math"/>
                        </a:rPr>
                      </m:ctrlPr>
                    </m:sSupPr>
                    <m:e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</m:e>
                    <m:sup>
                      <m:r>
                        <a:rPr lang="en-US" b="0" i="1" smtClean="0">
                          <a:latin typeface="Cambria Math"/>
                        </a:rPr>
                        <m:t>𝜔</m:t>
                      </m:r>
                    </m:sup>
                  </m:sSup>
                  <m:r>
                    <a:rPr lang="en-US" b="0" i="1" smtClean="0">
                      <a:latin typeface="Cambria Math"/>
                    </a:rPr>
                    <m:t>)</m:t>
                  </m:r>
                </m:oMath>
              </a14:m>
              <a:r>
                <a:rPr lang="en-US" dirty="0" smtClean="0"/>
                <a:t>?</a:t>
              </a:r>
              <a:endParaRPr lang="en-US" dirty="0"/>
            </a:p>
          </dgm:t>
        </dgm:pt>
      </mc:Choice>
      <mc:Fallback xmlns="">
        <dgm:pt modelId="{EB112A70-1080-4597-A5E3-E5CDEBD6AF5E}">
          <dgm:prSet/>
          <dgm:spPr/>
          <dgm:t>
            <a:bodyPr/>
            <a:lstStyle/>
            <a:p>
              <a:r>
                <a:rPr lang="en-US" dirty="0" smtClean="0"/>
                <a:t>Solve </a:t>
              </a:r>
              <a:r>
                <a:rPr lang="en-US" b="0" i="0" smtClean="0">
                  <a:latin typeface="Cambria Math"/>
                </a:rPr>
                <a:t>4</a:t>
              </a:r>
              <a:r>
                <a:rPr lang="en-US" dirty="0" smtClean="0"/>
                <a:t>-</a:t>
              </a:r>
              <a:r>
                <a:rPr lang="en-US" cap="small" dirty="0" smtClean="0"/>
                <a:t>opt optimization</a:t>
              </a:r>
              <a:r>
                <a:rPr lang="en-US" dirty="0" smtClean="0"/>
                <a:t> with </a:t>
              </a:r>
              <a:r>
                <a:rPr lang="en-US" dirty="0" smtClean="0"/>
                <a:t>weights </a:t>
              </a:r>
              <a:r>
                <a:rPr lang="en-US" b="0" i="0" smtClean="0">
                  <a:latin typeface="Cambria Math"/>
                </a:rPr>
                <a:t>[−𝑀,…,𝑀]</a:t>
              </a:r>
              <a:r>
                <a:rPr lang="en-US" dirty="0" smtClean="0"/>
                <a:t> in time </a:t>
              </a:r>
              <a:r>
                <a:rPr lang="en-US" b="0" i="0" smtClean="0">
                  <a:latin typeface="Cambria Math"/>
                </a:rPr>
                <a:t>𝑂(𝑀⋅𝑛^𝜔)</a:t>
              </a:r>
              <a:r>
                <a:rPr lang="en-US" dirty="0" smtClean="0"/>
                <a:t>?</a:t>
              </a:r>
              <a:endParaRPr lang="en-US" dirty="0"/>
            </a:p>
          </dgm:t>
        </dgm:pt>
      </mc:Fallback>
    </mc:AlternateContent>
    <dgm:pt modelId="{0FEC0605-031C-45C7-BA17-05D2DA629FC9}" type="parTrans" cxnId="{CFF83271-7C40-4647-A259-1CC100DD0AA8}">
      <dgm:prSet/>
      <dgm:spPr/>
      <dgm:t>
        <a:bodyPr/>
        <a:lstStyle/>
        <a:p>
          <a:endParaRPr lang="en-US"/>
        </a:p>
      </dgm:t>
    </dgm:pt>
    <dgm:pt modelId="{CC1A1F00-C3A6-421E-B5FD-322D6CB0C40F}" type="sibTrans" cxnId="{CFF83271-7C40-4647-A259-1CC100DD0AA8}">
      <dgm:prSet/>
      <dgm:spPr/>
      <dgm:t>
        <a:bodyPr/>
        <a:lstStyle/>
        <a:p>
          <a:endParaRPr lang="en-US"/>
        </a:p>
      </dgm:t>
    </dgm:pt>
    <dgm:pt modelId="{9A2EF2B7-C207-4BBD-9973-1AE2C1000C1C}" type="pres">
      <dgm:prSet presAssocID="{76D05005-52E8-47B1-9165-7161A23514E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64BB09-D266-4335-A5CD-5E9620666409}" type="pres">
      <dgm:prSet presAssocID="{99070A55-9D20-4554-BA6F-F13F4BB9D0AB}" presName="parentLin" presStyleCnt="0"/>
      <dgm:spPr/>
    </dgm:pt>
    <dgm:pt modelId="{FB9AF8A8-D416-48EF-9324-FF3B225B7626}" type="pres">
      <dgm:prSet presAssocID="{99070A55-9D20-4554-BA6F-F13F4BB9D0AB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70F06C23-68AD-48B8-92E0-B3018BAFEB9E}" type="pres">
      <dgm:prSet presAssocID="{99070A55-9D20-4554-BA6F-F13F4BB9D0A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2BC7F-C39E-4181-81E6-C9FE3E966CB2}" type="pres">
      <dgm:prSet presAssocID="{99070A55-9D20-4554-BA6F-F13F4BB9D0AB}" presName="negativeSpace" presStyleCnt="0"/>
      <dgm:spPr/>
    </dgm:pt>
    <dgm:pt modelId="{DBB896D8-E6B0-4B9B-A314-978C7BCFF099}" type="pres">
      <dgm:prSet presAssocID="{99070A55-9D20-4554-BA6F-F13F4BB9D0AB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72D2A0-836E-48D5-8674-A1D54622F8CB}" type="presOf" srcId="{812D8F70-34A0-4534-9D6D-BC14E1EC4073}" destId="{DBB896D8-E6B0-4B9B-A314-978C7BCFF099}" srcOrd="0" destOrd="3" presId="urn:microsoft.com/office/officeart/2005/8/layout/list1"/>
    <dgm:cxn modelId="{9A1D31C1-A2ED-4581-AACE-3E83818BC6B9}" type="presOf" srcId="{CD77F070-9CED-4111-B6B5-C04FD6C65356}" destId="{DBB896D8-E6B0-4B9B-A314-978C7BCFF099}" srcOrd="0" destOrd="1" presId="urn:microsoft.com/office/officeart/2005/8/layout/list1"/>
    <dgm:cxn modelId="{F0E48D92-14BA-4F0A-A745-557151DA5FBA}" srcId="{99070A55-9D20-4554-BA6F-F13F4BB9D0AB}" destId="{A63EBD43-E751-4C27-B471-E0ABFBB44855}" srcOrd="0" destOrd="0" parTransId="{163B6CB3-B3AB-4492-A0B2-09469277FDE5}" sibTransId="{EC81C42B-6AD6-44AB-BFD9-2FEB39036FC2}"/>
    <dgm:cxn modelId="{A6050A8F-245E-435B-ABF0-C6E2F9CCF845}" srcId="{76D05005-52E8-47B1-9165-7161A23514E3}" destId="{99070A55-9D20-4554-BA6F-F13F4BB9D0AB}" srcOrd="0" destOrd="0" parTransId="{01599FBE-E6B9-4B60-8C77-390A6ED7868E}" sibTransId="{3A503940-1F89-4776-8C84-B0EABB2E86AE}"/>
    <dgm:cxn modelId="{7C16FD61-E7FA-494E-BF66-32214F9B2D1C}" srcId="{CD77F070-9CED-4111-B6B5-C04FD6C65356}" destId="{812D8F70-34A0-4534-9D6D-BC14E1EC4073}" srcOrd="1" destOrd="0" parTransId="{1263186D-1A52-406D-889E-A99635EBB70B}" sibTransId="{0B660593-1148-497C-932A-01086DD13BD0}"/>
    <dgm:cxn modelId="{B0F08257-3F7E-4784-A6AF-4D12DCEE90BE}" type="presOf" srcId="{76D05005-52E8-47B1-9165-7161A23514E3}" destId="{9A2EF2B7-C207-4BBD-9973-1AE2C1000C1C}" srcOrd="0" destOrd="0" presId="urn:microsoft.com/office/officeart/2005/8/layout/list1"/>
    <dgm:cxn modelId="{05D93D88-0B55-4E5A-B2CF-8F15FB7105DC}" srcId="{99070A55-9D20-4554-BA6F-F13F4BB9D0AB}" destId="{CD77F070-9CED-4111-B6B5-C04FD6C65356}" srcOrd="1" destOrd="0" parTransId="{0F5B251C-3F0C-4AAB-ACF0-3B0D59220C41}" sibTransId="{7843359D-2062-4FA2-8646-AEE6C8C80722}"/>
    <dgm:cxn modelId="{68CFFB3B-F08A-4287-8171-CB3474381BF0}" type="presOf" srcId="{99070A55-9D20-4554-BA6F-F13F4BB9D0AB}" destId="{70F06C23-68AD-48B8-92E0-B3018BAFEB9E}" srcOrd="1" destOrd="0" presId="urn:microsoft.com/office/officeart/2005/8/layout/list1"/>
    <dgm:cxn modelId="{D43D0D81-15BE-4C36-AC01-8E3F2BE7FD55}" srcId="{CD77F070-9CED-4111-B6B5-C04FD6C65356}" destId="{083234DE-EE31-4C22-8DAF-02E0716A329F}" srcOrd="0" destOrd="0" parTransId="{F42DE477-7911-4BFB-9485-8081B49449DB}" sibTransId="{303F6E9C-E10A-4116-927B-3CA5471A559D}"/>
    <dgm:cxn modelId="{5400E786-687C-4A74-962F-4CC4C0303C4B}" type="presOf" srcId="{A63EBD43-E751-4C27-B471-E0ABFBB44855}" destId="{DBB896D8-E6B0-4B9B-A314-978C7BCFF099}" srcOrd="0" destOrd="0" presId="urn:microsoft.com/office/officeart/2005/8/layout/list1"/>
    <dgm:cxn modelId="{021FDB68-DDD8-4656-80FB-E309E1CFF9DB}" type="presOf" srcId="{083234DE-EE31-4C22-8DAF-02E0716A329F}" destId="{DBB896D8-E6B0-4B9B-A314-978C7BCFF099}" srcOrd="0" destOrd="2" presId="urn:microsoft.com/office/officeart/2005/8/layout/list1"/>
    <dgm:cxn modelId="{55AE8F30-48BC-4C11-B74E-D151C83F7347}" type="presOf" srcId="{EB112A70-1080-4597-A5E3-E5CDEBD6AF5E}" destId="{DBB896D8-E6B0-4B9B-A314-978C7BCFF099}" srcOrd="0" destOrd="4" presId="urn:microsoft.com/office/officeart/2005/8/layout/list1"/>
    <dgm:cxn modelId="{CFF83271-7C40-4647-A259-1CC100DD0AA8}" srcId="{99070A55-9D20-4554-BA6F-F13F4BB9D0AB}" destId="{EB112A70-1080-4597-A5E3-E5CDEBD6AF5E}" srcOrd="2" destOrd="0" parTransId="{0FEC0605-031C-45C7-BA17-05D2DA629FC9}" sibTransId="{CC1A1F00-C3A6-421E-B5FD-322D6CB0C40F}"/>
    <dgm:cxn modelId="{85581262-51BA-4899-8067-909A1D3C41DA}" type="presOf" srcId="{99070A55-9D20-4554-BA6F-F13F4BB9D0AB}" destId="{FB9AF8A8-D416-48EF-9324-FF3B225B7626}" srcOrd="0" destOrd="0" presId="urn:microsoft.com/office/officeart/2005/8/layout/list1"/>
    <dgm:cxn modelId="{1251DDD3-CE49-4369-BEF0-2DFE32168D06}" type="presParOf" srcId="{9A2EF2B7-C207-4BBD-9973-1AE2C1000C1C}" destId="{F564BB09-D266-4335-A5CD-5E9620666409}" srcOrd="0" destOrd="0" presId="urn:microsoft.com/office/officeart/2005/8/layout/list1"/>
    <dgm:cxn modelId="{D43148BA-9CB9-4F28-8258-3892D6B3D4C5}" type="presParOf" srcId="{F564BB09-D266-4335-A5CD-5E9620666409}" destId="{FB9AF8A8-D416-48EF-9324-FF3B225B7626}" srcOrd="0" destOrd="0" presId="urn:microsoft.com/office/officeart/2005/8/layout/list1"/>
    <dgm:cxn modelId="{056090C0-B7F2-47E5-8499-8C1D7048282E}" type="presParOf" srcId="{F564BB09-D266-4335-A5CD-5E9620666409}" destId="{70F06C23-68AD-48B8-92E0-B3018BAFEB9E}" srcOrd="1" destOrd="0" presId="urn:microsoft.com/office/officeart/2005/8/layout/list1"/>
    <dgm:cxn modelId="{724E9AEE-89F6-4FF3-9E22-A12D9F29B558}" type="presParOf" srcId="{9A2EF2B7-C207-4BBD-9973-1AE2C1000C1C}" destId="{A8D2BC7F-C39E-4181-81E6-C9FE3E966CB2}" srcOrd="1" destOrd="0" presId="urn:microsoft.com/office/officeart/2005/8/layout/list1"/>
    <dgm:cxn modelId="{986095C9-5FFC-4BB0-A01F-70B439F73E8D}" type="presParOf" srcId="{9A2EF2B7-C207-4BBD-9973-1AE2C1000C1C}" destId="{DBB896D8-E6B0-4B9B-A314-978C7BCFF09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D05005-52E8-47B1-9165-7161A23514E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070A55-9D20-4554-BA6F-F13F4BB9D0AB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nl-NL" dirty="0" smtClean="0"/>
            <a:t>Open </a:t>
          </a:r>
          <a:r>
            <a:rPr lang="nl-NL" dirty="0" err="1" smtClean="0"/>
            <a:t>problems</a:t>
          </a:r>
          <a:r>
            <a:rPr lang="nl-NL" dirty="0" smtClean="0"/>
            <a:t>:</a:t>
          </a:r>
          <a:endParaRPr lang="en-US" dirty="0"/>
        </a:p>
      </dgm:t>
    </dgm:pt>
    <dgm:pt modelId="{01599FBE-E6B9-4B60-8C77-390A6ED7868E}" type="parTrans" cxnId="{A6050A8F-245E-435B-ABF0-C6E2F9CCF845}">
      <dgm:prSet/>
      <dgm:spPr/>
      <dgm:t>
        <a:bodyPr/>
        <a:lstStyle/>
        <a:p>
          <a:endParaRPr lang="en-US"/>
        </a:p>
      </dgm:t>
    </dgm:pt>
    <dgm:pt modelId="{3A503940-1F89-4776-8C84-B0EABB2E86AE}" type="sibTrans" cxnId="{A6050A8F-245E-435B-ABF0-C6E2F9CCF845}">
      <dgm:prSet/>
      <dgm:spPr/>
      <dgm:t>
        <a:bodyPr/>
        <a:lstStyle/>
        <a:p>
          <a:endParaRPr lang="en-US"/>
        </a:p>
      </dgm:t>
    </dgm:pt>
    <dgm:pt modelId="{A63EBD43-E751-4C27-B471-E0ABFBB44855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163B6CB3-B3AB-4492-A0B2-09469277FDE5}" type="parTrans" cxnId="{F0E48D92-14BA-4F0A-A745-557151DA5FBA}">
      <dgm:prSet/>
      <dgm:spPr/>
      <dgm:t>
        <a:bodyPr/>
        <a:lstStyle/>
        <a:p>
          <a:endParaRPr lang="en-US"/>
        </a:p>
      </dgm:t>
    </dgm:pt>
    <dgm:pt modelId="{EC81C42B-6AD6-44AB-BFD9-2FEB39036FC2}" type="sibTrans" cxnId="{F0E48D92-14BA-4F0A-A745-557151DA5FBA}">
      <dgm:prSet/>
      <dgm:spPr/>
      <dgm:t>
        <a:bodyPr/>
        <a:lstStyle/>
        <a:p>
          <a:endParaRPr lang="en-US"/>
        </a:p>
      </dgm:t>
    </dgm:pt>
    <dgm:pt modelId="{CD77F070-9CED-4111-B6B5-C04FD6C65356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0F5B251C-3F0C-4AAB-ACF0-3B0D59220C41}" type="parTrans" cxnId="{05D93D88-0B55-4E5A-B2CF-8F15FB7105DC}">
      <dgm:prSet/>
      <dgm:spPr/>
      <dgm:t>
        <a:bodyPr/>
        <a:lstStyle/>
        <a:p>
          <a:endParaRPr lang="en-US"/>
        </a:p>
      </dgm:t>
    </dgm:pt>
    <dgm:pt modelId="{7843359D-2062-4FA2-8646-AEE6C8C80722}" type="sibTrans" cxnId="{05D93D88-0B55-4E5A-B2CF-8F15FB7105DC}">
      <dgm:prSet/>
      <dgm:spPr/>
      <dgm:t>
        <a:bodyPr/>
        <a:lstStyle/>
        <a:p>
          <a:endParaRPr lang="en-US"/>
        </a:p>
      </dgm:t>
    </dgm:pt>
    <dgm:pt modelId="{083234DE-EE31-4C22-8DAF-02E0716A329F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F42DE477-7911-4BFB-9485-8081B49449DB}" type="parTrans" cxnId="{D43D0D81-15BE-4C36-AC01-8E3F2BE7FD55}">
      <dgm:prSet/>
      <dgm:spPr/>
      <dgm:t>
        <a:bodyPr/>
        <a:lstStyle/>
        <a:p>
          <a:endParaRPr lang="en-US"/>
        </a:p>
      </dgm:t>
    </dgm:pt>
    <dgm:pt modelId="{303F6E9C-E10A-4116-927B-3CA5471A559D}" type="sibTrans" cxnId="{D43D0D81-15BE-4C36-AC01-8E3F2BE7FD55}">
      <dgm:prSet/>
      <dgm:spPr/>
      <dgm:t>
        <a:bodyPr/>
        <a:lstStyle/>
        <a:p>
          <a:endParaRPr lang="en-US"/>
        </a:p>
      </dgm:t>
    </dgm:pt>
    <dgm:pt modelId="{812D8F70-34A0-4534-9D6D-BC14E1EC4073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1263186D-1A52-406D-889E-A99635EBB70B}" type="parTrans" cxnId="{7C16FD61-E7FA-494E-BF66-32214F9B2D1C}">
      <dgm:prSet/>
      <dgm:spPr/>
      <dgm:t>
        <a:bodyPr/>
        <a:lstStyle/>
        <a:p>
          <a:endParaRPr lang="en-US"/>
        </a:p>
      </dgm:t>
    </dgm:pt>
    <dgm:pt modelId="{0B660593-1148-497C-932A-01086DD13BD0}" type="sibTrans" cxnId="{7C16FD61-E7FA-494E-BF66-32214F9B2D1C}">
      <dgm:prSet/>
      <dgm:spPr/>
      <dgm:t>
        <a:bodyPr/>
        <a:lstStyle/>
        <a:p>
          <a:endParaRPr lang="en-US"/>
        </a:p>
      </dgm:t>
    </dgm:pt>
    <dgm:pt modelId="{EB112A70-1080-4597-A5E3-E5CDEBD6AF5E}">
      <dgm:prSet/>
      <dgm:spPr/>
      <dgm:t>
        <a:bodyPr/>
        <a:lstStyle/>
        <a:p>
          <a:r>
            <a:rPr lang="en-US">
              <a:noFill/>
            </a:rPr>
            <a:t> </a:t>
          </a:r>
        </a:p>
      </dgm:t>
    </dgm:pt>
    <dgm:pt modelId="{0FEC0605-031C-45C7-BA17-05D2DA629FC9}" type="parTrans" cxnId="{CFF83271-7C40-4647-A259-1CC100DD0AA8}">
      <dgm:prSet/>
      <dgm:spPr/>
      <dgm:t>
        <a:bodyPr/>
        <a:lstStyle/>
        <a:p>
          <a:endParaRPr lang="en-US"/>
        </a:p>
      </dgm:t>
    </dgm:pt>
    <dgm:pt modelId="{CC1A1F00-C3A6-421E-B5FD-322D6CB0C40F}" type="sibTrans" cxnId="{CFF83271-7C40-4647-A259-1CC100DD0AA8}">
      <dgm:prSet/>
      <dgm:spPr/>
      <dgm:t>
        <a:bodyPr/>
        <a:lstStyle/>
        <a:p>
          <a:endParaRPr lang="en-US"/>
        </a:p>
      </dgm:t>
    </dgm:pt>
    <dgm:pt modelId="{9A2EF2B7-C207-4BBD-9973-1AE2C1000C1C}" type="pres">
      <dgm:prSet presAssocID="{76D05005-52E8-47B1-9165-7161A23514E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64BB09-D266-4335-A5CD-5E9620666409}" type="pres">
      <dgm:prSet presAssocID="{99070A55-9D20-4554-BA6F-F13F4BB9D0AB}" presName="parentLin" presStyleCnt="0"/>
      <dgm:spPr/>
    </dgm:pt>
    <dgm:pt modelId="{FB9AF8A8-D416-48EF-9324-FF3B225B7626}" type="pres">
      <dgm:prSet presAssocID="{99070A55-9D20-4554-BA6F-F13F4BB9D0AB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70F06C23-68AD-48B8-92E0-B3018BAFEB9E}" type="pres">
      <dgm:prSet presAssocID="{99070A55-9D20-4554-BA6F-F13F4BB9D0A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D2BC7F-C39E-4181-81E6-C9FE3E966CB2}" type="pres">
      <dgm:prSet presAssocID="{99070A55-9D20-4554-BA6F-F13F4BB9D0AB}" presName="negativeSpace" presStyleCnt="0"/>
      <dgm:spPr/>
    </dgm:pt>
    <dgm:pt modelId="{DBB896D8-E6B0-4B9B-A314-978C7BCFF099}" type="pres">
      <dgm:prSet presAssocID="{99070A55-9D20-4554-BA6F-F13F4BB9D0AB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050A8F-245E-435B-ABF0-C6E2F9CCF845}" srcId="{76D05005-52E8-47B1-9165-7161A23514E3}" destId="{99070A55-9D20-4554-BA6F-F13F4BB9D0AB}" srcOrd="0" destOrd="0" parTransId="{01599FBE-E6B9-4B60-8C77-390A6ED7868E}" sibTransId="{3A503940-1F89-4776-8C84-B0EABB2E86AE}"/>
    <dgm:cxn modelId="{D43D0D81-15BE-4C36-AC01-8E3F2BE7FD55}" srcId="{CD77F070-9CED-4111-B6B5-C04FD6C65356}" destId="{083234DE-EE31-4C22-8DAF-02E0716A329F}" srcOrd="0" destOrd="0" parTransId="{F42DE477-7911-4BFB-9485-8081B49449DB}" sibTransId="{303F6E9C-E10A-4116-927B-3CA5471A559D}"/>
    <dgm:cxn modelId="{7C16FD61-E7FA-494E-BF66-32214F9B2D1C}" srcId="{CD77F070-9CED-4111-B6B5-C04FD6C65356}" destId="{812D8F70-34A0-4534-9D6D-BC14E1EC4073}" srcOrd="1" destOrd="0" parTransId="{1263186D-1A52-406D-889E-A99635EBB70B}" sibTransId="{0B660593-1148-497C-932A-01086DD13BD0}"/>
    <dgm:cxn modelId="{9A1D31C1-A2ED-4581-AACE-3E83818BC6B9}" type="presOf" srcId="{CD77F070-9CED-4111-B6B5-C04FD6C65356}" destId="{DBB896D8-E6B0-4B9B-A314-978C7BCFF099}" srcOrd="0" destOrd="1" presId="urn:microsoft.com/office/officeart/2005/8/layout/list1"/>
    <dgm:cxn modelId="{0D72D2A0-836E-48D5-8674-A1D54622F8CB}" type="presOf" srcId="{812D8F70-34A0-4534-9D6D-BC14E1EC4073}" destId="{DBB896D8-E6B0-4B9B-A314-978C7BCFF099}" srcOrd="0" destOrd="3" presId="urn:microsoft.com/office/officeart/2005/8/layout/list1"/>
    <dgm:cxn modelId="{55AE8F30-48BC-4C11-B74E-D151C83F7347}" type="presOf" srcId="{EB112A70-1080-4597-A5E3-E5CDEBD6AF5E}" destId="{DBB896D8-E6B0-4B9B-A314-978C7BCFF099}" srcOrd="0" destOrd="4" presId="urn:microsoft.com/office/officeart/2005/8/layout/list1"/>
    <dgm:cxn modelId="{05D93D88-0B55-4E5A-B2CF-8F15FB7105DC}" srcId="{99070A55-9D20-4554-BA6F-F13F4BB9D0AB}" destId="{CD77F070-9CED-4111-B6B5-C04FD6C65356}" srcOrd="1" destOrd="0" parTransId="{0F5B251C-3F0C-4AAB-ACF0-3B0D59220C41}" sibTransId="{7843359D-2062-4FA2-8646-AEE6C8C80722}"/>
    <dgm:cxn modelId="{5400E786-687C-4A74-962F-4CC4C0303C4B}" type="presOf" srcId="{A63EBD43-E751-4C27-B471-E0ABFBB44855}" destId="{DBB896D8-E6B0-4B9B-A314-978C7BCFF099}" srcOrd="0" destOrd="0" presId="urn:microsoft.com/office/officeart/2005/8/layout/list1"/>
    <dgm:cxn modelId="{F0E48D92-14BA-4F0A-A745-557151DA5FBA}" srcId="{99070A55-9D20-4554-BA6F-F13F4BB9D0AB}" destId="{A63EBD43-E751-4C27-B471-E0ABFBB44855}" srcOrd="0" destOrd="0" parTransId="{163B6CB3-B3AB-4492-A0B2-09469277FDE5}" sibTransId="{EC81C42B-6AD6-44AB-BFD9-2FEB39036FC2}"/>
    <dgm:cxn modelId="{CFF83271-7C40-4647-A259-1CC100DD0AA8}" srcId="{99070A55-9D20-4554-BA6F-F13F4BB9D0AB}" destId="{EB112A70-1080-4597-A5E3-E5CDEBD6AF5E}" srcOrd="2" destOrd="0" parTransId="{0FEC0605-031C-45C7-BA17-05D2DA629FC9}" sibTransId="{CC1A1F00-C3A6-421E-B5FD-322D6CB0C40F}"/>
    <dgm:cxn modelId="{85581262-51BA-4899-8067-909A1D3C41DA}" type="presOf" srcId="{99070A55-9D20-4554-BA6F-F13F4BB9D0AB}" destId="{FB9AF8A8-D416-48EF-9324-FF3B225B7626}" srcOrd="0" destOrd="0" presId="urn:microsoft.com/office/officeart/2005/8/layout/list1"/>
    <dgm:cxn modelId="{B0F08257-3F7E-4784-A6AF-4D12DCEE90BE}" type="presOf" srcId="{76D05005-52E8-47B1-9165-7161A23514E3}" destId="{9A2EF2B7-C207-4BBD-9973-1AE2C1000C1C}" srcOrd="0" destOrd="0" presId="urn:microsoft.com/office/officeart/2005/8/layout/list1"/>
    <dgm:cxn modelId="{021FDB68-DDD8-4656-80FB-E309E1CFF9DB}" type="presOf" srcId="{083234DE-EE31-4C22-8DAF-02E0716A329F}" destId="{DBB896D8-E6B0-4B9B-A314-978C7BCFF099}" srcOrd="0" destOrd="2" presId="urn:microsoft.com/office/officeart/2005/8/layout/list1"/>
    <dgm:cxn modelId="{68CFFB3B-F08A-4287-8171-CB3474381BF0}" type="presOf" srcId="{99070A55-9D20-4554-BA6F-F13F4BB9D0AB}" destId="{70F06C23-68AD-48B8-92E0-B3018BAFEB9E}" srcOrd="1" destOrd="0" presId="urn:microsoft.com/office/officeart/2005/8/layout/list1"/>
    <dgm:cxn modelId="{1251DDD3-CE49-4369-BEF0-2DFE32168D06}" type="presParOf" srcId="{9A2EF2B7-C207-4BBD-9973-1AE2C1000C1C}" destId="{F564BB09-D266-4335-A5CD-5E9620666409}" srcOrd="0" destOrd="0" presId="urn:microsoft.com/office/officeart/2005/8/layout/list1"/>
    <dgm:cxn modelId="{D43148BA-9CB9-4F28-8258-3892D6B3D4C5}" type="presParOf" srcId="{F564BB09-D266-4335-A5CD-5E9620666409}" destId="{FB9AF8A8-D416-48EF-9324-FF3B225B7626}" srcOrd="0" destOrd="0" presId="urn:microsoft.com/office/officeart/2005/8/layout/list1"/>
    <dgm:cxn modelId="{056090C0-B7F2-47E5-8499-8C1D7048282E}" type="presParOf" srcId="{F564BB09-D266-4335-A5CD-5E9620666409}" destId="{70F06C23-68AD-48B8-92E0-B3018BAFEB9E}" srcOrd="1" destOrd="0" presId="urn:microsoft.com/office/officeart/2005/8/layout/list1"/>
    <dgm:cxn modelId="{724E9AEE-89F6-4FF3-9E22-A12D9F29B558}" type="presParOf" srcId="{9A2EF2B7-C207-4BBD-9973-1AE2C1000C1C}" destId="{A8D2BC7F-C39E-4181-81E6-C9FE3E966CB2}" srcOrd="1" destOrd="0" presId="urn:microsoft.com/office/officeart/2005/8/layout/list1"/>
    <dgm:cxn modelId="{986095C9-5FFC-4BB0-A01F-70B439F73E8D}" type="presParOf" srcId="{9A2EF2B7-C207-4BBD-9973-1AE2C1000C1C}" destId="{DBB896D8-E6B0-4B9B-A314-978C7BCFF09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896D8-E6B0-4B9B-A314-978C7BCFF099}">
      <dsp:nvSpPr>
        <dsp:cNvPr id="0" name=""/>
        <dsp:cNvSpPr/>
      </dsp:nvSpPr>
      <dsp:spPr>
        <a:xfrm>
          <a:off x="0" y="329138"/>
          <a:ext cx="8352928" cy="2214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8280" tIns="395732" rIns="648280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900" kern="1200" dirty="0" smtClean="0"/>
            <a:t>Is </a:t>
          </a:r>
          <a:r>
            <a:rPr lang="nl-NL" sz="1900" kern="1200" dirty="0"/>
            <a:t>the runtime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en-US" sz="1900" i="1" kern="1200">
                      <a:latin typeface="Cambria Math"/>
                    </a:rPr>
                  </m:ctrlPr>
                </m:sSupPr>
                <m:e>
                  <m:r>
                    <a:rPr lang="en-US" sz="1900" i="1" kern="1200">
                      <a:latin typeface="Cambria Math"/>
                    </a:rPr>
                    <m:t>𝑂</m:t>
                  </m:r>
                  <m:r>
                    <a:rPr lang="en-US" sz="1900" i="1" kern="1200">
                      <a:latin typeface="Cambria Math"/>
                    </a:rPr>
                    <m:t>(</m:t>
                  </m:r>
                  <m:r>
                    <a:rPr lang="en-US" sz="1900" i="1" kern="1200">
                      <a:latin typeface="Cambria Math"/>
                    </a:rPr>
                    <m:t>𝑛</m:t>
                  </m:r>
                </m:e>
                <m:sup>
                  <m:d>
                    <m:dPr>
                      <m:begChr m:val="⌊"/>
                      <m:endChr m:val="⌋"/>
                      <m:ctrlPr>
                        <a:rPr lang="en-US" sz="1900" i="1" kern="1200">
                          <a:latin typeface="Cambria Math"/>
                        </a:rPr>
                      </m:ctrlPr>
                    </m:dPr>
                    <m:e>
                      <m:f>
                        <m:fPr>
                          <m:ctrlPr>
                            <a:rPr lang="en-US" sz="1900" i="1" kern="120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900" i="1" kern="1200">
                              <a:latin typeface="Cambria Math"/>
                            </a:rPr>
                            <m:t>2</m:t>
                          </m:r>
                          <m:r>
                            <a:rPr lang="en-US" sz="1900" i="1" kern="1200">
                              <a:latin typeface="Cambria Math"/>
                            </a:rPr>
                            <m:t>𝑘</m:t>
                          </m:r>
                        </m:num>
                        <m:den>
                          <m:r>
                            <a:rPr lang="en-US" sz="1900" i="1" kern="1200">
                              <a:latin typeface="Cambria Math"/>
                            </a:rPr>
                            <m:t>3</m:t>
                          </m:r>
                        </m:den>
                      </m:f>
                    </m:e>
                  </m:d>
                  <m:r>
                    <a:rPr lang="en-US" sz="1900" i="1" kern="1200">
                      <a:latin typeface="Cambria Math"/>
                    </a:rPr>
                    <m:t>+1</m:t>
                  </m:r>
                </m:sup>
              </m:sSup>
              <m:r>
                <a:rPr lang="en-US" sz="1900" i="1" kern="1200">
                  <a:latin typeface="Cambria Math"/>
                </a:rPr>
                <m:t>)</m:t>
              </m:r>
            </m:oMath>
          </a14:m>
          <a:r>
            <a:rPr lang="nl-NL" sz="1900" kern="1200" dirty="0"/>
            <a:t> optimal for </a:t>
          </a:r>
          <a14:m xmlns:a14="http://schemas.microsoft.com/office/drawing/2010/main">
            <m:oMath xmlns:m="http://schemas.openxmlformats.org/officeDocument/2006/math">
              <m:r>
                <a:rPr lang="en-US" sz="1900" i="1" kern="1200">
                  <a:latin typeface="Cambria Math"/>
                </a:rPr>
                <m:t>𝑘</m:t>
              </m:r>
            </m:oMath>
          </a14:m>
          <a:r>
            <a:rPr lang="nl-NL" sz="1900" kern="1200" dirty="0" smtClean="0"/>
            <a:t>-</a:t>
          </a:r>
          <a:r>
            <a:rPr lang="nl-NL" sz="1900" kern="1200" cap="small" dirty="0" err="1" smtClean="0"/>
            <a:t>opt</a:t>
          </a:r>
          <a:r>
            <a:rPr lang="nl-NL" sz="1900" kern="1200" cap="small" dirty="0" smtClean="0"/>
            <a:t> </a:t>
          </a:r>
          <a:r>
            <a:rPr lang="nl-NL" sz="1900" kern="1200" cap="small" dirty="0" err="1" smtClean="0"/>
            <a:t>detection</a:t>
          </a:r>
          <a:r>
            <a:rPr lang="nl-NL" sz="1900" kern="1200" dirty="0" smtClean="0"/>
            <a:t> </a:t>
          </a:r>
          <a:r>
            <a:rPr lang="nl-NL" sz="1900" kern="1200" dirty="0"/>
            <a:t>in </a:t>
          </a:r>
          <a:r>
            <a:rPr lang="nl-NL" sz="1900" kern="1200" dirty="0" err="1"/>
            <a:t>graphs</a:t>
          </a:r>
          <a:r>
            <a:rPr lang="nl-NL" sz="1900" kern="1200" dirty="0"/>
            <a:t>?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900" kern="1200" dirty="0" smtClean="0"/>
            <a:t>Is </a:t>
          </a:r>
          <a14:m xmlns:a14="http://schemas.microsoft.com/office/drawing/2010/main">
            <m:oMath xmlns:m="http://schemas.openxmlformats.org/officeDocument/2006/math">
              <m:r>
                <a:rPr lang="en-US" sz="1900" i="1" kern="1200">
                  <a:latin typeface="Cambria Math"/>
                </a:rPr>
                <m:t>𝑘</m:t>
              </m:r>
            </m:oMath>
          </a14:m>
          <a:r>
            <a:rPr lang="nl-NL" sz="1900" kern="1200" dirty="0" smtClean="0"/>
            <a:t>-</a:t>
          </a:r>
          <a:r>
            <a:rPr lang="nl-NL" sz="1900" kern="1200" cap="small" dirty="0" err="1" smtClean="0"/>
            <a:t>opt</a:t>
          </a:r>
          <a:r>
            <a:rPr lang="nl-NL" sz="1900" kern="1200" cap="small" dirty="0" smtClean="0"/>
            <a:t> </a:t>
          </a:r>
          <a:r>
            <a:rPr lang="nl-NL" sz="1900" kern="1200" cap="small" dirty="0" err="1" smtClean="0"/>
            <a:t>detection</a:t>
          </a:r>
          <a:r>
            <a:rPr lang="nl-NL" sz="1900" kern="1200" dirty="0" smtClean="0"/>
            <a:t> </a:t>
          </a:r>
          <a:r>
            <a:rPr lang="nl-NL" sz="1900" kern="1200" dirty="0" err="1"/>
            <a:t>fixed</a:t>
          </a:r>
          <a:r>
            <a:rPr lang="nl-NL" sz="1900" kern="1200" dirty="0"/>
            <a:t>-parameter </a:t>
          </a:r>
          <a:r>
            <a:rPr lang="nl-NL" sz="1900" kern="1200" dirty="0" err="1"/>
            <a:t>tractable</a:t>
          </a:r>
          <a:r>
            <a:rPr lang="nl-NL" sz="1900" kern="1200" dirty="0"/>
            <a:t>: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900" kern="1200" dirty="0" smtClean="0"/>
            <a:t>in </a:t>
          </a:r>
          <a:r>
            <a:rPr lang="nl-NL" sz="1900" kern="1200" dirty="0" err="1" smtClean="0"/>
            <a:t>planar</a:t>
          </a:r>
          <a:r>
            <a:rPr lang="nl-NL" sz="1900" kern="1200" dirty="0" smtClean="0"/>
            <a:t> </a:t>
          </a:r>
          <a:r>
            <a:rPr lang="nl-NL" sz="1900" kern="1200" dirty="0" err="1" smtClean="0"/>
            <a:t>graphs</a:t>
          </a:r>
          <a:r>
            <a:rPr lang="nl-NL" sz="1900" kern="1200" dirty="0" smtClean="0"/>
            <a:t>?</a:t>
          </a:r>
          <a:endParaRPr lang="nl-NL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for finding tours among points in the Euclidean plane?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Solve </a:t>
          </a:r>
          <a14:m xmlns:a14="http://schemas.microsoft.com/office/drawing/2010/main">
            <m:oMath xmlns:m="http://schemas.openxmlformats.org/officeDocument/2006/math">
              <m:r>
                <a:rPr lang="en-US" sz="1900" b="0" i="1" kern="1200" smtClean="0">
                  <a:latin typeface="Cambria Math"/>
                </a:rPr>
                <m:t>4</m:t>
              </m:r>
            </m:oMath>
          </a14:m>
          <a:r>
            <a:rPr lang="en-US" sz="1900" kern="1200" dirty="0" smtClean="0"/>
            <a:t>-</a:t>
          </a:r>
          <a:r>
            <a:rPr lang="en-US" sz="1900" kern="1200" cap="small" dirty="0" smtClean="0"/>
            <a:t>opt optimization</a:t>
          </a:r>
          <a:r>
            <a:rPr lang="en-US" sz="1900" kern="1200" dirty="0" smtClean="0"/>
            <a:t> with weights </a:t>
          </a:r>
          <a14:m xmlns:a14="http://schemas.microsoft.com/office/drawing/2010/main">
            <m:oMath xmlns:m="http://schemas.openxmlformats.org/officeDocument/2006/math">
              <m:r>
                <a:rPr lang="en-US" sz="1900" b="0" i="1" kern="1200" smtClean="0">
                  <a:latin typeface="Cambria Math"/>
                </a:rPr>
                <m:t>[−</m:t>
              </m:r>
              <m:r>
                <a:rPr lang="en-US" sz="1900" b="0" i="1" kern="1200" smtClean="0">
                  <a:latin typeface="Cambria Math"/>
                </a:rPr>
                <m:t>𝑀</m:t>
              </m:r>
              <m:r>
                <a:rPr lang="en-US" sz="1900" b="0" i="1" kern="1200" smtClean="0">
                  <a:latin typeface="Cambria Math"/>
                </a:rPr>
                <m:t>,…,</m:t>
              </m:r>
              <m:r>
                <a:rPr lang="en-US" sz="1900" b="0" i="1" kern="1200" smtClean="0">
                  <a:latin typeface="Cambria Math"/>
                </a:rPr>
                <m:t>𝑀</m:t>
              </m:r>
              <m:r>
                <a:rPr lang="en-US" sz="1900" b="0" i="1" kern="1200" smtClean="0">
                  <a:latin typeface="Cambria Math"/>
                </a:rPr>
                <m:t>]</m:t>
              </m:r>
            </m:oMath>
          </a14:m>
          <a:r>
            <a:rPr lang="en-US" sz="1900" kern="1200" dirty="0" smtClean="0"/>
            <a:t> in time </a:t>
          </a:r>
          <a14:m xmlns:a14="http://schemas.microsoft.com/office/drawing/2010/main">
            <m:oMath xmlns:m="http://schemas.openxmlformats.org/officeDocument/2006/math">
              <m:r>
                <a:rPr lang="en-US" sz="1900" b="0" i="1" kern="1200" smtClean="0">
                  <a:latin typeface="Cambria Math"/>
                </a:rPr>
                <m:t>𝑂</m:t>
              </m:r>
              <m:r>
                <a:rPr lang="en-US" sz="1900" b="0" i="1" kern="1200" smtClean="0">
                  <a:latin typeface="Cambria Math"/>
                </a:rPr>
                <m:t>(</m:t>
              </m:r>
              <m:r>
                <a:rPr lang="en-US" sz="1900" b="0" i="1" kern="1200" smtClean="0">
                  <a:latin typeface="Cambria Math"/>
                </a:rPr>
                <m:t>𝑀</m:t>
              </m:r>
              <m:r>
                <a:rPr lang="en-US" sz="1900" b="0" i="1" kern="1200" smtClean="0">
                  <a:latin typeface="Cambria Math"/>
                </a:rPr>
                <m:t>⋅</m:t>
              </m:r>
              <m:sSup>
                <m:sSupPr>
                  <m:ctrlPr>
                    <a:rPr lang="en-US" sz="1900" b="0" i="1" kern="1200" smtClean="0">
                      <a:latin typeface="Cambria Math"/>
                    </a:rPr>
                  </m:ctrlPr>
                </m:sSupPr>
                <m:e>
                  <m:r>
                    <a:rPr lang="en-US" sz="1900" b="0" i="1" kern="1200" smtClean="0">
                      <a:latin typeface="Cambria Math"/>
                    </a:rPr>
                    <m:t>𝑛</m:t>
                  </m:r>
                </m:e>
                <m:sup>
                  <m:r>
                    <a:rPr lang="en-US" sz="1900" b="0" i="1" kern="1200" smtClean="0">
                      <a:latin typeface="Cambria Math"/>
                    </a:rPr>
                    <m:t>𝜔</m:t>
                  </m:r>
                </m:sup>
              </m:sSup>
              <m:r>
                <a:rPr lang="en-US" sz="1900" b="0" i="1" kern="1200" smtClean="0">
                  <a:latin typeface="Cambria Math"/>
                </a:rPr>
                <m:t>)</m:t>
              </m:r>
            </m:oMath>
          </a14:m>
          <a:r>
            <a:rPr lang="en-US" sz="1900" kern="1200" dirty="0" smtClean="0"/>
            <a:t>?</a:t>
          </a:r>
          <a:endParaRPr lang="en-US" sz="1900" kern="1200" dirty="0"/>
        </a:p>
      </dsp:txBody>
      <dsp:txXfrm>
        <a:off x="0" y="329138"/>
        <a:ext cx="8352928" cy="2214450"/>
      </dsp:txXfrm>
    </dsp:sp>
    <dsp:sp modelId="{70F06C23-68AD-48B8-92E0-B3018BAFEB9E}">
      <dsp:nvSpPr>
        <dsp:cNvPr id="0" name=""/>
        <dsp:cNvSpPr/>
      </dsp:nvSpPr>
      <dsp:spPr>
        <a:xfrm>
          <a:off x="417646" y="48698"/>
          <a:ext cx="5847049" cy="56088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/>
            <a:t>Open </a:t>
          </a:r>
          <a:r>
            <a:rPr lang="nl-NL" sz="1900" kern="1200" dirty="0" err="1" smtClean="0"/>
            <a:t>problems</a:t>
          </a:r>
          <a:r>
            <a:rPr lang="nl-NL" sz="1900" kern="1200" dirty="0" smtClean="0"/>
            <a:t>:</a:t>
          </a:r>
          <a:endParaRPr lang="en-US" sz="1900" kern="1200" dirty="0"/>
        </a:p>
      </dsp:txBody>
      <dsp:txXfrm>
        <a:off x="445026" y="76078"/>
        <a:ext cx="5792289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9144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3665538" y="4702175"/>
            <a:ext cx="1770062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7" name="Gruppe 12"/>
          <p:cNvGrpSpPr>
            <a:grpSpLocks/>
          </p:cNvGrpSpPr>
          <p:nvPr/>
        </p:nvGrpSpPr>
        <p:grpSpPr bwMode="auto">
          <a:xfrm>
            <a:off x="1809257" y="250824"/>
            <a:ext cx="5431202" cy="70692"/>
            <a:chOff x="1876465" y="159840"/>
            <a:chExt cx="5431839" cy="70664"/>
          </a:xfrm>
        </p:grpSpPr>
        <p:grpSp>
          <p:nvGrpSpPr>
            <p:cNvPr id="9" name="Gruppe 14"/>
            <p:cNvGrpSpPr>
              <a:grpSpLocks/>
            </p:cNvGrpSpPr>
            <p:nvPr/>
          </p:nvGrpSpPr>
          <p:grpSpPr bwMode="auto">
            <a:xfrm>
              <a:off x="1876465" y="159840"/>
              <a:ext cx="2756914" cy="28800"/>
              <a:chOff x="1876465" y="126156"/>
              <a:chExt cx="2756914" cy="28800"/>
            </a:xfrm>
          </p:grpSpPr>
          <p:sp>
            <p:nvSpPr>
              <p:cNvPr id="11" name="Rektangel 16"/>
              <p:cNvSpPr>
                <a:spLocks noChangeArrowheads="1"/>
              </p:cNvSpPr>
              <p:nvPr/>
            </p:nvSpPr>
            <p:spPr bwMode="auto">
              <a:xfrm>
                <a:off x="1876465" y="126156"/>
                <a:ext cx="550800" cy="28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2" name="Rektangel 17"/>
              <p:cNvSpPr>
                <a:spLocks noChangeArrowheads="1"/>
              </p:cNvSpPr>
              <p:nvPr/>
            </p:nvSpPr>
            <p:spPr bwMode="auto">
              <a:xfrm>
                <a:off x="2426803" y="126156"/>
                <a:ext cx="550800" cy="28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3" name="Rektangel 18"/>
              <p:cNvSpPr>
                <a:spLocks noChangeArrowheads="1"/>
              </p:cNvSpPr>
              <p:nvPr/>
            </p:nvSpPr>
            <p:spPr bwMode="auto">
              <a:xfrm>
                <a:off x="2977141" y="126156"/>
                <a:ext cx="550800" cy="28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4" name="Rektangel 19"/>
              <p:cNvSpPr>
                <a:spLocks noChangeArrowheads="1"/>
              </p:cNvSpPr>
              <p:nvPr/>
            </p:nvSpPr>
            <p:spPr bwMode="auto">
              <a:xfrm>
                <a:off x="3532241" y="126156"/>
                <a:ext cx="550800" cy="28800"/>
              </a:xfrm>
              <a:prstGeom prst="rect">
                <a:avLst/>
              </a:prstGeom>
              <a:solidFill>
                <a:srgbClr val="00B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5" name="Rektangel 20"/>
              <p:cNvSpPr>
                <a:spLocks noChangeArrowheads="1"/>
              </p:cNvSpPr>
              <p:nvPr/>
            </p:nvSpPr>
            <p:spPr bwMode="auto">
              <a:xfrm>
                <a:off x="4082579" y="126156"/>
                <a:ext cx="550800" cy="28800"/>
              </a:xfrm>
              <a:prstGeom prst="rect">
                <a:avLst/>
              </a:prstGeom>
              <a:solidFill>
                <a:srgbClr val="4E4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cxnSp>
          <p:nvCxnSpPr>
            <p:cNvPr id="10" name="Rett linje 15"/>
            <p:cNvCxnSpPr>
              <a:cxnSpLocks noChangeShapeType="1"/>
            </p:cNvCxnSpPr>
            <p:nvPr/>
          </p:nvCxnSpPr>
          <p:spPr bwMode="auto">
            <a:xfrm>
              <a:off x="1876465" y="230504"/>
              <a:ext cx="5431839" cy="0"/>
            </a:xfrm>
            <a:prstGeom prst="line">
              <a:avLst/>
            </a:prstGeom>
            <a:noFill/>
            <a:ln w="9525" algn="ctr">
              <a:solidFill>
                <a:srgbClr val="4E4A48">
                  <a:alpha val="52156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01477"/>
            <a:ext cx="77724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92375"/>
            <a:ext cx="64008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38925" y="347663"/>
            <a:ext cx="2058988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47663"/>
            <a:ext cx="6029325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59766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0"/>
          </p:nvPr>
        </p:nvSpPr>
        <p:spPr>
          <a:xfrm>
            <a:off x="323528" y="3356993"/>
            <a:ext cx="5976664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69612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8313" y="347663"/>
            <a:ext cx="82296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981074"/>
            <a:ext cx="3008313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47663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97613"/>
            <a:ext cx="411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519863"/>
            <a:ext cx="19542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706" y="-3808"/>
            <a:ext cx="9144706" cy="179070"/>
            <a:chOff x="-706" y="-3808"/>
            <a:chExt cx="9144706" cy="179070"/>
          </a:xfrm>
        </p:grpSpPr>
        <p:sp>
          <p:nvSpPr>
            <p:cNvPr id="13" name="Freeform 12"/>
            <p:cNvSpPr/>
            <p:nvPr userDrawn="1"/>
          </p:nvSpPr>
          <p:spPr bwMode="auto">
            <a:xfrm>
              <a:off x="-706" y="-3808"/>
              <a:ext cx="7218334" cy="179070"/>
            </a:xfrm>
            <a:custGeom>
              <a:avLst/>
              <a:gdLst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668780 w 1891665"/>
                <a:gd name="connsiteY2" fmla="*/ 36385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23781 w 1891665"/>
                <a:gd name="connsiteY0" fmla="*/ 8382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23781 w 1891665"/>
                <a:gd name="connsiteY4" fmla="*/ 83820 h 363855"/>
                <a:gd name="connsiteX0" fmla="*/ 0 w 1891850"/>
                <a:gd name="connsiteY0" fmla="*/ 3810 h 363855"/>
                <a:gd name="connsiteX1" fmla="*/ 1891850 w 1891850"/>
                <a:gd name="connsiteY1" fmla="*/ 0 h 363855"/>
                <a:gd name="connsiteX2" fmla="*/ 1884654 w 1891850"/>
                <a:gd name="connsiteY2" fmla="*/ 120015 h 363855"/>
                <a:gd name="connsiteX3" fmla="*/ 185 w 1891850"/>
                <a:gd name="connsiteY3" fmla="*/ 363855 h 363855"/>
                <a:gd name="connsiteX4" fmla="*/ 0 w 1891850"/>
                <a:gd name="connsiteY4" fmla="*/ 3810 h 363855"/>
                <a:gd name="connsiteX0" fmla="*/ 0 w 1891850"/>
                <a:gd name="connsiteY0" fmla="*/ 3810 h 123825"/>
                <a:gd name="connsiteX1" fmla="*/ 1891850 w 1891850"/>
                <a:gd name="connsiteY1" fmla="*/ 0 h 123825"/>
                <a:gd name="connsiteX2" fmla="*/ 1884654 w 1891850"/>
                <a:gd name="connsiteY2" fmla="*/ 120015 h 123825"/>
                <a:gd name="connsiteX3" fmla="*/ 185 w 1891850"/>
                <a:gd name="connsiteY3" fmla="*/ 123825 h 123825"/>
                <a:gd name="connsiteX4" fmla="*/ 0 w 1891850"/>
                <a:gd name="connsiteY4" fmla="*/ 3810 h 123825"/>
                <a:gd name="connsiteX0" fmla="*/ 0 w 1891850"/>
                <a:gd name="connsiteY0" fmla="*/ 3810 h 170815"/>
                <a:gd name="connsiteX1" fmla="*/ 1891850 w 1891850"/>
                <a:gd name="connsiteY1" fmla="*/ 0 h 170815"/>
                <a:gd name="connsiteX2" fmla="*/ 1881991 w 1891850"/>
                <a:gd name="connsiteY2" fmla="*/ 170815 h 170815"/>
                <a:gd name="connsiteX3" fmla="*/ 185 w 1891850"/>
                <a:gd name="connsiteY3" fmla="*/ 123825 h 170815"/>
                <a:gd name="connsiteX4" fmla="*/ 0 w 1891850"/>
                <a:gd name="connsiteY4" fmla="*/ 3810 h 170815"/>
                <a:gd name="connsiteX0" fmla="*/ 0 w 1891850"/>
                <a:gd name="connsiteY0" fmla="*/ 3810 h 175716"/>
                <a:gd name="connsiteX1" fmla="*/ 1891850 w 1891850"/>
                <a:gd name="connsiteY1" fmla="*/ 0 h 175716"/>
                <a:gd name="connsiteX2" fmla="*/ 1881991 w 1891850"/>
                <a:gd name="connsiteY2" fmla="*/ 170815 h 175716"/>
                <a:gd name="connsiteX3" fmla="*/ 185 w 1891850"/>
                <a:gd name="connsiteY3" fmla="*/ 171450 h 175716"/>
                <a:gd name="connsiteX4" fmla="*/ 185 w 1891850"/>
                <a:gd name="connsiteY4" fmla="*/ 123825 h 175716"/>
                <a:gd name="connsiteX5" fmla="*/ 0 w 1891850"/>
                <a:gd name="connsiteY5" fmla="*/ 3810 h 175716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185 w 1891850"/>
                <a:gd name="connsiteY4" fmla="*/ 123825 h 176189"/>
                <a:gd name="connsiteX5" fmla="*/ 0 w 1891850"/>
                <a:gd name="connsiteY5" fmla="*/ 3810 h 176189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0 w 1891850"/>
                <a:gd name="connsiteY4" fmla="*/ 3810 h 176189"/>
                <a:gd name="connsiteX0" fmla="*/ 0 w 1891850"/>
                <a:gd name="connsiteY0" fmla="*/ 3810 h 275533"/>
                <a:gd name="connsiteX1" fmla="*/ 1891850 w 1891850"/>
                <a:gd name="connsiteY1" fmla="*/ 0 h 275533"/>
                <a:gd name="connsiteX2" fmla="*/ 1881991 w 1891850"/>
                <a:gd name="connsiteY2" fmla="*/ 174625 h 275533"/>
                <a:gd name="connsiteX3" fmla="*/ 1184 w 1891850"/>
                <a:gd name="connsiteY3" fmla="*/ 274320 h 275533"/>
                <a:gd name="connsiteX4" fmla="*/ 0 w 1891850"/>
                <a:gd name="connsiteY4" fmla="*/ 3810 h 275533"/>
                <a:gd name="connsiteX0" fmla="*/ 1813 w 1893663"/>
                <a:gd name="connsiteY0" fmla="*/ 3810 h 174625"/>
                <a:gd name="connsiteX1" fmla="*/ 1893663 w 1893663"/>
                <a:gd name="connsiteY1" fmla="*/ 0 h 174625"/>
                <a:gd name="connsiteX2" fmla="*/ 1883804 w 1893663"/>
                <a:gd name="connsiteY2" fmla="*/ 174625 h 174625"/>
                <a:gd name="connsiteX3" fmla="*/ 1 w 1893663"/>
                <a:gd name="connsiteY3" fmla="*/ 106680 h 174625"/>
                <a:gd name="connsiteX4" fmla="*/ 1813 w 1893663"/>
                <a:gd name="connsiteY4" fmla="*/ 3810 h 174625"/>
                <a:gd name="connsiteX0" fmla="*/ 0 w 1891850"/>
                <a:gd name="connsiteY0" fmla="*/ 3810 h 179070"/>
                <a:gd name="connsiteX1" fmla="*/ 1891850 w 1891850"/>
                <a:gd name="connsiteY1" fmla="*/ 0 h 179070"/>
                <a:gd name="connsiteX2" fmla="*/ 1881991 w 1891850"/>
                <a:gd name="connsiteY2" fmla="*/ 174625 h 179070"/>
                <a:gd name="connsiteX3" fmla="*/ 185 w 1891850"/>
                <a:gd name="connsiteY3" fmla="*/ 179070 h 179070"/>
                <a:gd name="connsiteX4" fmla="*/ 0 w 1891850"/>
                <a:gd name="connsiteY4" fmla="*/ 3810 h 17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1850" h="179070">
                  <a:moveTo>
                    <a:pt x="0" y="3810"/>
                  </a:moveTo>
                  <a:lnTo>
                    <a:pt x="1891850" y="0"/>
                  </a:lnTo>
                  <a:lnTo>
                    <a:pt x="1881991" y="174625"/>
                  </a:lnTo>
                  <a:lnTo>
                    <a:pt x="185" y="179070"/>
                  </a:lnTo>
                  <a:cubicBezTo>
                    <a:pt x="123" y="123190"/>
                    <a:pt x="62" y="59690"/>
                    <a:pt x="0" y="38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38CC0"/>
                </a:gs>
                <a:gs pos="49000">
                  <a:srgbClr val="0F94C4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4" name="Straight Connector 13"/>
            <p:cNvCxnSpPr>
              <a:stCxn id="13" idx="1"/>
            </p:cNvCxnSpPr>
            <p:nvPr userDrawn="1"/>
          </p:nvCxnSpPr>
          <p:spPr bwMode="auto">
            <a:xfrm flipH="1">
              <a:off x="7170423" y="-3808"/>
              <a:ext cx="47205" cy="173353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 flipH="1">
              <a:off x="0" y="16832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6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70.png"/><Relationship Id="rId7" Type="http://schemas.openxmlformats.org/officeDocument/2006/relationships/image" Target="../media/image33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7.png"/><Relationship Id="rId7" Type="http://schemas.openxmlformats.org/officeDocument/2006/relationships/image" Target="../media/image36.png"/><Relationship Id="rId12" Type="http://schemas.openxmlformats.org/officeDocument/2006/relationships/image" Target="../media/image43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41.png"/><Relationship Id="rId5" Type="http://schemas.openxmlformats.org/officeDocument/2006/relationships/image" Target="../media/image160.png"/><Relationship Id="rId10" Type="http://schemas.openxmlformats.org/officeDocument/2006/relationships/image" Target="../media/image40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4.png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48.png"/><Relationship Id="rId5" Type="http://schemas.openxmlformats.org/officeDocument/2006/relationships/image" Target="../media/image160.png"/><Relationship Id="rId10" Type="http://schemas.openxmlformats.org/officeDocument/2006/relationships/image" Target="../media/image47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3" Type="http://schemas.openxmlformats.org/officeDocument/2006/relationships/image" Target="../media/image37.png"/><Relationship Id="rId12" Type="http://schemas.openxmlformats.org/officeDocument/2006/relationships/image" Target="../media/image51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50.png"/><Relationship Id="rId5" Type="http://schemas.openxmlformats.org/officeDocument/2006/relationships/image" Target="../media/image160.png"/><Relationship Id="rId10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40.png"/><Relationship Id="rId7" Type="http://schemas.openxmlformats.org/officeDocument/2006/relationships/image" Target="../media/image53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37.png"/><Relationship Id="rId9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9.png"/><Relationship Id="rId18" Type="http://schemas.openxmlformats.org/officeDocument/2006/relationships/image" Target="../media/image80.png"/><Relationship Id="rId3" Type="http://schemas.openxmlformats.org/officeDocument/2006/relationships/image" Target="../media/image77.png"/><Relationship Id="rId21" Type="http://schemas.openxmlformats.org/officeDocument/2006/relationships/image" Target="../media/image83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image" Target="../media/image76.png"/><Relationship Id="rId16" Type="http://schemas.openxmlformats.org/officeDocument/2006/relationships/image" Target="../media/image74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19" Type="http://schemas.openxmlformats.org/officeDocument/2006/relationships/image" Target="../media/image81.png"/><Relationship Id="rId4" Type="http://schemas.openxmlformats.org/officeDocument/2006/relationships/image" Target="../media/image78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84.png"/><Relationship Id="rId18" Type="http://schemas.openxmlformats.org/officeDocument/2006/relationships/image" Target="../media/image80.png"/><Relationship Id="rId3" Type="http://schemas.openxmlformats.org/officeDocument/2006/relationships/image" Target="../media/image77.png"/><Relationship Id="rId21" Type="http://schemas.openxmlformats.org/officeDocument/2006/relationships/image" Target="../media/image83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88.png"/><Relationship Id="rId2" Type="http://schemas.openxmlformats.org/officeDocument/2006/relationships/image" Target="../media/image76.png"/><Relationship Id="rId16" Type="http://schemas.openxmlformats.org/officeDocument/2006/relationships/image" Target="../media/image87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86.png"/><Relationship Id="rId10" Type="http://schemas.openxmlformats.org/officeDocument/2006/relationships/image" Target="../media/image68.png"/><Relationship Id="rId19" Type="http://schemas.openxmlformats.org/officeDocument/2006/relationships/image" Target="../media/image81.png"/><Relationship Id="rId4" Type="http://schemas.openxmlformats.org/officeDocument/2006/relationships/image" Target="../media/image78.png"/><Relationship Id="rId9" Type="http://schemas.openxmlformats.org/officeDocument/2006/relationships/image" Target="../media/image67.png"/><Relationship Id="rId14" Type="http://schemas.openxmlformats.org/officeDocument/2006/relationships/image" Target="../media/image85.png"/><Relationship Id="rId22" Type="http://schemas.openxmlformats.org/officeDocument/2006/relationships/image" Target="../media/image8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90.png"/><Relationship Id="rId18" Type="http://schemas.openxmlformats.org/officeDocument/2006/relationships/image" Target="../media/image80.png"/><Relationship Id="rId3" Type="http://schemas.openxmlformats.org/officeDocument/2006/relationships/image" Target="../media/image77.png"/><Relationship Id="rId21" Type="http://schemas.openxmlformats.org/officeDocument/2006/relationships/image" Target="../media/image83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88.png"/><Relationship Id="rId2" Type="http://schemas.openxmlformats.org/officeDocument/2006/relationships/image" Target="../media/image76.png"/><Relationship Id="rId16" Type="http://schemas.openxmlformats.org/officeDocument/2006/relationships/image" Target="../media/image87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86.png"/><Relationship Id="rId10" Type="http://schemas.openxmlformats.org/officeDocument/2006/relationships/image" Target="../media/image68.png"/><Relationship Id="rId19" Type="http://schemas.openxmlformats.org/officeDocument/2006/relationships/image" Target="../media/image81.png"/><Relationship Id="rId4" Type="http://schemas.openxmlformats.org/officeDocument/2006/relationships/image" Target="../media/image78.png"/><Relationship Id="rId9" Type="http://schemas.openxmlformats.org/officeDocument/2006/relationships/image" Target="../media/image67.png"/><Relationship Id="rId14" Type="http://schemas.openxmlformats.org/officeDocument/2006/relationships/image" Target="../media/image85.png"/><Relationship Id="rId22" Type="http://schemas.openxmlformats.org/officeDocument/2006/relationships/image" Target="../media/image9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92.png"/><Relationship Id="rId18" Type="http://schemas.openxmlformats.org/officeDocument/2006/relationships/image" Target="../media/image87.png"/><Relationship Id="rId26" Type="http://schemas.openxmlformats.org/officeDocument/2006/relationships/image" Target="../media/image96.png"/><Relationship Id="rId3" Type="http://schemas.openxmlformats.org/officeDocument/2006/relationships/image" Target="../media/image77.png"/><Relationship Id="rId21" Type="http://schemas.openxmlformats.org/officeDocument/2006/relationships/image" Target="../media/image83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17" Type="http://schemas.openxmlformats.org/officeDocument/2006/relationships/image" Target="../media/image81.png"/><Relationship Id="rId25" Type="http://schemas.openxmlformats.org/officeDocument/2006/relationships/image" Target="../media/image95.png"/><Relationship Id="rId2" Type="http://schemas.openxmlformats.org/officeDocument/2006/relationships/image" Target="../media/image76.png"/><Relationship Id="rId16" Type="http://schemas.openxmlformats.org/officeDocument/2006/relationships/image" Target="../media/image80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24" Type="http://schemas.openxmlformats.org/officeDocument/2006/relationships/image" Target="../media/image94.png"/><Relationship Id="rId5" Type="http://schemas.openxmlformats.org/officeDocument/2006/relationships/image" Target="../media/image63.png"/><Relationship Id="rId15" Type="http://schemas.openxmlformats.org/officeDocument/2006/relationships/image" Target="../media/image86.png"/><Relationship Id="rId23" Type="http://schemas.openxmlformats.org/officeDocument/2006/relationships/image" Target="../media/image93.png"/><Relationship Id="rId10" Type="http://schemas.openxmlformats.org/officeDocument/2006/relationships/image" Target="../media/image68.png"/><Relationship Id="rId19" Type="http://schemas.openxmlformats.org/officeDocument/2006/relationships/image" Target="../media/image88.png"/><Relationship Id="rId4" Type="http://schemas.openxmlformats.org/officeDocument/2006/relationships/image" Target="../media/image78.png"/><Relationship Id="rId9" Type="http://schemas.openxmlformats.org/officeDocument/2006/relationships/image" Target="../media/image67.png"/><Relationship Id="rId14" Type="http://schemas.openxmlformats.org/officeDocument/2006/relationships/image" Target="../media/image85.png"/><Relationship Id="rId22" Type="http://schemas.openxmlformats.org/officeDocument/2006/relationships/image" Target="../media/image29.png"/><Relationship Id="rId27" Type="http://schemas.openxmlformats.org/officeDocument/2006/relationships/image" Target="../media/image9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37.png"/><Relationship Id="rId7" Type="http://schemas.openxmlformats.org/officeDocument/2006/relationships/image" Target="../media/image53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Relationship Id="rId9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80.png"/><Relationship Id="rId7" Type="http://schemas.openxmlformats.org/officeDocument/2006/relationships/image" Target="../media/image111.png"/><Relationship Id="rId2" Type="http://schemas.openxmlformats.org/officeDocument/2006/relationships/image" Target="../media/image10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0.png"/><Relationship Id="rId2" Type="http://schemas.openxmlformats.org/officeDocument/2006/relationships/image" Target="../media/image11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1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59.png"/><Relationship Id="rId3" Type="http://schemas.openxmlformats.org/officeDocument/2006/relationships/image" Target="../media/image121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29.png"/><Relationship Id="rId10" Type="http://schemas.openxmlformats.org/officeDocument/2006/relationships/image" Target="../media/image130.png"/><Relationship Id="rId4" Type="http://schemas.openxmlformats.org/officeDocument/2006/relationships/image" Target="../media/image123.png"/><Relationship Id="rId9" Type="http://schemas.openxmlformats.org/officeDocument/2006/relationships/image" Target="../media/image129.png"/><Relationship Id="rId14" Type="http://schemas.openxmlformats.org/officeDocument/2006/relationships/image" Target="../media/image1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34.png"/><Relationship Id="rId7" Type="http://schemas.openxmlformats.org/officeDocument/2006/relationships/image" Target="../media/image14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3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34.png"/><Relationship Id="rId7" Type="http://schemas.openxmlformats.org/officeDocument/2006/relationships/image" Target="../media/image148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46.png"/><Relationship Id="rId10" Type="http://schemas.openxmlformats.org/officeDocument/2006/relationships/image" Target="../media/image152.png"/><Relationship Id="rId4" Type="http://schemas.openxmlformats.org/officeDocument/2006/relationships/image" Target="../media/image139.png"/><Relationship Id="rId9" Type="http://schemas.openxmlformats.org/officeDocument/2006/relationships/image" Target="../media/image15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7" Type="http://schemas.openxmlformats.org/officeDocument/2006/relationships/image" Target="../media/image147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5" Type="http://schemas.openxmlformats.org/officeDocument/2006/relationships/image" Target="../media/image139.png"/><Relationship Id="rId4" Type="http://schemas.openxmlformats.org/officeDocument/2006/relationships/image" Target="../media/image1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7" Type="http://schemas.openxmlformats.org/officeDocument/2006/relationships/image" Target="../media/image158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0.png"/><Relationship Id="rId2" Type="http://schemas.openxmlformats.org/officeDocument/2006/relationships/image" Target="../media/image13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1.png"/><Relationship Id="rId4" Type="http://schemas.openxmlformats.org/officeDocument/2006/relationships/image" Target="../media/image16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2" Type="http://schemas.openxmlformats.org/officeDocument/2006/relationships/image" Target="../media/image1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Relationship Id="rId9" Type="http://schemas.openxmlformats.org/officeDocument/2006/relationships/image" Target="../media/image178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0.png"/><Relationship Id="rId2" Type="http://schemas.openxmlformats.org/officeDocument/2006/relationships/image" Target="../media/image14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8.png"/><Relationship Id="rId4" Type="http://schemas.openxmlformats.org/officeDocument/2006/relationships/image" Target="../media/image17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0.png"/><Relationship Id="rId2" Type="http://schemas.openxmlformats.org/officeDocument/2006/relationships/image" Target="../media/image14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8.png"/><Relationship Id="rId4" Type="http://schemas.openxmlformats.org/officeDocument/2006/relationships/image" Target="../media/image17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4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8.png"/><Relationship Id="rId4" Type="http://schemas.openxmlformats.org/officeDocument/2006/relationships/image" Target="../media/image17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0.png"/><Relationship Id="rId7" Type="http://schemas.openxmlformats.org/officeDocument/2006/relationships/image" Target="../media/image1840.png"/><Relationship Id="rId2" Type="http://schemas.openxmlformats.org/officeDocument/2006/relationships/image" Target="../media/image14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8.png"/><Relationship Id="rId4" Type="http://schemas.openxmlformats.org/officeDocument/2006/relationships/image" Target="../media/image17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0.png"/><Relationship Id="rId2" Type="http://schemas.openxmlformats.org/officeDocument/2006/relationships/image" Target="../media/image1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8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0.png"/><Relationship Id="rId2" Type="http://schemas.openxmlformats.org/officeDocument/2006/relationships/image" Target="../media/image129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4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Fine-grained complexity analysis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of two </a:t>
            </a:r>
            <a:r>
              <a:rPr lang="en-US" sz="2400" dirty="0"/>
              <a:t>classic TSP variants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323528" y="3573016"/>
            <a:ext cx="5976664" cy="1512168"/>
          </a:xfrm>
        </p:spPr>
        <p:txBody>
          <a:bodyPr>
            <a:normAutofit/>
          </a:bodyPr>
          <a:lstStyle/>
          <a:p>
            <a:r>
              <a:rPr lang="en-US" dirty="0" smtClean="0"/>
              <a:t>Mark T. de Berg			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Kevin A. Buchin</a:t>
            </a:r>
            <a:br>
              <a:rPr lang="en-US" dirty="0" smtClean="0"/>
            </a:br>
            <a:r>
              <a:rPr lang="en-US" b="1" dirty="0" smtClean="0"/>
              <a:t>Bart </a:t>
            </a:r>
            <a:r>
              <a:rPr lang="en-US" b="1" dirty="0"/>
              <a:t>M. P. </a:t>
            </a:r>
            <a:r>
              <a:rPr lang="en-US" b="1" dirty="0" smtClean="0"/>
              <a:t>Jansen 	</a:t>
            </a:r>
            <a:br>
              <a:rPr lang="en-US" b="1" dirty="0" smtClean="0"/>
            </a:br>
            <a:r>
              <a:rPr lang="en-US" dirty="0" smtClean="0"/>
              <a:t>Gerhard Woeginger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16052"/>
            <a:ext cx="9180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+mj-lt"/>
              </a:rPr>
              <a:t>October 27th 2015, Simons Institute, Berkeley, USA</a:t>
            </a:r>
            <a:endParaRPr lang="en-US" sz="1600" i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012160" y="5445224"/>
            <a:ext cx="2160240" cy="86409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436096" y="6516051"/>
            <a:ext cx="2880320" cy="25847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5187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partial tours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507288" cy="2160017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Any partial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-tour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/>
                  <a:t> connects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≔</m:t>
                      </m:r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−1)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Any partial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-tour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/>
                  <a:t> connects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1≤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≔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1≤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507288" cy="2160017"/>
              </a:xfrm>
              <a:blipFill rotWithShape="1">
                <a:blip r:embed="rId2"/>
                <a:stretch>
                  <a:fillRect l="-1074" t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35TourText"/>
              <p:cNvSpPr txBox="1"/>
              <p:nvPr/>
            </p:nvSpPr>
            <p:spPr>
              <a:xfrm>
                <a:off x="179512" y="4034681"/>
                <a:ext cx="23636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Partial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(5,3)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-tour</a:t>
                </a:r>
                <a:endParaRPr lang="en-US" sz="24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6" name="35Tour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034681"/>
                <a:ext cx="2363606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835" t="-10526" r="-283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35To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37942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35TourLastEd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37942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Case2Tou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37942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Case2TourLastEd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337942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34TourText"/>
              <p:cNvSpPr txBox="1"/>
              <p:nvPr/>
            </p:nvSpPr>
            <p:spPr>
              <a:xfrm>
                <a:off x="179512" y="4496346"/>
                <a:ext cx="23636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Partial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(5,4)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-tour</a:t>
                </a:r>
                <a:endParaRPr lang="en-US" sz="24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2" name="34Tour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496346"/>
                <a:ext cx="2363606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2835" t="-10667" r="-283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544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programming for </a:t>
            </a:r>
            <a:r>
              <a:rPr lang="en-US" dirty="0" err="1" smtClean="0"/>
              <a:t>Bitonic</a:t>
            </a:r>
            <a:r>
              <a:rPr lang="en-US" dirty="0" smtClean="0"/>
              <a:t> TSP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Base case: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2,1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≔</m:t>
                      </m:r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(1,2)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Recurrence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−1,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−1,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/>
                              <m:e/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/>
                                          </a:rPr>
                                          <m:t>min</m:t>
                                        </m:r>
                                      </m:e>
                                      <m:lim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1≤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&lt;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𝑇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−1,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Cost of optimal </a:t>
                </a:r>
                <a:r>
                  <a:rPr lang="en-US" dirty="0" err="1" smtClean="0"/>
                  <a:t>bitonic</a:t>
                </a:r>
                <a:r>
                  <a:rPr lang="en-US" dirty="0" smtClean="0"/>
                  <a:t> tour: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/>
                                </a:rPr>
                                <m:t>1≤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Computes an optimal </a:t>
                </a:r>
                <a:r>
                  <a:rPr lang="en-US" dirty="0" err="1" smtClean="0"/>
                  <a:t>bitonic</a:t>
                </a:r>
                <a:r>
                  <a:rPr lang="en-US" dirty="0" smtClean="0"/>
                  <a:t> tour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time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 bwMode="auto">
              <a:xfrm>
                <a:off x="6156176" y="4005064"/>
                <a:ext cx="2808312" cy="901452"/>
              </a:xfrm>
              <a:prstGeom prst="wedgeRectCallout">
                <a:avLst>
                  <a:gd name="adj1" fmla="val -23818"/>
                  <a:gd name="adj2" fmla="val -88312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Less than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𝑛</m:t>
                    </m:r>
                  </m:oMath>
                </a14:m>
                <a:r>
                  <a:rPr kumimoji="0" lang="en-US" sz="18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entries of this type,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𝑂</m:t>
                    </m:r>
                    <m:r>
                      <a: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(</m:t>
                    </m:r>
                    <m:r>
                      <a: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𝑛</m:t>
                    </m:r>
                    <m:r>
                      <a: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)</m:t>
                    </m:r>
                  </m:oMath>
                </a14:m>
                <a:r>
                  <a:rPr kumimoji="0" lang="en-US" sz="18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time each</a:t>
                </a: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6176" y="4005064"/>
                <a:ext cx="2808312" cy="901452"/>
              </a:xfrm>
              <a:prstGeom prst="wedgeRectCallout">
                <a:avLst>
                  <a:gd name="adj1" fmla="val -23818"/>
                  <a:gd name="adj2" fmla="val -88312"/>
                </a:avLst>
              </a:prstGeom>
              <a:blipFill rotWithShape="1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 bwMode="auto">
              <a:xfrm>
                <a:off x="6156176" y="1340768"/>
                <a:ext cx="2808312" cy="901452"/>
              </a:xfrm>
              <a:prstGeom prst="wedgeRectCallout">
                <a:avLst>
                  <a:gd name="adj1" fmla="val -27485"/>
                  <a:gd name="adj2" fmla="val 83532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Less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kumimoji="0" 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kumimoji="0" 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18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entries of this type,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𝑂</m:t>
                    </m:r>
                    <m:r>
                      <a: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(1)</m:t>
                    </m:r>
                  </m:oMath>
                </a14:m>
                <a:r>
                  <a:rPr kumimoji="0" lang="en-US" sz="18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time each</a:t>
                </a:r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56176" y="1340768"/>
                <a:ext cx="2808312" cy="901452"/>
              </a:xfrm>
              <a:prstGeom prst="wedgeRectCallout">
                <a:avLst>
                  <a:gd name="adj1" fmla="val -27485"/>
                  <a:gd name="adj2" fmla="val 83532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4457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dynamic program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60852362"/>
                  </p:ext>
                </p:extLst>
              </p:nvPr>
            </p:nvGraphicFramePr>
            <p:xfrm>
              <a:off x="611560" y="1775064"/>
              <a:ext cx="3744416" cy="359815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</a:tblGrid>
                  <a:tr h="449769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6.08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9.24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12.40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15.56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19.69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22.85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9.68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12.85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16.01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20.13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23.29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14.63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17.79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21.91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25.07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17.94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22.07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25.23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20.18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23.34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22.42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960852362"/>
                  </p:ext>
                </p:extLst>
              </p:nvPr>
            </p:nvGraphicFramePr>
            <p:xfrm>
              <a:off x="611560" y="1775064"/>
              <a:ext cx="3744416" cy="359815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</a:tblGrid>
                  <a:tr h="449769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100000" r="-598701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200000" r="-498701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300000" r="-398701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405263" r="-303947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498701" r="-200000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598701" r="-100000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698701" b="-698649"/>
                          </a:stretch>
                        </a:blipFill>
                      </a:tcPr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100000" r="-698701" b="-5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6.08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9.24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12.40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15.56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19.69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22.85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202740" r="-698701" b="-5068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9.68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12.85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16.01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20.13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23.29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298649" r="-698701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14.63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17.79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21.91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25.07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398649" r="-69870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17.94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22.07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25.23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498649" r="-69870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20.18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23.34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606849" r="-698701" b="-10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22.42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697297" r="-698701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43608" y="1019850"/>
                <a:ext cx="20882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→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019850"/>
                <a:ext cx="2088232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-180528" y="2711168"/>
            <a:ext cx="842090" cy="1800200"/>
            <a:chOff x="1763688" y="2348880"/>
            <a:chExt cx="842090" cy="18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763688" y="2924944"/>
                  <a:ext cx="842090" cy="1224136"/>
                </a:xfrm>
                <a:prstGeom prst="rect">
                  <a:avLst/>
                </a:prstGeom>
                <a:noFill/>
              </p:spPr>
              <p:txBody>
                <a:bodyPr vert="wordArt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→</m:t>
                        </m:r>
                      </m:oMath>
                    </m:oMathPara>
                  </a14:m>
                  <a:endParaRPr lang="en-US" dirty="0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688" y="2924944"/>
                  <a:ext cx="842090" cy="12241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051720" y="2348880"/>
                  <a:ext cx="5040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oMath>
                    </m:oMathPara>
                  </a14:m>
                  <a:endParaRPr lang="en-US" dirty="0" err="1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1720" y="2348880"/>
                  <a:ext cx="504056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102" name="Tour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28" y="1971368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Tour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28" y="1971368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Tour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28" y="1971368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Tour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28" y="1971368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ell32"/>
          <p:cNvSpPr/>
          <p:nvPr/>
        </p:nvSpPr>
        <p:spPr bwMode="auto">
          <a:xfrm>
            <a:off x="2028826" y="2686051"/>
            <a:ext cx="433387" cy="419099"/>
          </a:xfrm>
          <a:prstGeom prst="rect">
            <a:avLst/>
          </a:prstGeom>
          <a:solidFill>
            <a:srgbClr val="FFC000">
              <a:alpha val="62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7" name="Cel42"/>
          <p:cNvSpPr/>
          <p:nvPr/>
        </p:nvSpPr>
        <p:spPr bwMode="auto">
          <a:xfrm>
            <a:off x="2500313" y="2686051"/>
            <a:ext cx="433387" cy="419099"/>
          </a:xfrm>
          <a:prstGeom prst="rect">
            <a:avLst/>
          </a:prstGeom>
          <a:solidFill>
            <a:srgbClr val="FFC000">
              <a:alpha val="62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8" name="Cell52"/>
          <p:cNvSpPr/>
          <p:nvPr/>
        </p:nvSpPr>
        <p:spPr bwMode="auto">
          <a:xfrm>
            <a:off x="2971800" y="2686051"/>
            <a:ext cx="433387" cy="419099"/>
          </a:xfrm>
          <a:prstGeom prst="rect">
            <a:avLst/>
          </a:prstGeom>
          <a:solidFill>
            <a:srgbClr val="FFC000">
              <a:alpha val="62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" name="Cell62"/>
          <p:cNvSpPr/>
          <p:nvPr/>
        </p:nvSpPr>
        <p:spPr bwMode="auto">
          <a:xfrm>
            <a:off x="3443287" y="2686051"/>
            <a:ext cx="433387" cy="419099"/>
          </a:xfrm>
          <a:prstGeom prst="rect">
            <a:avLst/>
          </a:prstGeom>
          <a:solidFill>
            <a:srgbClr val="FFC000">
              <a:alpha val="62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4101" name="Tour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28" y="1971368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115616" y="5570467"/>
                <a:ext cx="6912768" cy="954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−1,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𝑑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−1,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/>
                                          </a:rPr>
                                          <m:t>min</m:t>
                                        </m:r>
                                      </m:e>
                                      <m:lim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1≤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&lt;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𝑇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−1,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570467"/>
                <a:ext cx="6912768" cy="9548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7776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1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dynamic program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10435632"/>
                  </p:ext>
                </p:extLst>
              </p:nvPr>
            </p:nvGraphicFramePr>
            <p:xfrm>
              <a:off x="611560" y="1775064"/>
              <a:ext cx="3744416" cy="359815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</a:tblGrid>
                  <a:tr h="449769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6.08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9.24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12.40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15.56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19.69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22.85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9.68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12.85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16.01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20.13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23.29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14.63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17.79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21.91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25.07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17.94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22.07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25.23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20.18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23.34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22.42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10435632"/>
                  </p:ext>
                </p:extLst>
              </p:nvPr>
            </p:nvGraphicFramePr>
            <p:xfrm>
              <a:off x="611560" y="1775064"/>
              <a:ext cx="3744416" cy="359815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</a:tblGrid>
                  <a:tr h="449769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100000" r="-598701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200000" r="-498701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300000" r="-398701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405263" r="-303947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498701" r="-200000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598701" r="-100000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698701" b="-698649"/>
                          </a:stretch>
                        </a:blipFill>
                      </a:tcPr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100000" r="-698701" b="-5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6.08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9.24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12.40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15.56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19.69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22.85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202740" r="-698701" b="-5068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9.68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12.85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16.01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20.13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23.29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298649" r="-698701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14.63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17.79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21.91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25.07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398649" r="-69870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17.94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22.07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25.23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498649" r="-69870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20.18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23.34</a:t>
                          </a: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606849" r="-698701" b="-10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22.42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697297" r="-698701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43608" y="1019850"/>
                <a:ext cx="20882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→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019850"/>
                <a:ext cx="2088232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-180528" y="2711168"/>
            <a:ext cx="842090" cy="1800200"/>
            <a:chOff x="1763688" y="2348880"/>
            <a:chExt cx="842090" cy="18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763688" y="2924944"/>
                  <a:ext cx="842090" cy="1224136"/>
                </a:xfrm>
                <a:prstGeom prst="rect">
                  <a:avLst/>
                </a:prstGeom>
                <a:noFill/>
              </p:spPr>
              <p:txBody>
                <a:bodyPr vert="wordArt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→</m:t>
                        </m:r>
                      </m:oMath>
                    </m:oMathPara>
                  </a14:m>
                  <a:endParaRPr lang="en-US" dirty="0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688" y="2924944"/>
                  <a:ext cx="842090" cy="12241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051720" y="2348880"/>
                  <a:ext cx="5040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oMath>
                    </m:oMathPara>
                  </a14:m>
                  <a:endParaRPr lang="en-US" dirty="0" err="1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1720" y="2348880"/>
                  <a:ext cx="504056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HardCell"/>
          <p:cNvSpPr/>
          <p:nvPr/>
        </p:nvSpPr>
        <p:spPr bwMode="auto">
          <a:xfrm>
            <a:off x="3443287" y="4036195"/>
            <a:ext cx="433387" cy="419099"/>
          </a:xfrm>
          <a:prstGeom prst="rect">
            <a:avLst/>
          </a:prstGeom>
          <a:solidFill>
            <a:srgbClr val="CC33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115616" y="5570467"/>
                <a:ext cx="6912768" cy="954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−1,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𝑑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−1,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/>
                                          </a:rPr>
                                          <m:t>min</m:t>
                                        </m:r>
                                      </m:e>
                                      <m:lim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1≤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&lt;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𝑇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−1,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570467"/>
                <a:ext cx="6912768" cy="9548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oin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28" y="1971368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Opt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28" y="1971368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Opt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28" y="1971368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Opt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28" y="1971368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Opt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28" y="1971023"/>
            <a:ext cx="4114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2"/>
          <p:cNvSpPr/>
          <p:nvPr/>
        </p:nvSpPr>
        <p:spPr bwMode="auto">
          <a:xfrm>
            <a:off x="2987824" y="2686051"/>
            <a:ext cx="433387" cy="419099"/>
          </a:xfrm>
          <a:prstGeom prst="rect">
            <a:avLst/>
          </a:prstGeom>
          <a:solidFill>
            <a:srgbClr val="008000">
              <a:alpha val="45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9" name="1"/>
          <p:cNvSpPr/>
          <p:nvPr/>
        </p:nvSpPr>
        <p:spPr bwMode="auto">
          <a:xfrm>
            <a:off x="2987824" y="2243138"/>
            <a:ext cx="433387" cy="419099"/>
          </a:xfrm>
          <a:prstGeom prst="rect">
            <a:avLst/>
          </a:prstGeom>
          <a:solidFill>
            <a:srgbClr val="008000">
              <a:alpha val="45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0" name="3"/>
          <p:cNvSpPr/>
          <p:nvPr/>
        </p:nvSpPr>
        <p:spPr bwMode="auto">
          <a:xfrm>
            <a:off x="2987824" y="3138488"/>
            <a:ext cx="433387" cy="419099"/>
          </a:xfrm>
          <a:prstGeom prst="rect">
            <a:avLst/>
          </a:prstGeom>
          <a:solidFill>
            <a:srgbClr val="008000">
              <a:alpha val="45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1" name="4"/>
          <p:cNvSpPr/>
          <p:nvPr/>
        </p:nvSpPr>
        <p:spPr bwMode="auto">
          <a:xfrm>
            <a:off x="2987824" y="3581400"/>
            <a:ext cx="433387" cy="419099"/>
          </a:xfrm>
          <a:prstGeom prst="rect">
            <a:avLst/>
          </a:prstGeom>
          <a:solidFill>
            <a:srgbClr val="008000">
              <a:alpha val="45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1432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as a dynamic data structure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44606433"/>
                  </p:ext>
                </p:extLst>
              </p:nvPr>
            </p:nvGraphicFramePr>
            <p:xfrm>
              <a:off x="611560" y="1775064"/>
              <a:ext cx="3744416" cy="359815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</a:tblGrid>
                  <a:tr h="449769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6.08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9.24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12.40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15.56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19.69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9.68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12.85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16.01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20.13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14.63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17.79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21.91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17.94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22.07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77323196"/>
                  </p:ext>
                </p:extLst>
              </p:nvPr>
            </p:nvGraphicFramePr>
            <p:xfrm>
              <a:off x="611560" y="1775064"/>
              <a:ext cx="3744416" cy="359815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</a:tblGrid>
                  <a:tr h="449769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100000" r="-598701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200000" r="-498701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300000" r="-398701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405263" r="-303947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498701" r="-200000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598701" r="-100000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698701" b="-698649"/>
                          </a:stretch>
                        </a:blipFill>
                      </a:tcPr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100000" r="-698701" b="-5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6.08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9.24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12.40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15.56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19.69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202740" r="-698701" b="-5068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9.68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12.85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16.01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20.13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298649" r="-698701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14.63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17.79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21.91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398649" r="-69870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17.94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22.07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498649" r="-69870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606849" r="-698701" b="-10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697297" r="-698701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43608" y="1019850"/>
                <a:ext cx="20882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→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019850"/>
                <a:ext cx="2088232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-180528" y="2711168"/>
            <a:ext cx="842090" cy="1800200"/>
            <a:chOff x="1763688" y="2348880"/>
            <a:chExt cx="842090" cy="18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763688" y="2924944"/>
                  <a:ext cx="842090" cy="1224136"/>
                </a:xfrm>
                <a:prstGeom prst="rect">
                  <a:avLst/>
                </a:prstGeom>
                <a:noFill/>
              </p:spPr>
              <p:txBody>
                <a:bodyPr vert="wordArt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→</m:t>
                        </m:r>
                      </m:oMath>
                    </m:oMathPara>
                  </a14:m>
                  <a:endParaRPr lang="en-US" dirty="0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688" y="2924944"/>
                  <a:ext cx="842090" cy="12241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051720" y="2348880"/>
                  <a:ext cx="5040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oMath>
                    </m:oMathPara>
                  </a14:m>
                  <a:endParaRPr lang="en-US" dirty="0" err="1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1720" y="2348880"/>
                  <a:ext cx="504056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EasyCells"/>
          <p:cNvGrpSpPr/>
          <p:nvPr/>
        </p:nvGrpSpPr>
        <p:grpSpPr>
          <a:xfrm>
            <a:off x="3443287" y="2243138"/>
            <a:ext cx="433387" cy="1757361"/>
            <a:chOff x="3443287" y="2243138"/>
            <a:chExt cx="433387" cy="1757361"/>
          </a:xfrm>
        </p:grpSpPr>
        <p:sp>
          <p:nvSpPr>
            <p:cNvPr id="19" name="Cell62"/>
            <p:cNvSpPr/>
            <p:nvPr/>
          </p:nvSpPr>
          <p:spPr bwMode="auto">
            <a:xfrm>
              <a:off x="3443287" y="2686051"/>
              <a:ext cx="433387" cy="419099"/>
            </a:xfrm>
            <a:prstGeom prst="rect">
              <a:avLst/>
            </a:prstGeom>
            <a:solidFill>
              <a:srgbClr val="FFC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0" name="Cell62"/>
            <p:cNvSpPr/>
            <p:nvPr/>
          </p:nvSpPr>
          <p:spPr bwMode="auto">
            <a:xfrm>
              <a:off x="3443287" y="2243138"/>
              <a:ext cx="433387" cy="419099"/>
            </a:xfrm>
            <a:prstGeom prst="rect">
              <a:avLst/>
            </a:prstGeom>
            <a:solidFill>
              <a:srgbClr val="FFC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1" name="Cell62"/>
            <p:cNvSpPr/>
            <p:nvPr/>
          </p:nvSpPr>
          <p:spPr bwMode="auto">
            <a:xfrm>
              <a:off x="3443287" y="3138488"/>
              <a:ext cx="433387" cy="419099"/>
            </a:xfrm>
            <a:prstGeom prst="rect">
              <a:avLst/>
            </a:prstGeom>
            <a:solidFill>
              <a:srgbClr val="FFC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2" name="Cell62"/>
            <p:cNvSpPr/>
            <p:nvPr/>
          </p:nvSpPr>
          <p:spPr bwMode="auto">
            <a:xfrm>
              <a:off x="3443287" y="3581400"/>
              <a:ext cx="433387" cy="419099"/>
            </a:xfrm>
            <a:prstGeom prst="rect">
              <a:avLst/>
            </a:prstGeom>
            <a:solidFill>
              <a:srgbClr val="FFC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26" name="HardCell"/>
          <p:cNvSpPr/>
          <p:nvPr/>
        </p:nvSpPr>
        <p:spPr bwMode="auto">
          <a:xfrm>
            <a:off x="3443287" y="4036195"/>
            <a:ext cx="433387" cy="419099"/>
          </a:xfrm>
          <a:prstGeom prst="rect">
            <a:avLst/>
          </a:prstGeom>
          <a:solidFill>
            <a:srgbClr val="CC33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115616" y="5570467"/>
                <a:ext cx="6912768" cy="954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−1,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𝑑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−1,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/>
                                          </a:rPr>
                                          <m:t>min</m:t>
                                        </m:r>
                                      </m:e>
                                      <m:lim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1≤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&lt;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𝑇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−1,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570467"/>
                <a:ext cx="6912768" cy="9548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IncreasePrev"/>
              <p:cNvSpPr/>
              <p:nvPr/>
            </p:nvSpPr>
            <p:spPr bwMode="auto">
              <a:xfrm>
                <a:off x="1115616" y="2340496"/>
                <a:ext cx="2131552" cy="1088504"/>
              </a:xfrm>
              <a:prstGeom prst="wedgeRoundRectCallout">
                <a:avLst>
                  <a:gd name="adj1" fmla="val 66500"/>
                  <a:gd name="adj2" fmla="val 46698"/>
                  <a:gd name="adj3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Add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𝑑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(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𝑖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−1,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𝑖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)</m:t>
                    </m:r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to</a:t>
                </a:r>
                <a:r>
                  <a:rPr kumimoji="0" lang="en-US" sz="200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value in previous column</a:t>
                </a:r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2" name="IncreasePrev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2340496"/>
                <a:ext cx="2131552" cy="1088504"/>
              </a:xfrm>
              <a:prstGeom prst="wedgeRoundRectCallout">
                <a:avLst>
                  <a:gd name="adj1" fmla="val 66500"/>
                  <a:gd name="adj2" fmla="val 46698"/>
                  <a:gd name="adj3" fmla="val 16667"/>
                </a:avLst>
              </a:prstGeom>
              <a:blipFill rotWithShape="1">
                <a:blip r:embed="rId11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mputeMin"/>
              <p:cNvSpPr/>
              <p:nvPr/>
            </p:nvSpPr>
            <p:spPr bwMode="auto">
              <a:xfrm>
                <a:off x="1115616" y="3581400"/>
                <a:ext cx="2131552" cy="1088504"/>
              </a:xfrm>
              <a:prstGeom prst="wedgeRoundRectCallout">
                <a:avLst>
                  <a:gd name="adj1" fmla="val 62677"/>
                  <a:gd name="adj2" fmla="val 10101"/>
                  <a:gd name="adj3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T</a:t>
                </a:r>
                <a:r>
                  <a:rPr kumimoji="0" lang="en-US" sz="200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ake min. over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1≤</m:t>
                    </m:r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𝑘</m:t>
                    </m:r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&lt;</m:t>
                    </m:r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𝑖</m:t>
                    </m:r>
                    <m:r>
                      <a:rPr kumimoji="0" lang="en-US" sz="2000" b="0" i="1" u="none" strike="noStrike" cap="none" normalizeH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−1</m:t>
                    </m:r>
                  </m:oMath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23" name="ComputeMin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3581400"/>
                <a:ext cx="2131552" cy="1088504"/>
              </a:xfrm>
              <a:prstGeom prst="wedgeRoundRectCallout">
                <a:avLst>
                  <a:gd name="adj1" fmla="val 62677"/>
                  <a:gd name="adj2" fmla="val 10101"/>
                  <a:gd name="adj3" fmla="val 16667"/>
                </a:avLst>
              </a:prstGeom>
              <a:blipFill rotWithShape="1">
                <a:blip r:embed="rId1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 bwMode="auto">
              <a:xfrm>
                <a:off x="4427984" y="1666181"/>
                <a:ext cx="4536504" cy="3851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000" kern="0" dirty="0" smtClean="0"/>
                  <a:t>Data structure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000" kern="0" dirty="0" smtClean="0"/>
                  <a:t> storing 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kern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kern="0" smtClean="0">
                            <a:latin typeface="Cambria Math"/>
                          </a:rPr>
                          <m:t>ℛ</m:t>
                        </m:r>
                      </m:e>
                      <m:sup>
                        <m:r>
                          <a:rPr lang="en-US" sz="2000" b="0" i="1" kern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kern="0" dirty="0" smtClean="0"/>
                  <a:t> </a:t>
                </a:r>
              </a:p>
              <a:p>
                <a:pPr lvl="1"/>
                <a:r>
                  <a:rPr lang="en-US" sz="2000" kern="0" dirty="0" smtClean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kern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kern="0" dirty="0" smtClean="0"/>
                  <a:t> has a </a:t>
                </a:r>
                <a:r>
                  <a:rPr lang="en-US" sz="2000" kern="0" dirty="0" smtClean="0">
                    <a:solidFill>
                      <a:srgbClr val="0070C0"/>
                    </a:solidFill>
                  </a:rPr>
                  <a:t>weight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solidFill>
                          <a:schemeClr val="tx1"/>
                        </a:solidFill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sz="2000" b="0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kern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kern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kern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000" kern="0" dirty="0" smtClean="0"/>
              </a:p>
              <a:p>
                <a:r>
                  <a:rPr lang="en-US" sz="2000" kern="0" cap="small" dirty="0" smtClean="0"/>
                  <a:t>Bulk update </a:t>
                </a:r>
                <a14:m>
                  <m:oMath xmlns:m="http://schemas.openxmlformats.org/officeDocument/2006/math">
                    <m:r>
                      <a:rPr lang="en-US" sz="2000" b="0" i="1" kern="0" cap="small" smtClean="0">
                        <a:latin typeface="Cambria Math"/>
                      </a:rPr>
                      <m:t>(</m:t>
                    </m:r>
                    <m:r>
                      <a:rPr lang="en-US" sz="2000" b="0" i="1" kern="0" cap="small" smtClean="0">
                        <a:latin typeface="Cambria Math"/>
                      </a:rPr>
                      <m:t>𝑟</m:t>
                    </m:r>
                    <m:r>
                      <a:rPr lang="en-US" sz="2000" b="0" i="1" kern="0" cap="small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kern="0" dirty="0" smtClean="0"/>
                  <a:t>:</a:t>
                </a:r>
              </a:p>
              <a:p>
                <a:pPr lvl="1"/>
                <a:r>
                  <a:rPr lang="en-US" sz="2000" kern="0" dirty="0" smtClean="0"/>
                  <a:t>Increase all weights by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latin typeface="Cambria Math"/>
                      </a:rPr>
                      <m:t>𝑟</m:t>
                    </m:r>
                  </m:oMath>
                </a14:m>
                <a:endParaRPr lang="en-US" sz="2000" kern="0" dirty="0" smtClean="0"/>
              </a:p>
              <a:p>
                <a:r>
                  <a:rPr lang="en-US" sz="2000" kern="0" cap="small" dirty="0" smtClean="0"/>
                  <a:t>Insert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kern="0" cap="small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kern="0" cap="small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kern="0" cap="small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kern="0" cap="small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kern="0" cap="small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kern="0" cap="small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kern="0" cap="small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kern="0" cap="small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kern="0" cap="small" dirty="0" smtClean="0"/>
                  <a:t>:</a:t>
                </a:r>
              </a:p>
              <a:p>
                <a:pPr lvl="1"/>
                <a:r>
                  <a:rPr lang="en-US" sz="2000" kern="0" dirty="0" smtClean="0"/>
                  <a:t>Insert new weighted point</a:t>
                </a:r>
              </a:p>
              <a:p>
                <a:r>
                  <a:rPr lang="en-US" sz="2000" kern="0" cap="small" dirty="0" smtClean="0"/>
                  <a:t>Query</a:t>
                </a:r>
                <a:r>
                  <a:rPr lang="en-US" sz="2000" kern="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latin typeface="Cambria Math"/>
                      </a:rPr>
                      <m:t>(</m:t>
                    </m:r>
                    <m:r>
                      <a:rPr lang="en-US" sz="2000" b="0" i="1" kern="0" smtClean="0">
                        <a:latin typeface="Cambria Math"/>
                      </a:rPr>
                      <m:t>𝑞</m:t>
                    </m:r>
                    <m:r>
                      <a:rPr lang="en-US" sz="2000" b="0" i="1" kern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kern="0" dirty="0" smtClean="0"/>
                  <a:t>:</a:t>
                </a:r>
              </a:p>
              <a:p>
                <a:pPr lvl="1"/>
                <a:r>
                  <a:rPr lang="en-US" sz="2000" kern="0" dirty="0" smtClean="0"/>
                  <a:t>Return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latin typeface="Cambria Math"/>
                      </a:rPr>
                      <m:t>𝑝</m:t>
                    </m:r>
                    <m:r>
                      <a:rPr lang="en-US" sz="2000" b="0" i="1" kern="0" smtClean="0">
                        <a:latin typeface="Cambria Math"/>
                      </a:rPr>
                      <m:t>∈</m:t>
                    </m:r>
                    <m:r>
                      <a:rPr lang="en-US" sz="2000" b="0" i="1" kern="0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000" kern="0" dirty="0" smtClean="0"/>
                  <a:t> that minimizes</a:t>
                </a:r>
                <a:br>
                  <a:rPr lang="en-US" sz="2000" kern="0" dirty="0" smtClean="0"/>
                </a:br>
                <a14:m>
                  <m:oMath xmlns:m="http://schemas.openxmlformats.org/officeDocument/2006/math">
                    <m:r>
                      <a:rPr lang="en-US" sz="2000" b="0" i="1" kern="0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sz="2000" b="0" i="1" kern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kern="0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2000" b="0" i="1" kern="0" smtClean="0">
                        <a:latin typeface="Cambria Math"/>
                      </a:rPr>
                      <m:t>+</m:t>
                    </m:r>
                    <m:r>
                      <a:rPr lang="en-US" sz="2000" b="0" i="1" kern="0" smtClean="0">
                        <a:latin typeface="Cambria Math"/>
                      </a:rPr>
                      <m:t>𝑑</m:t>
                    </m:r>
                    <m:r>
                      <a:rPr lang="en-US" sz="2000" b="0" i="1" kern="0" smtClean="0">
                        <a:latin typeface="Cambria Math"/>
                      </a:rPr>
                      <m:t>(</m:t>
                    </m:r>
                    <m:r>
                      <a:rPr lang="en-US" sz="2000" b="0" i="1" kern="0" smtClean="0">
                        <a:latin typeface="Cambria Math"/>
                      </a:rPr>
                      <m:t>𝑝</m:t>
                    </m:r>
                    <m:r>
                      <a:rPr lang="en-US" sz="2000" b="0" i="1" kern="0" smtClean="0">
                        <a:latin typeface="Cambria Math"/>
                      </a:rPr>
                      <m:t>,</m:t>
                    </m:r>
                    <m:r>
                      <a:rPr lang="en-US" sz="2000" b="0" i="1" kern="0" smtClean="0">
                        <a:latin typeface="Cambria Math"/>
                      </a:rPr>
                      <m:t>𝑞</m:t>
                    </m:r>
                    <m:r>
                      <a:rPr lang="en-US" sz="2000" b="0" i="1" kern="0" smtClean="0">
                        <a:latin typeface="Cambria Math"/>
                      </a:rPr>
                      <m:t>)</m:t>
                    </m:r>
                  </m:oMath>
                </a14:m>
                <a:endParaRPr lang="en-US" sz="2000" kern="0" dirty="0" smtClean="0"/>
              </a:p>
              <a:p>
                <a:pPr lvl="1"/>
                <a:endParaRPr lang="en-US" sz="2000" kern="0" dirty="0" smtClean="0"/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7984" y="1666181"/>
                <a:ext cx="4536504" cy="3851051"/>
              </a:xfrm>
              <a:prstGeom prst="rect">
                <a:avLst/>
              </a:prstGeom>
              <a:blipFill rotWithShape="1">
                <a:blip r:embed="rId13"/>
                <a:stretch>
                  <a:fillRect l="-1342" t="-94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7793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3" grpId="0" animBg="1"/>
      <p:bldP spid="2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115616" y="5570467"/>
                <a:ext cx="6912768" cy="954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𝑇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−1,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sz="2400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𝑑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−1,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>
                                            <a:latin typeface="Cambria Math"/>
                                          </a:rPr>
                                          <m:t>min</m:t>
                                        </m:r>
                                      </m:e>
                                      <m:lim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1≤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&lt;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𝑇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−1,</m:t>
                                        </m:r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570467"/>
                <a:ext cx="6912768" cy="9548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the DP using the data structure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79799284"/>
                  </p:ext>
                </p:extLst>
              </p:nvPr>
            </p:nvGraphicFramePr>
            <p:xfrm>
              <a:off x="611560" y="1775064"/>
              <a:ext cx="3744416" cy="359815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</a:tblGrid>
                  <a:tr h="449769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6.08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9.24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12.40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15.56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19.69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9.68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12.85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16.01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20.13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14.63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17.79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21.91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17.94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22.07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77323196"/>
                  </p:ext>
                </p:extLst>
              </p:nvPr>
            </p:nvGraphicFramePr>
            <p:xfrm>
              <a:off x="611560" y="1775064"/>
              <a:ext cx="3744416" cy="359815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</a:tblGrid>
                  <a:tr h="449769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3"/>
                          <a:stretch>
                            <a:fillRect l="-100000" r="-598701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3"/>
                          <a:stretch>
                            <a:fillRect l="-200000" r="-498701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3"/>
                          <a:stretch>
                            <a:fillRect l="-300000" r="-398701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3"/>
                          <a:stretch>
                            <a:fillRect l="-405263" r="-303947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3"/>
                          <a:stretch>
                            <a:fillRect l="-498701" r="-200000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3"/>
                          <a:stretch>
                            <a:fillRect l="-598701" r="-100000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3"/>
                          <a:stretch>
                            <a:fillRect l="-698701" b="-698649"/>
                          </a:stretch>
                        </a:blipFill>
                      </a:tcPr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3"/>
                          <a:stretch>
                            <a:fillRect t="-100000" r="-698701" b="-5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6.08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9.24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12.40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15.56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19.69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3"/>
                          <a:stretch>
                            <a:fillRect t="-202740" r="-698701" b="-5068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9.68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12.85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16.01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20.13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3"/>
                          <a:stretch>
                            <a:fillRect t="-298649" r="-698701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14.63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17.79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21.91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3"/>
                          <a:stretch>
                            <a:fillRect t="-398649" r="-69870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17.94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22.07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3"/>
                          <a:stretch>
                            <a:fillRect t="-498649" r="-69870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3"/>
                          <a:stretch>
                            <a:fillRect t="-606849" r="-698701" b="-10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3"/>
                          <a:stretch>
                            <a:fillRect t="-697297" r="-698701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43608" y="1019850"/>
                <a:ext cx="20882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→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019850"/>
                <a:ext cx="2088232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-180528" y="2711168"/>
            <a:ext cx="842090" cy="1800200"/>
            <a:chOff x="1763688" y="2348880"/>
            <a:chExt cx="842090" cy="18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763688" y="2924944"/>
                  <a:ext cx="842090" cy="1224136"/>
                </a:xfrm>
                <a:prstGeom prst="rect">
                  <a:avLst/>
                </a:prstGeom>
                <a:noFill/>
              </p:spPr>
              <p:txBody>
                <a:bodyPr vert="wordArt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→</m:t>
                        </m:r>
                      </m:oMath>
                    </m:oMathPara>
                  </a14:m>
                  <a:endParaRPr lang="en-US" dirty="0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688" y="2924944"/>
                  <a:ext cx="842090" cy="12241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051720" y="2348880"/>
                  <a:ext cx="5040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oMath>
                    </m:oMathPara>
                  </a14:m>
                  <a:endParaRPr lang="en-US" dirty="0" err="1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1720" y="2348880"/>
                  <a:ext cx="504056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EasyCells"/>
          <p:cNvGrpSpPr/>
          <p:nvPr/>
        </p:nvGrpSpPr>
        <p:grpSpPr>
          <a:xfrm>
            <a:off x="3443287" y="2243138"/>
            <a:ext cx="433387" cy="1757361"/>
            <a:chOff x="3443287" y="2243138"/>
            <a:chExt cx="433387" cy="1757361"/>
          </a:xfrm>
        </p:grpSpPr>
        <p:sp>
          <p:nvSpPr>
            <p:cNvPr id="19" name="Cell62"/>
            <p:cNvSpPr/>
            <p:nvPr/>
          </p:nvSpPr>
          <p:spPr bwMode="auto">
            <a:xfrm>
              <a:off x="3443287" y="2686051"/>
              <a:ext cx="433387" cy="419099"/>
            </a:xfrm>
            <a:prstGeom prst="rect">
              <a:avLst/>
            </a:prstGeom>
            <a:solidFill>
              <a:srgbClr val="FFC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0" name="Cell62"/>
            <p:cNvSpPr/>
            <p:nvPr/>
          </p:nvSpPr>
          <p:spPr bwMode="auto">
            <a:xfrm>
              <a:off x="3443287" y="2243138"/>
              <a:ext cx="433387" cy="419099"/>
            </a:xfrm>
            <a:prstGeom prst="rect">
              <a:avLst/>
            </a:prstGeom>
            <a:solidFill>
              <a:srgbClr val="FFC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1" name="Cell62"/>
            <p:cNvSpPr/>
            <p:nvPr/>
          </p:nvSpPr>
          <p:spPr bwMode="auto">
            <a:xfrm>
              <a:off x="3443287" y="3138488"/>
              <a:ext cx="433387" cy="419099"/>
            </a:xfrm>
            <a:prstGeom prst="rect">
              <a:avLst/>
            </a:prstGeom>
            <a:solidFill>
              <a:srgbClr val="FFC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2" name="Cell62"/>
            <p:cNvSpPr/>
            <p:nvPr/>
          </p:nvSpPr>
          <p:spPr bwMode="auto">
            <a:xfrm>
              <a:off x="3443287" y="3581400"/>
              <a:ext cx="433387" cy="419099"/>
            </a:xfrm>
            <a:prstGeom prst="rect">
              <a:avLst/>
            </a:prstGeom>
            <a:solidFill>
              <a:srgbClr val="FFC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26" name="HardCell"/>
          <p:cNvSpPr/>
          <p:nvPr/>
        </p:nvSpPr>
        <p:spPr bwMode="auto">
          <a:xfrm>
            <a:off x="3443287" y="4036195"/>
            <a:ext cx="433387" cy="419099"/>
          </a:xfrm>
          <a:prstGeom prst="rect">
            <a:avLst/>
          </a:prstGeom>
          <a:solidFill>
            <a:srgbClr val="CC33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 bwMode="auto">
              <a:xfrm>
                <a:off x="4427984" y="1666181"/>
                <a:ext cx="4608512" cy="3851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000" kern="0" dirty="0" smtClean="0"/>
                  <a:t>Implicit representation of column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latin typeface="Cambria Math"/>
                      </a:rPr>
                      <m:t>𝑖</m:t>
                    </m:r>
                    <m:r>
                      <a:rPr lang="en-US" sz="2000" b="0" i="1" kern="0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sz="2000" kern="0" dirty="0" smtClean="0"/>
                  <a:t> in data structure:</a:t>
                </a:r>
              </a:p>
              <a:p>
                <a:pPr lvl="1"/>
                <a:r>
                  <a:rPr lang="en-US" sz="2000" kern="0" dirty="0" smtClean="0"/>
                  <a:t>Store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kern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kern="0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000" b="0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kern="0" smtClean="0">
                            <a:latin typeface="Cambria Math"/>
                          </a:rPr>
                          <m:t>𝑖</m:t>
                        </m:r>
                        <m:r>
                          <a:rPr lang="en-US" sz="2000" b="0" i="1" kern="0" smtClean="0">
                            <a:latin typeface="Cambria Math"/>
                          </a:rPr>
                          <m:t>−2</m:t>
                        </m:r>
                      </m:sub>
                    </m:sSub>
                  </m:oMath>
                </a14:m>
                <a:endParaRPr lang="en-US" sz="2000" b="0" kern="0" dirty="0" smtClean="0"/>
              </a:p>
              <a:p>
                <a:pPr lvl="1"/>
                <a:r>
                  <a:rPr lang="en-US" sz="2000" kern="0" dirty="0" smtClean="0"/>
                  <a:t>Weight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sz="2000" b="0" i="1" kern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kern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kern="0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kern="0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000" b="0" i="1" kern="0" smtClean="0">
                        <a:latin typeface="Cambria Math"/>
                      </a:rPr>
                      <m:t>≔</m:t>
                    </m:r>
                    <m:r>
                      <a:rPr lang="en-US" sz="2000" b="0" i="1" kern="0" smtClean="0">
                        <a:latin typeface="Cambria Math"/>
                      </a:rPr>
                      <m:t>𝑇</m:t>
                    </m:r>
                    <m:r>
                      <a:rPr lang="en-US" sz="2000" b="0" i="1" kern="0" smtClean="0">
                        <a:latin typeface="Cambria Math"/>
                      </a:rPr>
                      <m:t>[</m:t>
                    </m:r>
                    <m:r>
                      <a:rPr lang="en-US" sz="2000" b="0" i="1" kern="0" smtClean="0">
                        <a:latin typeface="Cambria Math"/>
                      </a:rPr>
                      <m:t>𝑖</m:t>
                    </m:r>
                    <m:r>
                      <a:rPr lang="en-US" sz="2000" b="0" i="1" kern="0" smtClean="0">
                        <a:latin typeface="Cambria Math"/>
                      </a:rPr>
                      <m:t>−1,</m:t>
                    </m:r>
                    <m:r>
                      <a:rPr lang="en-US" sz="2000" b="0" i="1" kern="0" smtClean="0">
                        <a:latin typeface="Cambria Math"/>
                      </a:rPr>
                      <m:t>𝑗</m:t>
                    </m:r>
                    <m:r>
                      <a:rPr lang="en-US" sz="2000" b="0" i="1" kern="0" smtClean="0">
                        <a:latin typeface="Cambria Math"/>
                      </a:rPr>
                      <m:t>]</m:t>
                    </m:r>
                  </m:oMath>
                </a14:m>
                <a:endParaRPr lang="en-US" sz="2000" kern="0" dirty="0" smtClean="0"/>
              </a:p>
              <a:p>
                <a:r>
                  <a:rPr lang="en-US" sz="2000" kern="0" dirty="0" smtClean="0"/>
                  <a:t>Compute representation of column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kern="0" dirty="0" smtClean="0"/>
                  <a:t>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kern="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kern="0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000" b="0" i="1" kern="0" smtClean="0">
                        <a:latin typeface="Cambria Math"/>
                      </a:rPr>
                      <m:t>≔</m:t>
                    </m:r>
                  </m:oMath>
                </a14:m>
                <a:r>
                  <a:rPr lang="en-US" sz="2000" kern="0" dirty="0" smtClean="0"/>
                  <a:t> </a:t>
                </a:r>
                <a:r>
                  <a:rPr lang="en-US" sz="2000" kern="0" cap="small" dirty="0" smtClean="0"/>
                  <a:t>Query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kern="0" cap="small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kern="0" cap="small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kern="0" cap="small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kern="0" cap="small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kern="0" dirty="0" smtClean="0"/>
                  <a:t> </a:t>
                </a:r>
              </a:p>
              <a:p>
                <a:pPr lvl="2"/>
                <a:r>
                  <a:rPr lang="en-US" sz="1800" b="0" kern="0" dirty="0" smtClean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kern="0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1800" b="0" i="1" kern="0" smtClean="0">
                            <a:latin typeface="Cambria Math"/>
                          </a:rPr>
                          <m:t>𝑖</m:t>
                        </m:r>
                        <m:r>
                          <a:rPr lang="en-US" sz="1800" b="0" i="1" kern="0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1800" b="0" i="1" kern="0" smtClean="0">
                        <a:latin typeface="Cambria Math"/>
                      </a:rPr>
                      <m:t>≔</m:t>
                    </m:r>
                  </m:oMath>
                </a14:m>
                <a:r>
                  <a:rPr lang="en-US" sz="1800" b="0" kern="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0" i="1" kern="0" smtClean="0">
                        <a:latin typeface="Cambria Math"/>
                      </a:rPr>
                      <m:t>𝑤</m:t>
                    </m:r>
                    <m:r>
                      <a:rPr lang="en-US" sz="1800" b="0" i="1" kern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800" b="0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kern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800" b="0" i="1" kern="0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1800" b="0" i="1" kern="0" smtClean="0">
                        <a:latin typeface="Cambria Math"/>
                      </a:rPr>
                      <m:t>)+</m:t>
                    </m:r>
                    <m:r>
                      <a:rPr lang="en-US" sz="1800" b="0" i="1" kern="0" smtClean="0">
                        <a:latin typeface="Cambria Math"/>
                      </a:rPr>
                      <m:t>𝑑</m:t>
                    </m:r>
                    <m:r>
                      <a:rPr lang="en-US" sz="1800" b="0" i="1" kern="0" smtClean="0">
                        <a:latin typeface="Cambria Math"/>
                      </a:rPr>
                      <m:t>(</m:t>
                    </m:r>
                    <m:r>
                      <a:rPr lang="en-US" sz="1800" b="0" i="1" kern="0" smtClean="0">
                        <a:latin typeface="Cambria Math"/>
                      </a:rPr>
                      <m:t>𝑘</m:t>
                    </m:r>
                    <m:r>
                      <a:rPr lang="en-US" sz="1800" b="0" i="1" kern="0" smtClean="0">
                        <a:latin typeface="Cambria Math"/>
                      </a:rPr>
                      <m:t>,</m:t>
                    </m:r>
                    <m:r>
                      <a:rPr lang="en-US" sz="1800" b="0" i="1" kern="0" smtClean="0">
                        <a:latin typeface="Cambria Math"/>
                      </a:rPr>
                      <m:t>𝑖</m:t>
                    </m:r>
                    <m:r>
                      <a:rPr lang="en-US" sz="1800" b="0" i="1" kern="0" smtClean="0">
                        <a:latin typeface="Cambria Math"/>
                      </a:rPr>
                      <m:t>)</m:t>
                    </m:r>
                  </m:oMath>
                </a14:m>
                <a:endParaRPr lang="en-US" sz="1800" kern="0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kern="0" cap="small" dirty="0" smtClean="0"/>
                  <a:t>Bulk update</a:t>
                </a:r>
                <a:r>
                  <a:rPr lang="en-US" sz="2000" kern="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latin typeface="Cambria Math"/>
                      </a:rPr>
                      <m:t>(</m:t>
                    </m:r>
                    <m:r>
                      <a:rPr lang="en-US" sz="2000" b="0" i="1" kern="0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000" b="0" i="1" kern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kern="0" smtClean="0">
                            <a:latin typeface="Cambria Math"/>
                          </a:rPr>
                          <m:t>𝑖</m:t>
                        </m:r>
                        <m:r>
                          <a:rPr lang="en-US" sz="2000" b="0" i="1" kern="0" smtClean="0">
                            <a:latin typeface="Cambria Math"/>
                          </a:rPr>
                          <m:t>−1, </m:t>
                        </m:r>
                        <m:r>
                          <a:rPr lang="en-US" sz="2000" b="0" i="1" kern="0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000" b="0" i="1" kern="0" smtClean="0">
                        <a:latin typeface="Cambria Math"/>
                      </a:rPr>
                      <m:t>)</m:t>
                    </m:r>
                  </m:oMath>
                </a14:m>
                <a:endParaRPr lang="en-US" sz="2000" kern="0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kern="0" cap="small" dirty="0" smtClean="0"/>
                  <a:t>Insert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kern="0" cap="small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kern="0" cap="small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kern="0" cap="small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kern="0" cap="small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000" b="0" i="1" kern="0" cap="small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r>
                          <a:rPr lang="en-US" sz="2000" b="0" i="1" kern="0" cap="small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kern="0" cap="small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kern="0" cap="small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kern="0" cap="small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000" b="0" i="1" kern="0" cap="small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sz="2000" kern="0" dirty="0" smtClean="0"/>
              </a:p>
              <a:p>
                <a:pPr marL="514350" indent="-457200"/>
                <a:r>
                  <a:rPr lang="en-US" sz="2000" kern="0" dirty="0" smtClean="0"/>
                  <a:t>Find </a:t>
                </a:r>
                <a:r>
                  <a:rPr lang="en-US" sz="2000" kern="0" cap="small" dirty="0" smtClean="0"/>
                  <a:t>opt </a:t>
                </a:r>
                <a:r>
                  <a:rPr lang="en-US" sz="2000" kern="0" dirty="0" smtClean="0"/>
                  <a:t>using contents of last col.</a:t>
                </a:r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7984" y="1666181"/>
                <a:ext cx="4608512" cy="3851051"/>
              </a:xfrm>
              <a:prstGeom prst="rect">
                <a:avLst/>
              </a:prstGeom>
              <a:blipFill rotWithShape="0">
                <a:blip r:embed="rId7"/>
                <a:stretch>
                  <a:fillRect l="-1455" t="-949" b="-63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heorem"/>
              <p:cNvSpPr/>
              <p:nvPr/>
            </p:nvSpPr>
            <p:spPr bwMode="auto">
              <a:xfrm>
                <a:off x="539552" y="5229324"/>
                <a:ext cx="8064896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 smtClean="0"/>
                  <a:t>To solve </a:t>
                </a:r>
                <a:r>
                  <a:rPr lang="en-US" sz="2400" cap="small" dirty="0" err="1" smtClean="0"/>
                  <a:t>Bitonic</a:t>
                </a:r>
                <a:r>
                  <a:rPr lang="en-US" sz="2400" cap="small" dirty="0" smtClean="0"/>
                  <a:t> TSP </a:t>
                </a:r>
                <a:r>
                  <a:rPr lang="en-US" sz="2400" dirty="0" smtClean="0"/>
                  <a:t>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 smtClean="0"/>
                  <a:t> time: </a:t>
                </a:r>
              </a:p>
              <a:p>
                <a:r>
                  <a:rPr lang="en-US" sz="2400" dirty="0" smtClean="0"/>
                  <a:t>Implement each operation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 smtClean="0"/>
                  <a:t> amortized time.</a:t>
                </a:r>
                <a:endParaRPr lang="en-US" sz="2400" dirty="0"/>
              </a:p>
            </p:txBody>
          </p:sp>
        </mc:Choice>
        <mc:Fallback xmlns="">
          <p:sp>
            <p:nvSpPr>
              <p:cNvPr id="27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5229324"/>
                <a:ext cx="8064896" cy="1079996"/>
              </a:xfrm>
              <a:prstGeom prst="round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IncreasePrev"/>
              <p:cNvSpPr/>
              <p:nvPr/>
            </p:nvSpPr>
            <p:spPr bwMode="auto">
              <a:xfrm>
                <a:off x="1043608" y="3266833"/>
                <a:ext cx="2880320" cy="1244535"/>
              </a:xfrm>
              <a:prstGeom prst="wedgeRoundRectCallout">
                <a:avLst>
                  <a:gd name="adj1" fmla="val -22066"/>
                  <a:gd name="adj2" fmla="val -102391"/>
                  <a:gd name="adj3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Implicit representation of column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2</m:t>
                    </m:r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stores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kumimoji="0" 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with weight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𝑑</m:t>
                    </m:r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(1,2)</m:t>
                    </m:r>
                  </m:oMath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17" name="IncreasePrev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3266833"/>
                <a:ext cx="2880320" cy="1244535"/>
              </a:xfrm>
              <a:prstGeom prst="wedgeRoundRectCallout">
                <a:avLst>
                  <a:gd name="adj1" fmla="val -22066"/>
                  <a:gd name="adj2" fmla="val -102391"/>
                  <a:gd name="adj3" fmla="val 16667"/>
                </a:avLst>
              </a:prstGeom>
              <a:blipFill rotWithShape="1">
                <a:blip r:embed="rId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2470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7" grpId="0" animBg="1"/>
      <p:bldP spid="1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the data structure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Supporting queries is the difficult part</a:t>
                </a:r>
              </a:p>
              <a:p>
                <a:r>
                  <a:rPr lang="en-US" sz="2000" cap="small" dirty="0"/>
                  <a:t>Query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𝑞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:</a:t>
                </a:r>
              </a:p>
              <a:p>
                <a:pPr lvl="1"/>
                <a:r>
                  <a:rPr lang="en-US" sz="2000" dirty="0"/>
                  <a:t>Return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𝑝</m:t>
                    </m:r>
                    <m:r>
                      <a:rPr lang="en-US" sz="2000" i="1">
                        <a:latin typeface="Cambria Math"/>
                      </a:rPr>
                      <m:t>∈</m:t>
                    </m:r>
                    <m:r>
                      <a:rPr lang="en-US" sz="20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000" dirty="0"/>
                  <a:t> that </a:t>
                </a:r>
                <a:r>
                  <a:rPr lang="en-US" sz="2000" dirty="0" smtClean="0"/>
                  <a:t>minimizes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𝑑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𝑝</m:t>
                    </m:r>
                    <m:r>
                      <a:rPr lang="en-US" sz="2000" i="1">
                        <a:latin typeface="Cambria Math"/>
                      </a:rPr>
                      <m:t>,</m:t>
                    </m:r>
                    <m:r>
                      <a:rPr lang="en-US" sz="2000" i="1">
                        <a:latin typeface="Cambria Math"/>
                      </a:rPr>
                      <m:t>𝑞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  <a:p>
                <a:r>
                  <a:rPr lang="en-US" dirty="0" smtClean="0"/>
                  <a:t>Looks like a nearest-neighbor query for points in the plane</a:t>
                </a:r>
              </a:p>
              <a:p>
                <a:pPr lvl="1"/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minimizing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Can be answered efficiently using a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Voronoi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diagram</a:t>
                </a:r>
              </a:p>
              <a:p>
                <a:r>
                  <a:rPr lang="en-US" dirty="0"/>
                  <a:t>The additive term makes it more </a:t>
                </a:r>
                <a:r>
                  <a:rPr lang="en-US" dirty="0" smtClean="0"/>
                  <a:t>complicated</a:t>
                </a:r>
              </a:p>
              <a:p>
                <a:pPr lvl="2"/>
                <a:r>
                  <a:rPr lang="en-US" dirty="0" smtClean="0"/>
                  <a:t>Answer using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additively-weighted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Voronoi</a:t>
                </a:r>
                <a:r>
                  <a:rPr lang="en-US" dirty="0" smtClean="0"/>
                  <a:t> diagram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4523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Voronoi</a:t>
            </a:r>
            <a:r>
              <a:rPr lang="en-US" dirty="0" smtClean="0"/>
              <a:t> diagrams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259206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The </a:t>
                </a:r>
                <a:r>
                  <a:rPr lang="en-US" dirty="0" err="1" smtClean="0"/>
                  <a:t>Voronoi</a:t>
                </a:r>
                <a:r>
                  <a:rPr lang="en-US" dirty="0" smtClean="0"/>
                  <a:t> diagram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sites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: </a:t>
                </a:r>
              </a:p>
              <a:p>
                <a:pPr lvl="1"/>
                <a:r>
                  <a:rPr lang="en-US" dirty="0" smtClean="0"/>
                  <a:t>Partitions the plane into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Voronoi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cells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All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are closer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than to any other site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 err="1"/>
                  <a:t>V</a:t>
                </a:r>
                <a:r>
                  <a:rPr lang="en-US" dirty="0" err="1" smtClean="0"/>
                  <a:t>oronoi</a:t>
                </a:r>
                <a:r>
                  <a:rPr lang="en-US" dirty="0" smtClean="0"/>
                  <a:t> diagram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sites has complexity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Cell boundaries are straight-line segments</a:t>
                </a:r>
              </a:p>
              <a:p>
                <a:r>
                  <a:rPr lang="en-US" dirty="0" smtClean="0"/>
                  <a:t>To find nearest neighbor of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: find cell containing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𝑞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2592065"/>
              </a:xfrm>
              <a:blipFill rotWithShape="1">
                <a:blip r:embed="rId2"/>
                <a:stretch>
                  <a:fillRect l="-963" t="-3052" b="-3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36" y="3690748"/>
            <a:ext cx="3822972" cy="290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640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Additively weighted </a:t>
            </a:r>
            <a:r>
              <a:rPr lang="en-US" dirty="0" err="1" smtClean="0"/>
              <a:t>Voronoi</a:t>
            </a:r>
            <a:r>
              <a:rPr lang="en-US" dirty="0" smtClean="0"/>
              <a:t> diagrams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4608289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 smtClean="0"/>
                  <a:t>Each of the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/>
                  <a:t> sites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ℛ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has a weight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000" b="0" dirty="0" smtClean="0"/>
              </a:p>
              <a:p>
                <a:r>
                  <a:rPr lang="en-US" sz="2000" dirty="0" smtClean="0"/>
                  <a:t>Distance between a point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sz="2000" dirty="0" smtClean="0"/>
                  <a:t> and a site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/>
                            </a:rPr>
                            <m:t>𝑞</m:t>
                          </m:r>
                          <m:r>
                            <a:rPr lang="en-US" sz="20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≔</m:t>
                      </m:r>
                      <m:r>
                        <a:rPr lang="en-US" sz="2000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𝑤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 smtClean="0"/>
              </a:p>
              <a:p>
                <a:r>
                  <a:rPr lang="en-US" sz="2000" dirty="0" smtClean="0"/>
                  <a:t>Additively weighted </a:t>
                </a:r>
                <a:r>
                  <a:rPr lang="en-US" sz="2000" dirty="0" err="1" smtClean="0"/>
                  <a:t>Voronoi</a:t>
                </a:r>
                <a:r>
                  <a:rPr lang="en-US" sz="2000" dirty="0" smtClean="0"/>
                  <a:t> diagram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000" dirty="0" smtClean="0"/>
                  <a:t> weighted sites:</a:t>
                </a:r>
                <a:endParaRPr lang="en-US" sz="2000" dirty="0"/>
              </a:p>
              <a:p>
                <a:pPr lvl="1"/>
                <a:r>
                  <a:rPr lang="en-US" sz="2000" dirty="0"/>
                  <a:t>Partitions </a:t>
                </a:r>
                <a:r>
                  <a:rPr lang="en-US" sz="2000" dirty="0" smtClean="0"/>
                  <a:t>the </a:t>
                </a:r>
                <a:r>
                  <a:rPr lang="en-US" sz="2000" dirty="0"/>
                  <a:t>plane into </a:t>
                </a:r>
                <a:r>
                  <a:rPr lang="en-US" sz="2000" dirty="0" smtClean="0"/>
                  <a:t>weighted </a:t>
                </a:r>
                <a:r>
                  <a:rPr lang="en-US" sz="2000" dirty="0" err="1" smtClean="0">
                    <a:solidFill>
                      <a:srgbClr val="0070C0"/>
                    </a:solidFill>
                  </a:rPr>
                  <a:t>Voronoi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cells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  <a:p>
                <a:pPr lvl="1"/>
                <a:r>
                  <a:rPr lang="en-US" sz="2000" dirty="0"/>
                  <a:t>All points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sz="20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are closer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than </a:t>
                </a:r>
                <a:r>
                  <a:rPr lang="en-US" sz="2000" dirty="0"/>
                  <a:t>to any other </a:t>
                </a:r>
                <a:r>
                  <a:rPr lang="en-US" sz="2000" dirty="0" smtClean="0"/>
                  <a:t>site,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r>
                  <a:rPr lang="en-US" sz="2000" dirty="0" smtClean="0"/>
                  <a:t>with respect to the distance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𝑤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sz="2000" dirty="0" smtClean="0"/>
                  <a:t>Additively weighted </a:t>
                </a:r>
                <a:r>
                  <a:rPr lang="en-US" sz="2000" dirty="0" err="1" smtClean="0"/>
                  <a:t>Voronoi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diagram </a:t>
                </a:r>
                <a:r>
                  <a:rPr lang="en-US" sz="2000" dirty="0" smtClean="0"/>
                  <a:t>has </a:t>
                </a:r>
                <a:r>
                  <a:rPr lang="en-US" sz="2000" dirty="0"/>
                  <a:t>complexity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𝑂</m:t>
                    </m:r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𝑛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 smtClean="0"/>
                  <a:t>Boundaries </a:t>
                </a:r>
                <a:r>
                  <a:rPr lang="en-US" sz="2000" dirty="0"/>
                  <a:t>are straight-line </a:t>
                </a:r>
                <a:r>
                  <a:rPr lang="en-US" sz="2000" dirty="0" smtClean="0"/>
                  <a:t>segments &amp; hyperbolic arcs</a:t>
                </a:r>
              </a:p>
              <a:p>
                <a:r>
                  <a:rPr lang="en-US" sz="2000" dirty="0" smtClean="0"/>
                  <a:t>Geometric interpretation: </a:t>
                </a:r>
              </a:p>
              <a:p>
                <a:pPr lvl="1"/>
                <a:r>
                  <a:rPr lang="en-US" sz="2000" dirty="0" smtClean="0"/>
                  <a:t>Circle around each site, larger weight means smaller circle</a:t>
                </a:r>
              </a:p>
              <a:p>
                <a:pPr lvl="1"/>
                <a:r>
                  <a:rPr lang="en-US" sz="2000" dirty="0" smtClean="0"/>
                  <a:t>Point belongs to cell whose circle is closest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4608289"/>
              </a:xfrm>
              <a:blipFill rotWithShape="1">
                <a:blip r:embed="rId2"/>
                <a:stretch>
                  <a:fillRect l="-741" t="-794" b="-10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  <p:pic>
        <p:nvPicPr>
          <p:cNvPr id="5" name="Sites" descr="http://www.tc.umn.edu/%7Edevul002/images/13poin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633" y="4005064"/>
            <a:ext cx="2528734" cy="252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Voronoi" descr="http://www.tc.umn.edu/~devul002/images/13pointsparti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634" y="4013518"/>
            <a:ext cx="2528733" cy="252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ular Callout 6"/>
              <p:cNvSpPr/>
              <p:nvPr/>
            </p:nvSpPr>
            <p:spPr bwMode="auto">
              <a:xfrm>
                <a:off x="6732240" y="1268760"/>
                <a:ext cx="2160239" cy="1440160"/>
              </a:xfrm>
              <a:prstGeom prst="wedgeRoundRectCallout">
                <a:avLst>
                  <a:gd name="adj1" fmla="val -82974"/>
                  <a:gd name="adj2" fmla="val 17417"/>
                  <a:gd name="adj3" fmla="val 166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000" cap="small" dirty="0" smtClean="0">
                    <a:solidFill>
                      <a:schemeClr val="tx1"/>
                    </a:solidFill>
                    <a:latin typeface="+mj-lt"/>
                  </a:rPr>
                  <a:t>Query</a:t>
                </a:r>
                <a14:m>
                  <m:oMath xmlns:m="http://schemas.openxmlformats.org/officeDocument/2006/math">
                    <m:r>
                      <a:rPr lang="en-US" sz="2000" b="0" i="1" cap="small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cap="small" smtClean="0">
                        <a:solidFill>
                          <a:schemeClr val="tx1"/>
                        </a:solidFill>
                        <a:latin typeface="Cambria Math"/>
                      </a:rPr>
                      <m:t>𝑞</m:t>
                    </m:r>
                    <m:r>
                      <a:rPr lang="en-US" sz="2000" b="0" i="1" cap="small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kumimoji="0" lang="en-US" sz="200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is determined by weighted cell containing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𝑞</m:t>
                    </m:r>
                  </m:oMath>
                </a14:m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7" name="Rounded 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32240" y="1268760"/>
                <a:ext cx="2160239" cy="1440160"/>
              </a:xfrm>
              <a:prstGeom prst="wedgeRoundRectCallout">
                <a:avLst>
                  <a:gd name="adj1" fmla="val -82974"/>
                  <a:gd name="adj2" fmla="val 17417"/>
                  <a:gd name="adj3" fmla="val 16667"/>
                </a:avLst>
              </a:prstGeom>
              <a:blipFill rotWithShape="1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2823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structures for </a:t>
            </a:r>
            <a:r>
              <a:rPr lang="en-US" dirty="0" err="1" smtClean="0"/>
              <a:t>Voronoi</a:t>
            </a:r>
            <a:r>
              <a:rPr lang="en-US" dirty="0" smtClean="0"/>
              <a:t> diagrams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additively weighted </a:t>
                </a:r>
                <a:r>
                  <a:rPr lang="en-US" dirty="0" err="1" smtClean="0"/>
                  <a:t>Voronoi</a:t>
                </a:r>
                <a:r>
                  <a:rPr lang="en-US" dirty="0" smtClean="0"/>
                  <a:t> diagram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weighted sites can be constructed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time</a:t>
                </a:r>
              </a:p>
              <a:p>
                <a:pPr lvl="1"/>
                <a:r>
                  <a:rPr lang="en-US" dirty="0" smtClean="0"/>
                  <a:t>Classic sweep-line algorithm by Fortune [SOCG ‘86]</a:t>
                </a:r>
              </a:p>
              <a:p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point location</a:t>
                </a:r>
                <a:r>
                  <a:rPr lang="en-US" dirty="0" smtClean="0"/>
                  <a:t> data structure for a partition of the plane:</a:t>
                </a:r>
              </a:p>
              <a:p>
                <a:pPr lvl="1"/>
                <a:r>
                  <a:rPr lang="en-US" dirty="0" smtClean="0"/>
                  <a:t>Supports </a:t>
                </a:r>
                <a:r>
                  <a:rPr lang="en-US" cap="small" dirty="0" smtClean="0"/>
                  <a:t>Query</a:t>
                </a:r>
                <a14:m>
                  <m:oMath xmlns:m="http://schemas.openxmlformats.org/officeDocument/2006/math">
                    <m:r>
                      <a:rPr lang="en-US" b="0" i="0" cap="small" smtClean="0">
                        <a:latin typeface="Cambria Math"/>
                      </a:rPr>
                      <m:t> </m:t>
                    </m:r>
                    <m:r>
                      <a:rPr lang="en-US" b="0" i="1" cap="small" smtClean="0">
                        <a:latin typeface="Cambria Math"/>
                      </a:rPr>
                      <m:t>(</m:t>
                    </m:r>
                    <m:r>
                      <a:rPr lang="en-US" b="0" i="1" cap="small" smtClean="0">
                        <a:latin typeface="Cambria Math"/>
                      </a:rPr>
                      <m:t>𝑞</m:t>
                    </m:r>
                    <m:r>
                      <a:rPr lang="en-US" b="0" i="1" cap="small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cap="small" dirty="0" smtClean="0"/>
                  <a:t>, </a:t>
                </a:r>
                <a:r>
                  <a:rPr lang="en-US" dirty="0" smtClean="0"/>
                  <a:t>which outputs the region containing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Queries can be answered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time</a:t>
                </a:r>
              </a:p>
              <a:p>
                <a:r>
                  <a:rPr lang="en-US" dirty="0" smtClean="0"/>
                  <a:t>Can build point location structure for AW-VD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Have to make these structures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dynamic</a:t>
                </a:r>
                <a:r>
                  <a:rPr lang="en-US" dirty="0" smtClean="0"/>
                  <a:t> to speed up the DP</a:t>
                </a:r>
              </a:p>
              <a:p>
                <a:pPr lvl="1"/>
                <a:r>
                  <a:rPr lang="en-US" dirty="0" smtClean="0"/>
                  <a:t>Standard trick to transform static into semi-dynamic</a:t>
                </a:r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logarithmic </a:t>
                </a:r>
                <a:r>
                  <a:rPr lang="en-US" dirty="0" smtClean="0"/>
                  <a:t>method by Bentley &amp; Saxe [J. </a:t>
                </a:r>
                <a:r>
                  <a:rPr lang="en-US" dirty="0" err="1" smtClean="0"/>
                  <a:t>Alg</a:t>
                </a:r>
                <a:r>
                  <a:rPr lang="en-US" dirty="0" smtClean="0"/>
                  <a:t> ‘80]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 b="-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5950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se.wustl.edu/ContentFiles/Research/UndergraduateResearch/CompletedProjects/WebPages/sp12/KevinTeng/1940sales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139" y="3645024"/>
            <a:ext cx="2777505" cy="290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Traveling Salesman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a tour among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cities visiting each city exactly once while minimizing the total travel distance</a:t>
                </a:r>
              </a:p>
              <a:p>
                <a:pPr lvl="1"/>
                <a:r>
                  <a:rPr lang="en-US" dirty="0" smtClean="0"/>
                  <a:t>Classic problem with an extensive history</a:t>
                </a:r>
              </a:p>
              <a:p>
                <a:pPr lvl="1"/>
                <a:r>
                  <a:rPr lang="en-US" dirty="0" smtClean="0"/>
                  <a:t>The lens of fine-grained analysis uncovers new insights!</a:t>
                </a:r>
              </a:p>
              <a:p>
                <a:r>
                  <a:rPr lang="en-US" dirty="0" smtClean="0"/>
                  <a:t>We focus on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symmetric</a:t>
                </a:r>
                <a:r>
                  <a:rPr lang="en-US" dirty="0" smtClean="0"/>
                  <a:t> problem on graphs, and among points in the Euclidean plane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𝑑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𝑢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Our research covers two settings: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Finding </a:t>
                </a:r>
                <a:r>
                  <a:rPr lang="en-US" dirty="0" err="1" smtClean="0"/>
                  <a:t>bitonic</a:t>
                </a:r>
                <a:r>
                  <a:rPr lang="en-US" dirty="0" smtClean="0"/>
                  <a:t> TSP tours in the plane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Finding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improvements to an</a:t>
                </a:r>
                <a:br>
                  <a:rPr lang="en-US" dirty="0" smtClean="0"/>
                </a:br>
                <a:r>
                  <a:rPr lang="en-US" dirty="0" smtClean="0"/>
                  <a:t>existing tour (used in local search)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1112" r="-1481" b="-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 descr="C:\Users\bjansen\AppData\Local\Microsoft\Windows\INetCache\IE\BD5T8V2F\magnifying_glass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3111" flipH="1">
            <a:off x="6077768" y="3923350"/>
            <a:ext cx="2305381" cy="234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7111835">
            <a:off x="6099771" y="5390503"/>
            <a:ext cx="1951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+mj-lt"/>
              </a:rPr>
              <a:t>fine-grained</a:t>
            </a:r>
            <a:endParaRPr lang="en-US" sz="20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6231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Logarithmic method – 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  <p:grpSp>
        <p:nvGrpSpPr>
          <p:cNvPr id="5" name="Sizes"/>
          <p:cNvGrpSpPr/>
          <p:nvPr/>
        </p:nvGrpSpPr>
        <p:grpSpPr>
          <a:xfrm>
            <a:off x="649756" y="1300698"/>
            <a:ext cx="8412085" cy="341376"/>
            <a:chOff x="649756" y="1300698"/>
            <a:chExt cx="8412085" cy="3413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035851" y="1300698"/>
                  <a:ext cx="141443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/>
                          </a:rPr>
                          <m:t>=16</m:t>
                        </m:r>
                      </m:oMath>
                    </m:oMathPara>
                  </a14:m>
                  <a:endParaRPr lang="en-US" sz="1600" dirty="0" err="1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5851" y="1300698"/>
                  <a:ext cx="1414432" cy="33855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646479" y="1300698"/>
                  <a:ext cx="128571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/>
                          </a:rPr>
                          <m:t>=8</m:t>
                        </m:r>
                      </m:oMath>
                    </m:oMathPara>
                  </a14:m>
                  <a:endParaRPr lang="en-US" sz="1600" dirty="0" err="1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6479" y="1300698"/>
                  <a:ext cx="1285710" cy="3385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533759" y="1300698"/>
                  <a:ext cx="103217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/>
                          </a:rPr>
                          <m:t>=2</m:t>
                        </m:r>
                      </m:oMath>
                    </m:oMathPara>
                  </a14:m>
                  <a:endParaRPr lang="en-US" sz="1600" dirty="0" err="1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3759" y="1300698"/>
                  <a:ext cx="1032170" cy="3385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7565929" y="1300698"/>
                  <a:ext cx="14959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/>
                          </a:rPr>
                          <m:t>=1</m:t>
                        </m:r>
                      </m:oMath>
                    </m:oMathPara>
                  </a14:m>
                  <a:endParaRPr lang="en-US" sz="1600" dirty="0" err="1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5929" y="1300698"/>
                  <a:ext cx="1495912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5293849" y="1300698"/>
                  <a:ext cx="128571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/>
                          </a:rPr>
                          <m:t>=4</m:t>
                        </m:r>
                      </m:oMath>
                    </m:oMathPara>
                  </a14:m>
                  <a:endParaRPr lang="en-US" sz="1600" dirty="0" err="1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3849" y="1300698"/>
                  <a:ext cx="1285710" cy="33855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649756" y="1300698"/>
                  <a:ext cx="1414432" cy="3413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</a:rPr>
                              <m:t>5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/>
                          </a:rPr>
                          <m:t>=32</m:t>
                        </m:r>
                      </m:oMath>
                    </m:oMathPara>
                  </a14:m>
                  <a:endParaRPr lang="en-US" sz="1600" dirty="0" err="1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756" y="1300698"/>
                  <a:ext cx="1414432" cy="34137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Emptyset"/>
          <p:cNvGrpSpPr/>
          <p:nvPr/>
        </p:nvGrpSpPr>
        <p:grpSpPr>
          <a:xfrm>
            <a:off x="750141" y="1737749"/>
            <a:ext cx="5829418" cy="338554"/>
            <a:chOff x="750141" y="1737749"/>
            <a:chExt cx="5829418" cy="338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5293849" y="1737749"/>
                  <a:ext cx="128571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  <m:t>∅</m:t>
                        </m:r>
                      </m:oMath>
                    </m:oMathPara>
                  </a14:m>
                  <a:endParaRPr lang="en-US" sz="1600" dirty="0" err="1" smtClean="0">
                    <a:solidFill>
                      <a:srgbClr val="3366FF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3849" y="1737749"/>
                  <a:ext cx="1285710" cy="3385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750141" y="1737749"/>
                  <a:ext cx="128571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  <m:t>∅</m:t>
                        </m:r>
                      </m:oMath>
                    </m:oMathPara>
                  </a14:m>
                  <a:endParaRPr lang="en-US" sz="1600" dirty="0" err="1" smtClean="0">
                    <a:solidFill>
                      <a:srgbClr val="3366FF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141" y="1737749"/>
                  <a:ext cx="1285710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717032"/>
                <a:ext cx="8229600" cy="2304256"/>
              </a:xfrm>
            </p:spPr>
            <p:txBody>
              <a:bodyPr/>
              <a:lstStyle/>
              <a:p>
                <a:r>
                  <a:rPr lang="en-US" dirty="0" smtClean="0"/>
                  <a:t>Divide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points over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/>
                          </a:rPr>
                          <m:t>⌊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⌋</m:t>
                        </m:r>
                      </m:e>
                    </m:func>
                  </m:oMath>
                </a14:m>
                <a:r>
                  <a:rPr lang="en-US" dirty="0" smtClean="0"/>
                  <a:t> partial data structures</a:t>
                </a:r>
              </a:p>
              <a:p>
                <a:pPr lvl="1"/>
                <a:r>
                  <a:rPr lang="en-US" dirty="0" smtClean="0"/>
                  <a:t># of points in each partial structure is a power of 2</a:t>
                </a:r>
              </a:p>
              <a:p>
                <a:pPr lvl="1"/>
                <a:r>
                  <a:rPr lang="en-US" dirty="0"/>
                  <a:t>Partial structure for 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 in the binary expansion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=011011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717032"/>
                <a:ext cx="8229600" cy="2304256"/>
              </a:xfrm>
              <a:blipFill rotWithShape="1">
                <a:blip r:embed="rId10"/>
                <a:stretch>
                  <a:fillRect l="-1111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Boxes"/>
          <p:cNvGrpSpPr/>
          <p:nvPr/>
        </p:nvGrpSpPr>
        <p:grpSpPr>
          <a:xfrm>
            <a:off x="2035851" y="1729454"/>
            <a:ext cx="6329127" cy="1627538"/>
            <a:chOff x="2035851" y="1729454"/>
            <a:chExt cx="6329127" cy="1627538"/>
          </a:xfrm>
        </p:grpSpPr>
        <p:pic>
          <p:nvPicPr>
            <p:cNvPr id="4098" name="Picture 2" descr="C:\Users\bjansen\AppData\Local\Microsoft\Windows\INetCache\IE\D3YX1PK2\large-pink-box-0-3545[1].gi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2092" y="1772816"/>
              <a:ext cx="262886" cy="291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C:\Users\bjansen\AppData\Local\Microsoft\Windows\INetCache\IE\D3YX1PK2\large-pink-box-0-3545[1].gif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6705" y="1769010"/>
              <a:ext cx="522344" cy="579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:\Users\bjansen\AppData\Local\Microsoft\Windows\INetCache\IE\D3YX1PK2\large-pink-box-0-3545[1].gi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4958" y="1729454"/>
              <a:ext cx="853066" cy="947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C:\Users\bjansen\AppData\Local\Microsoft\Windows\INetCache\IE\D3YX1PK2\large-pink-box-0-3545[1].gif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5851" y="1786788"/>
              <a:ext cx="1414432" cy="1570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02855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Logarithmic method </a:t>
            </a:r>
            <a:r>
              <a:rPr lang="en-US" dirty="0"/>
              <a:t>– partial structures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  <p:grpSp>
        <p:nvGrpSpPr>
          <p:cNvPr id="5" name="Partials"/>
          <p:cNvGrpSpPr/>
          <p:nvPr/>
        </p:nvGrpSpPr>
        <p:grpSpPr>
          <a:xfrm>
            <a:off x="1981692" y="1680581"/>
            <a:ext cx="6360069" cy="1438677"/>
            <a:chOff x="1981692" y="1680581"/>
            <a:chExt cx="6360069" cy="143867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5849" y="1714448"/>
              <a:ext cx="504056" cy="194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9498" y="1680581"/>
              <a:ext cx="1223987" cy="1023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692" y="1681078"/>
              <a:ext cx="1522751" cy="1438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8077835" y="1738660"/>
              <a:ext cx="263926" cy="209147"/>
              <a:chOff x="7788236" y="2458740"/>
              <a:chExt cx="363472" cy="288032"/>
            </a:xfrm>
          </p:grpSpPr>
          <p:sp>
            <p:nvSpPr>
              <p:cNvPr id="8" name="Rectangle 7"/>
              <p:cNvSpPr/>
              <p:nvPr/>
            </p:nvSpPr>
            <p:spPr bwMode="auto">
              <a:xfrm>
                <a:off x="7788236" y="2458740"/>
                <a:ext cx="363472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3366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88" t="51317" r="70775" b="11392"/>
              <a:stretch/>
            </p:blipFill>
            <p:spPr bwMode="auto">
              <a:xfrm>
                <a:off x="7887782" y="2508250"/>
                <a:ext cx="181020" cy="13493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35851" y="1300698"/>
                <a:ext cx="14144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=16</m:t>
                      </m:r>
                    </m:oMath>
                  </m:oMathPara>
                </a14:m>
                <a:endParaRPr lang="en-US" sz="16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851" y="1300698"/>
                <a:ext cx="1414432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46479" y="1300698"/>
                <a:ext cx="12857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US" sz="16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479" y="1300698"/>
                <a:ext cx="1285710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33759" y="1300698"/>
                <a:ext cx="10321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sz="16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59" y="1300698"/>
                <a:ext cx="1032170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565929" y="1300698"/>
                <a:ext cx="14959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16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929" y="1300698"/>
                <a:ext cx="1495912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93849" y="1300698"/>
                <a:ext cx="12857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sz="16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849" y="1300698"/>
                <a:ext cx="1285710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49756" y="1300698"/>
                <a:ext cx="1414432" cy="341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=32</m:t>
                      </m:r>
                    </m:oMath>
                  </m:oMathPara>
                </a14:m>
                <a:endParaRPr lang="en-US" sz="16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56" y="1300698"/>
                <a:ext cx="1414432" cy="34137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293849" y="1737749"/>
                <a:ext cx="12857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3366FF"/>
                          </a:solidFill>
                          <a:latin typeface="Cambria Math"/>
                        </a:rPr>
                        <m:t>∅</m:t>
                      </m:r>
                    </m:oMath>
                  </m:oMathPara>
                </a14:m>
                <a:endParaRPr lang="en-US" sz="1600" dirty="0" err="1" smtClean="0">
                  <a:solidFill>
                    <a:srgbClr val="3366FF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849" y="1737749"/>
                <a:ext cx="1285710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50141" y="1737749"/>
                <a:ext cx="12857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3366FF"/>
                          </a:solidFill>
                          <a:latin typeface="Cambria Math"/>
                        </a:rPr>
                        <m:t>∅</m:t>
                      </m:r>
                    </m:oMath>
                  </m:oMathPara>
                </a14:m>
                <a:endParaRPr lang="en-US" sz="1600" dirty="0" err="1" smtClean="0">
                  <a:solidFill>
                    <a:srgbClr val="3366FF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41" y="1737749"/>
                <a:ext cx="1285710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717032"/>
                <a:ext cx="8229600" cy="2304256"/>
              </a:xfrm>
            </p:spPr>
            <p:txBody>
              <a:bodyPr/>
              <a:lstStyle/>
              <a:p>
                <a:r>
                  <a:rPr lang="en-US" dirty="0" smtClean="0"/>
                  <a:t>A partial structure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consists </a:t>
                </a:r>
                <a:r>
                  <a:rPr lang="en-US" dirty="0"/>
                  <a:t>of:</a:t>
                </a:r>
              </a:p>
              <a:p>
                <a:pPr lvl="1"/>
                <a:r>
                  <a:rPr lang="en-US" dirty="0" smtClean="0"/>
                  <a:t>Static weighted </a:t>
                </a:r>
                <a:r>
                  <a:rPr lang="en-US" dirty="0" err="1"/>
                  <a:t>Voronoi</a:t>
                </a:r>
                <a:r>
                  <a:rPr lang="en-US" dirty="0"/>
                  <a:t> </a:t>
                </a:r>
                <a:r>
                  <a:rPr lang="en-US" dirty="0" smtClean="0"/>
                  <a:t>diagram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with point location</a:t>
                </a:r>
              </a:p>
              <a:p>
                <a:pPr lvl="1"/>
                <a:r>
                  <a:rPr lang="en-US" dirty="0"/>
                  <a:t>Weight modifier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Interpret total weight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stored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plus weight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in the </a:t>
                </a:r>
                <a:r>
                  <a:rPr lang="en-US" dirty="0" err="1" smtClean="0"/>
                  <a:t>Voronoi</a:t>
                </a:r>
                <a:r>
                  <a:rPr lang="en-US" dirty="0" smtClean="0"/>
                  <a:t> diagram</a:t>
                </a:r>
                <a:endParaRPr lang="en-US" dirty="0"/>
              </a:p>
            </p:txBody>
          </p:sp>
        </mc:Choice>
        <mc:Fallback xmlns="">
          <p:sp>
            <p:nvSpPr>
              <p:cNvPr id="2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717032"/>
                <a:ext cx="8229600" cy="2304256"/>
              </a:xfrm>
              <a:blipFill rotWithShape="1">
                <a:blip r:embed="rId13"/>
                <a:stretch>
                  <a:fillRect l="-1111" t="-185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Boxes"/>
          <p:cNvGrpSpPr/>
          <p:nvPr/>
        </p:nvGrpSpPr>
        <p:grpSpPr>
          <a:xfrm>
            <a:off x="2035851" y="1729454"/>
            <a:ext cx="6329127" cy="1627538"/>
            <a:chOff x="2035851" y="1729454"/>
            <a:chExt cx="6329127" cy="1627538"/>
          </a:xfrm>
        </p:grpSpPr>
        <p:pic>
          <p:nvPicPr>
            <p:cNvPr id="28" name="Picture 2" descr="C:\Users\bjansen\AppData\Local\Microsoft\Windows\INetCache\IE\D3YX1PK2\large-pink-box-0-3545[1].gif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2092" y="1772816"/>
              <a:ext cx="262886" cy="291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C:\Users\bjansen\AppData\Local\Microsoft\Windows\INetCache\IE\D3YX1PK2\large-pink-box-0-3545[1].gif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6705" y="1769010"/>
              <a:ext cx="522344" cy="579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C:\Users\bjansen\AppData\Local\Microsoft\Windows\INetCache\IE\D3YX1PK2\large-pink-box-0-3545[1].gif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4958" y="1729454"/>
              <a:ext cx="853066" cy="947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C:\Users\bjansen\AppData\Local\Microsoft\Windows\INetCache\IE\D3YX1PK2\large-pink-box-0-3545[1].gif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5851" y="1786788"/>
              <a:ext cx="1414432" cy="1570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WeightModifiers"/>
          <p:cNvGrpSpPr/>
          <p:nvPr/>
        </p:nvGrpSpPr>
        <p:grpSpPr>
          <a:xfrm>
            <a:off x="2035851" y="1988840"/>
            <a:ext cx="7025990" cy="1468972"/>
            <a:chOff x="2035851" y="1988840"/>
            <a:chExt cx="7025990" cy="14689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2035851" y="3119258"/>
                  <a:ext cx="141443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=7</m:t>
                        </m:r>
                      </m:oMath>
                    </m:oMathPara>
                  </a14:m>
                  <a:endParaRPr lang="en-US" sz="1600" dirty="0" err="1" smtClean="0">
                    <a:solidFill>
                      <a:srgbClr val="0070C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5851" y="3119258"/>
                  <a:ext cx="1414432" cy="338554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646479" y="2679865"/>
                  <a:ext cx="128571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=11</m:t>
                        </m:r>
                      </m:oMath>
                    </m:oMathPara>
                  </a14:m>
                  <a:endParaRPr lang="en-US" sz="1600" dirty="0" err="1" smtClean="0">
                    <a:solidFill>
                      <a:srgbClr val="0070C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6479" y="2679865"/>
                  <a:ext cx="1285710" cy="338554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6533759" y="2010326"/>
                  <a:ext cx="103217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=8</m:t>
                        </m:r>
                      </m:oMath>
                    </m:oMathPara>
                  </a14:m>
                  <a:endParaRPr lang="en-US" sz="1600" dirty="0" err="1" smtClean="0">
                    <a:solidFill>
                      <a:srgbClr val="0070C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3759" y="2010326"/>
                  <a:ext cx="1032170" cy="338554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7565929" y="1988840"/>
                  <a:ext cx="14959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=15</m:t>
                        </m:r>
                      </m:oMath>
                    </m:oMathPara>
                  </a14:m>
                  <a:endParaRPr lang="en-US" sz="1600" dirty="0" err="1" smtClean="0">
                    <a:solidFill>
                      <a:srgbClr val="0070C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5929" y="1988840"/>
                  <a:ext cx="1495912" cy="338554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190251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Logarithmic method </a:t>
            </a:r>
            <a:r>
              <a:rPr lang="en-US" dirty="0"/>
              <a:t>– </a:t>
            </a:r>
            <a:r>
              <a:rPr lang="en-US" dirty="0" smtClean="0"/>
              <a:t>bulk updates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  <p:grpSp>
        <p:nvGrpSpPr>
          <p:cNvPr id="5" name="Partials"/>
          <p:cNvGrpSpPr/>
          <p:nvPr/>
        </p:nvGrpSpPr>
        <p:grpSpPr>
          <a:xfrm>
            <a:off x="1981692" y="1680581"/>
            <a:ext cx="6360069" cy="1438677"/>
            <a:chOff x="1981692" y="1680581"/>
            <a:chExt cx="6360069" cy="143867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5849" y="1714448"/>
              <a:ext cx="504056" cy="1948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9498" y="1680581"/>
              <a:ext cx="1223987" cy="1023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692" y="1681078"/>
              <a:ext cx="1522751" cy="1438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8077835" y="1738660"/>
              <a:ext cx="263926" cy="209147"/>
              <a:chOff x="7788236" y="2458740"/>
              <a:chExt cx="363472" cy="288032"/>
            </a:xfrm>
          </p:grpSpPr>
          <p:sp>
            <p:nvSpPr>
              <p:cNvPr id="8" name="Rectangle 7"/>
              <p:cNvSpPr/>
              <p:nvPr/>
            </p:nvSpPr>
            <p:spPr bwMode="auto">
              <a:xfrm>
                <a:off x="7788236" y="2458740"/>
                <a:ext cx="363472" cy="28803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3366FF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88" t="51317" r="70775" b="11392"/>
              <a:stretch/>
            </p:blipFill>
            <p:spPr bwMode="auto">
              <a:xfrm>
                <a:off x="7887782" y="2508250"/>
                <a:ext cx="181020" cy="13493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35851" y="1300698"/>
                <a:ext cx="14144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=16</m:t>
                      </m:r>
                    </m:oMath>
                  </m:oMathPara>
                </a14:m>
                <a:endParaRPr lang="en-US" sz="16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851" y="1300698"/>
                <a:ext cx="1414432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46479" y="1300698"/>
                <a:ext cx="12857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US" sz="16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479" y="1300698"/>
                <a:ext cx="1285710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33759" y="1300698"/>
                <a:ext cx="10321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sz="16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59" y="1300698"/>
                <a:ext cx="1032170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565929" y="1300698"/>
                <a:ext cx="14959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16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929" y="1300698"/>
                <a:ext cx="1495912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93849" y="1300698"/>
                <a:ext cx="12857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sz="16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849" y="1300698"/>
                <a:ext cx="1285710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49756" y="1300698"/>
                <a:ext cx="1414432" cy="341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=32</m:t>
                      </m:r>
                    </m:oMath>
                  </m:oMathPara>
                </a14:m>
                <a:endParaRPr lang="en-US" sz="16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56" y="1300698"/>
                <a:ext cx="1414432" cy="34137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293849" y="1737749"/>
                <a:ext cx="12857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3366FF"/>
                          </a:solidFill>
                          <a:latin typeface="Cambria Math"/>
                        </a:rPr>
                        <m:t>∅</m:t>
                      </m:r>
                    </m:oMath>
                  </m:oMathPara>
                </a14:m>
                <a:endParaRPr lang="en-US" sz="1600" dirty="0" err="1" smtClean="0">
                  <a:solidFill>
                    <a:srgbClr val="3366FF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849" y="1737749"/>
                <a:ext cx="1285710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50141" y="1737749"/>
                <a:ext cx="12857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3366FF"/>
                          </a:solidFill>
                          <a:latin typeface="Cambria Math"/>
                        </a:rPr>
                        <m:t>∅</m:t>
                      </m:r>
                    </m:oMath>
                  </m:oMathPara>
                </a14:m>
                <a:endParaRPr lang="en-US" sz="1600" dirty="0" err="1" smtClean="0">
                  <a:solidFill>
                    <a:srgbClr val="3366FF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41" y="1737749"/>
                <a:ext cx="1285710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717032"/>
                <a:ext cx="8229600" cy="2304256"/>
              </a:xfrm>
            </p:spPr>
            <p:txBody>
              <a:bodyPr/>
              <a:lstStyle/>
              <a:p>
                <a:pPr marL="342900" lvl="1" indent="-342900">
                  <a:spcBef>
                    <a:spcPts val="1800"/>
                  </a:spcBef>
                  <a:buFontTx/>
                  <a:buChar char="•"/>
                </a:pPr>
                <a:r>
                  <a:rPr lang="en-US" dirty="0" smtClean="0"/>
                  <a:t>To </a:t>
                </a:r>
                <a:r>
                  <a:rPr lang="en-US" dirty="0"/>
                  <a:t>handle </a:t>
                </a:r>
                <a:r>
                  <a:rPr lang="en-US" sz="2000" cap="small" dirty="0"/>
                  <a:t>Bulk update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(</m:t>
                    </m:r>
                    <m:r>
                      <a:rPr lang="en-US" sz="2000" i="1">
                        <a:latin typeface="Cambria Math"/>
                      </a:rPr>
                      <m:t>𝑟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/>
                  <a:t>:</a:t>
                </a:r>
              </a:p>
              <a:p>
                <a:pPr lvl="1"/>
                <a:r>
                  <a:rPr lang="en-US" dirty="0" smtClean="0"/>
                  <a:t>Increase all weight modifiers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Preserves structure of weighted </a:t>
                </a:r>
                <a:r>
                  <a:rPr lang="en-US" dirty="0" err="1" smtClean="0"/>
                  <a:t>Voronoi</a:t>
                </a:r>
                <a:r>
                  <a:rPr lang="en-US" dirty="0" smtClean="0"/>
                  <a:t> diagram:</a:t>
                </a:r>
              </a:p>
              <a:p>
                <a:pPr lvl="1"/>
                <a:r>
                  <a:rPr lang="en-US" dirty="0" smtClean="0"/>
                  <a:t>Measures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result in the same closest neighbor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717032"/>
                <a:ext cx="8229600" cy="2304256"/>
              </a:xfrm>
              <a:blipFill rotWithShape="1">
                <a:blip r:embed="rId13"/>
                <a:stretch>
                  <a:fillRect l="-1111" t="-2381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AddR"/>
          <p:cNvGrpSpPr/>
          <p:nvPr/>
        </p:nvGrpSpPr>
        <p:grpSpPr>
          <a:xfrm>
            <a:off x="3036386" y="1988840"/>
            <a:ext cx="6016853" cy="1468972"/>
            <a:chOff x="3036386" y="1988840"/>
            <a:chExt cx="6016853" cy="14689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036386" y="3119258"/>
                  <a:ext cx="41503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 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oMath>
                    </m:oMathPara>
                  </a14:m>
                  <a:endParaRPr lang="en-US" sz="1600" dirty="0" err="1" smtClean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6386" y="3119258"/>
                  <a:ext cx="415038" cy="338554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73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580505" y="2684057"/>
                  <a:ext cx="41503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 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oMath>
                    </m:oMathPara>
                  </a14:m>
                  <a:endParaRPr lang="en-US" sz="1600" dirty="0" err="1" smtClean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0505" y="2684057"/>
                  <a:ext cx="415038" cy="338554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7325314" y="2010326"/>
                  <a:ext cx="41503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 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oMath>
                    </m:oMathPara>
                  </a14:m>
                  <a:endParaRPr lang="en-US" sz="1600" dirty="0" err="1" smtClean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5314" y="2010326"/>
                  <a:ext cx="415038" cy="338554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73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8638201" y="1988840"/>
                  <a:ext cx="41503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 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oMath>
                    </m:oMathPara>
                  </a14:m>
                  <a:endParaRPr lang="en-US" sz="1600" dirty="0" err="1" smtClean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8201" y="1988840"/>
                  <a:ext cx="415038" cy="338554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l="-73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WeightModifiers"/>
          <p:cNvGrpSpPr/>
          <p:nvPr/>
        </p:nvGrpSpPr>
        <p:grpSpPr>
          <a:xfrm>
            <a:off x="2035851" y="1988840"/>
            <a:ext cx="7025990" cy="1468972"/>
            <a:chOff x="2035851" y="1988840"/>
            <a:chExt cx="7025990" cy="14689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2035851" y="3119258"/>
                  <a:ext cx="141443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=7</m:t>
                        </m:r>
                      </m:oMath>
                    </m:oMathPara>
                  </a14:m>
                  <a:endParaRPr lang="en-US" sz="1600" dirty="0" err="1" smtClean="0">
                    <a:solidFill>
                      <a:srgbClr val="0070C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5851" y="3119258"/>
                  <a:ext cx="1414432" cy="338554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3646479" y="2679865"/>
                  <a:ext cx="128571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=11</m:t>
                        </m:r>
                      </m:oMath>
                    </m:oMathPara>
                  </a14:m>
                  <a:endParaRPr lang="en-US" sz="1600" dirty="0" err="1" smtClean="0">
                    <a:solidFill>
                      <a:srgbClr val="0070C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6479" y="2679865"/>
                  <a:ext cx="1285710" cy="338554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6533759" y="2010326"/>
                  <a:ext cx="103217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=8</m:t>
                        </m:r>
                      </m:oMath>
                    </m:oMathPara>
                  </a14:m>
                  <a:endParaRPr lang="en-US" sz="1600" dirty="0" err="1" smtClean="0">
                    <a:solidFill>
                      <a:srgbClr val="0070C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3759" y="2010326"/>
                  <a:ext cx="1032170" cy="338554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7565929" y="1988840"/>
                  <a:ext cx="14959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=15</m:t>
                        </m:r>
                      </m:oMath>
                    </m:oMathPara>
                  </a14:m>
                  <a:endParaRPr lang="en-US" sz="1600" dirty="0" err="1" smtClean="0">
                    <a:solidFill>
                      <a:srgbClr val="0070C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5929" y="1988840"/>
                  <a:ext cx="1495912" cy="338554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heorem"/>
              <p:cNvSpPr/>
              <p:nvPr/>
            </p:nvSpPr>
            <p:spPr bwMode="auto">
              <a:xfrm>
                <a:off x="5293849" y="2839796"/>
                <a:ext cx="3551871" cy="115212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cap="small" dirty="0" smtClean="0"/>
                  <a:t>Bulk update</a:t>
                </a:r>
                <a:r>
                  <a:rPr lang="en-US" sz="2400" dirty="0" smtClean="0"/>
                  <a:t> takes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worst-case time</a:t>
                </a:r>
              </a:p>
            </p:txBody>
          </p:sp>
        </mc:Choice>
        <mc:Fallback xmlns="">
          <p:sp>
            <p:nvSpPr>
              <p:cNvPr id="45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3849" y="2839796"/>
                <a:ext cx="3551871" cy="1152128"/>
              </a:xfrm>
              <a:prstGeom prst="roundRect">
                <a:avLst/>
              </a:prstGeom>
              <a:blipFill rotWithShape="1">
                <a:blip r:embed="rId2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9834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Logarithmic method – queries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23</a:t>
            </a:fld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849" y="1714448"/>
            <a:ext cx="504056" cy="19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498" y="1680581"/>
            <a:ext cx="1223987" cy="102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692" y="1681078"/>
            <a:ext cx="1522751" cy="143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8077835" y="1738660"/>
            <a:ext cx="263926" cy="209147"/>
            <a:chOff x="7788236" y="2458740"/>
            <a:chExt cx="363472" cy="288032"/>
          </a:xfrm>
        </p:grpSpPr>
        <p:sp>
          <p:nvSpPr>
            <p:cNvPr id="8" name="Rectangle 7"/>
            <p:cNvSpPr/>
            <p:nvPr/>
          </p:nvSpPr>
          <p:spPr bwMode="auto">
            <a:xfrm>
              <a:off x="7788236" y="2458740"/>
              <a:ext cx="363472" cy="2880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66FF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88" t="51317" r="70775" b="11392"/>
            <a:stretch/>
          </p:blipFill>
          <p:spPr bwMode="auto">
            <a:xfrm>
              <a:off x="7887782" y="2508250"/>
              <a:ext cx="181020" cy="13493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35851" y="1300698"/>
                <a:ext cx="14144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=16</m:t>
                      </m:r>
                    </m:oMath>
                  </m:oMathPara>
                </a14:m>
                <a:endParaRPr lang="en-US" sz="16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851" y="1300698"/>
                <a:ext cx="1414432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46479" y="1300698"/>
                <a:ext cx="12857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US" sz="16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479" y="1300698"/>
                <a:ext cx="1285710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33759" y="1300698"/>
                <a:ext cx="10321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sz="16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59" y="1300698"/>
                <a:ext cx="1032170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565929" y="1300698"/>
                <a:ext cx="14959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16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929" y="1300698"/>
                <a:ext cx="1495912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93849" y="1300698"/>
                <a:ext cx="12857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sz="16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849" y="1300698"/>
                <a:ext cx="1285710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49756" y="1300698"/>
                <a:ext cx="1414432" cy="341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=32</m:t>
                      </m:r>
                    </m:oMath>
                  </m:oMathPara>
                </a14:m>
                <a:endParaRPr lang="en-US" sz="16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56" y="1300698"/>
                <a:ext cx="1414432" cy="34137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293849" y="1737749"/>
                <a:ext cx="12857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3366FF"/>
                          </a:solidFill>
                          <a:latin typeface="Cambria Math"/>
                        </a:rPr>
                        <m:t>∅</m:t>
                      </m:r>
                    </m:oMath>
                  </m:oMathPara>
                </a14:m>
                <a:endParaRPr lang="en-US" sz="1600" dirty="0" err="1" smtClean="0">
                  <a:solidFill>
                    <a:srgbClr val="3366FF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849" y="1737749"/>
                <a:ext cx="1285710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50141" y="1737749"/>
                <a:ext cx="12857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3366FF"/>
                          </a:solidFill>
                          <a:latin typeface="Cambria Math"/>
                        </a:rPr>
                        <m:t>∅</m:t>
                      </m:r>
                    </m:oMath>
                  </m:oMathPara>
                </a14:m>
                <a:endParaRPr lang="en-US" sz="1600" dirty="0" err="1" smtClean="0">
                  <a:solidFill>
                    <a:srgbClr val="3366FF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41" y="1737749"/>
                <a:ext cx="1285710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717032"/>
                <a:ext cx="8229600" cy="273630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cap="small" dirty="0" smtClean="0"/>
                  <a:t>Query</a:t>
                </a:r>
                <a14:m>
                  <m:oMath xmlns:m="http://schemas.openxmlformats.org/officeDocument/2006/math">
                    <m:r>
                      <a:rPr lang="en-US" b="0" i="1" cap="small" smtClean="0">
                        <a:latin typeface="Cambria Math"/>
                      </a:rPr>
                      <m:t>(</m:t>
                    </m:r>
                    <m:r>
                      <a:rPr lang="en-US" b="0" i="1" cap="small" smtClean="0">
                        <a:latin typeface="Cambria Math"/>
                      </a:rPr>
                      <m:t>𝑞</m:t>
                    </m:r>
                    <m:r>
                      <a:rPr lang="en-US" b="0" i="1" cap="small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asks for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minimizing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𝑑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the sum of weight in VD + weight modifier</a:t>
                </a:r>
              </a:p>
              <a:p>
                <a:r>
                  <a:rPr lang="en-US" dirty="0" smtClean="0"/>
                  <a:t>To answer the query:</a:t>
                </a:r>
              </a:p>
              <a:p>
                <a:pPr lvl="1"/>
                <a:r>
                  <a:rPr lang="en-US" dirty="0" smtClean="0"/>
                  <a:t>Find a candidate weighted-closest point in partial structure</a:t>
                </a:r>
              </a:p>
              <a:p>
                <a:pPr lvl="2"/>
                <a:r>
                  <a:rPr lang="en-US" dirty="0" smtClean="0"/>
                  <a:t>Query for weighted-nearest neighbor, add modifier</a:t>
                </a:r>
              </a:p>
              <a:p>
                <a:pPr lvl="1"/>
                <a:r>
                  <a:rPr lang="en-US" dirty="0" smtClean="0"/>
                  <a:t>Gives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 candidate answers, output best one</a:t>
                </a:r>
                <a:endParaRPr lang="en-US" dirty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2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717032"/>
                <a:ext cx="8229600" cy="2736304"/>
              </a:xfrm>
              <a:blipFill rotWithShape="1">
                <a:blip r:embed="rId13"/>
                <a:stretch>
                  <a:fillRect l="-1111" t="-2004" r="-1037" b="-1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AddR"/>
          <p:cNvGrpSpPr/>
          <p:nvPr/>
        </p:nvGrpSpPr>
        <p:grpSpPr>
          <a:xfrm>
            <a:off x="3036386" y="1988840"/>
            <a:ext cx="6016853" cy="1468972"/>
            <a:chOff x="3036386" y="1988840"/>
            <a:chExt cx="6016853" cy="14689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036386" y="3119258"/>
                  <a:ext cx="41503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 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oMath>
                    </m:oMathPara>
                  </a14:m>
                  <a:endParaRPr lang="en-US" sz="1600" dirty="0" err="1" smtClean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6386" y="3119258"/>
                  <a:ext cx="415038" cy="338554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73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4580505" y="2684057"/>
                  <a:ext cx="41503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 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oMath>
                    </m:oMathPara>
                  </a14:m>
                  <a:endParaRPr lang="en-US" sz="1600" dirty="0" err="1" smtClean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0505" y="2684057"/>
                  <a:ext cx="415038" cy="338554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7325314" y="2010326"/>
                  <a:ext cx="41503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 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oMath>
                    </m:oMathPara>
                  </a14:m>
                  <a:endParaRPr lang="en-US" sz="1600" dirty="0" err="1" smtClean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5314" y="2010326"/>
                  <a:ext cx="415038" cy="338554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73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8638201" y="1988840"/>
                  <a:ext cx="41503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 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oMath>
                    </m:oMathPara>
                  </a14:m>
                  <a:endParaRPr lang="en-US" sz="1600" dirty="0" err="1" smtClean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8201" y="1988840"/>
                  <a:ext cx="415038" cy="338554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l="-73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WeightModifiers"/>
          <p:cNvGrpSpPr/>
          <p:nvPr/>
        </p:nvGrpSpPr>
        <p:grpSpPr>
          <a:xfrm>
            <a:off x="2035851" y="1988840"/>
            <a:ext cx="7025990" cy="1468972"/>
            <a:chOff x="2035851" y="1988840"/>
            <a:chExt cx="7025990" cy="14689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035851" y="3119258"/>
                  <a:ext cx="141443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=7</m:t>
                        </m:r>
                      </m:oMath>
                    </m:oMathPara>
                  </a14:m>
                  <a:endParaRPr lang="en-US" sz="1600" dirty="0" err="1" smtClean="0">
                    <a:solidFill>
                      <a:srgbClr val="0070C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5851" y="3119258"/>
                  <a:ext cx="1414432" cy="338554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3646479" y="2679865"/>
                  <a:ext cx="128571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=11</m:t>
                        </m:r>
                      </m:oMath>
                    </m:oMathPara>
                  </a14:m>
                  <a:endParaRPr lang="en-US" sz="1600" dirty="0" err="1" smtClean="0">
                    <a:solidFill>
                      <a:srgbClr val="0070C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6479" y="2679865"/>
                  <a:ext cx="1285710" cy="338554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6533759" y="2010326"/>
                  <a:ext cx="103217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=8</m:t>
                        </m:r>
                      </m:oMath>
                    </m:oMathPara>
                  </a14:m>
                  <a:endParaRPr lang="en-US" sz="1600" dirty="0" err="1" smtClean="0">
                    <a:solidFill>
                      <a:srgbClr val="0070C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3759" y="2010326"/>
                  <a:ext cx="1032170" cy="338554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7565929" y="1988840"/>
                  <a:ext cx="14959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=15</m:t>
                        </m:r>
                      </m:oMath>
                    </m:oMathPara>
                  </a14:m>
                  <a:endParaRPr lang="en-US" sz="1600" dirty="0" err="1" smtClean="0">
                    <a:solidFill>
                      <a:srgbClr val="0070C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5929" y="1988840"/>
                  <a:ext cx="1495912" cy="338554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heorem"/>
              <p:cNvSpPr/>
              <p:nvPr/>
            </p:nvSpPr>
            <p:spPr bwMode="auto">
              <a:xfrm>
                <a:off x="5293849" y="2457727"/>
                <a:ext cx="3551871" cy="115212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cap="small" dirty="0" smtClean="0"/>
                  <a:t>Query</a:t>
                </a:r>
                <a:r>
                  <a:rPr lang="en-US" sz="2400" dirty="0" smtClean="0"/>
                  <a:t> takes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b="0" i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worst-case time</a:t>
                </a:r>
              </a:p>
            </p:txBody>
          </p:sp>
        </mc:Choice>
        <mc:Fallback xmlns="">
          <p:sp>
            <p:nvSpPr>
              <p:cNvPr id="44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3849" y="2457727"/>
                <a:ext cx="3551871" cy="1152128"/>
              </a:xfrm>
              <a:prstGeom prst="roundRect">
                <a:avLst/>
              </a:prstGeom>
              <a:blipFill rotWithShape="1">
                <a:blip r:embed="rId2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5069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Logarithmic method – insertions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24</a:t>
            </a:fld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849" y="1714448"/>
            <a:ext cx="504056" cy="19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498" y="1680581"/>
            <a:ext cx="1223987" cy="1023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692" y="1681078"/>
            <a:ext cx="1522751" cy="143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8077835" y="1738660"/>
            <a:ext cx="263926" cy="209147"/>
            <a:chOff x="7788236" y="2458740"/>
            <a:chExt cx="363472" cy="288032"/>
          </a:xfrm>
        </p:grpSpPr>
        <p:sp>
          <p:nvSpPr>
            <p:cNvPr id="8" name="Rectangle 7"/>
            <p:cNvSpPr/>
            <p:nvPr/>
          </p:nvSpPr>
          <p:spPr bwMode="auto">
            <a:xfrm>
              <a:off x="7788236" y="2458740"/>
              <a:ext cx="363472" cy="2880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66FF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88" t="51317" r="70775" b="11392"/>
            <a:stretch/>
          </p:blipFill>
          <p:spPr bwMode="auto">
            <a:xfrm>
              <a:off x="7887782" y="2508250"/>
              <a:ext cx="181020" cy="13493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35851" y="1300698"/>
                <a:ext cx="14144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=16</m:t>
                      </m:r>
                    </m:oMath>
                  </m:oMathPara>
                </a14:m>
                <a:endParaRPr lang="en-US" sz="16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851" y="1300698"/>
                <a:ext cx="1414432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646479" y="1300698"/>
                <a:ext cx="12857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US" sz="16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479" y="1300698"/>
                <a:ext cx="1285710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33759" y="1300698"/>
                <a:ext cx="10321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sz="16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59" y="1300698"/>
                <a:ext cx="1032170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565929" y="1300698"/>
                <a:ext cx="14959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16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929" y="1300698"/>
                <a:ext cx="1495912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93849" y="1300698"/>
                <a:ext cx="12857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sz="16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849" y="1300698"/>
                <a:ext cx="1285710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49756" y="1300698"/>
                <a:ext cx="1414432" cy="341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</a:rPr>
                        <m:t>=32</m:t>
                      </m:r>
                    </m:oMath>
                  </m:oMathPara>
                </a14:m>
                <a:endParaRPr lang="en-US" sz="1600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56" y="1300698"/>
                <a:ext cx="1414432" cy="34137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293849" y="1737749"/>
                <a:ext cx="12857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3366FF"/>
                          </a:solidFill>
                          <a:latin typeface="Cambria Math"/>
                        </a:rPr>
                        <m:t>∅</m:t>
                      </m:r>
                    </m:oMath>
                  </m:oMathPara>
                </a14:m>
                <a:endParaRPr lang="en-US" sz="1600" dirty="0" err="1" smtClean="0">
                  <a:solidFill>
                    <a:srgbClr val="3366FF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849" y="1737749"/>
                <a:ext cx="1285710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50141" y="1737749"/>
                <a:ext cx="12857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3366FF"/>
                          </a:solidFill>
                          <a:latin typeface="Cambria Math"/>
                        </a:rPr>
                        <m:t>∅</m:t>
                      </m:r>
                    </m:oMath>
                  </m:oMathPara>
                </a14:m>
                <a:endParaRPr lang="en-US" sz="1600" dirty="0" err="1" smtClean="0">
                  <a:solidFill>
                    <a:srgbClr val="3366FF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41" y="1737749"/>
                <a:ext cx="1285710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717032"/>
                <a:ext cx="8229600" cy="2736304"/>
              </a:xfrm>
            </p:spPr>
            <p:txBody>
              <a:bodyPr>
                <a:normAutofit/>
              </a:bodyPr>
              <a:lstStyle/>
              <a:p>
                <a:r>
                  <a:rPr lang="en-US" cap="small" dirty="0" smtClean="0"/>
                  <a:t>Insert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cap="small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cap="small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cap="small" smtClean="0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cap="small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i="1" cap="small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cap="small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cap="small" smtClean="0">
                                <a:latin typeface="Cambria Math"/>
                              </a:rPr>
                              <m:t>𝑤</m:t>
                            </m:r>
                          </m:e>
                          <m:sup>
                            <m:r>
                              <a:rPr lang="en-US" b="0" i="1" cap="small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cap="small" dirty="0"/>
                  <a:t>:</a:t>
                </a:r>
                <a:endParaRPr lang="en-US" cap="small" dirty="0" smtClean="0"/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be the smallest empty structure</a:t>
                </a:r>
              </a:p>
              <a:p>
                <a:pPr lvl="1"/>
                <a:r>
                  <a:rPr lang="en-US" dirty="0" smtClean="0"/>
                  <a:t>Collect the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/>
                  <a:t>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in all structures 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For each collected point, set its weight to its weight in the VD containing it, plus its modifier</a:t>
                </a:r>
              </a:p>
              <a:p>
                <a:pPr lvl="1"/>
                <a:r>
                  <a:rPr lang="en-US" dirty="0" smtClean="0"/>
                  <a:t>Build AW-VD on weighted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,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≔0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2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717032"/>
                <a:ext cx="8229600" cy="2736304"/>
              </a:xfrm>
              <a:blipFill rotWithShape="1">
                <a:blip r:embed="rId13"/>
                <a:stretch>
                  <a:fillRect l="-1111" t="-2004" r="-74" b="-1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036386" y="3119258"/>
                <a:ext cx="4150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1600" dirty="0" err="1" smtClean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386" y="3119258"/>
                <a:ext cx="415038" cy="338554"/>
              </a:xfrm>
              <a:prstGeom prst="rect">
                <a:avLst/>
              </a:prstGeom>
              <a:blipFill rotWithShape="1">
                <a:blip r:embed="rId14"/>
                <a:stretch>
                  <a:fillRect l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580505" y="2684057"/>
                <a:ext cx="41503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 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1600" dirty="0" err="1" smtClean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505" y="2684057"/>
                <a:ext cx="415038" cy="338554"/>
              </a:xfrm>
              <a:prstGeom prst="rect">
                <a:avLst/>
              </a:prstGeom>
              <a:blipFill rotWithShape="1">
                <a:blip r:embed="rId15"/>
                <a:stretch>
                  <a:fillRect l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035851" y="3119258"/>
                <a:ext cx="141443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=7</m:t>
                      </m:r>
                    </m:oMath>
                  </m:oMathPara>
                </a14:m>
                <a:endParaRPr lang="en-US" sz="1600" dirty="0" err="1" smtClean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5851" y="3119258"/>
                <a:ext cx="1414432" cy="33855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646479" y="2679865"/>
                <a:ext cx="12857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=11</m:t>
                      </m:r>
                    </m:oMath>
                  </m:oMathPara>
                </a14:m>
                <a:endParaRPr lang="en-US" sz="1600" dirty="0" err="1" smtClean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479" y="2679865"/>
                <a:ext cx="1285710" cy="33855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6533759" y="1988840"/>
            <a:ext cx="2528082" cy="360040"/>
            <a:chOff x="6533759" y="1988840"/>
            <a:chExt cx="2528082" cy="3600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7325314" y="2010326"/>
                  <a:ext cx="41503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 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oMath>
                    </m:oMathPara>
                  </a14:m>
                  <a:endParaRPr lang="en-US" sz="1600" dirty="0" err="1" smtClean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5314" y="2010326"/>
                  <a:ext cx="415038" cy="338554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l="-73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8638201" y="1988840"/>
                  <a:ext cx="41503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 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oMath>
                    </m:oMathPara>
                  </a14:m>
                  <a:endParaRPr lang="en-US" sz="1600" dirty="0" err="1" smtClean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8201" y="1988840"/>
                  <a:ext cx="415038" cy="338554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l="-73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6533759" y="2010326"/>
                  <a:ext cx="103217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=8</m:t>
                        </m:r>
                      </m:oMath>
                    </m:oMathPara>
                  </a14:m>
                  <a:endParaRPr lang="en-US" sz="1600" dirty="0" err="1" smtClean="0">
                    <a:solidFill>
                      <a:srgbClr val="0070C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3759" y="2010326"/>
                  <a:ext cx="1032170" cy="338554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7565929" y="1988840"/>
                  <a:ext cx="149591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=15</m:t>
                        </m:r>
                      </m:oMath>
                    </m:oMathPara>
                  </a14:m>
                  <a:endParaRPr lang="en-US" sz="1600" dirty="0" err="1" smtClean="0">
                    <a:solidFill>
                      <a:srgbClr val="0070C0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5929" y="1988840"/>
                  <a:ext cx="1495912" cy="338554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9" name="Delete" descr="C:\Users\bjansen\AppData\Local\Microsoft\Windows\INetCache\IE\D3YX1PK2\500px-RedX.svg[1]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10" y="1536243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Delete" descr="C:\Users\bjansen\AppData\Local\Microsoft\Windows\INetCache\IE\D3YX1PK2\500px-RedX.svg[1]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759" y="1536243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NewStructure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89374" y="1568366"/>
            <a:ext cx="494660" cy="71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NewWeight"/>
              <p:cNvSpPr txBox="1"/>
              <p:nvPr/>
            </p:nvSpPr>
            <p:spPr>
              <a:xfrm>
                <a:off x="5293849" y="2277809"/>
                <a:ext cx="12857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1600" dirty="0" err="1" smtClean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2" name="NewWeigh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849" y="2277809"/>
                <a:ext cx="1285710" cy="338554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430964" y="1737749"/>
            <a:ext cx="2421689" cy="338554"/>
            <a:chOff x="6430964" y="1737749"/>
            <a:chExt cx="2421689" cy="338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Empty2"/>
                <p:cNvSpPr txBox="1"/>
                <p:nvPr/>
              </p:nvSpPr>
              <p:spPr>
                <a:xfrm>
                  <a:off x="6430964" y="1737749"/>
                  <a:ext cx="128571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  <m:t>∅</m:t>
                        </m:r>
                      </m:oMath>
                    </m:oMathPara>
                  </a14:m>
                  <a:endParaRPr lang="en-US" sz="1600" dirty="0" err="1" smtClean="0">
                    <a:solidFill>
                      <a:srgbClr val="3366FF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4" name="Empty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0964" y="1737749"/>
                  <a:ext cx="1285710" cy="338554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Empty1"/>
                <p:cNvSpPr txBox="1"/>
                <p:nvPr/>
              </p:nvSpPr>
              <p:spPr>
                <a:xfrm>
                  <a:off x="7566943" y="1737749"/>
                  <a:ext cx="128571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rgbClr val="3366FF"/>
                            </a:solidFill>
                            <a:latin typeface="Cambria Math"/>
                          </a:rPr>
                          <m:t>∅</m:t>
                        </m:r>
                      </m:oMath>
                    </m:oMathPara>
                  </a14:m>
                  <a:endParaRPr lang="en-US" sz="1600" dirty="0" err="1" smtClean="0">
                    <a:solidFill>
                      <a:srgbClr val="3366FF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45" name="Empty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6943" y="1737749"/>
                  <a:ext cx="1285710" cy="338554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heorem"/>
              <p:cNvSpPr/>
              <p:nvPr/>
            </p:nvSpPr>
            <p:spPr bwMode="auto">
              <a:xfrm>
                <a:off x="5293849" y="2881748"/>
                <a:ext cx="3551871" cy="115212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dirty="0" smtClean="0"/>
                  <a:t>Claim</a:t>
                </a:r>
                <a:r>
                  <a:rPr lang="en-US" sz="2400" cap="small" dirty="0" smtClean="0"/>
                  <a:t>: Insert</a:t>
                </a:r>
                <a:r>
                  <a:rPr lang="en-US" sz="2400" dirty="0" smtClean="0"/>
                  <a:t> takes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b="0" i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amortized </a:t>
                </a:r>
                <a:r>
                  <a:rPr lang="en-US" sz="2400" dirty="0"/>
                  <a:t>time</a:t>
                </a:r>
              </a:p>
            </p:txBody>
          </p:sp>
        </mc:Choice>
        <mc:Fallback xmlns="">
          <p:sp>
            <p:nvSpPr>
              <p:cNvPr id="46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93849" y="2881748"/>
                <a:ext cx="3551871" cy="1152128"/>
              </a:xfrm>
              <a:prstGeom prst="roundRect">
                <a:avLst/>
              </a:prstGeom>
              <a:blipFill rotWithShape="1">
                <a:blip r:embed="rId2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6676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Amortized analysis of insertions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Building a partial structure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costs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/>
                  <a:t>One in every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dirty="0"/>
                  <a:t> insertions builds a structure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  <a:p>
                <a:pPr lvl="1"/>
                <a:r>
                  <a:rPr lang="en-US" dirty="0" smtClean="0"/>
                  <a:t>First time is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insertion (bit flips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Following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 smtClean="0"/>
                  <a:t> insertions only affect lower order bits</a:t>
                </a:r>
              </a:p>
              <a:p>
                <a:pPr lvl="1"/>
                <a:r>
                  <a:rPr lang="en-US" b="0" dirty="0" smtClean="0"/>
                  <a:t>Destroy it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insertions after creation (bit flips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After another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insertions, rebuild (bit flips back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Total time spent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insertions, up to constant factors: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d>
                            <m:dPr>
                              <m:begChr m:val="⌊"/>
                              <m:endChr m:val="⌋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d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+1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func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d>
                            <m:dPr>
                              <m:begChr m:val="⌊"/>
                              <m:endChr m:val="⌋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func>
                            </m:e>
                          </m:d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𝜃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⋅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Amortized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 per insertion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 b="-6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00619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algorithm for </a:t>
            </a:r>
            <a:r>
              <a:rPr lang="en-US" cap="small" dirty="0" err="1" smtClean="0"/>
              <a:t>Bitonic</a:t>
            </a:r>
            <a:r>
              <a:rPr lang="en-US" cap="small" dirty="0" smtClean="0"/>
              <a:t> TSP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51440436"/>
                  </p:ext>
                </p:extLst>
              </p:nvPr>
            </p:nvGraphicFramePr>
            <p:xfrm>
              <a:off x="611560" y="1775064"/>
              <a:ext cx="3744416" cy="359815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</a:tblGrid>
                  <a:tr h="449769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6.08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9.24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12.40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15.56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19.69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9.68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12.85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16.01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20.13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14.63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17.79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21.91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17.94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22.07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77323196"/>
                  </p:ext>
                </p:extLst>
              </p:nvPr>
            </p:nvGraphicFramePr>
            <p:xfrm>
              <a:off x="611560" y="1775064"/>
              <a:ext cx="3744416" cy="359815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  <a:gridCol w="468052"/>
                  </a:tblGrid>
                  <a:tr h="449769"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 marL="112442" marR="112442" marT="56221" marB="56221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100000" r="-598701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200000" r="-498701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300000" r="-398701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405263" r="-303947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498701" r="-200000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598701" r="-100000" b="-6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l="-698701" b="-698649"/>
                          </a:stretch>
                        </a:blipFill>
                      </a:tcPr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100000" r="-698701" b="-59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6.08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9.24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12.40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15.56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19.69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202740" r="-698701" b="-5068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9.68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12.85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16.01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20.13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298649" r="-698701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14.63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17.79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21.91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398649" r="-69870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17.94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4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22.07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498649" r="-69870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606849" r="-698701" b="-10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/>
                    </a:tc>
                  </a:tr>
                  <a:tr h="4497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2442" marR="112442" marT="56221" marB="56221">
                        <a:blipFill rotWithShape="1">
                          <a:blip r:embed="rId2"/>
                          <a:stretch>
                            <a:fillRect t="-697297" r="-698701" b="-13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7620" marR="7620" marT="7620" marB="0" anchor="ctr">
                        <a:solidFill>
                          <a:schemeClr val="bg2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26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43608" y="1019850"/>
                <a:ext cx="20882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→</m:t>
                      </m:r>
                    </m:oMath>
                  </m:oMathPara>
                </a14:m>
                <a:endParaRPr lang="en-US" dirty="0" err="1" smtClean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019850"/>
                <a:ext cx="2088232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-180528" y="2711168"/>
            <a:ext cx="842090" cy="1800200"/>
            <a:chOff x="1763688" y="2348880"/>
            <a:chExt cx="842090" cy="1800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763688" y="2924944"/>
                  <a:ext cx="842090" cy="1224136"/>
                </a:xfrm>
                <a:prstGeom prst="rect">
                  <a:avLst/>
                </a:prstGeom>
                <a:noFill/>
              </p:spPr>
              <p:txBody>
                <a:bodyPr vert="wordArtVert"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/>
                          </a:rPr>
                          <m:t>→</m:t>
                        </m:r>
                      </m:oMath>
                    </m:oMathPara>
                  </a14:m>
                  <a:endParaRPr lang="en-US" dirty="0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688" y="2924944"/>
                  <a:ext cx="842090" cy="12241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051720" y="2348880"/>
                  <a:ext cx="50405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oMath>
                    </m:oMathPara>
                  </a14:m>
                  <a:endParaRPr lang="en-US" dirty="0" err="1" smtClean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1720" y="2348880"/>
                  <a:ext cx="504056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EasyCells"/>
          <p:cNvGrpSpPr/>
          <p:nvPr/>
        </p:nvGrpSpPr>
        <p:grpSpPr>
          <a:xfrm>
            <a:off x="3443287" y="2243138"/>
            <a:ext cx="433387" cy="1757361"/>
            <a:chOff x="3443287" y="2243138"/>
            <a:chExt cx="433387" cy="1757361"/>
          </a:xfrm>
        </p:grpSpPr>
        <p:sp>
          <p:nvSpPr>
            <p:cNvPr id="19" name="Cell62"/>
            <p:cNvSpPr/>
            <p:nvPr/>
          </p:nvSpPr>
          <p:spPr bwMode="auto">
            <a:xfrm>
              <a:off x="3443287" y="2686051"/>
              <a:ext cx="433387" cy="419099"/>
            </a:xfrm>
            <a:prstGeom prst="rect">
              <a:avLst/>
            </a:prstGeom>
            <a:solidFill>
              <a:srgbClr val="FFC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0" name="Cell62"/>
            <p:cNvSpPr/>
            <p:nvPr/>
          </p:nvSpPr>
          <p:spPr bwMode="auto">
            <a:xfrm>
              <a:off x="3443287" y="2243138"/>
              <a:ext cx="433387" cy="419099"/>
            </a:xfrm>
            <a:prstGeom prst="rect">
              <a:avLst/>
            </a:prstGeom>
            <a:solidFill>
              <a:srgbClr val="FFC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1" name="Cell62"/>
            <p:cNvSpPr/>
            <p:nvPr/>
          </p:nvSpPr>
          <p:spPr bwMode="auto">
            <a:xfrm>
              <a:off x="3443287" y="3138488"/>
              <a:ext cx="433387" cy="419099"/>
            </a:xfrm>
            <a:prstGeom prst="rect">
              <a:avLst/>
            </a:prstGeom>
            <a:solidFill>
              <a:srgbClr val="FFC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22" name="Cell62"/>
            <p:cNvSpPr/>
            <p:nvPr/>
          </p:nvSpPr>
          <p:spPr bwMode="auto">
            <a:xfrm>
              <a:off x="3443287" y="3581400"/>
              <a:ext cx="433387" cy="419099"/>
            </a:xfrm>
            <a:prstGeom prst="rect">
              <a:avLst/>
            </a:prstGeom>
            <a:solidFill>
              <a:srgbClr val="FFC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sp>
        <p:nvSpPr>
          <p:cNvPr id="26" name="HardCell"/>
          <p:cNvSpPr/>
          <p:nvPr/>
        </p:nvSpPr>
        <p:spPr bwMode="auto">
          <a:xfrm>
            <a:off x="3443287" y="4036195"/>
            <a:ext cx="433387" cy="419099"/>
          </a:xfrm>
          <a:prstGeom prst="rect">
            <a:avLst/>
          </a:prstGeom>
          <a:solidFill>
            <a:srgbClr val="CC33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 bwMode="auto">
              <a:xfrm>
                <a:off x="4427984" y="1666181"/>
                <a:ext cx="4608512" cy="3851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000" kern="0" dirty="0" smtClean="0"/>
                  <a:t>Implicit representation of column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latin typeface="Cambria Math"/>
                      </a:rPr>
                      <m:t>𝑖</m:t>
                    </m:r>
                    <m:r>
                      <a:rPr lang="en-US" sz="2000" b="0" i="1" kern="0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sz="2000" kern="0" dirty="0" smtClean="0"/>
                  <a:t> in data structure:</a:t>
                </a:r>
              </a:p>
              <a:p>
                <a:pPr lvl="1"/>
                <a:r>
                  <a:rPr lang="en-US" sz="2000" kern="0" dirty="0" smtClean="0"/>
                  <a:t>Store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kern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kern="0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000" b="0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kern="0" smtClean="0">
                            <a:latin typeface="Cambria Math"/>
                          </a:rPr>
                          <m:t>𝑖</m:t>
                        </m:r>
                        <m:r>
                          <a:rPr lang="en-US" sz="2000" b="0" i="1" kern="0" smtClean="0">
                            <a:latin typeface="Cambria Math"/>
                          </a:rPr>
                          <m:t>−2</m:t>
                        </m:r>
                      </m:sub>
                    </m:sSub>
                  </m:oMath>
                </a14:m>
                <a:endParaRPr lang="en-US" sz="2000" b="0" kern="0" dirty="0" smtClean="0"/>
              </a:p>
              <a:p>
                <a:pPr lvl="1"/>
                <a:r>
                  <a:rPr lang="en-US" sz="2000" kern="0" dirty="0" smtClean="0"/>
                  <a:t>Weight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sz="2000" b="0" i="1" kern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kern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kern="0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kern="0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000" b="0" i="1" kern="0" smtClean="0">
                        <a:latin typeface="Cambria Math"/>
                      </a:rPr>
                      <m:t>≔</m:t>
                    </m:r>
                    <m:r>
                      <a:rPr lang="en-US" sz="2000" b="0" i="1" kern="0" smtClean="0">
                        <a:latin typeface="Cambria Math"/>
                      </a:rPr>
                      <m:t>𝑇</m:t>
                    </m:r>
                    <m:r>
                      <a:rPr lang="en-US" sz="2000" b="0" i="1" kern="0" smtClean="0">
                        <a:latin typeface="Cambria Math"/>
                      </a:rPr>
                      <m:t>[</m:t>
                    </m:r>
                    <m:r>
                      <a:rPr lang="en-US" sz="2000" b="0" i="1" kern="0" smtClean="0">
                        <a:latin typeface="Cambria Math"/>
                      </a:rPr>
                      <m:t>𝑖</m:t>
                    </m:r>
                    <m:r>
                      <a:rPr lang="en-US" sz="2000" b="0" i="1" kern="0" smtClean="0">
                        <a:latin typeface="Cambria Math"/>
                      </a:rPr>
                      <m:t>−1,</m:t>
                    </m:r>
                    <m:r>
                      <a:rPr lang="en-US" sz="2000" b="0" i="1" kern="0" smtClean="0">
                        <a:latin typeface="Cambria Math"/>
                      </a:rPr>
                      <m:t>𝑗</m:t>
                    </m:r>
                    <m:r>
                      <a:rPr lang="en-US" sz="2000" b="0" i="1" kern="0" smtClean="0">
                        <a:latin typeface="Cambria Math"/>
                      </a:rPr>
                      <m:t>]</m:t>
                    </m:r>
                  </m:oMath>
                </a14:m>
                <a:endParaRPr lang="en-US" sz="2000" kern="0" dirty="0" smtClean="0"/>
              </a:p>
              <a:p>
                <a:r>
                  <a:rPr lang="en-US" sz="2000" kern="0" dirty="0" smtClean="0"/>
                  <a:t>Compute representation of column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kern="0" dirty="0" smtClean="0"/>
                  <a:t>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kern="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b="0" i="1" kern="0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000" b="0" i="1" kern="0" smtClean="0">
                        <a:latin typeface="Cambria Math"/>
                      </a:rPr>
                      <m:t>≔</m:t>
                    </m:r>
                  </m:oMath>
                </a14:m>
                <a:r>
                  <a:rPr lang="en-US" sz="2000" kern="0" dirty="0" smtClean="0"/>
                  <a:t> </a:t>
                </a:r>
                <a:r>
                  <a:rPr lang="en-US" sz="2000" kern="0" cap="small" dirty="0" smtClean="0"/>
                  <a:t>Query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kern="0" cap="small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kern="0" cap="small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kern="0" cap="small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kern="0" cap="small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kern="0" dirty="0" smtClean="0"/>
                  <a:t> </a:t>
                </a:r>
              </a:p>
              <a:p>
                <a:pPr lvl="2"/>
                <a:r>
                  <a:rPr lang="en-US" sz="1800" b="0" kern="0" dirty="0" smtClean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kern="0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1800" b="0" i="1" kern="0" smtClean="0">
                            <a:latin typeface="Cambria Math"/>
                          </a:rPr>
                          <m:t>𝑖</m:t>
                        </m:r>
                        <m:r>
                          <a:rPr lang="en-US" sz="1800" b="0" i="1" kern="0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1800" b="0" i="1" kern="0" smtClean="0">
                        <a:latin typeface="Cambria Math"/>
                      </a:rPr>
                      <m:t>≔</m:t>
                    </m:r>
                  </m:oMath>
                </a14:m>
                <a:r>
                  <a:rPr lang="en-US" sz="1800" b="0" kern="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0" i="1" kern="0" smtClean="0">
                        <a:latin typeface="Cambria Math"/>
                      </a:rPr>
                      <m:t>𝑤</m:t>
                    </m:r>
                    <m:r>
                      <a:rPr lang="en-US" sz="1800" b="0" i="1" kern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800" b="0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b="0" i="1" kern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800" b="0" i="1" kern="0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1800" b="0" i="1" kern="0" smtClean="0">
                        <a:latin typeface="Cambria Math"/>
                      </a:rPr>
                      <m:t>)+</m:t>
                    </m:r>
                    <m:r>
                      <a:rPr lang="en-US" sz="1800" b="0" i="1" kern="0" smtClean="0">
                        <a:latin typeface="Cambria Math"/>
                      </a:rPr>
                      <m:t>𝑑</m:t>
                    </m:r>
                    <m:r>
                      <a:rPr lang="en-US" sz="1800" b="0" i="1" kern="0" smtClean="0">
                        <a:latin typeface="Cambria Math"/>
                      </a:rPr>
                      <m:t>(</m:t>
                    </m:r>
                    <m:r>
                      <a:rPr lang="en-US" sz="1800" b="0" i="1" kern="0" smtClean="0">
                        <a:latin typeface="Cambria Math"/>
                      </a:rPr>
                      <m:t>𝑘</m:t>
                    </m:r>
                    <m:r>
                      <a:rPr lang="en-US" sz="1800" b="0" i="1" kern="0" smtClean="0">
                        <a:latin typeface="Cambria Math"/>
                      </a:rPr>
                      <m:t>,</m:t>
                    </m:r>
                    <m:r>
                      <a:rPr lang="en-US" sz="1800" b="0" i="1" kern="0" smtClean="0">
                        <a:latin typeface="Cambria Math"/>
                      </a:rPr>
                      <m:t>𝑖</m:t>
                    </m:r>
                    <m:r>
                      <a:rPr lang="en-US" sz="1800" b="0" i="1" kern="0" smtClean="0">
                        <a:latin typeface="Cambria Math"/>
                      </a:rPr>
                      <m:t>)</m:t>
                    </m:r>
                  </m:oMath>
                </a14:m>
                <a:endParaRPr lang="en-US" sz="1800" kern="0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kern="0" cap="small" dirty="0" smtClean="0"/>
                  <a:t>Bulk update</a:t>
                </a:r>
                <a:r>
                  <a:rPr lang="en-US" sz="2000" kern="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latin typeface="Cambria Math"/>
                      </a:rPr>
                      <m:t>(</m:t>
                    </m:r>
                    <m:r>
                      <a:rPr lang="en-US" sz="2000" b="0" i="1" kern="0" smtClean="0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2000" b="0" i="1" kern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kern="0" smtClean="0">
                            <a:latin typeface="Cambria Math"/>
                          </a:rPr>
                          <m:t>𝑖</m:t>
                        </m:r>
                        <m:r>
                          <a:rPr lang="en-US" sz="2000" b="0" i="1" kern="0" smtClean="0">
                            <a:latin typeface="Cambria Math"/>
                          </a:rPr>
                          <m:t>−1, </m:t>
                        </m:r>
                        <m:r>
                          <a:rPr lang="en-US" sz="2000" b="0" i="1" kern="0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000" b="0" i="1" kern="0" smtClean="0">
                        <a:latin typeface="Cambria Math"/>
                      </a:rPr>
                      <m:t>)</m:t>
                    </m:r>
                  </m:oMath>
                </a14:m>
                <a:endParaRPr lang="en-US" sz="2000" kern="0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sz="2000" kern="0" cap="small" dirty="0" smtClean="0"/>
                  <a:t>Insert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kern="0" cap="small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kern="0" cap="small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kern="0" cap="small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kern="0" cap="small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000" b="0" i="1" kern="0" cap="small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r>
                          <a:rPr lang="en-US" sz="2000" b="0" i="1" kern="0" cap="small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kern="0" cap="small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kern="0" cap="small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kern="0" cap="small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sz="2000" b="0" i="1" kern="0" cap="small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sz="2000" kern="0" dirty="0" smtClean="0"/>
              </a:p>
              <a:p>
                <a:pPr marL="514350" indent="-457200"/>
                <a:r>
                  <a:rPr lang="en-US" sz="2000" kern="0" dirty="0" smtClean="0"/>
                  <a:t>Find </a:t>
                </a:r>
                <a:r>
                  <a:rPr lang="en-US" sz="2000" kern="0" cap="small" dirty="0" smtClean="0"/>
                  <a:t>opt </a:t>
                </a:r>
                <a:r>
                  <a:rPr lang="en-US" sz="2000" kern="0" dirty="0" smtClean="0"/>
                  <a:t>using contents of last col.</a:t>
                </a:r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7984" y="1666181"/>
                <a:ext cx="4608512" cy="3851051"/>
              </a:xfrm>
              <a:prstGeom prst="rect">
                <a:avLst/>
              </a:prstGeom>
              <a:blipFill rotWithShape="0">
                <a:blip r:embed="rId7"/>
                <a:stretch>
                  <a:fillRect l="-1455" t="-949" b="-63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heorem"/>
              <p:cNvSpPr/>
              <p:nvPr/>
            </p:nvSpPr>
            <p:spPr bwMode="auto">
              <a:xfrm>
                <a:off x="539552" y="5157192"/>
                <a:ext cx="8064896" cy="115212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400" b="1" dirty="0" smtClean="0"/>
                  <a:t>Theorem [Berg, Buchin, J, Woeginger]</a:t>
                </a:r>
                <a:endParaRPr lang="en-US" sz="2400" dirty="0" smtClean="0"/>
              </a:p>
              <a:p>
                <a:pPr lvl="0"/>
                <a:r>
                  <a:rPr lang="en-US" sz="2400" cap="small" dirty="0" err="1" smtClean="0"/>
                  <a:t>Bitonic</a:t>
                </a:r>
                <a:r>
                  <a:rPr lang="en-US" sz="2400" cap="small" dirty="0" smtClean="0"/>
                  <a:t> TSP</a:t>
                </a:r>
                <a:r>
                  <a:rPr lang="en-US" sz="2400" dirty="0" smtClean="0"/>
                  <a:t> can be solved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time</a:t>
                </a:r>
                <a:endParaRPr lang="en-US" sz="2400" dirty="0"/>
              </a:p>
            </p:txBody>
          </p:sp>
        </mc:Choice>
        <mc:Fallback xmlns="">
          <p:sp>
            <p:nvSpPr>
              <p:cNvPr id="17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5157192"/>
                <a:ext cx="8064896" cy="1152128"/>
              </a:xfrm>
              <a:prstGeom prst="round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2195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</a:t>
            </a:r>
            <a:r>
              <a:rPr lang="en-US" dirty="0" err="1" smtClean="0"/>
              <a:t>bitonic</a:t>
            </a:r>
            <a:r>
              <a:rPr lang="en-US" dirty="0" smtClean="0"/>
              <a:t> tours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</a:t>
                </a:r>
                <a:r>
                  <a:rPr lang="en-US" dirty="0" err="1" smtClean="0"/>
                  <a:t>bitonic</a:t>
                </a:r>
                <a:r>
                  <a:rPr lang="en-US" dirty="0" smtClean="0"/>
                  <a:t> tour consists of a sequence of cities in increasing order, followed by a sequence in decreasing order</a:t>
                </a:r>
              </a:p>
              <a:p>
                <a:pPr lvl="1"/>
                <a:r>
                  <a:rPr lang="en-US" dirty="0" smtClean="0"/>
                  <a:t>Order is with respect to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-coordinates of the cities</a:t>
                </a:r>
              </a:p>
              <a:p>
                <a:r>
                  <a:rPr lang="en-US" dirty="0" smtClean="0"/>
                  <a:t>The notion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pyramidal</a:t>
                </a:r>
                <a:r>
                  <a:rPr lang="en-US" dirty="0" smtClean="0"/>
                  <a:t> tours generalizes this:</a:t>
                </a:r>
              </a:p>
              <a:p>
                <a:pPr lvl="1"/>
                <a:r>
                  <a:rPr lang="en-US" dirty="0" smtClean="0"/>
                  <a:t>Fix an arbitrary ordering of the cities 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1, …, 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Pyramidal tours </a:t>
                </a:r>
                <a:r>
                  <a:rPr lang="en-US" dirty="0" err="1" smtClean="0"/>
                  <a:t>wrt</a:t>
                </a:r>
                <a:r>
                  <a:rPr lang="en-US" dirty="0" smtClean="0"/>
                  <a:t>. this ordering have the form: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,…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−2−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,1</m:t>
                      </m:r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	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&lt;…&lt;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&gt;…&gt;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−2−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Our algorithm for </a:t>
                </a:r>
                <a:r>
                  <a:rPr lang="en-US" dirty="0" err="1" smtClean="0"/>
                  <a:t>bitonic</a:t>
                </a:r>
                <a:r>
                  <a:rPr lang="en-US" dirty="0" smtClean="0"/>
                  <a:t> tours in the plane also works to find optimal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pyramidal</a:t>
                </a:r>
                <a:r>
                  <a:rPr lang="en-US" dirty="0" smtClean="0"/>
                  <a:t> tours among points in the plane with respect to an arbitrary ordering of the cities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85" t="-1112" r="-593" b="-1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27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orem"/>
              <p:cNvSpPr/>
              <p:nvPr/>
            </p:nvSpPr>
            <p:spPr bwMode="auto">
              <a:xfrm>
                <a:off x="539552" y="1311095"/>
                <a:ext cx="8064896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400" b="1" dirty="0" smtClean="0"/>
                  <a:t>Theorem.</a:t>
                </a:r>
                <a:r>
                  <a:rPr lang="en-US" sz="2400" dirty="0" smtClean="0"/>
                  <a:t> For any ordering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 given points in the plane, an optimal pyramidal tour can be found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time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1311095"/>
                <a:ext cx="8064896" cy="1079996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1749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Bottleneck tours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</a:t>
            </a:r>
            <a:r>
              <a:rPr lang="en-US" cap="small" dirty="0" smtClean="0"/>
              <a:t>Bottleneck TSP</a:t>
            </a:r>
            <a:r>
              <a:rPr lang="en-US" dirty="0" smtClean="0"/>
              <a:t> we optimize the </a:t>
            </a:r>
            <a:r>
              <a:rPr lang="en-US" dirty="0" smtClean="0">
                <a:solidFill>
                  <a:srgbClr val="0070C0"/>
                </a:solidFill>
              </a:rPr>
              <a:t>maximum</a:t>
            </a:r>
            <a:r>
              <a:rPr lang="en-US" dirty="0" smtClean="0"/>
              <a:t> of the edge lengths, instead of the </a:t>
            </a:r>
            <a:r>
              <a:rPr lang="en-US" dirty="0" smtClean="0">
                <a:solidFill>
                  <a:srgbClr val="0070C0"/>
                </a:solidFill>
              </a:rPr>
              <a:t>sum</a:t>
            </a:r>
          </a:p>
          <a:p>
            <a:r>
              <a:rPr lang="en-US" dirty="0" smtClean="0"/>
              <a:t>Euclidean Bottleneck TSP in the plane is still NP-complete</a:t>
            </a:r>
          </a:p>
          <a:p>
            <a:r>
              <a:rPr lang="en-US" dirty="0" smtClean="0"/>
              <a:t>Using similar ideas, but different semi-dynamic data structures, we can prove: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28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orem"/>
              <p:cNvSpPr/>
              <p:nvPr/>
            </p:nvSpPr>
            <p:spPr bwMode="auto">
              <a:xfrm>
                <a:off x="107504" y="3890268"/>
                <a:ext cx="8928992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400" b="1" dirty="0" smtClean="0"/>
                  <a:t>Theorem.</a:t>
                </a:r>
                <a:r>
                  <a:rPr lang="en-US" sz="2400" dirty="0" smtClean="0"/>
                  <a:t> For any ordering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 given points in the plane, an optimal pyramidal bottleneck tour can be found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time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3890268"/>
                <a:ext cx="8928992" cy="1079996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7573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94321" y="4675138"/>
                <a:ext cx="7772400" cy="1362075"/>
              </a:xfrm>
            </p:spPr>
            <p:txBody>
              <a:bodyPr/>
              <a:lstStyle/>
              <a:p>
                <a:r>
                  <a:rPr lang="en-US" dirty="0" smtClean="0"/>
                  <a:t>Variant 2: </a:t>
                </a:r>
                <a14:m>
                  <m:oMath xmlns:m="http://schemas.openxmlformats.org/officeDocument/2006/math">
                    <m:r>
                      <a:rPr lang="en-US" b="1" i="1" cap="small" dirty="0" smtClean="0"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 smtClean="0"/>
                  <a:t>-opt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94321" y="4675138"/>
                <a:ext cx="7772400" cy="1362075"/>
              </a:xfrm>
              <a:blipFill rotWithShape="1">
                <a:blip r:embed="rId2"/>
                <a:stretch>
                  <a:fillRect l="-2745" t="-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321" y="3174951"/>
            <a:ext cx="7772400" cy="150018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29</a:t>
            </a:fld>
            <a:endParaRPr lang="nb-NO" dirty="0"/>
          </a:p>
        </p:txBody>
      </p:sp>
      <p:pic>
        <p:nvPicPr>
          <p:cNvPr id="5" name="AngelIsla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08" y="975279"/>
            <a:ext cx="7578384" cy="4285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AngelIsland"/>
          <p:cNvSpPr txBox="1"/>
          <p:nvPr/>
        </p:nvSpPr>
        <p:spPr>
          <a:xfrm>
            <a:off x="611560" y="4654877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+mj-lt"/>
              </a:rPr>
              <a:t>Angel Island</a:t>
            </a:r>
          </a:p>
        </p:txBody>
      </p:sp>
      <p:pic>
        <p:nvPicPr>
          <p:cNvPr id="6" name="Tild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8" y="1125279"/>
            <a:ext cx="7578384" cy="4285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ilden"/>
          <p:cNvSpPr txBox="1"/>
          <p:nvPr/>
        </p:nvSpPr>
        <p:spPr>
          <a:xfrm>
            <a:off x="768011" y="4806205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+mj-lt"/>
              </a:rPr>
              <a:t>Tilden Park</a:t>
            </a:r>
          </a:p>
        </p:txBody>
      </p:sp>
      <p:pic>
        <p:nvPicPr>
          <p:cNvPr id="7" name="Tamalpai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08" y="1275279"/>
            <a:ext cx="7578384" cy="4285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amalpais"/>
          <p:cNvSpPr txBox="1"/>
          <p:nvPr/>
        </p:nvSpPr>
        <p:spPr>
          <a:xfrm>
            <a:off x="971600" y="4901993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+mj-lt"/>
              </a:rPr>
              <a:t>Mt. Tamalpais</a:t>
            </a:r>
          </a:p>
        </p:txBody>
      </p:sp>
      <p:pic>
        <p:nvPicPr>
          <p:cNvPr id="8" name="Yosemit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25279"/>
            <a:ext cx="7578384" cy="4285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Yosemite"/>
          <p:cNvSpPr txBox="1"/>
          <p:nvPr/>
        </p:nvSpPr>
        <p:spPr>
          <a:xfrm>
            <a:off x="1115616" y="506434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+mj-lt"/>
              </a:rPr>
              <a:t>Yosemite</a:t>
            </a:r>
          </a:p>
        </p:txBody>
      </p:sp>
    </p:spTree>
    <p:extLst>
      <p:ext uri="{BB962C8B-B14F-4D97-AF65-F5344CB8AC3E}">
        <p14:creationId xmlns:p14="http://schemas.microsoft.com/office/powerpoint/2010/main" val="473463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1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of TSP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  <p:pic>
        <p:nvPicPr>
          <p:cNvPr id="2050" name="Picture 2" descr="Travelling Salesman Prob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553672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ovie Sea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18267"/>
            <a:ext cx="3242861" cy="370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P-Comple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40968"/>
            <a:ext cx="5009253" cy="324036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92280" y="63813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© xkcd.com</a:t>
            </a:r>
          </a:p>
        </p:txBody>
      </p:sp>
    </p:spTree>
    <p:extLst>
      <p:ext uri="{BB962C8B-B14F-4D97-AF65-F5344CB8AC3E}">
        <p14:creationId xmlns:p14="http://schemas.microsoft.com/office/powerpoint/2010/main" val="3745811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search heuristics for TSP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popular way to deal with TSP in practice is using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local search</a:t>
                </a:r>
              </a:p>
              <a:p>
                <a:pPr lvl="1"/>
                <a:r>
                  <a:rPr lang="en-US" dirty="0" smtClean="0"/>
                  <a:t>Generate a starting tour by some heuristic, then repeatedly improve the tour by small changes</a:t>
                </a:r>
              </a:p>
              <a:p>
                <a:pPr lvl="1"/>
                <a:r>
                  <a:rPr lang="en-US" dirty="0" smtClean="0"/>
                  <a:t>Explore the local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neighborhood</a:t>
                </a:r>
                <a:r>
                  <a:rPr lang="en-US" dirty="0" smtClean="0"/>
                  <a:t> of the current tour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neighborhood is often used</a:t>
                </a:r>
              </a:p>
              <a:p>
                <a:pPr lvl="1"/>
                <a:r>
                  <a:rPr lang="en-US" dirty="0" smtClean="0"/>
                  <a:t>Consists of tours obtained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by replacing 2 edges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30</a:t>
            </a:fld>
            <a:endParaRPr lang="nb-NO"/>
          </a:p>
        </p:txBody>
      </p:sp>
      <p:pic>
        <p:nvPicPr>
          <p:cNvPr id="5" name="Cy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41450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CompleteGra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48240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LeavingEd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41450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Minus2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41450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NewCycle'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41450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Not2OPT'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948240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Delete" descr="C:\Users\bjansen\AppData\Local\Microsoft\Windows\INetCache\IE\D3YX1PK2\500px-RedX.svg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927" y="4386401"/>
            <a:ext cx="1694147" cy="169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206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General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neighborhood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neighborhood of tour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contains:</a:t>
                </a:r>
              </a:p>
              <a:p>
                <a:pPr lvl="1"/>
                <a:r>
                  <a:rPr lang="en-US" dirty="0" smtClean="0"/>
                  <a:t>Tours obtained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by replacing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edges</a:t>
                </a:r>
              </a:p>
              <a:p>
                <a:r>
                  <a:rPr lang="en-US" dirty="0" smtClean="0"/>
                  <a:t>Removing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edges splits a tour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paths</a:t>
                </a:r>
              </a:p>
              <a:p>
                <a:pPr lvl="1"/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≥3</m:t>
                    </m:r>
                  </m:oMath>
                </a14:m>
                <a:r>
                  <a:rPr lang="en-US" dirty="0" smtClean="0"/>
                  <a:t>, there are multiple ways to reconnect the tour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31</a:t>
            </a:fld>
            <a:endParaRPr lang="nb-NO"/>
          </a:p>
        </p:txBody>
      </p:sp>
      <p:pic>
        <p:nvPicPr>
          <p:cNvPr id="6" name="Cyc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73016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Minus3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73016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3OPT'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73016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Other3OPT'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73016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Not3OPT'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535" y="3574350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Delete" descr="C:\Users\bjansen\AppData\Local\Microsoft\Windows\INetCache\IE\D3YX1PK2\500px-RedX.svg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694105"/>
            <a:ext cx="1694147" cy="169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900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local search for TSP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Many aspects to analyze:</a:t>
                </a:r>
              </a:p>
              <a:p>
                <a:pPr lvl="1"/>
                <a:r>
                  <a:rPr lang="en-US" dirty="0" smtClean="0"/>
                  <a:t>How many iterations are needed to find a local optimum?</a:t>
                </a:r>
              </a:p>
              <a:p>
                <a:pPr lvl="1"/>
                <a:r>
                  <a:rPr lang="en-US" dirty="0" smtClean="0"/>
                  <a:t>How far are local optima from global optima?</a:t>
                </a:r>
              </a:p>
              <a:p>
                <a:pPr lvl="1"/>
                <a:r>
                  <a:rPr lang="en-US" dirty="0" smtClean="0"/>
                  <a:t>How much time is needed for a single iteration?</a:t>
                </a:r>
                <a:endParaRPr lang="en-US" dirty="0"/>
              </a:p>
              <a:p>
                <a:r>
                  <a:rPr lang="en-US" dirty="0"/>
                  <a:t>To check whether a tour is locally optimal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cap="small" dirty="0"/>
                  <a:t>opt: </a:t>
                </a:r>
              </a:p>
              <a:p>
                <a:pPr lvl="1"/>
                <a:r>
                  <a:rPr lang="en-US" dirty="0"/>
                  <a:t>Test whether any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cap="small" dirty="0"/>
                  <a:t>opt</a:t>
                </a:r>
                <a:r>
                  <a:rPr lang="en-US" dirty="0"/>
                  <a:t> move decreases the cost</a:t>
                </a:r>
              </a:p>
              <a:p>
                <a:r>
                  <a:rPr lang="en-US" dirty="0" smtClean="0"/>
                  <a:t>To move through the landscape of solutions:</a:t>
                </a:r>
              </a:p>
              <a:p>
                <a:pPr lvl="1"/>
                <a:r>
                  <a:rPr lang="en-US" dirty="0" smtClean="0"/>
                  <a:t>Find the best tour in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neighborhood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7912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Two computational problems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endParaRPr lang="en-US" cap="small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first is a decision problem:</a:t>
                </a:r>
                <a:endParaRPr lang="en-US" b="1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</a:rPr>
                  <a:t>-</a:t>
                </a:r>
                <a:r>
                  <a:rPr lang="en-US" b="1" cap="small" dirty="0" smtClean="0">
                    <a:solidFill>
                      <a:srgbClr val="0070C0"/>
                    </a:solidFill>
                  </a:rPr>
                  <a:t>opt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b="1" cap="small" dirty="0" smtClean="0">
                    <a:solidFill>
                      <a:srgbClr val="0070C0"/>
                    </a:solidFill>
                  </a:rPr>
                  <a:t>detection</a:t>
                </a:r>
                <a:br>
                  <a:rPr lang="en-US" b="1" cap="small" dirty="0" smtClean="0">
                    <a:solidFill>
                      <a:srgbClr val="0070C0"/>
                    </a:solidFill>
                  </a:rPr>
                </a:br>
                <a:r>
                  <a:rPr lang="en-US" b="1" dirty="0" smtClean="0">
                    <a:solidFill>
                      <a:srgbClr val="0070C0"/>
                    </a:solidFill>
                  </a:rPr>
                  <a:t>Input:</a:t>
                </a:r>
                <a:r>
                  <a:rPr lang="en-US" b="1" dirty="0"/>
                  <a:t>		</a:t>
                </a:r>
                <a:r>
                  <a:rPr lang="en-US" dirty="0"/>
                  <a:t>A </a:t>
                </a:r>
                <a:r>
                  <a:rPr lang="en-US" dirty="0" smtClean="0"/>
                  <a:t>tour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in a weighted complete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>
                    <a:solidFill>
                      <a:srgbClr val="0070C0"/>
                    </a:solidFill>
                  </a:rPr>
                  <a:t>Question:</a:t>
                </a:r>
                <a:r>
                  <a:rPr lang="en-US" dirty="0"/>
                  <a:t>	</a:t>
                </a:r>
                <a:r>
                  <a:rPr lang="en-US" dirty="0" smtClean="0"/>
                  <a:t>Is there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move that decreases the cost?</a:t>
                </a:r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 smtClean="0"/>
                  <a:t>second is an optimization problem</a:t>
                </a:r>
                <a:r>
                  <a:rPr lang="en-US" dirty="0"/>
                  <a:t>:</a:t>
                </a:r>
                <a:endParaRPr lang="en-US" b="1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-</a:t>
                </a:r>
                <a:r>
                  <a:rPr lang="en-US" b="1" cap="small" dirty="0">
                    <a:solidFill>
                      <a:srgbClr val="0070C0"/>
                    </a:solidFill>
                  </a:rPr>
                  <a:t>opt</a:t>
                </a:r>
                <a:r>
                  <a:rPr lang="en-US" b="1" dirty="0">
                    <a:solidFill>
                      <a:srgbClr val="0070C0"/>
                    </a:solidFill>
                  </a:rPr>
                  <a:t> </a:t>
                </a:r>
                <a:r>
                  <a:rPr lang="en-US" b="1" cap="small" dirty="0" smtClean="0">
                    <a:solidFill>
                      <a:srgbClr val="0070C0"/>
                    </a:solidFill>
                  </a:rPr>
                  <a:t>optimization</a:t>
                </a:r>
                <a:r>
                  <a:rPr lang="en-US" b="1" cap="small" dirty="0">
                    <a:solidFill>
                      <a:srgbClr val="0070C0"/>
                    </a:solidFill>
                  </a:rPr>
                  <a:t/>
                </a:r>
                <a:br>
                  <a:rPr lang="en-US" b="1" cap="small" dirty="0">
                    <a:solidFill>
                      <a:srgbClr val="0070C0"/>
                    </a:solidFill>
                  </a:rPr>
                </a:br>
                <a:r>
                  <a:rPr lang="en-US" b="1" dirty="0">
                    <a:solidFill>
                      <a:srgbClr val="0070C0"/>
                    </a:solidFill>
                  </a:rPr>
                  <a:t>Input:</a:t>
                </a:r>
                <a:r>
                  <a:rPr lang="en-US" b="1" dirty="0"/>
                  <a:t>		</a:t>
                </a:r>
                <a:r>
                  <a:rPr lang="en-US" dirty="0"/>
                  <a:t>A tour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/>
                  <a:t> in a weighted complete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 smtClean="0">
                    <a:solidFill>
                      <a:srgbClr val="0070C0"/>
                    </a:solidFill>
                  </a:rPr>
                  <a:t>Task:	</a:t>
                </a:r>
                <a:r>
                  <a:rPr lang="en-US" dirty="0"/>
                  <a:t>	</a:t>
                </a:r>
                <a:r>
                  <a:rPr lang="en-US" dirty="0" smtClean="0"/>
                  <a:t>Find the best tour in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neighborhood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We only consider symmetric TSP</a:t>
                </a:r>
              </a:p>
              <a:p>
                <a:pPr lvl="1"/>
                <a:r>
                  <a:rPr lang="en-US" dirty="0" smtClean="0"/>
                  <a:t>The graph and weight function are undirected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33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4726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Complexity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 </a:t>
                </a:r>
                <a:r>
                  <a:rPr lang="en-US" dirty="0" smtClean="0"/>
                  <a:t>detection / optimization</a:t>
                </a:r>
                <a:endParaRPr lang="en-US" cap="small" dirty="0"/>
              </a:p>
            </p:txBody>
          </p:sp>
        </mc:Choice>
        <mc:Fallback xmlns="">
          <p:sp>
            <p:nvSpPr>
              <p:cNvPr id="5" name="Tit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446427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For fixed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algorithm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 optimization</a:t>
                </a:r>
              </a:p>
              <a:p>
                <a:pPr lvl="1"/>
                <a:r>
                  <a:rPr lang="en-US" dirty="0" smtClean="0"/>
                  <a:t>Try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possibilities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edges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that leave the tour</a:t>
                </a:r>
              </a:p>
              <a:p>
                <a:pPr lvl="2"/>
                <a:r>
                  <a:rPr lang="en-US" dirty="0" smtClean="0"/>
                  <a:t>Removing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 smtClean="0"/>
                  <a:t> splits the tour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pieces</a:t>
                </a:r>
              </a:p>
              <a:p>
                <a:pPr lvl="1"/>
                <a:r>
                  <a:rPr lang="en-US" dirty="0" smtClean="0"/>
                  <a:t>Try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different ways to reconnect into a tour</a:t>
                </a:r>
              </a:p>
              <a:p>
                <a:r>
                  <a:rPr lang="en-US" dirty="0" smtClean="0"/>
                  <a:t>Even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</a:t>
                </a:r>
                <a:r>
                  <a:rPr lang="en-US" cap="small" dirty="0" smtClean="0"/>
                  <a:t>detection</a:t>
                </a:r>
                <a:r>
                  <a:rPr lang="en-US" dirty="0" smtClean="0"/>
                  <a:t> you cannot improve much:</a:t>
                </a:r>
              </a:p>
              <a:p>
                <a:pPr lvl="1"/>
                <a:r>
                  <a:rPr lang="en-US" dirty="0" smtClean="0"/>
                  <a:t>No algorithm with runtime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</m:func>
                              </m:den>
                            </m:f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unless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ETH fails</a:t>
                </a:r>
              </a:p>
              <a:p>
                <a:pPr lvl="1"/>
                <a:r>
                  <a:rPr lang="en-US" dirty="0" smtClean="0"/>
                  <a:t>(Graph setting with symmetric weights {1,2})</a:t>
                </a:r>
              </a:p>
              <a:p>
                <a:pPr lvl="1"/>
                <a:r>
                  <a:rPr lang="en-US" dirty="0" smtClean="0"/>
                  <a:t>[Marx ’08] &amp; [</a:t>
                </a:r>
                <a:r>
                  <a:rPr lang="en-US" dirty="0" err="1" smtClean="0"/>
                  <a:t>Guo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Hartung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Niedermeier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Suchý</a:t>
                </a:r>
                <a:r>
                  <a:rPr lang="en-US" dirty="0" smtClean="0"/>
                  <a:t> ‘13]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4464273"/>
              </a:xfrm>
              <a:blipFill rotWithShape="1">
                <a:blip r:embed="rId3"/>
                <a:stretch>
                  <a:fillRect l="-1111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935F8C-0D49-4047-A7ED-DE91896AAC9F}" type="slidenum">
              <a:rPr lang="nb-NO" smtClean="0"/>
              <a:pPr>
                <a:defRPr/>
              </a:pPr>
              <a:t>34</a:t>
            </a:fld>
            <a:endParaRPr lang="nb-NO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orem"/>
              <p:cNvSpPr/>
              <p:nvPr/>
            </p:nvSpPr>
            <p:spPr bwMode="auto">
              <a:xfrm>
                <a:off x="539552" y="5157192"/>
                <a:ext cx="8064896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b="1" dirty="0" smtClean="0"/>
                  <a:t>Motivating question: </a:t>
                </a:r>
              </a:p>
              <a:p>
                <a:r>
                  <a:rPr lang="en-US" sz="2400" dirty="0"/>
                  <a:t>What is the exact </a:t>
                </a:r>
                <a:r>
                  <a:rPr lang="en-US" sz="2400" dirty="0" smtClean="0"/>
                  <a:t>complexity of detecting whether a given tour can be improved by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n-US" sz="2400" cap="small" dirty="0" smtClean="0"/>
                  <a:t>opt</a:t>
                </a:r>
                <a:r>
                  <a:rPr lang="en-US" sz="2400" dirty="0" smtClean="0"/>
                  <a:t> move, for </a:t>
                </a:r>
                <a:r>
                  <a:rPr lang="en-US" sz="2400" dirty="0"/>
                  <a:t>small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?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5157192"/>
                <a:ext cx="8064896" cy="1079996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10123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Our results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An algorithm for inputs with integer weights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[−</m:t>
                    </m:r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…</m:t>
                    </m:r>
                    <m:r>
                      <a:rPr lang="en-US" i="1">
                        <a:latin typeface="Cambria Math"/>
                      </a:rPr>
                      <m:t>𝑀</m:t>
                    </m:r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rgbClr val="0070C0"/>
                    </a:solidFill>
                  </a:rPr>
                  <a:t>truly </a:t>
                </a:r>
                <a:r>
                  <a:rPr lang="en-US" dirty="0" err="1">
                    <a:solidFill>
                      <a:srgbClr val="0070C0"/>
                    </a:solidFill>
                  </a:rPr>
                  <a:t>subcubic</a:t>
                </a:r>
                <a:r>
                  <a:rPr lang="en-US" dirty="0"/>
                  <a:t> if its runtime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3−</m:t>
                        </m:r>
                        <m:r>
                          <a:rPr lang="en-US" i="1">
                            <a:latin typeface="Cambria Math"/>
                          </a:rPr>
                          <m:t>𝜖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poly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𝜖</m:t>
                    </m:r>
                    <m:r>
                      <a:rPr lang="en-US" i="1">
                        <a:latin typeface="Cambria Math"/>
                      </a:rPr>
                      <m:t>&gt;0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APSP refers </a:t>
                </a:r>
                <a:r>
                  <a:rPr lang="en-US" dirty="0"/>
                  <a:t>to </a:t>
                </a:r>
                <a:r>
                  <a:rPr lang="en-US" cap="small" dirty="0" smtClean="0"/>
                  <a:t>All-Pairs </a:t>
                </a:r>
                <a:r>
                  <a:rPr lang="en-US" cap="small" dirty="0"/>
                  <a:t>Shortest Paths</a:t>
                </a:r>
                <a:r>
                  <a:rPr lang="en-US" dirty="0"/>
                  <a:t> </a:t>
                </a:r>
                <a:r>
                  <a:rPr lang="en-US" dirty="0" smtClean="0"/>
                  <a:t>in </a:t>
                </a:r>
                <a:r>
                  <a:rPr lang="en-US" dirty="0"/>
                  <a:t>weighted directed graphs without negative-weight cycles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 detection</a:t>
                </a:r>
                <a:r>
                  <a:rPr lang="en-US" dirty="0" smtClean="0"/>
                  <a:t> 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time</a:t>
                </a:r>
              </a:p>
              <a:p>
                <a:pPr lvl="1"/>
                <a:r>
                  <a:rPr lang="en-US" dirty="0" smtClean="0"/>
                  <a:t>Easy adversarial argument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 detection</a:t>
                </a:r>
                <a:r>
                  <a:rPr lang="en-US" dirty="0" smtClean="0"/>
                  <a:t> is unlikely to have a truly </a:t>
                </a:r>
                <a:r>
                  <a:rPr lang="en-US" dirty="0" err="1" smtClean="0"/>
                  <a:t>subcubic</a:t>
                </a:r>
                <a:r>
                  <a:rPr lang="en-US" dirty="0" smtClean="0"/>
                  <a:t> algorithm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Could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be the right complexity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63" t="-989" r="-667" b="-1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35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orem"/>
              <p:cNvSpPr/>
              <p:nvPr/>
            </p:nvSpPr>
            <p:spPr bwMode="auto">
              <a:xfrm>
                <a:off x="971600" y="4509120"/>
                <a:ext cx="7200800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400" b="1" dirty="0" smtClean="0"/>
                  <a:t>Theorem.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3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cap="small" dirty="0"/>
                  <a:t>opt</a:t>
                </a:r>
                <a:r>
                  <a:rPr lang="en-US" sz="2400" dirty="0"/>
                  <a:t> </a:t>
                </a:r>
                <a:r>
                  <a:rPr lang="en-US" sz="2400" cap="small" dirty="0"/>
                  <a:t>detection </a:t>
                </a:r>
                <a:r>
                  <a:rPr lang="en-US" sz="2400" dirty="0" smtClean="0"/>
                  <a:t>has a truly </a:t>
                </a:r>
                <a:r>
                  <a:rPr lang="en-US" sz="2400" dirty="0" err="1" smtClean="0"/>
                  <a:t>subcubic</a:t>
                </a:r>
                <a:r>
                  <a:rPr lang="en-US" sz="2400" dirty="0" smtClean="0"/>
                  <a:t> algorithm if and only if </a:t>
                </a:r>
                <a:r>
                  <a:rPr lang="en-US" sz="2400" dirty="0"/>
                  <a:t>APSP has </a:t>
                </a:r>
                <a:r>
                  <a:rPr lang="en-US" sz="2400" dirty="0" smtClean="0"/>
                  <a:t>one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4509120"/>
                <a:ext cx="7200800" cy="1079996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505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Exhaustive search can be avoided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≥4</m:t>
                    </m:r>
                  </m:oMath>
                </a14:m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≥4</m:t>
                    </m:r>
                  </m:oMath>
                </a14:m>
                <a:r>
                  <a:rPr lang="en-US" dirty="0" smtClean="0"/>
                  <a:t> we can do better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Θ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lvl="1"/>
                <a:r>
                  <a:rPr lang="en-US" dirty="0" smtClean="0"/>
                  <a:t>Implies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 optimization</a:t>
                </a:r>
                <a:r>
                  <a:rPr lang="en-US" dirty="0" smtClean="0"/>
                  <a:t> is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time</a:t>
                </a:r>
              </a:p>
              <a:p>
                <a:r>
                  <a:rPr lang="en-US" dirty="0" smtClean="0"/>
                  <a:t>Based on an analysis of the structure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moves</a:t>
                </a:r>
              </a:p>
              <a:p>
                <a:pPr lvl="1"/>
                <a:r>
                  <a:rPr lang="en-US" dirty="0" smtClean="0"/>
                  <a:t>Enumerate partial solutions, use dynamic programming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36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orem"/>
              <p:cNvSpPr/>
              <p:nvPr/>
            </p:nvSpPr>
            <p:spPr bwMode="auto">
              <a:xfrm>
                <a:off x="971600" y="1700932"/>
                <a:ext cx="7200800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400" b="1" dirty="0" smtClean="0"/>
                  <a:t>Theorem.</a:t>
                </a:r>
                <a:r>
                  <a:rPr lang="en-US" sz="2400" dirty="0" smtClean="0"/>
                  <a:t> For each fixed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 there is an algorithm that finds the best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n-US" sz="2400" cap="small" dirty="0" smtClean="0"/>
                  <a:t>opt</a:t>
                </a:r>
                <a:r>
                  <a:rPr lang="en-US" sz="2400" dirty="0" smtClean="0"/>
                  <a:t> move in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d>
                          <m:dPr>
                            <m:begChr m:val="⌊"/>
                            <m:endChr m:val="⌋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1700932"/>
                <a:ext cx="7200800" cy="1079996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2109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faster algorithm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 optimization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 give the main ideas,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algorithm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</a:p>
              <a:p>
                <a:pPr lvl="1"/>
                <a:r>
                  <a:rPr lang="en-US" dirty="0" smtClean="0"/>
                  <a:t>Based on the structure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4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moves</a:t>
                </a:r>
              </a:p>
              <a:p>
                <a:r>
                  <a:rPr lang="en-US" dirty="0" smtClean="0"/>
                  <a:t>Assume that the best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move deletes a matching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General case (2 deleted edges share a vertex) reduces to it</a:t>
                </a:r>
              </a:p>
              <a:p>
                <a:pPr lvl="1"/>
                <a:r>
                  <a:rPr lang="en-US" dirty="0" smtClean="0"/>
                  <a:t>Notation is cleaner</a:t>
                </a:r>
              </a:p>
              <a:p>
                <a:r>
                  <a:rPr lang="en-US" dirty="0" smtClean="0"/>
                  <a:t>Fix a starting point and orientation of the input tour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1112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37</a:t>
            </a:fld>
            <a:endParaRPr lang="nb-NO"/>
          </a:p>
        </p:txBody>
      </p:sp>
      <p:pic>
        <p:nvPicPr>
          <p:cNvPr id="6146" name="BaseTo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4365104"/>
            <a:ext cx="20764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CompleteGrap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4365104"/>
            <a:ext cx="20764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267744" y="4161721"/>
            <a:ext cx="1963439" cy="1571535"/>
            <a:chOff x="2267744" y="4161721"/>
            <a:chExt cx="1963439" cy="1571535"/>
          </a:xfrm>
        </p:grpSpPr>
        <p:sp>
          <p:nvSpPr>
            <p:cNvPr id="5" name="Right Arrow 4"/>
            <p:cNvSpPr/>
            <p:nvPr/>
          </p:nvSpPr>
          <p:spPr bwMode="auto">
            <a:xfrm>
              <a:off x="2267744" y="5403329"/>
              <a:ext cx="1266031" cy="329927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Starting point</a:t>
              </a:r>
            </a:p>
          </p:txBody>
        </p:sp>
        <p:sp>
          <p:nvSpPr>
            <p:cNvPr id="6" name="Circular Arrow 5"/>
            <p:cNvSpPr/>
            <p:nvPr/>
          </p:nvSpPr>
          <p:spPr bwMode="auto">
            <a:xfrm rot="18367782">
              <a:off x="3089484" y="4224233"/>
              <a:ext cx="1204212" cy="1079187"/>
            </a:xfrm>
            <a:prstGeom prst="circular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9246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signature of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move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38</a:t>
            </a:fld>
            <a:endParaRPr lang="nb-NO"/>
          </a:p>
        </p:txBody>
      </p:sp>
      <p:pic>
        <p:nvPicPr>
          <p:cNvPr id="1026" name="StartingTo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3413466"/>
            <a:ext cx="32480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NotDeletingMatch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695" y="3413466"/>
            <a:ext cx="32480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Wrong" descr="C:\Users\bjansen\AppData\Local\Microsoft\Windows\INetCache\IE\D3YX1PK2\500px-RedX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13466"/>
            <a:ext cx="1064437" cy="106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DeletingMatch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695" y="3413466"/>
            <a:ext cx="32480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WithNewEdg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7" y="3421335"/>
            <a:ext cx="32480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OnlyNewTou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000" y="3421334"/>
            <a:ext cx="32480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SymDif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3635646"/>
            <a:ext cx="2819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ContractX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007" y="3635647"/>
            <a:ext cx="2819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ContractX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298" y="3826147"/>
            <a:ext cx="28194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ContractX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26147"/>
            <a:ext cx="25908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238219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move where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deleted </a:t>
                </a:r>
                <a:r>
                  <a:rPr lang="en-US" dirty="0" smtClean="0"/>
                  <a:t>edges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dirty="0" smtClean="0"/>
                  <a:t> form a matching</a:t>
                </a:r>
              </a:p>
              <a:p>
                <a:pPr lvl="1"/>
                <a:r>
                  <a:rPr lang="en-US" dirty="0" smtClean="0"/>
                  <a:t>Assume </a:t>
                </a:r>
                <a:r>
                  <a:rPr lang="en-US" dirty="0" smtClean="0">
                    <a:solidFill>
                      <a:srgbClr val="0066FF"/>
                    </a:solidFill>
                  </a:rPr>
                  <a:t>replacement </a:t>
                </a:r>
                <a:r>
                  <a:rPr lang="en-US" dirty="0" smtClean="0"/>
                  <a:t>edges </a:t>
                </a:r>
                <a:r>
                  <a:rPr lang="en-US" dirty="0" smtClean="0">
                    <a:solidFill>
                      <a:srgbClr val="0066FF"/>
                    </a:solidFill>
                  </a:rPr>
                  <a:t>Y</a:t>
                </a:r>
                <a:r>
                  <a:rPr lang="en-US" dirty="0" smtClean="0"/>
                  <a:t> are distinct from deletions</a:t>
                </a:r>
              </a:p>
              <a:p>
                <a:pPr marL="342900" lvl="1" indent="-342900">
                  <a:spcBef>
                    <a:spcPts val="1800"/>
                  </a:spcBef>
                  <a:buFontTx/>
                  <a:buChar char="•"/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rgbClr val="0070C0"/>
                    </a:solidFill>
                  </a:rPr>
                  <a:t>signature </a:t>
                </a:r>
                <a:r>
                  <a:rPr lang="en-US" dirty="0"/>
                  <a:t>of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cap="small" dirty="0"/>
                  <a:t>opt</a:t>
                </a:r>
                <a:r>
                  <a:rPr lang="en-US" dirty="0"/>
                  <a:t> move is defined as follows:</a:t>
                </a:r>
              </a:p>
              <a:p>
                <a:pPr lvl="1"/>
                <a:r>
                  <a:rPr lang="en-US" dirty="0"/>
                  <a:t>Take the symmetric difference </a:t>
                </a:r>
                <a:r>
                  <a:rPr lang="en-US" dirty="0">
                    <a:solidFill>
                      <a:srgbClr val="FF0000"/>
                    </a:solidFill>
                  </a:rPr>
                  <a:t>𝑋</a:t>
                </a:r>
                <a:r>
                  <a:rPr lang="en-US" dirty="0"/>
                  <a:t>Δ</a:t>
                </a:r>
                <a:r>
                  <a:rPr lang="en-US" dirty="0">
                    <a:solidFill>
                      <a:srgbClr val="0070C0"/>
                    </a:solidFill>
                  </a:rPr>
                  <a:t>𝑌</a:t>
                </a:r>
                <a:r>
                  <a:rPr lang="en-US" dirty="0"/>
                  <a:t>, contract all edges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𝑋</a:t>
                </a:r>
              </a:p>
              <a:p>
                <a:pPr lvl="1"/>
                <a:r>
                  <a:rPr lang="en-US" dirty="0"/>
                  <a:t>For each endpoint of each replacement </a:t>
                </a:r>
                <a:r>
                  <a:rPr lang="en-US" dirty="0" smtClean="0"/>
                  <a:t>edge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store whether it attaches to first or second </a:t>
                </a:r>
                <a:r>
                  <a:rPr lang="en-US" dirty="0" smtClean="0"/>
                  <a:t>endpoint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 in this orientation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2382198"/>
              </a:xfrm>
              <a:blipFill rotWithShape="1">
                <a:blip r:embed="rId13"/>
                <a:stretch>
                  <a:fillRect l="-963" t="-3325" r="-1407" b="-3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6" name="Ord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97572"/>
            <a:ext cx="25908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UpperLeft"/>
          <p:cNvGrpSpPr/>
          <p:nvPr/>
        </p:nvGrpSpPr>
        <p:grpSpPr>
          <a:xfrm>
            <a:off x="3059832" y="3707612"/>
            <a:ext cx="1101521" cy="852030"/>
            <a:chOff x="3059832" y="3707612"/>
            <a:chExt cx="1101521" cy="852030"/>
          </a:xfrm>
        </p:grpSpPr>
        <p:sp>
          <p:nvSpPr>
            <p:cNvPr id="5" name="UpperLeft"/>
            <p:cNvSpPr txBox="1"/>
            <p:nvPr/>
          </p:nvSpPr>
          <p:spPr>
            <a:xfrm>
              <a:off x="3059832" y="4221088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  <a:latin typeface="+mj-lt"/>
                </a:rPr>
                <a:t>1</a:t>
              </a:r>
              <a:r>
                <a:rPr lang="en-US" sz="1600" baseline="30000" dirty="0" smtClean="0">
                  <a:solidFill>
                    <a:srgbClr val="0070C0"/>
                  </a:solidFill>
                  <a:latin typeface="+mj-lt"/>
                </a:rPr>
                <a:t>st</a:t>
              </a:r>
              <a:r>
                <a:rPr lang="en-US" sz="1600" dirty="0" smtClean="0">
                  <a:solidFill>
                    <a:srgbClr val="0070C0"/>
                  </a:solidFill>
                  <a:latin typeface="+mj-lt"/>
                </a:rPr>
                <a:t> </a:t>
              </a:r>
            </a:p>
          </p:txBody>
        </p:sp>
        <p:sp>
          <p:nvSpPr>
            <p:cNvPr id="17" name="UpperLeft"/>
            <p:cNvSpPr txBox="1"/>
            <p:nvPr/>
          </p:nvSpPr>
          <p:spPr>
            <a:xfrm>
              <a:off x="3729305" y="3707612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  <a:latin typeface="+mj-lt"/>
                </a:rPr>
                <a:t>2</a:t>
              </a:r>
              <a:r>
                <a:rPr lang="en-US" sz="1600" baseline="30000" dirty="0" smtClean="0">
                  <a:solidFill>
                    <a:srgbClr val="0070C0"/>
                  </a:solidFill>
                  <a:latin typeface="+mj-lt"/>
                </a:rPr>
                <a:t>nd</a:t>
              </a:r>
              <a:endParaRPr lang="en-US" sz="1600" dirty="0" smtClean="0">
                <a:solidFill>
                  <a:srgbClr val="0070C0"/>
                </a:solidFill>
                <a:latin typeface="+mj-lt"/>
              </a:endParaRPr>
            </a:p>
          </p:txBody>
        </p:sp>
      </p:grpSp>
      <p:grpSp>
        <p:nvGrpSpPr>
          <p:cNvPr id="9" name="UpperRight"/>
          <p:cNvGrpSpPr/>
          <p:nvPr/>
        </p:nvGrpSpPr>
        <p:grpSpPr>
          <a:xfrm>
            <a:off x="5076056" y="3707612"/>
            <a:ext cx="1080120" cy="791292"/>
            <a:chOff x="5076056" y="3707612"/>
            <a:chExt cx="1080120" cy="791292"/>
          </a:xfrm>
        </p:grpSpPr>
        <p:sp>
          <p:nvSpPr>
            <p:cNvPr id="22" name="UpperRight"/>
            <p:cNvSpPr txBox="1"/>
            <p:nvPr/>
          </p:nvSpPr>
          <p:spPr>
            <a:xfrm>
              <a:off x="5724128" y="4160350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  <a:latin typeface="+mj-lt"/>
                </a:rPr>
                <a:t>1</a:t>
              </a:r>
              <a:r>
                <a:rPr lang="en-US" sz="1600" baseline="30000" dirty="0" smtClean="0">
                  <a:solidFill>
                    <a:srgbClr val="0070C0"/>
                  </a:solidFill>
                  <a:latin typeface="+mj-lt"/>
                </a:rPr>
                <a:t>st</a:t>
              </a:r>
              <a:r>
                <a:rPr lang="en-US" sz="1600" dirty="0" smtClean="0">
                  <a:solidFill>
                    <a:srgbClr val="0070C0"/>
                  </a:solidFill>
                  <a:latin typeface="+mj-lt"/>
                </a:rPr>
                <a:t> </a:t>
              </a:r>
            </a:p>
          </p:txBody>
        </p:sp>
        <p:sp>
          <p:nvSpPr>
            <p:cNvPr id="23" name="UpperRight"/>
            <p:cNvSpPr txBox="1"/>
            <p:nvPr/>
          </p:nvSpPr>
          <p:spPr>
            <a:xfrm>
              <a:off x="5076056" y="3707612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  <a:latin typeface="+mj-lt"/>
                </a:rPr>
                <a:t>2</a:t>
              </a:r>
              <a:r>
                <a:rPr lang="en-US" sz="1600" baseline="30000" dirty="0" smtClean="0">
                  <a:solidFill>
                    <a:srgbClr val="0070C0"/>
                  </a:solidFill>
                  <a:latin typeface="+mj-lt"/>
                </a:rPr>
                <a:t>nd</a:t>
              </a:r>
              <a:endParaRPr lang="en-US" sz="1600" dirty="0" smtClean="0">
                <a:solidFill>
                  <a:srgbClr val="0070C0"/>
                </a:solidFill>
                <a:latin typeface="+mj-lt"/>
              </a:endParaRPr>
            </a:p>
          </p:txBody>
        </p:sp>
      </p:grpSp>
      <p:grpSp>
        <p:nvGrpSpPr>
          <p:cNvPr id="7" name="BottomRight"/>
          <p:cNvGrpSpPr/>
          <p:nvPr/>
        </p:nvGrpSpPr>
        <p:grpSpPr>
          <a:xfrm>
            <a:off x="5043678" y="5804068"/>
            <a:ext cx="1152333" cy="677108"/>
            <a:chOff x="5043678" y="5804068"/>
            <a:chExt cx="1152333" cy="677108"/>
          </a:xfrm>
        </p:grpSpPr>
        <p:sp>
          <p:nvSpPr>
            <p:cNvPr id="24" name="BR"/>
            <p:cNvSpPr txBox="1"/>
            <p:nvPr/>
          </p:nvSpPr>
          <p:spPr>
            <a:xfrm>
              <a:off x="5763963" y="5804068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  <a:latin typeface="+mj-lt"/>
                </a:rPr>
                <a:t>2</a:t>
              </a:r>
              <a:r>
                <a:rPr lang="en-US" sz="1600" baseline="30000" dirty="0" smtClean="0">
                  <a:solidFill>
                    <a:srgbClr val="0070C0"/>
                  </a:solidFill>
                  <a:latin typeface="+mj-lt"/>
                </a:rPr>
                <a:t>nd</a:t>
              </a:r>
              <a:r>
                <a:rPr lang="en-US" sz="1600" dirty="0" smtClean="0">
                  <a:solidFill>
                    <a:srgbClr val="0070C0"/>
                  </a:solidFill>
                  <a:latin typeface="+mj-lt"/>
                </a:rPr>
                <a:t> </a:t>
              </a:r>
            </a:p>
          </p:txBody>
        </p:sp>
        <p:sp>
          <p:nvSpPr>
            <p:cNvPr id="25" name="BR"/>
            <p:cNvSpPr txBox="1"/>
            <p:nvPr/>
          </p:nvSpPr>
          <p:spPr>
            <a:xfrm>
              <a:off x="5043678" y="6142622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  <a:latin typeface="+mj-lt"/>
                </a:rPr>
                <a:t>1</a:t>
              </a:r>
              <a:r>
                <a:rPr lang="en-US" sz="1600" baseline="30000" dirty="0" smtClean="0">
                  <a:solidFill>
                    <a:srgbClr val="0070C0"/>
                  </a:solidFill>
                  <a:latin typeface="+mj-lt"/>
                </a:rPr>
                <a:t>st</a:t>
              </a:r>
              <a:endParaRPr lang="en-US" sz="1600" dirty="0" smtClean="0">
                <a:solidFill>
                  <a:srgbClr val="0070C0"/>
                </a:solidFill>
                <a:latin typeface="+mj-lt"/>
              </a:endParaRPr>
            </a:p>
          </p:txBody>
        </p:sp>
      </p:grpSp>
      <p:grpSp>
        <p:nvGrpSpPr>
          <p:cNvPr id="6" name="BottomLeft"/>
          <p:cNvGrpSpPr/>
          <p:nvPr/>
        </p:nvGrpSpPr>
        <p:grpSpPr>
          <a:xfrm>
            <a:off x="2987824" y="5642739"/>
            <a:ext cx="936104" cy="812307"/>
            <a:chOff x="2987824" y="5642739"/>
            <a:chExt cx="936104" cy="812307"/>
          </a:xfrm>
        </p:grpSpPr>
        <p:sp>
          <p:nvSpPr>
            <p:cNvPr id="26" name="BL"/>
            <p:cNvSpPr txBox="1"/>
            <p:nvPr/>
          </p:nvSpPr>
          <p:spPr>
            <a:xfrm>
              <a:off x="2987824" y="5642739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  <a:latin typeface="+mj-lt"/>
                </a:rPr>
                <a:t>1</a:t>
              </a:r>
              <a:r>
                <a:rPr lang="en-US" sz="1600" baseline="30000" dirty="0" smtClean="0">
                  <a:solidFill>
                    <a:srgbClr val="0070C0"/>
                  </a:solidFill>
                  <a:latin typeface="+mj-lt"/>
                </a:rPr>
                <a:t>st</a:t>
              </a:r>
              <a:endParaRPr lang="en-US" sz="1600" dirty="0" smtClean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27" name="BL"/>
            <p:cNvSpPr txBox="1"/>
            <p:nvPr/>
          </p:nvSpPr>
          <p:spPr>
            <a:xfrm>
              <a:off x="3491880" y="6116492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70C0"/>
                  </a:solidFill>
                  <a:latin typeface="+mj-lt"/>
                </a:rPr>
                <a:t>2</a:t>
              </a:r>
              <a:r>
                <a:rPr lang="en-US" sz="1600" baseline="30000" dirty="0" smtClean="0">
                  <a:solidFill>
                    <a:srgbClr val="0070C0"/>
                  </a:solidFill>
                  <a:latin typeface="+mj-lt"/>
                </a:rPr>
                <a:t>nd</a:t>
              </a:r>
              <a:r>
                <a:rPr lang="en-US" sz="1600" dirty="0" smtClean="0">
                  <a:solidFill>
                    <a:srgbClr val="0070C0"/>
                  </a:solidFill>
                  <a:latin typeface="+mj-lt"/>
                </a:rPr>
                <a:t> </a:t>
              </a:r>
            </a:p>
          </p:txBody>
        </p:sp>
      </p:grpSp>
      <p:sp>
        <p:nvSpPr>
          <p:cNvPr id="32" name="Circular Arrow 31"/>
          <p:cNvSpPr/>
          <p:nvPr/>
        </p:nvSpPr>
        <p:spPr bwMode="auto">
          <a:xfrm rot="18367782">
            <a:off x="2518456" y="3678333"/>
            <a:ext cx="1204212" cy="1079187"/>
          </a:xfrm>
          <a:prstGeom prst="circular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3733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Signatures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moves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39</a:t>
            </a:fld>
            <a:endParaRPr lang="nb-NO"/>
          </a:p>
        </p:txBody>
      </p:sp>
      <p:pic>
        <p:nvPicPr>
          <p:cNvPr id="2051" name="SigC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394840"/>
            <a:ext cx="132397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704" y="1789483"/>
            <a:ext cx="32480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704" y="1780348"/>
            <a:ext cx="32480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1994660"/>
            <a:ext cx="2819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451" y="2089910"/>
            <a:ext cx="257175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450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Variant 1: </a:t>
            </a:r>
            <a:r>
              <a:rPr lang="en-US" dirty="0" err="1" smtClean="0"/>
              <a:t>bitonic</a:t>
            </a:r>
            <a:r>
              <a:rPr lang="en-US" dirty="0" smtClean="0"/>
              <a:t> tsp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7908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Signatures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moves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40</a:t>
            </a:fld>
            <a:endParaRPr lang="nb-NO"/>
          </a:p>
        </p:txBody>
      </p:sp>
      <p:pic>
        <p:nvPicPr>
          <p:cNvPr id="2051" name="SigC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394840"/>
            <a:ext cx="132397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SigParall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451" y="5332927"/>
            <a:ext cx="127635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499" y="1813886"/>
            <a:ext cx="32480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378" y="1806573"/>
            <a:ext cx="32480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020887"/>
            <a:ext cx="2819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2220913"/>
            <a:ext cx="245745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022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Signatures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moves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41</a:t>
            </a:fld>
            <a:endParaRPr lang="nb-NO"/>
          </a:p>
        </p:txBody>
      </p:sp>
      <p:pic>
        <p:nvPicPr>
          <p:cNvPr id="2051" name="SigC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394840"/>
            <a:ext cx="132397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SigParall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451" y="5332927"/>
            <a:ext cx="127635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SigCro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5409127"/>
            <a:ext cx="12573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SigHourgla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56739"/>
            <a:ext cx="12954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7" y="1806574"/>
            <a:ext cx="32480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6" y="1806573"/>
            <a:ext cx="32480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298" y="2020885"/>
            <a:ext cx="2819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2116138"/>
            <a:ext cx="254317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727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Signatures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moves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421215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Signature graph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vertices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edges</a:t>
                </a:r>
              </a:p>
              <a:p>
                <a:pPr lvl="1"/>
                <a:r>
                  <a:rPr lang="en-US" dirty="0" smtClean="0"/>
                  <a:t>Vertices of signature: 	edges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leaving</a:t>
                </a:r>
                <a:r>
                  <a:rPr lang="en-US" dirty="0"/>
                  <a:t> the tour</a:t>
                </a:r>
              </a:p>
              <a:p>
                <a:pPr lvl="1"/>
                <a:r>
                  <a:rPr lang="en-US" dirty="0" smtClean="0"/>
                  <a:t>Edges of signature: 	edges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entering</a:t>
                </a:r>
                <a:r>
                  <a:rPr lang="en-US" dirty="0"/>
                  <a:t> the tour</a:t>
                </a:r>
              </a:p>
              <a:p>
                <a:r>
                  <a:rPr lang="en-US" dirty="0"/>
                  <a:t>Each signature is a collection of cycles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vertices in total</a:t>
                </a:r>
              </a:p>
              <a:p>
                <a:pPr lvl="1"/>
                <a:r>
                  <a:rPr lang="en-US" dirty="0"/>
                  <a:t>Signatures have vertex covers of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⌊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⌋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Worst case is when signature consists of disjoint triangles</a:t>
                </a:r>
              </a:p>
              <a:p>
                <a:r>
                  <a:rPr lang="en-US" dirty="0" smtClean="0"/>
                  <a:t>For a fixed orientation, the signature and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leaving</a:t>
                </a:r>
                <a:r>
                  <a:rPr lang="en-US" dirty="0" smtClean="0"/>
                  <a:t> edges together determine which edges enter the tour</a:t>
                </a:r>
              </a:p>
              <a:p>
                <a:pPr lvl="1"/>
                <a:r>
                  <a:rPr lang="en-US" dirty="0" smtClean="0"/>
                  <a:t>For fixed signature,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leaving</a:t>
                </a:r>
                <a:r>
                  <a:rPr lang="en-US" dirty="0" smtClean="0"/>
                  <a:t> edges determine the cost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4212152"/>
              </a:xfrm>
              <a:blipFill rotWithShape="1">
                <a:blip r:embed="rId3"/>
                <a:stretch>
                  <a:fillRect l="-1111" t="-2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42</a:t>
            </a:fld>
            <a:endParaRPr lang="nb-NO"/>
          </a:p>
        </p:txBody>
      </p:sp>
      <p:pic>
        <p:nvPicPr>
          <p:cNvPr id="2051" name="SigC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394840"/>
            <a:ext cx="132397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SigParall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451" y="5332927"/>
            <a:ext cx="127635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SigCro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5409127"/>
            <a:ext cx="12573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SigHourglas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56739"/>
            <a:ext cx="12954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145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Faster algorithm for simple signature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6410786" cy="252005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Consider the example signature</a:t>
                </a:r>
              </a:p>
              <a:p>
                <a:r>
                  <a:rPr lang="en-US" dirty="0" smtClean="0"/>
                  <a:t>To find the best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with this signature:</a:t>
                </a:r>
              </a:p>
              <a:p>
                <a:pPr lvl="1"/>
                <a:r>
                  <a:rPr lang="en-US" dirty="0" smtClean="0"/>
                  <a:t>Try all realizations for leaving edges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1&amp;3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For each of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options:</a:t>
                </a:r>
              </a:p>
              <a:p>
                <a:pPr lvl="2"/>
                <a:r>
                  <a:rPr lang="en-US" dirty="0" smtClean="0"/>
                  <a:t>Find best realization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Yields 2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independent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-time problems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6410786" cy="2520057"/>
              </a:xfrm>
              <a:blipFill rotWithShape="1">
                <a:blip r:embed="rId2"/>
                <a:stretch>
                  <a:fillRect l="-1236" t="-3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43</a:t>
            </a:fld>
            <a:endParaRPr lang="nb-NO"/>
          </a:p>
        </p:txBody>
      </p:sp>
      <p:grpSp>
        <p:nvGrpSpPr>
          <p:cNvPr id="18" name="Signature"/>
          <p:cNvGrpSpPr/>
          <p:nvPr/>
        </p:nvGrpSpPr>
        <p:grpSpPr>
          <a:xfrm>
            <a:off x="6706229" y="880668"/>
            <a:ext cx="2402275" cy="2161877"/>
            <a:chOff x="2987824" y="3707612"/>
            <a:chExt cx="3208187" cy="2887141"/>
          </a:xfrm>
        </p:grpSpPr>
        <p:pic>
          <p:nvPicPr>
            <p:cNvPr id="5" name="Ord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3797572"/>
              <a:ext cx="2590800" cy="2533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" name="UpperLeft"/>
            <p:cNvGrpSpPr/>
            <p:nvPr/>
          </p:nvGrpSpPr>
          <p:grpSpPr>
            <a:xfrm>
              <a:off x="3059832" y="3707612"/>
              <a:ext cx="1101521" cy="904719"/>
              <a:chOff x="3059832" y="3707612"/>
              <a:chExt cx="1101521" cy="904719"/>
            </a:xfrm>
          </p:grpSpPr>
          <p:sp>
            <p:nvSpPr>
              <p:cNvPr id="7" name="UpperLeft"/>
              <p:cNvSpPr txBox="1"/>
              <p:nvPr/>
            </p:nvSpPr>
            <p:spPr>
              <a:xfrm>
                <a:off x="3059832" y="4221088"/>
                <a:ext cx="432048" cy="391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70C0"/>
                    </a:solidFill>
                    <a:latin typeface="+mj-lt"/>
                  </a:rPr>
                  <a:t>1 </a:t>
                </a:r>
              </a:p>
            </p:txBody>
          </p:sp>
          <p:sp>
            <p:nvSpPr>
              <p:cNvPr id="8" name="UpperLeft"/>
              <p:cNvSpPr txBox="1"/>
              <p:nvPr/>
            </p:nvSpPr>
            <p:spPr>
              <a:xfrm>
                <a:off x="3729305" y="3707612"/>
                <a:ext cx="432048" cy="391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70C0"/>
                    </a:solidFill>
                    <a:latin typeface="+mj-lt"/>
                  </a:rPr>
                  <a:t>2</a:t>
                </a:r>
              </a:p>
            </p:txBody>
          </p:sp>
        </p:grpSp>
        <p:grpSp>
          <p:nvGrpSpPr>
            <p:cNvPr id="9" name="UpperRight"/>
            <p:cNvGrpSpPr/>
            <p:nvPr/>
          </p:nvGrpSpPr>
          <p:grpSpPr>
            <a:xfrm>
              <a:off x="5076056" y="3707612"/>
              <a:ext cx="1080120" cy="843981"/>
              <a:chOff x="5076056" y="3707612"/>
              <a:chExt cx="1080120" cy="843981"/>
            </a:xfrm>
          </p:grpSpPr>
          <p:sp>
            <p:nvSpPr>
              <p:cNvPr id="10" name="UpperRight"/>
              <p:cNvSpPr txBox="1"/>
              <p:nvPr/>
            </p:nvSpPr>
            <p:spPr>
              <a:xfrm>
                <a:off x="5724128" y="4160350"/>
                <a:ext cx="432048" cy="391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70C0"/>
                    </a:solidFill>
                    <a:latin typeface="+mj-lt"/>
                  </a:rPr>
                  <a:t>1 </a:t>
                </a:r>
              </a:p>
            </p:txBody>
          </p:sp>
          <p:sp>
            <p:nvSpPr>
              <p:cNvPr id="11" name="UpperRight"/>
              <p:cNvSpPr txBox="1"/>
              <p:nvPr/>
            </p:nvSpPr>
            <p:spPr>
              <a:xfrm>
                <a:off x="5076056" y="3707612"/>
                <a:ext cx="432048" cy="391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70C0"/>
                    </a:solidFill>
                    <a:latin typeface="+mj-lt"/>
                  </a:rPr>
                  <a:t>2</a:t>
                </a:r>
              </a:p>
            </p:txBody>
          </p:sp>
        </p:grpSp>
        <p:grpSp>
          <p:nvGrpSpPr>
            <p:cNvPr id="12" name="BottomRight"/>
            <p:cNvGrpSpPr/>
            <p:nvPr/>
          </p:nvGrpSpPr>
          <p:grpSpPr>
            <a:xfrm>
              <a:off x="5043679" y="5804068"/>
              <a:ext cx="1152332" cy="790685"/>
              <a:chOff x="5043679" y="5804068"/>
              <a:chExt cx="1152332" cy="790685"/>
            </a:xfrm>
          </p:grpSpPr>
          <p:sp>
            <p:nvSpPr>
              <p:cNvPr id="13" name="BR"/>
              <p:cNvSpPr txBox="1"/>
              <p:nvPr/>
            </p:nvSpPr>
            <p:spPr>
              <a:xfrm>
                <a:off x="5763963" y="5804068"/>
                <a:ext cx="432048" cy="452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70C0"/>
                    </a:solidFill>
                    <a:latin typeface="+mj-lt"/>
                  </a:rPr>
                  <a:t>2 </a:t>
                </a:r>
              </a:p>
            </p:txBody>
          </p:sp>
          <p:sp>
            <p:nvSpPr>
              <p:cNvPr id="14" name="BR"/>
              <p:cNvSpPr txBox="1"/>
              <p:nvPr/>
            </p:nvSpPr>
            <p:spPr>
              <a:xfrm>
                <a:off x="5043679" y="6142621"/>
                <a:ext cx="432047" cy="452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70C0"/>
                    </a:solidFill>
                    <a:latin typeface="+mj-lt"/>
                  </a:rPr>
                  <a:t>1</a:t>
                </a:r>
              </a:p>
            </p:txBody>
          </p:sp>
        </p:grpSp>
        <p:grpSp>
          <p:nvGrpSpPr>
            <p:cNvPr id="15" name="BottomLeft"/>
            <p:cNvGrpSpPr/>
            <p:nvPr/>
          </p:nvGrpSpPr>
          <p:grpSpPr>
            <a:xfrm>
              <a:off x="2987824" y="5642739"/>
              <a:ext cx="763942" cy="925885"/>
              <a:chOff x="2987824" y="5642739"/>
              <a:chExt cx="763942" cy="925885"/>
            </a:xfrm>
          </p:grpSpPr>
          <p:sp>
            <p:nvSpPr>
              <p:cNvPr id="16" name="BL"/>
              <p:cNvSpPr txBox="1"/>
              <p:nvPr/>
            </p:nvSpPr>
            <p:spPr>
              <a:xfrm>
                <a:off x="2987824" y="5642739"/>
                <a:ext cx="432047" cy="452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70C0"/>
                    </a:solidFill>
                    <a:latin typeface="+mj-lt"/>
                  </a:rPr>
                  <a:t>1</a:t>
                </a:r>
              </a:p>
            </p:txBody>
          </p:sp>
          <p:sp>
            <p:nvSpPr>
              <p:cNvPr id="17" name="BL"/>
              <p:cNvSpPr txBox="1"/>
              <p:nvPr/>
            </p:nvSpPr>
            <p:spPr>
              <a:xfrm>
                <a:off x="3319719" y="6116492"/>
                <a:ext cx="432047" cy="452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0070C0"/>
                    </a:solidFill>
                    <a:latin typeface="+mj-lt"/>
                  </a:rPr>
                  <a:t>2 </a:t>
                </a:r>
              </a:p>
            </p:txBody>
          </p:sp>
        </p:grpSp>
      </p:grpSp>
      <p:pic>
        <p:nvPicPr>
          <p:cNvPr id="7171" name="Fix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3609974"/>
            <a:ext cx="32480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Try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3609975"/>
            <a:ext cx="32480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Try2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3609973"/>
            <a:ext cx="337185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Try2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3609975"/>
            <a:ext cx="349567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636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Faster algorithm for complicated signature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196975"/>
                <a:ext cx="8507289" cy="4968329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 smtClean="0"/>
                  <a:t>Consider a more complicated signature</a:t>
                </a:r>
              </a:p>
              <a:p>
                <a:r>
                  <a:rPr lang="en-US" sz="2000" dirty="0" smtClean="0"/>
                  <a:t>To find the best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4</m:t>
                    </m:r>
                  </m:oMath>
                </a14:m>
                <a:r>
                  <a:rPr lang="en-US" sz="2000" dirty="0" smtClean="0"/>
                  <a:t>-</a:t>
                </a:r>
                <a:r>
                  <a:rPr lang="en-US" sz="2000" cap="small" dirty="0" smtClean="0"/>
                  <a:t>opt</a:t>
                </a:r>
                <a:r>
                  <a:rPr lang="en-US" sz="2000" dirty="0" smtClean="0"/>
                  <a:t> with this signature:</a:t>
                </a:r>
              </a:p>
              <a:p>
                <a:pPr lvl="1"/>
                <a:r>
                  <a:rPr lang="en-US" sz="2000" dirty="0" smtClean="0"/>
                  <a:t>Try all realizations for leaving edges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1&amp;4</m:t>
                    </m:r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For each of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 smtClean="0"/>
                  <a:t> options:</a:t>
                </a:r>
              </a:p>
              <a:p>
                <a:pPr lvl="2"/>
                <a:r>
                  <a:rPr lang="en-US" sz="2000" dirty="0" smtClean="0"/>
                  <a:t>Find best realization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sz="2000" dirty="0" smtClean="0"/>
                  <a:t> respecting the ordering along tour</a:t>
                </a:r>
              </a:p>
              <a:p>
                <a:pPr lvl="2"/>
                <a:r>
                  <a:rPr lang="en-US" sz="2000" dirty="0" smtClean="0"/>
                  <a:t>Can be solved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𝑂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time by dynamic program</a:t>
                </a:r>
              </a:p>
              <a:p>
                <a:r>
                  <a:rPr 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𝑐</m:t>
                    </m:r>
                    <m:r>
                      <a:rPr lang="en-US" sz="2000" b="0" i="1" smtClean="0"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latin typeface="Cambria Math"/>
                      </a:rPr>
                      <m:t>𝑖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𝑗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denote cost for realizing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sz="2000" dirty="0" smtClean="0"/>
                  <a:t>-</a:t>
                </a:r>
                <a:r>
                  <a:rPr lang="en-US" sz="2000" dirty="0" err="1" smtClean="0"/>
                  <a:t>th</a:t>
                </a:r>
                <a:r>
                  <a:rPr lang="en-US" sz="2000" dirty="0" smtClean="0"/>
                  <a:t> unknown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leaving edge</a:t>
                </a:r>
                <a:r>
                  <a:rPr lang="en-US" sz="2000" dirty="0" smtClean="0"/>
                  <a:t> at place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sz="2000" dirty="0" smtClean="0"/>
              </a:p>
              <a:p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𝑇</m:t>
                    </m:r>
                    <m:r>
                      <a:rPr lang="en-US" sz="2000" i="1" dirty="0">
                        <a:latin typeface="Cambria Math"/>
                      </a:rPr>
                      <m:t>[</m:t>
                    </m:r>
                    <m:r>
                      <a:rPr lang="en-US" sz="2000" i="1" dirty="0" err="1">
                        <a:latin typeface="Cambria Math"/>
                      </a:rPr>
                      <m:t>𝑖</m:t>
                    </m:r>
                    <m:r>
                      <a:rPr lang="en-US" sz="2000" i="1" dirty="0" err="1">
                        <a:latin typeface="Cambria Math"/>
                      </a:rPr>
                      <m:t>,</m:t>
                    </m:r>
                    <m:r>
                      <a:rPr lang="en-US" sz="2000" i="1" dirty="0" err="1">
                        <a:latin typeface="Cambria Math"/>
                      </a:rPr>
                      <m:t>𝑗</m:t>
                    </m:r>
                    <m:r>
                      <a:rPr lang="en-US" sz="2000" i="1" dirty="0">
                        <a:latin typeface="Cambria Math"/>
                      </a:rPr>
                      <m:t>]</m:t>
                    </m:r>
                  </m:oMath>
                </a14:m>
                <a:r>
                  <a:rPr lang="en-US" sz="2000" dirty="0"/>
                  <a:t> = “min. cost to realize the first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𝑗</m:t>
                    </m:r>
                  </m:oMath>
                </a14:m>
                <a:r>
                  <a:rPr lang="en-US" sz="2000" dirty="0"/>
                  <a:t> unknowns </a:t>
                </a:r>
                <a:r>
                  <a:rPr lang="en-US" sz="2000" dirty="0" smtClean="0"/>
                  <a:t>among places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[1..</m:t>
                    </m:r>
                    <m:r>
                      <a:rPr lang="en-US" sz="2000" b="0" i="1" smtClean="0">
                        <a:latin typeface="Cambria Math"/>
                      </a:rPr>
                      <m:t>𝑖</m:t>
                    </m:r>
                    <m:r>
                      <a:rPr lang="en-US" sz="20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sz="2000" dirty="0" smtClean="0"/>
                  <a:t>” </a:t>
                </a:r>
                <a:endParaRPr lang="en-US" sz="200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𝑇</m:t>
                    </m:r>
                    <m:r>
                      <a:rPr lang="en-US" sz="2000" i="1" dirty="0">
                        <a:latin typeface="Cambria Math"/>
                      </a:rPr>
                      <m:t>[</m:t>
                    </m:r>
                    <m:r>
                      <a:rPr lang="en-US" sz="2000" i="1" dirty="0">
                        <a:latin typeface="Cambria Math"/>
                      </a:rPr>
                      <m:t>𝑖</m:t>
                    </m:r>
                    <m:r>
                      <a:rPr lang="en-US" sz="2000" i="1" dirty="0">
                        <a:latin typeface="Cambria Math"/>
                      </a:rPr>
                      <m:t>,0] = 0</m:t>
                    </m:r>
                  </m:oMath>
                </a14:m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𝑇</m:t>
                    </m:r>
                    <m:r>
                      <a:rPr lang="en-US" sz="2000" i="1" dirty="0">
                        <a:latin typeface="Cambria Math"/>
                      </a:rPr>
                      <m:t>[</m:t>
                    </m:r>
                    <m:r>
                      <a:rPr lang="en-US" sz="2000" i="1" dirty="0" err="1">
                        <a:latin typeface="Cambria Math"/>
                      </a:rPr>
                      <m:t>𝑖</m:t>
                    </m:r>
                    <m:r>
                      <a:rPr lang="en-US" sz="2000" i="1" dirty="0" err="1">
                        <a:latin typeface="Cambria Math"/>
                      </a:rPr>
                      <m:t>,</m:t>
                    </m:r>
                    <m:r>
                      <a:rPr lang="en-US" sz="2000" i="1" dirty="0" err="1">
                        <a:latin typeface="Cambria Math"/>
                      </a:rPr>
                      <m:t>𝑗</m:t>
                    </m:r>
                    <m:r>
                      <a:rPr lang="en-US" sz="2000" i="1" dirty="0">
                        <a:latin typeface="Cambria Math"/>
                      </a:rPr>
                      <m:t>] = </m:t>
                    </m:r>
                    <m:r>
                      <m:rPr>
                        <m:sty m:val="p"/>
                      </m:rPr>
                      <a:rPr lang="en-US" sz="2000" i="1" dirty="0">
                        <a:latin typeface="Cambria Math"/>
                      </a:rPr>
                      <m:t>min</m:t>
                    </m:r>
                    <m:r>
                      <a:rPr lang="en-US" sz="2000" i="1" dirty="0">
                        <a:latin typeface="Cambria Math"/>
                      </a:rPr>
                      <m:t>⁡(</m:t>
                    </m:r>
                    <m:r>
                      <a:rPr lang="en-US" sz="2000" i="1" dirty="0">
                        <a:latin typeface="Cambria Math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/>
                          </a:rPr>
                          <m:t>𝑖</m:t>
                        </m:r>
                        <m:r>
                          <a:rPr lang="en-US" sz="2000" i="1" dirty="0">
                            <a:latin typeface="Cambria Math"/>
                          </a:rPr>
                          <m:t>−1,</m:t>
                        </m:r>
                        <m:r>
                          <a:rPr lang="en-US" sz="2000" i="1" dirty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000" i="1" dirty="0">
                        <a:latin typeface="Cambria Math"/>
                      </a:rPr>
                      <m:t>,</m:t>
                    </m:r>
                    <m:r>
                      <a:rPr lang="en-US" sz="2000" i="1" dirty="0">
                        <a:latin typeface="Cambria Math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sz="20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/>
                          </a:rPr>
                          <m:t>𝑖</m:t>
                        </m:r>
                        <m:r>
                          <a:rPr lang="en-US" sz="2000" i="1" dirty="0">
                            <a:latin typeface="Cambria Math"/>
                          </a:rPr>
                          <m:t>−1,</m:t>
                        </m:r>
                        <m:r>
                          <a:rPr lang="en-US" sz="2000" i="1" dirty="0">
                            <a:latin typeface="Cambria Math"/>
                          </a:rPr>
                          <m:t>𝑗</m:t>
                        </m:r>
                        <m:r>
                          <a:rPr lang="en-US" sz="2000" i="1" dirty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000" i="1" dirty="0">
                        <a:latin typeface="Cambria Math"/>
                      </a:rPr>
                      <m:t>+</m:t>
                    </m:r>
                    <m:r>
                      <a:rPr lang="en-US" sz="2000" b="0" i="1" dirty="0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20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/>
                          </a:rPr>
                          <m:t>𝑖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sz="2000" b="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Generalizes to optimizing placement of any number of unknown edges, when the realization of their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neighbors</a:t>
                </a:r>
                <a:r>
                  <a:rPr lang="en-US" sz="2000" dirty="0" smtClean="0"/>
                  <a:t> in the signature graph is known!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196975"/>
                <a:ext cx="8507289" cy="4968329"/>
              </a:xfrm>
              <a:blipFill rotWithShape="1">
                <a:blip r:embed="rId2"/>
                <a:stretch>
                  <a:fillRect l="-716" t="-736" b="-3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44</a:t>
            </a:fld>
            <a:endParaRPr lang="nb-NO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712" y="1138008"/>
            <a:ext cx="1375717" cy="145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BL"/>
          <p:cNvSpPr txBox="1"/>
          <p:nvPr/>
        </p:nvSpPr>
        <p:spPr>
          <a:xfrm>
            <a:off x="7236296" y="1027475"/>
            <a:ext cx="323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4" name="BL"/>
          <p:cNvSpPr txBox="1"/>
          <p:nvPr/>
        </p:nvSpPr>
        <p:spPr>
          <a:xfrm>
            <a:off x="7884368" y="1027475"/>
            <a:ext cx="323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37" name="BL"/>
          <p:cNvSpPr txBox="1"/>
          <p:nvPr/>
        </p:nvSpPr>
        <p:spPr>
          <a:xfrm>
            <a:off x="7182639" y="1420347"/>
            <a:ext cx="323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2</a:t>
            </a:r>
          </a:p>
        </p:txBody>
      </p:sp>
      <p:sp>
        <p:nvSpPr>
          <p:cNvPr id="38" name="BL"/>
          <p:cNvSpPr txBox="1"/>
          <p:nvPr/>
        </p:nvSpPr>
        <p:spPr>
          <a:xfrm>
            <a:off x="8029323" y="1988840"/>
            <a:ext cx="323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2</a:t>
            </a:r>
          </a:p>
        </p:txBody>
      </p:sp>
      <p:sp>
        <p:nvSpPr>
          <p:cNvPr id="39" name="BL"/>
          <p:cNvSpPr txBox="1"/>
          <p:nvPr/>
        </p:nvSpPr>
        <p:spPr>
          <a:xfrm>
            <a:off x="8021639" y="1364184"/>
            <a:ext cx="323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2</a:t>
            </a:r>
          </a:p>
        </p:txBody>
      </p:sp>
      <p:sp>
        <p:nvSpPr>
          <p:cNvPr id="42" name="BL"/>
          <p:cNvSpPr txBox="1"/>
          <p:nvPr/>
        </p:nvSpPr>
        <p:spPr>
          <a:xfrm>
            <a:off x="7102705" y="2025052"/>
            <a:ext cx="323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2</a:t>
            </a:r>
          </a:p>
        </p:txBody>
      </p:sp>
      <p:sp>
        <p:nvSpPr>
          <p:cNvPr id="43" name="BL"/>
          <p:cNvSpPr txBox="1"/>
          <p:nvPr/>
        </p:nvSpPr>
        <p:spPr>
          <a:xfrm>
            <a:off x="7236296" y="2363606"/>
            <a:ext cx="323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sp>
        <p:nvSpPr>
          <p:cNvPr id="44" name="BL"/>
          <p:cNvSpPr txBox="1"/>
          <p:nvPr/>
        </p:nvSpPr>
        <p:spPr>
          <a:xfrm>
            <a:off x="7884368" y="2363606"/>
            <a:ext cx="323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1</a:t>
            </a:r>
          </a:p>
        </p:txBody>
      </p:sp>
      <p:pic>
        <p:nvPicPr>
          <p:cNvPr id="8201" name="Fix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3609975"/>
            <a:ext cx="32480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Find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3609972"/>
            <a:ext cx="32480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heorem"/>
              <p:cNvSpPr/>
              <p:nvPr/>
            </p:nvSpPr>
            <p:spPr bwMode="auto">
              <a:xfrm>
                <a:off x="323528" y="2860778"/>
                <a:ext cx="8496944" cy="143231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2400" b="1" dirty="0" smtClean="0"/>
                  <a:t>Observation: </a:t>
                </a:r>
              </a:p>
              <a:p>
                <a:r>
                  <a:rPr lang="en-US" sz="2400" dirty="0" smtClean="0"/>
                  <a:t>Once a realization has been chosen for a vertex cover of the signature, the best extending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-move can be found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time</a:t>
                </a:r>
                <a:endParaRPr lang="en-US" sz="2400" dirty="0"/>
              </a:p>
            </p:txBody>
          </p:sp>
        </mc:Choice>
        <mc:Fallback xmlns="">
          <p:sp>
            <p:nvSpPr>
              <p:cNvPr id="55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2860778"/>
                <a:ext cx="8496944" cy="1432318"/>
              </a:xfrm>
              <a:prstGeom prst="round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4737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General algorithm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optimization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Signatures have vertex covers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⌊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⌋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For each signature, fix a minimum vertex cover and try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d>
                          <m:dPr>
                            <m:begChr m:val="⌊"/>
                            <m:endChr m:val="⌋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different realizations of corresponding leaving edges</a:t>
                </a:r>
              </a:p>
              <a:p>
                <a:pPr lvl="1"/>
                <a:r>
                  <a:rPr lang="en-US" dirty="0" smtClean="0"/>
                  <a:t>Remaining problem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-time dynamic program</a:t>
                </a:r>
              </a:p>
              <a:p>
                <a:r>
                  <a:rPr lang="en-US" dirty="0" smtClean="0"/>
                  <a:t>Runtime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𝑂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d>
                          <m:dPr>
                            <m:begChr m:val="⌊"/>
                            <m:endChr m:val="⌋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for fixed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Number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-signatures is constant depending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45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orem"/>
              <p:cNvSpPr/>
              <p:nvPr/>
            </p:nvSpPr>
            <p:spPr bwMode="auto">
              <a:xfrm>
                <a:off x="981971" y="4725268"/>
                <a:ext cx="7200800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400" b="1" dirty="0" smtClean="0"/>
                  <a:t>Theorem.</a:t>
                </a:r>
                <a:r>
                  <a:rPr lang="en-US" sz="2400" dirty="0" smtClean="0"/>
                  <a:t> For each fixed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 there is an algorithm that finds the best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n-US" sz="2400" cap="small" dirty="0" smtClean="0"/>
                  <a:t>opt</a:t>
                </a:r>
                <a:r>
                  <a:rPr lang="en-US" sz="2400" dirty="0" smtClean="0"/>
                  <a:t> move in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d>
                          <m:dPr>
                            <m:begChr m:val="⌊"/>
                            <m:endChr m:val="⌋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+1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1971" y="4725268"/>
                <a:ext cx="7200800" cy="1079996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6950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Equivalence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and APSP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use an intermediate problem, equivalent to APSP with respect to having truly </a:t>
                </a:r>
                <a:r>
                  <a:rPr lang="en-US" dirty="0" err="1" smtClean="0"/>
                  <a:t>subcubic</a:t>
                </a:r>
                <a:r>
                  <a:rPr lang="en-US" dirty="0" smtClean="0"/>
                  <a:t> algorithms:</a:t>
                </a:r>
                <a:endParaRPr lang="en-US" cap="small" dirty="0" smtClean="0"/>
              </a:p>
              <a:p>
                <a:pPr marL="0" indent="0">
                  <a:buNone/>
                </a:pPr>
                <a:r>
                  <a:rPr lang="en-US" b="1" cap="small" dirty="0" smtClean="0">
                    <a:solidFill>
                      <a:srgbClr val="0070C0"/>
                    </a:solidFill>
                  </a:rPr>
                  <a:t>Negative Triangle Detection</a:t>
                </a:r>
                <a:r>
                  <a:rPr lang="en-US" b="1" cap="small" dirty="0">
                    <a:solidFill>
                      <a:srgbClr val="0070C0"/>
                    </a:solidFill>
                  </a:rPr>
                  <a:t/>
                </a:r>
                <a:br>
                  <a:rPr lang="en-US" b="1" cap="small" dirty="0">
                    <a:solidFill>
                      <a:srgbClr val="0070C0"/>
                    </a:solidFill>
                  </a:rPr>
                </a:br>
                <a:r>
                  <a:rPr lang="en-US" b="1" dirty="0">
                    <a:solidFill>
                      <a:srgbClr val="0070C0"/>
                    </a:solidFill>
                  </a:rPr>
                  <a:t>Input:</a:t>
                </a:r>
                <a:r>
                  <a:rPr lang="en-US" b="1" dirty="0"/>
                  <a:t>		</a:t>
                </a:r>
                <a:r>
                  <a:rPr lang="en-US" dirty="0" smtClean="0"/>
                  <a:t>An edge-weighted complete 3-partite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		with partite sets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vertices each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 smtClean="0">
                    <a:solidFill>
                      <a:srgbClr val="0070C0"/>
                    </a:solidFill>
                  </a:rPr>
                  <a:t>Question</a:t>
                </a:r>
                <a:r>
                  <a:rPr lang="en-US" b="1" dirty="0">
                    <a:solidFill>
                      <a:srgbClr val="0070C0"/>
                    </a:solidFill>
                  </a:rPr>
                  <a:t>:</a:t>
                </a:r>
                <a:r>
                  <a:rPr lang="en-US" dirty="0"/>
                  <a:t>	</a:t>
                </a:r>
                <a:r>
                  <a:rPr lang="en-US" dirty="0" smtClean="0"/>
                  <a:t>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have a triangle total edge weight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&lt;0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[</a:t>
                </a:r>
                <a:r>
                  <a:rPr lang="en-US" dirty="0" err="1" smtClean="0"/>
                  <a:t>Vassilevska</a:t>
                </a:r>
                <a:r>
                  <a:rPr lang="en-US" dirty="0" smtClean="0"/>
                  <a:t>-Williams &amp; Williams</a:t>
                </a:r>
                <a:r>
                  <a:rPr lang="en-US" dirty="0"/>
                  <a:t>, FOCS’10]</a:t>
                </a:r>
                <a:endParaRPr lang="en-US" cap="small" dirty="0"/>
              </a:p>
              <a:p>
                <a:r>
                  <a:rPr lang="en-US" dirty="0" smtClean="0"/>
                  <a:t>There are simple many-one reductions between this problem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 detection, </a:t>
                </a:r>
                <a:r>
                  <a:rPr lang="en-US" dirty="0" smtClean="0"/>
                  <a:t>in both directions</a:t>
                </a:r>
              </a:p>
              <a:p>
                <a:pPr lvl="1"/>
                <a:r>
                  <a:rPr lang="en-US" dirty="0" smtClean="0"/>
                  <a:t>Maximum weight is increased by only a constant factor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1112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46</a:t>
            </a:fld>
            <a:endParaRPr lang="nb-NO"/>
          </a:p>
        </p:txBody>
      </p:sp>
      <p:pic>
        <p:nvPicPr>
          <p:cNvPr id="2052" name="3Part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3861048"/>
            <a:ext cx="326707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Triang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3" y="3861048"/>
            <a:ext cx="326707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078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cap="small" dirty="0" smtClean="0"/>
                  <a:t>Negative Triangle Detection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 3-</a:t>
                </a:r>
                <a:r>
                  <a:rPr lang="en-US" cap="small" dirty="0" smtClean="0"/>
                  <a:t>opt detection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47</a:t>
            </a:fld>
            <a:endParaRPr lang="nb-NO" dirty="0"/>
          </a:p>
        </p:txBody>
      </p:sp>
      <p:pic>
        <p:nvPicPr>
          <p:cNvPr id="1026" name="BaseGra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8332"/>
            <a:ext cx="91440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RedEd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82272"/>
            <a:ext cx="91440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FadedT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3082"/>
            <a:ext cx="914400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a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" y="2383532"/>
            <a:ext cx="91440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a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8406"/>
            <a:ext cx="91440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b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8407"/>
            <a:ext cx="91440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579296" cy="547238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Given: instance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of </a:t>
                </a:r>
                <a:r>
                  <a:rPr lang="en-US" cap="small" dirty="0" smtClean="0"/>
                  <a:t>Negative </a:t>
                </a:r>
                <a:r>
                  <a:rPr lang="en-US" cap="small" dirty="0"/>
                  <a:t>Triangle </a:t>
                </a:r>
                <a:r>
                  <a:rPr lang="en-US" cap="small" dirty="0" smtClean="0"/>
                  <a:t>Detection</a:t>
                </a:r>
              </a:p>
              <a:p>
                <a:pPr lvl="1"/>
                <a:r>
                  <a:rPr lang="en-US" dirty="0" smtClean="0"/>
                  <a:t>Let</a:t>
                </a:r>
                <a:r>
                  <a:rPr lang="en-US" cap="smal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cap="small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 be the largest absolute value of an edge weight</a:t>
                </a:r>
                <a:endParaRPr lang="en-US" dirty="0"/>
              </a:p>
              <a:p>
                <a:r>
                  <a:rPr lang="en-US" dirty="0" smtClean="0"/>
                  <a:t>Build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𝐺</m:t>
                    </m:r>
                    <m:r>
                      <a:rPr lang="en-US" b="0" i="1" dirty="0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with a perfect matching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edges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Denote </a:t>
                </a:r>
                <a:r>
                  <a:rPr lang="en-US" dirty="0"/>
                  <a:t>endpoints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𝑙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similar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endParaRPr lang="en-US" b="0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Set the edge costs in the TSP instance as follows:</a:t>
                </a:r>
              </a:p>
              <a:p>
                <a:pPr lvl="1"/>
                <a:r>
                  <a:rPr lang="en-US" dirty="0" smtClean="0"/>
                  <a:t>Red edges have cost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−3</m:t>
                    </m:r>
                    <m:r>
                      <a:rPr lang="en-US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, no other edge has cost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𝑀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Black edges in the perfect matching have cost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Edge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0" smtClean="0">
                        <a:latin typeface="Cambria Math"/>
                      </a:rPr>
                      <m:t>{</m:t>
                    </m:r>
                    <m:r>
                      <a:rPr lang="en-US" b="0" i="1" smtClean="0">
                        <a:latin typeface="Cambria Math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has weight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{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has weight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Edge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{</m:t>
                    </m:r>
                    <m:r>
                      <a:rPr lang="en-US" b="0" i="1" smtClean="0">
                        <a:latin typeface="Cambria Math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 has weight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All other edges have weight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</a:rPr>
                      <m:t>𝑀</m:t>
                    </m:r>
                  </m:oMath>
                </a14:m>
                <a:endParaRPr lang="en-US" b="0" dirty="0" smtClean="0"/>
              </a:p>
              <a:p>
                <a:r>
                  <a:rPr lang="en-US" dirty="0"/>
                  <a:t>The starting tour in the instance visits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,…</m:t>
                    </m:r>
                  </m:oMath>
                </a14:m>
                <a:r>
                  <a:rPr lang="en-US" dirty="0" smtClean="0"/>
                  <a:t> consecutively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579296" cy="5472385"/>
              </a:xfrm>
              <a:blipFill rotWithShape="0">
                <a:blip r:embed="rId9"/>
                <a:stretch>
                  <a:fillRect l="-711" t="-1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27492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Negative triangle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improving 3-</a:t>
                </a:r>
                <a:r>
                  <a:rPr lang="en-US" cap="small" dirty="0" smtClean="0"/>
                  <a:t>opt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 smtClean="0"/>
                  <a:t> contains a negative-weight triangle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Remove edges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from the tour and reconnect:</a:t>
                </a:r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Cost of the tour changes as follows:</a:t>
                </a:r>
              </a:p>
              <a:p>
                <a:pPr lvl="1"/>
                <a:r>
                  <a:rPr lang="en-US" dirty="0" smtClean="0"/>
                  <a:t>We remove 3 edges of weight 0 from the tour</a:t>
                </a:r>
              </a:p>
              <a:p>
                <a:pPr lvl="1"/>
                <a:r>
                  <a:rPr lang="en-US" dirty="0" smtClean="0"/>
                  <a:t>We add 3 edges of negative total weight to the tour</a:t>
                </a:r>
              </a:p>
              <a:p>
                <a:r>
                  <a:rPr lang="en-US" dirty="0" smtClean="0"/>
                  <a:t>Hence the 3-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move decreases the cost of the tour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48</a:t>
            </a:fld>
            <a:endParaRPr lang="nb-NO"/>
          </a:p>
        </p:txBody>
      </p:sp>
      <p:pic>
        <p:nvPicPr>
          <p:cNvPr id="5" name="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8406"/>
            <a:ext cx="91440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3Op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7" y="2370823"/>
            <a:ext cx="9144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257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Improving 3-</a:t>
                </a:r>
                <a:r>
                  <a:rPr lang="en-US" cap="small" dirty="0" smtClean="0"/>
                  <a:t>opt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cap="small" dirty="0" smtClean="0"/>
                  <a:t> </a:t>
                </a:r>
                <a:r>
                  <a:rPr lang="en-US" dirty="0" smtClean="0"/>
                  <a:t>negative </a:t>
                </a:r>
                <a:r>
                  <a:rPr lang="en-US" dirty="0"/>
                  <a:t>triangle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the tour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can be improved by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move: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No red edge (which has weight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−3</m:t>
                    </m:r>
                    <m:r>
                      <a:rPr lang="en-US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) can leave the tour</a:t>
                </a:r>
              </a:p>
              <a:p>
                <a:pPr lvl="1"/>
                <a:r>
                  <a:rPr lang="en-US" dirty="0" smtClean="0"/>
                  <a:t>Replacing it by an edge of weight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≥−</m:t>
                    </m:r>
                    <m:r>
                      <a:rPr lang="en-US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 increases the cost</a:t>
                </a:r>
              </a:p>
              <a:p>
                <a:pPr lvl="1"/>
                <a:r>
                  <a:rPr lang="en-US" dirty="0" smtClean="0"/>
                  <a:t>All edges of weight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−3</m:t>
                    </m:r>
                    <m:r>
                      <a:rPr lang="en-US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 are used in the starting tour, so cannot compensate loss of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−3</m:t>
                    </m:r>
                    <m:r>
                      <a:rPr lang="en-US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 edge elsewhere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1112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49</a:t>
            </a:fld>
            <a:endParaRPr lang="nb-NO" dirty="0"/>
          </a:p>
        </p:txBody>
      </p:sp>
      <p:pic>
        <p:nvPicPr>
          <p:cNvPr id="5" name="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8406"/>
            <a:ext cx="91440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3Op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7" y="2370823"/>
            <a:ext cx="9144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608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p:pic>
        <p:nvPicPr>
          <p:cNvPr id="1027" name="Exerci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0" t="27755"/>
          <a:stretch/>
        </p:blipFill>
        <p:spPr bwMode="auto">
          <a:xfrm>
            <a:off x="1171931" y="412436"/>
            <a:ext cx="6889511" cy="3495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ayFaders"/>
          <p:cNvGrpSpPr/>
          <p:nvPr/>
        </p:nvGrpSpPr>
        <p:grpSpPr>
          <a:xfrm>
            <a:off x="1187624" y="620688"/>
            <a:ext cx="6912768" cy="3269681"/>
            <a:chOff x="1187624" y="620688"/>
            <a:chExt cx="6912768" cy="3269681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620688"/>
              <a:ext cx="6912768" cy="14401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3007177"/>
              <a:ext cx="6912768" cy="88319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8" name="Cormen" descr="https://upload.wikimedia.org/wikipedia/en/4/41/Clrs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961" y="309125"/>
            <a:ext cx="1297658" cy="146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it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4143699"/>
            <a:ext cx="328612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Bitonic Tou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4143699"/>
            <a:ext cx="328612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OptimalTou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4143699"/>
            <a:ext cx="328612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3528" y="5026025"/>
                <a:ext cx="280831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latin typeface="+mj-lt"/>
                  </a:rPr>
                  <a:t>Bitonic length:	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/>
                      </a:rPr>
                      <m:t>25.58</m:t>
                    </m:r>
                  </m:oMath>
                </a14:m>
                <a:endParaRPr lang="en-US" sz="2000" dirty="0">
                  <a:latin typeface="+mj-lt"/>
                </a:endParaRPr>
              </a:p>
              <a:p>
                <a:pPr algn="l"/>
                <a:r>
                  <a:rPr lang="en-US" sz="2000" dirty="0" smtClean="0">
                    <a:latin typeface="+mj-lt"/>
                  </a:rPr>
                  <a:t>Optimal length: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</a:rPr>
                      <m:t>24.89</m:t>
                    </m:r>
                  </m:oMath>
                </a14:m>
                <a:endParaRPr lang="en-US" sz="20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026025"/>
                <a:ext cx="2808312" cy="707886"/>
              </a:xfrm>
              <a:prstGeom prst="rect">
                <a:avLst/>
              </a:prstGeom>
              <a:blipFill rotWithShape="1">
                <a:blip r:embed="rId8"/>
                <a:stretch>
                  <a:fillRect l="-2169" t="-4274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05803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Improving 3-</a:t>
                </a:r>
                <a:r>
                  <a:rPr lang="en-US" cap="small" dirty="0" smtClean="0"/>
                  <a:t>opt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cap="small" dirty="0" smtClean="0"/>
                  <a:t> </a:t>
                </a:r>
                <a:r>
                  <a:rPr lang="en-US" dirty="0" smtClean="0"/>
                  <a:t>negative </a:t>
                </a:r>
                <a:r>
                  <a:rPr lang="en-US" dirty="0"/>
                  <a:t>triangle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the tour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can be improved by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move: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No two edges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 smtClean="0"/>
                  <a:t> of the same partite set can leave the tour</a:t>
                </a:r>
              </a:p>
              <a:p>
                <a:pPr lvl="1"/>
                <a:r>
                  <a:rPr lang="en-US" dirty="0" smtClean="0"/>
                  <a:t>Edge between two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-endpoints is needed to reconnect</a:t>
                </a:r>
              </a:p>
              <a:p>
                <a:pPr lvl="1"/>
                <a:r>
                  <a:rPr lang="en-US" dirty="0" smtClean="0"/>
                  <a:t>These edges have weight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 smtClean="0"/>
                  <a:t> so do not decrease the cost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1112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50</a:t>
            </a:fld>
            <a:endParaRPr lang="nb-NO" dirty="0"/>
          </a:p>
        </p:txBody>
      </p:sp>
      <p:pic>
        <p:nvPicPr>
          <p:cNvPr id="5" name="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8406"/>
            <a:ext cx="91440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3Op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7" y="2370823"/>
            <a:ext cx="9144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Inft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6098"/>
            <a:ext cx="91440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484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Improving 3-</a:t>
                </a:r>
                <a:r>
                  <a:rPr lang="en-US" cap="small" dirty="0" smtClean="0"/>
                  <a:t>opt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cap="small" dirty="0" smtClean="0"/>
                  <a:t> </a:t>
                </a:r>
                <a:r>
                  <a:rPr lang="en-US" dirty="0" smtClean="0"/>
                  <a:t>negative </a:t>
                </a:r>
                <a:r>
                  <a:rPr lang="en-US" dirty="0"/>
                  <a:t>triangle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the tour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 can be improved by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move: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Edges in a good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select one vertex in each partite set</a:t>
                </a:r>
              </a:p>
              <a:p>
                <a:pPr lvl="1"/>
                <a:r>
                  <a:rPr lang="en-US" dirty="0" smtClean="0"/>
                  <a:t>Only way weight change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&lt;0</m:t>
                    </m:r>
                  </m:oMath>
                </a14:m>
                <a:r>
                  <a:rPr lang="en-US" dirty="0" smtClean="0"/>
                  <a:t>, is when reconnection edges follow the desired pattern</a:t>
                </a:r>
              </a:p>
              <a:p>
                <a:pPr lvl="1"/>
                <a:r>
                  <a:rPr lang="en-US" dirty="0" smtClean="0"/>
                  <a:t>Weight of the selected triangle equals the net change in tour cost, which is negative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1112" b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51</a:t>
            </a:fld>
            <a:endParaRPr lang="nb-NO" dirty="0"/>
          </a:p>
        </p:txBody>
      </p:sp>
      <p:pic>
        <p:nvPicPr>
          <p:cNvPr id="5" name="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8406"/>
            <a:ext cx="91440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3Op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7" y="2370823"/>
            <a:ext cx="9144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nft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6098"/>
            <a:ext cx="91440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heorem"/>
              <p:cNvSpPr/>
              <p:nvPr/>
            </p:nvSpPr>
            <p:spPr bwMode="auto">
              <a:xfrm>
                <a:off x="971600" y="4509120"/>
                <a:ext cx="7200800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400" b="1" dirty="0" smtClean="0"/>
                  <a:t>Theorem. </a:t>
                </a: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3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cap="small" dirty="0"/>
                  <a:t>opt</a:t>
                </a:r>
                <a:r>
                  <a:rPr lang="en-US" sz="2400" dirty="0"/>
                  <a:t> </a:t>
                </a:r>
                <a:r>
                  <a:rPr lang="en-US" sz="2400" cap="small" dirty="0"/>
                  <a:t>detection </a:t>
                </a:r>
                <a:r>
                  <a:rPr lang="en-US" sz="2400" dirty="0" smtClean="0"/>
                  <a:t>has a truly </a:t>
                </a:r>
                <a:r>
                  <a:rPr lang="en-US" sz="2400" dirty="0" err="1" smtClean="0"/>
                  <a:t>subcubic</a:t>
                </a:r>
                <a:r>
                  <a:rPr lang="en-US" sz="2400" dirty="0" smtClean="0"/>
                  <a:t> algorithm, then </a:t>
                </a:r>
                <a:r>
                  <a:rPr lang="en-US" sz="2400" dirty="0"/>
                  <a:t>APSP has </a:t>
                </a:r>
                <a:r>
                  <a:rPr lang="en-US" sz="2400" dirty="0" smtClean="0"/>
                  <a:t>one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4509120"/>
                <a:ext cx="7200800" cy="1079996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8602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Faster algorithms for repeated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endParaRPr lang="en-US" cap="small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We showed that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-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, brute force is likely optimal to perform a single iteration</a:t>
                </a:r>
              </a:p>
              <a:p>
                <a:r>
                  <a:rPr lang="en-US" dirty="0" smtClean="0"/>
                  <a:t>In local search, one repeatedly improves a given starting tour</a:t>
                </a:r>
              </a:p>
              <a:p>
                <a:pPr lvl="1"/>
                <a:r>
                  <a:rPr lang="en-US" dirty="0" smtClean="0"/>
                  <a:t>Speed up repeated improvements to the same instance?</a:t>
                </a:r>
              </a:p>
              <a:p>
                <a:r>
                  <a:rPr lang="en-US" dirty="0" smtClean="0"/>
                  <a:t>In the repeated setting, only the first iteration is expensive: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Based on ideas of </a:t>
                </a:r>
                <a:r>
                  <a:rPr lang="en-US" dirty="0" err="1" smtClean="0"/>
                  <a:t>Fredman</a:t>
                </a:r>
                <a:r>
                  <a:rPr lang="en-US" dirty="0" smtClean="0"/>
                  <a:t> et al. [J. ALG ‘95] and </a:t>
                </a:r>
                <a:r>
                  <a:rPr lang="en-US" dirty="0" err="1" smtClean="0"/>
                  <a:t>Chrobak</a:t>
                </a:r>
                <a:r>
                  <a:rPr lang="en-US" dirty="0" smtClean="0"/>
                  <a:t> et al. [TCS ‘90] to store tour in a balanced search tree</a:t>
                </a:r>
              </a:p>
              <a:p>
                <a:pPr lvl="1"/>
                <a:r>
                  <a:rPr lang="en-US" dirty="0" smtClean="0"/>
                  <a:t>Allows quick applications of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</a:t>
                </a:r>
                <a:r>
                  <a:rPr lang="en-US" dirty="0" smtClean="0"/>
                  <a:t> move by reversals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1854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52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orem"/>
              <p:cNvSpPr/>
              <p:nvPr/>
            </p:nvSpPr>
            <p:spPr bwMode="auto">
              <a:xfrm>
                <a:off x="395536" y="3501132"/>
                <a:ext cx="8352928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400" b="1" dirty="0" smtClean="0"/>
                  <a:t>Theorem.</a:t>
                </a:r>
                <a:r>
                  <a:rPr lang="en-US" sz="2400" dirty="0" smtClean="0"/>
                  <a:t> After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preprocessing time, one can repeatedly find and apply the best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n-US" sz="2400" cap="small" dirty="0" smtClean="0"/>
                  <a:t>opt</a:t>
                </a:r>
                <a:r>
                  <a:rPr lang="en-US" sz="2400" dirty="0" smtClean="0"/>
                  <a:t> move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 smtClean="0"/>
                  <a:t> time per move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3501132"/>
                <a:ext cx="8352928" cy="1079996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3993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cap="small" dirty="0" smtClean="0"/>
                  <a:t>opt optimization</a:t>
                </a:r>
                <a:r>
                  <a:rPr lang="en-US" dirty="0" smtClean="0"/>
                  <a:t> for TSP on points in the plane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7692" r="-444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</a:t>
            </a:r>
            <a:r>
              <a:rPr lang="en-US" dirty="0" smtClean="0"/>
              <a:t>also speed </a:t>
            </a:r>
            <a:r>
              <a:rPr lang="en-US" dirty="0"/>
              <a:t>up </a:t>
            </a:r>
            <a:r>
              <a:rPr lang="en-US" cap="small" dirty="0"/>
              <a:t>2-opt</a:t>
            </a:r>
            <a:r>
              <a:rPr lang="en-US" dirty="0"/>
              <a:t> </a:t>
            </a:r>
            <a:r>
              <a:rPr lang="en-US" cap="small" dirty="0"/>
              <a:t>optimization</a:t>
            </a:r>
            <a:r>
              <a:rPr lang="en-US" dirty="0"/>
              <a:t> for TSP in the plane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Based on data structures for geometric range searching</a:t>
            </a:r>
          </a:p>
          <a:p>
            <a:pPr lvl="1"/>
            <a:r>
              <a:rPr lang="en-US" dirty="0" smtClean="0"/>
              <a:t>Preprocess </a:t>
            </a:r>
            <a:r>
              <a:rPr lang="en-US" dirty="0" err="1" smtClean="0"/>
              <a:t>pointset</a:t>
            </a:r>
            <a:r>
              <a:rPr lang="en-US" dirty="0" smtClean="0"/>
              <a:t> for semi-algebraic range queries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53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orem"/>
              <p:cNvSpPr/>
              <p:nvPr/>
            </p:nvSpPr>
            <p:spPr bwMode="auto">
              <a:xfrm>
                <a:off x="395536" y="1988840"/>
                <a:ext cx="8352928" cy="1079996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400" b="1" dirty="0" smtClean="0"/>
                  <a:t>Theorem.</a:t>
                </a:r>
                <a:r>
                  <a:rPr lang="en-US" sz="2400" dirty="0" smtClean="0"/>
                  <a:t> There is an algorithm with expected runtime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8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𝜖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400" dirty="0" smtClean="0"/>
                  <a:t>-</a:t>
                </a:r>
                <a:r>
                  <a:rPr lang="en-US" sz="2400" cap="small" dirty="0" smtClean="0"/>
                  <a:t>opt detection</a:t>
                </a:r>
                <a:r>
                  <a:rPr lang="en-US" sz="2400" dirty="0" smtClean="0"/>
                  <a:t> for TSP on points in the Euclidean plane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1988840"/>
                <a:ext cx="8352928" cy="1079996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5225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19256" cy="2016001"/>
              </a:xfrm>
            </p:spPr>
            <p:txBody>
              <a:bodyPr>
                <a:normAutofit/>
              </a:bodyPr>
              <a:lstStyle/>
              <a:p>
                <a:r>
                  <a:rPr lang="nl-NL" dirty="0" err="1" smtClean="0"/>
                  <a:t>Bitonic</a:t>
                </a:r>
                <a:r>
                  <a:rPr lang="nl-NL" dirty="0" smtClean="0"/>
                  <a:t>/</a:t>
                </a:r>
                <a:r>
                  <a:rPr lang="nl-NL" dirty="0" err="1" smtClean="0"/>
                  <a:t>pyramidal</a:t>
                </a:r>
                <a:r>
                  <a:rPr lang="nl-NL" dirty="0" smtClean="0"/>
                  <a:t> </a:t>
                </a:r>
                <a:r>
                  <a:rPr lang="nl-NL" dirty="0"/>
                  <a:t>TSP tours in </a:t>
                </a:r>
                <a:r>
                  <a:rPr lang="nl-NL" dirty="0" err="1"/>
                  <a:t>the</a:t>
                </a:r>
                <a:r>
                  <a:rPr lang="nl-NL" dirty="0"/>
                  <a:t> </a:t>
                </a:r>
                <a:r>
                  <a:rPr lang="nl-NL" dirty="0" err="1" smtClean="0"/>
                  <a:t>plane</a:t>
                </a:r>
                <a:r>
                  <a:rPr lang="nl-NL" dirty="0" smtClean="0"/>
                  <a:t>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nl-NL" dirty="0" smtClean="0"/>
                  <a:t> time</a:t>
                </a:r>
                <a:endParaRPr lang="nl-NL" dirty="0"/>
              </a:p>
              <a:p>
                <a:r>
                  <a:rPr lang="nl-NL" dirty="0" smtClean="0"/>
                  <a:t>There is a </a:t>
                </a:r>
                <a:r>
                  <a:rPr lang="nl-NL" dirty="0" err="1" smtClean="0"/>
                  <a:t>truly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subcubic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algorithm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</m:t>
                    </m:r>
                  </m:oMath>
                </a14:m>
                <a:r>
                  <a:rPr lang="nl-NL" dirty="0" smtClean="0"/>
                  <a:t>-</a:t>
                </a:r>
                <a:r>
                  <a:rPr lang="nl-NL" cap="small" dirty="0" err="1" smtClean="0"/>
                  <a:t>opt</a:t>
                </a:r>
                <a:r>
                  <a:rPr lang="nl-NL" cap="small" dirty="0" smtClean="0"/>
                  <a:t> </a:t>
                </a:r>
                <a:r>
                  <a:rPr lang="nl-NL" cap="small" dirty="0" err="1" smtClean="0"/>
                  <a:t>detection</a:t>
                </a:r>
                <a:r>
                  <a:rPr lang="nl-NL" cap="small" dirty="0" smtClean="0"/>
                  <a:t> </a:t>
                </a:r>
                <a:r>
                  <a:rPr lang="en-US" dirty="0" smtClean="0"/>
                  <a:t>if and only if there is one for </a:t>
                </a:r>
                <a:r>
                  <a:rPr lang="en-US" cap="small" dirty="0" smtClean="0"/>
                  <a:t>All-Pairs Shortest Paths</a:t>
                </a:r>
                <a:endParaRPr lang="nl-NL" cap="small" dirty="0" smtClean="0"/>
              </a:p>
              <a:p>
                <a:r>
                  <a:rPr lang="nl-NL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≥4</m:t>
                    </m:r>
                  </m:oMath>
                </a14:m>
                <a:r>
                  <a:rPr lang="nl-NL" dirty="0" smtClean="0"/>
                  <a:t>, we </a:t>
                </a:r>
                <a:r>
                  <a:rPr lang="nl-NL" dirty="0" err="1" smtClean="0"/>
                  <a:t>can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improve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upon</a:t>
                </a:r>
                <a:r>
                  <a:rPr lang="nl-NL" dirty="0" smtClean="0"/>
                  <a:t> </a:t>
                </a:r>
                <a:r>
                  <a:rPr lang="nl-NL" dirty="0" err="1" smtClean="0"/>
                  <a:t>exhaustive</a:t>
                </a:r>
                <a:r>
                  <a:rPr lang="nl-NL" dirty="0" smtClean="0"/>
                  <a:t> search </a:t>
                </a:r>
                <a:r>
                  <a:rPr lang="nl-NL" dirty="0" err="1" smtClean="0"/>
                  <a:t>for</a:t>
                </a:r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nl-NL" dirty="0" smtClean="0"/>
                  <a:t>-</a:t>
                </a:r>
                <a:r>
                  <a:rPr lang="nl-NL" cap="small" dirty="0" err="1" smtClean="0"/>
                  <a:t>opt</a:t>
                </a:r>
                <a:endParaRPr lang="nl-NL" cap="small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19256" cy="2016001"/>
              </a:xfrm>
              <a:blipFill rotWithShape="1">
                <a:blip r:embed="rId2"/>
                <a:stretch>
                  <a:fillRect l="-1113" t="-2719" b="-6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54</a:t>
            </a:fld>
            <a:endParaRPr lang="nb-NO"/>
          </a:p>
        </p:txBody>
      </p:sp>
      <p:sp>
        <p:nvSpPr>
          <p:cNvPr id="5" name="TextBox 4"/>
          <p:cNvSpPr txBox="1"/>
          <p:nvPr/>
        </p:nvSpPr>
        <p:spPr>
          <a:xfrm>
            <a:off x="899592" y="5692184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</a:p>
          <a:p>
            <a:endParaRPr lang="en-US" sz="4800" dirty="0" err="1" smtClean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Diagram 5"/>
              <p:cNvGraphicFramePr/>
              <p:nvPr>
                <p:extLst>
                  <p:ext uri="{D42A27DB-BD31-4B8C-83A1-F6EECF244321}">
                    <p14:modId xmlns:p14="http://schemas.microsoft.com/office/powerpoint/2010/main" val="559831408"/>
                  </p:ext>
                </p:extLst>
              </p:nvPr>
            </p:nvGraphicFramePr>
            <p:xfrm>
              <a:off x="539552" y="3284984"/>
              <a:ext cx="8352928" cy="25922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6" name="Diagram 5"/>
              <p:cNvGraphicFramePr/>
              <p:nvPr>
                <p:extLst>
                  <p:ext uri="{D42A27DB-BD31-4B8C-83A1-F6EECF244321}">
                    <p14:modId xmlns:p14="http://schemas.microsoft.com/office/powerpoint/2010/main" val="559831408"/>
                  </p:ext>
                </p:extLst>
              </p:nvPr>
            </p:nvGraphicFramePr>
            <p:xfrm>
              <a:off x="539552" y="3284984"/>
              <a:ext cx="8352928" cy="25922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74106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Bitonic</a:t>
            </a:r>
            <a:r>
              <a:rPr lang="en-US" dirty="0" smtClean="0"/>
              <a:t> Euclidean TSP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Bentley presented detailed study of TSP heuristics in 1</a:t>
                </a:r>
                <a:r>
                  <a:rPr lang="en-US" baseline="30000" dirty="0" smtClean="0"/>
                  <a:t>st</a:t>
                </a:r>
                <a:r>
                  <a:rPr lang="en-US" dirty="0" smtClean="0"/>
                  <a:t> SODA</a:t>
                </a:r>
              </a:p>
              <a:p>
                <a:pPr lvl="1"/>
                <a:r>
                  <a:rPr lang="en-US" dirty="0" smtClean="0"/>
                  <a:t>Did not actually mention </a:t>
                </a:r>
                <a:r>
                  <a:rPr lang="en-US" dirty="0" err="1" smtClean="0"/>
                  <a:t>bitonic</a:t>
                </a:r>
                <a:r>
                  <a:rPr lang="en-US" dirty="0" smtClean="0"/>
                  <a:t> tours</a:t>
                </a:r>
              </a:p>
              <a:p>
                <a:r>
                  <a:rPr lang="en-US" dirty="0" err="1" smtClean="0"/>
                  <a:t>Cormen</a:t>
                </a:r>
                <a:r>
                  <a:rPr lang="en-US" dirty="0" smtClean="0"/>
                  <a:t> &amp; al.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textbook</a:t>
                </a:r>
                <a:r>
                  <a:rPr lang="en-US" dirty="0" smtClean="0"/>
                  <a:t> popularized the problem in 1990</a:t>
                </a:r>
              </a:p>
              <a:p>
                <a:r>
                  <a:rPr lang="en-US" dirty="0" err="1" smtClean="0"/>
                  <a:t>Bitonic</a:t>
                </a:r>
                <a:r>
                  <a:rPr lang="en-US" dirty="0" smtClean="0"/>
                  <a:t> tours are special cases of pyramidal tours for general TSP that are important in the literature </a:t>
                </a:r>
                <a:r>
                  <a:rPr lang="en-US" dirty="0"/>
                  <a:t>(more later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Exponential-size subset of permutations over which we can optimize efficiently</a:t>
                </a:r>
              </a:p>
              <a:p>
                <a:r>
                  <a:rPr lang="en-US" dirty="0" smtClean="0"/>
                  <a:t>An optimal </a:t>
                </a:r>
                <a:r>
                  <a:rPr lang="en-US" dirty="0" err="1" smtClean="0"/>
                  <a:t>bitonic</a:t>
                </a:r>
                <a:r>
                  <a:rPr lang="en-US" dirty="0" smtClean="0"/>
                  <a:t> tour can be found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time</a:t>
                </a:r>
              </a:p>
              <a:p>
                <a:pPr lvl="1"/>
                <a:r>
                  <a:rPr lang="en-US" dirty="0" smtClean="0"/>
                  <a:t>Simple dynamic program</a:t>
                </a:r>
              </a:p>
              <a:p>
                <a:pPr lvl="1"/>
                <a:r>
                  <a:rPr lang="en-US" dirty="0" smtClean="0"/>
                  <a:t>Has not been improved since the problem’s introduction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12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5908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time needed for </a:t>
                </a:r>
                <a:r>
                  <a:rPr lang="en-US" cap="small" dirty="0" err="1" smtClean="0"/>
                  <a:t>Bitonic</a:t>
                </a:r>
                <a:r>
                  <a:rPr lang="en-US" cap="small" dirty="0" smtClean="0"/>
                  <a:t> TSP</a:t>
                </a:r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Other problems from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same chapter </a:t>
                </a:r>
                <a:r>
                  <a:rPr lang="en-US" dirty="0" smtClean="0"/>
                  <a:t>of </a:t>
                </a:r>
                <a:r>
                  <a:rPr lang="en-US" dirty="0" err="1" smtClean="0"/>
                  <a:t>Cormen</a:t>
                </a:r>
                <a:r>
                  <a:rPr lang="en-US" dirty="0" smtClean="0"/>
                  <a:t> &amp; al.</a:t>
                </a:r>
              </a:p>
              <a:p>
                <a:pPr lvl="1"/>
                <a:r>
                  <a:rPr lang="en-US" cap="small" dirty="0" smtClean="0"/>
                  <a:t>Edit Distance</a:t>
                </a:r>
              </a:p>
              <a:p>
                <a:pPr lvl="1"/>
                <a:r>
                  <a:rPr lang="en-US" cap="small" dirty="0" smtClean="0"/>
                  <a:t>Longest Common Subsequence</a:t>
                </a:r>
              </a:p>
              <a:p>
                <a:r>
                  <a:rPr lang="en-US" dirty="0" smtClean="0"/>
                  <a:t>For these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dirty="0" smtClean="0"/>
                  <a:t> problems:</a:t>
                </a:r>
              </a:p>
              <a:p>
                <a:pPr lvl="1"/>
                <a:r>
                  <a:rPr lang="en-US" dirty="0" smtClean="0"/>
                  <a:t>There are classic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-time dynamic programs</a:t>
                </a:r>
              </a:p>
              <a:p>
                <a:pPr lvl="1"/>
                <a:r>
                  <a:rPr lang="en-US" dirty="0" smtClean="0"/>
                  <a:t>No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2−</m:t>
                        </m:r>
                        <m:r>
                          <a:rPr lang="en-US" b="0" i="1" smtClean="0">
                            <a:latin typeface="Cambria Math"/>
                          </a:rPr>
                          <m:t>𝜖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-time algorithm exists, unless SETH is false</a:t>
                </a:r>
              </a:p>
              <a:p>
                <a:pPr lvl="2"/>
                <a:r>
                  <a:rPr lang="en-US" dirty="0" smtClean="0"/>
                  <a:t>(SETH = </a:t>
                </a:r>
                <a:r>
                  <a:rPr lang="en-US" b="1" dirty="0" smtClean="0"/>
                  <a:t>S</a:t>
                </a:r>
                <a:r>
                  <a:rPr lang="en-US" dirty="0" smtClean="0"/>
                  <a:t>trong </a:t>
                </a:r>
                <a:r>
                  <a:rPr lang="en-US" b="1" dirty="0" smtClean="0"/>
                  <a:t>E</a:t>
                </a:r>
                <a:r>
                  <a:rPr lang="en-US" dirty="0" smtClean="0"/>
                  <a:t>xponential </a:t>
                </a:r>
                <a:r>
                  <a:rPr lang="en-US" b="1" dirty="0" smtClean="0"/>
                  <a:t>T</a:t>
                </a:r>
                <a:r>
                  <a:rPr lang="en-US" dirty="0" smtClean="0"/>
                  <a:t>ime </a:t>
                </a:r>
                <a:r>
                  <a:rPr lang="en-US" b="1" dirty="0" smtClean="0"/>
                  <a:t>H</a:t>
                </a:r>
                <a:r>
                  <a:rPr lang="en-US" dirty="0" smtClean="0"/>
                  <a:t>ypothesis)</a:t>
                </a:r>
              </a:p>
              <a:p>
                <a:pPr lvl="2"/>
                <a:r>
                  <a:rPr lang="en-US" dirty="0" smtClean="0"/>
                  <a:t>[ABV-W&amp;BK,FOCS’15] + [BI,STOC ’15]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p:sp>
        <p:nvSpPr>
          <p:cNvPr id="5" name="Theorem"/>
          <p:cNvSpPr/>
          <p:nvPr/>
        </p:nvSpPr>
        <p:spPr bwMode="auto">
          <a:xfrm>
            <a:off x="539552" y="5085184"/>
            <a:ext cx="8064896" cy="10799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/>
              <a:t>Motivating question: </a:t>
            </a:r>
          </a:p>
          <a:p>
            <a:r>
              <a:rPr lang="en-US" sz="2400" dirty="0" smtClean="0"/>
              <a:t>Does </a:t>
            </a:r>
            <a:r>
              <a:rPr lang="en-US" sz="2400" cap="small" dirty="0" err="1"/>
              <a:t>Bitonic</a:t>
            </a:r>
            <a:r>
              <a:rPr lang="en-US" sz="2400" cap="small" dirty="0"/>
              <a:t> TSP</a:t>
            </a:r>
            <a:r>
              <a:rPr lang="en-US" sz="2400" dirty="0"/>
              <a:t> </a:t>
            </a:r>
            <a:r>
              <a:rPr lang="en-US" sz="2400" dirty="0" smtClean="0"/>
              <a:t>require </a:t>
            </a:r>
            <a:r>
              <a:rPr lang="en-US" sz="2400" dirty="0"/>
              <a:t>quadratic time?</a:t>
            </a:r>
          </a:p>
        </p:txBody>
      </p:sp>
    </p:spTree>
    <p:extLst>
      <p:ext uri="{BB962C8B-B14F-4D97-AF65-F5344CB8AC3E}">
        <p14:creationId xmlns:p14="http://schemas.microsoft.com/office/powerpoint/2010/main" val="1738593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</a:t>
            </a:r>
            <a:r>
              <a:rPr lang="en-US" dirty="0" err="1" smtClean="0"/>
              <a:t>bitonic</a:t>
            </a:r>
            <a:r>
              <a:rPr lang="en-US" dirty="0" smtClean="0"/>
              <a:t> TSP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8919"/>
            <a:ext cx="8229600" cy="3744417"/>
          </a:xfrm>
        </p:spPr>
        <p:txBody>
          <a:bodyPr/>
          <a:lstStyle/>
          <a:p>
            <a:r>
              <a:rPr lang="en-US" dirty="0" smtClean="0"/>
              <a:t>We speed up the dynamic program by:</a:t>
            </a:r>
          </a:p>
          <a:p>
            <a:pPr lvl="1"/>
            <a:r>
              <a:rPr lang="en-US" dirty="0" smtClean="0"/>
              <a:t>Computing the table implicitly, instead of explicitly</a:t>
            </a:r>
          </a:p>
          <a:p>
            <a:pPr lvl="1"/>
            <a:r>
              <a:rPr lang="en-US" dirty="0" smtClean="0"/>
              <a:t>Exploiting semi-dynamic geometric data structures</a:t>
            </a:r>
          </a:p>
          <a:p>
            <a:pPr lvl="2"/>
            <a:r>
              <a:rPr lang="en-US" dirty="0" smtClean="0"/>
              <a:t>Additively-weighted </a:t>
            </a:r>
            <a:r>
              <a:rPr lang="en-US" dirty="0" err="1" smtClean="0"/>
              <a:t>Voronoi</a:t>
            </a:r>
            <a:r>
              <a:rPr lang="en-US" dirty="0" smtClean="0"/>
              <a:t> diagrams</a:t>
            </a:r>
          </a:p>
          <a:p>
            <a:r>
              <a:rPr lang="en-US" dirty="0" smtClean="0"/>
              <a:t>Presentation in three steps: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Analysis of the structure of the dynamic program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Reduction to a dynamic data structure problem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Realization of the data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orem"/>
              <p:cNvSpPr/>
              <p:nvPr/>
            </p:nvSpPr>
            <p:spPr bwMode="auto">
              <a:xfrm>
                <a:off x="539552" y="1268760"/>
                <a:ext cx="8064896" cy="115212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400" b="1" dirty="0" smtClean="0"/>
                  <a:t>Theorem [Berg, Buchin, J, Woeginger]</a:t>
                </a:r>
                <a:endParaRPr lang="en-US" sz="2400" dirty="0" smtClean="0"/>
              </a:p>
              <a:p>
                <a:pPr lvl="0"/>
                <a:r>
                  <a:rPr lang="en-US" sz="2400" cap="small" dirty="0" err="1" smtClean="0"/>
                  <a:t>Bitonic</a:t>
                </a:r>
                <a:r>
                  <a:rPr lang="en-US" sz="2400" cap="small" dirty="0" smtClean="0"/>
                  <a:t> TSP</a:t>
                </a:r>
                <a:r>
                  <a:rPr lang="en-US" sz="2400" dirty="0" smtClean="0"/>
                  <a:t> can be solved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time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heorem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1268760"/>
                <a:ext cx="8064896" cy="1152128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2861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Partial </a:t>
            </a:r>
            <a:r>
              <a:rPr lang="en-US" dirty="0" err="1" smtClean="0"/>
              <a:t>bitonic</a:t>
            </a:r>
            <a:r>
              <a:rPr lang="en-US" dirty="0" smtClean="0"/>
              <a:t> tours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223202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 partial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-tour</a:t>
                </a:r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 is a pair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-monotone paths:</a:t>
                </a:r>
              </a:p>
              <a:p>
                <a:pPr lvl="1"/>
                <a:r>
                  <a:rPr lang="en-US" dirty="0" smtClean="0"/>
                  <a:t>both starting in city 1 but not sharing any other city,</a:t>
                </a:r>
              </a:p>
              <a:p>
                <a:pPr lvl="1"/>
                <a:r>
                  <a:rPr lang="en-US" dirty="0" smtClean="0"/>
                  <a:t>one ends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and one ends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 smtClean="0"/>
                  <a:t>, and</a:t>
                </a:r>
              </a:p>
              <a:p>
                <a:pPr lvl="1"/>
                <a:r>
                  <a:rPr lang="en-US" dirty="0" smtClean="0"/>
                  <a:t>visiting all cities up to and including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&gt;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𝑇</m:t>
                    </m:r>
                    <m:r>
                      <a:rPr lang="en-US" i="1">
                        <a:latin typeface="Cambria Math"/>
                      </a:rPr>
                      <m:t>[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 denote length of shortest partial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-tour</a:t>
                </a:r>
              </a:p>
              <a:p>
                <a:pPr lvl="1"/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2232025"/>
              </a:xfrm>
              <a:blipFill rotWithShape="1">
                <a:blip r:embed="rId2"/>
                <a:stretch>
                  <a:fillRect l="-1111" t="-4087" r="-370" b="-3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p:pic>
        <p:nvPicPr>
          <p:cNvPr id="6" name="BasePoints'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897" y="3404617"/>
            <a:ext cx="394335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45Tour'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897" y="3404617"/>
            <a:ext cx="394335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35Tour'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897" y="3400068"/>
            <a:ext cx="394335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Not35Tour'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897" y="3400068"/>
            <a:ext cx="394335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Not45Tou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897" y="3406682"/>
            <a:ext cx="394335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45TourText"/>
              <p:cNvSpPr txBox="1"/>
              <p:nvPr/>
            </p:nvSpPr>
            <p:spPr>
              <a:xfrm>
                <a:off x="179512" y="3573016"/>
                <a:ext cx="23636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Partial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5,4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-tour</a:t>
                </a:r>
                <a:endParaRPr lang="en-US" sz="2400" dirty="0" err="1" smtClean="0">
                  <a:latin typeface="+mj-lt"/>
                </a:endParaRPr>
              </a:p>
            </p:txBody>
          </p:sp>
        </mc:Choice>
        <mc:Fallback>
          <p:sp>
            <p:nvSpPr>
              <p:cNvPr id="5" name="45Tour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573016"/>
                <a:ext cx="2363606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2835" t="-10526" r="-283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35TourText"/>
              <p:cNvSpPr txBox="1"/>
              <p:nvPr/>
            </p:nvSpPr>
            <p:spPr>
              <a:xfrm>
                <a:off x="179512" y="4034681"/>
                <a:ext cx="23636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Partial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5,3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-tour</a:t>
                </a:r>
                <a:endParaRPr lang="en-US" sz="2400" dirty="0" err="1" smtClean="0">
                  <a:latin typeface="+mj-lt"/>
                </a:endParaRPr>
              </a:p>
            </p:txBody>
          </p:sp>
        </mc:Choice>
        <mc:Fallback>
          <p:sp>
            <p:nvSpPr>
              <p:cNvPr id="17" name="35Tour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034681"/>
                <a:ext cx="2363606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2835" t="-10526" r="-283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Not35TourText"/>
              <p:cNvSpPr txBox="1"/>
              <p:nvPr/>
            </p:nvSpPr>
            <p:spPr>
              <a:xfrm>
                <a:off x="179512" y="4502173"/>
                <a:ext cx="23636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Partial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5,3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-tour</a:t>
                </a:r>
                <a:endParaRPr lang="en-US" sz="2400" dirty="0" err="1" smtClean="0">
                  <a:latin typeface="+mj-lt"/>
                </a:endParaRPr>
              </a:p>
            </p:txBody>
          </p:sp>
        </mc:Choice>
        <mc:Fallback>
          <p:sp>
            <p:nvSpPr>
              <p:cNvPr id="18" name="Not35TourText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502173"/>
                <a:ext cx="2363606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2835" t="-10667" r="-2835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5" name="NotTour" descr="C:\Users\bjansen\AppData\Local\Microsoft\Windows\INetCache\IE\D3YX1PK2\500px-RedX.svg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55" y="4265513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030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7" grpId="0"/>
      <p:bldP spid="17" grpId="1"/>
      <p:bldP spid="18" grpId="0"/>
      <p:bldP spid="18" grpId="1"/>
    </p:bld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21019</TotalTime>
  <Words>5218</Words>
  <Application>Microsoft Office PowerPoint</Application>
  <PresentationFormat>On-screen Show (4:3)</PresentationFormat>
  <Paragraphs>738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Cambria Math</vt:lpstr>
      <vt:lpstr>Calibri</vt:lpstr>
      <vt:lpstr>Arial Narrow</vt:lpstr>
      <vt:lpstr>AA-UiB-Institusjonell-mal-rev03</vt:lpstr>
      <vt:lpstr>PowerPoint Presentation</vt:lpstr>
      <vt:lpstr>The Traveling Salesman Problem</vt:lpstr>
      <vt:lpstr>Background of TSP</vt:lpstr>
      <vt:lpstr>Variant 1: bitonic tsp</vt:lpstr>
      <vt:lpstr>PowerPoint Presentation</vt:lpstr>
      <vt:lpstr>Bitonic Euclidean TSP</vt:lpstr>
      <vt:lpstr>Is Θ(n^2 ) time needed for Bitonic TSP?</vt:lpstr>
      <vt:lpstr>Results on bitonic TSP</vt:lpstr>
      <vt:lpstr>Partial bitonic tours</vt:lpstr>
      <vt:lpstr>Structure of partial tours</vt:lpstr>
      <vt:lpstr>Dynamic programming for Bitonic TSP</vt:lpstr>
      <vt:lpstr>Structure of the dynamic program</vt:lpstr>
      <vt:lpstr>Structure of the dynamic program</vt:lpstr>
      <vt:lpstr>Modeling as a dynamic data structure problem</vt:lpstr>
      <vt:lpstr>Evaluating the DP using the data structure</vt:lpstr>
      <vt:lpstr>Implementing the data structure</vt:lpstr>
      <vt:lpstr>Voronoi diagrams</vt:lpstr>
      <vt:lpstr>Additively weighted Voronoi diagrams</vt:lpstr>
      <vt:lpstr>Data structures for Voronoi diagrams</vt:lpstr>
      <vt:lpstr>Logarithmic method – outline</vt:lpstr>
      <vt:lpstr>Logarithmic method – partial structures</vt:lpstr>
      <vt:lpstr>Logarithmic method – bulk updates</vt:lpstr>
      <vt:lpstr>Logarithmic method – queries</vt:lpstr>
      <vt:lpstr>Logarithmic method – insertions</vt:lpstr>
      <vt:lpstr>Amortized analysis of insertions</vt:lpstr>
      <vt:lpstr>Summary of algorithm for Bitonic TSP</vt:lpstr>
      <vt:lpstr>Beyond bitonic tours</vt:lpstr>
      <vt:lpstr>Bottleneck tours</vt:lpstr>
      <vt:lpstr>Variant 2: k-opt</vt:lpstr>
      <vt:lpstr>Local search heuristics for TSP</vt:lpstr>
      <vt:lpstr>General k-opt neighborhood</vt:lpstr>
      <vt:lpstr>Analysis of local search for TSP</vt:lpstr>
      <vt:lpstr>Two computational problems about k-opt</vt:lpstr>
      <vt:lpstr>Complexity of k-opt detection / optimization</vt:lpstr>
      <vt:lpstr>Our results for k-opt</vt:lpstr>
      <vt:lpstr>Exhaustive search can be avoided for k≥4</vt:lpstr>
      <vt:lpstr>A faster algorithm for k-opt optimization</vt:lpstr>
      <vt:lpstr>The signature of a k-opt move</vt:lpstr>
      <vt:lpstr>Signatures of 4-opt moves</vt:lpstr>
      <vt:lpstr>Signatures of 4-opt moves</vt:lpstr>
      <vt:lpstr>Signatures of 4-opt moves</vt:lpstr>
      <vt:lpstr>Signatures of k-opt moves</vt:lpstr>
      <vt:lpstr>Faster algorithm for simple signature</vt:lpstr>
      <vt:lpstr>Faster algorithm for complicated signature</vt:lpstr>
      <vt:lpstr>General algorithm for k-opt optimization</vt:lpstr>
      <vt:lpstr>Equivalence between 3-opt and APSP</vt:lpstr>
      <vt:lpstr>Negative Triangle Detection ≤_3 3-opt detection</vt:lpstr>
      <vt:lpstr>Negative triangle ⇒ improving 3-opt</vt:lpstr>
      <vt:lpstr>Improving 3-opt ⇒ negative triangle</vt:lpstr>
      <vt:lpstr>Improving 3-opt ⇒ negative triangle</vt:lpstr>
      <vt:lpstr>Improving 3-opt ⇒ negative triangle</vt:lpstr>
      <vt:lpstr>Faster algorithms for repeated 2-opt</vt:lpstr>
      <vt:lpstr>2-opt optimization for TSP on points in the plane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Jansen, B.M.P.</dc:creator>
  <cp:lastModifiedBy>Jansen, B.M.P.</cp:lastModifiedBy>
  <cp:revision>565</cp:revision>
  <cp:lastPrinted>2011-05-25T10:31:26Z</cp:lastPrinted>
  <dcterms:created xsi:type="dcterms:W3CDTF">2011-05-20T06:21:58Z</dcterms:created>
  <dcterms:modified xsi:type="dcterms:W3CDTF">2015-10-28T01:04:38Z</dcterms:modified>
</cp:coreProperties>
</file>