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2" r:id="rId2"/>
    <p:sldId id="434" r:id="rId3"/>
    <p:sldId id="435" r:id="rId4"/>
    <p:sldId id="436" r:id="rId5"/>
    <p:sldId id="437" r:id="rId6"/>
    <p:sldId id="474" r:id="rId7"/>
    <p:sldId id="471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70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56" r:id="rId28"/>
    <p:sldId id="458" r:id="rId2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arrington" panose="04040505050A02020702" pitchFamily="82" charset="0"/>
      <p:regular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Times" panose="02020603050405020304" pitchFamily="18" charset="0"/>
      <p:regular r:id="rId42"/>
      <p:bold r:id="rId43"/>
      <p:italic r:id="rId44"/>
      <p:boldItalic r:id="rId4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sparsification for </a:t>
          </a:r>
          <a:r>
            <a:rPr lang="en-US" cap="small" dirty="0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mc:AlternateContent xmlns:mc="http://schemas.openxmlformats.org/markup-compatibility/2006" xmlns:a14="http://schemas.microsoft.com/office/drawing/2010/main">
      <mc:Choice Requires="a14">
        <dgm:pt modelId="{47BBC1EE-4574-476D-8E26-57092417C3A7}">
          <dgm:prSet phldrT="[Text]"/>
          <dgm:spPr/>
          <dgm:t>
            <a:bodyPr/>
            <a:lstStyle/>
            <a:p>
              <a:r>
                <a:rPr lang="en-US" cap="small" dirty="0" smtClean="0"/>
                <a:t>2. Treewidth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 </a:t>
              </a:r>
              <a:r>
                <a:rPr lang="en-US" dirty="0" smtClean="0"/>
                <a:t>has a kernel with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dirty="0" smtClean="0">
                          <a:latin typeface="Cambria Math"/>
                        </a:rPr>
                      </m:ctrlPr>
                    </m:sSupPr>
                    <m:e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𝑋</m:t>
                          </m:r>
                        </m:e>
                      </m:d>
                    </m:e>
                    <m:sup>
                      <m:r>
                        <a:rPr lang="en-US" i="1" dirty="0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en-US" dirty="0" smtClean="0"/>
                <a:t> vertices</a:t>
              </a:r>
              <a:endParaRPr lang="nb-NO" dirty="0"/>
            </a:p>
          </dgm:t>
        </dgm:pt>
      </mc:Choice>
      <mc:Fallback xmlns="">
        <dgm:pt modelId="{47BBC1EE-4574-476D-8E26-57092417C3A7}">
          <dgm:prSet phldrT="[Text]"/>
          <dgm:spPr/>
          <dgm:t>
            <a:bodyPr/>
            <a:lstStyle/>
            <a:p>
              <a:r>
                <a:rPr lang="en-US" cap="small" dirty="0" smtClean="0"/>
                <a:t>2. Treewidth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 </a:t>
              </a:r>
              <a:r>
                <a:rPr lang="en-US" dirty="0" smtClean="0"/>
                <a:t>has a kernel with </a:t>
              </a:r>
              <a:r>
                <a:rPr lang="en-US" i="0" dirty="0" smtClean="0">
                  <a:latin typeface="Cambria Math"/>
                </a:rPr>
                <a:t>|𝑋|</a:t>
              </a:r>
              <a:r>
                <a:rPr lang="en-US" b="0" i="0" dirty="0" smtClean="0">
                  <a:latin typeface="Cambria Math" panose="02040503050406030204" pitchFamily="18" charset="0"/>
                </a:rPr>
                <a:t>^</a:t>
              </a:r>
              <a:r>
                <a:rPr lang="en-US" i="0" dirty="0" smtClean="0">
                  <a:latin typeface="Cambria Math"/>
                </a:rPr>
                <a:t>2</a:t>
              </a:r>
              <a:r>
                <a:rPr lang="en-US" dirty="0" smtClean="0"/>
                <a:t> vertices</a:t>
              </a:r>
              <a:endParaRPr lang="nb-NO" dirty="0"/>
            </a:p>
          </dgm:t>
        </dgm:pt>
      </mc:Fallback>
    </mc:AlternateConten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12FE212E-FE57-4471-9A6D-5CE845828988}" type="presOf" srcId="{2CFA0E7A-FAB0-412F-8DFC-2086D549DF1E}" destId="{30D44B67-BCC1-4DF3-B50A-FADEFBDE00E8}" srcOrd="0" destOrd="0" presId="urn:microsoft.com/office/officeart/2005/8/layout/vList2"/>
    <dgm:cxn modelId="{7DFEC185-539D-43C4-85B7-9CDEF21342C8}" type="presOf" srcId="{0725DF45-FA16-4FBD-8A96-96539FD2CDE4}" destId="{5F694D5A-1A0A-418A-8B1B-3B0DFCF99E15}" srcOrd="0" destOrd="0" presId="urn:microsoft.com/office/officeart/2005/8/layout/vList2"/>
    <dgm:cxn modelId="{4DC7CC3A-BDA6-48EF-BBA2-9A33486FC986}" type="presOf" srcId="{47BBC1EE-4574-476D-8E26-57092417C3A7}" destId="{FA924271-68E5-4975-AC5B-3F77DB01E872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9C6DB603-566D-4CA0-89CC-0B427F201E97}" type="presParOf" srcId="{5F694D5A-1A0A-418A-8B1B-3B0DFCF99E15}" destId="{30D44B67-BCC1-4DF3-B50A-FADEFBDE00E8}" srcOrd="0" destOrd="0" presId="urn:microsoft.com/office/officeart/2005/8/layout/vList2"/>
    <dgm:cxn modelId="{A54C2C48-AEBF-40EB-A210-ADDAC09A7FBB}" type="presParOf" srcId="{5F694D5A-1A0A-418A-8B1B-3B0DFCF99E15}" destId="{69F5B58A-54C5-482B-963A-B8DDA48A449B}" srcOrd="1" destOrd="0" presId="urn:microsoft.com/office/officeart/2005/8/layout/vList2"/>
    <dgm:cxn modelId="{1A39DAEB-2F1A-4EBD-B7C0-06D74FD97128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sparsification for </a:t>
          </a:r>
          <a:r>
            <a:rPr lang="en-US" cap="small" dirty="0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12FE212E-FE57-4471-9A6D-5CE845828988}" type="presOf" srcId="{2CFA0E7A-FAB0-412F-8DFC-2086D549DF1E}" destId="{30D44B67-BCC1-4DF3-B50A-FADEFBDE00E8}" srcOrd="0" destOrd="0" presId="urn:microsoft.com/office/officeart/2005/8/layout/vList2"/>
    <dgm:cxn modelId="{7DFEC185-539D-43C4-85B7-9CDEF21342C8}" type="presOf" srcId="{0725DF45-FA16-4FBD-8A96-96539FD2CDE4}" destId="{5F694D5A-1A0A-418A-8B1B-3B0DFCF99E15}" srcOrd="0" destOrd="0" presId="urn:microsoft.com/office/officeart/2005/8/layout/vList2"/>
    <dgm:cxn modelId="{4DC7CC3A-BDA6-48EF-BBA2-9A33486FC986}" type="presOf" srcId="{47BBC1EE-4574-476D-8E26-57092417C3A7}" destId="{FA924271-68E5-4975-AC5B-3F77DB01E872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9C6DB603-566D-4CA0-89CC-0B427F201E97}" type="presParOf" srcId="{5F694D5A-1A0A-418A-8B1B-3B0DFCF99E15}" destId="{30D44B67-BCC1-4DF3-B50A-FADEFBDE00E8}" srcOrd="0" destOrd="0" presId="urn:microsoft.com/office/officeart/2005/8/layout/vList2"/>
    <dgm:cxn modelId="{A54C2C48-AEBF-40EB-A210-ADDAC09A7FBB}" type="presParOf" srcId="{5F694D5A-1A0A-418A-8B1B-3B0DFCF99E15}" destId="{69F5B58A-54C5-482B-963A-B8DDA48A449B}" srcOrd="1" destOrd="0" presId="urn:microsoft.com/office/officeart/2005/8/layout/vList2"/>
    <dgm:cxn modelId="{1A39DAEB-2F1A-4EBD-B7C0-06D74FD97128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treewidth obstructions that do not have a treewidth-invariant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mc:AlternateContent xmlns:mc="http://schemas.openxmlformats.org/markup-compatibility/2006" xmlns:a14="http://schemas.microsoft.com/office/drawing/2010/main">
      <mc:Choice Requires="a14">
        <dgm:pt modelId="{085BD3B2-5FBC-4ED7-9302-439767FC9E1F}">
          <dgm:prSet/>
          <dgm:spPr/>
          <dgm:t>
            <a:bodyPr/>
            <a:lstStyle/>
            <a:p>
              <a:r>
                <a:rPr lang="en-US" dirty="0" smtClean="0"/>
                <a:t>3. Does </a:t>
              </a:r>
              <a:r>
                <a:rPr lang="en-US" cap="small" dirty="0" smtClean="0"/>
                <a:t>Treewidth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</a:t>
              </a:r>
              <a:r>
                <a:rPr lang="en-US" dirty="0" smtClean="0"/>
                <a:t> have a kernel of </a:t>
              </a:r>
              <a:r>
                <a:rPr lang="en-US" dirty="0" err="1" smtClean="0"/>
                <a:t>bitsize</a:t>
              </a:r>
              <a:r>
                <a:rPr lang="en-US" dirty="0" smtClean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sSup>
                    <m:sSupPr>
                      <m:ctrlPr>
                        <a:rPr lang="en-US" b="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?</a:t>
              </a:r>
            </a:p>
          </dgm:t>
        </dgm:pt>
      </mc:Choice>
      <mc:Fallback xmlns="">
        <dgm:pt modelId="{085BD3B2-5FBC-4ED7-9302-439767FC9E1F}">
          <dgm:prSet/>
          <dgm:spPr/>
          <dgm:t>
            <a:bodyPr/>
            <a:lstStyle/>
            <a:p>
              <a:r>
                <a:rPr lang="en-US" dirty="0" smtClean="0"/>
                <a:t>3. Does </a:t>
              </a:r>
              <a:r>
                <a:rPr lang="en-US" cap="small" dirty="0" smtClean="0"/>
                <a:t>Treewidth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</a:t>
              </a:r>
              <a:r>
                <a:rPr lang="en-US" dirty="0" smtClean="0"/>
                <a:t> have a kernel of </a:t>
              </a:r>
              <a:r>
                <a:rPr lang="en-US" dirty="0" err="1" smtClean="0"/>
                <a:t>bitsize</a:t>
              </a:r>
              <a:r>
                <a:rPr lang="en-US" dirty="0" smtClean="0"/>
                <a:t> </a:t>
              </a:r>
              <a:r>
                <a:rPr lang="en-US" b="0" i="0" smtClean="0">
                  <a:latin typeface="Cambria Math"/>
                </a:rPr>
                <a:t>𝑂(𝑘^2)</a:t>
              </a:r>
              <a:r>
                <a:rPr lang="en-US" dirty="0" smtClean="0"/>
                <a:t>?</a:t>
              </a:r>
            </a:p>
          </dgm:t>
        </dgm:pt>
      </mc:Fallback>
    </mc:AlternateConten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mc:AlternateContent xmlns:mc="http://schemas.openxmlformats.org/markup-compatibility/2006" xmlns:a14="http://schemas.microsoft.com/office/drawing/2010/main">
      <mc:Choice Requires="a14">
        <dgm:pt modelId="{4C761ED8-443D-4ADE-8C0A-2BC0683C02C1}">
          <dgm:prSet/>
          <dgm:spPr/>
          <dgm:t>
            <a:bodyPr/>
            <a:lstStyle/>
            <a:p>
              <a:r>
                <a:rPr lang="en-US" dirty="0" smtClean="0"/>
                <a:t>4. Does </a:t>
              </a:r>
              <a:r>
                <a:rPr lang="en-US" cap="small" dirty="0" err="1" smtClean="0"/>
                <a:t>Pathwidth</a:t>
              </a:r>
              <a:r>
                <a:rPr lang="en-US" cap="small" dirty="0" smtClean="0"/>
                <a:t>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</a:t>
              </a:r>
              <a:r>
                <a:rPr lang="en-US" dirty="0" smtClean="0"/>
                <a:t> have a kernel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b="0" i="1" smtClean="0">
                          <a:latin typeface="Cambria Math"/>
                        </a:rPr>
                      </m:ctrlPr>
                    </m:dPr>
                    <m:e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e>
                  </m:d>
                </m:oMath>
              </a14:m>
              <a:r>
                <a:rPr lang="en-US" dirty="0" smtClean="0"/>
                <a:t> vertices?</a:t>
              </a:r>
              <a:endParaRPr lang="nb-NO" dirty="0"/>
            </a:p>
          </dgm:t>
        </dgm:pt>
      </mc:Choice>
      <mc:Fallback xmlns="">
        <dgm:pt modelId="{4C761ED8-443D-4ADE-8C0A-2BC0683C02C1}">
          <dgm:prSet/>
          <dgm:spPr/>
          <dgm:t>
            <a:bodyPr/>
            <a:lstStyle/>
            <a:p>
              <a:r>
                <a:rPr lang="en-US" dirty="0" smtClean="0"/>
                <a:t>4. Does </a:t>
              </a:r>
              <a:r>
                <a:rPr lang="en-US" cap="small" dirty="0" err="1" smtClean="0"/>
                <a:t>Pathwidth</a:t>
              </a:r>
              <a:r>
                <a:rPr lang="en-US" cap="small" dirty="0" smtClean="0"/>
                <a:t> [</a:t>
              </a:r>
              <a:r>
                <a:rPr lang="en-US" cap="small" dirty="0" err="1" smtClean="0"/>
                <a:t>vc</a:t>
              </a:r>
              <a:r>
                <a:rPr lang="en-US" cap="small" dirty="0" smtClean="0"/>
                <a:t>]</a:t>
              </a:r>
              <a:r>
                <a:rPr lang="en-US" dirty="0" smtClean="0"/>
                <a:t> have a kernel </a:t>
              </a:r>
              <a:r>
                <a:rPr lang="en-US" dirty="0" smtClean="0"/>
                <a:t>with </a:t>
              </a:r>
              <a:r>
                <a:rPr lang="en-US" b="0" i="0" smtClean="0">
                  <a:latin typeface="Cambria Math"/>
                </a:rPr>
                <a:t>𝑂(𝑘^2 )</a:t>
              </a:r>
              <a:r>
                <a:rPr lang="en-US" dirty="0" smtClean="0"/>
                <a:t> vertices</a:t>
              </a:r>
              <a:r>
                <a:rPr lang="en-US" dirty="0" smtClean="0"/>
                <a:t>?</a:t>
              </a:r>
              <a:endParaRPr lang="nb-NO" dirty="0"/>
            </a:p>
          </dgm:t>
        </dgm:pt>
      </mc:Fallback>
    </mc:AlternateConten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C2FD001-D3CA-421C-AF79-E9D4500B1ABF}" type="presOf" srcId="{4C761ED8-443D-4ADE-8C0A-2BC0683C02C1}" destId="{A4C6E980-9094-4B38-98E1-9D8152535EBB}" srcOrd="0" destOrd="0" presId="urn:microsoft.com/office/officeart/2005/8/layout/vList2"/>
    <dgm:cxn modelId="{D09E9150-B86C-4C11-843C-4769FC237389}" type="presOf" srcId="{085BD3B2-5FBC-4ED7-9302-439767FC9E1F}" destId="{3D076DE5-1B9C-419C-855A-1860F8D18131}" srcOrd="0" destOrd="0" presId="urn:microsoft.com/office/officeart/2005/8/layout/vList2"/>
    <dgm:cxn modelId="{8F19EE25-C4B1-416F-8289-BB72323984C2}" type="presOf" srcId="{2CFA0E7A-FAB0-412F-8DFC-2086D549DF1E}" destId="{30D44B67-BCC1-4DF3-B50A-FADEFBDE00E8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623476D6-D602-49D4-B55D-21FB4CB4138F}" type="presOf" srcId="{0725DF45-FA16-4FBD-8A96-96539FD2CDE4}" destId="{5F694D5A-1A0A-418A-8B1B-3B0DFCF99E15}" srcOrd="0" destOrd="0" presId="urn:microsoft.com/office/officeart/2005/8/layout/vList2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CC489516-F62D-42E6-BF80-00E7B740C771}" type="presOf" srcId="{CC4A32C7-64F0-47C6-BD3D-8FC78263A98A}" destId="{C60430AF-073D-4992-97C0-7828892D9747}" srcOrd="0" destOrd="0" presId="urn:microsoft.com/office/officeart/2005/8/layout/vList2"/>
    <dgm:cxn modelId="{CD373ED5-E2B9-4EA5-8B20-4767C9C3A86E}" type="presParOf" srcId="{5F694D5A-1A0A-418A-8B1B-3B0DFCF99E15}" destId="{30D44B67-BCC1-4DF3-B50A-FADEFBDE00E8}" srcOrd="0" destOrd="0" presId="urn:microsoft.com/office/officeart/2005/8/layout/vList2"/>
    <dgm:cxn modelId="{E75CAC76-77F8-429F-AD84-B5C4861C69FD}" type="presParOf" srcId="{5F694D5A-1A0A-418A-8B1B-3B0DFCF99E15}" destId="{69F5B58A-54C5-482B-963A-B8DDA48A449B}" srcOrd="1" destOrd="0" presId="urn:microsoft.com/office/officeart/2005/8/layout/vList2"/>
    <dgm:cxn modelId="{FD829012-080E-415F-828A-72120B996BE6}" type="presParOf" srcId="{5F694D5A-1A0A-418A-8B1B-3B0DFCF99E15}" destId="{C60430AF-073D-4992-97C0-7828892D9747}" srcOrd="2" destOrd="0" presId="urn:microsoft.com/office/officeart/2005/8/layout/vList2"/>
    <dgm:cxn modelId="{2D9F7150-4ABB-4555-B357-F62A9197F13E}" type="presParOf" srcId="{5F694D5A-1A0A-418A-8B1B-3B0DFCF99E15}" destId="{8E8A3C09-5F4D-4A6D-BD8D-607535F85B4B}" srcOrd="3" destOrd="0" presId="urn:microsoft.com/office/officeart/2005/8/layout/vList2"/>
    <dgm:cxn modelId="{5C0EC1DE-C6A1-4657-975D-478725BF0429}" type="presParOf" srcId="{5F694D5A-1A0A-418A-8B1B-3B0DFCF99E15}" destId="{3D076DE5-1B9C-419C-855A-1860F8D18131}" srcOrd="4" destOrd="0" presId="urn:microsoft.com/office/officeart/2005/8/layout/vList2"/>
    <dgm:cxn modelId="{DF010BFD-FD18-4AB9-B812-EAE091194698}" type="presParOf" srcId="{5F694D5A-1A0A-418A-8B1B-3B0DFCF99E15}" destId="{E953827A-9327-4678-B0A8-579DB4B07181}" srcOrd="5" destOrd="0" presId="urn:microsoft.com/office/officeart/2005/8/layout/vList2"/>
    <dgm:cxn modelId="{E2AE8A17-0D73-4642-A35B-351E18E43154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treewidth obstructions that do not have a treewidth-invariant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C2FD001-D3CA-421C-AF79-E9D4500B1ABF}" type="presOf" srcId="{4C761ED8-443D-4ADE-8C0A-2BC0683C02C1}" destId="{A4C6E980-9094-4B38-98E1-9D8152535EBB}" srcOrd="0" destOrd="0" presId="urn:microsoft.com/office/officeart/2005/8/layout/vList2"/>
    <dgm:cxn modelId="{D09E9150-B86C-4C11-843C-4769FC237389}" type="presOf" srcId="{085BD3B2-5FBC-4ED7-9302-439767FC9E1F}" destId="{3D076DE5-1B9C-419C-855A-1860F8D18131}" srcOrd="0" destOrd="0" presId="urn:microsoft.com/office/officeart/2005/8/layout/vList2"/>
    <dgm:cxn modelId="{8F19EE25-C4B1-416F-8289-BB72323984C2}" type="presOf" srcId="{2CFA0E7A-FAB0-412F-8DFC-2086D549DF1E}" destId="{30D44B67-BCC1-4DF3-B50A-FADEFBDE00E8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623476D6-D602-49D4-B55D-21FB4CB4138F}" type="presOf" srcId="{0725DF45-FA16-4FBD-8A96-96539FD2CDE4}" destId="{5F694D5A-1A0A-418A-8B1B-3B0DFCF99E15}" srcOrd="0" destOrd="0" presId="urn:microsoft.com/office/officeart/2005/8/layout/vList2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CC489516-F62D-42E6-BF80-00E7B740C771}" type="presOf" srcId="{CC4A32C7-64F0-47C6-BD3D-8FC78263A98A}" destId="{C60430AF-073D-4992-97C0-7828892D9747}" srcOrd="0" destOrd="0" presId="urn:microsoft.com/office/officeart/2005/8/layout/vList2"/>
    <dgm:cxn modelId="{CD373ED5-E2B9-4EA5-8B20-4767C9C3A86E}" type="presParOf" srcId="{5F694D5A-1A0A-418A-8B1B-3B0DFCF99E15}" destId="{30D44B67-BCC1-4DF3-B50A-FADEFBDE00E8}" srcOrd="0" destOrd="0" presId="urn:microsoft.com/office/officeart/2005/8/layout/vList2"/>
    <dgm:cxn modelId="{E75CAC76-77F8-429F-AD84-B5C4861C69FD}" type="presParOf" srcId="{5F694D5A-1A0A-418A-8B1B-3B0DFCF99E15}" destId="{69F5B58A-54C5-482B-963A-B8DDA48A449B}" srcOrd="1" destOrd="0" presId="urn:microsoft.com/office/officeart/2005/8/layout/vList2"/>
    <dgm:cxn modelId="{FD829012-080E-415F-828A-72120B996BE6}" type="presParOf" srcId="{5F694D5A-1A0A-418A-8B1B-3B0DFCF99E15}" destId="{C60430AF-073D-4992-97C0-7828892D9747}" srcOrd="2" destOrd="0" presId="urn:microsoft.com/office/officeart/2005/8/layout/vList2"/>
    <dgm:cxn modelId="{2D9F7150-4ABB-4555-B357-F62A9197F13E}" type="presParOf" srcId="{5F694D5A-1A0A-418A-8B1B-3B0DFCF99E15}" destId="{8E8A3C09-5F4D-4A6D-BD8D-607535F85B4B}" srcOrd="3" destOrd="0" presId="urn:microsoft.com/office/officeart/2005/8/layout/vList2"/>
    <dgm:cxn modelId="{5C0EC1DE-C6A1-4657-975D-478725BF0429}" type="presParOf" srcId="{5F694D5A-1A0A-418A-8B1B-3B0DFCF99E15}" destId="{3D076DE5-1B9C-419C-855A-1860F8D18131}" srcOrd="4" destOrd="0" presId="urn:microsoft.com/office/officeart/2005/8/layout/vList2"/>
    <dgm:cxn modelId="{DF010BFD-FD18-4AB9-B812-EAE091194698}" type="presParOf" srcId="{5F694D5A-1A0A-418A-8B1B-3B0DFCF99E15}" destId="{E953827A-9327-4678-B0A8-579DB4B07181}" srcOrd="5" destOrd="0" presId="urn:microsoft.com/office/officeart/2005/8/layout/vList2"/>
    <dgm:cxn modelId="{E2AE8A17-0D73-4642-A35B-351E18E43154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sparsification for </a:t>
          </a:r>
          <a:r>
            <a:rPr lang="en-US" sz="1900" kern="1200" cap="small" dirty="0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Treewidth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900" b="0" i="1" kern="1200" dirty="0" smtClean="0">
                      <a:latin typeface="Cambria Math"/>
                    </a:rPr>
                  </m:ctrlPr>
                </m:sSupPr>
                <m:e>
                  <m:d>
                    <m:dPr>
                      <m:begChr m:val="|"/>
                      <m:endChr m:val="|"/>
                      <m:ctrlPr>
                        <a:rPr lang="en-US" sz="1900" i="1" kern="1200" dirty="0" smtClean="0">
                          <a:latin typeface="Cambria Math"/>
                        </a:rPr>
                      </m:ctrlPr>
                    </m:dPr>
                    <m:e>
                      <m:r>
                        <a:rPr lang="en-US" sz="1900" i="1" kern="1200" dirty="0" smtClean="0">
                          <a:latin typeface="Cambria Math"/>
                        </a:rPr>
                        <m:t>𝑋</m:t>
                      </m:r>
                    </m:e>
                  </m:d>
                </m:e>
                <m:sup>
                  <m:r>
                    <a:rPr lang="en-US" sz="1900" i="1" kern="1200" dirty="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Are there dense, minor-minimal treewidth obstructions that do not have a treewidth-invariant set?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Are there problems admitting 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smtClean="0"/>
            <a:t>Treewidth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500" b="0" i="1" kern="1200" smtClean="0">
                  <a:latin typeface="Cambria Math"/>
                </a:rPr>
                <m:t>𝑂</m:t>
              </m:r>
              <m:r>
                <a:rPr lang="en-US" sz="1500" b="0" i="1" kern="1200" smtClean="0">
                  <a:latin typeface="Cambria Math"/>
                </a:rPr>
                <m:t>(</m:t>
              </m:r>
              <m:sSup>
                <m:sSupPr>
                  <m:ctrlPr>
                    <a:rPr lang="en-US" sz="1500" b="0" i="1" kern="1200" smtClean="0">
                      <a:latin typeface="Cambria Math"/>
                    </a:rPr>
                  </m:ctrlPr>
                </m:sSupPr>
                <m:e>
                  <m:r>
                    <a:rPr lang="en-US" sz="1500" b="0" i="1" kern="1200" smtClean="0">
                      <a:latin typeface="Cambria Math"/>
                    </a:rPr>
                    <m:t>𝑘</m:t>
                  </m:r>
                </m:e>
                <m:sup>
                  <m:r>
                    <a:rPr lang="en-US" sz="1500" b="0" i="1" kern="1200" smtClean="0">
                      <a:latin typeface="Cambria Math"/>
                    </a:rPr>
                    <m:t>2</m:t>
                  </m:r>
                </m:sup>
              </m:sSup>
              <m:r>
                <a:rPr lang="en-US" sz="1500" b="0" i="1" kern="1200" smtClean="0">
                  <a:latin typeface="Cambria Math"/>
                </a:rPr>
                <m:t>)</m:t>
              </m:r>
            </m:oMath>
          </a14:m>
          <a:r>
            <a:rPr lang="en-US" sz="1500" kern="1200" dirty="0" smtClean="0"/>
            <a:t>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14:m xmlns:a14="http://schemas.microsoft.com/office/drawing/2010/main">
            <m:oMath xmlns:m="http://schemas.openxmlformats.org/officeDocument/2006/math">
              <m:r>
                <a:rPr lang="en-US" sz="1500" b="0" i="1" kern="1200" smtClean="0">
                  <a:latin typeface="Cambria Math"/>
                </a:rPr>
                <m:t>𝑂</m:t>
              </m:r>
              <m:d>
                <m:dPr>
                  <m:ctrlPr>
                    <a:rPr lang="en-US" sz="1500" b="0" i="1" kern="1200" smtClean="0">
                      <a:latin typeface="Cambria Math"/>
                    </a:rPr>
                  </m:ctrlPr>
                </m:dPr>
                <m:e>
                  <m:sSup>
                    <m:sSupPr>
                      <m:ctrlPr>
                        <a:rPr lang="en-US" sz="1500" b="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1500" b="0" i="1" kern="1200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sz="1500" b="0" i="1" kern="1200" smtClean="0">
                          <a:latin typeface="Cambria Math"/>
                        </a:rPr>
                        <m:t>2</m:t>
                      </m:r>
                    </m:sup>
                  </m:sSup>
                </m:e>
              </m:d>
            </m:oMath>
          </a14:m>
          <a:r>
            <a:rPr lang="en-US" sz="1500" kern="1200" dirty="0" smtClean="0"/>
            <a:t>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simpler can</a:t>
            </a:r>
            <a:r>
              <a:rPr lang="en-US" baseline="0" dirty="0" smtClean="0"/>
              <a:t> mean less edges.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7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Should we incorporate k &lt; n/4 to match the paper?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9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On Sparsification for Computing Treewidth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March 16th 2015, TACO meeting, Eindhoven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373216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07087"/>
            <a:ext cx="25202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40968"/>
                <a:ext cx="8229600" cy="2985194"/>
              </a:xfrm>
            </p:spPr>
            <p:txBody>
              <a:bodyPr/>
              <a:lstStyle/>
              <a:p>
                <a:r>
                  <a:rPr lang="en-US" dirty="0" smtClean="0"/>
                  <a:t>Proof.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(</a:t>
                </a:r>
                <a:r>
                  <a:rPr lang="en-US" b="1" dirty="0"/>
                  <a:t>≥</a:t>
                </a:r>
                <a:r>
                  <a:rPr lang="en-US" b="1" dirty="0" smtClean="0"/>
                  <a:t>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)+1)</m:t>
                    </m:r>
                  </m:oMath>
                </a14:m>
                <a:r>
                  <a:rPr lang="en-US" dirty="0" smtClean="0"/>
                  <a:t>-clique as a minor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(≤)</a:t>
                </a:r>
                <a:r>
                  <a:rPr lang="en-US" dirty="0" smtClean="0"/>
                  <a:t> Consider a tree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Ĝ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exists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Ĝ</m:t>
                    </m:r>
                    <m:r>
                      <a:rPr lang="en-US" sz="2000" i="1" baseline="-25000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baseline="-25000" dirty="0" smtClean="0"/>
                  <a:t>  </a:t>
                </a:r>
                <a:r>
                  <a:rPr lang="en-US" dirty="0" smtClean="0"/>
                  <a:t>and forms a clique there</a:t>
                </a:r>
              </a:p>
              <a:p>
                <a:pPr lvl="3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𝒯</m:t>
                    </m:r>
                  </m:oMath>
                </a14:m>
                <a:r>
                  <a:rPr lang="en-US" dirty="0" smtClean="0"/>
                  <a:t> has a bag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Append a new bag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v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of size 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Δ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latin typeface="Cambria Math"/>
                      </a:rPr>
                      <m:t>)+1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Update independently 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40968"/>
                <a:ext cx="8229600" cy="2985194"/>
              </a:xfrm>
              <a:blipFill rotWithShape="1">
                <a:blip r:embed="rId2"/>
                <a:stretch>
                  <a:fillRect l="-1111" t="-1837" b="-3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varianceLemma"/>
              <p:cNvSpPr/>
              <p:nvPr/>
            </p:nvSpPr>
            <p:spPr>
              <a:xfrm>
                <a:off x="457200" y="1844824"/>
                <a:ext cx="8229600" cy="100811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Lemma.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a </a:t>
                </a:r>
                <a:r>
                  <a:rPr lang="en-US" sz="2400" dirty="0" err="1" smtClean="0"/>
                  <a:t>treewidth</a:t>
                </a:r>
                <a:r>
                  <a:rPr lang="en-US" sz="2400" dirty="0"/>
                  <a:t>-</a:t>
                </a:r>
                <a:r>
                  <a:rPr lang="en-US" sz="2400" dirty="0" smtClean="0"/>
                  <a:t>invariant set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cap="small" dirty="0" smtClean="0">
                        <a:latin typeface="Cambria Math"/>
                      </a:rPr>
                      <m:t>tw</m:t>
                    </m:r>
                    <m:d>
                      <m:dPr>
                        <m:ctrlPr>
                          <a:rPr lang="en-US" sz="2400" b="0" i="1" cap="small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cap="small" dirty="0">
                            <a:latin typeface="Cambria Math"/>
                          </a:rPr>
                          <m:t>tw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Ĝ</m:t>
                            </m:r>
                            <m:r>
                              <a:rPr lang="en-US" sz="2400" i="1" baseline="-25000" dirty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Δ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6" name="InvarianceLemm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4824"/>
                <a:ext cx="8229600" cy="100811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1196752"/>
                <a:ext cx="822960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lim>
                    </m:limLow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752"/>
                <a:ext cx="8229600" cy="504056"/>
              </a:xfrm>
              <a:prstGeom prst="rect">
                <a:avLst/>
              </a:prstGeom>
              <a:blipFill rotWithShape="1">
                <a:blip r:embed="rId4"/>
                <a:stretch>
                  <a:fillRect l="-1111" t="-9639" b="-19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82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Based on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an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𝐺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cap="small" dirty="0" smtClean="0"/>
                  <a:t>Treewidth</a:t>
                </a:r>
                <a:r>
                  <a:rPr lang="en-US" dirty="0" smtClean="0"/>
                  <a:t> with a treewidth</a:t>
                </a:r>
                <a:r>
                  <a:rPr lang="en-US" dirty="0"/>
                  <a:t>-</a:t>
                </a:r>
                <a:r>
                  <a:rPr lang="en-US" dirty="0" smtClean="0"/>
                  <a:t>invariant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)≥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: output </a:t>
                </a:r>
                <a:r>
                  <a:rPr lang="en-US" cap="small" dirty="0" smtClean="0"/>
                  <a:t>no</a:t>
                </a:r>
              </a:p>
              <a:p>
                <a:pPr lvl="1"/>
                <a:r>
                  <a:rPr lang="en-US" dirty="0" smtClean="0"/>
                  <a:t>Else reduce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 smtClean="0">
                        <a:latin typeface="Cambria Math"/>
                      </a:rPr>
                      <m:t>𝑇</m:t>
                    </m:r>
                  </m:oMath>
                </a14:m>
                <a:endParaRPr lang="en-US" baseline="-25000" dirty="0" smtClean="0"/>
              </a:p>
              <a:p>
                <a:r>
                  <a:rPr lang="en-US" dirty="0"/>
                  <a:t>Invariance lemma </a:t>
                </a:r>
                <a:r>
                  <a:rPr lang="en-US" dirty="0" smtClean="0"/>
                  <a:t>shows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cap="small" dirty="0" smtClean="0">
                        <a:latin typeface="Cambria Math"/>
                      </a:rPr>
                      <m:t>tw</m:t>
                    </m:r>
                    <m:d>
                      <m:dPr>
                        <m:ctrlPr>
                          <a:rPr lang="en-US" i="1" cap="small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i="0" cap="small" dirty="0" smtClean="0">
                        <a:latin typeface="Cambria Math"/>
                      </a:rPr>
                      <m:t>tw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Ĝ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)≤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Reduction is safe</a:t>
                </a:r>
              </a:p>
              <a:p>
                <a:r>
                  <a:rPr lang="en-US" dirty="0" smtClean="0"/>
                  <a:t>Remaining issue: how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find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treewidth</a:t>
                </a:r>
                <a:r>
                  <a:rPr lang="en-US" dirty="0"/>
                  <a:t>-</a:t>
                </a:r>
                <a:r>
                  <a:rPr lang="en-US" dirty="0" smtClean="0"/>
                  <a:t>invariant sets?</a:t>
                </a:r>
              </a:p>
              <a:p>
                <a:pPr lvl="1"/>
                <a:r>
                  <a:rPr lang="en-US" dirty="0" smtClean="0"/>
                  <a:t>Seems hard in general</a:t>
                </a:r>
              </a:p>
              <a:p>
                <a:pPr lvl="1"/>
                <a:r>
                  <a:rPr lang="en-US" dirty="0" smtClean="0"/>
                  <a:t>NP-complete to test if a given set is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-invariant!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1619673" y="2780929"/>
            <a:ext cx="5328592" cy="3384376"/>
            <a:chOff x="1619673" y="2276873"/>
            <a:chExt cx="5328592" cy="3384376"/>
          </a:xfrm>
        </p:grpSpPr>
        <p:pic>
          <p:nvPicPr>
            <p:cNvPr id="8" name="Picture 2" descr="http://www.hdwpapers.com/walls/young_superman_cartoon_wallpaper-oth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19673" y="2276873"/>
              <a:ext cx="5328592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8"/>
            <p:cNvSpPr/>
            <p:nvPr/>
          </p:nvSpPr>
          <p:spPr bwMode="auto">
            <a:xfrm>
              <a:off x="3143250" y="3343275"/>
              <a:ext cx="831850" cy="622300"/>
            </a:xfrm>
            <a:custGeom>
              <a:avLst/>
              <a:gdLst>
                <a:gd name="connsiteX0" fmla="*/ 60325 w 831850"/>
                <a:gd name="connsiteY0" fmla="*/ 222250 h 622300"/>
                <a:gd name="connsiteX1" fmla="*/ 625475 w 831850"/>
                <a:gd name="connsiteY1" fmla="*/ 0 h 622300"/>
                <a:gd name="connsiteX2" fmla="*/ 831850 w 831850"/>
                <a:gd name="connsiteY2" fmla="*/ 88900 h 622300"/>
                <a:gd name="connsiteX3" fmla="*/ 596900 w 831850"/>
                <a:gd name="connsiteY3" fmla="*/ 622300 h 622300"/>
                <a:gd name="connsiteX4" fmla="*/ 0 w 831850"/>
                <a:gd name="connsiteY4" fmla="*/ 463550 h 622300"/>
                <a:gd name="connsiteX5" fmla="*/ 60325 w 831850"/>
                <a:gd name="connsiteY5" fmla="*/ 22225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850" h="622300">
                  <a:moveTo>
                    <a:pt x="60325" y="222250"/>
                  </a:moveTo>
                  <a:lnTo>
                    <a:pt x="625475" y="0"/>
                  </a:lnTo>
                  <a:lnTo>
                    <a:pt x="831850" y="88900"/>
                  </a:lnTo>
                  <a:lnTo>
                    <a:pt x="596900" y="622300"/>
                  </a:lnTo>
                  <a:lnTo>
                    <a:pt x="0" y="463550"/>
                  </a:lnTo>
                  <a:lnTo>
                    <a:pt x="60325" y="222250"/>
                  </a:ln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310218">
              <a:off x="3130371" y="3442406"/>
              <a:ext cx="909223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1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q</a:t>
              </a:r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-Expansion </a:t>
              </a:r>
            </a:p>
            <a:p>
              <a:pPr algn="ctr"/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Lemma</a:t>
              </a:r>
              <a:endParaRPr lang="en-US" sz="1100" b="1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qSta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qSta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qStar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-Expansion Lemma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be a bipartite graph with partite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nb-NO" i="1" dirty="0">
                        <a:latin typeface="Cambria Math"/>
                      </a:rPr>
                      <m:t>ℕ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’ ⊆ 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saturated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-stars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if we can assign to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private neighbors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111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mmaStatement"/>
              <p:cNvSpPr/>
              <p:nvPr/>
            </p:nvSpPr>
            <p:spPr>
              <a:xfrm>
                <a:off x="457200" y="4221088"/>
                <a:ext cx="8229600" cy="208823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-Expansion Lemma [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Fomin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et al.@STACS’11]</a:t>
                </a:r>
              </a:p>
              <a:p>
                <a:pPr lvl="0" algn="l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be the size of a maximum matching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|&gt;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·</m:t>
                    </m:r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then there is a nonempty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</a:rPr>
                      <m:t> ⊆ 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baseline="-25000" dirty="0">
                        <a:latin typeface="Cambria Math"/>
                      </a:rPr>
                      <m:t>𝐻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saturated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-stars </a:t>
                </a:r>
                <a:r>
                  <a:rPr lang="en-US" sz="2400" dirty="0"/>
                  <a:t>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. It can be found in polynomial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1088"/>
                <a:ext cx="8229600" cy="208823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"/>
              <p:cNvSpPr/>
              <p:nvPr/>
            </p:nvSpPr>
            <p:spPr bwMode="auto">
              <a:xfrm>
                <a:off x="1763688" y="2564904"/>
                <a:ext cx="5040560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kumimoji="0" lang="nb-NO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2564904"/>
                <a:ext cx="5040560" cy="646331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"/>
              <p:cNvSpPr/>
              <p:nvPr/>
            </p:nvSpPr>
            <p:spPr bwMode="auto">
              <a:xfrm>
                <a:off x="1763688" y="3419331"/>
                <a:ext cx="5040560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kumimoji="0" lang="nb-NO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419331"/>
                <a:ext cx="5040560" cy="646331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Prime"/>
              <p:cNvSpPr/>
              <p:nvPr/>
            </p:nvSpPr>
            <p:spPr bwMode="auto">
              <a:xfrm>
                <a:off x="1043608" y="2564904"/>
                <a:ext cx="2826569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80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b-NO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Prim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64904"/>
                <a:ext cx="2826569" cy="646331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Prime"/>
              <p:cNvSpPr/>
              <p:nvPr/>
            </p:nvSpPr>
            <p:spPr bwMode="auto">
              <a:xfrm>
                <a:off x="1043608" y="3419331"/>
                <a:ext cx="4536503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nb-NO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BPrim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419331"/>
                <a:ext cx="4536503" cy="646331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PPrime"/>
              <p:cNvSpPr/>
              <p:nvPr/>
            </p:nvSpPr>
            <p:spPr bwMode="auto">
              <a:xfrm>
                <a:off x="1763688" y="2564904"/>
                <a:ext cx="2088232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kumimoji="0" lang="nb-NO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5" name="APPrim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2564904"/>
                <a:ext cx="2088232" cy="646331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PPrime"/>
              <p:cNvSpPr/>
              <p:nvPr/>
            </p:nvSpPr>
            <p:spPr bwMode="auto">
              <a:xfrm>
                <a:off x="1763688" y="3419331"/>
                <a:ext cx="4320480" cy="646331"/>
              </a:xfrm>
              <a:prstGeom prst="roundRect">
                <a:avLst/>
              </a:prstGeom>
              <a:solidFill>
                <a:schemeClr val="accent1">
                  <a:alpha val="4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kumimoji="0" lang="nb-NO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6" name="BPPrim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419331"/>
                <a:ext cx="4320480" cy="646331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14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 (I)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with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form a bipartite non-edge connection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One side corresponds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non-edges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One side consists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b="1" dirty="0">
                  <a:latin typeface="Harrington" pitchFamily="82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𝐺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 has an edge between non-edge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adjacent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Contracting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creates the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  <a:blipFill rotWithShape="1">
                <a:blip r:embed="rId2"/>
                <a:stretch>
                  <a:fillRect l="-963" t="-476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911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VertexCoverX"/>
          <p:cNvGrpSpPr/>
          <p:nvPr/>
        </p:nvGrpSpPr>
        <p:grpSpPr>
          <a:xfrm>
            <a:off x="1369848" y="3758222"/>
            <a:ext cx="946448" cy="2793048"/>
            <a:chOff x="1153824" y="3614206"/>
            <a:chExt cx="946448" cy="2793048"/>
          </a:xfrm>
        </p:grpSpPr>
        <p:cxnSp>
          <p:nvCxnSpPr>
            <p:cNvPr id="10" name="Straight Connector 7"/>
            <p:cNvCxnSpPr/>
            <p:nvPr/>
          </p:nvCxnSpPr>
          <p:spPr bwMode="auto">
            <a:xfrm>
              <a:off x="1802792" y="3614206"/>
              <a:ext cx="0" cy="2638900"/>
            </a:xfrm>
            <a:prstGeom prst="line">
              <a:avLst/>
            </a:prstGeom>
            <a:ln w="47625" cap="rnd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8"/>
            <p:cNvSpPr/>
            <p:nvPr/>
          </p:nvSpPr>
          <p:spPr bwMode="auto">
            <a:xfrm rot="5400000">
              <a:off x="1513118" y="6139680"/>
              <a:ext cx="154148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53824" y="5949280"/>
              <a:ext cx="9464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X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27" name="H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975" y="4005064"/>
            <a:ext cx="857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611560" y="3573016"/>
                <a:ext cx="3528392" cy="3168352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kumimoji="0" lang="nb-NO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573016"/>
                <a:ext cx="3528392" cy="316835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4788024" y="3573016"/>
                <a:ext cx="3528392" cy="3168352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kumimoji="0" lang="en-US" sz="3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𝐺</m:t>
                          </m:r>
                          <m:r>
                            <a:rPr kumimoji="0" lang="en-US" sz="3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kumimoji="0" lang="en-US" sz="3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0" lang="nb-NO" sz="3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3573016"/>
                <a:ext cx="3528392" cy="3168352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20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 smtClean="0"/>
              <a:t>Treewidth</a:t>
            </a:r>
            <a:r>
              <a:rPr lang="en-US" dirty="0" smtClean="0"/>
              <a:t>-Invariant </a:t>
            </a:r>
            <a:r>
              <a:rPr lang="en-US" dirty="0"/>
              <a:t>Sets (</a:t>
            </a:r>
            <a:r>
              <a:rPr lang="en-US" dirty="0" smtClean="0"/>
              <a:t>II)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mmaStatement"/>
              <p:cNvSpPr/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Lemma. </a:t>
                </a:r>
                <a:r>
                  <a:rPr lang="en-US" sz="2400" dirty="0"/>
                  <a:t>If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  <m:r>
                          <a:rPr lang="en-US" sz="2400" i="1" dirty="0"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contains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baseline="-25000" dirty="0">
                        <a:latin typeface="Cambria Math"/>
                      </a:rPr>
                      <m:t>𝐻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can be saturated by 2-stars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-invariant set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446240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7"/>
                <a:ext cx="8229600" cy="230425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To prove</a:t>
                </a:r>
                <a:r>
                  <a:rPr lang="en-US" dirty="0" smtClean="0"/>
                  <a:t>: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/>
                  <a:t>minor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–{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Consider a non-edge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adjacent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there is a 2-star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centered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a leaf of the star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contract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to create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err="1" smtClean="0"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Can be done independently for all non-edges, as each star center is assigned private neighbors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realize all non-edges; delete remainder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 smtClean="0"/>
                  <a:t>-minor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7"/>
                <a:ext cx="8229600" cy="2304255"/>
              </a:xfrm>
              <a:blipFill rotWithShape="1">
                <a:blip r:embed="rId4"/>
                <a:stretch>
                  <a:fillRect l="-667" t="-3175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all" hidden="1"/>
              <p:cNvSpPr/>
              <p:nvPr/>
            </p:nvSpPr>
            <p:spPr bwMode="auto">
              <a:xfrm>
                <a:off x="4788024" y="2564904"/>
                <a:ext cx="3744416" cy="1080120"/>
              </a:xfrm>
              <a:prstGeom prst="wedgeRectCallout">
                <a:avLst>
                  <a:gd name="adj1" fmla="val -87309"/>
                  <a:gd name="adj2" fmla="val -64905"/>
                </a:avLst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800" b="1" dirty="0" smtClean="0">
                    <a:latin typeface="+mj-lt"/>
                  </a:rPr>
                  <a:t>Recall:</a:t>
                </a:r>
                <a:r>
                  <a:rPr lang="en-US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Ĝ</m:t>
                    </m:r>
                    <m:r>
                      <a:rPr lang="en-US" sz="1800" i="1" baseline="-25000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</a:t>
                </a:r>
                <a:r>
                  <a:rPr lang="en-US" sz="1800" dirty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𝐺</m:t>
                    </m:r>
                    <m:r>
                      <a:rPr lang="en-US" sz="1800" i="1" dirty="0" smtClean="0">
                        <a:latin typeface="Cambria Math"/>
                      </a:rPr>
                      <m:t>–</m:t>
                    </m:r>
                    <m:r>
                      <a:rPr lang="en-US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with </a:t>
                </a:r>
                <a:r>
                  <a:rPr lang="en-US" sz="1800" dirty="0">
                    <a:latin typeface="+mj-lt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  <m:r>
                      <a:rPr lang="en-US" sz="1800" i="1" baseline="-25000" dirty="0">
                        <a:latin typeface="Cambria Math"/>
                      </a:rPr>
                      <m:t>𝐺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r>
                      <a:rPr lang="en-US" sz="1800" i="1" dirty="0">
                        <a:latin typeface="Cambria Math"/>
                      </a:rPr>
                      <m:t>𝑣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endParaRPr lang="en-US" sz="1800" dirty="0" smtClean="0">
                  <a:latin typeface="+mj-lt"/>
                </a:endParaRPr>
              </a:p>
              <a:p>
                <a:r>
                  <a:rPr lang="en-US" sz="1800" dirty="0" smtClean="0">
                    <a:latin typeface="+mj-lt"/>
                  </a:rPr>
                  <a:t>turned </a:t>
                </a:r>
                <a:r>
                  <a:rPr lang="en-US" sz="1800" dirty="0">
                    <a:latin typeface="+mj-lt"/>
                  </a:rPr>
                  <a:t>into a clique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𝑣</m:t>
                    </m:r>
                    <m:r>
                      <a:rPr lang="en-US" sz="1800" i="1" dirty="0" smtClean="0">
                        <a:latin typeface="Cambria Math"/>
                      </a:rPr>
                      <m:t>∈</m:t>
                    </m:r>
                    <m:r>
                      <a:rPr lang="en-US" sz="1800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all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2564904"/>
                <a:ext cx="3744416" cy="1080120"/>
              </a:xfrm>
              <a:prstGeom prst="wedgeRectCallout">
                <a:avLst>
                  <a:gd name="adj1" fmla="val -87309"/>
                  <a:gd name="adj2" fmla="val -64905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Graph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41925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7"/>
          <p:cNvCxnSpPr/>
          <p:nvPr/>
        </p:nvCxnSpPr>
        <p:spPr bwMode="auto">
          <a:xfrm>
            <a:off x="2450864" y="4437112"/>
            <a:ext cx="0" cy="2288992"/>
          </a:xfrm>
          <a:prstGeom prst="line">
            <a:avLst/>
          </a:prstGeom>
          <a:ln w="47625" cap="rnd" cmpd="sng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 Bound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matching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𝐺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 has size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Non-edge side has at most this many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mmaStatement"/>
              <p:cNvSpPr/>
              <p:nvPr/>
            </p:nvSpPr>
            <p:spPr>
              <a:xfrm>
                <a:off x="457200" y="2204864"/>
                <a:ext cx="8229600" cy="158417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-Expansion Lemma [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Fomin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et al.@STACS’11]</a:t>
                </a:r>
              </a:p>
              <a:p>
                <a:pPr lvl="0" algn="l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be the size of a maximum matching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| &gt;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·</m:t>
                    </m:r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then there is a nonempty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</a:rPr>
                      <m:t> ⊆ 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baseline="-25000" dirty="0">
                        <a:latin typeface="Cambria Math"/>
                      </a:rPr>
                      <m:t>𝐻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saturated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>-stars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. It can be found in polynomial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4864"/>
                <a:ext cx="8229600" cy="158417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If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| &gt;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, find a 2-expansion in poly-time and reduce</a:t>
                </a:r>
              </a:p>
              <a:p>
                <a:r>
                  <a:rPr lang="en-US" kern="0" dirty="0" smtClean="0"/>
                  <a:t>Reduced instances have </a:t>
                </a:r>
                <a:r>
                  <a:rPr lang="en-US" kern="0" dirty="0"/>
                  <a:t>≤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kern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 kern="0" dirty="0" smtClean="0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en-US" i="1" ker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ker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kern="0" dirty="0" smtClean="0"/>
                  <a:t> vertices</a:t>
                </a:r>
              </a:p>
              <a:p>
                <a:pPr lvl="1"/>
                <a:r>
                  <a:rPr lang="en-US" kern="0" dirty="0" smtClean="0"/>
                  <a:t>Encoding into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𝑂</m:t>
                    </m:r>
                    <m:r>
                      <a:rPr lang="en-US" b="0" i="1" kern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kern="0" dirty="0" smtClean="0"/>
                  <a:t> bits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blipFill rotWithShape="1">
                <a:blip r:embed="rId4"/>
                <a:stretch>
                  <a:fillRect l="-1111" t="-2308" b="-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mStatement"/>
              <p:cNvSpPr/>
              <p:nvPr/>
            </p:nvSpPr>
            <p:spPr>
              <a:xfrm>
                <a:off x="457200" y="5445224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sz="2400" b="1" dirty="0" smtClean="0">
                    <a:solidFill>
                      <a:schemeClr val="tx1"/>
                    </a:solidFill>
                  </a:rPr>
                  <a:t>Theorem. 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Treewidth [</a:t>
                </a:r>
                <a:r>
                  <a:rPr lang="en-US" sz="2400" cap="small" dirty="0" err="1" smtClean="0">
                    <a:solidFill>
                      <a:schemeClr val="tx1"/>
                    </a:solidFill>
                  </a:rPr>
                  <a:t>vc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]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has a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vertices that can be encoded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bits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hm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5224"/>
                <a:ext cx="8229600" cy="864096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75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analysis &amp; implementation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Based on the number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𝑚</m:t>
                    </m:r>
                    <m:r>
                      <a:rPr lang="nb-NO" i="1" baseline="-25000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nb-NO" dirty="0" smtClean="0"/>
                  <a:t> of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non-edges</a:t>
                </a:r>
                <a:r>
                  <a:rPr lang="nb-NO" dirty="0" smtClean="0"/>
                  <a:t> in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𝐺</m:t>
                    </m:r>
                    <m:r>
                      <a:rPr lang="nb-NO" i="1" dirty="0" smtClean="0">
                        <a:latin typeface="Cambria Math"/>
                      </a:rPr>
                      <m:t>[</m:t>
                    </m:r>
                    <m:r>
                      <a:rPr lang="nb-NO" i="1" dirty="0" smtClean="0">
                        <a:latin typeface="Cambria Math"/>
                      </a:rPr>
                      <m:t>𝑋</m:t>
                    </m:r>
                    <m:r>
                      <a:rPr lang="nb-NO" i="1" dirty="0" smtClean="0">
                        <a:latin typeface="Cambria Math"/>
                      </a:rPr>
                      <m:t>]</m:t>
                    </m:r>
                  </m:oMath>
                </a14:m>
                <a:endParaRPr lang="nb-NO" dirty="0" smtClean="0"/>
              </a:p>
              <a:p>
                <a:pPr lvl="1"/>
                <a:r>
                  <a:rPr lang="nb-NO" dirty="0" smtClean="0"/>
                  <a:t>Size of a matching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nb-NO" dirty="0" smtClean="0"/>
                  <a:t> is at most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𝑚</m:t>
                    </m:r>
                    <m:r>
                      <a:rPr lang="nb-NO" i="1" baseline="-25000" dirty="0" smtClean="0">
                        <a:latin typeface="Cambria Math"/>
                      </a:rPr>
                      <m:t>𝑥</m:t>
                    </m:r>
                  </m:oMath>
                </a14:m>
                <a:endParaRPr lang="nb-NO" baseline="-25000" dirty="0" smtClean="0"/>
              </a:p>
              <a:p>
                <a:pPr lvl="1"/>
                <a:r>
                  <a:rPr lang="nb-NO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nb-NO" dirty="0" smtClean="0"/>
                  <a:t> the algorithm finds a treewidth-invariant set</a:t>
                </a:r>
              </a:p>
              <a:p>
                <a:r>
                  <a:rPr lang="nb-NO" dirty="0" smtClean="0"/>
                  <a:t>Reduced instances have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nb-NO" dirty="0" smtClean="0"/>
                  <a:t> vertices</a:t>
                </a:r>
              </a:p>
              <a:p>
                <a:r>
                  <a:rPr lang="nb-NO" dirty="0" smtClean="0"/>
                  <a:t>Exhaustive reduction by computing a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single</a:t>
                </a:r>
                <a:r>
                  <a:rPr lang="nb-NO" dirty="0" smtClean="0"/>
                  <a:t> maximum matching in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𝐻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/>
                          </a:rPr>
                          <m:t>’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nb-NO" dirty="0" smtClean="0"/>
                  <a:t> (duplicate the non-edge side)</a:t>
                </a:r>
              </a:p>
              <a:p>
                <a:r>
                  <a:rPr lang="nb-NO" dirty="0" smtClean="0"/>
                  <a:t>Time bound for the reduction algorithm: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nb-NO" i="1" dirty="0" smtClean="0">
                          <a:latin typeface="Cambria Math"/>
                        </a:rPr>
                        <m:t>(</m:t>
                      </m:r>
                      <m:r>
                        <a:rPr lang="nb-NO" i="1" dirty="0" smtClean="0">
                          <a:latin typeface="Cambria Math"/>
                        </a:rPr>
                        <m:t>𝑛</m:t>
                      </m:r>
                      <m:r>
                        <a:rPr lang="nb-NO" i="1" dirty="0" smtClean="0">
                          <a:latin typeface="Cambria Math"/>
                        </a:rPr>
                        <m:t>+</m:t>
                      </m:r>
                      <m:r>
                        <a:rPr lang="nb-NO" i="1" dirty="0" smtClean="0">
                          <a:latin typeface="Cambria Math"/>
                        </a:rPr>
                        <m:t>𝑚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</m:rad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b-NO" dirty="0" smtClean="0"/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723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Stated version of reduction rule finds special types of treewidth invariant sets relative to </a:t>
                </a:r>
                <a:r>
                  <a:rPr lang="en-US" dirty="0">
                    <a:solidFill>
                      <a:srgbClr val="0070C0"/>
                    </a:solidFill>
                  </a:rPr>
                  <a:t>some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Treewidth invariant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where each non-edge is covered by two unique vertices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Questions:</a:t>
                </a:r>
              </a:p>
              <a:p>
                <a:pPr lvl="1"/>
                <a:r>
                  <a:rPr lang="en-US" dirty="0" smtClean="0"/>
                  <a:t>Can we find such sets in polynomial time without choosing a particular vertex cover?</a:t>
                </a:r>
              </a:p>
              <a:p>
                <a:pPr lvl="1"/>
                <a:r>
                  <a:rPr lang="en-US" dirty="0" smtClean="0"/>
                  <a:t>Can we find more general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-invariant sets?</a:t>
                </a:r>
              </a:p>
              <a:p>
                <a:pPr lvl="1"/>
                <a:r>
                  <a:rPr lang="en-US" dirty="0" smtClean="0"/>
                  <a:t>How to find a vertex cover inducing few non-edges?</a:t>
                </a:r>
                <a:endParaRPr lang="en-US" dirty="0"/>
              </a:p>
              <a:p>
                <a:r>
                  <a:rPr lang="en-US" dirty="0" smtClean="0"/>
                  <a:t>Lots of possibilities for algorithmic engineering!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99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nontrivial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59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Analysis using </a:t>
            </a:r>
            <a:r>
              <a:rPr lang="en-US" dirty="0" err="1" smtClean="0"/>
              <a:t>Kernelization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</p:spPr>
            <p:txBody>
              <a:bodyPr/>
              <a:lstStyle/>
              <a:p>
                <a:r>
                  <a:rPr lang="en-US" dirty="0" smtClean="0"/>
                  <a:t>Based on the parameterization by vertex count: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cap="small" dirty="0"/>
                  <a:t>-Treewidth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Input:</a:t>
                </a:r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>,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-vertex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 	Is the treewidth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𝐺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encoded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Most relaxed form of polynomial-time </a:t>
                </a:r>
                <a:r>
                  <a:rPr lang="en-US" dirty="0" err="1" smtClean="0"/>
                  <a:t>sparsification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Generalized kernel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  <a:blipFill rotWithShape="1">
                <a:blip r:embed="rId2"/>
                <a:stretch>
                  <a:fillRect l="-1111" t="-1463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BStatement"/>
              <p:cNvSpPr/>
              <p:nvPr/>
            </p:nvSpPr>
            <p:spPr>
              <a:xfrm>
                <a:off x="428669" y="4941168"/>
                <a:ext cx="8229600" cy="1440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sz="2400" b="1" dirty="0" smtClean="0">
                    <a:solidFill>
                      <a:schemeClr val="tx1"/>
                    </a:solidFill>
                  </a:rPr>
                  <a:t>Theorem.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Treewidth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does not have a generalized kernel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bitsize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2−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unless NP </a:t>
                </a:r>
                <a:r>
                  <a:rPr lang="en-US" sz="2400" dirty="0" smtClean="0"/>
                  <a:t>⊆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coNP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/poly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LB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9" y="4941168"/>
                <a:ext cx="8229600" cy="144016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8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 of how “tree-like” a graph is</a:t>
                </a:r>
              </a:p>
              <a:p>
                <a:pPr lvl="1"/>
                <a:r>
                  <a:rPr lang="en-US" dirty="0" smtClean="0"/>
                  <a:t>Decompose a graph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 decomposition</a:t>
                </a:r>
                <a:r>
                  <a:rPr lang="en-US" dirty="0" smtClean="0"/>
                  <a:t> of small width to reveal its internal structure</a:t>
                </a:r>
              </a:p>
              <a:p>
                <a:pPr lvl="1"/>
                <a:r>
                  <a:rPr lang="en-US" dirty="0" smtClean="0"/>
                  <a:t>Dynamic programming solves many optimization problems when a tree decomposition is known</a:t>
                </a:r>
              </a:p>
              <a:p>
                <a:pPr lvl="1"/>
                <a:r>
                  <a:rPr lang="en-US" dirty="0" smtClean="0"/>
                  <a:t>First step: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find</a:t>
                </a:r>
                <a:r>
                  <a:rPr lang="en-US" dirty="0" smtClean="0"/>
                  <a:t> good tree decomposition</a:t>
                </a:r>
              </a:p>
              <a:p>
                <a:r>
                  <a:rPr lang="en-US" cap="small" dirty="0" smtClean="0"/>
                  <a:t>Treewidth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</a:t>
                </a:r>
                <a:r>
                  <a:rPr lang="en-US" dirty="0" smtClean="0"/>
                  <a:t> 	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 	Is the treewidth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/>
                  <a:t>NP-complete [</a:t>
                </a:r>
                <a:r>
                  <a:rPr lang="en-US" dirty="0" err="1"/>
                  <a:t>Arnborg</a:t>
                </a:r>
                <a:r>
                  <a:rPr lang="en-US" dirty="0"/>
                  <a:t> et al.’87]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08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Proof using </a:t>
            </a:r>
            <a:r>
              <a:rPr lang="en-US" sz="2000" b="1" dirty="0" smtClean="0"/>
              <a:t>cross-composition of bounded cost</a:t>
            </a:r>
            <a:endParaRPr lang="en-US" sz="2000" dirty="0" smtClean="0"/>
          </a:p>
          <a:p>
            <a:pPr lvl="1"/>
            <a:r>
              <a:rPr lang="en-US" sz="2000" dirty="0" smtClean="0"/>
              <a:t>Introduced in the journal version of the paper on cross-composition [</a:t>
            </a:r>
            <a:r>
              <a:rPr lang="en-US" sz="2000" dirty="0" err="1" smtClean="0"/>
              <a:t>Bodlaender</a:t>
            </a:r>
            <a:r>
              <a:rPr lang="en-US" sz="2000" dirty="0" smtClean="0"/>
              <a:t>, J, </a:t>
            </a:r>
            <a:r>
              <a:rPr lang="en-US" sz="2000" dirty="0" err="1" smtClean="0"/>
              <a:t>Kratsch</a:t>
            </a:r>
            <a:r>
              <a:rPr lang="en-US" sz="2000" dirty="0" smtClean="0"/>
              <a:t> ’12]</a:t>
            </a:r>
            <a:endParaRPr lang="en-US" sz="2000" dirty="0"/>
          </a:p>
          <a:p>
            <a:pPr lvl="1"/>
            <a:r>
              <a:rPr lang="en-US" sz="2000" dirty="0" smtClean="0"/>
              <a:t>Easier front-end to the complementary witness lemma of Dell &amp; van </a:t>
            </a:r>
            <a:r>
              <a:rPr lang="en-US" sz="2000" dirty="0" err="1" smtClean="0"/>
              <a:t>Melkebeek</a:t>
            </a:r>
            <a:r>
              <a:rPr lang="en-US" sz="2000" dirty="0" smtClean="0"/>
              <a:t> [STOC’10]</a:t>
            </a:r>
          </a:p>
        </p:txBody>
      </p:sp>
      <p:grpSp>
        <p:nvGrpSpPr>
          <p:cNvPr id="14" name="Outputs"/>
          <p:cNvGrpSpPr/>
          <p:nvPr/>
        </p:nvGrpSpPr>
        <p:grpSpPr>
          <a:xfrm>
            <a:off x="184448" y="5714392"/>
            <a:ext cx="5323656" cy="685800"/>
            <a:chOff x="184448" y="5714392"/>
            <a:chExt cx="5323656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 bwMode="auto">
                <a:xfrm>
                  <a:off x="3851920" y="5877272"/>
                  <a:ext cx="1656184" cy="36004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nb-NO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1920" y="5877272"/>
                  <a:ext cx="1656184" cy="360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 bwMode="auto">
                <a:xfrm>
                  <a:off x="184448" y="5714392"/>
                  <a:ext cx="1435224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1800" cap="small" dirty="0" smtClean="0">
                      <a:solidFill>
                        <a:schemeClr val="tx1"/>
                      </a:solidFill>
                    </a:rPr>
                    <a:t>Treewidth</a:t>
                  </a:r>
                </a:p>
                <a:p>
                  <a:pPr eaLnBrk="0" hangingPunct="0"/>
                  <a:r>
                    <a:rPr kumimoji="0" lang="en-US" sz="1800" u="none" strike="noStrik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instance</a:t>
                  </a: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448" y="5714392"/>
                  <a:ext cx="1435224" cy="6858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Sizebound"/>
          <p:cNvGrpSpPr/>
          <p:nvPr/>
        </p:nvGrpSpPr>
        <p:grpSpPr>
          <a:xfrm>
            <a:off x="3239852" y="6345324"/>
            <a:ext cx="2736304" cy="496819"/>
            <a:chOff x="3239852" y="6345324"/>
            <a:chExt cx="2736304" cy="496819"/>
          </a:xfrm>
        </p:grpSpPr>
        <p:sp>
          <p:nvSpPr>
            <p:cNvPr id="57" name="Right Brace 56"/>
            <p:cNvSpPr/>
            <p:nvPr/>
          </p:nvSpPr>
          <p:spPr bwMode="auto">
            <a:xfrm rot="5400000">
              <a:off x="4590002" y="5607242"/>
              <a:ext cx="180020" cy="165618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239852" y="6442033"/>
                  <a:ext cx="27363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852" y="6442033"/>
                  <a:ext cx="273630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Inputs"/>
          <p:cNvGrpSpPr/>
          <p:nvPr/>
        </p:nvGrpSpPr>
        <p:grpSpPr>
          <a:xfrm>
            <a:off x="184448" y="3429000"/>
            <a:ext cx="6367772" cy="2417319"/>
            <a:chOff x="184448" y="3429000"/>
            <a:chExt cx="6367772" cy="2417319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84448" y="3950196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NP-hard inputs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77816" y="3429000"/>
              <a:ext cx="3674404" cy="2417319"/>
              <a:chOff x="2877816" y="3429000"/>
              <a:chExt cx="3674404" cy="2417319"/>
            </a:xfrm>
          </p:grpSpPr>
          <p:sp>
            <p:nvSpPr>
              <p:cNvPr id="35" name="CompositionAlgo"/>
              <p:cNvSpPr/>
              <p:nvPr/>
            </p:nvSpPr>
            <p:spPr bwMode="auto">
              <a:xfrm>
                <a:off x="2877816" y="3429000"/>
                <a:ext cx="3494384" cy="2386716"/>
              </a:xfrm>
              <a:prstGeom prst="downArrowCallout">
                <a:avLst>
                  <a:gd name="adj1" fmla="val 21157"/>
                  <a:gd name="adj2" fmla="val 17016"/>
                  <a:gd name="adj3" fmla="val 9461"/>
                  <a:gd name="adj4" fmla="val 8570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hangingPunct="0"/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851920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1920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851920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851920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283968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283968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283968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283968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716016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716016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716016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716016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148064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148064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148064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48064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860032" y="5507765"/>
                    <a:ext cx="169218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/>
                          </a:rPr>
                          <m:t>𝑝𝑜𝑙𝑦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·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latin typeface="+mj-lt"/>
                      </a:rPr>
                      <a:t>-</a:t>
                    </a:r>
                    <a:r>
                      <a:rPr lang="en-US" sz="1600" dirty="0" smtClean="0">
                        <a:latin typeface="+mj-lt"/>
                      </a:rPr>
                      <a:t>time</a:t>
                    </a:r>
                    <a:endParaRPr lang="nb-NO" sz="1600" dirty="0" err="1" smtClean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032" y="5507765"/>
                    <a:ext cx="1692188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5455" r="-1799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rossCompThm"/>
              <p:cNvSpPr/>
              <p:nvPr/>
            </p:nvSpPr>
            <p:spPr>
              <a:xfrm>
                <a:off x="428669" y="1196752"/>
                <a:ext cx="8229600" cy="20162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/>
                <a:r>
                  <a:rPr lang="en-US" sz="2000" b="1" dirty="0" smtClean="0">
                    <a:solidFill>
                      <a:schemeClr val="tx1"/>
                    </a:solidFill>
                  </a:rPr>
                  <a:t>Corollary of Bodlaender et al.’12:</a:t>
                </a:r>
              </a:p>
              <a:p>
                <a:pPr lvl="0" algn="l"/>
                <a:r>
                  <a:rPr lang="en-US" sz="2000" dirty="0" smtClean="0">
                    <a:solidFill>
                      <a:schemeClr val="tx1"/>
                    </a:solidFill>
                  </a:rPr>
                  <a:t>If there is a polynomial-time algorithm that:</a:t>
                </a:r>
              </a:p>
              <a:p>
                <a:pPr marL="342900" lvl="0" indent="-342900" algn="l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composes the </a:t>
                </a:r>
                <a:r>
                  <a:rPr lang="en-US" sz="2000" cap="small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30000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similar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-vertex instances of an NP-hard problem, </a:t>
                </a:r>
              </a:p>
              <a:p>
                <a:pPr marL="342900" lvl="0" indent="-342900" algn="l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into an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000" cap="small" dirty="0" smtClean="0">
                    <a:solidFill>
                      <a:schemeClr val="tx1"/>
                    </a:solidFill>
                  </a:rPr>
                  <a:t>Treewidth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lvl="0" algn="l"/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cap="small" dirty="0">
                    <a:solidFill>
                      <a:schemeClr val="tx1"/>
                    </a:solidFill>
                  </a:rPr>
                  <a:t>Treewidth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does not have a generalized kernel of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bitsize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2−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𝜖</m:t>
                    </m:r>
                    <m:r>
                      <a:rPr lang="en-US" sz="2000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unless NP </a:t>
                </a:r>
                <a:r>
                  <a:rPr lang="en-US" sz="2000" dirty="0" smtClean="0"/>
                  <a:t>⊆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coNP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/poly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CrossCompTh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9" y="1196752"/>
                <a:ext cx="8229600" cy="201622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9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575050" y="1412776"/>
                <a:ext cx="5461446" cy="471338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Elimination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order</a:t>
                </a:r>
                <a:r>
                  <a:rPr lang="en-US" sz="2000" dirty="0" smtClean="0"/>
                  <a:t>:</a:t>
                </a:r>
              </a:p>
              <a:p>
                <a:pPr lvl="1"/>
                <a:r>
                  <a:rPr lang="en-US" sz="1600" dirty="0" smtClean="0"/>
                  <a:t>Permutation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1600" dirty="0" smtClean="0"/>
                  <a:t> of the vertices</a:t>
                </a:r>
              </a:p>
              <a:p>
                <a:pPr lvl="1"/>
                <a:r>
                  <a:rPr lang="en-US" sz="1600" dirty="0" smtClean="0"/>
                  <a:t>Eliminate first vertex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1600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𝐺</m:t>
                    </m:r>
                    <m:r>
                      <a:rPr lang="en-US" sz="16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, </a:t>
                </a:r>
                <a:br>
                  <a:rPr lang="en-US" sz="1600" dirty="0" smtClean="0"/>
                </a:br>
                <a:r>
                  <a:rPr lang="en-US" sz="1600" dirty="0" smtClean="0"/>
                  <a:t>eliminate second vertex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𝐺</m:t>
                    </m:r>
                    <m:r>
                      <a:rPr lang="en-US" sz="16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𝐺</m:t>
                    </m:r>
                    <m:r>
                      <a:rPr lang="en-US" sz="16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1600" dirty="0" smtClean="0"/>
                  <a:t>,</a:t>
                </a:r>
                <a:r>
                  <a:rPr lang="nb-NO" sz="1600" dirty="0" smtClean="0"/>
                  <a:t/>
                </a:r>
                <a:br>
                  <a:rPr lang="nb-NO" sz="1600" dirty="0" smtClean="0"/>
                </a:br>
                <a:r>
                  <a:rPr lang="nb-NO" sz="1600" dirty="0" smtClean="0"/>
                  <a:t>...</a:t>
                </a:r>
                <a:br>
                  <a:rPr lang="nb-NO" sz="1600" dirty="0" smtClean="0"/>
                </a:br>
                <a:r>
                  <a:rPr lang="nb-NO" sz="1600" dirty="0" smtClean="0"/>
                  <a:t>eliminate last vertex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sz="160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 smtClean="0"/>
                  <a:t> to obtain </a:t>
                </a:r>
                <a:r>
                  <a:rPr lang="en-US" sz="1600" dirty="0" smtClean="0"/>
                  <a:t>∅</a:t>
                </a:r>
                <a:endParaRPr lang="nb-NO" sz="1600" dirty="0" smtClean="0"/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Cost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is the maximum, over all 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</a:rPr>
                      <m:t>𝑉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/>
                      </a:rPr>
                      <m:t>deg</m:t>
                    </m:r>
                    <m:r>
                      <a:rPr lang="en-US" sz="2000" i="1" dirty="0" smtClean="0">
                        <a:latin typeface="Cambria Math"/>
                      </a:rPr>
                      <m:t>⁡(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)+1</m:t>
                    </m:r>
                  </m:oMath>
                </a14:m>
                <a:r>
                  <a:rPr lang="en-US" sz="2000" dirty="0" smtClean="0"/>
                  <a:t> when </a:t>
                </a:r>
                <a:r>
                  <a:rPr lang="en-US" sz="2000" dirty="0"/>
                  <a:t>v is </a:t>
                </a:r>
                <a:r>
                  <a:rPr lang="en-US" sz="2000" dirty="0" smtClean="0"/>
                  <a:t>eliminated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5050" y="1412776"/>
                <a:ext cx="5461446" cy="4713387"/>
              </a:xfrm>
              <a:blipFill rotWithShape="1">
                <a:blip r:embed="rId2"/>
                <a:stretch>
                  <a:fillRect l="-1116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u="sng" dirty="0" smtClean="0"/>
              <a:t>Elimination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sp>
        <p:nvSpPr>
          <p:cNvPr id="11" name="Cor2"/>
          <p:cNvSpPr/>
          <p:nvPr/>
        </p:nvSpPr>
        <p:spPr>
          <a:xfrm>
            <a:off x="1436781" y="4653136"/>
            <a:ext cx="644758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Fact. </a:t>
            </a:r>
            <a:r>
              <a:rPr lang="en-US" sz="2400" dirty="0" smtClean="0">
                <a:solidFill>
                  <a:schemeClr val="tx1"/>
                </a:solidFill>
              </a:rPr>
              <a:t>The treewidth of a graph is the cost of its cheapest elimination order (minus one)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Elimination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cap="small" dirty="0" err="1" smtClean="0"/>
              <a:t>Cobipartite</a:t>
            </a:r>
            <a:r>
              <a:rPr lang="en-US" sz="1600" u="sng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14" name="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714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E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629" y="5070351"/>
            <a:ext cx="2286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2857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927351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927350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784476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50127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212976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6" y="3215524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575050" y="1412777"/>
                <a:ext cx="5111750" cy="2016224"/>
              </a:xfrm>
            </p:spPr>
            <p:txBody>
              <a:bodyPr>
                <a:normAutofit/>
              </a:bodyPr>
              <a:lstStyle/>
              <a:p>
                <a:r>
                  <a:rPr lang="en-US" sz="2000" cap="small" dirty="0" err="1"/>
                  <a:t>Cobipartite</a:t>
                </a:r>
                <a:r>
                  <a:rPr lang="en-US" sz="2000" cap="small" dirty="0"/>
                  <a:t> Graph Elimination</a:t>
                </a:r>
                <a:br>
                  <a:rPr lang="en-US" sz="2000" cap="small" dirty="0"/>
                </a:br>
                <a:r>
                  <a:rPr lang="en-US" sz="2000" b="1" dirty="0"/>
                  <a:t>Input: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cobipartite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with </a:t>
                </a:r>
                <a:r>
                  <a:rPr lang="en-US" sz="2000" dirty="0" smtClean="0"/>
                  <a:t>partite sets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 of </a:t>
                </a:r>
                <a:r>
                  <a:rPr lang="en-US" sz="2000" dirty="0" smtClean="0"/>
                  <a:t>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has a perfect matching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. An integer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b="1" dirty="0"/>
                  <a:t>Question:</a:t>
                </a:r>
                <a:r>
                  <a:rPr lang="en-US" sz="2000" dirty="0"/>
                  <a:t> Does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have an elimination order of cost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5050" y="1412777"/>
                <a:ext cx="5111750" cy="2016224"/>
              </a:xfrm>
              <a:blipFill rotWithShape="1">
                <a:blip r:embed="rId14"/>
                <a:stretch>
                  <a:fillRect l="-1192" t="-1813" r="-1788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obipartition"/>
          <p:cNvGrpSpPr/>
          <p:nvPr/>
        </p:nvGrpSpPr>
        <p:grpSpPr>
          <a:xfrm>
            <a:off x="4744629" y="3429000"/>
            <a:ext cx="2868133" cy="2736304"/>
            <a:chOff x="4744629" y="3429000"/>
            <a:chExt cx="2868133" cy="2736304"/>
          </a:xfrm>
        </p:grpSpPr>
        <p:sp>
          <p:nvSpPr>
            <p:cNvPr id="12" name="B-side"/>
            <p:cNvSpPr/>
            <p:nvPr/>
          </p:nvSpPr>
          <p:spPr bwMode="auto">
            <a:xfrm>
              <a:off x="4744629" y="5067763"/>
              <a:ext cx="2857500" cy="1097541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" name="A-side"/>
            <p:cNvSpPr/>
            <p:nvPr/>
          </p:nvSpPr>
          <p:spPr bwMode="auto">
            <a:xfrm>
              <a:off x="4755262" y="3429000"/>
              <a:ext cx="2857500" cy="1134708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12762" y="3784476"/>
                <a:ext cx="14237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</m:t>
                      </m:r>
                      <m:r>
                        <a:rPr lang="en-US" sz="1600" i="1" dirty="0" smtClean="0">
                          <a:latin typeface="Cambria Math"/>
                        </a:rPr>
                        <m:t>𝑛</m:t>
                      </m:r>
                      <m:r>
                        <a:rPr lang="en-US" sz="1600" i="1" dirty="0" smtClean="0">
                          <a:latin typeface="Cambria Math"/>
                        </a:rPr>
                        <m:t>=5, </m:t>
                      </m:r>
                      <m:r>
                        <a:rPr lang="en-US" sz="1600" i="1" dirty="0" smtClean="0">
                          <a:latin typeface="Cambria Math"/>
                        </a:rPr>
                        <m:t>𝑘</m:t>
                      </m:r>
                      <m:r>
                        <a:rPr lang="en-US" sz="1600" i="1" dirty="0" smtClean="0">
                          <a:latin typeface="Cambria Math"/>
                        </a:rPr>
                        <m:t>=2)</m:t>
                      </m:r>
                    </m:oMath>
                  </m:oMathPara>
                </a14:m>
                <a:endParaRPr lang="en-US" sz="16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762" y="3784476"/>
                <a:ext cx="1423734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171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995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Elimination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575050" y="1412777"/>
                <a:ext cx="5111750" cy="252028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000" dirty="0" smtClean="0"/>
                  <a:t>Embedding into a table-like structure</a:t>
                </a:r>
              </a:p>
              <a:p>
                <a:pPr lvl="1"/>
                <a:r>
                  <a:rPr lang="en-US" sz="1600" dirty="0" smtClean="0"/>
                  <a:t>Inspired by Dell &amp; Marx [SODA’12]</a:t>
                </a:r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sz="2000" dirty="0" smtClean="0"/>
                  <a:t>Compose the </a:t>
                </a:r>
                <a:r>
                  <a:rPr lang="en-US" sz="2000" cap="small" dirty="0" smtClean="0"/>
                  <a:t>or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𝑡</m:t>
                    </m:r>
                    <m:r>
                      <a:rPr lang="en-US" sz="20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baseline="30000" dirty="0" smtClean="0"/>
                  <a:t>  </a:t>
                </a:r>
                <a:r>
                  <a:rPr lang="en-US" sz="2000" dirty="0" smtClean="0"/>
                  <a:t>different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-vertex instances </a:t>
                </a:r>
                <a:r>
                  <a:rPr lang="en-US" sz="2000" dirty="0"/>
                  <a:t>of </a:t>
                </a:r>
                <a:r>
                  <a:rPr lang="en-US" sz="2000" cap="small" dirty="0" err="1" smtClean="0"/>
                  <a:t>Cobipartite</a:t>
                </a:r>
                <a:r>
                  <a:rPr lang="en-US" sz="2000" cap="small" dirty="0" smtClean="0"/>
                  <a:t> Graph Elimination </a:t>
                </a:r>
                <a:r>
                  <a:rPr lang="en-US" sz="2000" dirty="0" smtClean="0"/>
                  <a:t>into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𝑡</m:t>
                    </m:r>
                    <m:r>
                      <a:rPr lang="en-US" sz="2000" i="1" dirty="0">
                        <a:latin typeface="Cambria Math"/>
                      </a:rPr>
                      <m:t>×</m:t>
                    </m:r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 table</a:t>
                </a:r>
              </a:p>
              <a:p>
                <a:pPr lvl="1"/>
                <a:r>
                  <a:rPr lang="en-US" sz="1600" dirty="0" smtClean="0"/>
                  <a:t>To </a:t>
                </a:r>
                <a:r>
                  <a:rPr lang="en-US" sz="1600" dirty="0"/>
                  <a:t>compose 16 instances: 4 × 2 </a:t>
                </a:r>
                <a:r>
                  <a:rPr lang="en-US" sz="1600" dirty="0" smtClean="0"/>
                  <a:t>table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𝑂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𝑡</m:t>
                    </m:r>
                    <m:r>
                      <a:rPr lang="en-US" sz="1600" b="0" i="1" smtClean="0">
                        <a:latin typeface="Cambria Math"/>
                      </a:rPr>
                      <m:t>⋅</m:t>
                    </m:r>
                    <m:r>
                      <a:rPr lang="en-US" sz="1600" b="0" i="1" smtClean="0"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vertices</a:t>
                </a:r>
              </a:p>
              <a:p>
                <a:r>
                  <a:rPr lang="en-US" sz="2000" dirty="0"/>
                  <a:t>Turn each row into a clique</a:t>
                </a:r>
              </a:p>
              <a:p>
                <a:pPr lvl="1"/>
                <a:r>
                  <a:rPr lang="en-US" sz="1600" dirty="0"/>
                  <a:t>Inputs are induced </a:t>
                </a:r>
                <a:r>
                  <a:rPr lang="en-US" sz="1600" dirty="0" err="1"/>
                  <a:t>subgraphs</a:t>
                </a:r>
                <a:r>
                  <a:rPr lang="en-US" sz="1600" dirty="0"/>
                  <a:t> of the composed </a:t>
                </a:r>
                <a:r>
                  <a:rPr lang="en-US" sz="1600" dirty="0" smtClean="0"/>
                  <a:t>instance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5050" y="1412777"/>
                <a:ext cx="5111750" cy="2520280"/>
              </a:xfrm>
              <a:blipFill rotWithShape="1">
                <a:blip r:embed="rId3"/>
                <a:stretch>
                  <a:fillRect l="-71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5719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2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Elimination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Gadgets enforce an </a:t>
            </a:r>
            <a:r>
              <a:rPr lang="en-US" sz="1600" u="sng" cap="small" dirty="0" smtClean="0"/>
              <a:t>or</a:t>
            </a:r>
            <a:r>
              <a:rPr lang="en-US" sz="1600" u="sng" dirty="0" smtClean="0"/>
              <a:t>-gate through the </a:t>
            </a:r>
            <a:r>
              <a:rPr lang="en-US" sz="1600" u="sng" dirty="0" err="1" smtClean="0"/>
              <a:t>cobipartite</a:t>
            </a:r>
            <a:r>
              <a:rPr lang="en-US" sz="1600" u="sng" dirty="0" smtClean="0"/>
              <a:t> graph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575050" y="1412777"/>
                <a:ext cx="5111750" cy="252027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How to enforce </a:t>
                </a:r>
                <a:r>
                  <a:rPr lang="en-US" sz="2000" cap="small" dirty="0" smtClean="0"/>
                  <a:t>or</a:t>
                </a:r>
                <a:r>
                  <a:rPr lang="en-US" sz="2000" dirty="0" smtClean="0"/>
                  <a:t>-behavior?</a:t>
                </a:r>
              </a:p>
              <a:p>
                <a:pPr lvl="1"/>
                <a:r>
                  <a:rPr lang="en-US" sz="1600" dirty="0" smtClean="0"/>
                  <a:t>Add a group of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blankers</a:t>
                </a:r>
                <a:r>
                  <a:rPr lang="en-US" sz="1600" dirty="0" smtClean="0"/>
                  <a:t> for each bottom cell</a:t>
                </a:r>
              </a:p>
              <a:p>
                <a:pPr lvl="1"/>
                <a:r>
                  <a:rPr lang="en-US" sz="1600" dirty="0" smtClean="0"/>
                  <a:t>Eliminating a blanker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𝑋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/>
                  <a:t> “blanks out” the adjacency of the remainder of the bottom clique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𝐴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1600" baseline="-25000" dirty="0" smtClean="0"/>
              </a:p>
              <a:p>
                <a:pPr lvl="1"/>
                <a:r>
                  <a:rPr lang="en-US" sz="1600" dirty="0" smtClean="0"/>
                  <a:t>If all </a:t>
                </a:r>
                <a:r>
                  <a:rPr lang="en-US" sz="1600" dirty="0" err="1" smtClean="0"/>
                  <a:t>blankers</a:t>
                </a:r>
                <a:r>
                  <a:rPr lang="en-US" sz="1600" dirty="0" smtClean="0"/>
                  <a:t>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baseline="-25000" dirty="0" smtClean="0"/>
                  <a:t> </a:t>
                </a:r>
                <a:r>
                  <a:rPr lang="en-US" sz="1600" dirty="0" smtClean="0"/>
                  <a:t>are eliminated before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 smtClean="0"/>
                  <a:t>, then behavior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1600" baseline="-25000" dirty="0" smtClean="0"/>
              </a:p>
              <a:p>
                <a:r>
                  <a:rPr lang="en-US" sz="2000" dirty="0" smtClean="0"/>
                  <a:t>10 pages of proof makes this work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5050" y="1412777"/>
                <a:ext cx="5111750" cy="2520279"/>
              </a:xfrm>
              <a:blipFill rotWithShape="1">
                <a:blip r:embed="rId3"/>
                <a:stretch>
                  <a:fillRect l="-1192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31342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Blanke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97202"/>
              </p:ext>
            </p:extLst>
          </p:nvPr>
        </p:nvGraphicFramePr>
        <p:xfrm>
          <a:off x="724998" y="5805264"/>
          <a:ext cx="7694004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TImg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iqueAroundBlankers"/>
          <p:cNvSpPr/>
          <p:nvPr/>
        </p:nvSpPr>
        <p:spPr bwMode="auto">
          <a:xfrm>
            <a:off x="1000125" y="4941168"/>
            <a:ext cx="7143750" cy="15659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iqueInColumn"/>
          <p:cNvSpPr/>
          <p:nvPr/>
        </p:nvSpPr>
        <p:spPr bwMode="auto">
          <a:xfrm>
            <a:off x="2915816" y="4221088"/>
            <a:ext cx="1411635" cy="2286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rossBottom"/>
          <p:cNvSpPr/>
          <p:nvPr/>
        </p:nvSpPr>
        <p:spPr bwMode="auto">
          <a:xfrm>
            <a:off x="3364192" y="6013124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43" name="BlankedEdges"/>
          <p:cNvGrpSpPr/>
          <p:nvPr/>
        </p:nvGrpSpPr>
        <p:grpSpPr>
          <a:xfrm>
            <a:off x="1390209" y="4534323"/>
            <a:ext cx="6422151" cy="622869"/>
            <a:chOff x="1390209" y="4534323"/>
            <a:chExt cx="6422151" cy="62286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2195736" y="4581128"/>
              <a:ext cx="864096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267744" y="4581128"/>
              <a:ext cx="1152128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267744" y="4581128"/>
              <a:ext cx="165618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799692" y="4545124"/>
              <a:ext cx="1260140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390209" y="4534323"/>
              <a:ext cx="1669623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139952" y="4534323"/>
              <a:ext cx="3672408" cy="550861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139952" y="4581128"/>
              <a:ext cx="31683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39952" y="4581128"/>
              <a:ext cx="273630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139952" y="4581128"/>
              <a:ext cx="1836204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707904" y="4581128"/>
              <a:ext cx="1350150" cy="54006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139952" y="4581128"/>
              <a:ext cx="13681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8107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construction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17" y="2132856"/>
            <a:ext cx="8207896" cy="2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Consequences of the Lower Bound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273227"/>
          </a:xfrm>
        </p:spPr>
        <p:txBody>
          <a:bodyPr/>
          <a:lstStyle/>
          <a:p>
            <a:r>
              <a:rPr lang="en-US" dirty="0" smtClean="0"/>
              <a:t>Applies to parameterizations by Vertex Cover, Feedback Vertex Set, Vertex-Deletion Distance to …</a:t>
            </a:r>
          </a:p>
          <a:p>
            <a:r>
              <a:rPr lang="en-US" dirty="0" smtClean="0"/>
              <a:t>The constructed graph is </a:t>
            </a:r>
            <a:r>
              <a:rPr lang="en-US" dirty="0" err="1" smtClean="0"/>
              <a:t>cobipartite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cobipartite</a:t>
            </a:r>
            <a:r>
              <a:rPr lang="en-US" dirty="0" smtClean="0"/>
              <a:t> graphs, treewidth equals </a:t>
            </a:r>
            <a:r>
              <a:rPr lang="en-US" dirty="0" err="1" smtClean="0"/>
              <a:t>pathwidth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r1"/>
              <p:cNvSpPr/>
              <p:nvPr/>
            </p:nvSpPr>
            <p:spPr>
              <a:xfrm>
                <a:off x="457200" y="1196752"/>
                <a:ext cx="8229600" cy="1440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sz="2400" b="1" dirty="0" smtClean="0">
                    <a:solidFill>
                      <a:schemeClr val="tx1"/>
                    </a:solidFill>
                  </a:rPr>
                  <a:t>Corollary 1. </a:t>
                </a:r>
                <a:r>
                  <a:rPr lang="nb-NO" sz="24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sz="2400" dirty="0" smtClean="0">
                    <a:solidFill>
                      <a:schemeClr val="tx1"/>
                    </a:solidFill>
                  </a:rPr>
                  <a:t> and every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nb-NO" sz="2400" dirty="0" smtClean="0">
                    <a:solidFill>
                      <a:schemeClr val="tx1"/>
                    </a:solidFill>
                  </a:rPr>
                  <a:t> that does not exceed the vertex count, </a:t>
                </a:r>
                <a:r>
                  <a:rPr lang="nb-NO" sz="2400" cap="small" dirty="0" smtClean="0">
                    <a:solidFill>
                      <a:schemeClr val="tx1"/>
                    </a:solidFill>
                  </a:rPr>
                  <a:t>Treewidth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[</a:t>
                </a:r>
                <a:r>
                  <a:rPr lang="nb-NO" sz="2400" dirty="0" smtClean="0">
                    <a:solidFill>
                      <a:schemeClr val="tx1"/>
                    </a:solidFill>
                    <a:latin typeface="Symbol" pitchFamily="18" charset="2"/>
                  </a:rPr>
                  <a:t>P]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does not have a kernel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bitsize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400" dirty="0" smtClean="0"/>
                  <a:t>, unless NP ⊆ </a:t>
                </a:r>
                <a:r>
                  <a:rPr lang="en-US" sz="2400" dirty="0" err="1" smtClean="0"/>
                  <a:t>coNP</a:t>
                </a:r>
                <a:r>
                  <a:rPr lang="en-US" sz="2400" dirty="0" smtClean="0"/>
                  <a:t>/poly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r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144016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r2"/>
              <p:cNvSpPr/>
              <p:nvPr/>
            </p:nvSpPr>
            <p:spPr>
              <a:xfrm>
                <a:off x="428669" y="4941168"/>
                <a:ext cx="8229600" cy="1440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sz="2400" b="1" dirty="0" smtClean="0">
                    <a:solidFill>
                      <a:schemeClr val="tx1"/>
                    </a:solidFill>
                  </a:rPr>
                  <a:t>Corollary 2.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400" cap="small" dirty="0" err="1" smtClean="0">
                    <a:solidFill>
                      <a:schemeClr val="tx1"/>
                    </a:solidFill>
                  </a:rPr>
                  <a:t>Pathwidth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does not have a generalized kernel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bitsize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unless NP </a:t>
                </a:r>
                <a:r>
                  <a:rPr lang="en-US" sz="2400" dirty="0" smtClean="0"/>
                  <a:t>⊆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coNP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/poly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r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9" y="4941168"/>
                <a:ext cx="8229600" cy="144016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9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n-US" dirty="0" smtClean="0"/>
              <a:t>Main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09924083"/>
                  </p:ext>
                </p:extLst>
              </p:nvPr>
            </p:nvGraphicFramePr>
            <p:xfrm>
              <a:off x="971600" y="1700808"/>
              <a:ext cx="6480720" cy="15841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Content Placeholder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09924083"/>
                  </p:ext>
                </p:extLst>
              </p:nvPr>
            </p:nvGraphicFramePr>
            <p:xfrm>
              <a:off x="971600" y="1700808"/>
              <a:ext cx="6480720" cy="15841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5904606"/>
                  </p:ext>
                </p:extLst>
              </p:nvPr>
            </p:nvGraphicFramePr>
            <p:xfrm>
              <a:off x="971600" y="3814684"/>
              <a:ext cx="6480720" cy="26386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12" name="Content Placeholder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5904606"/>
                  </p:ext>
                </p:extLst>
              </p:nvPr>
            </p:nvGraphicFramePr>
            <p:xfrm>
              <a:off x="971600" y="3814684"/>
              <a:ext cx="6480720" cy="26386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013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4428" y="-406297"/>
            <a:ext cx="9218428" cy="75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1481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task of making a problem instance less dense, without changing its answer</a:t>
            </a:r>
          </a:p>
          <a:p>
            <a:r>
              <a:rPr lang="en-US" dirty="0" smtClean="0"/>
              <a:t>Density</a:t>
            </a:r>
          </a:p>
          <a:p>
            <a:pPr marL="457200" lvl="1" indent="0">
              <a:buNone/>
            </a:pPr>
            <a:r>
              <a:rPr lang="en-US" dirty="0" smtClean="0"/>
              <a:t>.. of a CNF formula: ratio of clauses to variables</a:t>
            </a:r>
          </a:p>
          <a:p>
            <a:pPr marL="457200" lvl="1" indent="0">
              <a:buNone/>
            </a:pPr>
            <a:r>
              <a:rPr lang="en-US" dirty="0" smtClean="0"/>
              <a:t>.. of a graph: ratio of edges to vertices</a:t>
            </a:r>
          </a:p>
          <a:p>
            <a:r>
              <a:rPr lang="en-US" dirty="0" smtClean="0"/>
              <a:t>Work on </a:t>
            </a:r>
            <a:r>
              <a:rPr lang="en-US" dirty="0" err="1" smtClean="0"/>
              <a:t>sparsification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Eppstein</a:t>
            </a:r>
            <a:r>
              <a:rPr lang="en-US" dirty="0" smtClean="0">
                <a:solidFill>
                  <a:srgbClr val="0070C0"/>
                </a:solidFill>
              </a:rPr>
              <a:t> et al. @ J.ACM’97: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/>
              <a:t>Sparsification</a:t>
            </a:r>
            <a:r>
              <a:rPr lang="en-US" dirty="0" smtClean="0"/>
              <a:t> to speed up dynamic graph algorithms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Impagliazzo</a:t>
            </a:r>
            <a:r>
              <a:rPr lang="en-US" dirty="0" smtClean="0">
                <a:solidFill>
                  <a:srgbClr val="0070C0"/>
                </a:solidFill>
              </a:rPr>
              <a:t> et al. @ JCSS’01: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Subexponential</a:t>
            </a:r>
            <a:r>
              <a:rPr lang="en-US" dirty="0" smtClean="0"/>
              <a:t>-time</a:t>
            </a:r>
            <a:r>
              <a:rPr lang="en-US" b="1" dirty="0" smtClean="0"/>
              <a:t> </a:t>
            </a:r>
            <a:r>
              <a:rPr lang="en-US" i="1" dirty="0" err="1"/>
              <a:t>S</a:t>
            </a:r>
            <a:r>
              <a:rPr lang="en-US" i="1" dirty="0" err="1" smtClean="0"/>
              <a:t>parsification</a:t>
            </a:r>
            <a:r>
              <a:rPr lang="en-US" i="1" dirty="0" smtClean="0"/>
              <a:t> Lemma</a:t>
            </a:r>
            <a:r>
              <a:rPr lang="en-US" dirty="0" smtClean="0"/>
              <a:t> for </a:t>
            </a:r>
            <a:r>
              <a:rPr lang="en-US" cap="small" dirty="0" err="1" smtClean="0"/>
              <a:t>Satisfiability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Dell &amp; van </a:t>
            </a:r>
            <a:r>
              <a:rPr lang="en-US" dirty="0" err="1" smtClean="0">
                <a:solidFill>
                  <a:srgbClr val="0070C0"/>
                </a:solidFill>
              </a:rPr>
              <a:t>Melkebeek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@ STOC’10: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No nontrivial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 for 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cap="small" dirty="0" err="1" smtClean="0"/>
              <a:t>cnf</a:t>
            </a:r>
            <a:r>
              <a:rPr lang="en-US" cap="small" dirty="0" smtClean="0"/>
              <a:t>-sat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973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Sparsification for Computing 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we want to make it easier to find a good tree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quickly</a:t>
                </a:r>
                <a:r>
                  <a:rPr lang="en-US" dirty="0" smtClean="0"/>
                  <a:t>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which is “simpler”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such that minimum-width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easily leads to minimum-width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ways to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provably simpler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Upper bound on the size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/>
                  <a:t>, in terms of structural measures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Upper bound on the density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04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Complexity and </a:t>
            </a:r>
            <a:r>
              <a:rPr lang="en-US" dirty="0" err="1" smtClean="0"/>
              <a:t>Kernelization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parameterized problem is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endParaRPr lang="nb-NO" dirty="0" smtClean="0"/>
              </a:p>
              <a:p>
                <a:pPr lvl="1"/>
                <a:r>
                  <a:rPr lang="en-US" dirty="0" smtClean="0"/>
                  <a:t>For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nb-NO" dirty="0" smtClean="0"/>
                  <a:t>, we call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nb-NO" dirty="0" smtClean="0"/>
                  <a:t> the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parameter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be parameterized problems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generalized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with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an algorithm that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input,</a:t>
                </a:r>
              </a:p>
              <a:p>
                <a:pPr lvl="1"/>
                <a:r>
                  <a:rPr lang="en-US" dirty="0" smtClean="0"/>
                  <a:t>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(|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|+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</a:t>
                </a:r>
              </a:p>
              <a:p>
                <a:pPr lvl="1"/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’,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’)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err="1">
                            <a:latin typeface="Cambria Math"/>
                          </a:rPr>
                          <m:t>𝑥</m:t>
                        </m:r>
                        <m:r>
                          <a:rPr lang="en-US" b="0" i="1" dirty="0" err="1">
                            <a:latin typeface="Cambria Math"/>
                          </a:rPr>
                          <m:t>,</m:t>
                        </m:r>
                        <m:r>
                          <a:rPr lang="en-US" b="0" i="1" dirty="0" err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 ⇔ </m:t>
                    </m:r>
                    <m:d>
                      <m:dPr>
                        <m:ctrlPr>
                          <a:rPr lang="en-US" b="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err="1">
                            <a:latin typeface="Cambria Math"/>
                          </a:rPr>
                          <m:t>𝑥</m:t>
                        </m:r>
                        <m:r>
                          <a:rPr lang="en-US" b="0" i="1" dirty="0" err="1">
                            <a:latin typeface="Cambria Math"/>
                          </a:rPr>
                          <m:t>’,</m:t>
                        </m:r>
                        <m:r>
                          <a:rPr lang="en-US" b="0" i="1" dirty="0" err="1">
                            <a:latin typeface="Cambria Math"/>
                          </a:rPr>
                          <m:t>𝑘</m:t>
                        </m:r>
                        <m:r>
                          <a:rPr lang="en-US" b="0" i="1" dirty="0"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latin typeface="+mj-lt"/>
                  </a:rPr>
                  <a:t>It is a </a:t>
                </a:r>
                <a:r>
                  <a:rPr lang="en-US" dirty="0" err="1" smtClean="0">
                    <a:latin typeface="+mj-lt"/>
                  </a:rPr>
                  <a:t>kernelization</a:t>
                </a:r>
                <a:r>
                  <a:rPr lang="en-US" dirty="0" smtClean="0">
                    <a:latin typeface="+mj-lt"/>
                  </a:rPr>
                  <a:t> (or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kernel</a:t>
                </a:r>
                <a:r>
                  <a:rPr lang="en-US" dirty="0" smtClean="0">
                    <a:latin typeface="+mj-lt"/>
                  </a:rPr>
                  <a:t>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14" name="Summary"/>
          <p:cNvGrpSpPr/>
          <p:nvPr/>
        </p:nvGrpSpPr>
        <p:grpSpPr>
          <a:xfrm>
            <a:off x="6156176" y="3284984"/>
            <a:ext cx="3024336" cy="2128302"/>
            <a:chOff x="6012160" y="3284984"/>
            <a:chExt cx="3024336" cy="2128302"/>
          </a:xfrm>
        </p:grpSpPr>
        <p:sp>
          <p:nvSpPr>
            <p:cNvPr id="7" name="Right Brace 6"/>
            <p:cNvSpPr/>
            <p:nvPr/>
          </p:nvSpPr>
          <p:spPr bwMode="auto">
            <a:xfrm>
              <a:off x="6012160" y="3284984"/>
              <a:ext cx="360040" cy="129614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00192" y="3579113"/>
                  <a:ext cx="27363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0" dirty="0" smtClean="0">
                      <a:latin typeface="+mj-lt"/>
                    </a:rPr>
                    <a:t>Poly-time mapping from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</m:oMath>
                  </a14:m>
                  <a:r>
                    <a:rPr lang="nb-NO" sz="2000" dirty="0" smtClean="0">
                      <a:latin typeface="+mj-lt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′</m:t>
                      </m:r>
                    </m:oMath>
                  </a14:m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579113"/>
                  <a:ext cx="2736304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7" t="-4310" r="-2673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>
              <a:off x="6012160" y="4869160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00192" y="4669105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preserves the answer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012160" y="5213231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𝑓</m:t>
                      </m:r>
                      <m:r>
                        <a:rPr lang="nb-NO" sz="2000" i="1" dirty="0" smtClean="0">
                          <a:latin typeface="Cambria Math"/>
                        </a:rPr>
                        <m:t>(</m:t>
                      </m:r>
                      <m:r>
                        <a:rPr lang="nb-NO" sz="2000" i="1" dirty="0" smtClean="0">
                          <a:latin typeface="Cambria Math"/>
                        </a:rPr>
                        <m:t>𝑘</m:t>
                      </m:r>
                      <m:r>
                        <a:rPr lang="nb-NO" sz="2000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nb-NO" sz="2000" dirty="0" smtClean="0">
                      <a:latin typeface="+mj-lt"/>
                    </a:rPr>
                    <a:t>-size</a:t>
                  </a:r>
                  <a:r>
                    <a:rPr lang="nb-NO" sz="2000" dirty="0" smtClean="0"/>
                    <a:t> </a:t>
                  </a:r>
                  <a:r>
                    <a:rPr lang="en-US" sz="2000" dirty="0" smtClean="0">
                      <a:latin typeface="+mj-lt"/>
                    </a:rPr>
                    <a:t>output bound</a:t>
                  </a:r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1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5994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rac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3593"/>
            <a:ext cx="31432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Contrac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3593"/>
            <a:ext cx="31432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eliminate</a:t>
                </a:r>
                <a:r>
                  <a:rPr lang="en-US" dirty="0" smtClean="0"/>
                  <a:t> </a:t>
                </a:r>
                <a:r>
                  <a:rPr lang="en-US" dirty="0"/>
                  <a:t>a vertex 𝑣 from a graph </a:t>
                </a:r>
                <a:r>
                  <a:rPr lang="en-US" dirty="0" smtClean="0"/>
                  <a:t>𝐺 means:</a:t>
                </a:r>
                <a:endParaRPr lang="en-US" dirty="0"/>
              </a:p>
              <a:p>
                <a:pPr lvl="1"/>
                <a:r>
                  <a:rPr lang="en-US" dirty="0"/>
                  <a:t>Remove 𝑣 and its incident </a:t>
                </a:r>
                <a:r>
                  <a:rPr lang="en-US" dirty="0" smtClean="0"/>
                  <a:t>edges, 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into </a:t>
                </a:r>
                <a:r>
                  <a:rPr lang="en-US" dirty="0"/>
                  <a:t>a </a:t>
                </a:r>
                <a:r>
                  <a:rPr lang="en-US" dirty="0" smtClean="0"/>
                  <a:t>clique</a:t>
                </a:r>
              </a:p>
              <a:p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minor</a:t>
                </a:r>
                <a:r>
                  <a:rPr lang="en-US" dirty="0" smtClean="0"/>
                  <a:t> of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can be turned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by a series of</a:t>
                </a:r>
              </a:p>
              <a:p>
                <a:pPr lvl="2"/>
                <a:r>
                  <a:rPr lang="en-US" dirty="0" smtClean="0"/>
                  <a:t>Vertex deletions</a:t>
                </a:r>
              </a:p>
              <a:p>
                <a:pPr lvl="2"/>
                <a:r>
                  <a:rPr lang="en-US" dirty="0" smtClean="0"/>
                  <a:t>Edge deletions</a:t>
                </a:r>
              </a:p>
              <a:p>
                <a:pPr lvl="2"/>
                <a:r>
                  <a:rPr lang="en-US" dirty="0" smtClean="0"/>
                  <a:t>Edge contractions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minor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small" smtClean="0">
                        <a:latin typeface="Cambria Math"/>
                      </a:rPr>
                      <m:t>tw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cap="small" smtClean="0">
                        <a:latin typeface="Cambria Math"/>
                      </a:rPr>
                      <m:t>tw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𝒯</m:t>
                    </m:r>
                  </m:oMath>
                </a14:m>
                <a:r>
                  <a:rPr lang="en-US" dirty="0" smtClean="0"/>
                  <a:t> is a tree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clique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𝒯</m:t>
                    </m:r>
                  </m:oMath>
                </a14:m>
                <a:r>
                  <a:rPr lang="en-US" dirty="0" smtClean="0"/>
                  <a:t> has a bag containing all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 its treewidth is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11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9" name="Eliminat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003487"/>
            <a:ext cx="2286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liminate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2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for 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623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 Parameterized </a:t>
            </a:r>
            <a:r>
              <a:rPr lang="en-US" dirty="0"/>
              <a:t>by </a:t>
            </a:r>
            <a:r>
              <a:rPr lang="en-US" dirty="0" smtClean="0"/>
              <a:t>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cap="small" dirty="0" smtClean="0"/>
                  <a:t>Treewidth</a:t>
                </a:r>
                <a:r>
                  <a:rPr lang="en-US" cap="small" dirty="0"/>
                  <a:t> [</a:t>
                </a:r>
                <a:r>
                  <a:rPr lang="en-US" cap="small" dirty="0" err="1"/>
                  <a:t>vc</a:t>
                </a:r>
                <a:r>
                  <a:rPr lang="en-US" cap="small" dirty="0"/>
                  <a:t>]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Input:</a:t>
                </a:r>
                <a:r>
                  <a:rPr lang="en-US" dirty="0"/>
                  <a:t> 	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 	Is the treewidth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 smtClean="0"/>
                  <a:t>Known: a </a:t>
                </a:r>
                <a:r>
                  <a:rPr lang="en-US" dirty="0"/>
                  <a:t>kernel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vertices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Bodlaender, J, Kratsch [ICALP’11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We improve this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vertices</a:t>
                </a:r>
              </a:p>
              <a:p>
                <a:pPr lvl="1"/>
                <a:r>
                  <a:rPr lang="en-US" dirty="0" smtClean="0"/>
                  <a:t>Can be encoded in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bits</a:t>
                </a:r>
              </a:p>
              <a:p>
                <a:r>
                  <a:rPr lang="en-US" dirty="0"/>
                  <a:t>Lower bound </a:t>
                </a:r>
                <a:r>
                  <a:rPr lang="en-US" dirty="0" smtClean="0"/>
                  <a:t>(second half of the talk) implies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No kernel with </a:t>
                </a:r>
                <a:r>
                  <a:rPr lang="en-US" dirty="0" err="1"/>
                  <a:t>bitsize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unless </a:t>
                </a:r>
                <a:r>
                  <a:rPr lang="en-US" dirty="0"/>
                  <a:t>NP ⊆ </a:t>
                </a:r>
                <a:r>
                  <a:rPr lang="en-US" dirty="0" err="1" smtClean="0"/>
                  <a:t>coNP</a:t>
                </a:r>
                <a:r>
                  <a:rPr lang="en-US" dirty="0" smtClean="0"/>
                  <a:t>/poly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231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vS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8" name="Inv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v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v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v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1285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nv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rossLeft"/>
          <p:cNvSpPr/>
          <p:nvPr/>
        </p:nvSpPr>
        <p:spPr bwMode="auto">
          <a:xfrm>
            <a:off x="8087241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CrossRight"/>
          <p:cNvSpPr/>
          <p:nvPr/>
        </p:nvSpPr>
        <p:spPr bwMode="auto">
          <a:xfrm>
            <a:off x="8653393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InvS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285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vS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rossBottom"/>
          <p:cNvSpPr/>
          <p:nvPr/>
        </p:nvSpPr>
        <p:spPr bwMode="auto">
          <a:xfrm>
            <a:off x="7519193" y="3984496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GHatUV"/>
          <p:cNvSpPr/>
          <p:nvPr/>
        </p:nvSpPr>
        <p:spPr bwMode="auto">
          <a:xfrm>
            <a:off x="7002016" y="1700808"/>
            <a:ext cx="1080120" cy="269822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6563072" cy="4968329"/>
              </a:xfrm>
            </p:spPr>
            <p:txBody>
              <a:bodyPr/>
              <a:lstStyle/>
              <a:p>
                <a:r>
                  <a:rPr lang="en-US" dirty="0" smtClean="0"/>
                  <a:t>Kernel is based 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invariant sets</a:t>
                </a:r>
              </a:p>
              <a:p>
                <a:pPr lvl="1"/>
                <a:r>
                  <a:rPr lang="en-US" dirty="0" smtClean="0"/>
                  <a:t>Vertex sets whose elimination has a predictable effect on treewidth</a:t>
                </a:r>
              </a:p>
              <a:p>
                <a:r>
                  <a:rPr lang="en-US" dirty="0" smtClean="0"/>
                  <a:t>Consider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with an independent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be the result of eliminating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one vertex at a time (order does not matter)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Ĝ</m:t>
                    </m:r>
                    <m:r>
                      <a:rPr lang="en-US" i="1" baseline="-25000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a minor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– {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invariant set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={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clique,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 −{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6563072" cy="4968329"/>
              </a:xfrm>
              <a:blipFill rotWithShape="1">
                <a:blip r:embed="rId10"/>
                <a:stretch>
                  <a:fillRect l="-1393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HatUVW"/>
          <p:cNvSpPr/>
          <p:nvPr/>
        </p:nvSpPr>
        <p:spPr bwMode="auto">
          <a:xfrm>
            <a:off x="7007121" y="1700808"/>
            <a:ext cx="1080120" cy="216024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u,v,w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71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16096</TotalTime>
  <Words>2368</Words>
  <Application>Microsoft Office PowerPoint</Application>
  <PresentationFormat>On-screen Show (4:3)</PresentationFormat>
  <Paragraphs>300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Harrington</vt:lpstr>
      <vt:lpstr>Arial Narrow</vt:lpstr>
      <vt:lpstr>Cambria Math</vt:lpstr>
      <vt:lpstr>Times</vt:lpstr>
      <vt:lpstr>AA-UiB-Institusjonell-mal-rev03</vt:lpstr>
      <vt:lpstr>PowerPoint Presentation</vt:lpstr>
      <vt:lpstr>Treewidth</vt:lpstr>
      <vt:lpstr>Sparsification</vt:lpstr>
      <vt:lpstr>Sparsification for Computing Treewidth</vt:lpstr>
      <vt:lpstr>Parameterized Complexity and Kernelization</vt:lpstr>
      <vt:lpstr>Preliminaries</vt:lpstr>
      <vt:lpstr>Kernelization for treewidth</vt:lpstr>
      <vt:lpstr>Treewidth Parameterized by Vertex Cover</vt:lpstr>
      <vt:lpstr>Treewidth-Invariant Sets</vt:lpstr>
      <vt:lpstr>Invariance Property</vt:lpstr>
      <vt:lpstr>Reduction Based on Treewidth-Invariant Sets</vt:lpstr>
      <vt:lpstr>q-Expansion Lemma</vt:lpstr>
      <vt:lpstr>Finding Treewidth-Invariant Sets (I)</vt:lpstr>
      <vt:lpstr>Finding Treewidth-Invariant Sets (II)</vt:lpstr>
      <vt:lpstr>Kernel Size Bound</vt:lpstr>
      <vt:lpstr>Refined analysis &amp; implementation</vt:lpstr>
      <vt:lpstr>Challenges</vt:lpstr>
      <vt:lpstr>No nontrivial sparsification</vt:lpstr>
      <vt:lpstr>Sparsification Analysis using Kernelization</vt:lpstr>
      <vt:lpstr>Proof Technique</vt:lpstr>
      <vt:lpstr>Ingredients</vt:lpstr>
      <vt:lpstr>Ingredients</vt:lpstr>
      <vt:lpstr>Ingredients</vt:lpstr>
      <vt:lpstr>Ingredients</vt:lpstr>
      <vt:lpstr>Complete construction</vt:lpstr>
      <vt:lpstr>Consequences of the Lower Bound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Jansen, B.M.P.</cp:lastModifiedBy>
  <cp:revision>1507</cp:revision>
  <cp:lastPrinted>2011-05-25T10:31:26Z</cp:lastPrinted>
  <dcterms:created xsi:type="dcterms:W3CDTF">2011-05-20T06:21:58Z</dcterms:created>
  <dcterms:modified xsi:type="dcterms:W3CDTF">2015-03-16T16:56:27Z</dcterms:modified>
</cp:coreProperties>
</file>