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3" r:id="rId2"/>
    <p:sldId id="404" r:id="rId3"/>
    <p:sldId id="426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CC3300"/>
    <a:srgbClr val="008000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134" d="100"/>
          <a:sy n="134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image" Target="../media/image5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Choice>
      <mc:Fallback xmlns="">
        <dgm:pt modelId="{433E9AFE-0037-43E2-ACA1-E64D458AFFFE}">
          <dgm:prSet phldrT="[Text]"/>
          <dgm:spPr/>
          <dgm:t>
            <a:bodyPr/>
            <a:lstStyle/>
            <a:p>
              <a:r>
                <a:rPr lang="en-US" dirty="0" smtClean="0"/>
                <a:t>What about </a:t>
              </a:r>
              <a:r>
                <a:rPr lang="en-US" i="0" dirty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Path </a:t>
              </a:r>
              <a:r>
                <a:rPr lang="en-US" dirty="0" smtClean="0"/>
                <a:t>in general graphs? Or even </a:t>
              </a:r>
              <a:r>
                <a:rPr lang="en-US" dirty="0" err="1" smtClean="0"/>
                <a:t>chordal</a:t>
              </a:r>
              <a:r>
                <a:rPr lang="en-US" dirty="0" smtClean="0"/>
                <a:t> graphs?</a:t>
              </a:r>
              <a:endParaRPr lang="en-US" dirty="0"/>
            </a:p>
          </dgm:t>
        </dgm:pt>
      </mc:Fallback>
    </mc:AlternateConten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14:m>
                <m:oMath xmlns:m="http://schemas.openxmlformats.org/officeDocument/2006/math">
                  <m:r>
                    <a:rPr lang="en-US" i="1" cap="small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Choice>
      <mc:Fallback xmlns="">
        <dgm:pt modelId="{2C4943C2-4A54-4DD0-A7E0-9BAE59D6F413}">
          <dgm:prSet/>
          <dgm:spPr/>
          <dgm:t>
            <a:bodyPr/>
            <a:lstStyle/>
            <a:p>
              <a:r>
                <a:rPr lang="en-US" dirty="0" smtClean="0"/>
                <a:t>Does </a:t>
              </a:r>
              <a:r>
                <a:rPr lang="en-US" cap="small" dirty="0" smtClean="0"/>
                <a:t>Exact </a:t>
              </a:r>
              <a:r>
                <a:rPr lang="en-US" i="0" cap="small" dirty="0" smtClean="0">
                  <a:latin typeface="Cambria Math" panose="02040503050406030204" pitchFamily="18" charset="0"/>
                </a:rPr>
                <a:t>𝑘</a:t>
              </a:r>
              <a:r>
                <a:rPr lang="en-US" cap="small" dirty="0" smtClean="0"/>
                <a:t>-Cycle</a:t>
              </a:r>
              <a:r>
                <a:rPr lang="en-US" dirty="0" smtClean="0"/>
                <a:t> in planar graphs have a polynomial Turing kernel?</a:t>
              </a:r>
              <a:endParaRPr lang="en-US" dirty="0"/>
            </a:p>
          </dgm:t>
        </dgm:pt>
      </mc:Fallback>
    </mc:AlternateConten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E62ADBDA-DCDB-4A2A-9378-417C1AC18D36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D2407938-3266-40A3-8616-44869A6FCEA0}" type="presOf" srcId="{09D80CF9-E994-4FCB-91F1-EDA6C48C31F9}" destId="{498C4001-49D1-416F-964B-D16D600ABB50}" srcOrd="0" destOrd="0" presId="urn:microsoft.com/office/officeart/2005/8/layout/vList2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56F7619C-A709-48A6-9F63-3CA922B4AF19}" type="presOf" srcId="{2C4943C2-4A54-4DD0-A7E0-9BAE59D6F413}" destId="{7407458B-5AF8-4F94-BDC4-5A3FA22D340D}" srcOrd="0" destOrd="0" presId="urn:microsoft.com/office/officeart/2005/8/layout/vList2"/>
    <dgm:cxn modelId="{E81F7680-E48B-4DD0-9929-D292C1474AE5}" type="presOf" srcId="{433E9AFE-0037-43E2-ACA1-E64D458AFFFE}" destId="{A379D463-E65E-4C50-97E4-211E16EED695}" srcOrd="0" destOrd="0" presId="urn:microsoft.com/office/officeart/2005/8/layout/vList2"/>
    <dgm:cxn modelId="{E85A7B53-99C4-4BCD-A9EC-F949DC595213}" type="presParOf" srcId="{498C4001-49D1-416F-964B-D16D600ABB50}" destId="{A379D463-E65E-4C50-97E4-211E16EED695}" srcOrd="0" destOrd="0" presId="urn:microsoft.com/office/officeart/2005/8/layout/vList2"/>
    <dgm:cxn modelId="{ACEE8A4C-41FC-4D68-8551-C7491A7E5FA9}" type="presParOf" srcId="{498C4001-49D1-416F-964B-D16D600ABB50}" destId="{FA4E5C13-0063-4660-8F64-ADDEC88543DA}" srcOrd="1" destOrd="0" presId="urn:microsoft.com/office/officeart/2005/8/layout/vList2"/>
    <dgm:cxn modelId="{77B1F61A-2190-47C5-892E-7C75414346BB}" type="presParOf" srcId="{498C4001-49D1-416F-964B-D16D600ABB50}" destId="{D0D08240-2F9B-4228-8349-09FBCFB75E7A}" srcOrd="2" destOrd="0" presId="urn:microsoft.com/office/officeart/2005/8/layout/vList2"/>
    <dgm:cxn modelId="{2C2444B2-4B3D-4074-A458-D4FB6164622A}" type="presParOf" srcId="{498C4001-49D1-416F-964B-D16D600ABB50}" destId="{231F8C49-504E-4675-919A-D2C624FF4FD7}" srcOrd="3" destOrd="0" presId="urn:microsoft.com/office/officeart/2005/8/layout/vList2"/>
    <dgm:cxn modelId="{DFCF2C8D-A6AE-43BE-A2D3-318F2C7522FE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80CF9-E994-4FCB-91F1-EDA6C48C31F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E9AFE-0037-43E2-ACA1-E64D458AFFF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CDD2C2F-398D-41DA-928F-4722C17EF993}" type="parTrans" cxnId="{7036819C-FC43-4DA4-B5C5-3B4792CC1174}">
      <dgm:prSet/>
      <dgm:spPr/>
      <dgm:t>
        <a:bodyPr/>
        <a:lstStyle/>
        <a:p>
          <a:endParaRPr lang="en-US"/>
        </a:p>
      </dgm:t>
    </dgm:pt>
    <dgm:pt modelId="{A9E322CF-D483-4909-BCF7-01F025B99013}" type="sibTrans" cxnId="{7036819C-FC43-4DA4-B5C5-3B4792CC1174}">
      <dgm:prSet/>
      <dgm:spPr/>
      <dgm:t>
        <a:bodyPr/>
        <a:lstStyle/>
        <a:p>
          <a:endParaRPr lang="en-US"/>
        </a:p>
      </dgm:t>
    </dgm:pt>
    <dgm:pt modelId="{E62C363E-4A67-41A4-BA9B-4801DBC6D2EA}">
      <dgm:prSet/>
      <dgm:spPr/>
      <dgm:t>
        <a:bodyPr/>
        <a:lstStyle/>
        <a:p>
          <a:r>
            <a:rPr lang="en-US" smtClean="0"/>
            <a:t>Is there a non-adaptive Turing kernel?</a:t>
          </a:r>
          <a:endParaRPr lang="en-US" dirty="0" smtClean="0"/>
        </a:p>
      </dgm:t>
    </dgm:pt>
    <dgm:pt modelId="{87D6C9AA-3C97-445C-93E9-4CE249357C9A}" type="parTrans" cxnId="{EC3C561D-EEBF-4FD4-A48C-0ACB7A82E768}">
      <dgm:prSet/>
      <dgm:spPr/>
      <dgm:t>
        <a:bodyPr/>
        <a:lstStyle/>
        <a:p>
          <a:endParaRPr lang="en-US"/>
        </a:p>
      </dgm:t>
    </dgm:pt>
    <dgm:pt modelId="{7BF47BCD-E375-4DDE-AE87-A474232B18EE}" type="sibTrans" cxnId="{EC3C561D-EEBF-4FD4-A48C-0ACB7A82E768}">
      <dgm:prSet/>
      <dgm:spPr/>
      <dgm:t>
        <a:bodyPr/>
        <a:lstStyle/>
        <a:p>
          <a:endParaRPr lang="en-US"/>
        </a:p>
      </dgm:t>
    </dgm:pt>
    <dgm:pt modelId="{2C4943C2-4A54-4DD0-A7E0-9BAE59D6F41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F4829B2-091C-4423-9C10-E37661568025}" type="parTrans" cxnId="{854E408A-03E5-4071-AC01-72D5B5708E3F}">
      <dgm:prSet/>
      <dgm:spPr/>
      <dgm:t>
        <a:bodyPr/>
        <a:lstStyle/>
        <a:p>
          <a:endParaRPr lang="en-US"/>
        </a:p>
      </dgm:t>
    </dgm:pt>
    <dgm:pt modelId="{BE143288-6E9B-496E-85A0-5420F02B6B31}" type="sibTrans" cxnId="{854E408A-03E5-4071-AC01-72D5B5708E3F}">
      <dgm:prSet/>
      <dgm:spPr/>
      <dgm:t>
        <a:bodyPr/>
        <a:lstStyle/>
        <a:p>
          <a:endParaRPr lang="en-US"/>
        </a:p>
      </dgm:t>
    </dgm:pt>
    <dgm:pt modelId="{498C4001-49D1-416F-964B-D16D600ABB50}" type="pres">
      <dgm:prSet presAssocID="{09D80CF9-E994-4FCB-91F1-EDA6C48C31F9}" presName="linear" presStyleCnt="0">
        <dgm:presLayoutVars>
          <dgm:animLvl val="lvl"/>
          <dgm:resizeHandles val="exact"/>
        </dgm:presLayoutVars>
      </dgm:prSet>
      <dgm:spPr/>
    </dgm:pt>
    <dgm:pt modelId="{A379D463-E65E-4C50-97E4-211E16EED695}" type="pres">
      <dgm:prSet presAssocID="{433E9AFE-0037-43E2-ACA1-E64D458AFF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E5C13-0063-4660-8F64-ADDEC88543DA}" type="pres">
      <dgm:prSet presAssocID="{A9E322CF-D483-4909-BCF7-01F025B99013}" presName="spacer" presStyleCnt="0"/>
      <dgm:spPr/>
    </dgm:pt>
    <dgm:pt modelId="{D0D08240-2F9B-4228-8349-09FBCFB75E7A}" type="pres">
      <dgm:prSet presAssocID="{E62C363E-4A67-41A4-BA9B-4801DBC6D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1F8C49-504E-4675-919A-D2C624FF4FD7}" type="pres">
      <dgm:prSet presAssocID="{7BF47BCD-E375-4DDE-AE87-A474232B18EE}" presName="spacer" presStyleCnt="0"/>
      <dgm:spPr/>
    </dgm:pt>
    <dgm:pt modelId="{7407458B-5AF8-4F94-BDC4-5A3FA22D340D}" type="pres">
      <dgm:prSet presAssocID="{2C4943C2-4A54-4DD0-A7E0-9BAE59D6F4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3C561D-EEBF-4FD4-A48C-0ACB7A82E768}" srcId="{09D80CF9-E994-4FCB-91F1-EDA6C48C31F9}" destId="{E62C363E-4A67-41A4-BA9B-4801DBC6D2EA}" srcOrd="1" destOrd="0" parTransId="{87D6C9AA-3C97-445C-93E9-4CE249357C9A}" sibTransId="{7BF47BCD-E375-4DDE-AE87-A474232B18EE}"/>
    <dgm:cxn modelId="{EF507680-9338-436C-8200-5386B39270F9}" type="presOf" srcId="{2C4943C2-4A54-4DD0-A7E0-9BAE59D6F413}" destId="{7407458B-5AF8-4F94-BDC4-5A3FA22D340D}" srcOrd="0" destOrd="0" presId="urn:microsoft.com/office/officeart/2005/8/layout/vList2"/>
    <dgm:cxn modelId="{854E408A-03E5-4071-AC01-72D5B5708E3F}" srcId="{09D80CF9-E994-4FCB-91F1-EDA6C48C31F9}" destId="{2C4943C2-4A54-4DD0-A7E0-9BAE59D6F413}" srcOrd="2" destOrd="0" parTransId="{DF4829B2-091C-4423-9C10-E37661568025}" sibTransId="{BE143288-6E9B-496E-85A0-5420F02B6B31}"/>
    <dgm:cxn modelId="{8842EB61-B797-4791-B65A-9D268387F597}" type="presOf" srcId="{E62C363E-4A67-41A4-BA9B-4801DBC6D2EA}" destId="{D0D08240-2F9B-4228-8349-09FBCFB75E7A}" srcOrd="0" destOrd="0" presId="urn:microsoft.com/office/officeart/2005/8/layout/vList2"/>
    <dgm:cxn modelId="{7036819C-FC43-4DA4-B5C5-3B4792CC1174}" srcId="{09D80CF9-E994-4FCB-91F1-EDA6C48C31F9}" destId="{433E9AFE-0037-43E2-ACA1-E64D458AFFFE}" srcOrd="0" destOrd="0" parTransId="{BCDD2C2F-398D-41DA-928F-4722C17EF993}" sibTransId="{A9E322CF-D483-4909-BCF7-01F025B99013}"/>
    <dgm:cxn modelId="{2264E5D6-A662-49B3-85DB-07AB5E97E022}" type="presOf" srcId="{09D80CF9-E994-4FCB-91F1-EDA6C48C31F9}" destId="{498C4001-49D1-416F-964B-D16D600ABB50}" srcOrd="0" destOrd="0" presId="urn:microsoft.com/office/officeart/2005/8/layout/vList2"/>
    <dgm:cxn modelId="{0F0E6945-A4BD-48E5-881F-42A9D89CF361}" type="presOf" srcId="{433E9AFE-0037-43E2-ACA1-E64D458AFFFE}" destId="{A379D463-E65E-4C50-97E4-211E16EED695}" srcOrd="0" destOrd="0" presId="urn:microsoft.com/office/officeart/2005/8/layout/vList2"/>
    <dgm:cxn modelId="{63C67801-C0D3-4370-AE34-0122B7A10C92}" type="presParOf" srcId="{498C4001-49D1-416F-964B-D16D600ABB50}" destId="{A379D463-E65E-4C50-97E4-211E16EED695}" srcOrd="0" destOrd="0" presId="urn:microsoft.com/office/officeart/2005/8/layout/vList2"/>
    <dgm:cxn modelId="{8B3178AE-AE19-48D9-AE21-7694A5A7822D}" type="presParOf" srcId="{498C4001-49D1-416F-964B-D16D600ABB50}" destId="{FA4E5C13-0063-4660-8F64-ADDEC88543DA}" srcOrd="1" destOrd="0" presId="urn:microsoft.com/office/officeart/2005/8/layout/vList2"/>
    <dgm:cxn modelId="{90C5FCBE-0786-4BEE-9ACF-F47ED670D733}" type="presParOf" srcId="{498C4001-49D1-416F-964B-D16D600ABB50}" destId="{D0D08240-2F9B-4228-8349-09FBCFB75E7A}" srcOrd="2" destOrd="0" presId="urn:microsoft.com/office/officeart/2005/8/layout/vList2"/>
    <dgm:cxn modelId="{C05820DC-5659-4D48-AACA-21187A84321D}" type="presParOf" srcId="{498C4001-49D1-416F-964B-D16D600ABB50}" destId="{231F8C49-504E-4675-919A-D2C624FF4FD7}" srcOrd="3" destOrd="0" presId="urn:microsoft.com/office/officeart/2005/8/layout/vList2"/>
    <dgm:cxn modelId="{5B913784-2C2C-4CE1-AEDA-6C9042CE4F40}" type="presParOf" srcId="{498C4001-49D1-416F-964B-D16D600ABB50}" destId="{7407458B-5AF8-4F94-BDC4-5A3FA22D34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D463-E65E-4C50-97E4-211E16EED695}">
      <dsp:nvSpPr>
        <dsp:cNvPr id="0" name=""/>
        <dsp:cNvSpPr/>
      </dsp:nvSpPr>
      <dsp:spPr>
        <a:xfrm>
          <a:off x="0" y="49650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about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dirty="0" smtClean="0"/>
            <a:t>-</a:t>
          </a:r>
          <a:r>
            <a:rPr lang="en-US" sz="2100" kern="1200" cap="small" baseline="0" dirty="0" smtClean="0"/>
            <a:t>Path </a:t>
          </a:r>
          <a:r>
            <a:rPr lang="en-US" sz="2100" kern="1200" dirty="0" smtClean="0"/>
            <a:t>in general graphs? Or even </a:t>
          </a:r>
          <a:r>
            <a:rPr lang="en-US" sz="2100" kern="1200" dirty="0" err="1" smtClean="0"/>
            <a:t>chordal</a:t>
          </a:r>
          <a:r>
            <a:rPr lang="en-US" sz="2100" kern="1200" dirty="0" smtClean="0"/>
            <a:t> graphs?</a:t>
          </a:r>
          <a:endParaRPr lang="en-US" sz="2100" kern="1200" dirty="0"/>
        </a:p>
      </dsp:txBody>
      <dsp:txXfrm>
        <a:off x="24588" y="521096"/>
        <a:ext cx="7760258" cy="454509"/>
      </dsp:txXfrm>
    </dsp:sp>
    <dsp:sp modelId="{D0D08240-2F9B-4228-8349-09FBCFB75E7A}">
      <dsp:nvSpPr>
        <dsp:cNvPr id="0" name=""/>
        <dsp:cNvSpPr/>
      </dsp:nvSpPr>
      <dsp:spPr>
        <a:xfrm>
          <a:off x="0" y="1060673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Is there a non-adaptive Turing kernel?</a:t>
          </a:r>
          <a:endParaRPr lang="en-US" sz="2100" kern="1200" dirty="0" smtClean="0"/>
        </a:p>
      </dsp:txBody>
      <dsp:txXfrm>
        <a:off x="24588" y="1085261"/>
        <a:ext cx="7760258" cy="454509"/>
      </dsp:txXfrm>
    </dsp:sp>
    <dsp:sp modelId="{7407458B-5AF8-4F94-BDC4-5A3FA22D340D}">
      <dsp:nvSpPr>
        <dsp:cNvPr id="0" name=""/>
        <dsp:cNvSpPr/>
      </dsp:nvSpPr>
      <dsp:spPr>
        <a:xfrm>
          <a:off x="0" y="1624838"/>
          <a:ext cx="7809434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 </a:t>
          </a:r>
          <a:r>
            <a:rPr lang="en-US" sz="2100" kern="1200" cap="small" dirty="0" smtClean="0"/>
            <a:t>Exact </a:t>
          </a:r>
          <a14:m xmlns:a14="http://schemas.microsoft.com/office/drawing/2010/main">
            <m:oMath xmlns:m="http://schemas.openxmlformats.org/officeDocument/2006/math">
              <m:r>
                <a:rPr lang="en-US" sz="2100" i="1" kern="1200" cap="small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100" kern="1200" cap="small" dirty="0" smtClean="0"/>
            <a:t>-Cycle</a:t>
          </a:r>
          <a:r>
            <a:rPr lang="en-US" sz="2100" kern="1200" dirty="0" smtClean="0"/>
            <a:t> in planar graphs have a polynomial Turing kernel?</a:t>
          </a:r>
          <a:endParaRPr lang="en-US" sz="2100" kern="1200" dirty="0"/>
        </a:p>
      </dsp:txBody>
      <dsp:txXfrm>
        <a:off x="24588" y="1649426"/>
        <a:ext cx="7760258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76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ww0gwEsz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Turing </a:t>
            </a:r>
            <a:r>
              <a:rPr lang="en-US" sz="2400" dirty="0" err="1"/>
              <a:t>Kernelization</a:t>
            </a:r>
            <a:r>
              <a:rPr lang="en-US" sz="2400" dirty="0"/>
              <a:t> for Finding Long Paths and Cycles in </a:t>
            </a:r>
            <a:r>
              <a:rPr lang="en-US" sz="2400" dirty="0" smtClean="0"/>
              <a:t>Planar Graphs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8783" y="6237312"/>
            <a:ext cx="573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June </a:t>
            </a:r>
            <a:r>
              <a:rPr lang="en-US" sz="1600" dirty="0" smtClean="0">
                <a:latin typeface="+mj-lt"/>
              </a:rPr>
              <a:t>3</a:t>
            </a:r>
            <a:r>
              <a:rPr lang="en-US" sz="1600" baseline="30000" dirty="0" smtClean="0">
                <a:latin typeface="+mj-lt"/>
              </a:rPr>
              <a:t>rd</a:t>
            </a:r>
            <a:r>
              <a:rPr lang="en-US" sz="1600" dirty="0" smtClean="0">
                <a:latin typeface="+mj-lt"/>
              </a:rPr>
              <a:t> 2016, </a:t>
            </a:r>
            <a:r>
              <a:rPr lang="en-US" sz="1600" i="1" dirty="0" smtClean="0">
                <a:latin typeface="+mj-lt"/>
              </a:rPr>
              <a:t>Algorithms </a:t>
            </a:r>
            <a:r>
              <a:rPr lang="en-US" sz="1600" i="1" dirty="0">
                <a:latin typeface="+mj-lt"/>
              </a:rPr>
              <a:t>for Optimization </a:t>
            </a:r>
            <a:r>
              <a:rPr lang="en-US" sz="1600" i="1" dirty="0" smtClean="0">
                <a:latin typeface="+mj-lt"/>
              </a:rPr>
              <a:t>Problems</a:t>
            </a:r>
          </a:p>
          <a:p>
            <a:pPr algn="l"/>
            <a:r>
              <a:rPr lang="en-US" sz="1600" dirty="0" err="1" smtClean="0">
                <a:latin typeface="+mj-lt"/>
              </a:rPr>
              <a:t>Dagstuhl</a:t>
            </a:r>
            <a:r>
              <a:rPr lang="en-US" sz="1600" dirty="0" smtClean="0">
                <a:latin typeface="+mj-lt"/>
              </a:rPr>
              <a:t>, 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2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Splitting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there is a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, then split it into its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2926237"/>
            <a:ext cx="3629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Long cycles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-separators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Claim.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and there are no edges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vertices on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2"/>
                <a:r>
                  <a:rPr lang="en-US" dirty="0" smtClean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2" y="4367685"/>
            <a:ext cx="5743575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Turing reduction rule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Longest Cycle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there is a 2-separation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minimal separator,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has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does not have a cycle of length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Query oracle for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 longest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dirty="0" smtClean="0"/>
                  <a:t>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then conclude that the answer is </a:t>
                </a:r>
                <a:r>
                  <a:rPr lang="en-US" cap="small" dirty="0" smtClean="0"/>
                  <a:t>yes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Else, remove the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from the graph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170710"/>
              </a:xfrm>
              <a:blipFill rotWithShape="0">
                <a:blip r:embed="rId3"/>
                <a:stretch>
                  <a:fillRect l="-1185" t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11" y="4367685"/>
            <a:ext cx="57435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4372458"/>
            <a:ext cx="574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This info can be obtained from the decision oracle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</a:t>
                </a:r>
                <a:r>
                  <a:rPr kumimoji="0" lang="en-US" sz="2000" u="none" strike="noStrike" cap="small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Cycle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self-reduction on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-size </a:t>
                </a:r>
                <a:r>
                  <a:rPr kumimoji="0" lang="en-US" sz="200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subgraph</a:t>
                </a: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786" y="903114"/>
                <a:ext cx="3888432" cy="1656184"/>
              </a:xfrm>
              <a:prstGeom prst="wedgeRoundRectCallout">
                <a:avLst>
                  <a:gd name="adj1" fmla="val 917"/>
                  <a:gd name="adj2" fmla="val 7558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Query the oracle for the instance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</a:t>
                </a: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3372827"/>
                <a:ext cx="4176117" cy="792088"/>
              </a:xfrm>
              <a:prstGeom prst="wedgeRoundRectCallout">
                <a:avLst>
                  <a:gd name="adj1" fmla="val -37092"/>
                  <a:gd name="adj2" fmla="val -165729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7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Decompose-Query-Reduce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reduces the graph after querying the oracle</a:t>
                </a:r>
              </a:p>
              <a:p>
                <a:r>
                  <a:rPr lang="en-US" dirty="0" smtClean="0"/>
                  <a:t>If every connected component has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we are done</a:t>
                </a:r>
              </a:p>
              <a:p>
                <a:pPr lvl="1"/>
                <a:r>
                  <a:rPr lang="en-US" dirty="0" smtClean="0"/>
                  <a:t>Query the oracle for each component, terminate</a:t>
                </a:r>
                <a:endParaRPr lang="en-US" dirty="0"/>
              </a:p>
              <a:p>
                <a:r>
                  <a:rPr lang="en-US" dirty="0" smtClean="0"/>
                  <a:t>Otherwise, we decompose the input graph into small pieces that interact through vertex sets of size at most two</a:t>
                </a:r>
              </a:p>
              <a:p>
                <a:pPr lvl="1"/>
                <a:r>
                  <a:rPr lang="en-US" dirty="0" smtClean="0"/>
                  <a:t>Allows us to find a 2-separation that can be reduced</a:t>
                </a:r>
              </a:p>
              <a:p>
                <a:r>
                  <a:rPr lang="en-US" dirty="0" smtClean="0"/>
                  <a:t>Decomposition step relies on lower bounds on </a:t>
                </a:r>
                <a:r>
                  <a:rPr lang="en-US" b="1" dirty="0" smtClean="0"/>
                  <a:t>circumference</a:t>
                </a:r>
              </a:p>
              <a:p>
                <a:pPr lvl="1"/>
                <a:r>
                  <a:rPr lang="en-US" dirty="0" smtClean="0"/>
                  <a:t>Length of longest simple cycle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Circumference</a:t>
            </a:r>
            <a:r>
              <a:rPr lang="nl-NL" dirty="0" smtClean="0"/>
              <a:t> of </a:t>
            </a:r>
            <a:r>
              <a:rPr lang="nl-NL" dirty="0" err="1" smtClean="0"/>
              <a:t>triconnected</a:t>
            </a:r>
            <a:r>
              <a:rPr lang="nl-NL" dirty="0" smtClean="0"/>
              <a:t> </a:t>
            </a:r>
            <a:r>
              <a:rPr lang="nl-NL" dirty="0" err="1" smtClean="0"/>
              <a:t>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be a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graph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vertices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be its circumference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planar,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&amp; Yu 2002]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[Chen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2012]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1729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claw-free,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Bilinski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2011]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0.753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maximum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 smtClean="0"/>
                  <a:t>, then: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Chen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2006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⁡(64, 4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dirty="0" smtClean="0"/>
                  <a:t>Triconnected </a:t>
                </a:r>
                <a:r>
                  <a:rPr lang="nl-NL" sz="2400" dirty="0" err="1" smtClean="0"/>
                  <a:t>graphs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from</a:t>
                </a:r>
                <a:r>
                  <a:rPr lang="nl-NL" sz="2400" dirty="0" smtClean="0"/>
                  <a:t> the </a:t>
                </a:r>
                <a:r>
                  <a:rPr lang="nl-NL" sz="2400" dirty="0" err="1" smtClean="0"/>
                  <a:t>considered</a:t>
                </a:r>
                <a:r>
                  <a:rPr lang="nl-NL" sz="2400" dirty="0" smtClean="0"/>
                  <a:t> classes have a </a:t>
                </a:r>
                <a:r>
                  <a:rPr lang="nl-NL" sz="2400" b="1" dirty="0" err="1" smtClean="0"/>
                  <a:t>cycle</a:t>
                </a:r>
                <a:r>
                  <a:rPr lang="nl-NL" sz="2400" dirty="0" smtClean="0"/>
                  <a:t> (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therefore</a:t>
                </a:r>
                <a:r>
                  <a:rPr lang="nl-NL" sz="2400" dirty="0" smtClean="0"/>
                  <a:t> </a:t>
                </a:r>
                <a:r>
                  <a:rPr lang="nl-NL" sz="2400" b="1" dirty="0" err="1" smtClean="0"/>
                  <a:t>path</a:t>
                </a:r>
                <a:r>
                  <a:rPr lang="nl-NL" sz="2400" dirty="0" smtClean="0"/>
                  <a:t>) of </a:t>
                </a:r>
                <a:r>
                  <a:rPr lang="nl-NL" sz="2400" dirty="0" err="1" smtClean="0"/>
                  <a:t>length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17232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5453850"/>
                <a:ext cx="8064896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dirty="0" err="1" smtClean="0"/>
                  <a:t>triconnected</a:t>
                </a:r>
                <a:r>
                  <a:rPr lang="en-US" sz="2400" dirty="0" smtClean="0"/>
                  <a:t> planar graph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0.63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sz="2400" dirty="0" smtClean="0"/>
                  <a:t> vertices has circumference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0.63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0.63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453850"/>
                <a:ext cx="8064896" cy="129614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6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6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51" y="2673725"/>
            <a:ext cx="2447925" cy="3200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906888" cy="4929188"/>
          </a:xfrm>
        </p:spPr>
        <p:txBody>
          <a:bodyPr/>
          <a:lstStyle/>
          <a:p>
            <a:r>
              <a:rPr lang="en-US" dirty="0" smtClean="0"/>
              <a:t>Every graph can be decomposed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Tutte</a:t>
            </a:r>
            <a:r>
              <a:rPr lang="en-US" dirty="0" smtClean="0">
                <a:solidFill>
                  <a:srgbClr val="0070C0"/>
                </a:solidFill>
              </a:rPr>
              <a:t> 1966]</a:t>
            </a:r>
          </a:p>
        </p:txBody>
      </p:sp>
    </p:spTree>
    <p:extLst>
      <p:ext uri="{BB962C8B-B14F-4D97-AF65-F5344CB8AC3E}">
        <p14:creationId xmlns:p14="http://schemas.microsoft.com/office/powerpoint/2010/main" val="21786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compo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602" y="1226486"/>
            <a:ext cx="3095625" cy="483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into </a:t>
            </a:r>
            <a:r>
              <a:rPr lang="en-US" dirty="0" err="1" smtClean="0"/>
              <a:t>triconnected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5"/>
                <a:ext cx="4546857" cy="4929188"/>
              </a:xfrm>
            </p:spPr>
            <p:txBody>
              <a:bodyPr/>
              <a:lstStyle/>
              <a:p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component is a </a:t>
                </a:r>
                <a:r>
                  <a:rPr lang="nl-NL" dirty="0" err="1" smtClean="0"/>
                  <a:t>triconnected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topological</a:t>
                </a:r>
                <a:r>
                  <a:rPr lang="nl-NL" dirty="0" smtClean="0"/>
                  <a:t> minor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Arranged in a tree structure</a:t>
                </a:r>
              </a:p>
              <a:p>
                <a:r>
                  <a:rPr lang="en-US" dirty="0" smtClean="0"/>
                  <a:t>Intersections of adjacent components are minimal separators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size at most 2 and define a 2-separation</a:t>
                </a:r>
                <a:endParaRPr lang="en-US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5"/>
                <a:ext cx="4546857" cy="4929188"/>
              </a:xfrm>
              <a:blipFill rotWithShape="0">
                <a:blip r:embed="rId3"/>
                <a:stretch>
                  <a:fillRect l="-2145" t="-1112" r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T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34" y="1444724"/>
            <a:ext cx="2295525" cy="4067175"/>
          </a:xfrm>
          <a:prstGeom prst="rect">
            <a:avLst/>
          </a:prstGeom>
        </p:spPr>
      </p:pic>
      <p:grpSp>
        <p:nvGrpSpPr>
          <p:cNvPr id="14" name="Blobs"/>
          <p:cNvGrpSpPr/>
          <p:nvPr/>
        </p:nvGrpSpPr>
        <p:grpSpPr>
          <a:xfrm>
            <a:off x="4888850" y="1134264"/>
            <a:ext cx="2984211" cy="5053258"/>
            <a:chOff x="4888850" y="1134264"/>
            <a:chExt cx="2984211" cy="5053258"/>
          </a:xfrm>
        </p:grpSpPr>
        <p:sp>
          <p:nvSpPr>
            <p:cNvPr id="17" name="Oval 16"/>
            <p:cNvSpPr/>
            <p:nvPr/>
          </p:nvSpPr>
          <p:spPr bwMode="auto">
            <a:xfrm>
              <a:off x="6481786" y="1134264"/>
              <a:ext cx="1381919" cy="1160859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rot="585128">
              <a:off x="4888850" y="2265741"/>
              <a:ext cx="1381919" cy="944835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Oval 8"/>
            <p:cNvSpPr/>
            <p:nvPr/>
          </p:nvSpPr>
          <p:spPr bwMode="auto">
            <a:xfrm>
              <a:off x="5172806" y="4474783"/>
              <a:ext cx="2292327" cy="1712739"/>
            </a:xfrm>
            <a:custGeom>
              <a:avLst/>
              <a:gdLst>
                <a:gd name="connsiteX0" fmla="*/ 0 w 2001396"/>
                <a:gd name="connsiteY0" fmla="*/ 853890 h 1707780"/>
                <a:gd name="connsiteX1" fmla="*/ 1000698 w 2001396"/>
                <a:gd name="connsiteY1" fmla="*/ 0 h 1707780"/>
                <a:gd name="connsiteX2" fmla="*/ 2001396 w 2001396"/>
                <a:gd name="connsiteY2" fmla="*/ 853890 h 1707780"/>
                <a:gd name="connsiteX3" fmla="*/ 1000698 w 2001396"/>
                <a:gd name="connsiteY3" fmla="*/ 1707780 h 1707780"/>
                <a:gd name="connsiteX4" fmla="*/ 0 w 2001396"/>
                <a:gd name="connsiteY4" fmla="*/ 853890 h 1707780"/>
                <a:gd name="connsiteX0" fmla="*/ 0 w 2029213"/>
                <a:gd name="connsiteY0" fmla="*/ 106737 h 960627"/>
                <a:gd name="connsiteX1" fmla="*/ 2001396 w 2029213"/>
                <a:gd name="connsiteY1" fmla="*/ 106737 h 960627"/>
                <a:gd name="connsiteX2" fmla="*/ 1000698 w 2029213"/>
                <a:gd name="connsiteY2" fmla="*/ 960627 h 960627"/>
                <a:gd name="connsiteX3" fmla="*/ 0 w 2029213"/>
                <a:gd name="connsiteY3" fmla="*/ 106737 h 960627"/>
                <a:gd name="connsiteX0" fmla="*/ 0 w 1558174"/>
                <a:gd name="connsiteY0" fmla="*/ 15175 h 1788466"/>
                <a:gd name="connsiteX1" fmla="*/ 1537933 w 1558174"/>
                <a:gd name="connsiteY1" fmla="*/ 917049 h 1788466"/>
                <a:gd name="connsiteX2" fmla="*/ 537235 w 1558174"/>
                <a:gd name="connsiteY2" fmla="*/ 1770939 h 1788466"/>
                <a:gd name="connsiteX3" fmla="*/ 0 w 1558174"/>
                <a:gd name="connsiteY3" fmla="*/ 15175 h 1788466"/>
                <a:gd name="connsiteX0" fmla="*/ 525878 w 2074224"/>
                <a:gd name="connsiteY0" fmla="*/ 12896 h 1712498"/>
                <a:gd name="connsiteX1" fmla="*/ 2063811 w 2074224"/>
                <a:gd name="connsiteY1" fmla="*/ 914770 h 1712498"/>
                <a:gd name="connsiteX2" fmla="*/ 86083 w 2074224"/>
                <a:gd name="connsiteY2" fmla="*/ 1693503 h 1712498"/>
                <a:gd name="connsiteX3" fmla="*/ 525878 w 2074224"/>
                <a:gd name="connsiteY3" fmla="*/ 12896 h 1712498"/>
                <a:gd name="connsiteX0" fmla="*/ 544367 w 2292327"/>
                <a:gd name="connsiteY0" fmla="*/ 19849 h 1712739"/>
                <a:gd name="connsiteX1" fmla="*/ 2282716 w 2292327"/>
                <a:gd name="connsiteY1" fmla="*/ 783937 h 1712739"/>
                <a:gd name="connsiteX2" fmla="*/ 104572 w 2292327"/>
                <a:gd name="connsiteY2" fmla="*/ 1700456 h 1712739"/>
                <a:gd name="connsiteX3" fmla="*/ 544367 w 2292327"/>
                <a:gd name="connsiteY3" fmla="*/ 19849 h 17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2327" h="1712739">
                  <a:moveTo>
                    <a:pt x="544367" y="19849"/>
                  </a:moveTo>
                  <a:cubicBezTo>
                    <a:pt x="907391" y="-132904"/>
                    <a:pt x="2115933" y="641622"/>
                    <a:pt x="2282716" y="783937"/>
                  </a:cubicBezTo>
                  <a:cubicBezTo>
                    <a:pt x="2449499" y="926252"/>
                    <a:pt x="394297" y="1827804"/>
                    <a:pt x="104572" y="1700456"/>
                  </a:cubicBezTo>
                  <a:cubicBezTo>
                    <a:pt x="-185153" y="1573108"/>
                    <a:pt x="181343" y="172602"/>
                    <a:pt x="544367" y="19849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0233949">
              <a:off x="6125198" y="3739332"/>
              <a:ext cx="1747863" cy="1319930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686619">
              <a:off x="6197941" y="2233568"/>
              <a:ext cx="1598414" cy="1216082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Rounded Rectangle 15"/>
            <p:cNvSpPr/>
            <p:nvPr/>
          </p:nvSpPr>
          <p:spPr bwMode="auto">
            <a:xfrm rot="19803985">
              <a:off x="5706582" y="2990221"/>
              <a:ext cx="1557523" cy="1081044"/>
            </a:xfrm>
            <a:custGeom>
              <a:avLst/>
              <a:gdLst>
                <a:gd name="connsiteX0" fmla="*/ 0 w 1055054"/>
                <a:gd name="connsiteY0" fmla="*/ 163832 h 982974"/>
                <a:gd name="connsiteX1" fmla="*/ 163832 w 1055054"/>
                <a:gd name="connsiteY1" fmla="*/ 0 h 982974"/>
                <a:gd name="connsiteX2" fmla="*/ 891222 w 1055054"/>
                <a:gd name="connsiteY2" fmla="*/ 0 h 982974"/>
                <a:gd name="connsiteX3" fmla="*/ 1055054 w 1055054"/>
                <a:gd name="connsiteY3" fmla="*/ 163832 h 982974"/>
                <a:gd name="connsiteX4" fmla="*/ 1055054 w 1055054"/>
                <a:gd name="connsiteY4" fmla="*/ 819142 h 982974"/>
                <a:gd name="connsiteX5" fmla="*/ 891222 w 1055054"/>
                <a:gd name="connsiteY5" fmla="*/ 982974 h 982974"/>
                <a:gd name="connsiteX6" fmla="*/ 163832 w 1055054"/>
                <a:gd name="connsiteY6" fmla="*/ 982974 h 982974"/>
                <a:gd name="connsiteX7" fmla="*/ 0 w 1055054"/>
                <a:gd name="connsiteY7" fmla="*/ 819142 h 982974"/>
                <a:gd name="connsiteX8" fmla="*/ 0 w 1055054"/>
                <a:gd name="connsiteY8" fmla="*/ 163832 h 982974"/>
                <a:gd name="connsiteX0" fmla="*/ 0 w 1152416"/>
                <a:gd name="connsiteY0" fmla="*/ 163832 h 982974"/>
                <a:gd name="connsiteX1" fmla="*/ 163832 w 1152416"/>
                <a:gd name="connsiteY1" fmla="*/ 0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2416"/>
                <a:gd name="connsiteY0" fmla="*/ 163832 h 982974"/>
                <a:gd name="connsiteX1" fmla="*/ 260862 w 1152416"/>
                <a:gd name="connsiteY1" fmla="*/ 258229 h 982974"/>
                <a:gd name="connsiteX2" fmla="*/ 891222 w 1152416"/>
                <a:gd name="connsiteY2" fmla="*/ 0 h 982974"/>
                <a:gd name="connsiteX3" fmla="*/ 1152416 w 1152416"/>
                <a:gd name="connsiteY3" fmla="*/ 321074 h 982974"/>
                <a:gd name="connsiteX4" fmla="*/ 1055054 w 1152416"/>
                <a:gd name="connsiteY4" fmla="*/ 819142 h 982974"/>
                <a:gd name="connsiteX5" fmla="*/ 891222 w 1152416"/>
                <a:gd name="connsiteY5" fmla="*/ 982974 h 982974"/>
                <a:gd name="connsiteX6" fmla="*/ 163832 w 1152416"/>
                <a:gd name="connsiteY6" fmla="*/ 982974 h 982974"/>
                <a:gd name="connsiteX7" fmla="*/ 0 w 1152416"/>
                <a:gd name="connsiteY7" fmla="*/ 819142 h 982974"/>
                <a:gd name="connsiteX8" fmla="*/ 0 w 1152416"/>
                <a:gd name="connsiteY8" fmla="*/ 163832 h 982974"/>
                <a:gd name="connsiteX0" fmla="*/ 0 w 1153747"/>
                <a:gd name="connsiteY0" fmla="*/ 567782 h 982974"/>
                <a:gd name="connsiteX1" fmla="*/ 262193 w 1153747"/>
                <a:gd name="connsiteY1" fmla="*/ 258229 h 982974"/>
                <a:gd name="connsiteX2" fmla="*/ 892553 w 1153747"/>
                <a:gd name="connsiteY2" fmla="*/ 0 h 982974"/>
                <a:gd name="connsiteX3" fmla="*/ 1153747 w 1153747"/>
                <a:gd name="connsiteY3" fmla="*/ 321074 h 982974"/>
                <a:gd name="connsiteX4" fmla="*/ 1056385 w 1153747"/>
                <a:gd name="connsiteY4" fmla="*/ 819142 h 982974"/>
                <a:gd name="connsiteX5" fmla="*/ 892553 w 1153747"/>
                <a:gd name="connsiteY5" fmla="*/ 982974 h 982974"/>
                <a:gd name="connsiteX6" fmla="*/ 165163 w 1153747"/>
                <a:gd name="connsiteY6" fmla="*/ 982974 h 982974"/>
                <a:gd name="connsiteX7" fmla="*/ 1331 w 1153747"/>
                <a:gd name="connsiteY7" fmla="*/ 819142 h 982974"/>
                <a:gd name="connsiteX8" fmla="*/ 0 w 1153747"/>
                <a:gd name="connsiteY8" fmla="*/ 567782 h 982974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153747"/>
                <a:gd name="connsiteY0" fmla="*/ 632264 h 1047456"/>
                <a:gd name="connsiteX1" fmla="*/ 262193 w 1153747"/>
                <a:gd name="connsiteY1" fmla="*/ 322711 h 1047456"/>
                <a:gd name="connsiteX2" fmla="*/ 655054 w 1153747"/>
                <a:gd name="connsiteY2" fmla="*/ 0 h 1047456"/>
                <a:gd name="connsiteX3" fmla="*/ 1153747 w 1153747"/>
                <a:gd name="connsiteY3" fmla="*/ 385556 h 1047456"/>
                <a:gd name="connsiteX4" fmla="*/ 1056385 w 1153747"/>
                <a:gd name="connsiteY4" fmla="*/ 883624 h 1047456"/>
                <a:gd name="connsiteX5" fmla="*/ 892553 w 1153747"/>
                <a:gd name="connsiteY5" fmla="*/ 1047456 h 1047456"/>
                <a:gd name="connsiteX6" fmla="*/ 165163 w 1153747"/>
                <a:gd name="connsiteY6" fmla="*/ 1047456 h 1047456"/>
                <a:gd name="connsiteX7" fmla="*/ 1331 w 1153747"/>
                <a:gd name="connsiteY7" fmla="*/ 883624 h 1047456"/>
                <a:gd name="connsiteX8" fmla="*/ 0 w 1153747"/>
                <a:gd name="connsiteY8" fmla="*/ 632264 h 1047456"/>
                <a:gd name="connsiteX0" fmla="*/ 0 w 1056385"/>
                <a:gd name="connsiteY0" fmla="*/ 632264 h 1047456"/>
                <a:gd name="connsiteX1" fmla="*/ 262193 w 1056385"/>
                <a:gd name="connsiteY1" fmla="*/ 322711 h 1047456"/>
                <a:gd name="connsiteX2" fmla="*/ 655054 w 1056385"/>
                <a:gd name="connsiteY2" fmla="*/ 0 h 1047456"/>
                <a:gd name="connsiteX3" fmla="*/ 974795 w 1056385"/>
                <a:gd name="connsiteY3" fmla="*/ 470418 h 1047456"/>
                <a:gd name="connsiteX4" fmla="*/ 1056385 w 1056385"/>
                <a:gd name="connsiteY4" fmla="*/ 883624 h 1047456"/>
                <a:gd name="connsiteX5" fmla="*/ 892553 w 1056385"/>
                <a:gd name="connsiteY5" fmla="*/ 1047456 h 1047456"/>
                <a:gd name="connsiteX6" fmla="*/ 165163 w 1056385"/>
                <a:gd name="connsiteY6" fmla="*/ 1047456 h 1047456"/>
                <a:gd name="connsiteX7" fmla="*/ 1331 w 1056385"/>
                <a:gd name="connsiteY7" fmla="*/ 883624 h 1047456"/>
                <a:gd name="connsiteX8" fmla="*/ 0 w 1056385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974795 w 1379412"/>
                <a:gd name="connsiteY3" fmla="*/ 4704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9412"/>
                <a:gd name="connsiteY0" fmla="*/ 632264 h 1047456"/>
                <a:gd name="connsiteX1" fmla="*/ 262193 w 1379412"/>
                <a:gd name="connsiteY1" fmla="*/ 322711 h 1047456"/>
                <a:gd name="connsiteX2" fmla="*/ 655054 w 1379412"/>
                <a:gd name="connsiteY2" fmla="*/ 0 h 1047456"/>
                <a:gd name="connsiteX3" fmla="*/ 1100451 w 1379412"/>
                <a:gd name="connsiteY3" fmla="*/ 528318 h 1047456"/>
                <a:gd name="connsiteX4" fmla="*/ 1379412 w 1379412"/>
                <a:gd name="connsiteY4" fmla="*/ 925084 h 1047456"/>
                <a:gd name="connsiteX5" fmla="*/ 892553 w 1379412"/>
                <a:gd name="connsiteY5" fmla="*/ 1047456 h 1047456"/>
                <a:gd name="connsiteX6" fmla="*/ 165163 w 1379412"/>
                <a:gd name="connsiteY6" fmla="*/ 1047456 h 1047456"/>
                <a:gd name="connsiteX7" fmla="*/ 1331 w 1379412"/>
                <a:gd name="connsiteY7" fmla="*/ 883624 h 1047456"/>
                <a:gd name="connsiteX8" fmla="*/ 0 w 1379412"/>
                <a:gd name="connsiteY8" fmla="*/ 63226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099120 w 1378081"/>
                <a:gd name="connsiteY3" fmla="*/ 528318 h 1047456"/>
                <a:gd name="connsiteX4" fmla="*/ 1378081 w 1378081"/>
                <a:gd name="connsiteY4" fmla="*/ 925084 h 1047456"/>
                <a:gd name="connsiteX5" fmla="*/ 891222 w 1378081"/>
                <a:gd name="connsiteY5" fmla="*/ 1047456 h 1047456"/>
                <a:gd name="connsiteX6" fmla="*/ 163832 w 1378081"/>
                <a:gd name="connsiteY6" fmla="*/ 1047456 h 1047456"/>
                <a:gd name="connsiteX7" fmla="*/ 0 w 1378081"/>
                <a:gd name="connsiteY7" fmla="*/ 883624 h 1047456"/>
                <a:gd name="connsiteX0" fmla="*/ 0 w 1378081"/>
                <a:gd name="connsiteY0" fmla="*/ 883624 h 1047456"/>
                <a:gd name="connsiteX1" fmla="*/ 260862 w 1378081"/>
                <a:gd name="connsiteY1" fmla="*/ 322711 h 1047456"/>
                <a:gd name="connsiteX2" fmla="*/ 653723 w 1378081"/>
                <a:gd name="connsiteY2" fmla="*/ 0 h 1047456"/>
                <a:gd name="connsiteX3" fmla="*/ 1378081 w 1378081"/>
                <a:gd name="connsiteY3" fmla="*/ 925084 h 1047456"/>
                <a:gd name="connsiteX4" fmla="*/ 891222 w 1378081"/>
                <a:gd name="connsiteY4" fmla="*/ 1047456 h 1047456"/>
                <a:gd name="connsiteX5" fmla="*/ 163832 w 1378081"/>
                <a:gd name="connsiteY5" fmla="*/ 1047456 h 1047456"/>
                <a:gd name="connsiteX6" fmla="*/ 0 w 1378081"/>
                <a:gd name="connsiteY6" fmla="*/ 883624 h 1047456"/>
                <a:gd name="connsiteX0" fmla="*/ 0 w 1378081"/>
                <a:gd name="connsiteY0" fmla="*/ 883673 h 1047505"/>
                <a:gd name="connsiteX1" fmla="*/ 653723 w 1378081"/>
                <a:gd name="connsiteY1" fmla="*/ 49 h 1047505"/>
                <a:gd name="connsiteX2" fmla="*/ 1378081 w 1378081"/>
                <a:gd name="connsiteY2" fmla="*/ 925133 h 1047505"/>
                <a:gd name="connsiteX3" fmla="*/ 891222 w 1378081"/>
                <a:gd name="connsiteY3" fmla="*/ 1047505 h 1047505"/>
                <a:gd name="connsiteX4" fmla="*/ 163832 w 1378081"/>
                <a:gd name="connsiteY4" fmla="*/ 1047505 h 1047505"/>
                <a:gd name="connsiteX5" fmla="*/ 0 w 1378081"/>
                <a:gd name="connsiteY5" fmla="*/ 883673 h 1047505"/>
                <a:gd name="connsiteX0" fmla="*/ 3287 w 1217536"/>
                <a:gd name="connsiteY0" fmla="*/ 1047456 h 1047456"/>
                <a:gd name="connsiteX1" fmla="*/ 493178 w 1217536"/>
                <a:gd name="connsiteY1" fmla="*/ 0 h 1047456"/>
                <a:gd name="connsiteX2" fmla="*/ 1217536 w 1217536"/>
                <a:gd name="connsiteY2" fmla="*/ 925084 h 1047456"/>
                <a:gd name="connsiteX3" fmla="*/ 730677 w 1217536"/>
                <a:gd name="connsiteY3" fmla="*/ 1047456 h 1047456"/>
                <a:gd name="connsiteX4" fmla="*/ 3287 w 1217536"/>
                <a:gd name="connsiteY4" fmla="*/ 1047456 h 1047456"/>
                <a:gd name="connsiteX0" fmla="*/ 1827 w 1503247"/>
                <a:gd name="connsiteY0" fmla="*/ 968827 h 1047456"/>
                <a:gd name="connsiteX1" fmla="*/ 778889 w 1503247"/>
                <a:gd name="connsiteY1" fmla="*/ 0 h 1047456"/>
                <a:gd name="connsiteX2" fmla="*/ 1503247 w 1503247"/>
                <a:gd name="connsiteY2" fmla="*/ 925084 h 1047456"/>
                <a:gd name="connsiteX3" fmla="*/ 1016388 w 1503247"/>
                <a:gd name="connsiteY3" fmla="*/ 1047456 h 1047456"/>
                <a:gd name="connsiteX4" fmla="*/ 1827 w 1503247"/>
                <a:gd name="connsiteY4" fmla="*/ 968827 h 1047456"/>
                <a:gd name="connsiteX0" fmla="*/ 1827 w 1503247"/>
                <a:gd name="connsiteY0" fmla="*/ 968827 h 1067218"/>
                <a:gd name="connsiteX1" fmla="*/ 778889 w 1503247"/>
                <a:gd name="connsiteY1" fmla="*/ 0 h 1067218"/>
                <a:gd name="connsiteX2" fmla="*/ 1503247 w 1503247"/>
                <a:gd name="connsiteY2" fmla="*/ 925084 h 1067218"/>
                <a:gd name="connsiteX3" fmla="*/ 1827 w 1503247"/>
                <a:gd name="connsiteY3" fmla="*/ 968827 h 1067218"/>
                <a:gd name="connsiteX0" fmla="*/ 1827 w 1557523"/>
                <a:gd name="connsiteY0" fmla="*/ 968827 h 1081044"/>
                <a:gd name="connsiteX1" fmla="*/ 778889 w 1557523"/>
                <a:gd name="connsiteY1" fmla="*/ 0 h 1081044"/>
                <a:gd name="connsiteX2" fmla="*/ 1557523 w 1557523"/>
                <a:gd name="connsiteY2" fmla="*/ 956337 h 1081044"/>
                <a:gd name="connsiteX3" fmla="*/ 1827 w 1557523"/>
                <a:gd name="connsiteY3" fmla="*/ 968827 h 108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7523" h="1081044">
                  <a:moveTo>
                    <a:pt x="1827" y="968827"/>
                  </a:moveTo>
                  <a:cubicBezTo>
                    <a:pt x="-37756" y="794251"/>
                    <a:pt x="576514" y="20395"/>
                    <a:pt x="778889" y="0"/>
                  </a:cubicBezTo>
                  <a:cubicBezTo>
                    <a:pt x="965092" y="100395"/>
                    <a:pt x="1517940" y="781761"/>
                    <a:pt x="1557523" y="956337"/>
                  </a:cubicBezTo>
                  <a:cubicBezTo>
                    <a:pt x="1428013" y="1117808"/>
                    <a:pt x="122553" y="1123008"/>
                    <a:pt x="1827" y="968827"/>
                  </a:cubicBezTo>
                  <a:close/>
                </a:path>
              </a:pathLst>
            </a:custGeom>
            <a:solidFill>
              <a:schemeClr val="accent1">
                <a:alpha val="29000"/>
              </a:schemeClr>
            </a:solidFill>
            <a:ln w="158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eorem"/>
              <p:cNvSpPr/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400" b="1" dirty="0" smtClean="0"/>
                  <a:t>Observation.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a </a:t>
                </a:r>
                <a:r>
                  <a:rPr lang="nl-NL" sz="2400" dirty="0" err="1" smtClean="0"/>
                  <a:t>planar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</a:t>
                </a:r>
                <a:r>
                  <a:rPr lang="en-US" sz="2400" dirty="0" err="1" smtClean="0"/>
                  <a:t>triconnected</a:t>
                </a:r>
                <a:r>
                  <a:rPr lang="en-US" sz="2400" dirty="0" smtClean="0"/>
                  <a:t> component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0.63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sz="2400" dirty="0" smtClean="0"/>
                  <a:t> vertices,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941168"/>
                <a:ext cx="8496944" cy="10799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4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statement of the </a:t>
            </a:r>
            <a:r>
              <a:rPr lang="en-US" dirty="0" err="1" smtClean="0"/>
              <a:t>Tutte</a:t>
            </a:r>
            <a:r>
              <a:rPr lang="en-US" dirty="0" smtClean="0"/>
              <a:t>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Restatement in modern terms (only useful if one does not care for uniqueness of the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components)</a:t>
                </a:r>
              </a:p>
              <a:p>
                <a:r>
                  <a:rPr lang="en-US" dirty="0" smtClean="0"/>
                  <a:t>Every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 decomposition</a:t>
                </a:r>
                <a:r>
                  <a:rPr lang="en-US" dirty="0" smtClean="0"/>
                  <a:t> such that:</a:t>
                </a:r>
              </a:p>
              <a:p>
                <a:pPr lvl="1"/>
                <a:r>
                  <a:rPr lang="en-US" dirty="0" smtClean="0"/>
                  <a:t>Adhesion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(adjacent bags 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vertices)</a:t>
                </a:r>
              </a:p>
              <a:p>
                <a:pPr lvl="1"/>
                <a:r>
                  <a:rPr lang="en-US" dirty="0" smtClean="0"/>
                  <a:t>Every adhesion is a minimal separator</a:t>
                </a:r>
              </a:p>
              <a:p>
                <a:pPr lvl="1"/>
                <a:r>
                  <a:rPr lang="en-US" dirty="0" smtClean="0"/>
                  <a:t>Torso of each bag is a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topological minor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Good to know:</a:t>
                </a:r>
              </a:p>
              <a:p>
                <a:pPr lvl="1"/>
                <a:r>
                  <a:rPr lang="en-US" dirty="0" smtClean="0"/>
                  <a:t>Also exists for non-planar graphs</a:t>
                </a:r>
              </a:p>
              <a:p>
                <a:pPr lvl="1"/>
                <a:r>
                  <a:rPr lang="en-US" dirty="0" smtClean="0"/>
                  <a:t>Decomposition </a:t>
                </a:r>
                <a:r>
                  <a:rPr lang="en-US" dirty="0"/>
                  <a:t>can be found in linear </a:t>
                </a:r>
                <a:r>
                  <a:rPr lang="en-US" dirty="0" smtClean="0"/>
                  <a:t>time</a:t>
                </a:r>
              </a:p>
              <a:p>
                <a:pPr lvl="2"/>
                <a:r>
                  <a:rPr lang="en-US" dirty="0" err="1" smtClean="0">
                    <a:solidFill>
                      <a:srgbClr val="0070C0"/>
                    </a:solidFill>
                  </a:rPr>
                  <a:t>Hopcroft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&amp;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Tarjan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1973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323528" y="2204864"/>
            <a:ext cx="8496944" cy="17217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2400" b="1" dirty="0" err="1" smtClean="0"/>
              <a:t>Theorem</a:t>
            </a:r>
            <a:r>
              <a:rPr lang="nl-NL" sz="2400" b="1" dirty="0" smtClean="0"/>
              <a:t>.</a:t>
            </a:r>
            <a:r>
              <a:rPr lang="nl-NL" sz="2400" dirty="0" smtClean="0"/>
              <a:t> </a:t>
            </a:r>
            <a:r>
              <a:rPr lang="en-US" sz="2400" dirty="0"/>
              <a:t>Every graph 𝐺 has a tree decomposition such that: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Adhesion </a:t>
            </a:r>
            <a:r>
              <a:rPr lang="en-US" sz="2400" dirty="0" smtClean="0"/>
              <a:t>is ≤ 2 </a:t>
            </a:r>
            <a:r>
              <a:rPr lang="en-US" sz="2400" dirty="0"/>
              <a:t>(adjacent bags share </a:t>
            </a:r>
            <a:r>
              <a:rPr lang="en-US" sz="2400" dirty="0" smtClean="0"/>
              <a:t>≤ 2 </a:t>
            </a:r>
            <a:r>
              <a:rPr lang="en-US" sz="2400" dirty="0"/>
              <a:t>vertices)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Every adhesion is a minimal separator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Torso of each bag is a </a:t>
            </a:r>
            <a:r>
              <a:rPr lang="en-US" sz="2400" dirty="0" err="1"/>
              <a:t>triconnected</a:t>
            </a:r>
            <a:r>
              <a:rPr lang="en-US" sz="2400" dirty="0"/>
              <a:t> topological minor of 𝐺</a:t>
            </a:r>
          </a:p>
        </p:txBody>
      </p:sp>
    </p:spTree>
    <p:extLst>
      <p:ext uri="{BB962C8B-B14F-4D97-AF65-F5344CB8AC3E}">
        <p14:creationId xmlns:p14="http://schemas.microsoft.com/office/powerpoint/2010/main" val="28945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r>
              <a:rPr lang="en-US" dirty="0" smtClean="0"/>
              <a:t> using the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Kernel for </a:t>
                </a:r>
                <a:r>
                  <a:rPr lang="en-US" cap="small" dirty="0"/>
                  <a:t>Planar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/>
                  <a:t>-Cycle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endParaRPr lang="en-US" cap="small" dirty="0" smtClean="0"/>
              </a:p>
              <a:p>
                <a:r>
                  <a:rPr lang="en-US" dirty="0" smtClean="0"/>
                  <a:t>If there is a connected component that is not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Split it into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components, restart</a:t>
                </a:r>
              </a:p>
              <a:p>
                <a:r>
                  <a:rPr lang="en-US" dirty="0" smtClean="0"/>
                  <a:t>If there is a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vertices:</a:t>
                </a:r>
              </a:p>
              <a:p>
                <a:pPr lvl="1"/>
                <a:r>
                  <a:rPr lang="en-US" dirty="0" smtClean="0"/>
                  <a:t>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</a:t>
                </a:r>
              </a:p>
              <a:p>
                <a:pPr lvl="1"/>
                <a:r>
                  <a:rPr lang="en-US" dirty="0" smtClean="0"/>
                  <a:t>If some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cycle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output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all </a:t>
                </a:r>
                <a:r>
                  <a:rPr lang="en-US" dirty="0" err="1" smtClean="0"/>
                  <a:t>triconnected</a:t>
                </a:r>
                <a:r>
                  <a:rPr lang="en-US" dirty="0" smtClean="0"/>
                  <a:t> components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vertices:</a:t>
                </a:r>
              </a:p>
              <a:p>
                <a:pPr lvl="2"/>
                <a:r>
                  <a:rPr lang="en-US" dirty="0" smtClean="0"/>
                  <a:t>We find a 2-separation to apply the reduction rule 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3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grpSp>
        <p:nvGrpSpPr>
          <p:cNvPr id="34" name="Group 33"/>
          <p:cNvGrpSpPr/>
          <p:nvPr/>
        </p:nvGrpSpPr>
        <p:grpSpPr>
          <a:xfrm>
            <a:off x="6516216" y="2427878"/>
            <a:ext cx="2362574" cy="4022718"/>
            <a:chOff x="2847118" y="2897393"/>
            <a:chExt cx="3182281" cy="5418421"/>
          </a:xfrm>
        </p:grpSpPr>
        <p:grpSp>
          <p:nvGrpSpPr>
            <p:cNvPr id="33" name="Group 32"/>
            <p:cNvGrpSpPr/>
            <p:nvPr/>
          </p:nvGrpSpPr>
          <p:grpSpPr>
            <a:xfrm>
              <a:off x="2847118" y="2897393"/>
              <a:ext cx="3018699" cy="4742798"/>
              <a:chOff x="2847118" y="2897393"/>
              <a:chExt cx="3018699" cy="4742798"/>
            </a:xfrm>
          </p:grpSpPr>
          <p:pic>
            <p:nvPicPr>
              <p:cNvPr id="30" name="Tre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19872" y="3573016"/>
                <a:ext cx="2295525" cy="4067175"/>
              </a:xfrm>
              <a:prstGeom prst="rect">
                <a:avLst/>
              </a:prstGeom>
            </p:spPr>
          </p:pic>
          <p:sp>
            <p:nvSpPr>
              <p:cNvPr id="31" name="White"/>
              <p:cNvSpPr/>
              <p:nvPr/>
            </p:nvSpPr>
            <p:spPr bwMode="auto">
              <a:xfrm>
                <a:off x="4641681" y="289739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" name="White"/>
              <p:cNvSpPr/>
              <p:nvPr/>
            </p:nvSpPr>
            <p:spPr bwMode="auto">
              <a:xfrm>
                <a:off x="2847118" y="3717043"/>
                <a:ext cx="1224136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23" name="Blobs"/>
            <p:cNvGrpSpPr/>
            <p:nvPr/>
          </p:nvGrpSpPr>
          <p:grpSpPr>
            <a:xfrm>
              <a:off x="3329144" y="4361860"/>
              <a:ext cx="2700255" cy="3953954"/>
              <a:chOff x="5172806" y="2233568"/>
              <a:chExt cx="2700255" cy="3953954"/>
            </a:xfrm>
          </p:grpSpPr>
          <p:sp>
            <p:nvSpPr>
              <p:cNvPr id="26" name="Oval 8"/>
              <p:cNvSpPr/>
              <p:nvPr/>
            </p:nvSpPr>
            <p:spPr bwMode="auto">
              <a:xfrm>
                <a:off x="5172806" y="4474783"/>
                <a:ext cx="2292327" cy="1712739"/>
              </a:xfrm>
              <a:custGeom>
                <a:avLst/>
                <a:gdLst>
                  <a:gd name="connsiteX0" fmla="*/ 0 w 2001396"/>
                  <a:gd name="connsiteY0" fmla="*/ 853890 h 1707780"/>
                  <a:gd name="connsiteX1" fmla="*/ 1000698 w 2001396"/>
                  <a:gd name="connsiteY1" fmla="*/ 0 h 1707780"/>
                  <a:gd name="connsiteX2" fmla="*/ 2001396 w 2001396"/>
                  <a:gd name="connsiteY2" fmla="*/ 853890 h 1707780"/>
                  <a:gd name="connsiteX3" fmla="*/ 1000698 w 2001396"/>
                  <a:gd name="connsiteY3" fmla="*/ 1707780 h 1707780"/>
                  <a:gd name="connsiteX4" fmla="*/ 0 w 2001396"/>
                  <a:gd name="connsiteY4" fmla="*/ 853890 h 1707780"/>
                  <a:gd name="connsiteX0" fmla="*/ 0 w 2029213"/>
                  <a:gd name="connsiteY0" fmla="*/ 106737 h 960627"/>
                  <a:gd name="connsiteX1" fmla="*/ 2001396 w 2029213"/>
                  <a:gd name="connsiteY1" fmla="*/ 106737 h 960627"/>
                  <a:gd name="connsiteX2" fmla="*/ 1000698 w 2029213"/>
                  <a:gd name="connsiteY2" fmla="*/ 960627 h 960627"/>
                  <a:gd name="connsiteX3" fmla="*/ 0 w 2029213"/>
                  <a:gd name="connsiteY3" fmla="*/ 106737 h 960627"/>
                  <a:gd name="connsiteX0" fmla="*/ 0 w 1558174"/>
                  <a:gd name="connsiteY0" fmla="*/ 15175 h 1788466"/>
                  <a:gd name="connsiteX1" fmla="*/ 1537933 w 1558174"/>
                  <a:gd name="connsiteY1" fmla="*/ 917049 h 1788466"/>
                  <a:gd name="connsiteX2" fmla="*/ 537235 w 1558174"/>
                  <a:gd name="connsiteY2" fmla="*/ 1770939 h 1788466"/>
                  <a:gd name="connsiteX3" fmla="*/ 0 w 1558174"/>
                  <a:gd name="connsiteY3" fmla="*/ 15175 h 1788466"/>
                  <a:gd name="connsiteX0" fmla="*/ 525878 w 2074224"/>
                  <a:gd name="connsiteY0" fmla="*/ 12896 h 1712498"/>
                  <a:gd name="connsiteX1" fmla="*/ 2063811 w 2074224"/>
                  <a:gd name="connsiteY1" fmla="*/ 914770 h 1712498"/>
                  <a:gd name="connsiteX2" fmla="*/ 86083 w 2074224"/>
                  <a:gd name="connsiteY2" fmla="*/ 1693503 h 1712498"/>
                  <a:gd name="connsiteX3" fmla="*/ 525878 w 2074224"/>
                  <a:gd name="connsiteY3" fmla="*/ 12896 h 1712498"/>
                  <a:gd name="connsiteX0" fmla="*/ 544367 w 2292327"/>
                  <a:gd name="connsiteY0" fmla="*/ 19849 h 1712739"/>
                  <a:gd name="connsiteX1" fmla="*/ 2282716 w 2292327"/>
                  <a:gd name="connsiteY1" fmla="*/ 783937 h 1712739"/>
                  <a:gd name="connsiteX2" fmla="*/ 104572 w 2292327"/>
                  <a:gd name="connsiteY2" fmla="*/ 1700456 h 1712739"/>
                  <a:gd name="connsiteX3" fmla="*/ 544367 w 2292327"/>
                  <a:gd name="connsiteY3" fmla="*/ 19849 h 17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2327" h="1712739">
                    <a:moveTo>
                      <a:pt x="544367" y="19849"/>
                    </a:moveTo>
                    <a:cubicBezTo>
                      <a:pt x="907391" y="-132904"/>
                      <a:pt x="2115933" y="641622"/>
                      <a:pt x="2282716" y="783937"/>
                    </a:cubicBezTo>
                    <a:cubicBezTo>
                      <a:pt x="2449499" y="926252"/>
                      <a:pt x="394297" y="1827804"/>
                      <a:pt x="104572" y="1700456"/>
                    </a:cubicBezTo>
                    <a:cubicBezTo>
                      <a:pt x="-185153" y="1573108"/>
                      <a:pt x="181343" y="172602"/>
                      <a:pt x="544367" y="19849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20233949">
                <a:off x="6125198" y="3739332"/>
                <a:ext cx="1747863" cy="1319930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686619">
                <a:off x="6197941" y="2233568"/>
                <a:ext cx="1598414" cy="1216082"/>
              </a:xfrm>
              <a:prstGeom prst="ellipse">
                <a:avLst/>
              </a:pr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9" name="Rounded Rectangle 15"/>
              <p:cNvSpPr/>
              <p:nvPr/>
            </p:nvSpPr>
            <p:spPr bwMode="auto">
              <a:xfrm rot="19803985">
                <a:off x="5706582" y="2990221"/>
                <a:ext cx="1557523" cy="1081044"/>
              </a:xfrm>
              <a:custGeom>
                <a:avLst/>
                <a:gdLst>
                  <a:gd name="connsiteX0" fmla="*/ 0 w 1055054"/>
                  <a:gd name="connsiteY0" fmla="*/ 163832 h 982974"/>
                  <a:gd name="connsiteX1" fmla="*/ 163832 w 1055054"/>
                  <a:gd name="connsiteY1" fmla="*/ 0 h 982974"/>
                  <a:gd name="connsiteX2" fmla="*/ 891222 w 1055054"/>
                  <a:gd name="connsiteY2" fmla="*/ 0 h 982974"/>
                  <a:gd name="connsiteX3" fmla="*/ 1055054 w 1055054"/>
                  <a:gd name="connsiteY3" fmla="*/ 163832 h 982974"/>
                  <a:gd name="connsiteX4" fmla="*/ 1055054 w 1055054"/>
                  <a:gd name="connsiteY4" fmla="*/ 819142 h 982974"/>
                  <a:gd name="connsiteX5" fmla="*/ 891222 w 1055054"/>
                  <a:gd name="connsiteY5" fmla="*/ 982974 h 982974"/>
                  <a:gd name="connsiteX6" fmla="*/ 163832 w 1055054"/>
                  <a:gd name="connsiteY6" fmla="*/ 982974 h 982974"/>
                  <a:gd name="connsiteX7" fmla="*/ 0 w 1055054"/>
                  <a:gd name="connsiteY7" fmla="*/ 819142 h 982974"/>
                  <a:gd name="connsiteX8" fmla="*/ 0 w 1055054"/>
                  <a:gd name="connsiteY8" fmla="*/ 163832 h 982974"/>
                  <a:gd name="connsiteX0" fmla="*/ 0 w 1152416"/>
                  <a:gd name="connsiteY0" fmla="*/ 163832 h 982974"/>
                  <a:gd name="connsiteX1" fmla="*/ 163832 w 1152416"/>
                  <a:gd name="connsiteY1" fmla="*/ 0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2416"/>
                  <a:gd name="connsiteY0" fmla="*/ 163832 h 982974"/>
                  <a:gd name="connsiteX1" fmla="*/ 260862 w 1152416"/>
                  <a:gd name="connsiteY1" fmla="*/ 258229 h 982974"/>
                  <a:gd name="connsiteX2" fmla="*/ 891222 w 1152416"/>
                  <a:gd name="connsiteY2" fmla="*/ 0 h 982974"/>
                  <a:gd name="connsiteX3" fmla="*/ 1152416 w 1152416"/>
                  <a:gd name="connsiteY3" fmla="*/ 321074 h 982974"/>
                  <a:gd name="connsiteX4" fmla="*/ 1055054 w 1152416"/>
                  <a:gd name="connsiteY4" fmla="*/ 819142 h 982974"/>
                  <a:gd name="connsiteX5" fmla="*/ 891222 w 1152416"/>
                  <a:gd name="connsiteY5" fmla="*/ 982974 h 982974"/>
                  <a:gd name="connsiteX6" fmla="*/ 163832 w 1152416"/>
                  <a:gd name="connsiteY6" fmla="*/ 982974 h 982974"/>
                  <a:gd name="connsiteX7" fmla="*/ 0 w 1152416"/>
                  <a:gd name="connsiteY7" fmla="*/ 819142 h 982974"/>
                  <a:gd name="connsiteX8" fmla="*/ 0 w 1152416"/>
                  <a:gd name="connsiteY8" fmla="*/ 163832 h 982974"/>
                  <a:gd name="connsiteX0" fmla="*/ 0 w 1153747"/>
                  <a:gd name="connsiteY0" fmla="*/ 567782 h 982974"/>
                  <a:gd name="connsiteX1" fmla="*/ 262193 w 1153747"/>
                  <a:gd name="connsiteY1" fmla="*/ 258229 h 982974"/>
                  <a:gd name="connsiteX2" fmla="*/ 892553 w 1153747"/>
                  <a:gd name="connsiteY2" fmla="*/ 0 h 982974"/>
                  <a:gd name="connsiteX3" fmla="*/ 1153747 w 1153747"/>
                  <a:gd name="connsiteY3" fmla="*/ 321074 h 982974"/>
                  <a:gd name="connsiteX4" fmla="*/ 1056385 w 1153747"/>
                  <a:gd name="connsiteY4" fmla="*/ 819142 h 982974"/>
                  <a:gd name="connsiteX5" fmla="*/ 892553 w 1153747"/>
                  <a:gd name="connsiteY5" fmla="*/ 982974 h 982974"/>
                  <a:gd name="connsiteX6" fmla="*/ 165163 w 1153747"/>
                  <a:gd name="connsiteY6" fmla="*/ 982974 h 982974"/>
                  <a:gd name="connsiteX7" fmla="*/ 1331 w 1153747"/>
                  <a:gd name="connsiteY7" fmla="*/ 819142 h 982974"/>
                  <a:gd name="connsiteX8" fmla="*/ 0 w 1153747"/>
                  <a:gd name="connsiteY8" fmla="*/ 567782 h 982974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153747"/>
                  <a:gd name="connsiteY0" fmla="*/ 632264 h 1047456"/>
                  <a:gd name="connsiteX1" fmla="*/ 262193 w 1153747"/>
                  <a:gd name="connsiteY1" fmla="*/ 322711 h 1047456"/>
                  <a:gd name="connsiteX2" fmla="*/ 655054 w 1153747"/>
                  <a:gd name="connsiteY2" fmla="*/ 0 h 1047456"/>
                  <a:gd name="connsiteX3" fmla="*/ 1153747 w 1153747"/>
                  <a:gd name="connsiteY3" fmla="*/ 385556 h 1047456"/>
                  <a:gd name="connsiteX4" fmla="*/ 1056385 w 1153747"/>
                  <a:gd name="connsiteY4" fmla="*/ 883624 h 1047456"/>
                  <a:gd name="connsiteX5" fmla="*/ 892553 w 1153747"/>
                  <a:gd name="connsiteY5" fmla="*/ 1047456 h 1047456"/>
                  <a:gd name="connsiteX6" fmla="*/ 165163 w 1153747"/>
                  <a:gd name="connsiteY6" fmla="*/ 1047456 h 1047456"/>
                  <a:gd name="connsiteX7" fmla="*/ 1331 w 1153747"/>
                  <a:gd name="connsiteY7" fmla="*/ 883624 h 1047456"/>
                  <a:gd name="connsiteX8" fmla="*/ 0 w 1153747"/>
                  <a:gd name="connsiteY8" fmla="*/ 632264 h 1047456"/>
                  <a:gd name="connsiteX0" fmla="*/ 0 w 1056385"/>
                  <a:gd name="connsiteY0" fmla="*/ 632264 h 1047456"/>
                  <a:gd name="connsiteX1" fmla="*/ 262193 w 1056385"/>
                  <a:gd name="connsiteY1" fmla="*/ 322711 h 1047456"/>
                  <a:gd name="connsiteX2" fmla="*/ 655054 w 1056385"/>
                  <a:gd name="connsiteY2" fmla="*/ 0 h 1047456"/>
                  <a:gd name="connsiteX3" fmla="*/ 974795 w 1056385"/>
                  <a:gd name="connsiteY3" fmla="*/ 470418 h 1047456"/>
                  <a:gd name="connsiteX4" fmla="*/ 1056385 w 1056385"/>
                  <a:gd name="connsiteY4" fmla="*/ 883624 h 1047456"/>
                  <a:gd name="connsiteX5" fmla="*/ 892553 w 1056385"/>
                  <a:gd name="connsiteY5" fmla="*/ 1047456 h 1047456"/>
                  <a:gd name="connsiteX6" fmla="*/ 165163 w 1056385"/>
                  <a:gd name="connsiteY6" fmla="*/ 1047456 h 1047456"/>
                  <a:gd name="connsiteX7" fmla="*/ 1331 w 1056385"/>
                  <a:gd name="connsiteY7" fmla="*/ 883624 h 1047456"/>
                  <a:gd name="connsiteX8" fmla="*/ 0 w 1056385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974795 w 1379412"/>
                  <a:gd name="connsiteY3" fmla="*/ 4704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9412"/>
                  <a:gd name="connsiteY0" fmla="*/ 632264 h 1047456"/>
                  <a:gd name="connsiteX1" fmla="*/ 262193 w 1379412"/>
                  <a:gd name="connsiteY1" fmla="*/ 322711 h 1047456"/>
                  <a:gd name="connsiteX2" fmla="*/ 655054 w 1379412"/>
                  <a:gd name="connsiteY2" fmla="*/ 0 h 1047456"/>
                  <a:gd name="connsiteX3" fmla="*/ 1100451 w 1379412"/>
                  <a:gd name="connsiteY3" fmla="*/ 528318 h 1047456"/>
                  <a:gd name="connsiteX4" fmla="*/ 1379412 w 1379412"/>
                  <a:gd name="connsiteY4" fmla="*/ 925084 h 1047456"/>
                  <a:gd name="connsiteX5" fmla="*/ 892553 w 1379412"/>
                  <a:gd name="connsiteY5" fmla="*/ 1047456 h 1047456"/>
                  <a:gd name="connsiteX6" fmla="*/ 165163 w 1379412"/>
                  <a:gd name="connsiteY6" fmla="*/ 1047456 h 1047456"/>
                  <a:gd name="connsiteX7" fmla="*/ 1331 w 1379412"/>
                  <a:gd name="connsiteY7" fmla="*/ 883624 h 1047456"/>
                  <a:gd name="connsiteX8" fmla="*/ 0 w 1379412"/>
                  <a:gd name="connsiteY8" fmla="*/ 63226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099120 w 1378081"/>
                  <a:gd name="connsiteY3" fmla="*/ 528318 h 1047456"/>
                  <a:gd name="connsiteX4" fmla="*/ 1378081 w 1378081"/>
                  <a:gd name="connsiteY4" fmla="*/ 925084 h 1047456"/>
                  <a:gd name="connsiteX5" fmla="*/ 891222 w 1378081"/>
                  <a:gd name="connsiteY5" fmla="*/ 1047456 h 1047456"/>
                  <a:gd name="connsiteX6" fmla="*/ 163832 w 1378081"/>
                  <a:gd name="connsiteY6" fmla="*/ 1047456 h 1047456"/>
                  <a:gd name="connsiteX7" fmla="*/ 0 w 1378081"/>
                  <a:gd name="connsiteY7" fmla="*/ 883624 h 1047456"/>
                  <a:gd name="connsiteX0" fmla="*/ 0 w 1378081"/>
                  <a:gd name="connsiteY0" fmla="*/ 883624 h 1047456"/>
                  <a:gd name="connsiteX1" fmla="*/ 260862 w 1378081"/>
                  <a:gd name="connsiteY1" fmla="*/ 322711 h 1047456"/>
                  <a:gd name="connsiteX2" fmla="*/ 653723 w 1378081"/>
                  <a:gd name="connsiteY2" fmla="*/ 0 h 1047456"/>
                  <a:gd name="connsiteX3" fmla="*/ 1378081 w 1378081"/>
                  <a:gd name="connsiteY3" fmla="*/ 925084 h 1047456"/>
                  <a:gd name="connsiteX4" fmla="*/ 891222 w 1378081"/>
                  <a:gd name="connsiteY4" fmla="*/ 1047456 h 1047456"/>
                  <a:gd name="connsiteX5" fmla="*/ 163832 w 1378081"/>
                  <a:gd name="connsiteY5" fmla="*/ 1047456 h 1047456"/>
                  <a:gd name="connsiteX6" fmla="*/ 0 w 1378081"/>
                  <a:gd name="connsiteY6" fmla="*/ 883624 h 1047456"/>
                  <a:gd name="connsiteX0" fmla="*/ 0 w 1378081"/>
                  <a:gd name="connsiteY0" fmla="*/ 883673 h 1047505"/>
                  <a:gd name="connsiteX1" fmla="*/ 653723 w 1378081"/>
                  <a:gd name="connsiteY1" fmla="*/ 49 h 1047505"/>
                  <a:gd name="connsiteX2" fmla="*/ 1378081 w 1378081"/>
                  <a:gd name="connsiteY2" fmla="*/ 925133 h 1047505"/>
                  <a:gd name="connsiteX3" fmla="*/ 891222 w 1378081"/>
                  <a:gd name="connsiteY3" fmla="*/ 1047505 h 1047505"/>
                  <a:gd name="connsiteX4" fmla="*/ 163832 w 1378081"/>
                  <a:gd name="connsiteY4" fmla="*/ 1047505 h 1047505"/>
                  <a:gd name="connsiteX5" fmla="*/ 0 w 1378081"/>
                  <a:gd name="connsiteY5" fmla="*/ 883673 h 1047505"/>
                  <a:gd name="connsiteX0" fmla="*/ 3287 w 1217536"/>
                  <a:gd name="connsiteY0" fmla="*/ 1047456 h 1047456"/>
                  <a:gd name="connsiteX1" fmla="*/ 493178 w 1217536"/>
                  <a:gd name="connsiteY1" fmla="*/ 0 h 1047456"/>
                  <a:gd name="connsiteX2" fmla="*/ 1217536 w 1217536"/>
                  <a:gd name="connsiteY2" fmla="*/ 925084 h 1047456"/>
                  <a:gd name="connsiteX3" fmla="*/ 730677 w 1217536"/>
                  <a:gd name="connsiteY3" fmla="*/ 1047456 h 1047456"/>
                  <a:gd name="connsiteX4" fmla="*/ 3287 w 1217536"/>
                  <a:gd name="connsiteY4" fmla="*/ 1047456 h 1047456"/>
                  <a:gd name="connsiteX0" fmla="*/ 1827 w 1503247"/>
                  <a:gd name="connsiteY0" fmla="*/ 968827 h 1047456"/>
                  <a:gd name="connsiteX1" fmla="*/ 778889 w 1503247"/>
                  <a:gd name="connsiteY1" fmla="*/ 0 h 1047456"/>
                  <a:gd name="connsiteX2" fmla="*/ 1503247 w 1503247"/>
                  <a:gd name="connsiteY2" fmla="*/ 925084 h 1047456"/>
                  <a:gd name="connsiteX3" fmla="*/ 1016388 w 1503247"/>
                  <a:gd name="connsiteY3" fmla="*/ 1047456 h 1047456"/>
                  <a:gd name="connsiteX4" fmla="*/ 1827 w 1503247"/>
                  <a:gd name="connsiteY4" fmla="*/ 968827 h 1047456"/>
                  <a:gd name="connsiteX0" fmla="*/ 1827 w 1503247"/>
                  <a:gd name="connsiteY0" fmla="*/ 968827 h 1067218"/>
                  <a:gd name="connsiteX1" fmla="*/ 778889 w 1503247"/>
                  <a:gd name="connsiteY1" fmla="*/ 0 h 1067218"/>
                  <a:gd name="connsiteX2" fmla="*/ 1503247 w 1503247"/>
                  <a:gd name="connsiteY2" fmla="*/ 925084 h 1067218"/>
                  <a:gd name="connsiteX3" fmla="*/ 1827 w 1503247"/>
                  <a:gd name="connsiteY3" fmla="*/ 968827 h 1067218"/>
                  <a:gd name="connsiteX0" fmla="*/ 1827 w 1557523"/>
                  <a:gd name="connsiteY0" fmla="*/ 968827 h 1081044"/>
                  <a:gd name="connsiteX1" fmla="*/ 778889 w 1557523"/>
                  <a:gd name="connsiteY1" fmla="*/ 0 h 1081044"/>
                  <a:gd name="connsiteX2" fmla="*/ 1557523 w 1557523"/>
                  <a:gd name="connsiteY2" fmla="*/ 956337 h 1081044"/>
                  <a:gd name="connsiteX3" fmla="*/ 1827 w 1557523"/>
                  <a:gd name="connsiteY3" fmla="*/ 968827 h 108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7523" h="1081044">
                    <a:moveTo>
                      <a:pt x="1827" y="968827"/>
                    </a:moveTo>
                    <a:cubicBezTo>
                      <a:pt x="-37756" y="794251"/>
                      <a:pt x="576514" y="20395"/>
                      <a:pt x="778889" y="0"/>
                    </a:cubicBezTo>
                    <a:cubicBezTo>
                      <a:pt x="965092" y="100395"/>
                      <a:pt x="1517940" y="781761"/>
                      <a:pt x="1557523" y="956337"/>
                    </a:cubicBezTo>
                    <a:cubicBezTo>
                      <a:pt x="1428013" y="1117808"/>
                      <a:pt x="122553" y="1123008"/>
                      <a:pt x="1827" y="968827"/>
                    </a:cubicBez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Select lowest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decomposition tree whose subtree represents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 in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so child subtrees contain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lvl="2"/>
                <a:r>
                  <a:rPr lang="en-US" dirty="0" smtClean="0"/>
                  <a:t>Some child subtree represents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and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Apply the reduction rule to the 2-separation between that child and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7355160" cy="5184354"/>
              </a:xfrm>
              <a:blipFill rotWithShape="0">
                <a:blip r:embed="rId3"/>
                <a:stretch>
                  <a:fillRect l="-1326" t="-940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long paths and cycles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 (</a:t>
                </a:r>
                <a14:m>
                  <m:oMath xmlns:m="http://schemas.openxmlformats.org/officeDocument/2006/math">
                    <m:r>
                      <a:rPr lang="en-US" b="0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simple path (cycle) of length </a:t>
                </a:r>
                <a:r>
                  <a:rPr lang="en-US" b="1" dirty="0" smtClean="0"/>
                  <a:t>at least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Such a path (cycle) is called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-path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-cycle)</a:t>
                </a:r>
              </a:p>
              <a:p>
                <a:r>
                  <a:rPr lang="en-US" dirty="0" smtClean="0"/>
                  <a:t>Generalizes </a:t>
                </a:r>
                <a:r>
                  <a:rPr lang="en-US" cap="small" dirty="0" smtClean="0"/>
                  <a:t>Hamiltonian Path (Cycle)</a:t>
                </a:r>
                <a:r>
                  <a:rPr lang="en-US" dirty="0" smtClean="0"/>
                  <a:t>, so NP-complete</a:t>
                </a:r>
              </a:p>
              <a:p>
                <a:pPr lvl="1"/>
                <a:r>
                  <a:rPr lang="en-US" dirty="0" smtClean="0"/>
                  <a:t>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at most three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are </a:t>
                </a:r>
                <a:r>
                  <a:rPr lang="en-US" b="1" dirty="0" smtClean="0"/>
                  <a:t>fixed-parameter tractable</a:t>
                </a:r>
              </a:p>
              <a:p>
                <a:pPr lvl="1"/>
                <a:r>
                  <a:rPr lang="en-US" dirty="0" smtClean="0"/>
                  <a:t>Solvable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5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  <p:pic>
        <p:nvPicPr>
          <p:cNvPr id="6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371703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2-separation to reduce (II)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err="1" smtClean="0"/>
                  <a:t>Triconnected</a:t>
                </a:r>
                <a:r>
                  <a:rPr lang="en-US" dirty="0" smtClean="0"/>
                  <a:t>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contains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lvl="2"/>
                <a:r>
                  <a:rPr lang="en-US" dirty="0" smtClean="0"/>
                  <a:t>Two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attach to the </a:t>
                </a:r>
                <a:r>
                  <a:rPr lang="en-US" b="1" dirty="0" smtClean="0"/>
                  <a:t>same </a:t>
                </a:r>
                <a:r>
                  <a:rPr lang="en-US" dirty="0" smtClean="0"/>
                  <a:t>minimal separator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be the vertices represented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contain the remaining vertices (and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Apply the reduction rule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974"/>
                <a:ext cx="9144000" cy="2755829"/>
              </a:xfrm>
              <a:blipFill rotWithShape="0">
                <a:blip r:embed="rId2"/>
                <a:stretch>
                  <a:fillRect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8" name="TwoChildr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9" y="3952803"/>
            <a:ext cx="1895475" cy="262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3796835"/>
            <a:ext cx="3429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decomposing the input graph, if there is a connected component with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1.59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1.59</m:t>
                        </m:r>
                      </m:sup>
                    </m:sSup>
                  </m:oMath>
                </a14:m>
                <a:r>
                  <a:rPr lang="en-US" dirty="0" smtClean="0"/>
                  <a:t> vertices we either find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-cycle or reduce to a smaller graph</a:t>
                </a:r>
              </a:p>
              <a:p>
                <a:r>
                  <a:rPr lang="en-US" dirty="0" smtClean="0"/>
                  <a:t>Each step decreases the number of vertices or increases the number of </a:t>
                </a:r>
                <a:r>
                  <a:rPr lang="en-US" dirty="0" err="1" smtClean="0"/>
                  <a:t>biconnected</a:t>
                </a:r>
                <a:r>
                  <a:rPr lang="en-US" dirty="0" smtClean="0"/>
                  <a:t> components</a:t>
                </a:r>
              </a:p>
              <a:p>
                <a:r>
                  <a:rPr lang="en-US" dirty="0" smtClean="0"/>
                  <a:t>After a polynomial number of rounds, all connected components have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We query the oracle for each of them and decide</a:t>
                </a:r>
              </a:p>
              <a:p>
                <a:r>
                  <a:rPr lang="en-US" dirty="0" smtClean="0"/>
                  <a:t>More careful analysis gives size bound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537321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err="1" smtClean="0"/>
                  <a:t>Cycle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Turing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on </a:t>
                </a:r>
                <a:r>
                  <a:rPr lang="nl-NL" sz="2400" dirty="0" err="1" smtClean="0"/>
                  <a:t>planar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graphs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373216"/>
                <a:ext cx="8064896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Extension to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 smtClean="0"/>
                  <a:t>-Path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, the reduction rule needs to be updated</a:t>
                </a:r>
              </a:p>
              <a:p>
                <a:pPr lvl="1"/>
                <a:r>
                  <a:rPr lang="en-US" dirty="0" smtClean="0"/>
                  <a:t>There are 6 structurally different ways in which a longest path can cross a 2-separation</a:t>
                </a:r>
              </a:p>
              <a:p>
                <a:pPr lvl="1"/>
                <a:r>
                  <a:rPr lang="en-US" dirty="0" smtClean="0"/>
                  <a:t>Reduction rule preserves a maximum-length copy of each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462" y="4839859"/>
            <a:ext cx="47910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 supporting the </a:t>
            </a:r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291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Proven analogously to existence of good separation</a:t>
            </a:r>
          </a:p>
          <a:p>
            <a:r>
              <a:rPr lang="en-US" dirty="0" smtClean="0"/>
              <a:t>This claim shows:</a:t>
            </a:r>
          </a:p>
          <a:p>
            <a:pPr lvl="1"/>
            <a:r>
              <a:rPr lang="en-US" dirty="0" smtClean="0"/>
              <a:t>If the reduction rule cannot make progress, answer is YES</a:t>
            </a:r>
          </a:p>
          <a:p>
            <a:r>
              <a:rPr lang="en-US" dirty="0" smtClean="0"/>
              <a:t>Are there other graph structures for which such a claim holds?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323528" y="1356392"/>
                <a:ext cx="8496944" cy="19285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l" eaLnBrk="0" hangingPunct="0">
                  <a:spcBef>
                    <a:spcPts val="1800"/>
                  </a:spcBef>
                </a:pPr>
                <a:r>
                  <a:rPr lang="en-US" sz="2400" b="1" kern="0" dirty="0" smtClean="0">
                    <a:solidFill>
                      <a:srgbClr val="000000"/>
                    </a:solidFill>
                  </a:rPr>
                  <a:t>Claim.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</a:rPr>
                  <a:t> is a planar graph </a:t>
                </a:r>
                <a:r>
                  <a:rPr lang="en-US" sz="2400" kern="0" dirty="0" smtClean="0">
                    <a:solidFill>
                      <a:srgbClr val="00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2.59</m:t>
                        </m:r>
                      </m:sup>
                    </m:sSup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</a:rPr>
                  <a:t> vertices not having any separation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</a:rPr>
                  <a:t> of order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kern="0" dirty="0" smtClean="0">
                    <a:solidFill>
                      <a:srgbClr val="000000"/>
                    </a:solidFill>
                  </a:rPr>
                  <a:t> with:</a:t>
                </a:r>
                <a:br>
                  <a:rPr lang="en-US" sz="2400" kern="0" dirty="0" smtClean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2.59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0" dirty="0" smtClean="0">
                  <a:solidFill>
                    <a:srgbClr val="000000"/>
                  </a:solidFill>
                </a:endParaRPr>
              </a:p>
              <a:p>
                <a:pPr lvl="1" algn="l" eaLnBrk="0" hangingPunct="0">
                  <a:spcBef>
                    <a:spcPct val="20000"/>
                  </a:spcBef>
                </a:pPr>
                <a:r>
                  <a:rPr lang="en-US" sz="2400" kern="0" dirty="0" smtClean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</a:rPr>
                  <a:t> has a cycle of length at least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356392"/>
                <a:ext cx="8496944" cy="192859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have polynomial Turing kernels in several restricted graph families</a:t>
                </a:r>
              </a:p>
              <a:p>
                <a:r>
                  <a:rPr lang="en-US" dirty="0" smtClean="0"/>
                  <a:t>In Turing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, reduce using the solutions to small instances of NP-hard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, supplied by the oracle</a:t>
                </a:r>
              </a:p>
              <a:p>
                <a:r>
                  <a:rPr lang="en-US" dirty="0" smtClean="0"/>
                  <a:t>Open problems: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/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817824079"/>
                  </p:ext>
                </p:extLst>
              </p:nvPr>
            </p:nvGraphicFramePr>
            <p:xfrm>
              <a:off x="888480" y="3212976"/>
              <a:ext cx="7809434" cy="26250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3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A379D463-E65E-4C50-97E4-211E16EED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0D08240-2F9B-4228-8349-09FBCFB7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407458B-5AF8-4F94-BDC4-5A3FA22D3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11" name="Vertical Scroll 10"/>
          <p:cNvSpPr/>
          <p:nvPr/>
        </p:nvSpPr>
        <p:spPr bwMode="auto">
          <a:xfrm>
            <a:off x="1187624" y="476673"/>
            <a:ext cx="6192688" cy="5904656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Woh</a:t>
            </a:r>
            <a:r>
              <a:rPr lang="en-US" sz="1800" dirty="0"/>
              <a:t>, oh-oh-oh</a:t>
            </a:r>
          </a:p>
          <a:p>
            <a:pPr algn="l"/>
            <a:r>
              <a:rPr lang="en-US" sz="1800" dirty="0"/>
              <a:t>Find the </a:t>
            </a:r>
            <a:r>
              <a:rPr lang="en-US" sz="1800" cap="small" dirty="0"/>
              <a:t>Longest Path</a:t>
            </a:r>
          </a:p>
          <a:p>
            <a:pPr algn="l"/>
            <a:r>
              <a:rPr lang="en-US" sz="1800" dirty="0" err="1"/>
              <a:t>Woh</a:t>
            </a:r>
            <a:r>
              <a:rPr lang="en-US" sz="1800" dirty="0"/>
              <a:t> oh-oh</a:t>
            </a:r>
          </a:p>
          <a:p>
            <a:pPr algn="l"/>
            <a:r>
              <a:rPr lang="en-US" sz="1800" dirty="0"/>
              <a:t>Find the </a:t>
            </a:r>
            <a:r>
              <a:rPr lang="en-US" sz="1800" cap="small" dirty="0"/>
              <a:t>Longest Path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If you said P </a:t>
            </a:r>
            <a:r>
              <a:rPr lang="en-US" sz="1800" dirty="0" smtClean="0"/>
              <a:t>is </a:t>
            </a:r>
            <a:r>
              <a:rPr lang="en-US" sz="1800" dirty="0"/>
              <a:t>NP tonight</a:t>
            </a:r>
          </a:p>
          <a:p>
            <a:pPr algn="l"/>
            <a:r>
              <a:rPr lang="en-US" sz="1800" dirty="0"/>
              <a:t>There would still be papers left to write</a:t>
            </a:r>
          </a:p>
          <a:p>
            <a:pPr algn="l"/>
            <a:r>
              <a:rPr lang="en-US" sz="1800" dirty="0"/>
              <a:t>I have a weakness</a:t>
            </a:r>
          </a:p>
          <a:p>
            <a:pPr algn="l"/>
            <a:r>
              <a:rPr lang="en-US" sz="1800" dirty="0"/>
              <a:t>I'm addicted to completeness</a:t>
            </a:r>
          </a:p>
          <a:p>
            <a:pPr algn="l"/>
            <a:r>
              <a:rPr lang="en-US" sz="1800" dirty="0"/>
              <a:t>And I keep searching for the </a:t>
            </a:r>
            <a:r>
              <a:rPr lang="en-US" sz="1800" cap="small" dirty="0" smtClean="0"/>
              <a:t>Longest </a:t>
            </a:r>
            <a:r>
              <a:rPr lang="en-US" sz="1800" cap="small" dirty="0"/>
              <a:t>Path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 algorithm I would like to see</a:t>
            </a:r>
          </a:p>
          <a:p>
            <a:pPr algn="l"/>
            <a:r>
              <a:rPr lang="en-US" sz="1800" dirty="0"/>
              <a:t>Is of </a:t>
            </a:r>
            <a:r>
              <a:rPr lang="en-US" sz="1800" dirty="0" smtClean="0"/>
              <a:t>polynomial degree</a:t>
            </a:r>
            <a:endParaRPr lang="en-US" sz="1800" dirty="0"/>
          </a:p>
          <a:p>
            <a:pPr algn="l"/>
            <a:r>
              <a:rPr lang="en-US" sz="1800" dirty="0"/>
              <a:t>Buts </a:t>
            </a:r>
            <a:r>
              <a:rPr lang="en-US" sz="1800" dirty="0" smtClean="0"/>
              <a:t>it’s </a:t>
            </a:r>
            <a:r>
              <a:rPr lang="en-US" sz="1800" dirty="0"/>
              <a:t>elusive,</a:t>
            </a:r>
          </a:p>
          <a:p>
            <a:pPr algn="l"/>
            <a:r>
              <a:rPr lang="en-US" sz="1800" dirty="0"/>
              <a:t>Nobody has found conclusive</a:t>
            </a:r>
          </a:p>
          <a:p>
            <a:pPr algn="l"/>
            <a:r>
              <a:rPr lang="en-US" sz="1800" dirty="0"/>
              <a:t>Evidence that we can find the </a:t>
            </a:r>
            <a:r>
              <a:rPr lang="en-US" sz="1800" cap="small" dirty="0"/>
              <a:t>Longest Path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37763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+mj-lt"/>
              </a:rPr>
              <a:t>Dan </a:t>
            </a:r>
            <a:r>
              <a:rPr lang="en-US" sz="2400" b="1" dirty="0" err="1" smtClean="0">
                <a:latin typeface="+mj-lt"/>
              </a:rPr>
              <a:t>Berret</a:t>
            </a:r>
            <a:r>
              <a:rPr lang="en-US" sz="2400" b="1" dirty="0" smtClean="0">
                <a:latin typeface="+mj-lt"/>
              </a:rPr>
              <a:t>: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Find the </a:t>
            </a:r>
            <a:r>
              <a:rPr lang="en-US" sz="2400" b="1" cap="small" dirty="0" smtClean="0">
                <a:latin typeface="+mj-lt"/>
              </a:rPr>
              <a:t>Longest Path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9672" y="645333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3"/>
              </a:rPr>
              <a:t>https://</a:t>
            </a:r>
            <a:r>
              <a:rPr lang="en-US" sz="1600" dirty="0" smtClean="0">
                <a:latin typeface="+mj-lt"/>
                <a:hlinkClick r:id="rId3"/>
              </a:rPr>
              <a:t>www.youtube.com/watch?v=a3ww0gwEszo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7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9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Kernelization</a:t>
                </a:r>
                <a:r>
                  <a:rPr lang="en-US" dirty="0" smtClean="0"/>
                  <a:t> models provably effective preprocessing</a:t>
                </a:r>
              </a:p>
              <a:p>
                <a:pPr lvl="1"/>
                <a:r>
                  <a:rPr lang="en-US" dirty="0" smtClean="0"/>
                  <a:t>It is a technique to obtain FPT algorithms</a:t>
                </a:r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was known to be FPT since 1985, for a long time we did not know whether it has a </a:t>
                </a:r>
                <a:r>
                  <a:rPr lang="en-US" b="1" dirty="0" smtClean="0"/>
                  <a:t>polynomial kernel</a:t>
                </a:r>
                <a:endParaRPr lang="en-US" dirty="0" smtClean="0"/>
              </a:p>
              <a:p>
                <a:r>
                  <a:rPr lang="en-US" dirty="0" smtClean="0"/>
                  <a:t>In 2008,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Bodlaender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proved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do not</a:t>
                </a:r>
                <a:r>
                  <a:rPr lang="en-US" dirty="0" smtClean="0"/>
                  <a:t> admit polynomial kernels unless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 even on </a:t>
                </a:r>
                <a:r>
                  <a:rPr lang="en-US" b="1" dirty="0" smtClean="0"/>
                  <a:t>planar</a:t>
                </a:r>
                <a:r>
                  <a:rPr lang="en-US" dirty="0" smtClean="0"/>
                  <a:t> graphs of degree </a:t>
                </a:r>
                <a:r>
                  <a:rPr lang="en-US" dirty="0"/>
                  <a:t>at most </a:t>
                </a:r>
                <a:r>
                  <a:rPr lang="en-US" dirty="0" smtClean="0"/>
                  <a:t>three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notions of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b="1" dirty="0" smtClean="0"/>
                  <a:t>other</a:t>
                </a:r>
                <a:r>
                  <a:rPr lang="en-US" dirty="0" smtClean="0"/>
                  <a:t> parameterized problems that do not admit polynomial kernels, researchers found provably effective preprocessing schemes in a slightly </a:t>
                </a:r>
                <a:r>
                  <a:rPr lang="en-US" b="1" dirty="0" smtClean="0"/>
                  <a:t>different model</a:t>
                </a:r>
              </a:p>
              <a:p>
                <a:pPr lvl="1"/>
                <a:r>
                  <a:rPr lang="en-US" dirty="0" smtClean="0"/>
                  <a:t>A reduction to a list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𝑝𝑜𝑙𝑦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-size instances</a:t>
                </a:r>
              </a:p>
              <a:p>
                <a:r>
                  <a:rPr lang="en-US" dirty="0" smtClean="0"/>
                  <a:t>Are there provably effective preprocessing schemes for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 </a:t>
                </a:r>
                <a:r>
                  <a:rPr lang="en-US" dirty="0" smtClean="0"/>
                  <a:t>in such relaxed models?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5" name="Single-output"/>
          <p:cNvGrpSpPr/>
          <p:nvPr/>
        </p:nvGrpSpPr>
        <p:grpSpPr>
          <a:xfrm>
            <a:off x="1511660" y="4365104"/>
            <a:ext cx="6120680" cy="1919590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Forbidden" descr="C:\Users\bja065.UIB\AppData\Local\Microsoft\Windows\Temporary Internet Files\Content.IE5\QJGNOS3X\MC90043253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520" y="4582120"/>
            <a:ext cx="17526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ulti-outpu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4437112"/>
            <a:ext cx="72195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QuestionMark"/>
          <p:cNvSpPr/>
          <p:nvPr/>
        </p:nvSpPr>
        <p:spPr>
          <a:xfrm>
            <a:off x="2458820" y="4519280"/>
            <a:ext cx="131204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8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parameterized </a:t>
                </a:r>
                <a:r>
                  <a:rPr lang="en-US" dirty="0" smtClean="0"/>
                  <a:t>problem and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dirty="0"/>
                  <a:t>Turing </a:t>
                </a:r>
                <a:r>
                  <a:rPr lang="en-US" b="1" dirty="0" err="1"/>
                  <a:t>kernelization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b="1" dirty="0" smtClean="0"/>
                  <a:t>decides</a:t>
                </a:r>
                <a:r>
                  <a:rPr lang="en-US" dirty="0" smtClean="0"/>
                  <a:t> any </a:t>
                </a:r>
                <a:r>
                  <a:rPr lang="en-US" dirty="0"/>
                  <a:t>given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b="1" dirty="0"/>
                  <a:t>polynomial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in a single step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06" y="4191794"/>
            <a:ext cx="8588788" cy="21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</a:t>
                </a:r>
                <a:r>
                  <a:rPr lang="en-US" dirty="0" smtClean="0"/>
                  <a:t>.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Path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Cycle</a:t>
                </a:r>
                <a:r>
                  <a:rPr lang="en-US" dirty="0" smtClean="0"/>
                  <a:t> problems admit polynomial-size Turing kernels when the input graph is</a:t>
                </a:r>
              </a:p>
              <a:p>
                <a:pPr lvl="1"/>
                <a:r>
                  <a:rPr lang="en-US" dirty="0" smtClean="0"/>
                  <a:t>planar, or</a:t>
                </a:r>
              </a:p>
              <a:p>
                <a:pPr lvl="1"/>
                <a:r>
                  <a:rPr lang="en-US" dirty="0" smtClean="0"/>
                  <a:t>claw-free,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3,</m:t>
                        </m:r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-minor-free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of constant degree</a:t>
                </a:r>
              </a:p>
              <a:p>
                <a:r>
                  <a:rPr lang="en-US" dirty="0" smtClean="0"/>
                  <a:t>The degree of the polynomial depends on the graph class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-cycle</a:t>
                </a:r>
                <a:r>
                  <a:rPr lang="en-US" dirty="0" smtClean="0"/>
                  <a:t>, Turing kernel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2.59</m:t>
                        </m:r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4941168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2400" dirty="0" smtClean="0"/>
              <a:t>The </a:t>
            </a:r>
            <a:r>
              <a:rPr lang="nl-NL" sz="2400" b="1" dirty="0" err="1" smtClean="0"/>
              <a:t>difficult</a:t>
            </a:r>
            <a:r>
              <a:rPr lang="nl-NL" sz="2400" dirty="0" smtClean="0"/>
              <a:t> part of </a:t>
            </a:r>
            <a:r>
              <a:rPr lang="nl-NL" sz="2400" dirty="0" err="1" smtClean="0"/>
              <a:t>finding</a:t>
            </a:r>
            <a:r>
              <a:rPr lang="nl-NL" sz="2400" dirty="0" smtClean="0"/>
              <a:t> long </a:t>
            </a:r>
            <a:r>
              <a:rPr lang="nl-NL" sz="2400" dirty="0" err="1" smtClean="0"/>
              <a:t>paths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in these </a:t>
            </a:r>
            <a:r>
              <a:rPr lang="nl-NL" sz="2400" dirty="0" err="1" smtClean="0"/>
              <a:t>graph</a:t>
            </a:r>
            <a:r>
              <a:rPr lang="nl-NL" sz="2400" dirty="0" smtClean="0"/>
              <a:t> classes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confined</a:t>
            </a:r>
            <a:r>
              <a:rPr lang="nl-NL" sz="2400" dirty="0" smtClean="0"/>
              <a:t>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b="1" dirty="0" smtClean="0"/>
              <a:t>small </a:t>
            </a:r>
            <a:r>
              <a:rPr lang="nl-NL" sz="2400" b="1" dirty="0" err="1" smtClean="0"/>
              <a:t>subtasks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7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Adaptivity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kernel crucially exploits the possibility of an </a:t>
                </a:r>
                <a:r>
                  <a:rPr lang="en-US" b="1" dirty="0" smtClean="0"/>
                  <a:t>adaptive interaction</a:t>
                </a:r>
                <a:r>
                  <a:rPr lang="en-US" dirty="0" smtClean="0"/>
                  <a:t> with the oracle</a:t>
                </a:r>
              </a:p>
              <a:p>
                <a:pPr lvl="1"/>
                <a:r>
                  <a:rPr lang="en-US" dirty="0" smtClean="0"/>
                  <a:t>The next queries depend on previous answers</a:t>
                </a:r>
              </a:p>
              <a:p>
                <a:pPr lvl="1"/>
                <a:r>
                  <a:rPr lang="en-US" dirty="0" smtClean="0"/>
                  <a:t>Compare to the non-adaptive list of small output instances</a:t>
                </a:r>
              </a:p>
              <a:p>
                <a:r>
                  <a:rPr lang="en-US" dirty="0" smtClean="0"/>
                  <a:t>This is a rare phenomenon, the only other cases known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cap="small" dirty="0"/>
                  <a:t>-Independent Set</a:t>
                </a:r>
                <a:r>
                  <a:rPr lang="en-US" dirty="0"/>
                  <a:t> in </a:t>
                </a:r>
                <a:r>
                  <a:rPr lang="en-US" cap="small" dirty="0"/>
                  <a:t>Bull</a:t>
                </a:r>
                <a:r>
                  <a:rPr lang="en-US" dirty="0"/>
                  <a:t>-free graphs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>
                    <a:solidFill>
                      <a:srgbClr val="0070C0"/>
                    </a:solidFill>
                  </a:rPr>
                  <a:t>Thomassé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et al.</a:t>
                </a:r>
                <a:r>
                  <a:rPr lang="en-US" dirty="0" smtClean="0"/>
                  <a:t> [WG 2014]</a:t>
                </a:r>
              </a:p>
              <a:p>
                <a:pPr lvl="1"/>
                <a:r>
                  <a:rPr lang="en-US" dirty="0"/>
                  <a:t>A restricted variant of planar independent set parameterized above lower bounds </a:t>
                </a:r>
                <a:br>
                  <a:rPr lang="en-US" dirty="0"/>
                </a:br>
                <a:r>
                  <a:rPr lang="en-US" dirty="0" err="1" smtClean="0">
                    <a:solidFill>
                      <a:srgbClr val="0070C0"/>
                    </a:solidFill>
                  </a:rPr>
                  <a:t>Zdeněk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Dvořák’s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talk</a:t>
                </a:r>
                <a:r>
                  <a:rPr lang="en-US" dirty="0" smtClean="0"/>
                  <a:t> [yesterday]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1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none" dirty="0" smtClean="0"/>
                  <a:t>Turing kernel for </a:t>
                </a:r>
                <a:r>
                  <a:rPr lang="en-US" cap="small" dirty="0" smtClean="0"/>
                  <a:t>planar </a:t>
                </a:r>
                <a14:m>
                  <m:oMath xmlns:m="http://schemas.openxmlformats.org/officeDocument/2006/math">
                    <m:r>
                      <a:rPr lang="en-US" b="1" i="1" cap="small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cap="small" dirty="0"/>
                  <a:t>-Cycle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45" t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26067</TotalTime>
  <Words>1787</Words>
  <Application>Microsoft Office PowerPoint</Application>
  <PresentationFormat>On-screen Show (4:3)</PresentationFormat>
  <Paragraphs>203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Calibri</vt:lpstr>
      <vt:lpstr>Arial Narrow</vt:lpstr>
      <vt:lpstr>AA-UiB-Institusjonell-mal-rev03</vt:lpstr>
      <vt:lpstr>PowerPoint Presentation</vt:lpstr>
      <vt:lpstr>Finding long paths and cycles</vt:lpstr>
      <vt:lpstr>PowerPoint Presentation</vt:lpstr>
      <vt:lpstr>Parameterized preprocessing</vt:lpstr>
      <vt:lpstr>Relaxed notions of preprocessing</vt:lpstr>
      <vt:lpstr>Turing kernelization</vt:lpstr>
      <vt:lpstr>Our results</vt:lpstr>
      <vt:lpstr>Adaptivity</vt:lpstr>
      <vt:lpstr>Turing kernel for planar k-Cycle</vt:lpstr>
      <vt:lpstr>Splitting rule for k-Cycle</vt:lpstr>
      <vt:lpstr>Long cycles through 2-separators</vt:lpstr>
      <vt:lpstr>Turing reduction rule for k-Longest Cycle</vt:lpstr>
      <vt:lpstr>Decompose-Query-Reduce</vt:lpstr>
      <vt:lpstr>Circumference of triconnected graphs</vt:lpstr>
      <vt:lpstr>Decomposition into triconnected components</vt:lpstr>
      <vt:lpstr>Decomposition into triconnected components</vt:lpstr>
      <vt:lpstr>Modern statement of the Tutte decomposition</vt:lpstr>
      <vt:lpstr>Turing kernelization using the decomposition</vt:lpstr>
      <vt:lpstr>Finding a 2-separation to reduce (I)</vt:lpstr>
      <vt:lpstr>Finding a 2-separation to reduce (II)</vt:lpstr>
      <vt:lpstr>Summary of the kernelization</vt:lpstr>
      <vt:lpstr>Extension to k-Path</vt:lpstr>
      <vt:lpstr>Graph theory supporting the kernelization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826</cp:revision>
  <cp:lastPrinted>2011-05-25T10:31:26Z</cp:lastPrinted>
  <dcterms:created xsi:type="dcterms:W3CDTF">2011-05-20T06:21:58Z</dcterms:created>
  <dcterms:modified xsi:type="dcterms:W3CDTF">2016-06-06T09:34:45Z</dcterms:modified>
</cp:coreProperties>
</file>