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2" r:id="rId2"/>
    <p:sldId id="471" r:id="rId3"/>
    <p:sldId id="474" r:id="rId4"/>
    <p:sldId id="476" r:id="rId5"/>
    <p:sldId id="469" r:id="rId6"/>
    <p:sldId id="470" r:id="rId7"/>
    <p:sldId id="475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9" r:id="rId16"/>
    <p:sldId id="490" r:id="rId17"/>
    <p:sldId id="491" r:id="rId18"/>
    <p:sldId id="492" r:id="rId19"/>
    <p:sldId id="501" r:id="rId20"/>
    <p:sldId id="493" r:id="rId21"/>
    <p:sldId id="465" r:id="rId22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5CE"/>
    <a:srgbClr val="0F94C4"/>
    <a:srgbClr val="038CC0"/>
    <a:srgbClr val="E2497F"/>
    <a:srgbClr val="008000"/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5" autoAdjust="0"/>
  </p:normalViewPr>
  <p:slideViewPr>
    <p:cSldViewPr>
      <p:cViewPr varScale="1">
        <p:scale>
          <a:sx n="134" d="100"/>
          <a:sy n="134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EE755-2C51-4D2D-9E28-BF8353C1E909}" type="doc">
      <dgm:prSet loTypeId="urn:microsoft.com/office/officeart/2005/8/layout/p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86F0937-A496-4E49-9EA7-3D29B22B46AE}">
      <dgm:prSet phldrT="[Text]"/>
      <dgm:spPr/>
      <dgm:t>
        <a:bodyPr/>
        <a:lstStyle/>
        <a:p>
          <a:r>
            <a:rPr lang="en-US" cap="small" baseline="0" dirty="0" smtClean="0"/>
            <a:t>Vertex Cover</a:t>
          </a:r>
          <a:endParaRPr lang="en-US" cap="small" baseline="0" dirty="0"/>
        </a:p>
      </dgm:t>
    </dgm:pt>
    <dgm:pt modelId="{E45CB78F-3B8C-4F70-9CEC-B3B03648321C}" type="parTrans" cxnId="{AB024EAE-3926-464D-9F27-16C1EF592B6C}">
      <dgm:prSet/>
      <dgm:spPr/>
      <dgm:t>
        <a:bodyPr/>
        <a:lstStyle/>
        <a:p>
          <a:endParaRPr lang="en-US"/>
        </a:p>
      </dgm:t>
    </dgm:pt>
    <dgm:pt modelId="{FB83AAF9-08FB-4281-A25A-CC5FF207A5FB}" type="sibTrans" cxnId="{AB024EAE-3926-464D-9F27-16C1EF592B6C}">
      <dgm:prSet/>
      <dgm:spPr/>
      <dgm:t>
        <a:bodyPr/>
        <a:lstStyle/>
        <a:p>
          <a:endParaRPr lang="en-US"/>
        </a:p>
      </dgm:t>
    </dgm:pt>
    <dgm:pt modelId="{3E52802C-310D-478A-BFDC-DD7DA987FB59}">
      <dgm:prSet phldrT="[Text]"/>
      <dgm:spPr/>
      <dgm:t>
        <a:bodyPr/>
        <a:lstStyle/>
        <a:p>
          <a:r>
            <a:rPr lang="en-US" cap="small" baseline="0" dirty="0" smtClean="0"/>
            <a:t>Feedback Vertex Set</a:t>
          </a:r>
          <a:endParaRPr lang="en-US" cap="small" baseline="0" dirty="0"/>
        </a:p>
      </dgm:t>
    </dgm:pt>
    <dgm:pt modelId="{9019D187-7EB1-4605-9DA9-7008620C81F1}" type="parTrans" cxnId="{BDC15A02-47D8-4FCC-9E7B-FEA5780D07B0}">
      <dgm:prSet/>
      <dgm:spPr/>
      <dgm:t>
        <a:bodyPr/>
        <a:lstStyle/>
        <a:p>
          <a:endParaRPr lang="en-US"/>
        </a:p>
      </dgm:t>
    </dgm:pt>
    <dgm:pt modelId="{C27EC7ED-DF0D-445E-A836-EFE4432046E6}" type="sibTrans" cxnId="{BDC15A02-47D8-4FCC-9E7B-FEA5780D07B0}">
      <dgm:prSet/>
      <dgm:spPr/>
      <dgm:t>
        <a:bodyPr/>
        <a:lstStyle/>
        <a:p>
          <a:endParaRPr lang="en-US"/>
        </a:p>
      </dgm:t>
    </dgm:pt>
    <dgm:pt modelId="{8C4F2512-3E32-4160-AA26-248D135DA468}">
      <dgm:prSet phldrT="[Text]"/>
      <dgm:spPr/>
      <dgm:t>
        <a:bodyPr/>
        <a:lstStyle/>
        <a:p>
          <a:r>
            <a:rPr lang="en-US" cap="small" baseline="0" dirty="0" smtClean="0"/>
            <a:t>Planarization</a:t>
          </a:r>
          <a:endParaRPr lang="en-US" cap="small" baseline="0" dirty="0"/>
        </a:p>
      </dgm:t>
    </dgm:pt>
    <dgm:pt modelId="{103F3D0B-ED11-4EFC-A610-2D7D2075986A}" type="parTrans" cxnId="{7F1555B1-AA4C-4851-A25A-698316DC0B4C}">
      <dgm:prSet/>
      <dgm:spPr/>
      <dgm:t>
        <a:bodyPr/>
        <a:lstStyle/>
        <a:p>
          <a:endParaRPr lang="en-US"/>
        </a:p>
      </dgm:t>
    </dgm:pt>
    <dgm:pt modelId="{A22B33F9-712D-4E25-88CE-E8A55743CCFD}" type="sibTrans" cxnId="{7F1555B1-AA4C-4851-A25A-698316DC0B4C}">
      <dgm:prSet/>
      <dgm:spPr/>
      <dgm:t>
        <a:bodyPr/>
        <a:lstStyle/>
        <a:p>
          <a:endParaRPr lang="en-US"/>
        </a:p>
      </dgm:t>
    </dgm:pt>
    <dgm:pt modelId="{055A324E-C860-4323-8B27-E583C95A4F79}">
      <dgm:prSet phldrT="[Text]"/>
      <dgm:spPr/>
      <dgm:t>
        <a:bodyPr/>
        <a:lstStyle/>
        <a:p>
          <a:r>
            <a:rPr lang="en-US" cap="small" baseline="0" dirty="0" err="1" smtClean="0"/>
            <a:t>Outerplanar</a:t>
          </a:r>
          <a:r>
            <a:rPr lang="en-US" cap="small" baseline="0" dirty="0" smtClean="0"/>
            <a:t> vertex deletion</a:t>
          </a:r>
          <a:endParaRPr lang="en-US" cap="small" baseline="0" dirty="0"/>
        </a:p>
      </dgm:t>
    </dgm:pt>
    <dgm:pt modelId="{557B0FE4-D360-496C-B915-85A1E27B3FC9}" type="parTrans" cxnId="{AC10FE60-DEF1-4D27-A7C7-5C4FA31BEA06}">
      <dgm:prSet/>
      <dgm:spPr/>
      <dgm:t>
        <a:bodyPr/>
        <a:lstStyle/>
        <a:p>
          <a:endParaRPr lang="en-US"/>
        </a:p>
      </dgm:t>
    </dgm:pt>
    <dgm:pt modelId="{909D5C26-2739-41A4-B45F-ABA2400D1830}" type="sibTrans" cxnId="{AC10FE60-DEF1-4D27-A7C7-5C4FA31BEA06}">
      <dgm:prSet/>
      <dgm:spPr/>
      <dgm:t>
        <a:bodyPr/>
        <a:lstStyle/>
        <a:p>
          <a:endParaRPr lang="en-US"/>
        </a:p>
      </dgm:t>
    </dgm:pt>
    <dgm:pt modelId="{F30DD50A-93F2-4A12-9519-E0335AA16E54}">
      <dgm:prSet phldrT="[Text]"/>
      <dgm:spPr/>
      <dgm:t>
        <a:bodyPr/>
        <a:lstStyle/>
        <a:p>
          <a:r>
            <a:rPr lang="en-US" cap="small" baseline="0" dirty="0" smtClean="0"/>
            <a:t>Pathwidth-1 vertex deletion</a:t>
          </a:r>
          <a:endParaRPr lang="en-US" cap="small" baseline="0" dirty="0"/>
        </a:p>
      </dgm:t>
    </dgm:pt>
    <dgm:pt modelId="{3A454228-E431-45F1-A9D1-8DA7A8F81241}" type="parTrans" cxnId="{A5460AD6-9068-4C8D-ABBF-8A71B4B0CE4B}">
      <dgm:prSet/>
      <dgm:spPr/>
      <dgm:t>
        <a:bodyPr/>
        <a:lstStyle/>
        <a:p>
          <a:endParaRPr lang="en-US"/>
        </a:p>
      </dgm:t>
    </dgm:pt>
    <dgm:pt modelId="{6AF73040-15CE-4494-A73E-A4C955863985}" type="sibTrans" cxnId="{A5460AD6-9068-4C8D-ABBF-8A71B4B0CE4B}">
      <dgm:prSet/>
      <dgm:spPr/>
      <dgm:t>
        <a:bodyPr/>
        <a:lstStyle/>
        <a:p>
          <a:endParaRPr lang="en-US"/>
        </a:p>
      </dgm:t>
    </dgm:pt>
    <dgm:pt modelId="{AB87C294-ADEE-41B1-A337-5E56DAE323EB}">
      <dgm:prSet phldrT="[Text]"/>
      <dgm:spPr/>
      <dgm:t>
        <a:bodyPr/>
        <a:lstStyle/>
        <a:p>
          <a:r>
            <a:rPr lang="en-US" cap="small" baseline="0" dirty="0" smtClean="0"/>
            <a:t>Treedepth-2 vertex deletion</a:t>
          </a:r>
          <a:endParaRPr lang="en-US" cap="small" baseline="0" dirty="0"/>
        </a:p>
      </dgm:t>
    </dgm:pt>
    <dgm:pt modelId="{77EB0F30-93FB-4798-A467-AF4CF7E2FEE1}" type="parTrans" cxnId="{BC31FA81-7BA6-44EA-88E3-EAFAC5CE4C45}">
      <dgm:prSet/>
      <dgm:spPr/>
      <dgm:t>
        <a:bodyPr/>
        <a:lstStyle/>
        <a:p>
          <a:endParaRPr lang="en-US"/>
        </a:p>
      </dgm:t>
    </dgm:pt>
    <dgm:pt modelId="{69AA63E1-6327-4991-9EB3-B50D547E74DF}" type="sibTrans" cxnId="{BC31FA81-7BA6-44EA-88E3-EAFAC5CE4C45}">
      <dgm:prSet/>
      <dgm:spPr/>
      <dgm:t>
        <a:bodyPr/>
        <a:lstStyle/>
        <a:p>
          <a:endParaRPr lang="en-US"/>
        </a:p>
      </dgm:t>
    </dgm:pt>
    <dgm:pt modelId="{DE8FC74B-5C7B-4CE3-A838-957E32E15A64}" type="pres">
      <dgm:prSet presAssocID="{2DDEE755-2C51-4D2D-9E28-BF8353C1E9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1AD94-D5F3-4306-AB77-4011EF0ECB76}" type="pres">
      <dgm:prSet presAssocID="{686F0937-A496-4E49-9EA7-3D29B22B46AE}" presName="compNode" presStyleCnt="0"/>
      <dgm:spPr/>
    </dgm:pt>
    <dgm:pt modelId="{1C09C1ED-9EBC-4E05-910D-27FCF7E33B9F}" type="pres">
      <dgm:prSet presAssocID="{686F0937-A496-4E49-9EA7-3D29B22B46AE}" presName="pictRect" presStyleLbl="node1" presStyleIdx="0" presStyleCnt="6"/>
      <dgm:spPr/>
    </dgm:pt>
    <dgm:pt modelId="{D35851CE-2ACB-4EEE-9CFD-C60709FB0504}" type="pres">
      <dgm:prSet presAssocID="{686F0937-A496-4E49-9EA7-3D29B22B46AE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D90CF-B75D-48C0-964B-46A9A8D1725B}" type="pres">
      <dgm:prSet presAssocID="{FB83AAF9-08FB-4281-A25A-CC5FF207A5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0970B5-4B4C-4F57-944F-9F5A240D23BC}" type="pres">
      <dgm:prSet presAssocID="{3E52802C-310D-478A-BFDC-DD7DA987FB59}" presName="compNode" presStyleCnt="0"/>
      <dgm:spPr/>
    </dgm:pt>
    <dgm:pt modelId="{A5D6D283-420F-4933-86C5-A756A65F3334}" type="pres">
      <dgm:prSet presAssocID="{3E52802C-310D-478A-BFDC-DD7DA987FB59}" presName="pictRect" presStyleLbl="node1" presStyleIdx="1" presStyleCnt="6"/>
      <dgm:spPr/>
    </dgm:pt>
    <dgm:pt modelId="{75BB75AC-7D70-42BC-9CED-8CC48792BE8C}" type="pres">
      <dgm:prSet presAssocID="{3E52802C-310D-478A-BFDC-DD7DA987FB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E6522-099D-4025-AFF1-8FC6F9D2DCCA}" type="pres">
      <dgm:prSet presAssocID="{C27EC7ED-DF0D-445E-A836-EFE4432046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D142A8-CA63-4504-B2B1-2DA681D69EC5}" type="pres">
      <dgm:prSet presAssocID="{8C4F2512-3E32-4160-AA26-248D135DA468}" presName="compNode" presStyleCnt="0"/>
      <dgm:spPr/>
    </dgm:pt>
    <dgm:pt modelId="{BE13D773-D999-42BC-830F-5379C72C0A94}" type="pres">
      <dgm:prSet presAssocID="{8C4F2512-3E32-4160-AA26-248D135DA468}" presName="pictRect" presStyleLbl="node1" presStyleIdx="2" presStyleCnt="6"/>
      <dgm:spPr/>
    </dgm:pt>
    <dgm:pt modelId="{5D88DE32-39D8-451C-BE19-66DFBF96CCC9}" type="pres">
      <dgm:prSet presAssocID="{8C4F2512-3E32-4160-AA26-248D135DA468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E37C8-3A37-4D66-8E8C-5137A9CCDB25}" type="pres">
      <dgm:prSet presAssocID="{A22B33F9-712D-4E25-88CE-E8A55743CC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E294D1-EDC7-4FBF-81EA-82BAFD6473AC}" type="pres">
      <dgm:prSet presAssocID="{055A324E-C860-4323-8B27-E583C95A4F79}" presName="compNode" presStyleCnt="0"/>
      <dgm:spPr/>
    </dgm:pt>
    <dgm:pt modelId="{A5A60764-B689-4F5D-A52D-51E4F57AC2B6}" type="pres">
      <dgm:prSet presAssocID="{055A324E-C860-4323-8B27-E583C95A4F79}" presName="pictRect" presStyleLbl="node1" presStyleIdx="3" presStyleCnt="6"/>
      <dgm:spPr/>
    </dgm:pt>
    <dgm:pt modelId="{E5553DB9-310C-4BA0-9886-5EB610210143}" type="pres">
      <dgm:prSet presAssocID="{055A324E-C860-4323-8B27-E583C95A4F79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F9142-41A9-4BA2-A2C2-063975679A11}" type="pres">
      <dgm:prSet presAssocID="{909D5C26-2739-41A4-B45F-ABA2400D18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98896F-B1B6-4569-94A5-D7E9B8C4D9A3}" type="pres">
      <dgm:prSet presAssocID="{AB87C294-ADEE-41B1-A337-5E56DAE323EB}" presName="compNode" presStyleCnt="0"/>
      <dgm:spPr/>
    </dgm:pt>
    <dgm:pt modelId="{817902F7-927A-4E93-9FC3-772E4F956B3C}" type="pres">
      <dgm:prSet presAssocID="{AB87C294-ADEE-41B1-A337-5E56DAE323EB}" presName="pictRect" presStyleLbl="node1" presStyleIdx="4" presStyleCnt="6"/>
      <dgm:spPr/>
    </dgm:pt>
    <dgm:pt modelId="{1D29F283-604F-4230-856A-B2478DBB02E2}" type="pres">
      <dgm:prSet presAssocID="{AB87C294-ADEE-41B1-A337-5E56DAE323EB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75B08-882E-4189-8FE1-A35FBDC607C5}" type="pres">
      <dgm:prSet presAssocID="{69AA63E1-6327-4991-9EB3-B50D547E74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94B55B-3F5D-458A-9BAB-5032C7DA0987}" type="pres">
      <dgm:prSet presAssocID="{F30DD50A-93F2-4A12-9519-E0335AA16E54}" presName="compNode" presStyleCnt="0"/>
      <dgm:spPr/>
    </dgm:pt>
    <dgm:pt modelId="{80DF57E1-A5A0-4324-8EC7-A52E19F7E875}" type="pres">
      <dgm:prSet presAssocID="{F30DD50A-93F2-4A12-9519-E0335AA16E54}" presName="pictRect" presStyleLbl="node1" presStyleIdx="5" presStyleCnt="6"/>
      <dgm:spPr/>
    </dgm:pt>
    <dgm:pt modelId="{99872201-D38D-4FEB-8ECF-8A53C6A8649D}" type="pres">
      <dgm:prSet presAssocID="{F30DD50A-93F2-4A12-9519-E0335AA16E54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435FD-DE84-4197-9C9E-4BF93240655A}" type="presOf" srcId="{2DDEE755-2C51-4D2D-9E28-BF8353C1E909}" destId="{DE8FC74B-5C7B-4CE3-A838-957E32E15A64}" srcOrd="0" destOrd="0" presId="urn:microsoft.com/office/officeart/2005/8/layout/pList1"/>
    <dgm:cxn modelId="{A5740E23-AE99-4C58-BFB3-B67210653C46}" type="presOf" srcId="{8C4F2512-3E32-4160-AA26-248D135DA468}" destId="{5D88DE32-39D8-451C-BE19-66DFBF96CCC9}" srcOrd="0" destOrd="0" presId="urn:microsoft.com/office/officeart/2005/8/layout/pList1"/>
    <dgm:cxn modelId="{5E73FA1F-5AD5-4166-839D-9FEF5FD1D2E7}" type="presOf" srcId="{F30DD50A-93F2-4A12-9519-E0335AA16E54}" destId="{99872201-D38D-4FEB-8ECF-8A53C6A8649D}" srcOrd="0" destOrd="0" presId="urn:microsoft.com/office/officeart/2005/8/layout/pList1"/>
    <dgm:cxn modelId="{A5460AD6-9068-4C8D-ABBF-8A71B4B0CE4B}" srcId="{2DDEE755-2C51-4D2D-9E28-BF8353C1E909}" destId="{F30DD50A-93F2-4A12-9519-E0335AA16E54}" srcOrd="5" destOrd="0" parTransId="{3A454228-E431-45F1-A9D1-8DA7A8F81241}" sibTransId="{6AF73040-15CE-4494-A73E-A4C955863985}"/>
    <dgm:cxn modelId="{7B7DF62D-C679-4B21-8684-30306D235ACC}" type="presOf" srcId="{AB87C294-ADEE-41B1-A337-5E56DAE323EB}" destId="{1D29F283-604F-4230-856A-B2478DBB02E2}" srcOrd="0" destOrd="0" presId="urn:microsoft.com/office/officeart/2005/8/layout/pList1"/>
    <dgm:cxn modelId="{59A4BE18-396B-4AC9-AD75-7A91655B43DD}" type="presOf" srcId="{686F0937-A496-4E49-9EA7-3D29B22B46AE}" destId="{D35851CE-2ACB-4EEE-9CFD-C60709FB0504}" srcOrd="0" destOrd="0" presId="urn:microsoft.com/office/officeart/2005/8/layout/pList1"/>
    <dgm:cxn modelId="{4A622981-AD99-4940-9ECB-3609E1C41B74}" type="presOf" srcId="{FB83AAF9-08FB-4281-A25A-CC5FF207A5FB}" destId="{1C9D90CF-B75D-48C0-964B-46A9A8D1725B}" srcOrd="0" destOrd="0" presId="urn:microsoft.com/office/officeart/2005/8/layout/pList1"/>
    <dgm:cxn modelId="{7F1555B1-AA4C-4851-A25A-698316DC0B4C}" srcId="{2DDEE755-2C51-4D2D-9E28-BF8353C1E909}" destId="{8C4F2512-3E32-4160-AA26-248D135DA468}" srcOrd="2" destOrd="0" parTransId="{103F3D0B-ED11-4EFC-A610-2D7D2075986A}" sibTransId="{A22B33F9-712D-4E25-88CE-E8A55743CCFD}"/>
    <dgm:cxn modelId="{46B4B02C-9803-4B52-BA9E-1434FF551202}" type="presOf" srcId="{055A324E-C860-4323-8B27-E583C95A4F79}" destId="{E5553DB9-310C-4BA0-9886-5EB610210143}" srcOrd="0" destOrd="0" presId="urn:microsoft.com/office/officeart/2005/8/layout/pList1"/>
    <dgm:cxn modelId="{B2837EBD-D987-4CF7-8F47-AA99C7917793}" type="presOf" srcId="{69AA63E1-6327-4991-9EB3-B50D547E74DF}" destId="{47875B08-882E-4189-8FE1-A35FBDC607C5}" srcOrd="0" destOrd="0" presId="urn:microsoft.com/office/officeart/2005/8/layout/pList1"/>
    <dgm:cxn modelId="{48F600B1-8FA6-441A-9CB4-296EB8FFFB5B}" type="presOf" srcId="{C27EC7ED-DF0D-445E-A836-EFE4432046E6}" destId="{916E6522-099D-4025-AFF1-8FC6F9D2DCCA}" srcOrd="0" destOrd="0" presId="urn:microsoft.com/office/officeart/2005/8/layout/pList1"/>
    <dgm:cxn modelId="{9757BD69-0812-49D3-880E-122D3025C240}" type="presOf" srcId="{909D5C26-2739-41A4-B45F-ABA2400D1830}" destId="{1F4F9142-41A9-4BA2-A2C2-063975679A11}" srcOrd="0" destOrd="0" presId="urn:microsoft.com/office/officeart/2005/8/layout/pList1"/>
    <dgm:cxn modelId="{BDC15A02-47D8-4FCC-9E7B-FEA5780D07B0}" srcId="{2DDEE755-2C51-4D2D-9E28-BF8353C1E909}" destId="{3E52802C-310D-478A-BFDC-DD7DA987FB59}" srcOrd="1" destOrd="0" parTransId="{9019D187-7EB1-4605-9DA9-7008620C81F1}" sibTransId="{C27EC7ED-DF0D-445E-A836-EFE4432046E6}"/>
    <dgm:cxn modelId="{AB024EAE-3926-464D-9F27-16C1EF592B6C}" srcId="{2DDEE755-2C51-4D2D-9E28-BF8353C1E909}" destId="{686F0937-A496-4E49-9EA7-3D29B22B46AE}" srcOrd="0" destOrd="0" parTransId="{E45CB78F-3B8C-4F70-9CEC-B3B03648321C}" sibTransId="{FB83AAF9-08FB-4281-A25A-CC5FF207A5FB}"/>
    <dgm:cxn modelId="{61E136EB-24CA-47A5-BDCC-A4279CDCF058}" type="presOf" srcId="{3E52802C-310D-478A-BFDC-DD7DA987FB59}" destId="{75BB75AC-7D70-42BC-9CED-8CC48792BE8C}" srcOrd="0" destOrd="0" presId="urn:microsoft.com/office/officeart/2005/8/layout/pList1"/>
    <dgm:cxn modelId="{AC10FE60-DEF1-4D27-A7C7-5C4FA31BEA06}" srcId="{2DDEE755-2C51-4D2D-9E28-BF8353C1E909}" destId="{055A324E-C860-4323-8B27-E583C95A4F79}" srcOrd="3" destOrd="0" parTransId="{557B0FE4-D360-496C-B915-85A1E27B3FC9}" sibTransId="{909D5C26-2739-41A4-B45F-ABA2400D1830}"/>
    <dgm:cxn modelId="{A85EACBF-3A7F-4ADF-93E6-C7D9C82256E8}" type="presOf" srcId="{A22B33F9-712D-4E25-88CE-E8A55743CCFD}" destId="{63CE37C8-3A37-4D66-8E8C-5137A9CCDB25}" srcOrd="0" destOrd="0" presId="urn:microsoft.com/office/officeart/2005/8/layout/pList1"/>
    <dgm:cxn modelId="{BC31FA81-7BA6-44EA-88E3-EAFAC5CE4C45}" srcId="{2DDEE755-2C51-4D2D-9E28-BF8353C1E909}" destId="{AB87C294-ADEE-41B1-A337-5E56DAE323EB}" srcOrd="4" destOrd="0" parTransId="{77EB0F30-93FB-4798-A467-AF4CF7E2FEE1}" sibTransId="{69AA63E1-6327-4991-9EB3-B50D547E74DF}"/>
    <dgm:cxn modelId="{B1688EDE-09BE-425C-821D-032709297B32}" type="presParOf" srcId="{DE8FC74B-5C7B-4CE3-A838-957E32E15A64}" destId="{CB81AD94-D5F3-4306-AB77-4011EF0ECB76}" srcOrd="0" destOrd="0" presId="urn:microsoft.com/office/officeart/2005/8/layout/pList1"/>
    <dgm:cxn modelId="{8F1C50BE-8788-4ADD-AB9B-9416B40EC253}" type="presParOf" srcId="{CB81AD94-D5F3-4306-AB77-4011EF0ECB76}" destId="{1C09C1ED-9EBC-4E05-910D-27FCF7E33B9F}" srcOrd="0" destOrd="0" presId="urn:microsoft.com/office/officeart/2005/8/layout/pList1"/>
    <dgm:cxn modelId="{EC573CEC-9FFE-4BCE-84BD-AC385628A578}" type="presParOf" srcId="{CB81AD94-D5F3-4306-AB77-4011EF0ECB76}" destId="{D35851CE-2ACB-4EEE-9CFD-C60709FB0504}" srcOrd="1" destOrd="0" presId="urn:microsoft.com/office/officeart/2005/8/layout/pList1"/>
    <dgm:cxn modelId="{90C214D1-CE1D-48AC-92F5-EC5F2600DAEC}" type="presParOf" srcId="{DE8FC74B-5C7B-4CE3-A838-957E32E15A64}" destId="{1C9D90CF-B75D-48C0-964B-46A9A8D1725B}" srcOrd="1" destOrd="0" presId="urn:microsoft.com/office/officeart/2005/8/layout/pList1"/>
    <dgm:cxn modelId="{960FC20F-C2F3-4C39-B302-B8B8194DA5E2}" type="presParOf" srcId="{DE8FC74B-5C7B-4CE3-A838-957E32E15A64}" destId="{120970B5-4B4C-4F57-944F-9F5A240D23BC}" srcOrd="2" destOrd="0" presId="urn:microsoft.com/office/officeart/2005/8/layout/pList1"/>
    <dgm:cxn modelId="{8E5FA8E2-F424-427F-BA6E-7CA3DDEC40C0}" type="presParOf" srcId="{120970B5-4B4C-4F57-944F-9F5A240D23BC}" destId="{A5D6D283-420F-4933-86C5-A756A65F3334}" srcOrd="0" destOrd="0" presId="urn:microsoft.com/office/officeart/2005/8/layout/pList1"/>
    <dgm:cxn modelId="{B15988CC-86B2-475A-8841-B7766AF5EAEC}" type="presParOf" srcId="{120970B5-4B4C-4F57-944F-9F5A240D23BC}" destId="{75BB75AC-7D70-42BC-9CED-8CC48792BE8C}" srcOrd="1" destOrd="0" presId="urn:microsoft.com/office/officeart/2005/8/layout/pList1"/>
    <dgm:cxn modelId="{3B98C3D3-E1BF-4B3F-92E4-85708FFBE3A9}" type="presParOf" srcId="{DE8FC74B-5C7B-4CE3-A838-957E32E15A64}" destId="{916E6522-099D-4025-AFF1-8FC6F9D2DCCA}" srcOrd="3" destOrd="0" presId="urn:microsoft.com/office/officeart/2005/8/layout/pList1"/>
    <dgm:cxn modelId="{DF8A43F4-6CA1-4E3F-B57F-3D26E9B4AB6C}" type="presParOf" srcId="{DE8FC74B-5C7B-4CE3-A838-957E32E15A64}" destId="{27D142A8-CA63-4504-B2B1-2DA681D69EC5}" srcOrd="4" destOrd="0" presId="urn:microsoft.com/office/officeart/2005/8/layout/pList1"/>
    <dgm:cxn modelId="{E1EF1E4D-081A-4D65-8241-B39AEBFAEADA}" type="presParOf" srcId="{27D142A8-CA63-4504-B2B1-2DA681D69EC5}" destId="{BE13D773-D999-42BC-830F-5379C72C0A94}" srcOrd="0" destOrd="0" presId="urn:microsoft.com/office/officeart/2005/8/layout/pList1"/>
    <dgm:cxn modelId="{A71FEB3C-C9C0-4917-AD0E-E2969D06A66F}" type="presParOf" srcId="{27D142A8-CA63-4504-B2B1-2DA681D69EC5}" destId="{5D88DE32-39D8-451C-BE19-66DFBF96CCC9}" srcOrd="1" destOrd="0" presId="urn:microsoft.com/office/officeart/2005/8/layout/pList1"/>
    <dgm:cxn modelId="{14DD90A9-F557-406E-BFDB-9C1B52627AA0}" type="presParOf" srcId="{DE8FC74B-5C7B-4CE3-A838-957E32E15A64}" destId="{63CE37C8-3A37-4D66-8E8C-5137A9CCDB25}" srcOrd="5" destOrd="0" presId="urn:microsoft.com/office/officeart/2005/8/layout/pList1"/>
    <dgm:cxn modelId="{9B3CC08E-2DBA-4B6F-84AA-30F043ABFA34}" type="presParOf" srcId="{DE8FC74B-5C7B-4CE3-A838-957E32E15A64}" destId="{38E294D1-EDC7-4FBF-81EA-82BAFD6473AC}" srcOrd="6" destOrd="0" presId="urn:microsoft.com/office/officeart/2005/8/layout/pList1"/>
    <dgm:cxn modelId="{8ECA5237-23D3-4627-BD4C-F2DC140AB258}" type="presParOf" srcId="{38E294D1-EDC7-4FBF-81EA-82BAFD6473AC}" destId="{A5A60764-B689-4F5D-A52D-51E4F57AC2B6}" srcOrd="0" destOrd="0" presId="urn:microsoft.com/office/officeart/2005/8/layout/pList1"/>
    <dgm:cxn modelId="{47BD0FC4-2417-4B5C-8DB8-1FB32F0F881B}" type="presParOf" srcId="{38E294D1-EDC7-4FBF-81EA-82BAFD6473AC}" destId="{E5553DB9-310C-4BA0-9886-5EB610210143}" srcOrd="1" destOrd="0" presId="urn:microsoft.com/office/officeart/2005/8/layout/pList1"/>
    <dgm:cxn modelId="{EEED3769-2BCD-49F7-8122-CB9C3930B78D}" type="presParOf" srcId="{DE8FC74B-5C7B-4CE3-A838-957E32E15A64}" destId="{1F4F9142-41A9-4BA2-A2C2-063975679A11}" srcOrd="7" destOrd="0" presId="urn:microsoft.com/office/officeart/2005/8/layout/pList1"/>
    <dgm:cxn modelId="{51CA42A2-A8B0-4BAC-85FE-10E551D5F48D}" type="presParOf" srcId="{DE8FC74B-5C7B-4CE3-A838-957E32E15A64}" destId="{C498896F-B1B6-4569-94A5-D7E9B8C4D9A3}" srcOrd="8" destOrd="0" presId="urn:microsoft.com/office/officeart/2005/8/layout/pList1"/>
    <dgm:cxn modelId="{8ACF3A68-47F5-4E25-8B58-F1BC117B4EF7}" type="presParOf" srcId="{C498896F-B1B6-4569-94A5-D7E9B8C4D9A3}" destId="{817902F7-927A-4E93-9FC3-772E4F956B3C}" srcOrd="0" destOrd="0" presId="urn:microsoft.com/office/officeart/2005/8/layout/pList1"/>
    <dgm:cxn modelId="{CF4BCE02-AB3D-45C4-9768-8245454C8430}" type="presParOf" srcId="{C498896F-B1B6-4569-94A5-D7E9B8C4D9A3}" destId="{1D29F283-604F-4230-856A-B2478DBB02E2}" srcOrd="1" destOrd="0" presId="urn:microsoft.com/office/officeart/2005/8/layout/pList1"/>
    <dgm:cxn modelId="{CAD2EC1D-A1E2-4051-AEC9-B6BF17E584E5}" type="presParOf" srcId="{DE8FC74B-5C7B-4CE3-A838-957E32E15A64}" destId="{47875B08-882E-4189-8FE1-A35FBDC607C5}" srcOrd="9" destOrd="0" presId="urn:microsoft.com/office/officeart/2005/8/layout/pList1"/>
    <dgm:cxn modelId="{D8DD24B6-4E36-44ED-8C93-F5872E728D5D}" type="presParOf" srcId="{DE8FC74B-5C7B-4CE3-A838-957E32E15A64}" destId="{2694B55B-3F5D-458A-9BAB-5032C7DA0987}" srcOrd="10" destOrd="0" presId="urn:microsoft.com/office/officeart/2005/8/layout/pList1"/>
    <dgm:cxn modelId="{3A34B6A2-929D-417B-B576-C3DE16E27C6C}" type="presParOf" srcId="{2694B55B-3F5D-458A-9BAB-5032C7DA0987}" destId="{80DF57E1-A5A0-4324-8EC7-A52E19F7E875}" srcOrd="0" destOrd="0" presId="urn:microsoft.com/office/officeart/2005/8/layout/pList1"/>
    <dgm:cxn modelId="{E7EF9FD0-86EE-41BF-94BA-9D8E73DEA46A}" type="presParOf" srcId="{2694B55B-3F5D-458A-9BAB-5032C7DA0987}" destId="{99872201-D38D-4FEB-8ECF-8A53C6A864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C1ED-9EBC-4E05-910D-27FCF7E33B9F}">
      <dsp:nvSpPr>
        <dsp:cNvPr id="0" name=""/>
        <dsp:cNvSpPr/>
      </dsp:nvSpPr>
      <dsp:spPr>
        <a:xfrm>
          <a:off x="567182" y="3498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5851CE-2ACB-4EEE-9CFD-C60709FB0504}">
      <dsp:nvSpPr>
        <dsp:cNvPr id="0" name=""/>
        <dsp:cNvSpPr/>
      </dsp:nvSpPr>
      <dsp:spPr>
        <a:xfrm>
          <a:off x="567182" y="1531151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Vertex Cover</a:t>
          </a:r>
          <a:endParaRPr lang="en-US" sz="2300" kern="1200" cap="small" baseline="0" dirty="0"/>
        </a:p>
      </dsp:txBody>
      <dsp:txXfrm>
        <a:off x="567182" y="1531151"/>
        <a:ext cx="2217202" cy="822582"/>
      </dsp:txXfrm>
    </dsp:sp>
    <dsp:sp modelId="{A5D6D283-420F-4933-86C5-A756A65F3334}">
      <dsp:nvSpPr>
        <dsp:cNvPr id="0" name=""/>
        <dsp:cNvSpPr/>
      </dsp:nvSpPr>
      <dsp:spPr>
        <a:xfrm>
          <a:off x="3006198" y="3498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BB75AC-7D70-42BC-9CED-8CC48792BE8C}">
      <dsp:nvSpPr>
        <dsp:cNvPr id="0" name=""/>
        <dsp:cNvSpPr/>
      </dsp:nvSpPr>
      <dsp:spPr>
        <a:xfrm>
          <a:off x="3006198" y="1531151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Feedback Vertex Set</a:t>
          </a:r>
          <a:endParaRPr lang="en-US" sz="2300" kern="1200" cap="small" baseline="0" dirty="0"/>
        </a:p>
      </dsp:txBody>
      <dsp:txXfrm>
        <a:off x="3006198" y="1531151"/>
        <a:ext cx="2217202" cy="822582"/>
      </dsp:txXfrm>
    </dsp:sp>
    <dsp:sp modelId="{BE13D773-D999-42BC-830F-5379C72C0A94}">
      <dsp:nvSpPr>
        <dsp:cNvPr id="0" name=""/>
        <dsp:cNvSpPr/>
      </dsp:nvSpPr>
      <dsp:spPr>
        <a:xfrm>
          <a:off x="5445214" y="3498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88DE32-39D8-451C-BE19-66DFBF96CCC9}">
      <dsp:nvSpPr>
        <dsp:cNvPr id="0" name=""/>
        <dsp:cNvSpPr/>
      </dsp:nvSpPr>
      <dsp:spPr>
        <a:xfrm>
          <a:off x="5445214" y="1531151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Planarization</a:t>
          </a:r>
          <a:endParaRPr lang="en-US" sz="2300" kern="1200" cap="small" baseline="0" dirty="0"/>
        </a:p>
      </dsp:txBody>
      <dsp:txXfrm>
        <a:off x="5445214" y="1531151"/>
        <a:ext cx="2217202" cy="822582"/>
      </dsp:txXfrm>
    </dsp:sp>
    <dsp:sp modelId="{A5A60764-B689-4F5D-A52D-51E4F57AC2B6}">
      <dsp:nvSpPr>
        <dsp:cNvPr id="0" name=""/>
        <dsp:cNvSpPr/>
      </dsp:nvSpPr>
      <dsp:spPr>
        <a:xfrm>
          <a:off x="567182" y="2575454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553DB9-310C-4BA0-9886-5EB610210143}">
      <dsp:nvSpPr>
        <dsp:cNvPr id="0" name=""/>
        <dsp:cNvSpPr/>
      </dsp:nvSpPr>
      <dsp:spPr>
        <a:xfrm>
          <a:off x="567182" y="4103106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err="1" smtClean="0"/>
            <a:t>Outerplanar</a:t>
          </a:r>
          <a:r>
            <a:rPr lang="en-US" sz="2300" kern="1200" cap="small" baseline="0" dirty="0" smtClean="0"/>
            <a:t> vertex deletion</a:t>
          </a:r>
          <a:endParaRPr lang="en-US" sz="2300" kern="1200" cap="small" baseline="0" dirty="0"/>
        </a:p>
      </dsp:txBody>
      <dsp:txXfrm>
        <a:off x="567182" y="4103106"/>
        <a:ext cx="2217202" cy="822582"/>
      </dsp:txXfrm>
    </dsp:sp>
    <dsp:sp modelId="{817902F7-927A-4E93-9FC3-772E4F956B3C}">
      <dsp:nvSpPr>
        <dsp:cNvPr id="0" name=""/>
        <dsp:cNvSpPr/>
      </dsp:nvSpPr>
      <dsp:spPr>
        <a:xfrm>
          <a:off x="3006198" y="2575454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29F283-604F-4230-856A-B2478DBB02E2}">
      <dsp:nvSpPr>
        <dsp:cNvPr id="0" name=""/>
        <dsp:cNvSpPr/>
      </dsp:nvSpPr>
      <dsp:spPr>
        <a:xfrm>
          <a:off x="3006198" y="4103106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Treedepth-2 vertex deletion</a:t>
          </a:r>
          <a:endParaRPr lang="en-US" sz="2300" kern="1200" cap="small" baseline="0" dirty="0"/>
        </a:p>
      </dsp:txBody>
      <dsp:txXfrm>
        <a:off x="3006198" y="4103106"/>
        <a:ext cx="2217202" cy="822582"/>
      </dsp:txXfrm>
    </dsp:sp>
    <dsp:sp modelId="{80DF57E1-A5A0-4324-8EC7-A52E19F7E875}">
      <dsp:nvSpPr>
        <dsp:cNvPr id="0" name=""/>
        <dsp:cNvSpPr/>
      </dsp:nvSpPr>
      <dsp:spPr>
        <a:xfrm>
          <a:off x="5445214" y="2575454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872201-D38D-4FEB-8ECF-8A53C6A8649D}">
      <dsp:nvSpPr>
        <dsp:cNvPr id="0" name=""/>
        <dsp:cNvSpPr/>
      </dsp:nvSpPr>
      <dsp:spPr>
        <a:xfrm>
          <a:off x="5445214" y="4103106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Pathwidth-1 vertex deletion</a:t>
          </a:r>
          <a:endParaRPr lang="en-US" sz="2300" kern="1200" cap="small" baseline="0" dirty="0"/>
        </a:p>
      </dsp:txBody>
      <dsp:txXfrm>
        <a:off x="5445214" y="4103106"/>
        <a:ext cx="2217202" cy="8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1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1.png"/><Relationship Id="rId7" Type="http://schemas.openxmlformats.org/officeDocument/2006/relationships/image" Target="../media/image74.png"/><Relationship Id="rId12" Type="http://schemas.openxmlformats.org/officeDocument/2006/relationships/image" Target="../media/image8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image" Target="../media/image82.png"/><Relationship Id="rId10" Type="http://schemas.openxmlformats.org/officeDocument/2006/relationships/image" Target="../media/image84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3" Type="http://schemas.openxmlformats.org/officeDocument/2006/relationships/image" Target="../media/image79.png"/><Relationship Id="rId12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00.png"/><Relationship Id="rId2" Type="http://schemas.openxmlformats.org/officeDocument/2006/relationships/diagramData" Target="../diagrams/data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Uniform </a:t>
            </a:r>
            <a:r>
              <a:rPr lang="en-US" sz="2400" dirty="0" err="1" smtClean="0"/>
              <a:t>kernelization</a:t>
            </a:r>
            <a:r>
              <a:rPr lang="en-US" sz="2400" dirty="0" smtClean="0"/>
              <a:t> </a:t>
            </a:r>
            <a:r>
              <a:rPr lang="en-US" sz="2400" dirty="0"/>
              <a:t>complexity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hitting </a:t>
            </a:r>
            <a:r>
              <a:rPr lang="en-US" sz="2400" dirty="0"/>
              <a:t>forbidding </a:t>
            </a:r>
            <a:r>
              <a:rPr lang="en-US" sz="2400" dirty="0" smtClean="0"/>
              <a:t>minors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dirty="0"/>
              <a:t>Archontia C. </a:t>
            </a:r>
            <a:r>
              <a:rPr lang="en-US" dirty="0" smtClean="0"/>
              <a:t>Giannopoulou 	(Warsaw)</a:t>
            </a:r>
            <a:br>
              <a:rPr lang="en-US" dirty="0" smtClean="0"/>
            </a:br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 		</a:t>
            </a:r>
            <a:r>
              <a:rPr lang="en-US" dirty="0" smtClean="0"/>
              <a:t>(Eindhoven)</a:t>
            </a:r>
            <a:br>
              <a:rPr lang="en-US" dirty="0" smtClean="0"/>
            </a:br>
            <a:r>
              <a:rPr lang="en-US" dirty="0" smtClean="0"/>
              <a:t>Daniel Lokshtanov 		(Bergen)</a:t>
            </a:r>
            <a:br>
              <a:rPr lang="en-US" dirty="0" smtClean="0"/>
            </a:br>
            <a:r>
              <a:rPr lang="en-US" dirty="0" smtClean="0"/>
              <a:t>Saket Saurabh 			(Chennai)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July 8th, ICALP 2015, Kyoto, Japan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treedepth</a:t>
            </a:r>
            <a:r>
              <a:rPr lang="en-US" dirty="0" smtClean="0"/>
              <a:t> of a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how much the graph looks like a star</a:t>
                </a:r>
              </a:p>
              <a:p>
                <a:r>
                  <a:rPr lang="en-US" dirty="0" smtClean="0"/>
                  <a:t>Can be defined in many different ways</a:t>
                </a:r>
              </a:p>
              <a:p>
                <a:pPr lvl="1"/>
                <a:r>
                  <a:rPr lang="en-US" dirty="0" smtClean="0"/>
                  <a:t>Vertex Ranking number, Ordered Chromatic Number, …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treedepth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decomposition </a:t>
                </a:r>
                <a:r>
                  <a:rPr lang="en-US" dirty="0" smtClean="0"/>
                  <a:t>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 rooted forest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on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such that</a:t>
                </a:r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an ancestor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or vice versa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1026" name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2657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Decompo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3181"/>
            <a:ext cx="1962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Ed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1501"/>
            <a:ext cx="1962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2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treedepth</a:t>
            </a:r>
            <a:r>
              <a:rPr lang="en-US" dirty="0" smtClean="0"/>
              <a:t> of a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height</a:t>
                </a:r>
                <a:r>
                  <a:rPr lang="en-US" dirty="0" smtClean="0"/>
                  <a:t> of a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 decomposition is:</a:t>
                </a:r>
              </a:p>
              <a:p>
                <a:pPr lvl="1"/>
                <a:r>
                  <a:rPr lang="en-US" dirty="0" smtClean="0"/>
                  <a:t>the number of vertices on a longest root-to-leaf path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treedepth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the minimum height of a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dec.</a:t>
                </a:r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 decomposition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 rooted forest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on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such that</a:t>
                </a:r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an ancestor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or vice versa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1026" name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2657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Decompo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3181"/>
            <a:ext cx="1962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Ed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1501"/>
            <a:ext cx="1962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6198" y="5127575"/>
            <a:ext cx="142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Height 4</a:t>
            </a:r>
          </a:p>
        </p:txBody>
      </p:sp>
    </p:spTree>
    <p:extLst>
      <p:ext uri="{BB962C8B-B14F-4D97-AF65-F5344CB8AC3E}">
        <p14:creationId xmlns:p14="http://schemas.microsoft.com/office/powerpoint/2010/main" val="59365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treedepth</a:t>
            </a:r>
            <a:r>
              <a:rPr lang="en-US" dirty="0" smtClean="0"/>
              <a:t>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Any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can be emulated in the decomposition forest</a:t>
                </a:r>
              </a:p>
              <a:p>
                <a:pPr lvl="1"/>
                <a:r>
                  <a:rPr lang="en-US" dirty="0" smtClean="0"/>
                  <a:t>Successive vertices are in ancestor-descendant relation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are not in ancestor-descendant relation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dirty="0" smtClean="0"/>
                  <a:t>-paths contain a common ancestor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Their common ancestors form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-separator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5" name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2657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Ed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1501"/>
            <a:ext cx="1962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at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725144"/>
            <a:ext cx="2657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athIn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61500"/>
            <a:ext cx="1962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83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err="1" smtClean="0"/>
                  <a:t>Treedepth</a:t>
                </a:r>
                <a:r>
                  <a:rPr lang="en-US" cap="smal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cap="small" dirty="0" smtClean="0"/>
                  <a:t> Deletion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Input:		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and integer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Question: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“Can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 be reduced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vertex deletions?”</a:t>
                </a:r>
              </a:p>
              <a:p>
                <a:r>
                  <a:rPr lang="en-US" dirty="0" smtClean="0"/>
                  <a:t>A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modulator</a:t>
                </a:r>
                <a:endParaRPr lang="en-US" dirty="0" smtClean="0"/>
              </a:p>
              <a:p>
                <a:r>
                  <a:rPr lang="en-US" dirty="0"/>
                  <a:t>NP-complete for every fixed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Vertex-deletion to a nontrivial hereditary class of graphs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sz="2000" dirty="0"/>
                  <a:t>[</a:t>
                </a:r>
                <a:r>
                  <a:rPr lang="en-US" sz="2000" dirty="0" err="1"/>
                  <a:t>Lewis&amp;Yannakakis</a:t>
                </a:r>
                <a:r>
                  <a:rPr lang="en-US" sz="2000" dirty="0"/>
                  <a:t>, 1980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14" name="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2657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olu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3" y="4725144"/>
            <a:ext cx="2657475" cy="1295400"/>
          </a:xfrm>
          <a:prstGeom prst="rect">
            <a:avLst/>
          </a:prstGeom>
        </p:spPr>
      </p:pic>
      <p:pic>
        <p:nvPicPr>
          <p:cNvPr id="7" name="DeletedSolu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2" y="4725144"/>
            <a:ext cx="2657475" cy="1295400"/>
          </a:xfrm>
          <a:prstGeom prst="rect">
            <a:avLst/>
          </a:prstGeom>
        </p:spPr>
      </p:pic>
      <p:pic>
        <p:nvPicPr>
          <p:cNvPr id="12" name="Decomposi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395" y="4834681"/>
            <a:ext cx="1962150" cy="107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0255" y="6134755"/>
                <a:ext cx="2592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55" y="6134755"/>
                <a:ext cx="259228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20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</a:t>
            </a:r>
            <a:r>
              <a:rPr lang="en-US" dirty="0" err="1" smtClean="0"/>
              <a:t>kernelization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there is a poly-time algorithm that reduces any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cap="small" dirty="0" err="1" smtClean="0"/>
                  <a:t>Treedepth</a:t>
                </a:r>
                <a:r>
                  <a:rPr lang="en-US" cap="smal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cap="small" dirty="0" smtClean="0"/>
                  <a:t> Deletion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r>
                  <a:rPr lang="en-US" dirty="0" err="1" smtClean="0"/>
                  <a:t>Kernelization</a:t>
                </a:r>
                <a:r>
                  <a:rPr lang="en-US" dirty="0" smtClean="0"/>
                  <a:t> algorithm consists of two phases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dirty="0" smtClean="0"/>
                  <a:t>Find 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that decomposes the input:</a:t>
                </a:r>
              </a:p>
              <a:p>
                <a:pPr marL="857250" lvl="1" indent="-457200"/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components</a:t>
                </a:r>
              </a:p>
              <a:p>
                <a:pPr marL="857250" lvl="1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cap="small" dirty="0" smtClean="0"/>
                  <a:t>opt</a:t>
                </a:r>
                <a:r>
                  <a:rPr lang="en-US" dirty="0" smtClean="0"/>
                  <a:t> that deletes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vertices from each component</a:t>
                </a:r>
              </a:p>
              <a:p>
                <a:pPr marL="457200" indent="-457200">
                  <a:buFont typeface="+mj-lt"/>
                  <a:buAutoNum type="romanUcPeriod"/>
                </a:pPr>
                <a:r>
                  <a:rPr lang="en-US" dirty="0" smtClean="0"/>
                  <a:t>Reduce the size of each component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611560" y="5013176"/>
                <a:ext cx="3600400" cy="864096"/>
              </a:xfrm>
              <a:prstGeom prst="wedgeRoundRectCallout">
                <a:avLst>
                  <a:gd name="adj1" fmla="val 42011"/>
                  <a:gd name="adj2" fmla="val -150896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Solution size inside component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does 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not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depend on budget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𝑘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3600400" cy="864096"/>
              </a:xfrm>
              <a:prstGeom prst="wedgeRoundRectCallout">
                <a:avLst>
                  <a:gd name="adj1" fmla="val 42011"/>
                  <a:gd name="adj2" fmla="val -150896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 bwMode="auto">
          <a:xfrm>
            <a:off x="4716016" y="5013176"/>
            <a:ext cx="4176464" cy="864096"/>
          </a:xfrm>
          <a:prstGeom prst="wedgeRoundRectCallout">
            <a:avLst>
              <a:gd name="adj1" fmla="val -61495"/>
              <a:gd name="adj2" fmla="val -231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Deleting optimal solution does not change component’s structure much</a:t>
            </a:r>
          </a:p>
        </p:txBody>
      </p:sp>
    </p:spTree>
    <p:extLst>
      <p:ext uri="{BB962C8B-B14F-4D97-AF65-F5344CB8AC3E}">
        <p14:creationId xmlns:p14="http://schemas.microsoft.com/office/powerpoint/2010/main" val="831897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Enriching the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max. # of internally vertex-disjoint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𝑢𝑣</m:t>
                    </m:r>
                  </m:oMath>
                </a14:m>
                <a:r>
                  <a:rPr lang="en-US" dirty="0"/>
                  <a:t>-paths</a:t>
                </a:r>
              </a:p>
              <a:p>
                <a:pPr marL="457200" indent="-457200"/>
                <a:r>
                  <a:rPr lang="en-US" dirty="0" smtClean="0"/>
                  <a:t>While there is a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857250" lvl="1" indent="-457200"/>
                <a:r>
                  <a:rPr lang="en-US" dirty="0"/>
                  <a:t>Add the 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/>
                <a:r>
                  <a:rPr lang="en-US" dirty="0" smtClean="0"/>
                  <a:t>Preserves solution sets for </a:t>
                </a:r>
                <a:r>
                  <a:rPr lang="en-US" cap="small" dirty="0" err="1" smtClean="0"/>
                  <a:t>Treedepth</a:t>
                </a:r>
                <a:r>
                  <a:rPr lang="en-US" cap="small" dirty="0" smtClean="0"/>
                  <a:t>-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cap="small" dirty="0" smtClean="0"/>
                  <a:t> Deletion</a:t>
                </a:r>
              </a:p>
              <a:p>
                <a:pPr marL="857250" lvl="1" indent="-457200"/>
                <a:r>
                  <a:rPr lang="en-US" dirty="0" smtClean="0"/>
                  <a:t>Similar argument is used in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Bodlaender’s</a:t>
                </a:r>
                <a:r>
                  <a:rPr lang="en-US" dirty="0" smtClean="0"/>
                  <a:t> algorithm for </a:t>
                </a:r>
                <a:r>
                  <a:rPr lang="en-US" cap="small" dirty="0" err="1" smtClean="0"/>
                  <a:t>tw</a:t>
                </a:r>
                <a:endParaRPr lang="en-US" cap="small" dirty="0" smtClean="0"/>
              </a:p>
              <a:p>
                <a:pPr marL="457200" indent="-457200"/>
                <a:r>
                  <a:rPr lang="en-US" dirty="0" smtClean="0"/>
                  <a:t>Afterwards, all non-adjacent pairs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err="1" smtClean="0"/>
                  <a:t>Menger’s</a:t>
                </a:r>
                <a:r>
                  <a:rPr lang="en-US" dirty="0" smtClean="0"/>
                  <a:t>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dirty="0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dirty="0" smtClean="0"/>
                  <a:t>-vertex separator of size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pic>
        <p:nvPicPr>
          <p:cNvPr id="3074" name="Improv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5342"/>
            <a:ext cx="2657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Improve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795342"/>
            <a:ext cx="2657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Improve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21" y="4747717"/>
            <a:ext cx="2562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Improve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20" y="4742551"/>
            <a:ext cx="2562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Improved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4747717"/>
            <a:ext cx="2562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2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4" y="4546083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3821"/>
            <a:ext cx="37052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Approximate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modulator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4561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continue decomposing the enriched graph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Compute an approximate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modulator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 solution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exists, output </a:t>
                </a:r>
                <a:r>
                  <a:rPr lang="en-US" cap="small" dirty="0" smtClean="0"/>
                  <a:t>no</a:t>
                </a:r>
              </a:p>
              <a:p>
                <a:pPr lvl="1"/>
                <a:r>
                  <a:rPr lang="en-US" dirty="0" smtClean="0"/>
                  <a:t>Otherwise we exploit the structure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456161"/>
              </a:xfrm>
              <a:blipFill rotWithShape="1">
                <a:blip r:embed="rId5"/>
                <a:stretch>
                  <a:fillRect l="-963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1628800"/>
                <a:ext cx="8496944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l"/>
                <a:r>
                  <a:rPr lang="en-US" sz="2400" dirty="0" smtClean="0">
                    <a:solidFill>
                      <a:srgbClr val="0070C0"/>
                    </a:solidFill>
                  </a:rPr>
                  <a:t>Lemma. 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Gajarský</a:t>
                </a:r>
                <a:r>
                  <a:rPr lang="en-US" sz="2400" dirty="0" smtClean="0"/>
                  <a:t> et al., ESA’13]</a:t>
                </a: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algn="l"/>
                <a:r>
                  <a:rPr lang="en-US" sz="2400" dirty="0" smtClean="0"/>
                  <a:t>Fix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400" dirty="0" smtClean="0"/>
                  <a:t>. Given 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/>
                  <a:t>, one can in polynomial time </a:t>
                </a:r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𝑡𝑑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|</m:t>
                    </m:r>
                    <m:r>
                      <a:rPr lang="en-US" sz="2400" i="1" dirty="0" smtClean="0">
                        <a:latin typeface="Cambria Math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/>
                  <a:t> is at </a:t>
                </a:r>
                <a:r>
                  <a:rPr lang="en-US" sz="2400" dirty="0" smtClean="0"/>
                  <a:t>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 smtClean="0"/>
                  <a:t> times </a:t>
                </a:r>
                <a:r>
                  <a:rPr lang="en-US" sz="2400" dirty="0"/>
                  <a:t>the size of a </a:t>
                </a:r>
                <a:r>
                  <a:rPr lang="en-US" sz="2400" dirty="0" smtClean="0"/>
                  <a:t>minimum </a:t>
                </a:r>
                <a:r>
                  <a:rPr lang="en-US" sz="2400" dirty="0" err="1" smtClean="0"/>
                  <a:t>treedepth</a:t>
                </a:r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modulator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496944" cy="158417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98536" y="4546083"/>
                <a:ext cx="3381376" cy="2267294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536" y="4546083"/>
                <a:ext cx="3381376" cy="226729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427984" y="4546083"/>
                <a:ext cx="4176464" cy="2267294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4546083"/>
                <a:ext cx="4176464" cy="2267294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630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4" y="4559041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4" y="4559041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separators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Create 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by combining small separators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For each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of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Compute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dirty="0" smtClean="0"/>
                  <a:t> vertex-separator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∖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enrichment step</a:t>
                </a:r>
              </a:p>
              <a:p>
                <a:r>
                  <a:rPr lang="en-US" dirty="0" smtClean="0"/>
                  <a:t>Results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1800" dirty="0"/>
                  <a:t>-notation hides </a:t>
                </a:r>
                <a:r>
                  <a:rPr lang="en-US" sz="1800" dirty="0" smtClean="0"/>
                  <a:t>exponential factor </a:t>
                </a:r>
                <a:r>
                  <a:rPr lang="en-US" sz="1800" dirty="0"/>
                  <a:t>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1800" dirty="0" smtClean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342222"/>
            <a:ext cx="37052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98536" y="4546083"/>
                <a:ext cx="3381376" cy="2267294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536" y="4546083"/>
                <a:ext cx="3381376" cy="226729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F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342222"/>
            <a:ext cx="37052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4427984" y="4546083"/>
                <a:ext cx="4176464" cy="2267294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4546083"/>
                <a:ext cx="4176464" cy="226729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706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4" y="4559041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4" y="4559041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separators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Create 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by combining small separators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For each vertex in Y, add all its ancestors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dirty="0" smtClean="0"/>
                  <a:t>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increases by factor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Result: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98536" y="4546083"/>
                <a:ext cx="3381376" cy="2267294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536" y="4546083"/>
                <a:ext cx="3381376" cy="226729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F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342222"/>
            <a:ext cx="37052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F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342222"/>
            <a:ext cx="37052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F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99" y="4466047"/>
            <a:ext cx="3733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4427984" y="4546083"/>
                <a:ext cx="4176464" cy="2267294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4546083"/>
                <a:ext cx="4176464" cy="2267294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orem"/>
              <p:cNvSpPr/>
              <p:nvPr/>
            </p:nvSpPr>
            <p:spPr bwMode="auto">
              <a:xfrm>
                <a:off x="323528" y="3140968"/>
                <a:ext cx="8496944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l"/>
                <a:r>
                  <a:rPr lang="en-US" sz="2400" dirty="0" smtClean="0">
                    <a:solidFill>
                      <a:srgbClr val="0070C0"/>
                    </a:solidFill>
                  </a:rPr>
                  <a:t>Observation. </a:t>
                </a:r>
              </a:p>
              <a:p>
                <a:pPr lvl="0" algn="l"/>
                <a:r>
                  <a:rPr lang="en-US" sz="2400" dirty="0" smtClean="0"/>
                  <a:t>For every connected component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−(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∪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the neighbors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form a clique and there are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neighbors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140968"/>
                <a:ext cx="8496944" cy="1296144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40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the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a solution deletes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Solution deletes all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Find a better solution as follows:</a:t>
                </a:r>
              </a:p>
              <a:p>
                <a:pPr lvl="2"/>
                <a:r>
                  <a:rPr lang="en-US" dirty="0" smtClean="0"/>
                  <a:t>Undo deletions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instead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59632" y="2924944"/>
            <a:ext cx="6336704" cy="3815255"/>
            <a:chOff x="4427984" y="4342222"/>
            <a:chExt cx="4176464" cy="2514600"/>
          </a:xfrm>
        </p:grpSpPr>
        <p:pic>
          <p:nvPicPr>
            <p:cNvPr id="4101" name="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13" y="4342222"/>
              <a:ext cx="3705225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F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13" y="4342222"/>
              <a:ext cx="3705225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F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799" y="4466047"/>
              <a:ext cx="373380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4427984" y="4546083"/>
                  <a:ext cx="4176464" cy="2267294"/>
                </a:xfrm>
                <a:prstGeom prst="roundRect">
                  <a:avLst/>
                </a:prstGeom>
                <a:noFill/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7984" y="4546083"/>
                  <a:ext cx="4176464" cy="2267294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28575"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699792" y="3688496"/>
            <a:ext cx="2448272" cy="2515335"/>
            <a:chOff x="2699792" y="3688496"/>
            <a:chExt cx="2448272" cy="2515335"/>
          </a:xfrm>
        </p:grpSpPr>
        <p:sp>
          <p:nvSpPr>
            <p:cNvPr id="5" name="Oval 4"/>
            <p:cNvSpPr/>
            <p:nvPr/>
          </p:nvSpPr>
          <p:spPr bwMode="auto">
            <a:xfrm>
              <a:off x="3131840" y="4472531"/>
              <a:ext cx="648072" cy="72008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 bwMode="auto">
                <a:xfrm>
                  <a:off x="3186596" y="5811048"/>
                  <a:ext cx="1961468" cy="39278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86596" y="5811048"/>
                  <a:ext cx="1961468" cy="392783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>
              <a:stCxn id="5" idx="3"/>
              <a:endCxn id="6" idx="1"/>
            </p:cNvCxnSpPr>
            <p:nvPr/>
          </p:nvCxnSpPr>
          <p:spPr bwMode="auto">
            <a:xfrm>
              <a:off x="3226748" y="5087158"/>
              <a:ext cx="247098" cy="781412"/>
            </a:xfrm>
            <a:prstGeom prst="line">
              <a:avLst/>
            </a:prstGeom>
            <a:noFill/>
            <a:ln w="38100" cap="flat" cmpd="sng" algn="ctr">
              <a:solidFill>
                <a:srgbClr val="0395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>
              <a:stCxn id="5" idx="5"/>
              <a:endCxn id="6" idx="0"/>
            </p:cNvCxnSpPr>
            <p:nvPr/>
          </p:nvCxnSpPr>
          <p:spPr bwMode="auto">
            <a:xfrm>
              <a:off x="3685004" y="5087158"/>
              <a:ext cx="482326" cy="723890"/>
            </a:xfrm>
            <a:prstGeom prst="line">
              <a:avLst/>
            </a:prstGeom>
            <a:noFill/>
            <a:ln w="38100" cap="flat" cmpd="sng" algn="ctr">
              <a:solidFill>
                <a:srgbClr val="0395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5" idx="6"/>
              <a:endCxn id="6" idx="7"/>
            </p:cNvCxnSpPr>
            <p:nvPr/>
          </p:nvCxnSpPr>
          <p:spPr bwMode="auto">
            <a:xfrm>
              <a:off x="3779912" y="4832571"/>
              <a:ext cx="1080902" cy="1035999"/>
            </a:xfrm>
            <a:prstGeom prst="line">
              <a:avLst/>
            </a:prstGeom>
            <a:noFill/>
            <a:ln w="38100" cap="flat" cmpd="sng" algn="ctr">
              <a:solidFill>
                <a:srgbClr val="0395C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2699792" y="3688496"/>
                  <a:ext cx="1422908" cy="42608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9792" y="3688496"/>
                  <a:ext cx="1422908" cy="426080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>
              <a:stCxn id="17" idx="2"/>
              <a:endCxn id="5" idx="1"/>
            </p:cNvCxnSpPr>
            <p:nvPr/>
          </p:nvCxnSpPr>
          <p:spPr bwMode="auto">
            <a:xfrm flipH="1">
              <a:off x="3226748" y="4114576"/>
              <a:ext cx="184498" cy="463408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17" idx="2"/>
              <a:endCxn id="5" idx="0"/>
            </p:cNvCxnSpPr>
            <p:nvPr/>
          </p:nvCxnSpPr>
          <p:spPr bwMode="auto">
            <a:xfrm>
              <a:off x="3411246" y="4114576"/>
              <a:ext cx="44630" cy="357955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>
              <a:stCxn id="17" idx="2"/>
              <a:endCxn id="5" idx="7"/>
            </p:cNvCxnSpPr>
            <p:nvPr/>
          </p:nvCxnSpPr>
          <p:spPr bwMode="auto">
            <a:xfrm>
              <a:off x="3411246" y="4114576"/>
              <a:ext cx="273758" cy="463408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orem"/>
              <p:cNvSpPr/>
              <p:nvPr/>
            </p:nvSpPr>
            <p:spPr bwMode="auto">
              <a:xfrm>
                <a:off x="323528" y="4293096"/>
                <a:ext cx="8496944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l"/>
                <a:r>
                  <a:rPr lang="en-US" sz="2400" dirty="0" smtClean="0">
                    <a:solidFill>
                      <a:srgbClr val="0070C0"/>
                    </a:solidFill>
                  </a:rPr>
                  <a:t>Lemma. </a:t>
                </a:r>
              </a:p>
              <a:p>
                <a:pPr lvl="0" algn="l"/>
                <a:r>
                  <a:rPr lang="en-US" sz="2400" dirty="0" smtClean="0"/>
                  <a:t>There is an optimal solution that deletes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 vertices from each component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293096"/>
                <a:ext cx="8496944" cy="1296144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458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rigorous analysis of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/>
              <a:lstStyle/>
              <a:p>
                <a:r>
                  <a:rPr lang="en-US" dirty="0" smtClean="0"/>
                  <a:t>The notion of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analyzes how much the size of an input can be reduced in poly-time, without changing its answer</a:t>
                </a:r>
              </a:p>
              <a:p>
                <a:pPr lvl="1"/>
                <a:r>
                  <a:rPr lang="en-US" dirty="0" smtClean="0"/>
                  <a:t>Size guarantee is expressed in terms of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</a:t>
                </a:r>
              </a:p>
              <a:p>
                <a:pPr lvl="1"/>
                <a:r>
                  <a:rPr lang="en-US" dirty="0" smtClean="0"/>
                  <a:t>Parameter expresses how complex the input is</a:t>
                </a:r>
              </a:p>
              <a:p>
                <a:r>
                  <a:rPr lang="en-US" dirty="0" smtClean="0"/>
                  <a:t>Classic example: </a:t>
                </a:r>
                <a:r>
                  <a:rPr lang="en-US" cap="small" dirty="0" smtClean="0"/>
                  <a:t>Vertex Cover</a:t>
                </a:r>
              </a:p>
              <a:p>
                <a:pPr lvl="1"/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asks: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have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Has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 </a:t>
                </a:r>
                <a:r>
                  <a:rPr lang="en-US" sz="2000" dirty="0" smtClean="0"/>
                  <a:t>[Nemhauser&amp;Trotter</a:t>
                </a:r>
                <a:r>
                  <a:rPr lang="en-US" sz="2000" dirty="0"/>
                  <a:t>,</a:t>
                </a:r>
                <a:r>
                  <a:rPr lang="en-US" sz="2000" dirty="0" smtClean="0"/>
                  <a:t>1975]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2"/>
                <a:stretch>
                  <a:fillRect l="-1166" t="-1112"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7" name="Single-outpu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6343" y="4627653"/>
            <a:ext cx="868293" cy="191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ingle-outpu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13"/>
          <a:stretch/>
        </p:blipFill>
        <p:spPr bwMode="auto">
          <a:xfrm>
            <a:off x="6179975" y="5098211"/>
            <a:ext cx="1452365" cy="14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ingle-output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13"/>
          <a:stretch/>
        </p:blipFill>
        <p:spPr bwMode="auto">
          <a:xfrm>
            <a:off x="1511660" y="5098211"/>
            <a:ext cx="1929345" cy="14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1680" y="4757082"/>
                <a:ext cx="17185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vertices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57082"/>
                <a:ext cx="1718562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13778" y="4757082"/>
                <a:ext cx="17185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≤2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vertices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778" y="4757082"/>
                <a:ext cx="1718562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35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1763688" y="5449727"/>
            <a:ext cx="504056" cy="51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23647" y="5449727"/>
            <a:ext cx="336585" cy="51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5446659"/>
                <a:ext cx="566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446659"/>
                <a:ext cx="56643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3647" y="5446659"/>
                <a:ext cx="566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47" y="5446659"/>
                <a:ext cx="56643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00043" y="4757082"/>
            <a:ext cx="171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P-time</a:t>
            </a:r>
          </a:p>
        </p:txBody>
      </p:sp>
    </p:spTree>
    <p:extLst>
      <p:ext uri="{BB962C8B-B14F-4D97-AF65-F5344CB8AC3E}">
        <p14:creationId xmlns:p14="http://schemas.microsoft.com/office/powerpoint/2010/main" val="156204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Remainder of the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Easy to reduce the number of components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Main work lies in shrinking each component to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introduce several structural </a:t>
                </a:r>
                <a:r>
                  <a:rPr lang="en-US" dirty="0" err="1" smtClean="0"/>
                  <a:t>lemmata</a:t>
                </a:r>
                <a:r>
                  <a:rPr lang="en-US" dirty="0" smtClean="0"/>
                  <a:t> on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 to analyze what structure any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must have, even after deleting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using these </a:t>
                </a:r>
                <a:r>
                  <a:rPr lang="en-US" dirty="0" err="1" smtClean="0"/>
                  <a:t>lemmata</a:t>
                </a:r>
                <a:r>
                  <a:rPr lang="en-US" dirty="0" smtClean="0"/>
                  <a:t> is elementary</a:t>
                </a:r>
              </a:p>
              <a:p>
                <a:pPr lvl="1"/>
                <a:r>
                  <a:rPr lang="en-US" dirty="0" smtClean="0"/>
                  <a:t>No protrusion reduction</a:t>
                </a:r>
              </a:p>
              <a:p>
                <a:pPr lvl="1"/>
                <a:r>
                  <a:rPr lang="en-US" dirty="0" smtClean="0"/>
                  <a:t>Analysis is complicated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129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/>
                  <a:t>-Minor-Free </a:t>
                </a:r>
                <a:r>
                  <a:rPr lang="nl-NL" cap="small" dirty="0" err="1" smtClean="0"/>
                  <a:t>Deletion</a:t>
                </a:r>
                <a:r>
                  <a:rPr lang="nl-NL" cap="small" dirty="0" smtClean="0"/>
                  <a:t> </a:t>
                </a:r>
                <a:r>
                  <a:rPr lang="nl-NL" dirty="0" smtClean="0"/>
                  <a:t>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uniformly</a:t>
                </a:r>
                <a:r>
                  <a:rPr lang="nl-NL" dirty="0" smtClean="0"/>
                  <a:t> poly </a:t>
                </a:r>
                <a:r>
                  <a:rPr lang="nl-NL" dirty="0" err="1" smtClean="0"/>
                  <a:t>kernels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Not</a:t>
                </a:r>
                <a:r>
                  <a:rPr lang="nl-NL" dirty="0" smtClean="0"/>
                  <a:t> even </a:t>
                </a:r>
                <a:r>
                  <a:rPr lang="nl-NL" dirty="0" err="1" smtClean="0"/>
                  <a:t>when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restricted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containing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path</a:t>
                </a:r>
                <a:endParaRPr lang="nl-NL" dirty="0" smtClean="0"/>
              </a:p>
              <a:p>
                <a:r>
                  <a:rPr lang="nl-NL" cap="small" dirty="0" err="1" smtClean="0"/>
                  <a:t>Treewidth</a:t>
                </a:r>
                <a:r>
                  <a:rPr lang="nl-NL" cap="small" dirty="0" smtClean="0"/>
                  <a:t>-</a:t>
                </a:r>
                <a14:m>
                  <m:oMath xmlns:m="http://schemas.openxmlformats.org/officeDocument/2006/math">
                    <m:r>
                      <a:rPr lang="nl-NL" i="1" cap="small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Deletion</a:t>
                </a:r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uniformly</a:t>
                </a:r>
                <a:r>
                  <a:rPr lang="nl-NL" dirty="0" smtClean="0"/>
                  <a:t> poly </a:t>
                </a:r>
                <a:r>
                  <a:rPr lang="nl-NL" dirty="0" err="1" smtClean="0"/>
                  <a:t>kernels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But </a:t>
                </a:r>
                <a:r>
                  <a:rPr lang="nl-NL" cap="small" dirty="0" err="1" smtClean="0"/>
                  <a:t>Treedepth</a:t>
                </a:r>
                <a:r>
                  <a:rPr lang="nl-NL" cap="small" dirty="0" smtClean="0"/>
                  <a:t>-</a:t>
                </a:r>
                <a14:m>
                  <m:oMath xmlns:m="http://schemas.openxmlformats.org/officeDocument/2006/math">
                    <m:r>
                      <a:rPr lang="nl-NL" i="1" cap="small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Deletion</a:t>
                </a:r>
                <a:r>
                  <a:rPr lang="nl-NL" dirty="0" smtClean="0"/>
                  <a:t> has </a:t>
                </a:r>
                <a:r>
                  <a:rPr lang="nl-NL" dirty="0" err="1" smtClean="0"/>
                  <a:t>kernels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r>
                  <a:rPr lang="nl-NL" dirty="0" smtClean="0"/>
                  <a:t>Open </a:t>
                </a:r>
                <a:r>
                  <a:rPr lang="nl-NL" dirty="0" err="1" smtClean="0"/>
                  <a:t>problems</a:t>
                </a:r>
                <a:endParaRPr lang="nl-NL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nl-NL" dirty="0" err="1" smtClean="0"/>
                  <a:t>Uniformly</a:t>
                </a:r>
                <a:r>
                  <a:rPr lang="nl-NL" dirty="0" smtClean="0"/>
                  <a:t> </a:t>
                </a:r>
                <a:r>
                  <a:rPr lang="nl-NL" dirty="0"/>
                  <a:t>p</a:t>
                </a:r>
                <a:r>
                  <a:rPr lang="nl-NL" dirty="0" smtClean="0"/>
                  <a:t>oly </a:t>
                </a:r>
                <a:r>
                  <a:rPr lang="nl-NL" dirty="0" err="1"/>
                  <a:t>kernels</a:t>
                </a:r>
                <a:r>
                  <a:rPr lang="nl-NL" dirty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err="1" smtClean="0"/>
                  <a:t>Pathwidth</a:t>
                </a:r>
                <a:r>
                  <a:rPr lang="nl-NL" cap="smal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𝑑</m:t>
                    </m:r>
                  </m:oMath>
                </a14:m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Deletion</a:t>
                </a:r>
                <a:r>
                  <a:rPr lang="nl-NL" dirty="0" smtClean="0"/>
                  <a:t>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nl-NL" dirty="0" err="1"/>
                  <a:t>Polynomial</a:t>
                </a:r>
                <a:r>
                  <a:rPr lang="nl-NL" dirty="0"/>
                  <a:t> </a:t>
                </a:r>
                <a:r>
                  <a:rPr lang="nl-NL" dirty="0" err="1"/>
                  <a:t>kernel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cap="small" dirty="0"/>
                  <a:t>Vertex </a:t>
                </a:r>
                <a:r>
                  <a:rPr lang="nl-NL" cap="small" dirty="0" err="1"/>
                  <a:t>Planarization</a:t>
                </a:r>
                <a:r>
                  <a:rPr lang="nl-NL" dirty="0"/>
                  <a:t>? </a:t>
                </a:r>
                <a:endParaRPr lang="nl-NL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nl-NL" dirty="0" err="1" smtClean="0"/>
                  <a:t>Characterize</a:t>
                </a:r>
                <a:r>
                  <a:rPr lang="nl-NL" dirty="0" smtClean="0"/>
                  <a:t> the families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-Minor-Free </a:t>
                </a:r>
                <a:r>
                  <a:rPr lang="nl-NL" cap="small" dirty="0" err="1" smtClean="0"/>
                  <a:t>Deletion</a:t>
                </a:r>
                <a:r>
                  <a:rPr lang="nl-NL" dirty="0" smtClean="0"/>
                  <a:t> has a </a:t>
                </a:r>
                <a:r>
                  <a:rPr lang="nl-NL" dirty="0" err="1" smtClean="0"/>
                  <a:t>uniformly</a:t>
                </a:r>
                <a:r>
                  <a:rPr lang="nl-NL" dirty="0" smtClean="0"/>
                  <a:t> poly </a:t>
                </a:r>
                <a:r>
                  <a:rPr lang="nl-NL" dirty="0" err="1" smtClean="0"/>
                  <a:t>kernel</a:t>
                </a:r>
                <a:endParaRPr lang="nl-NL" dirty="0" smtClean="0"/>
              </a:p>
              <a:p>
                <a:pPr marL="914400" lvl="1" indent="-457200">
                  <a:buFont typeface="+mj-lt"/>
                  <a:buAutoNum type="arabicPeriod"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6921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10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 about kernel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37322"/>
          </a:xfrm>
        </p:spPr>
        <p:txBody>
          <a:bodyPr/>
          <a:lstStyle/>
          <a:p>
            <a:r>
              <a:rPr lang="en-US" dirty="0" smtClean="0"/>
              <a:t>Answered by the theory of parameterized tractability</a:t>
            </a:r>
          </a:p>
          <a:p>
            <a:pPr lvl="1"/>
            <a:r>
              <a:rPr lang="en-US" dirty="0" smtClean="0"/>
              <a:t>Possible if the problem is fixed-parameter tractable</a:t>
            </a:r>
          </a:p>
          <a:p>
            <a:pPr lvl="1"/>
            <a:endParaRPr lang="en-US" dirty="0"/>
          </a:p>
          <a:p>
            <a:r>
              <a:rPr lang="en-US" dirty="0" smtClean="0"/>
              <a:t>Answered using compositionality and kernel lower bounds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Asks if the family has </a:t>
            </a:r>
            <a:r>
              <a:rPr lang="en-US" dirty="0" smtClean="0">
                <a:solidFill>
                  <a:srgbClr val="0070C0"/>
                </a:solidFill>
              </a:rPr>
              <a:t>uniformly polynomial</a:t>
            </a:r>
            <a:r>
              <a:rPr lang="en-US" dirty="0" smtClean="0"/>
              <a:t> kernels</a:t>
            </a:r>
          </a:p>
          <a:p>
            <a:pPr lvl="1"/>
            <a:r>
              <a:rPr lang="en-US" dirty="0" smtClean="0"/>
              <a:t>Partial answer in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2852936"/>
                <a:ext cx="8064896" cy="63944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/>
                  <a:t>2. Can inputs be reduced to </a:t>
                </a:r>
                <a:r>
                  <a:rPr lang="en-US" sz="2400" dirty="0"/>
                  <a:t>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 in polynomial time?</a:t>
                </a:r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852936"/>
                <a:ext cx="8064896" cy="63944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539552" y="1268760"/>
                <a:ext cx="8064896" cy="63944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/>
                  <a:t>1. Can </a:t>
                </a:r>
                <a:r>
                  <a:rPr lang="en-US" sz="2400" dirty="0" smtClean="0"/>
                  <a:t>inputs be reduced </a:t>
                </a:r>
                <a:r>
                  <a:rPr lang="en-US" sz="2400" dirty="0"/>
                  <a:t>to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in polynomial time</a:t>
                </a:r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268760"/>
                <a:ext cx="8064896" cy="63944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4013690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/>
                  <a:t>3.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 </m:t>
                    </m:r>
                  </m:oMath>
                </a14:m>
                <a:r>
                  <a:rPr lang="en-US" sz="2400" dirty="0" smtClean="0"/>
                  <a:t>be a family of problems. Can inputs to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be reduced to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/>
                  <a:t>polynomial </a:t>
                </a:r>
                <a:r>
                  <a:rPr lang="en-US" sz="2400" dirty="0" smtClean="0"/>
                  <a:t>time?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013690"/>
                <a:ext cx="8064896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43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meta-theorem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gain a good understanding of the power of preprocessing, we search a theorem characterizing optimal kernel sizes</a:t>
                </a:r>
              </a:p>
              <a:p>
                <a:r>
                  <a:rPr lang="en-US" dirty="0" smtClean="0"/>
                  <a:t>Several algorithmic meta-theorems such as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Courcelle’s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theorem</a:t>
                </a:r>
                <a:r>
                  <a:rPr lang="en-US" dirty="0" smtClean="0"/>
                  <a:t> characterize problems by their definability in logic</a:t>
                </a:r>
              </a:p>
              <a:p>
                <a:pPr lvl="1"/>
                <a:r>
                  <a:rPr lang="en-US" dirty="0" smtClean="0"/>
                  <a:t>Successful for characterizing linear-size kernels for problems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sparse graphs</a:t>
                </a:r>
                <a:r>
                  <a:rPr lang="en-US" dirty="0" smtClean="0"/>
                  <a:t> (planar and beyond)</a:t>
                </a:r>
              </a:p>
              <a:p>
                <a:pPr lvl="1"/>
                <a:r>
                  <a:rPr lang="en-US" dirty="0" smtClean="0"/>
                  <a:t>Unsuitable for characterizing parameterized graph problems with small kernels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unrestricted</a:t>
                </a:r>
                <a:r>
                  <a:rPr lang="en-US" dirty="0" smtClean="0"/>
                  <a:t> graphs</a:t>
                </a:r>
              </a:p>
              <a:p>
                <a:pPr lvl="2"/>
                <a:r>
                  <a:rPr lang="en-US" dirty="0" smtClean="0"/>
                  <a:t>First-order expressible problems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Dominating Set</a:t>
                </a:r>
                <a:r>
                  <a:rPr lang="en-US" dirty="0" smtClean="0"/>
                  <a:t> are not believed to have a kernel of any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use a different formalism that captures many problems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965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forbidden minors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minor</a:t>
                </a:r>
                <a:r>
                  <a:rPr lang="en-US" dirty="0" smtClean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if we can transform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by vertex deletions, edge deletions, and contractions</a:t>
                </a:r>
              </a:p>
              <a:p>
                <a:r>
                  <a:rPr lang="en-US" dirty="0" smtClean="0"/>
                  <a:t>For any finite set of forbidden minors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we define: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cap="small" dirty="0" smtClean="0"/>
                  <a:t>-Minor-Free Deletion</a:t>
                </a:r>
                <a:br>
                  <a:rPr lang="en-US" cap="small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Input:		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Question: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does not 		contain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as a minor?</a:t>
                </a:r>
                <a:endParaRPr lang="en-US" dirty="0"/>
              </a:p>
              <a:p>
                <a:r>
                  <a:rPr lang="en-US" dirty="0" smtClean="0"/>
                  <a:t>Equivalently: is there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 that hits all the models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minors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76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444007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Classic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ℱ</m:t>
                    </m:r>
                  </m:oMath>
                </a14:m>
                <a:r>
                  <a:rPr lang="en-US" cap="small" dirty="0"/>
                  <a:t>-Minor-Free </a:t>
                </a:r>
                <a:r>
                  <a:rPr lang="en-US" cap="small" dirty="0" smtClean="0"/>
                  <a:t>Deletion </a:t>
                </a:r>
                <a:r>
                  <a:rPr lang="en-US" dirty="0" smtClean="0"/>
                  <a:t>problems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7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1028" name="Planariz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8393"/>
            <a:ext cx="1838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Outerplan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66" y="3969129"/>
            <a:ext cx="1762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Treedepth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9116"/>
            <a:ext cx="13620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FV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508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V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72" y="1523144"/>
            <a:ext cx="381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F=VC"/>
              <p:cNvSpPr txBox="1"/>
              <p:nvPr/>
            </p:nvSpPr>
            <p:spPr>
              <a:xfrm>
                <a:off x="827584" y="1555080"/>
                <a:ext cx="2808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ℱ</m:t>
                      </m:r>
                      <m:r>
                        <a:rPr lang="en-US" sz="4800" b="0" i="1" smtClean="0">
                          <a:latin typeface="Cambria Math"/>
                        </a:rPr>
                        <m:t>={   }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F=V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55080"/>
                <a:ext cx="2808312" cy="83099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=FVS"/>
              <p:cNvSpPr txBox="1"/>
              <p:nvPr/>
            </p:nvSpPr>
            <p:spPr>
              <a:xfrm>
                <a:off x="3203848" y="1412776"/>
                <a:ext cx="28083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ℱ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latin typeface="Cambria Math"/>
                      </a:rPr>
                      <m:t>{     }</m:t>
                    </m:r>
                  </m:oMath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F=FV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412776"/>
                <a:ext cx="2808312" cy="9233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F=planarization"/>
          <p:cNvGrpSpPr/>
          <p:nvPr/>
        </p:nvGrpSpPr>
        <p:grpSpPr>
          <a:xfrm>
            <a:off x="5887206" y="1412776"/>
            <a:ext cx="2420584" cy="1026842"/>
            <a:chOff x="5887206" y="1412776"/>
            <a:chExt cx="2420584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F=FVS"/>
                <p:cNvSpPr txBox="1"/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F=FVS"/>
                <p:cNvSpPr txBox="1"/>
                <p:nvPr/>
              </p:nvSpPr>
              <p:spPr>
                <a:xfrm>
                  <a:off x="6895318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5318" y="1516288"/>
                  <a:ext cx="484994" cy="92333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F=FVS"/>
                <p:cNvSpPr txBox="1"/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F=outerplanar"/>
          <p:cNvGrpSpPr/>
          <p:nvPr/>
        </p:nvGrpSpPr>
        <p:grpSpPr>
          <a:xfrm>
            <a:off x="988852" y="4003118"/>
            <a:ext cx="2420584" cy="1026842"/>
            <a:chOff x="5887206" y="1412776"/>
            <a:chExt cx="2420584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=FVS"/>
                <p:cNvSpPr txBox="1"/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F=FVS"/>
                <p:cNvSpPr txBox="1"/>
                <p:nvPr/>
              </p:nvSpPr>
              <p:spPr>
                <a:xfrm>
                  <a:off x="6783180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180" y="1516288"/>
                  <a:ext cx="484994" cy="92333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F=FVS"/>
                <p:cNvSpPr txBox="1"/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F=treedepth"/>
          <p:cNvGrpSpPr/>
          <p:nvPr/>
        </p:nvGrpSpPr>
        <p:grpSpPr>
          <a:xfrm>
            <a:off x="3537441" y="4003118"/>
            <a:ext cx="2275947" cy="1026842"/>
            <a:chOff x="5887206" y="1412776"/>
            <a:chExt cx="2275947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F=FVS"/>
                <p:cNvSpPr txBox="1"/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F=FVS"/>
                <p:cNvSpPr txBox="1"/>
                <p:nvPr/>
              </p:nvSpPr>
              <p:spPr>
                <a:xfrm>
                  <a:off x="6561725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725" y="1516288"/>
                  <a:ext cx="484994" cy="92333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F=FVS"/>
                <p:cNvSpPr txBox="1"/>
                <p:nvPr/>
              </p:nvSpPr>
              <p:spPr>
                <a:xfrm>
                  <a:off x="7678159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159" y="1412776"/>
                  <a:ext cx="484994" cy="92333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6" name="PW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71" y="3914086"/>
            <a:ext cx="19145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F=pathwidth"/>
          <p:cNvGrpSpPr/>
          <p:nvPr/>
        </p:nvGrpSpPr>
        <p:grpSpPr>
          <a:xfrm>
            <a:off x="5868144" y="4003118"/>
            <a:ext cx="2479963" cy="1026842"/>
            <a:chOff x="5827827" y="1412776"/>
            <a:chExt cx="2479963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F=FVS"/>
                <p:cNvSpPr txBox="1"/>
                <p:nvPr/>
              </p:nvSpPr>
              <p:spPr>
                <a:xfrm>
                  <a:off x="5827827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27" y="1412776"/>
                  <a:ext cx="484994" cy="92333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F=FVS"/>
                <p:cNvSpPr txBox="1"/>
                <p:nvPr/>
              </p:nvSpPr>
              <p:spPr>
                <a:xfrm>
                  <a:off x="6927009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009" y="1516288"/>
                  <a:ext cx="484994" cy="92333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F=FVS"/>
                <p:cNvSpPr txBox="1"/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dirty="0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3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VSKernel"/>
              <p:cNvSpPr/>
              <p:nvPr/>
            </p:nvSpPr>
            <p:spPr bwMode="auto">
              <a:xfrm>
                <a:off x="3347864" y="999233"/>
                <a:ext cx="864096" cy="4303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8" name="FVSKern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999233"/>
                <a:ext cx="864096" cy="430336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VCKernel"/>
              <p:cNvSpPr/>
              <p:nvPr/>
            </p:nvSpPr>
            <p:spPr bwMode="auto">
              <a:xfrm>
                <a:off x="395536" y="999233"/>
                <a:ext cx="2559346" cy="4303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tx1"/>
                    </a:solidFill>
                  </a:rPr>
                  <a:t>K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ernel: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</a:t>
                </a:r>
              </a:p>
            </p:txBody>
          </p:sp>
        </mc:Choice>
        <mc:Fallback xmlns="">
          <p:sp>
            <p:nvSpPr>
              <p:cNvPr id="10" name="VCKern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999233"/>
                <a:ext cx="2559346" cy="430336"/>
              </a:xfrm>
              <a:prstGeom prst="round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lanarizationKernel"/>
              <p:cNvSpPr/>
              <p:nvPr/>
            </p:nvSpPr>
            <p:spPr bwMode="auto">
              <a:xfrm>
                <a:off x="5808936" y="999233"/>
                <a:ext cx="1234897" cy="4303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kumimoji="0" lang="en-US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9" name="PlanarizationKern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936" y="999233"/>
                <a:ext cx="1234897" cy="430336"/>
              </a:xfrm>
              <a:prstGeom prst="round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uterplanar kernel"/>
              <p:cNvSpPr/>
              <p:nvPr/>
            </p:nvSpPr>
            <p:spPr bwMode="auto">
              <a:xfrm>
                <a:off x="827584" y="3501008"/>
                <a:ext cx="1234897" cy="4303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2" name="Outerplanar kern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501008"/>
                <a:ext cx="1234897" cy="430336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eedepthKernel"/>
              <p:cNvSpPr/>
              <p:nvPr/>
            </p:nvSpPr>
            <p:spPr bwMode="auto">
              <a:xfrm>
                <a:off x="3306479" y="3501008"/>
                <a:ext cx="1234897" cy="4303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1" name="TreedepthKern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6479" y="3501008"/>
                <a:ext cx="1234897" cy="430336"/>
              </a:xfrm>
              <a:prstGeom prst="round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PW1Kernel"/>
              <p:cNvSpPr/>
              <p:nvPr/>
            </p:nvSpPr>
            <p:spPr bwMode="auto">
              <a:xfrm>
                <a:off x="5808936" y="3501008"/>
                <a:ext cx="1234897" cy="4303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0" name="PW1Kern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936" y="3501008"/>
                <a:ext cx="1234897" cy="430336"/>
              </a:xfrm>
              <a:prstGeom prst="round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0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09C1ED-9EBC-4E05-910D-27FCF7E3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C09C1ED-9EBC-4E05-910D-27FCF7E33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5851CE-2ACB-4EEE-9CFD-C60709FB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35851CE-2ACB-4EEE-9CFD-C60709FB0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D6D283-420F-4933-86C5-A756A65F3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5D6D283-420F-4933-86C5-A756A65F3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BB75AC-7D70-42BC-9CED-8CC48792B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75BB75AC-7D70-42BC-9CED-8CC48792B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3D773-D999-42BC-830F-5379C72C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E13D773-D999-42BC-830F-5379C72C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8DE32-39D8-451C-BE19-66DFBF96C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D88DE32-39D8-451C-BE19-66DFBF96C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A60764-B689-4F5D-A52D-51E4F57AC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A5A60764-B689-4F5D-A52D-51E4F57AC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53DB9-310C-4BA0-9886-5EB61021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E5553DB9-310C-4BA0-9886-5EB610210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7902F7-927A-4E93-9FC3-772E4F95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817902F7-927A-4E93-9FC3-772E4F956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29F283-604F-4230-856A-B2478DBB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1D29F283-604F-4230-856A-B2478DBB0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DF57E1-A5A0-4324-8EC7-A52E19F7E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80DF57E1-A5A0-4324-8EC7-A52E19F7E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872201-D38D-4FEB-8ECF-8A53C6A86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99872201-D38D-4FEB-8ECF-8A53C6A86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  <p:bldP spid="17" grpId="0"/>
      <p:bldP spid="48" grpId="0" animBg="1"/>
      <p:bldP spid="10" grpId="0" animBg="1"/>
      <p:bldP spid="49" grpId="0" animBg="1"/>
      <p:bldP spid="52" grpId="0" animBg="1"/>
      <p:bldP spid="51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ℱ</m:t>
                    </m:r>
                  </m:oMath>
                </a14:m>
                <a:r>
                  <a:rPr lang="en-US" cap="small" dirty="0"/>
                  <a:t>-Minor-Free </a:t>
                </a:r>
                <a:r>
                  <a:rPr lang="en-US" cap="small" dirty="0" smtClean="0"/>
                  <a:t>Deletion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contains a planar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,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-minor-free graph has treewidth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, reduction to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possible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best-known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grows very rapidly</a:t>
                </a:r>
              </a:p>
              <a:p>
                <a:pPr lvl="1"/>
                <a:r>
                  <a:rPr lang="en-US" dirty="0" smtClean="0"/>
                  <a:t>Not even known to be computable</a:t>
                </a:r>
              </a:p>
              <a:p>
                <a:r>
                  <a:rPr lang="en-US" dirty="0" smtClean="0"/>
                  <a:t>We focus on the following question: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539552" y="2657164"/>
                <a:ext cx="8064896" cy="121551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l"/>
                <a:r>
                  <a:rPr lang="en-US" sz="2400" dirty="0" smtClean="0">
                    <a:solidFill>
                      <a:srgbClr val="0070C0"/>
                    </a:solidFill>
                  </a:rPr>
                  <a:t>Theorem.</a:t>
                </a:r>
                <a:r>
                  <a:rPr lang="en-US" sz="2400" dirty="0" smtClean="0"/>
                  <a:t> [Fomin et al., FOCS’12] </a:t>
                </a:r>
                <a:br>
                  <a:rPr lang="en-US" sz="2400" dirty="0" smtClean="0"/>
                </a:br>
                <a:r>
                  <a:rPr lang="en-US" sz="2400" dirty="0" smtClean="0"/>
                  <a:t>For any fixed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that contains a planar graph,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cap="small" dirty="0"/>
                  <a:t>-Minor-Free </a:t>
                </a:r>
                <a:r>
                  <a:rPr lang="en-US" sz="2400" cap="small" dirty="0" smtClean="0"/>
                  <a:t>Deletion </a:t>
                </a:r>
                <a:r>
                  <a:rPr lang="en-US" sz="24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ℱ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vertices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657164"/>
                <a:ext cx="8064896" cy="121551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179512" y="5589364"/>
                <a:ext cx="8784976" cy="6479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/>
                  <a:t>Does </a:t>
                </a:r>
                <a:r>
                  <a:rPr lang="en-US" sz="2400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cap="small" dirty="0"/>
                  <a:t>-Minor-Free </a:t>
                </a:r>
                <a:r>
                  <a:rPr lang="en-US" sz="2400" cap="small" dirty="0" smtClean="0"/>
                  <a:t>Deletion </a:t>
                </a:r>
                <a:r>
                  <a:rPr lang="en-US" sz="2400" dirty="0" smtClean="0"/>
                  <a:t>have kernels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589364"/>
                <a:ext cx="8784976" cy="647948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9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negative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rPr lang="en-US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ℱ</m:t>
                    </m:r>
                  </m:oMath>
                </a14:m>
                <a:r>
                  <a:rPr lang="en-US" cap="small" dirty="0"/>
                  <a:t>-Minor-Free Deletion </a:t>
                </a:r>
                <a:r>
                  <a:rPr lang="en-US" dirty="0" smtClean="0"/>
                  <a:t>does not have uniformly poly kernels</a:t>
                </a:r>
              </a:p>
              <a:p>
                <a:pPr lvl="0"/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r>
                  <a:rPr lang="en-US" dirty="0" smtClean="0"/>
                  <a:t>The same lower bounds hold for the parameterization by the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vertex cover number</a:t>
                </a:r>
                <a:r>
                  <a:rPr lang="en-US" dirty="0" smtClean="0"/>
                  <a:t> of the graph (a larger parameter)</a:t>
                </a:r>
              </a:p>
              <a:p>
                <a:pPr lvl="0"/>
                <a:r>
                  <a:rPr lang="en-US" dirty="0" smtClean="0"/>
                  <a:t>No uniformly poly kernels for restriction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containing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8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539552" y="1680556"/>
                <a:ext cx="8064896" cy="246852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l"/>
                <a:r>
                  <a:rPr lang="en-US" sz="2400" dirty="0" smtClean="0">
                    <a:solidFill>
                      <a:srgbClr val="0070C0"/>
                    </a:solidFill>
                  </a:rPr>
                  <a:t>Theorem.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sz="2400" dirty="0" smtClean="0"/>
                  <a:t> be a fixed integer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/>
                  <a:t>. If the parameterization by solution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of one of the problems:</a:t>
                </a:r>
              </a:p>
              <a:p>
                <a:pPr marL="457200" lvl="0" indent="-457200" algn="l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cap="small" dirty="0" smtClean="0"/>
                  <a:t>-Minor-Free Deletion,</a:t>
                </a:r>
              </a:p>
              <a:p>
                <a:pPr marL="457200" lvl="0" indent="-457200" algn="l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cap="small" dirty="0"/>
                  <a:t>-</a:t>
                </a:r>
                <a:r>
                  <a:rPr lang="en-US" sz="2400" cap="small" dirty="0" smtClean="0"/>
                  <a:t>Minor-free- Deletion, </a:t>
                </a:r>
                <a:r>
                  <a:rPr lang="en-US" sz="2400" dirty="0" smtClean="0"/>
                  <a:t>and</a:t>
                </a:r>
              </a:p>
              <a:p>
                <a:pPr marL="457200" lvl="0" indent="-457200" algn="l">
                  <a:buFont typeface="+mj-lt"/>
                  <a:buAutoNum type="arabicPeriod"/>
                </a:pPr>
                <a:r>
                  <a:rPr lang="en-US" sz="2400" cap="small" dirty="0" smtClean="0"/>
                  <a:t> Treewidth-(</a:t>
                </a:r>
                <a14:m>
                  <m:oMath xmlns:m="http://schemas.openxmlformats.org/officeDocument/2006/math">
                    <m:r>
                      <a:rPr lang="en-US" sz="2400" i="1" cap="small" dirty="0" smtClean="0">
                        <a:latin typeface="Cambria Math"/>
                      </a:rPr>
                      <m:t>𝑑</m:t>
                    </m:r>
                    <m:r>
                      <a:rPr lang="en-US" sz="2400" i="1" cap="small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 cap="small" dirty="0" smtClean="0"/>
                  <a:t>) Deletion,</a:t>
                </a:r>
              </a:p>
              <a:p>
                <a:pPr lvl="0" algn="l"/>
                <a:r>
                  <a:rPr lang="en-US" sz="24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/4−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vertices, then NP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⊆</m:t>
                    </m:r>
                  </m:oMath>
                </a14:m>
                <a:r>
                  <a:rPr lang="en-US" sz="2400" dirty="0" smtClean="0"/>
                  <a:t> coNP/poly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680556"/>
                <a:ext cx="8064896" cy="246852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39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positive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Are there natural subfamilies of </a:t>
                </a:r>
                <a:r>
                  <a:rPr lang="en-US" cap="small" dirty="0"/>
                  <a:t>Planar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ℱ</m:t>
                    </m:r>
                  </m:oMath>
                </a14:m>
                <a:r>
                  <a:rPr lang="en-US" cap="small" dirty="0"/>
                  <a:t>-Minor-Free </a:t>
                </a:r>
                <a:r>
                  <a:rPr lang="en-US" cap="small" dirty="0" smtClean="0"/>
                  <a:t>Deletion </a:t>
                </a:r>
                <a:r>
                  <a:rPr lang="en-US" dirty="0" smtClean="0"/>
                  <a:t>problems that do admit uniformly poly kernels?</a:t>
                </a:r>
              </a:p>
              <a:p>
                <a:r>
                  <a:rPr lang="en-US" dirty="0" smtClean="0"/>
                  <a:t>Since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 smtClean="0"/>
                  <a:t> does not increase when taking minors, </a:t>
                </a:r>
                <a:r>
                  <a:rPr lang="en-US" cap="small" dirty="0" smtClean="0"/>
                  <a:t>Treewidth-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 smtClean="0"/>
                  <a:t>Deletion </a:t>
                </a:r>
                <a:r>
                  <a:rPr lang="en-US" dirty="0" smtClean="0"/>
                  <a:t>gives a natural subfamily</a:t>
                </a:r>
              </a:p>
              <a:p>
                <a:pPr lvl="1"/>
                <a:r>
                  <a:rPr lang="en-US" dirty="0" smtClean="0"/>
                  <a:t>We proved that it does not have uniformly poly kernels</a:t>
                </a:r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Treedepth</a:t>
                </a:r>
                <a:r>
                  <a:rPr lang="en-US" dirty="0" smtClean="0"/>
                  <a:t> is another minor-closed graph parameter that has better algorithmic properties in some applications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4589754"/>
                <a:ext cx="8064896" cy="121551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>
                    <a:solidFill>
                      <a:srgbClr val="0070C0"/>
                    </a:solidFill>
                  </a:rPr>
                  <a:t>Theorem.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</a:t>
                </a:r>
                <a:r>
                  <a:rPr lang="en-US" sz="2400" dirty="0" smtClean="0"/>
                  <a:t> </a:t>
                </a:r>
                <a:r>
                  <a:rPr lang="en-US" sz="2400" cap="small" dirty="0" err="1" smtClean="0"/>
                  <a:t>Treedepth</a:t>
                </a:r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cap="small" dirty="0" smtClean="0"/>
                  <a:t>Deletion</a:t>
                </a:r>
                <a:r>
                  <a:rPr lang="en-US" sz="2400" dirty="0" smtClean="0"/>
                  <a:t> problem admits </a:t>
                </a:r>
                <a:br>
                  <a:rPr lang="en-US" sz="2400" dirty="0" smtClean="0"/>
                </a:br>
                <a:r>
                  <a:rPr lang="en-US" sz="2400" dirty="0" smtClean="0"/>
                  <a:t>a kernel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/>
                  <a:t> vertices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589754"/>
                <a:ext cx="8064896" cy="121551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355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18196</TotalTime>
  <Words>1719</Words>
  <Application>Microsoft Office PowerPoint</Application>
  <PresentationFormat>On-screen Show (4:3)</PresentationFormat>
  <Paragraphs>216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Arial Narrow</vt:lpstr>
      <vt:lpstr>AA-UiB-Institusjonell-mal-rev03</vt:lpstr>
      <vt:lpstr>PowerPoint Presentation</vt:lpstr>
      <vt:lpstr>A rigorous analysis of preprocessing</vt:lpstr>
      <vt:lpstr>Three questions about kernel sizes</vt:lpstr>
      <vt:lpstr>Towards a meta-theorem</vt:lpstr>
      <vt:lpstr>Hitting forbidden minors</vt:lpstr>
      <vt:lpstr>Classic F-Minor-Free Deletion problems</vt:lpstr>
      <vt:lpstr>Kernels for F-Minor-Free Deletion</vt:lpstr>
      <vt:lpstr>Our negative results</vt:lpstr>
      <vt:lpstr>Our positive results</vt:lpstr>
      <vt:lpstr>The treedepth of a graph</vt:lpstr>
      <vt:lpstr>The treedepth of a graph</vt:lpstr>
      <vt:lpstr>Properties of treedepth decompositions</vt:lpstr>
      <vt:lpstr>Treedepth-d Deletion</vt:lpstr>
      <vt:lpstr>Overview of the kernelization algorithm</vt:lpstr>
      <vt:lpstr>Enriching the graph</vt:lpstr>
      <vt:lpstr>Approximate treedepth-d modulator</vt:lpstr>
      <vt:lpstr>Combining separators</vt:lpstr>
      <vt:lpstr>Combining separators</vt:lpstr>
      <vt:lpstr>Consequences of the decomposition</vt:lpstr>
      <vt:lpstr>Remainder of the kernelization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Jansen, B.M.P.</cp:lastModifiedBy>
  <cp:revision>269</cp:revision>
  <cp:lastPrinted>2011-05-25T10:31:26Z</cp:lastPrinted>
  <dcterms:created xsi:type="dcterms:W3CDTF">2011-05-20T06:21:58Z</dcterms:created>
  <dcterms:modified xsi:type="dcterms:W3CDTF">2015-07-13T09:57:45Z</dcterms:modified>
</cp:coreProperties>
</file>