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492" r:id="rId3"/>
    <p:sldId id="519" r:id="rId4"/>
    <p:sldId id="533" r:id="rId5"/>
    <p:sldId id="534" r:id="rId6"/>
    <p:sldId id="535" r:id="rId7"/>
    <p:sldId id="550" r:id="rId8"/>
    <p:sldId id="520" r:id="rId9"/>
    <p:sldId id="537" r:id="rId10"/>
    <p:sldId id="538" r:id="rId11"/>
    <p:sldId id="556" r:id="rId12"/>
    <p:sldId id="554" r:id="rId13"/>
    <p:sldId id="551" r:id="rId14"/>
    <p:sldId id="521" r:id="rId15"/>
    <p:sldId id="522" r:id="rId16"/>
    <p:sldId id="552" r:id="rId17"/>
    <p:sldId id="553" r:id="rId18"/>
    <p:sldId id="523" r:id="rId19"/>
    <p:sldId id="524" r:id="rId20"/>
    <p:sldId id="525" r:id="rId21"/>
    <p:sldId id="526" r:id="rId22"/>
    <p:sldId id="527" r:id="rId23"/>
    <p:sldId id="528" r:id="rId24"/>
    <p:sldId id="530" r:id="rId25"/>
    <p:sldId id="531" r:id="rId26"/>
    <p:sldId id="532" r:id="rId27"/>
    <p:sldId id="496" r:id="rId28"/>
    <p:sldId id="484" r:id="rId29"/>
    <p:sldId id="485" r:id="rId30"/>
    <p:sldId id="486" r:id="rId31"/>
    <p:sldId id="487" r:id="rId32"/>
    <p:sldId id="488" r:id="rId33"/>
    <p:sldId id="489" r:id="rId34"/>
    <p:sldId id="511" r:id="rId35"/>
    <p:sldId id="555" r:id="rId36"/>
    <p:sldId id="479" r:id="rId37"/>
    <p:sldId id="480" r:id="rId38"/>
    <p:sldId id="454" r:id="rId39"/>
    <p:sldId id="518" r:id="rId40"/>
    <p:sldId id="424" r:id="rId41"/>
    <p:sldId id="512" r:id="rId42"/>
  </p:sldIdLst>
  <p:sldSz cx="9144000" cy="6858000" type="screen4x3"/>
  <p:notesSz cx="6794500" cy="9931400"/>
  <p:embeddedFontLst>
    <p:embeddedFont>
      <p:font typeface="Verdana" panose="020B0604030504040204" pitchFamily="34" charset="0"/>
      <p:regular r:id="rId45"/>
      <p:bold r:id="rId46"/>
      <p:italic r:id="rId47"/>
      <p:boldItalic r:id="rId48"/>
    </p:embeddedFont>
    <p:embeddedFont>
      <p:font typeface="Arial Unicode MS" panose="020B0604020202020204" pitchFamily="34" charset="-128"/>
      <p:regular r:id="rId49"/>
    </p:embeddedFont>
    <p:embeddedFont>
      <p:font typeface="TUE Meta" panose="020B0502040000020004" pitchFamily="34" charset="0"/>
      <p:regular r:id="rId50"/>
      <p:bold r:id="rId51"/>
    </p:embeddedFont>
  </p:embeddedFont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343"/>
    <a:srgbClr val="66FFFF"/>
    <a:srgbClr val="00FFCC"/>
    <a:srgbClr val="6666FF"/>
    <a:srgbClr val="CC3399"/>
    <a:srgbClr val="B2B2B2"/>
    <a:srgbClr val="66CCFF"/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3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3.fntdata"/><Relationship Id="rId50" Type="http://schemas.openxmlformats.org/officeDocument/2006/relationships/font" Target="fonts/font6.fntdata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1.fntdata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font" Target="fonts/font4.fntdata"/><Relationship Id="rId8" Type="http://schemas.openxmlformats.org/officeDocument/2006/relationships/slide" Target="slides/slide7.xml"/><Relationship Id="rId51" Type="http://schemas.openxmlformats.org/officeDocument/2006/relationships/font" Target="fonts/font7.fntdata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239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33239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D8F2C8A0-7C0B-4E75-9ED2-775D71699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6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239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33239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5093D1D-760E-4D2B-9D0F-6D1C2EA2B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04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BEE30-B2B7-41A5-AA5C-4253889217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469117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10732-1326-49F2-B78D-0E22F0FEB9A0}" type="slidenum">
              <a:rPr lang="en-US"/>
              <a:pPr/>
              <a:t>39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874138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DD68C-3623-4094-85CF-84E4B6B01BF4}" type="slidenum">
              <a:rPr lang="en-US"/>
              <a:pPr/>
              <a:t>4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20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62FB2-8EEA-4106-9CF5-9732E782F3DA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62FB2-8EEA-4106-9CF5-9732E782F3DA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63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62FB2-8EEA-4106-9CF5-9732E782F3DA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846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E8BE6-08E7-4857-B156-1196A5297695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74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E8BE6-08E7-4857-B156-1196A5297695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15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C3DB0-63A0-46C9-9733-133CA67AD716}" type="slidenum">
              <a:rPr lang="en-US"/>
              <a:pPr/>
              <a:t>35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531250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2FD69-7DA4-4944-B9AE-6006BA3ABE82}" type="slidenum">
              <a:rPr lang="en-US"/>
              <a:pPr/>
              <a:t>38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30411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6725" y="2889250"/>
            <a:ext cx="8208963" cy="17938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chemeClr val="accent2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79788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188913"/>
            <a:ext cx="212090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13475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02088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002087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486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1565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981075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/>
          </a:p>
        </p:txBody>
      </p:sp>
      <p:pic>
        <p:nvPicPr>
          <p:cNvPr id="6150" name="Picture 6" descr="TUELogo"/>
          <p:cNvPicPr>
            <a:picLocks noChangeAspect="1" noChangeArrowheads="1"/>
          </p:cNvPicPr>
          <p:nvPr/>
        </p:nvPicPr>
        <p:blipFill>
          <a:blip r:embed="rId13" cstate="print"/>
          <a:srcRect l="3642" t="14255" r="8720" b="16008"/>
          <a:stretch>
            <a:fillRect/>
          </a:stretch>
        </p:blipFill>
        <p:spPr bwMode="auto">
          <a:xfrm>
            <a:off x="6588125" y="6353175"/>
            <a:ext cx="2520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 userDrawn="1"/>
        </p:nvSpPr>
        <p:spPr bwMode="auto">
          <a:xfrm>
            <a:off x="2233613" y="4030663"/>
            <a:ext cx="117157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0"/>
              </a:spcBef>
              <a:defRPr/>
            </a:pPr>
            <a:endParaRPr lang="nl-NL" sz="1800">
              <a:latin typeface="Verdana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4130675" y="4130675"/>
            <a:ext cx="14208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l-NL" sz="18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06575"/>
          </a:xfrm>
        </p:spPr>
        <p:txBody>
          <a:bodyPr/>
          <a:lstStyle/>
          <a:p>
            <a:pPr eaLnBrk="1" hangingPunct="1"/>
            <a:r>
              <a:rPr lang="en-US" dirty="0" smtClean="0"/>
              <a:t>2IS80 Fundamentals of Informatics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2688" y="3379788"/>
            <a:ext cx="6778625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Fall 2015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6: Sorting and Searching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2"/>
            <a:ext cx="8156575" cy="539117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sz="1200" i="1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i="1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i="1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Binary-Search</a:t>
            </a:r>
            <a:r>
              <a:rPr lang="en-US" dirty="0" smtClean="0">
                <a:solidFill>
                  <a:schemeClr val="accent4"/>
                </a:solidFill>
              </a:rPr>
              <a:t>(</a:t>
            </a:r>
            <a:r>
              <a:rPr lang="en-US" dirty="0" smtClean="0"/>
              <a:t>A, n, x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i="1" dirty="0" smtClean="0">
                <a:solidFill>
                  <a:schemeClr val="accent4"/>
                </a:solidFill>
              </a:rPr>
              <a:t>Input &amp; </a:t>
            </a:r>
            <a:r>
              <a:rPr lang="en-US" i="1" dirty="0" smtClean="0"/>
              <a:t>Output as Linear-Search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Set 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, and set </a:t>
            </a:r>
            <a:r>
              <a:rPr lang="en-US" dirty="0" smtClean="0">
                <a:solidFill>
                  <a:schemeClr val="accent1"/>
                </a:solidFill>
              </a:rPr>
              <a:t>r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While </a:t>
            </a:r>
            <a:r>
              <a:rPr lang="en-US" dirty="0" smtClean="0">
                <a:solidFill>
                  <a:schemeClr val="accent1"/>
                </a:solidFill>
              </a:rPr>
              <a:t>p ≤ r</a:t>
            </a:r>
            <a:r>
              <a:rPr lang="en-US" dirty="0" smtClean="0"/>
              <a:t>, to the following:</a:t>
            </a:r>
            <a:endParaRPr lang="en-US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dirty="0" smtClean="0"/>
              <a:t>Set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p+r</a:t>
            </a:r>
            <a:r>
              <a:rPr lang="en-US" dirty="0" smtClean="0">
                <a:solidFill>
                  <a:schemeClr val="accent1"/>
                </a:solidFill>
              </a:rPr>
              <a:t>)/2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dirty="0" smtClean="0"/>
              <a:t>If </a:t>
            </a:r>
            <a:r>
              <a:rPr lang="en-US" dirty="0" smtClean="0">
                <a:solidFill>
                  <a:schemeClr val="accent1"/>
                </a:solidFill>
              </a:rPr>
              <a:t>A[q] = x </a:t>
            </a:r>
            <a:r>
              <a:rPr lang="en-US" dirty="0" smtClean="0"/>
              <a:t>then return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dirty="0" smtClean="0"/>
              <a:t>Otherwise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(A[q] ≠ x)</a:t>
            </a:r>
            <a:r>
              <a:rPr lang="en-US" dirty="0" smtClean="0"/>
              <a:t>, if </a:t>
            </a:r>
            <a:r>
              <a:rPr lang="en-US" dirty="0" smtClean="0">
                <a:solidFill>
                  <a:schemeClr val="accent1"/>
                </a:solidFill>
              </a:rPr>
              <a:t>A[q] &gt; x</a:t>
            </a:r>
            <a:r>
              <a:rPr lang="en-US" dirty="0" smtClean="0"/>
              <a:t>, then set </a:t>
            </a:r>
            <a:r>
              <a:rPr lang="en-US" dirty="0" smtClean="0">
                <a:solidFill>
                  <a:schemeClr val="accent1"/>
                </a:solidFill>
              </a:rPr>
              <a:t>r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q-1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dirty="0" smtClean="0"/>
              <a:t>Otherwise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(A[q] &lt; x)</a:t>
            </a:r>
            <a:r>
              <a:rPr lang="en-US" dirty="0" smtClean="0"/>
              <a:t>, set 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q+1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return </a:t>
            </a:r>
            <a:r>
              <a:rPr lang="en-US" dirty="0" smtClean="0">
                <a:solidFill>
                  <a:schemeClr val="accent1"/>
                </a:solidFill>
              </a:rPr>
              <a:t>Not-Found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dirty="0" smtClean="0"/>
              <a:t>Correctness?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</p:txBody>
      </p:sp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603296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1028561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>
            <a:off x="1461948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7</a:t>
            </a:r>
            <a:endParaRPr lang="en-US" sz="1800" dirty="0"/>
          </a:p>
        </p:txBody>
      </p:sp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1894251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12</a:t>
            </a:r>
            <a:endParaRPr lang="en-US" sz="1800" dirty="0"/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2324464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15</a:t>
            </a:r>
            <a:endParaRPr lang="en-US" sz="1800" dirty="0"/>
          </a:p>
        </p:txBody>
      </p:sp>
      <p:sp>
        <p:nvSpPr>
          <p:cNvPr id="9" name="Rectangle 42"/>
          <p:cNvSpPr>
            <a:spLocks noChangeArrowheads="1"/>
          </p:cNvSpPr>
          <p:nvPr/>
        </p:nvSpPr>
        <p:spPr bwMode="auto">
          <a:xfrm>
            <a:off x="2757851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21</a:t>
            </a:r>
            <a:endParaRPr lang="en-US" sz="1800" dirty="0"/>
          </a:p>
        </p:txBody>
      </p:sp>
      <p:sp>
        <p:nvSpPr>
          <p:cNvPr id="10" name="Rectangle 43"/>
          <p:cNvSpPr>
            <a:spLocks noChangeArrowheads="1"/>
          </p:cNvSpPr>
          <p:nvPr/>
        </p:nvSpPr>
        <p:spPr bwMode="auto">
          <a:xfrm>
            <a:off x="3189651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24</a:t>
            </a:r>
            <a:endParaRPr lang="en-US" sz="1800" dirty="0"/>
          </a:p>
        </p:txBody>
      </p:sp>
      <p:sp>
        <p:nvSpPr>
          <p:cNvPr id="11" name="Rectangle 44"/>
          <p:cNvSpPr>
            <a:spLocks noChangeArrowheads="1"/>
          </p:cNvSpPr>
          <p:nvPr/>
        </p:nvSpPr>
        <p:spPr bwMode="auto">
          <a:xfrm>
            <a:off x="3616503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36</a:t>
            </a:r>
            <a:endParaRPr lang="en-US" sz="1800" dirty="0"/>
          </a:p>
        </p:txBody>
      </p:sp>
      <p:sp>
        <p:nvSpPr>
          <p:cNvPr id="12" name="Rectangle 45"/>
          <p:cNvSpPr>
            <a:spLocks noChangeArrowheads="1"/>
          </p:cNvSpPr>
          <p:nvPr/>
        </p:nvSpPr>
        <p:spPr bwMode="auto">
          <a:xfrm>
            <a:off x="4048303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40</a:t>
            </a:r>
            <a:endParaRPr lang="en-US" sz="1800" dirty="0"/>
          </a:p>
        </p:txBody>
      </p:sp>
      <p:sp>
        <p:nvSpPr>
          <p:cNvPr id="13" name="Rectangle 46"/>
          <p:cNvSpPr>
            <a:spLocks noChangeArrowheads="1"/>
          </p:cNvSpPr>
          <p:nvPr/>
        </p:nvSpPr>
        <p:spPr bwMode="auto">
          <a:xfrm>
            <a:off x="4480103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42</a:t>
            </a:r>
            <a:endParaRPr lang="en-US" sz="1800" dirty="0"/>
          </a:p>
        </p:txBody>
      </p:sp>
      <p:sp>
        <p:nvSpPr>
          <p:cNvPr id="20" name="Rectangle 41"/>
          <p:cNvSpPr>
            <a:spLocks noChangeArrowheads="1"/>
          </p:cNvSpPr>
          <p:nvPr/>
        </p:nvSpPr>
        <p:spPr bwMode="auto">
          <a:xfrm>
            <a:off x="4918145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45</a:t>
            </a:r>
            <a:endParaRPr lang="en-US" sz="1800" dirty="0"/>
          </a:p>
        </p:txBody>
      </p:sp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5342906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57</a:t>
            </a:r>
            <a:endParaRPr lang="en-US" sz="1800" dirty="0"/>
          </a:p>
        </p:txBody>
      </p:sp>
      <p:sp>
        <p:nvSpPr>
          <p:cNvPr id="22" name="Rectangle 43"/>
          <p:cNvSpPr>
            <a:spLocks noChangeArrowheads="1"/>
          </p:cNvSpPr>
          <p:nvPr/>
        </p:nvSpPr>
        <p:spPr bwMode="auto">
          <a:xfrm>
            <a:off x="5774706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62</a:t>
            </a:r>
            <a:endParaRPr lang="en-US" sz="1800" dirty="0"/>
          </a:p>
        </p:txBody>
      </p: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6210184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74</a:t>
            </a:r>
            <a:endParaRPr lang="en-US" sz="1800" dirty="0"/>
          </a:p>
        </p:txBody>
      </p:sp>
      <p:sp>
        <p:nvSpPr>
          <p:cNvPr id="24" name="Rectangle 45"/>
          <p:cNvSpPr>
            <a:spLocks noChangeArrowheads="1"/>
          </p:cNvSpPr>
          <p:nvPr/>
        </p:nvSpPr>
        <p:spPr bwMode="auto">
          <a:xfrm>
            <a:off x="6641984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76</a:t>
            </a:r>
            <a:endParaRPr lang="en-US" sz="1800" dirty="0"/>
          </a:p>
        </p:txBody>
      </p:sp>
      <p:sp>
        <p:nvSpPr>
          <p:cNvPr id="25" name="Rectangle 46"/>
          <p:cNvSpPr>
            <a:spLocks noChangeArrowheads="1"/>
          </p:cNvSpPr>
          <p:nvPr/>
        </p:nvSpPr>
        <p:spPr bwMode="auto">
          <a:xfrm>
            <a:off x="7073784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80</a:t>
            </a:r>
            <a:endParaRPr lang="en-US" sz="1800" dirty="0"/>
          </a:p>
        </p:txBody>
      </p:sp>
      <p:grpSp>
        <p:nvGrpSpPr>
          <p:cNvPr id="28" name="Group 6"/>
          <p:cNvGrpSpPr>
            <a:grpSpLocks/>
          </p:cNvGrpSpPr>
          <p:nvPr/>
        </p:nvGrpSpPr>
        <p:grpSpPr bwMode="auto">
          <a:xfrm flipV="1">
            <a:off x="2359984" y="3810187"/>
            <a:ext cx="122238" cy="292100"/>
            <a:chOff x="4447" y="90"/>
            <a:chExt cx="51" cy="186"/>
          </a:xfrm>
        </p:grpSpPr>
        <p:sp>
          <p:nvSpPr>
            <p:cNvPr id="32" name="Line 7"/>
            <p:cNvSpPr>
              <a:spLocks noChangeShapeType="1"/>
            </p:cNvSpPr>
            <p:nvPr/>
          </p:nvSpPr>
          <p:spPr bwMode="auto">
            <a:xfrm flipV="1">
              <a:off x="4447" y="90"/>
              <a:ext cx="0" cy="18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8"/>
            <p:cNvSpPr>
              <a:spLocks noChangeShapeType="1"/>
            </p:cNvSpPr>
            <p:nvPr/>
          </p:nvSpPr>
          <p:spPr bwMode="auto">
            <a:xfrm>
              <a:off x="4447" y="92"/>
              <a:ext cx="51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9"/>
          <p:cNvGrpSpPr>
            <a:grpSpLocks/>
          </p:cNvGrpSpPr>
          <p:nvPr/>
        </p:nvGrpSpPr>
        <p:grpSpPr bwMode="auto">
          <a:xfrm flipH="1" flipV="1">
            <a:off x="3074758" y="3803837"/>
            <a:ext cx="112713" cy="298450"/>
            <a:chOff x="4447" y="90"/>
            <a:chExt cx="51" cy="186"/>
          </a:xfrm>
        </p:grpSpPr>
        <p:sp>
          <p:nvSpPr>
            <p:cNvPr id="30" name="Line 10"/>
            <p:cNvSpPr>
              <a:spLocks noChangeShapeType="1"/>
            </p:cNvSpPr>
            <p:nvPr/>
          </p:nvSpPr>
          <p:spPr bwMode="auto">
            <a:xfrm flipV="1">
              <a:off x="4447" y="90"/>
              <a:ext cx="0" cy="18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4447" y="92"/>
              <a:ext cx="51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763799" y="1509623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 = 21</a:t>
            </a:r>
            <a:endParaRPr lang="en-US" sz="1800" dirty="0"/>
          </a:p>
        </p:txBody>
      </p:sp>
      <p:sp>
        <p:nvSpPr>
          <p:cNvPr id="35" name="TextBox 34"/>
          <p:cNvSpPr txBox="1"/>
          <p:nvPr/>
        </p:nvSpPr>
        <p:spPr>
          <a:xfrm>
            <a:off x="670011" y="10552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36" name="TextBox 35"/>
          <p:cNvSpPr txBox="1"/>
          <p:nvPr/>
        </p:nvSpPr>
        <p:spPr>
          <a:xfrm>
            <a:off x="7162826" y="105529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</a:t>
            </a:r>
            <a:endParaRPr lang="en-US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3697902" y="10552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q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95317" y="105529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</a:t>
            </a:r>
            <a:endParaRPr lang="en-US" sz="1800" dirty="0"/>
          </a:p>
        </p:txBody>
      </p:sp>
      <p:sp>
        <p:nvSpPr>
          <p:cNvPr id="39" name="TextBox 38"/>
          <p:cNvSpPr txBox="1"/>
          <p:nvPr/>
        </p:nvSpPr>
        <p:spPr>
          <a:xfrm>
            <a:off x="1943844" y="10552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q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2418298" y="10552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2815132" y="10552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q</a:t>
            </a: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2190997" y="5529544"/>
            <a:ext cx="239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Loop invariant 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7153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343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9" grpId="0"/>
      <p:bldP spid="39" grpId="1"/>
      <p:bldP spid="40" grpId="0"/>
      <p:bldP spid="41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Correctness proof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/>
            <a:r>
              <a:rPr lang="en-US" dirty="0" smtClean="0"/>
              <a:t>To </a:t>
            </a:r>
            <a:r>
              <a:rPr lang="en-US" dirty="0" smtClean="0">
                <a:solidFill>
                  <a:schemeClr val="accent1"/>
                </a:solidFill>
              </a:rPr>
              <a:t>proof correctness</a:t>
            </a:r>
            <a:r>
              <a:rPr lang="en-US" dirty="0" smtClean="0"/>
              <a:t> with a </a:t>
            </a:r>
            <a:r>
              <a:rPr lang="en-US" dirty="0" smtClean="0">
                <a:solidFill>
                  <a:schemeClr val="accent1"/>
                </a:solidFill>
              </a:rPr>
              <a:t>loop invariant</a:t>
            </a:r>
            <a:r>
              <a:rPr lang="en-US" dirty="0" smtClean="0"/>
              <a:t> we need to show </a:t>
            </a:r>
            <a:r>
              <a:rPr lang="en-US" dirty="0" smtClean="0">
                <a:solidFill>
                  <a:schemeClr val="accent1"/>
                </a:solidFill>
              </a:rPr>
              <a:t>three </a:t>
            </a:r>
            <a:r>
              <a:rPr lang="en-US" dirty="0" smtClean="0"/>
              <a:t>things:</a:t>
            </a:r>
          </a:p>
          <a:p>
            <a:pPr marL="381000" indent="-381000" eaLnBrk="1" hangingPunct="1"/>
            <a:endParaRPr lang="en-US" dirty="0" smtClean="0"/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Initialization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Invariant is true prior to the first iteration of the loop.</a:t>
            </a:r>
          </a:p>
          <a:p>
            <a:pPr marL="381000" indent="-381000" eaLnBrk="1" hangingPunct="1">
              <a:buFont typeface="Wingdings" pitchFamily="2" charset="2"/>
              <a:buNone/>
            </a:pPr>
            <a:endParaRPr lang="en-US" sz="1200" dirty="0" smtClean="0"/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Maintenance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the invariant is true before an iteration of the loop, it remains true before the next iteration.</a:t>
            </a:r>
          </a:p>
          <a:p>
            <a:pPr marL="381000" indent="-381000" eaLnBrk="1" hangingPunct="1">
              <a:buFont typeface="Wingdings" pitchFamily="2" charset="2"/>
              <a:buNone/>
            </a:pPr>
            <a:endParaRPr lang="en-US" sz="1200" dirty="0" smtClean="0"/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Termination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The loop terminates, and when it does, the loop invariant, along with the reason that the loop terminated gives us a useful property.</a:t>
            </a:r>
          </a:p>
        </p:txBody>
      </p:sp>
    </p:spTree>
    <p:extLst>
      <p:ext uri="{BB962C8B-B14F-4D97-AF65-F5344CB8AC3E}">
        <p14:creationId xmlns:p14="http://schemas.microsoft.com/office/powerpoint/2010/main" val="329014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2"/>
            <a:ext cx="8156575" cy="539117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sz="1200" i="1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i="1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i="1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Binary-Search</a:t>
            </a:r>
            <a:r>
              <a:rPr lang="en-US" dirty="0" smtClean="0">
                <a:solidFill>
                  <a:schemeClr val="accent4"/>
                </a:solidFill>
              </a:rPr>
              <a:t>(</a:t>
            </a:r>
            <a:r>
              <a:rPr lang="en-US" dirty="0" smtClean="0"/>
              <a:t>A, n, x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i="1" dirty="0" smtClean="0">
                <a:solidFill>
                  <a:schemeClr val="accent4"/>
                </a:solidFill>
              </a:rPr>
              <a:t>Input &amp; </a:t>
            </a:r>
            <a:r>
              <a:rPr lang="en-US" i="1" dirty="0" smtClean="0"/>
              <a:t>Output as Linear-Search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Set 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, and set </a:t>
            </a:r>
            <a:r>
              <a:rPr lang="en-US" dirty="0" smtClean="0">
                <a:solidFill>
                  <a:schemeClr val="accent1"/>
                </a:solidFill>
              </a:rPr>
              <a:t>r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While </a:t>
            </a:r>
            <a:r>
              <a:rPr lang="en-US" dirty="0" smtClean="0">
                <a:solidFill>
                  <a:schemeClr val="accent1"/>
                </a:solidFill>
              </a:rPr>
              <a:t>p ≤ r</a:t>
            </a:r>
            <a:r>
              <a:rPr lang="en-US" dirty="0" smtClean="0"/>
              <a:t>, to the following:</a:t>
            </a:r>
            <a:endParaRPr lang="en-US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dirty="0" smtClean="0"/>
              <a:t>Set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p+r</a:t>
            </a:r>
            <a:r>
              <a:rPr lang="en-US" dirty="0" smtClean="0">
                <a:solidFill>
                  <a:schemeClr val="accent1"/>
                </a:solidFill>
              </a:rPr>
              <a:t>)/2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dirty="0" smtClean="0"/>
              <a:t>If </a:t>
            </a:r>
            <a:r>
              <a:rPr lang="en-US" dirty="0" smtClean="0">
                <a:solidFill>
                  <a:schemeClr val="accent1"/>
                </a:solidFill>
              </a:rPr>
              <a:t>A[q] = x </a:t>
            </a:r>
            <a:r>
              <a:rPr lang="en-US" dirty="0" smtClean="0"/>
              <a:t>then return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dirty="0" smtClean="0"/>
              <a:t>Otherwise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(A[q] ≠ x)</a:t>
            </a:r>
            <a:r>
              <a:rPr lang="en-US" dirty="0" smtClean="0"/>
              <a:t>, if </a:t>
            </a:r>
            <a:r>
              <a:rPr lang="en-US" dirty="0" smtClean="0">
                <a:solidFill>
                  <a:schemeClr val="accent1"/>
                </a:solidFill>
              </a:rPr>
              <a:t>A[q] &gt; x</a:t>
            </a:r>
            <a:r>
              <a:rPr lang="en-US" dirty="0" smtClean="0"/>
              <a:t>, then set </a:t>
            </a:r>
            <a:r>
              <a:rPr lang="en-US" dirty="0" smtClean="0">
                <a:solidFill>
                  <a:schemeClr val="accent1"/>
                </a:solidFill>
              </a:rPr>
              <a:t>r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q-1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dirty="0" smtClean="0"/>
              <a:t>Otherwise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(A[q] &lt; x)</a:t>
            </a:r>
            <a:r>
              <a:rPr lang="en-US" dirty="0" smtClean="0"/>
              <a:t>, set 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q+1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return </a:t>
            </a:r>
            <a:r>
              <a:rPr lang="en-US" dirty="0" smtClean="0">
                <a:solidFill>
                  <a:schemeClr val="accent1"/>
                </a:solidFill>
              </a:rPr>
              <a:t>Not-Found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dirty="0" smtClean="0"/>
              <a:t>Correctness?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None/>
            </a:pPr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603296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1028561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>
            <a:off x="1461948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7</a:t>
            </a:r>
            <a:endParaRPr lang="en-US" sz="1800" dirty="0"/>
          </a:p>
        </p:txBody>
      </p:sp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1894251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12</a:t>
            </a:r>
            <a:endParaRPr lang="en-US" sz="1800" dirty="0"/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2324464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15</a:t>
            </a:r>
            <a:endParaRPr lang="en-US" sz="1800" dirty="0"/>
          </a:p>
        </p:txBody>
      </p:sp>
      <p:sp>
        <p:nvSpPr>
          <p:cNvPr id="9" name="Rectangle 42"/>
          <p:cNvSpPr>
            <a:spLocks noChangeArrowheads="1"/>
          </p:cNvSpPr>
          <p:nvPr/>
        </p:nvSpPr>
        <p:spPr bwMode="auto">
          <a:xfrm>
            <a:off x="2757851" y="1479197"/>
            <a:ext cx="431800" cy="431800"/>
          </a:xfrm>
          <a:prstGeom prst="rect">
            <a:avLst/>
          </a:prstGeom>
          <a:solidFill>
            <a:srgbClr val="92D050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21</a:t>
            </a:r>
            <a:endParaRPr lang="en-US" sz="1800" dirty="0"/>
          </a:p>
        </p:txBody>
      </p:sp>
      <p:sp>
        <p:nvSpPr>
          <p:cNvPr id="10" name="Rectangle 43"/>
          <p:cNvSpPr>
            <a:spLocks noChangeArrowheads="1"/>
          </p:cNvSpPr>
          <p:nvPr/>
        </p:nvSpPr>
        <p:spPr bwMode="auto">
          <a:xfrm>
            <a:off x="3189651" y="1479197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24</a:t>
            </a:r>
            <a:endParaRPr lang="en-US" sz="1800" dirty="0"/>
          </a:p>
        </p:txBody>
      </p:sp>
      <p:sp>
        <p:nvSpPr>
          <p:cNvPr id="11" name="Rectangle 44"/>
          <p:cNvSpPr>
            <a:spLocks noChangeArrowheads="1"/>
          </p:cNvSpPr>
          <p:nvPr/>
        </p:nvSpPr>
        <p:spPr bwMode="auto">
          <a:xfrm>
            <a:off x="3616503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36</a:t>
            </a:r>
            <a:endParaRPr lang="en-US" sz="1800" dirty="0"/>
          </a:p>
        </p:txBody>
      </p:sp>
      <p:sp>
        <p:nvSpPr>
          <p:cNvPr id="12" name="Rectangle 45"/>
          <p:cNvSpPr>
            <a:spLocks noChangeArrowheads="1"/>
          </p:cNvSpPr>
          <p:nvPr/>
        </p:nvSpPr>
        <p:spPr bwMode="auto">
          <a:xfrm>
            <a:off x="4048303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40</a:t>
            </a:r>
            <a:endParaRPr lang="en-US" sz="1800" dirty="0"/>
          </a:p>
        </p:txBody>
      </p:sp>
      <p:sp>
        <p:nvSpPr>
          <p:cNvPr id="13" name="Rectangle 46"/>
          <p:cNvSpPr>
            <a:spLocks noChangeArrowheads="1"/>
          </p:cNvSpPr>
          <p:nvPr/>
        </p:nvSpPr>
        <p:spPr bwMode="auto">
          <a:xfrm>
            <a:off x="4480103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42</a:t>
            </a:r>
            <a:endParaRPr lang="en-US" sz="1800" dirty="0"/>
          </a:p>
        </p:txBody>
      </p:sp>
      <p:sp>
        <p:nvSpPr>
          <p:cNvPr id="20" name="Rectangle 41"/>
          <p:cNvSpPr>
            <a:spLocks noChangeArrowheads="1"/>
          </p:cNvSpPr>
          <p:nvPr/>
        </p:nvSpPr>
        <p:spPr bwMode="auto">
          <a:xfrm>
            <a:off x="4918145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45</a:t>
            </a:r>
            <a:endParaRPr lang="en-US" sz="1800" dirty="0"/>
          </a:p>
        </p:txBody>
      </p:sp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5342906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57</a:t>
            </a:r>
            <a:endParaRPr lang="en-US" sz="1800" dirty="0"/>
          </a:p>
        </p:txBody>
      </p:sp>
      <p:sp>
        <p:nvSpPr>
          <p:cNvPr id="22" name="Rectangle 43"/>
          <p:cNvSpPr>
            <a:spLocks noChangeArrowheads="1"/>
          </p:cNvSpPr>
          <p:nvPr/>
        </p:nvSpPr>
        <p:spPr bwMode="auto">
          <a:xfrm>
            <a:off x="5774706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62</a:t>
            </a:r>
            <a:endParaRPr lang="en-US" sz="1800" dirty="0"/>
          </a:p>
        </p:txBody>
      </p: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6210184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74</a:t>
            </a:r>
            <a:endParaRPr lang="en-US" sz="1800" dirty="0"/>
          </a:p>
        </p:txBody>
      </p:sp>
      <p:sp>
        <p:nvSpPr>
          <p:cNvPr id="24" name="Rectangle 45"/>
          <p:cNvSpPr>
            <a:spLocks noChangeArrowheads="1"/>
          </p:cNvSpPr>
          <p:nvPr/>
        </p:nvSpPr>
        <p:spPr bwMode="auto">
          <a:xfrm>
            <a:off x="6641984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76</a:t>
            </a:r>
            <a:endParaRPr lang="en-US" sz="1800" dirty="0"/>
          </a:p>
        </p:txBody>
      </p:sp>
      <p:sp>
        <p:nvSpPr>
          <p:cNvPr id="25" name="Rectangle 46"/>
          <p:cNvSpPr>
            <a:spLocks noChangeArrowheads="1"/>
          </p:cNvSpPr>
          <p:nvPr/>
        </p:nvSpPr>
        <p:spPr bwMode="auto">
          <a:xfrm>
            <a:off x="7073784" y="1479197"/>
            <a:ext cx="431800" cy="431800"/>
          </a:xfrm>
          <a:prstGeom prst="rect">
            <a:avLst/>
          </a:prstGeom>
          <a:solidFill>
            <a:srgbClr val="FF4343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80</a:t>
            </a:r>
            <a:endParaRPr lang="en-US" sz="1800" dirty="0"/>
          </a:p>
        </p:txBody>
      </p:sp>
      <p:grpSp>
        <p:nvGrpSpPr>
          <p:cNvPr id="28" name="Group 6"/>
          <p:cNvGrpSpPr>
            <a:grpSpLocks/>
          </p:cNvGrpSpPr>
          <p:nvPr/>
        </p:nvGrpSpPr>
        <p:grpSpPr bwMode="auto">
          <a:xfrm flipV="1">
            <a:off x="2359984" y="3810187"/>
            <a:ext cx="122238" cy="292100"/>
            <a:chOff x="4447" y="90"/>
            <a:chExt cx="51" cy="186"/>
          </a:xfrm>
        </p:grpSpPr>
        <p:sp>
          <p:nvSpPr>
            <p:cNvPr id="32" name="Line 7"/>
            <p:cNvSpPr>
              <a:spLocks noChangeShapeType="1"/>
            </p:cNvSpPr>
            <p:nvPr/>
          </p:nvSpPr>
          <p:spPr bwMode="auto">
            <a:xfrm flipV="1">
              <a:off x="4447" y="90"/>
              <a:ext cx="0" cy="18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8"/>
            <p:cNvSpPr>
              <a:spLocks noChangeShapeType="1"/>
            </p:cNvSpPr>
            <p:nvPr/>
          </p:nvSpPr>
          <p:spPr bwMode="auto">
            <a:xfrm>
              <a:off x="4447" y="92"/>
              <a:ext cx="51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9"/>
          <p:cNvGrpSpPr>
            <a:grpSpLocks/>
          </p:cNvGrpSpPr>
          <p:nvPr/>
        </p:nvGrpSpPr>
        <p:grpSpPr bwMode="auto">
          <a:xfrm flipH="1" flipV="1">
            <a:off x="3074758" y="3803837"/>
            <a:ext cx="112713" cy="298450"/>
            <a:chOff x="4447" y="90"/>
            <a:chExt cx="51" cy="186"/>
          </a:xfrm>
        </p:grpSpPr>
        <p:sp>
          <p:nvSpPr>
            <p:cNvPr id="30" name="Line 10"/>
            <p:cNvSpPr>
              <a:spLocks noChangeShapeType="1"/>
            </p:cNvSpPr>
            <p:nvPr/>
          </p:nvSpPr>
          <p:spPr bwMode="auto">
            <a:xfrm flipV="1">
              <a:off x="4447" y="90"/>
              <a:ext cx="0" cy="18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4447" y="92"/>
              <a:ext cx="51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763799" y="1509623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 = 21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95317" y="105529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2418298" y="10552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2815132" y="10552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q</a:t>
            </a: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2190997" y="5529544"/>
            <a:ext cx="239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Loop invariant …</a:t>
            </a:r>
            <a:endParaRPr lang="en-US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4517299" y="2835192"/>
            <a:ext cx="4350661" cy="1323439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Invariant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At the start of each iteration of the    </a:t>
            </a:r>
            <a:br>
              <a:rPr lang="en-US" dirty="0" smtClean="0"/>
            </a:br>
            <a:r>
              <a:rPr lang="en-US" dirty="0" smtClean="0"/>
              <a:t>   loop, if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is anywhere in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, then it is </a:t>
            </a:r>
            <a:br>
              <a:rPr lang="en-US" dirty="0" smtClean="0"/>
            </a:br>
            <a:r>
              <a:rPr lang="en-US" dirty="0" smtClean="0"/>
              <a:t>   somewhere in </a:t>
            </a:r>
            <a:r>
              <a:rPr lang="en-US" dirty="0" err="1" smtClean="0"/>
              <a:t>subarray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A[p..r]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05304" y="5957988"/>
            <a:ext cx="5687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size of </a:t>
            </a:r>
            <a:r>
              <a:rPr lang="en-US" dirty="0" smtClean="0">
                <a:solidFill>
                  <a:schemeClr val="accent1"/>
                </a:solidFill>
              </a:rPr>
              <a:t>A[p ..r] </a:t>
            </a:r>
            <a:r>
              <a:rPr lang="en-US" dirty="0" smtClean="0"/>
              <a:t>is halved in every step …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60392" y="5957988"/>
            <a:ext cx="1279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O(log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3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Recursive-Binary-Search</a:t>
            </a:r>
            <a:r>
              <a:rPr lang="en-US" dirty="0" smtClean="0">
                <a:solidFill>
                  <a:schemeClr val="accent4"/>
                </a:solidFill>
              </a:rPr>
              <a:t>(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smtClean="0"/>
              <a:t>p, r, x</a:t>
            </a:r>
            <a:r>
              <a:rPr lang="en-US" dirty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dirty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i="1" dirty="0" smtClean="0">
                <a:solidFill>
                  <a:schemeClr val="accent4"/>
                </a:solidFill>
              </a:rPr>
              <a:t>Input A and x as before, p and r delineate the </a:t>
            </a:r>
            <a:r>
              <a:rPr lang="en-US" i="1" dirty="0" err="1" smtClean="0">
                <a:solidFill>
                  <a:schemeClr val="accent4"/>
                </a:solidFill>
              </a:rPr>
              <a:t>subarray</a:t>
            </a:r>
            <a:r>
              <a:rPr lang="en-US" i="1" dirty="0" smtClean="0">
                <a:solidFill>
                  <a:schemeClr val="accent4"/>
                </a:solidFill>
              </a:rPr>
              <a:t> A[</a:t>
            </a:r>
            <a:r>
              <a:rPr lang="en-US" i="1" dirty="0" err="1" smtClean="0">
                <a:solidFill>
                  <a:schemeClr val="accent4"/>
                </a:solidFill>
              </a:rPr>
              <a:t>p..r</a:t>
            </a:r>
            <a:r>
              <a:rPr lang="en-US" i="1" dirty="0" smtClean="0">
                <a:solidFill>
                  <a:schemeClr val="accent4"/>
                </a:solidFill>
              </a:rPr>
              <a:t>] under consideration</a:t>
            </a:r>
            <a:endParaRPr lang="en-US" i="1" dirty="0"/>
          </a:p>
          <a:p>
            <a:pPr eaLnBrk="1" hangingPunct="1">
              <a:spcBef>
                <a:spcPct val="0"/>
              </a:spcBef>
              <a:buNone/>
            </a:pPr>
            <a:endParaRPr lang="en-US" sz="1200" dirty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If </a:t>
            </a:r>
            <a:r>
              <a:rPr lang="en-US" dirty="0" smtClean="0">
                <a:solidFill>
                  <a:schemeClr val="accent1"/>
                </a:solidFill>
              </a:rPr>
              <a:t>p &gt; r</a:t>
            </a:r>
            <a:r>
              <a:rPr lang="en-US" dirty="0" smtClean="0"/>
              <a:t>, then return </a:t>
            </a:r>
            <a:r>
              <a:rPr lang="en-US" dirty="0" smtClean="0">
                <a:solidFill>
                  <a:schemeClr val="accent1"/>
                </a:solidFill>
              </a:rPr>
              <a:t>Not-Found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Otherwise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(p ≤ r)</a:t>
            </a:r>
            <a:r>
              <a:rPr lang="en-US" dirty="0" smtClean="0"/>
              <a:t>,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dirty="0" smtClean="0"/>
              <a:t>Set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p+r</a:t>
            </a:r>
            <a:r>
              <a:rPr lang="en-US" dirty="0" smtClean="0">
                <a:solidFill>
                  <a:schemeClr val="accent1"/>
                </a:solidFill>
              </a:rPr>
              <a:t>)/2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dirty="0" smtClean="0"/>
              <a:t>If </a:t>
            </a:r>
            <a:r>
              <a:rPr lang="en-US" dirty="0" smtClean="0">
                <a:solidFill>
                  <a:schemeClr val="accent1"/>
                </a:solidFill>
              </a:rPr>
              <a:t>A[q] = x</a:t>
            </a:r>
            <a:r>
              <a:rPr lang="en-US" dirty="0" smtClean="0"/>
              <a:t>,  then return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dirty="0" smtClean="0"/>
              <a:t>Otherwise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(A[q] ≠ x) </a:t>
            </a:r>
            <a:r>
              <a:rPr lang="en-US" dirty="0" smtClean="0"/>
              <a:t>if </a:t>
            </a:r>
            <a:r>
              <a:rPr lang="en-US" dirty="0" smtClean="0">
                <a:solidFill>
                  <a:schemeClr val="accent1"/>
                </a:solidFill>
              </a:rPr>
              <a:t>A[q] &gt; x</a:t>
            </a:r>
            <a:r>
              <a:rPr lang="en-US" dirty="0" smtClean="0"/>
              <a:t>, then return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smtClean="0">
                <a:solidFill>
                  <a:schemeClr val="accent1"/>
                </a:solidFill>
              </a:rPr>
              <a:t>Recursive-Binary-Search</a:t>
            </a:r>
            <a:r>
              <a:rPr lang="en-US" dirty="0" smtClean="0">
                <a:solidFill>
                  <a:schemeClr val="accent4"/>
                </a:solidFill>
              </a:rPr>
              <a:t>(</a:t>
            </a:r>
            <a:r>
              <a:rPr lang="en-US" dirty="0" smtClean="0"/>
              <a:t>A</a:t>
            </a:r>
            <a:r>
              <a:rPr lang="en-US" dirty="0"/>
              <a:t>, p, </a:t>
            </a:r>
            <a:r>
              <a:rPr lang="en-US" dirty="0" smtClean="0"/>
              <a:t>q-1, </a:t>
            </a:r>
            <a:r>
              <a:rPr lang="en-US" dirty="0"/>
              <a:t>x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dirty="0" smtClean="0">
                <a:solidFill>
                  <a:schemeClr val="accent4"/>
                </a:solidFill>
              </a:rPr>
              <a:t>Otherwise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(A[q] &lt; x)</a:t>
            </a:r>
            <a:r>
              <a:rPr lang="en-US" dirty="0" smtClean="0">
                <a:solidFill>
                  <a:schemeClr val="accent4"/>
                </a:solidFill>
              </a:rPr>
              <a:t>, return</a:t>
            </a:r>
            <a:endParaRPr lang="en-US" dirty="0">
              <a:solidFill>
                <a:schemeClr val="accent4"/>
              </a:solidFill>
            </a:endParaRPr>
          </a:p>
          <a:p>
            <a:pPr marL="0" lvl="1" indent="0">
              <a:buNone/>
            </a:pPr>
            <a:r>
              <a:rPr lang="en-US" dirty="0" smtClean="0"/>
              <a:t>	       </a:t>
            </a:r>
            <a:r>
              <a:rPr lang="en-US" dirty="0" smtClean="0">
                <a:solidFill>
                  <a:schemeClr val="accent1"/>
                </a:solidFill>
              </a:rPr>
              <a:t>Recursive-Binary-Search</a:t>
            </a:r>
            <a:r>
              <a:rPr lang="en-US" dirty="0" smtClean="0">
                <a:solidFill>
                  <a:schemeClr val="accent4"/>
                </a:solidFill>
              </a:rPr>
              <a:t>(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smtClean="0"/>
              <a:t>q+1, p, </a:t>
            </a:r>
            <a:r>
              <a:rPr lang="en-US" dirty="0"/>
              <a:t>x</a:t>
            </a:r>
            <a:r>
              <a:rPr lang="en-US" dirty="0">
                <a:solidFill>
                  <a:schemeClr val="accent4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 flipV="1">
            <a:off x="2391240" y="3234453"/>
            <a:ext cx="122238" cy="292100"/>
            <a:chOff x="4447" y="90"/>
            <a:chExt cx="51" cy="186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V="1">
              <a:off x="4447" y="90"/>
              <a:ext cx="0" cy="18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4447" y="92"/>
              <a:ext cx="51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 flipH="1" flipV="1">
            <a:off x="3106014" y="3228103"/>
            <a:ext cx="112713" cy="298450"/>
            <a:chOff x="4447" y="90"/>
            <a:chExt cx="51" cy="186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4447" y="90"/>
              <a:ext cx="0" cy="18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4447" y="92"/>
              <a:ext cx="51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2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 eaLnBrk="1" hangingPunct="1"/>
            <a:r>
              <a:rPr lang="en-US" smtClean="0">
                <a:cs typeface="Arial" charset="0"/>
              </a:rPr>
              <a:t>Sorting</a:t>
            </a:r>
            <a:endParaRPr lang="el-GR" smtClean="0">
              <a:cs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sorting problem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Input</a:t>
            </a:r>
            <a:r>
              <a:rPr lang="en-US" dirty="0" smtClean="0"/>
              <a:t>: a sequence of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numbers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‹</a:t>
            </a:r>
            <a:r>
              <a:rPr lang="en-US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aseline="-25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aseline="-25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…, </a:t>
            </a:r>
            <a:r>
              <a:rPr lang="en-US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aseline="-25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›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Output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a permutation of the input such that ‹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  <a:r>
              <a:rPr lang="en-US" baseline="-25000" dirty="0" smtClean="0">
                <a:solidFill>
                  <a:schemeClr val="accent1"/>
                </a:solidFill>
              </a:rPr>
              <a:t>i1</a:t>
            </a:r>
            <a:r>
              <a:rPr lang="en-US" baseline="-25000" dirty="0" smtClean="0"/>
              <a:t> </a:t>
            </a:r>
            <a:r>
              <a:rPr lang="en-US" dirty="0" smtClean="0">
                <a:cs typeface="Arial" charset="0"/>
              </a:rPr>
              <a:t>≤ … ≤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a</a:t>
            </a:r>
            <a:r>
              <a:rPr lang="en-US" baseline="-25000" dirty="0" err="1" smtClean="0">
                <a:solidFill>
                  <a:schemeClr val="accent1"/>
                </a:solidFill>
              </a:rPr>
              <a:t>in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›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The input is typically stored in arrays</a:t>
            </a:r>
            <a:b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endParaRPr lang="en-US" sz="12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Numbers ≈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Keys</a:t>
            </a:r>
          </a:p>
          <a:p>
            <a:pPr eaLnBrk="1" hangingPunct="1"/>
            <a:endParaRPr lang="en-US" sz="12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Additional information (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satellite data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) may be stored with keys</a:t>
            </a:r>
          </a:p>
          <a:p>
            <a:pPr eaLnBrk="1" hangingPunct="1"/>
            <a:endParaRPr lang="en-US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eaLnBrk="1" hangingPunct="1"/>
            <a:endParaRPr lang="en-US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We will study several solutions ≈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algorithms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for this problem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834150" y="2369119"/>
            <a:ext cx="2359025" cy="293688"/>
            <a:chOff x="834150" y="2520432"/>
            <a:chExt cx="2359025" cy="293688"/>
          </a:xfrm>
        </p:grpSpPr>
        <p:sp>
          <p:nvSpPr>
            <p:cNvPr id="5" name="Rectangle 190"/>
            <p:cNvSpPr>
              <a:spLocks noChangeArrowheads="1"/>
            </p:cNvSpPr>
            <p:nvPr/>
          </p:nvSpPr>
          <p:spPr bwMode="auto">
            <a:xfrm>
              <a:off x="834150" y="2520432"/>
              <a:ext cx="295275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8</a:t>
              </a:r>
            </a:p>
          </p:txBody>
        </p:sp>
        <p:sp>
          <p:nvSpPr>
            <p:cNvPr id="6" name="Rectangle 191"/>
            <p:cNvSpPr>
              <a:spLocks noChangeArrowheads="1"/>
            </p:cNvSpPr>
            <p:nvPr/>
          </p:nvSpPr>
          <p:spPr bwMode="auto">
            <a:xfrm>
              <a:off x="1129425" y="2520432"/>
              <a:ext cx="295275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1</a:t>
              </a:r>
            </a:p>
          </p:txBody>
        </p:sp>
        <p:sp>
          <p:nvSpPr>
            <p:cNvPr id="7" name="Rectangle 192"/>
            <p:cNvSpPr>
              <a:spLocks noChangeArrowheads="1"/>
            </p:cNvSpPr>
            <p:nvPr/>
          </p:nvSpPr>
          <p:spPr bwMode="auto">
            <a:xfrm>
              <a:off x="1424700" y="2520432"/>
              <a:ext cx="295275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6</a:t>
              </a:r>
            </a:p>
          </p:txBody>
        </p:sp>
        <p:sp>
          <p:nvSpPr>
            <p:cNvPr id="8" name="Rectangle 193"/>
            <p:cNvSpPr>
              <a:spLocks noChangeArrowheads="1"/>
            </p:cNvSpPr>
            <p:nvPr/>
          </p:nvSpPr>
          <p:spPr bwMode="auto">
            <a:xfrm>
              <a:off x="1719975" y="2520432"/>
              <a:ext cx="293688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9" name="Rectangle 194"/>
            <p:cNvSpPr>
              <a:spLocks noChangeArrowheads="1"/>
            </p:cNvSpPr>
            <p:nvPr/>
          </p:nvSpPr>
          <p:spPr bwMode="auto">
            <a:xfrm>
              <a:off x="2013663" y="2520432"/>
              <a:ext cx="293688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0</a:t>
              </a:r>
            </a:p>
          </p:txBody>
        </p:sp>
        <p:sp>
          <p:nvSpPr>
            <p:cNvPr id="10" name="Rectangle 195"/>
            <p:cNvSpPr>
              <a:spLocks noChangeArrowheads="1"/>
            </p:cNvSpPr>
            <p:nvPr/>
          </p:nvSpPr>
          <p:spPr bwMode="auto">
            <a:xfrm>
              <a:off x="2307350" y="2520432"/>
              <a:ext cx="295275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3</a:t>
              </a:r>
            </a:p>
          </p:txBody>
        </p:sp>
        <p:sp>
          <p:nvSpPr>
            <p:cNvPr id="11" name="Rectangle 196"/>
            <p:cNvSpPr>
              <a:spLocks noChangeArrowheads="1"/>
            </p:cNvSpPr>
            <p:nvPr/>
          </p:nvSpPr>
          <p:spPr bwMode="auto">
            <a:xfrm>
              <a:off x="2602625" y="2520432"/>
              <a:ext cx="295275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9</a:t>
              </a:r>
            </a:p>
          </p:txBody>
        </p:sp>
        <p:sp>
          <p:nvSpPr>
            <p:cNvPr id="12" name="Rectangle 197"/>
            <p:cNvSpPr>
              <a:spLocks noChangeArrowheads="1"/>
            </p:cNvSpPr>
            <p:nvPr/>
          </p:nvSpPr>
          <p:spPr bwMode="auto">
            <a:xfrm>
              <a:off x="2897900" y="2520432"/>
              <a:ext cx="295275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5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409942" y="2315908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➨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037399" y="2369119"/>
            <a:ext cx="2359025" cy="293688"/>
            <a:chOff x="4037399" y="2519008"/>
            <a:chExt cx="2359025" cy="293688"/>
          </a:xfrm>
        </p:grpSpPr>
        <p:sp>
          <p:nvSpPr>
            <p:cNvPr id="19" name="Rectangle 190"/>
            <p:cNvSpPr>
              <a:spLocks noChangeArrowheads="1"/>
            </p:cNvSpPr>
            <p:nvPr/>
          </p:nvSpPr>
          <p:spPr bwMode="auto">
            <a:xfrm>
              <a:off x="4037399" y="2519008"/>
              <a:ext cx="295275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0</a:t>
              </a:r>
            </a:p>
          </p:txBody>
        </p:sp>
        <p:sp>
          <p:nvSpPr>
            <p:cNvPr id="20" name="Rectangle 191"/>
            <p:cNvSpPr>
              <a:spLocks noChangeArrowheads="1"/>
            </p:cNvSpPr>
            <p:nvPr/>
          </p:nvSpPr>
          <p:spPr bwMode="auto">
            <a:xfrm>
              <a:off x="4332674" y="2519008"/>
              <a:ext cx="295275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1</a:t>
              </a:r>
            </a:p>
          </p:txBody>
        </p:sp>
        <p:sp>
          <p:nvSpPr>
            <p:cNvPr id="21" name="Rectangle 192"/>
            <p:cNvSpPr>
              <a:spLocks noChangeArrowheads="1"/>
            </p:cNvSpPr>
            <p:nvPr/>
          </p:nvSpPr>
          <p:spPr bwMode="auto">
            <a:xfrm>
              <a:off x="4627949" y="2519008"/>
              <a:ext cx="295275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3</a:t>
              </a:r>
              <a:endParaRPr lang="en-US" sz="1800" dirty="0"/>
            </a:p>
          </p:txBody>
        </p:sp>
        <p:sp>
          <p:nvSpPr>
            <p:cNvPr id="22" name="Rectangle 193"/>
            <p:cNvSpPr>
              <a:spLocks noChangeArrowheads="1"/>
            </p:cNvSpPr>
            <p:nvPr/>
          </p:nvSpPr>
          <p:spPr bwMode="auto">
            <a:xfrm>
              <a:off x="4923224" y="2519008"/>
              <a:ext cx="293688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23" name="Rectangle 194"/>
            <p:cNvSpPr>
              <a:spLocks noChangeArrowheads="1"/>
            </p:cNvSpPr>
            <p:nvPr/>
          </p:nvSpPr>
          <p:spPr bwMode="auto">
            <a:xfrm>
              <a:off x="5216912" y="2519008"/>
              <a:ext cx="293688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5</a:t>
              </a:r>
              <a:endParaRPr lang="en-US" sz="1800" dirty="0"/>
            </a:p>
          </p:txBody>
        </p:sp>
        <p:sp>
          <p:nvSpPr>
            <p:cNvPr id="24" name="Rectangle 195"/>
            <p:cNvSpPr>
              <a:spLocks noChangeArrowheads="1"/>
            </p:cNvSpPr>
            <p:nvPr/>
          </p:nvSpPr>
          <p:spPr bwMode="auto">
            <a:xfrm>
              <a:off x="5510599" y="2519008"/>
              <a:ext cx="295275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6</a:t>
              </a:r>
              <a:endParaRPr lang="en-US" sz="1800" dirty="0"/>
            </a:p>
          </p:txBody>
        </p:sp>
        <p:sp>
          <p:nvSpPr>
            <p:cNvPr id="25" name="Rectangle 196"/>
            <p:cNvSpPr>
              <a:spLocks noChangeArrowheads="1"/>
            </p:cNvSpPr>
            <p:nvPr/>
          </p:nvSpPr>
          <p:spPr bwMode="auto">
            <a:xfrm>
              <a:off x="5805874" y="2519008"/>
              <a:ext cx="295275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8</a:t>
              </a:r>
              <a:endParaRPr lang="en-US" sz="1800" dirty="0"/>
            </a:p>
          </p:txBody>
        </p:sp>
        <p:sp>
          <p:nvSpPr>
            <p:cNvPr id="26" name="Rectangle 197"/>
            <p:cNvSpPr>
              <a:spLocks noChangeArrowheads="1"/>
            </p:cNvSpPr>
            <p:nvPr/>
          </p:nvSpPr>
          <p:spPr bwMode="auto">
            <a:xfrm>
              <a:off x="6101149" y="2519008"/>
              <a:ext cx="295275" cy="29368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9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724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5042076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P</a:t>
            </a:r>
            <a:r>
              <a:rPr lang="en-US" i="1" dirty="0" smtClean="0"/>
              <a:t>robably the simplest sorting algorithm …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Selection-Sort</a:t>
            </a:r>
            <a:r>
              <a:rPr lang="en-US" dirty="0" smtClean="0">
                <a:solidFill>
                  <a:schemeClr val="accent4"/>
                </a:solidFill>
              </a:rPr>
              <a:t>(</a:t>
            </a:r>
            <a:r>
              <a:rPr lang="en-US" dirty="0" smtClean="0"/>
              <a:t>A</a:t>
            </a:r>
            <a:r>
              <a:rPr lang="en-US" dirty="0"/>
              <a:t>, n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i="1" dirty="0" smtClean="0">
                <a:solidFill>
                  <a:schemeClr val="accent4"/>
                </a:solidFill>
              </a:rPr>
              <a:t>Input</a:t>
            </a:r>
            <a:r>
              <a:rPr lang="en-US" i="1" dirty="0">
                <a:solidFill>
                  <a:schemeClr val="accent4"/>
                </a:solidFill>
              </a:rPr>
              <a:t>: </a:t>
            </a:r>
            <a:r>
              <a:rPr lang="en-US" i="1" dirty="0" smtClean="0">
                <a:solidFill>
                  <a:schemeClr val="accent4"/>
                </a:solidFill>
              </a:rPr>
              <a:t>an array A and the number n of elements in A to sort</a:t>
            </a:r>
            <a:endParaRPr lang="en-US" i="1" dirty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i="1" dirty="0"/>
              <a:t>Output: </a:t>
            </a:r>
            <a:r>
              <a:rPr lang="en-US" i="1" dirty="0" smtClean="0"/>
              <a:t>the elements of A sorted into non-decreasing order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 = 1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chemeClr val="accent1"/>
                </a:solidFill>
              </a:rPr>
              <a:t>n-1</a:t>
            </a:r>
            <a:r>
              <a:rPr lang="en-US" dirty="0" smtClean="0"/>
              <a:t>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Set </a:t>
            </a:r>
            <a:r>
              <a:rPr lang="en-US" dirty="0" smtClean="0">
                <a:solidFill>
                  <a:schemeClr val="accent1"/>
                </a:solidFill>
              </a:rPr>
              <a:t>smallest</a:t>
            </a:r>
            <a:r>
              <a:rPr lang="en-US" dirty="0" smtClean="0"/>
              <a:t> to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endParaRPr lang="en-US" dirty="0" smtClean="0">
              <a:solidFill>
                <a:schemeClr val="accent1"/>
              </a:solidFill>
            </a:endParaRP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For </a:t>
            </a:r>
            <a:r>
              <a:rPr lang="en-US" dirty="0" smtClean="0">
                <a:solidFill>
                  <a:schemeClr val="accent1"/>
                </a:solidFill>
              </a:rPr>
              <a:t>j =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 + 1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2000" dirty="0" smtClean="0"/>
              <a:t>If </a:t>
            </a:r>
            <a:r>
              <a:rPr lang="en-US" sz="2000" dirty="0" smtClean="0">
                <a:solidFill>
                  <a:schemeClr val="accent1"/>
                </a:solidFill>
              </a:rPr>
              <a:t>A[j] &lt; A[smallest]</a:t>
            </a:r>
            <a:r>
              <a:rPr lang="en-US" sz="2000" dirty="0" smtClean="0"/>
              <a:t>, then set </a:t>
            </a:r>
            <a:r>
              <a:rPr lang="en-US" sz="2000" dirty="0" smtClean="0">
                <a:solidFill>
                  <a:schemeClr val="accent1"/>
                </a:solidFill>
              </a:rPr>
              <a:t>smallest</a:t>
            </a:r>
            <a:r>
              <a:rPr lang="en-US" sz="2000" dirty="0" smtClean="0"/>
              <a:t> to </a:t>
            </a:r>
            <a:r>
              <a:rPr lang="en-US" sz="2000" dirty="0" smtClean="0">
                <a:solidFill>
                  <a:schemeClr val="accent1"/>
                </a:solidFill>
              </a:rPr>
              <a:t>j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Swap </a:t>
            </a:r>
            <a:r>
              <a:rPr lang="en-US" dirty="0" smtClean="0">
                <a:solidFill>
                  <a:schemeClr val="accent1"/>
                </a:solidFill>
              </a:rPr>
              <a:t>A[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1"/>
                </a:solidFill>
              </a:rPr>
              <a:t>A[smallest]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83762" y="1936574"/>
            <a:ext cx="1768475" cy="293688"/>
            <a:chOff x="800366" y="4578174"/>
            <a:chExt cx="1768475" cy="293688"/>
          </a:xfrm>
        </p:grpSpPr>
        <p:sp>
          <p:nvSpPr>
            <p:cNvPr id="5" name="Rectangle 190"/>
            <p:cNvSpPr>
              <a:spLocks noChangeArrowheads="1"/>
            </p:cNvSpPr>
            <p:nvPr/>
          </p:nvSpPr>
          <p:spPr bwMode="auto">
            <a:xfrm>
              <a:off x="800366" y="4578174"/>
              <a:ext cx="295275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12</a:t>
              </a:r>
              <a:endParaRPr lang="en-US" sz="1800" dirty="0"/>
            </a:p>
          </p:txBody>
        </p:sp>
        <p:sp>
          <p:nvSpPr>
            <p:cNvPr id="6" name="Rectangle 191"/>
            <p:cNvSpPr>
              <a:spLocks noChangeArrowheads="1"/>
            </p:cNvSpPr>
            <p:nvPr/>
          </p:nvSpPr>
          <p:spPr bwMode="auto">
            <a:xfrm>
              <a:off x="1095641" y="4578174"/>
              <a:ext cx="295275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9</a:t>
              </a:r>
            </a:p>
          </p:txBody>
        </p:sp>
        <p:sp>
          <p:nvSpPr>
            <p:cNvPr id="7" name="Rectangle 192"/>
            <p:cNvSpPr>
              <a:spLocks noChangeArrowheads="1"/>
            </p:cNvSpPr>
            <p:nvPr/>
          </p:nvSpPr>
          <p:spPr bwMode="auto">
            <a:xfrm>
              <a:off x="1390916" y="4578174"/>
              <a:ext cx="295275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3</a:t>
              </a:r>
            </a:p>
          </p:txBody>
        </p:sp>
        <p:sp>
          <p:nvSpPr>
            <p:cNvPr id="8" name="Rectangle 193"/>
            <p:cNvSpPr>
              <a:spLocks noChangeArrowheads="1"/>
            </p:cNvSpPr>
            <p:nvPr/>
          </p:nvSpPr>
          <p:spPr bwMode="auto">
            <a:xfrm>
              <a:off x="1686191" y="4578174"/>
              <a:ext cx="293688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7</a:t>
              </a:r>
            </a:p>
          </p:txBody>
        </p:sp>
        <p:sp>
          <p:nvSpPr>
            <p:cNvPr id="9" name="Rectangle 194"/>
            <p:cNvSpPr>
              <a:spLocks noChangeArrowheads="1"/>
            </p:cNvSpPr>
            <p:nvPr/>
          </p:nvSpPr>
          <p:spPr bwMode="auto">
            <a:xfrm>
              <a:off x="1979879" y="4578174"/>
              <a:ext cx="293688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14</a:t>
              </a:r>
              <a:endParaRPr lang="en-US" sz="1800" dirty="0"/>
            </a:p>
          </p:txBody>
        </p:sp>
        <p:sp>
          <p:nvSpPr>
            <p:cNvPr id="10" name="Rectangle 195"/>
            <p:cNvSpPr>
              <a:spLocks noChangeArrowheads="1"/>
            </p:cNvSpPr>
            <p:nvPr/>
          </p:nvSpPr>
          <p:spPr bwMode="auto">
            <a:xfrm>
              <a:off x="2273566" y="4578174"/>
              <a:ext cx="295275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11</a:t>
              </a:r>
              <a:endParaRPr lang="en-US" sz="18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798633" y="1936574"/>
            <a:ext cx="1768475" cy="293688"/>
            <a:chOff x="2883166" y="4583730"/>
            <a:chExt cx="1768475" cy="293688"/>
          </a:xfrm>
        </p:grpSpPr>
        <p:sp>
          <p:nvSpPr>
            <p:cNvPr id="18" name="Rectangle 190"/>
            <p:cNvSpPr>
              <a:spLocks noChangeArrowheads="1"/>
            </p:cNvSpPr>
            <p:nvPr/>
          </p:nvSpPr>
          <p:spPr bwMode="auto">
            <a:xfrm>
              <a:off x="2883166" y="4583730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3</a:t>
              </a:r>
              <a:endParaRPr lang="en-US" sz="1800" dirty="0"/>
            </a:p>
          </p:txBody>
        </p:sp>
        <p:sp>
          <p:nvSpPr>
            <p:cNvPr id="19" name="Rectangle 191"/>
            <p:cNvSpPr>
              <a:spLocks noChangeArrowheads="1"/>
            </p:cNvSpPr>
            <p:nvPr/>
          </p:nvSpPr>
          <p:spPr bwMode="auto">
            <a:xfrm>
              <a:off x="3178441" y="4583730"/>
              <a:ext cx="295275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9</a:t>
              </a:r>
            </a:p>
          </p:txBody>
        </p:sp>
        <p:sp>
          <p:nvSpPr>
            <p:cNvPr id="20" name="Rectangle 192"/>
            <p:cNvSpPr>
              <a:spLocks noChangeArrowheads="1"/>
            </p:cNvSpPr>
            <p:nvPr/>
          </p:nvSpPr>
          <p:spPr bwMode="auto">
            <a:xfrm>
              <a:off x="3473716" y="4583730"/>
              <a:ext cx="295275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12</a:t>
              </a:r>
              <a:endParaRPr lang="en-US" sz="1800" dirty="0"/>
            </a:p>
          </p:txBody>
        </p:sp>
        <p:sp>
          <p:nvSpPr>
            <p:cNvPr id="21" name="Rectangle 193"/>
            <p:cNvSpPr>
              <a:spLocks noChangeArrowheads="1"/>
            </p:cNvSpPr>
            <p:nvPr/>
          </p:nvSpPr>
          <p:spPr bwMode="auto">
            <a:xfrm>
              <a:off x="3768991" y="4583730"/>
              <a:ext cx="293688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7</a:t>
              </a:r>
            </a:p>
          </p:txBody>
        </p:sp>
        <p:sp>
          <p:nvSpPr>
            <p:cNvPr id="22" name="Rectangle 194"/>
            <p:cNvSpPr>
              <a:spLocks noChangeArrowheads="1"/>
            </p:cNvSpPr>
            <p:nvPr/>
          </p:nvSpPr>
          <p:spPr bwMode="auto">
            <a:xfrm>
              <a:off x="4062679" y="4583730"/>
              <a:ext cx="293688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14</a:t>
              </a:r>
              <a:endParaRPr lang="en-US" sz="1800" dirty="0"/>
            </a:p>
          </p:txBody>
        </p:sp>
        <p:sp>
          <p:nvSpPr>
            <p:cNvPr id="23" name="Rectangle 195"/>
            <p:cNvSpPr>
              <a:spLocks noChangeArrowheads="1"/>
            </p:cNvSpPr>
            <p:nvPr/>
          </p:nvSpPr>
          <p:spPr bwMode="auto">
            <a:xfrm>
              <a:off x="4356366" y="4583730"/>
              <a:ext cx="295275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11</a:t>
              </a:r>
              <a:endParaRPr lang="en-US" sz="18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013503" y="1936574"/>
            <a:ext cx="1768475" cy="293688"/>
            <a:chOff x="5180455" y="4589286"/>
            <a:chExt cx="1768475" cy="293688"/>
          </a:xfrm>
        </p:grpSpPr>
        <p:sp>
          <p:nvSpPr>
            <p:cNvPr id="24" name="Rectangle 190"/>
            <p:cNvSpPr>
              <a:spLocks noChangeArrowheads="1"/>
            </p:cNvSpPr>
            <p:nvPr/>
          </p:nvSpPr>
          <p:spPr bwMode="auto">
            <a:xfrm>
              <a:off x="5180455" y="4589286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3</a:t>
              </a:r>
              <a:endParaRPr lang="en-US" sz="1800" dirty="0"/>
            </a:p>
          </p:txBody>
        </p:sp>
        <p:sp>
          <p:nvSpPr>
            <p:cNvPr id="25" name="Rectangle 191"/>
            <p:cNvSpPr>
              <a:spLocks noChangeArrowheads="1"/>
            </p:cNvSpPr>
            <p:nvPr/>
          </p:nvSpPr>
          <p:spPr bwMode="auto">
            <a:xfrm>
              <a:off x="5475730" y="4589286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7</a:t>
              </a:r>
            </a:p>
          </p:txBody>
        </p:sp>
        <p:sp>
          <p:nvSpPr>
            <p:cNvPr id="26" name="Rectangle 192"/>
            <p:cNvSpPr>
              <a:spLocks noChangeArrowheads="1"/>
            </p:cNvSpPr>
            <p:nvPr/>
          </p:nvSpPr>
          <p:spPr bwMode="auto">
            <a:xfrm>
              <a:off x="5771005" y="4589286"/>
              <a:ext cx="295275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12</a:t>
              </a:r>
              <a:endParaRPr lang="en-US" sz="1800" dirty="0"/>
            </a:p>
          </p:txBody>
        </p:sp>
        <p:sp>
          <p:nvSpPr>
            <p:cNvPr id="27" name="Rectangle 193"/>
            <p:cNvSpPr>
              <a:spLocks noChangeArrowheads="1"/>
            </p:cNvSpPr>
            <p:nvPr/>
          </p:nvSpPr>
          <p:spPr bwMode="auto">
            <a:xfrm>
              <a:off x="6066280" y="4589286"/>
              <a:ext cx="293688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9</a:t>
              </a:r>
            </a:p>
          </p:txBody>
        </p:sp>
        <p:sp>
          <p:nvSpPr>
            <p:cNvPr id="28" name="Rectangle 194"/>
            <p:cNvSpPr>
              <a:spLocks noChangeArrowheads="1"/>
            </p:cNvSpPr>
            <p:nvPr/>
          </p:nvSpPr>
          <p:spPr bwMode="auto">
            <a:xfrm>
              <a:off x="6359968" y="4589286"/>
              <a:ext cx="293688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14</a:t>
              </a:r>
              <a:endParaRPr lang="en-US" sz="1800" dirty="0"/>
            </a:p>
          </p:txBody>
        </p:sp>
        <p:sp>
          <p:nvSpPr>
            <p:cNvPr id="29" name="Rectangle 195"/>
            <p:cNvSpPr>
              <a:spLocks noChangeArrowheads="1"/>
            </p:cNvSpPr>
            <p:nvPr/>
          </p:nvSpPr>
          <p:spPr bwMode="auto">
            <a:xfrm>
              <a:off x="6653655" y="4589286"/>
              <a:ext cx="295275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11</a:t>
              </a:r>
              <a:endParaRPr lang="en-US" sz="18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83762" y="2495197"/>
            <a:ext cx="1768475" cy="293688"/>
            <a:chOff x="731400" y="5148086"/>
            <a:chExt cx="1768475" cy="293688"/>
          </a:xfrm>
        </p:grpSpPr>
        <p:sp>
          <p:nvSpPr>
            <p:cNvPr id="30" name="Rectangle 190"/>
            <p:cNvSpPr>
              <a:spLocks noChangeArrowheads="1"/>
            </p:cNvSpPr>
            <p:nvPr/>
          </p:nvSpPr>
          <p:spPr bwMode="auto">
            <a:xfrm>
              <a:off x="731400" y="5148086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3</a:t>
              </a:r>
              <a:endParaRPr lang="en-US" sz="1800" dirty="0"/>
            </a:p>
          </p:txBody>
        </p:sp>
        <p:sp>
          <p:nvSpPr>
            <p:cNvPr id="31" name="Rectangle 191"/>
            <p:cNvSpPr>
              <a:spLocks noChangeArrowheads="1"/>
            </p:cNvSpPr>
            <p:nvPr/>
          </p:nvSpPr>
          <p:spPr bwMode="auto">
            <a:xfrm>
              <a:off x="1026675" y="5148086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7</a:t>
              </a:r>
            </a:p>
          </p:txBody>
        </p:sp>
        <p:sp>
          <p:nvSpPr>
            <p:cNvPr id="32" name="Rectangle 192"/>
            <p:cNvSpPr>
              <a:spLocks noChangeArrowheads="1"/>
            </p:cNvSpPr>
            <p:nvPr/>
          </p:nvSpPr>
          <p:spPr bwMode="auto">
            <a:xfrm>
              <a:off x="1321950" y="5148086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9</a:t>
              </a:r>
            </a:p>
          </p:txBody>
        </p:sp>
        <p:sp>
          <p:nvSpPr>
            <p:cNvPr id="33" name="Rectangle 193"/>
            <p:cNvSpPr>
              <a:spLocks noChangeArrowheads="1"/>
            </p:cNvSpPr>
            <p:nvPr/>
          </p:nvSpPr>
          <p:spPr bwMode="auto">
            <a:xfrm>
              <a:off x="1617225" y="5148086"/>
              <a:ext cx="293688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12</a:t>
              </a:r>
              <a:endParaRPr lang="en-US" sz="1800" dirty="0"/>
            </a:p>
          </p:txBody>
        </p:sp>
        <p:sp>
          <p:nvSpPr>
            <p:cNvPr id="34" name="Rectangle 194"/>
            <p:cNvSpPr>
              <a:spLocks noChangeArrowheads="1"/>
            </p:cNvSpPr>
            <p:nvPr/>
          </p:nvSpPr>
          <p:spPr bwMode="auto">
            <a:xfrm>
              <a:off x="1910913" y="5148086"/>
              <a:ext cx="293688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14</a:t>
              </a:r>
              <a:endParaRPr lang="en-US" sz="1800" dirty="0"/>
            </a:p>
          </p:txBody>
        </p:sp>
        <p:sp>
          <p:nvSpPr>
            <p:cNvPr id="35" name="Rectangle 195"/>
            <p:cNvSpPr>
              <a:spLocks noChangeArrowheads="1"/>
            </p:cNvSpPr>
            <p:nvPr/>
          </p:nvSpPr>
          <p:spPr bwMode="auto">
            <a:xfrm>
              <a:off x="2204600" y="5148086"/>
              <a:ext cx="295275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11</a:t>
              </a:r>
              <a:endParaRPr lang="en-US" sz="18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798633" y="2479411"/>
            <a:ext cx="1768475" cy="293688"/>
            <a:chOff x="2883166" y="5289815"/>
            <a:chExt cx="1768475" cy="293688"/>
          </a:xfrm>
        </p:grpSpPr>
        <p:sp>
          <p:nvSpPr>
            <p:cNvPr id="36" name="Rectangle 190"/>
            <p:cNvSpPr>
              <a:spLocks noChangeArrowheads="1"/>
            </p:cNvSpPr>
            <p:nvPr/>
          </p:nvSpPr>
          <p:spPr bwMode="auto">
            <a:xfrm>
              <a:off x="2883166" y="5289815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3</a:t>
              </a:r>
              <a:endParaRPr lang="en-US" sz="1800" dirty="0"/>
            </a:p>
          </p:txBody>
        </p:sp>
        <p:sp>
          <p:nvSpPr>
            <p:cNvPr id="37" name="Rectangle 191"/>
            <p:cNvSpPr>
              <a:spLocks noChangeArrowheads="1"/>
            </p:cNvSpPr>
            <p:nvPr/>
          </p:nvSpPr>
          <p:spPr bwMode="auto">
            <a:xfrm>
              <a:off x="3178441" y="5289815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7</a:t>
              </a:r>
            </a:p>
          </p:txBody>
        </p:sp>
        <p:sp>
          <p:nvSpPr>
            <p:cNvPr id="38" name="Rectangle 192"/>
            <p:cNvSpPr>
              <a:spLocks noChangeArrowheads="1"/>
            </p:cNvSpPr>
            <p:nvPr/>
          </p:nvSpPr>
          <p:spPr bwMode="auto">
            <a:xfrm>
              <a:off x="3473716" y="5289815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9</a:t>
              </a:r>
            </a:p>
          </p:txBody>
        </p:sp>
        <p:sp>
          <p:nvSpPr>
            <p:cNvPr id="39" name="Rectangle 193"/>
            <p:cNvSpPr>
              <a:spLocks noChangeArrowheads="1"/>
            </p:cNvSpPr>
            <p:nvPr/>
          </p:nvSpPr>
          <p:spPr bwMode="auto">
            <a:xfrm>
              <a:off x="3768991" y="5289815"/>
              <a:ext cx="293688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11</a:t>
              </a:r>
              <a:endParaRPr lang="en-US" sz="1800" dirty="0"/>
            </a:p>
          </p:txBody>
        </p:sp>
        <p:sp>
          <p:nvSpPr>
            <p:cNvPr id="40" name="Rectangle 194"/>
            <p:cNvSpPr>
              <a:spLocks noChangeArrowheads="1"/>
            </p:cNvSpPr>
            <p:nvPr/>
          </p:nvSpPr>
          <p:spPr bwMode="auto">
            <a:xfrm>
              <a:off x="4062679" y="5289815"/>
              <a:ext cx="293688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14</a:t>
              </a:r>
              <a:endParaRPr lang="en-US" sz="1800" dirty="0"/>
            </a:p>
          </p:txBody>
        </p:sp>
        <p:sp>
          <p:nvSpPr>
            <p:cNvPr id="41" name="Rectangle 195"/>
            <p:cNvSpPr>
              <a:spLocks noChangeArrowheads="1"/>
            </p:cNvSpPr>
            <p:nvPr/>
          </p:nvSpPr>
          <p:spPr bwMode="auto">
            <a:xfrm>
              <a:off x="4356366" y="5289815"/>
              <a:ext cx="295275" cy="29368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12</a:t>
              </a:r>
              <a:endParaRPr lang="en-US" sz="18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008831" y="2495197"/>
            <a:ext cx="1768475" cy="293688"/>
            <a:chOff x="5180455" y="5142971"/>
            <a:chExt cx="1768475" cy="293688"/>
          </a:xfrm>
        </p:grpSpPr>
        <p:sp>
          <p:nvSpPr>
            <p:cNvPr id="42" name="Rectangle 190"/>
            <p:cNvSpPr>
              <a:spLocks noChangeArrowheads="1"/>
            </p:cNvSpPr>
            <p:nvPr/>
          </p:nvSpPr>
          <p:spPr bwMode="auto">
            <a:xfrm>
              <a:off x="5180455" y="5142971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3</a:t>
              </a:r>
              <a:endParaRPr lang="en-US" sz="1800" dirty="0"/>
            </a:p>
          </p:txBody>
        </p:sp>
        <p:sp>
          <p:nvSpPr>
            <p:cNvPr id="43" name="Rectangle 191"/>
            <p:cNvSpPr>
              <a:spLocks noChangeArrowheads="1"/>
            </p:cNvSpPr>
            <p:nvPr/>
          </p:nvSpPr>
          <p:spPr bwMode="auto">
            <a:xfrm>
              <a:off x="5475730" y="5142971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7</a:t>
              </a:r>
            </a:p>
          </p:txBody>
        </p:sp>
        <p:sp>
          <p:nvSpPr>
            <p:cNvPr id="44" name="Rectangle 192"/>
            <p:cNvSpPr>
              <a:spLocks noChangeArrowheads="1"/>
            </p:cNvSpPr>
            <p:nvPr/>
          </p:nvSpPr>
          <p:spPr bwMode="auto">
            <a:xfrm>
              <a:off x="5771005" y="5142971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9</a:t>
              </a:r>
            </a:p>
          </p:txBody>
        </p:sp>
        <p:sp>
          <p:nvSpPr>
            <p:cNvPr id="45" name="Rectangle 193"/>
            <p:cNvSpPr>
              <a:spLocks noChangeArrowheads="1"/>
            </p:cNvSpPr>
            <p:nvPr/>
          </p:nvSpPr>
          <p:spPr bwMode="auto">
            <a:xfrm>
              <a:off x="6066280" y="5142971"/>
              <a:ext cx="293688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11</a:t>
              </a:r>
              <a:endParaRPr lang="en-US" sz="1800" dirty="0"/>
            </a:p>
          </p:txBody>
        </p:sp>
        <p:sp>
          <p:nvSpPr>
            <p:cNvPr id="46" name="Rectangle 194"/>
            <p:cNvSpPr>
              <a:spLocks noChangeArrowheads="1"/>
            </p:cNvSpPr>
            <p:nvPr/>
          </p:nvSpPr>
          <p:spPr bwMode="auto">
            <a:xfrm>
              <a:off x="6359968" y="5142971"/>
              <a:ext cx="293688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12</a:t>
              </a:r>
              <a:endParaRPr lang="en-US" sz="1800" dirty="0"/>
            </a:p>
          </p:txBody>
        </p:sp>
        <p:sp>
          <p:nvSpPr>
            <p:cNvPr id="47" name="Rectangle 195"/>
            <p:cNvSpPr>
              <a:spLocks noChangeArrowheads="1"/>
            </p:cNvSpPr>
            <p:nvPr/>
          </p:nvSpPr>
          <p:spPr bwMode="auto">
            <a:xfrm>
              <a:off x="6653655" y="5142971"/>
              <a:ext cx="295275" cy="2936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14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88321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50420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Selection-Sort</a:t>
            </a:r>
            <a:r>
              <a:rPr lang="en-US" dirty="0" smtClean="0">
                <a:solidFill>
                  <a:schemeClr val="accent4"/>
                </a:solidFill>
              </a:rPr>
              <a:t>(</a:t>
            </a:r>
            <a:r>
              <a:rPr lang="en-US" dirty="0" smtClean="0"/>
              <a:t>A</a:t>
            </a:r>
            <a:r>
              <a:rPr lang="en-US" dirty="0"/>
              <a:t>, n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i="1" dirty="0" smtClean="0">
                <a:solidFill>
                  <a:schemeClr val="accent4"/>
                </a:solidFill>
              </a:rPr>
              <a:t>Input</a:t>
            </a:r>
            <a:r>
              <a:rPr lang="en-US" i="1" dirty="0">
                <a:solidFill>
                  <a:schemeClr val="accent4"/>
                </a:solidFill>
              </a:rPr>
              <a:t>: </a:t>
            </a:r>
            <a:r>
              <a:rPr lang="en-US" i="1" dirty="0" smtClean="0">
                <a:solidFill>
                  <a:schemeClr val="accent4"/>
                </a:solidFill>
              </a:rPr>
              <a:t>an array A and the number n of elements in A to sort</a:t>
            </a:r>
            <a:endParaRPr lang="en-US" i="1" dirty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i="1" dirty="0"/>
              <a:t>Output: </a:t>
            </a:r>
            <a:r>
              <a:rPr lang="en-US" i="1" dirty="0" smtClean="0"/>
              <a:t>the elements of A sorted into non-decreasing order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 = 1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chemeClr val="accent1"/>
                </a:solidFill>
              </a:rPr>
              <a:t>n-1</a:t>
            </a:r>
            <a:r>
              <a:rPr lang="en-US" dirty="0" smtClean="0"/>
              <a:t>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Set </a:t>
            </a:r>
            <a:r>
              <a:rPr lang="en-US" dirty="0" smtClean="0">
                <a:solidFill>
                  <a:schemeClr val="accent1"/>
                </a:solidFill>
              </a:rPr>
              <a:t>smallest</a:t>
            </a:r>
            <a:r>
              <a:rPr lang="en-US" dirty="0" smtClean="0"/>
              <a:t> to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endParaRPr lang="en-US" dirty="0" smtClean="0">
              <a:solidFill>
                <a:schemeClr val="accent1"/>
              </a:solidFill>
            </a:endParaRP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For </a:t>
            </a:r>
            <a:r>
              <a:rPr lang="en-US" dirty="0" smtClean="0">
                <a:solidFill>
                  <a:schemeClr val="accent1"/>
                </a:solidFill>
              </a:rPr>
              <a:t>j =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 + 1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2000" dirty="0" smtClean="0"/>
              <a:t>If </a:t>
            </a:r>
            <a:r>
              <a:rPr lang="en-US" sz="2000" dirty="0" smtClean="0">
                <a:solidFill>
                  <a:schemeClr val="accent1"/>
                </a:solidFill>
              </a:rPr>
              <a:t>A[j] &lt; A[smallest]</a:t>
            </a:r>
            <a:r>
              <a:rPr lang="en-US" sz="2000" dirty="0" smtClean="0"/>
              <a:t>, then set </a:t>
            </a:r>
            <a:r>
              <a:rPr lang="en-US" sz="2000" dirty="0" smtClean="0">
                <a:solidFill>
                  <a:schemeClr val="accent1"/>
                </a:solidFill>
              </a:rPr>
              <a:t>smallest</a:t>
            </a:r>
            <a:r>
              <a:rPr lang="en-US" sz="2000" dirty="0" smtClean="0"/>
              <a:t> to </a:t>
            </a:r>
            <a:r>
              <a:rPr lang="en-US" sz="2000" dirty="0" smtClean="0">
                <a:solidFill>
                  <a:schemeClr val="accent1"/>
                </a:solidFill>
              </a:rPr>
              <a:t>j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Swap </a:t>
            </a:r>
            <a:r>
              <a:rPr lang="en-US" dirty="0" smtClean="0">
                <a:solidFill>
                  <a:schemeClr val="accent1"/>
                </a:solidFill>
              </a:rPr>
              <a:t>A[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1"/>
                </a:solidFill>
              </a:rPr>
              <a:t>A[smallest]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>
              <a:solidFill>
                <a:schemeClr val="accent1"/>
              </a:solidFill>
            </a:endParaRPr>
          </a:p>
          <a:p>
            <a:pPr marL="857250" lvl="1" indent="-457200">
              <a:buFont typeface="+mj-lt"/>
              <a:buAutoNum type="alphaUcPeriod"/>
            </a:pPr>
            <a:endParaRPr lang="en-US" dirty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dirty="0"/>
              <a:t>Correctness</a:t>
            </a:r>
            <a:r>
              <a:rPr lang="en-US" dirty="0" smtClean="0"/>
              <a:t>? </a:t>
            </a:r>
            <a:r>
              <a:rPr lang="en-US" b="1" dirty="0">
                <a:solidFill>
                  <a:schemeClr val="folHlink"/>
                </a:solidFill>
              </a:rPr>
              <a:t>✔</a:t>
            </a:r>
            <a:endParaRPr lang="en-US" dirty="0"/>
          </a:p>
          <a:p>
            <a:pPr eaLnBrk="1" hangingPunct="1">
              <a:spcBef>
                <a:spcPct val="0"/>
              </a:spcBef>
              <a:buNone/>
            </a:pPr>
            <a:endParaRPr lang="en-US" sz="8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dirty="0"/>
              <a:t>Running time?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2982" y="5567875"/>
            <a:ext cx="1279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O(n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4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Insertion Sort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Like sorting a hand of playing cards:</a:t>
            </a:r>
          </a:p>
          <a:p>
            <a:pPr lvl="1" eaLnBrk="1" hangingPunct="1"/>
            <a:r>
              <a:rPr lang="en-US" dirty="0" smtClean="0"/>
              <a:t>start with empty left hand, cards on table</a:t>
            </a:r>
          </a:p>
          <a:p>
            <a:pPr lvl="1" eaLnBrk="1" hangingPunct="1"/>
            <a:r>
              <a:rPr lang="en-US" dirty="0" smtClean="0"/>
              <a:t>remove cards one by one, insert into </a:t>
            </a:r>
            <a:br>
              <a:rPr lang="en-US" dirty="0" smtClean="0"/>
            </a:br>
            <a:r>
              <a:rPr lang="en-US" dirty="0" smtClean="0"/>
              <a:t>correct position</a:t>
            </a:r>
          </a:p>
          <a:p>
            <a:pPr lvl="1" eaLnBrk="1" hangingPunct="1"/>
            <a:r>
              <a:rPr lang="en-US" dirty="0" smtClean="0"/>
              <a:t>to find position, compare to cards in hand from right to left</a:t>
            </a:r>
          </a:p>
          <a:p>
            <a:pPr lvl="1" eaLnBrk="1" hangingPunct="1"/>
            <a:r>
              <a:rPr lang="en-US" dirty="0" smtClean="0"/>
              <a:t>cards in hand are always sorted</a:t>
            </a:r>
          </a:p>
          <a:p>
            <a:pPr lvl="1" eaLnBrk="1" hangingPunct="1"/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Insertion Sort is</a:t>
            </a:r>
          </a:p>
          <a:p>
            <a:pPr lvl="1" eaLnBrk="1" hangingPunct="1"/>
            <a:r>
              <a:rPr lang="en-US" dirty="0" smtClean="0"/>
              <a:t>a good algorithm to sort a small number of elements</a:t>
            </a:r>
          </a:p>
          <a:p>
            <a:pPr lvl="1" eaLnBrk="1" hangingPunct="1"/>
            <a:r>
              <a:rPr lang="en-US" dirty="0" smtClean="0"/>
              <a:t>an </a:t>
            </a:r>
            <a:r>
              <a:rPr lang="en-US" dirty="0" smtClean="0">
                <a:solidFill>
                  <a:schemeClr val="accent1"/>
                </a:solidFill>
              </a:rPr>
              <a:t>incremental algorithm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Incremental algorithms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process the input elements one-by-one and maintain the solution for the elements processed so far.</a:t>
            </a:r>
          </a:p>
        </p:txBody>
      </p:sp>
      <p:pic>
        <p:nvPicPr>
          <p:cNvPr id="898052" name="Picture 4" descr="fig2-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 l="3780" t="6139" r="10271" b="16948"/>
          <a:stretch>
            <a:fillRect/>
          </a:stretch>
        </p:blipFill>
        <p:spPr bwMode="auto">
          <a:xfrm>
            <a:off x="6316663" y="1382713"/>
            <a:ext cx="134937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353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Incremental algorithms</a:t>
            </a:r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Incremental algorithms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process the input elements one-by-one and maintain the solution for the elements processed so far.</a:t>
            </a:r>
          </a:p>
          <a:p>
            <a:pPr marL="381000" indent="-381000" eaLnBrk="1" hangingPunct="1">
              <a:buFont typeface="Wingdings" pitchFamily="2" charset="2"/>
              <a:buNone/>
            </a:pPr>
            <a:endParaRPr lang="en-US" dirty="0" smtClean="0"/>
          </a:p>
          <a:p>
            <a:pPr marL="381000" indent="-381000" eaLnBrk="1" hangingPunct="1"/>
            <a:r>
              <a:rPr lang="en-US" dirty="0" smtClean="0"/>
              <a:t>In </a:t>
            </a:r>
            <a:r>
              <a:rPr lang="en-US" dirty="0" err="1" smtClean="0"/>
              <a:t>pseudocode</a:t>
            </a:r>
            <a:r>
              <a:rPr lang="en-US" dirty="0" smtClean="0"/>
              <a:t>:</a:t>
            </a:r>
          </a:p>
          <a:p>
            <a:pPr marL="381000" indent="-381000" eaLnBrk="1" hangingPunct="1"/>
            <a:endParaRPr lang="en-US" sz="1200" dirty="0" smtClean="0"/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IncAlg</a:t>
            </a:r>
            <a:r>
              <a:rPr lang="en-US" dirty="0" smtClean="0"/>
              <a:t>(A)</a:t>
            </a:r>
          </a:p>
          <a:p>
            <a:pPr marL="381000" indent="-381000" eaLnBrk="1" hangingPunct="1">
              <a:buClrTx/>
              <a:buSzTx/>
              <a:buFontTx/>
              <a:buNone/>
            </a:pPr>
            <a:r>
              <a:rPr lang="en-US" dirty="0" smtClean="0"/>
              <a:t> //  	incremental algorithm which computes the solution of a problem    </a:t>
            </a:r>
            <a:br>
              <a:rPr lang="en-US" dirty="0" smtClean="0"/>
            </a:br>
            <a:r>
              <a:rPr lang="en-US" dirty="0" smtClean="0"/>
              <a:t> with input A = {x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pPr marL="381000" indent="-381000" eaLnBrk="1" hangingPunct="1">
              <a:buClr>
                <a:schemeClr val="tx1"/>
              </a:buClr>
              <a:buSzTx/>
              <a:buFontTx/>
              <a:buAutoNum type="arabicPeriod"/>
            </a:pPr>
            <a:r>
              <a:rPr lang="en-US" dirty="0" smtClean="0"/>
              <a:t> initialize: compute the solution for {x</a:t>
            </a:r>
            <a:r>
              <a:rPr lang="en-US" baseline="-25000" dirty="0" smtClean="0"/>
              <a:t>1</a:t>
            </a:r>
            <a:r>
              <a:rPr lang="en-US" dirty="0" smtClean="0"/>
              <a:t>}</a:t>
            </a:r>
          </a:p>
          <a:p>
            <a:pPr marL="381000" indent="-381000" eaLnBrk="1" hangingPunct="1">
              <a:buClr>
                <a:schemeClr val="tx1"/>
              </a:buClr>
              <a:buSzTx/>
              <a:buFontTx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for </a:t>
            </a:r>
            <a:r>
              <a:rPr lang="en-US" dirty="0" smtClean="0"/>
              <a:t>j </a:t>
            </a:r>
            <a:r>
              <a:rPr lang="en-US" dirty="0" smtClean="0">
                <a:cs typeface="Arial" charset="0"/>
              </a:rPr>
              <a:t>= 2 </a:t>
            </a:r>
            <a:r>
              <a:rPr lang="en-US" b="1" dirty="0" smtClean="0">
                <a:cs typeface="Arial" charset="0"/>
              </a:rPr>
              <a:t>to </a:t>
            </a:r>
            <a:r>
              <a:rPr lang="en-US" dirty="0" smtClean="0">
                <a:cs typeface="Arial" charset="0"/>
              </a:rPr>
              <a:t>n</a:t>
            </a:r>
          </a:p>
          <a:p>
            <a:pPr marL="381000" indent="-381000" eaLnBrk="1" hangingPunct="1">
              <a:buClr>
                <a:schemeClr val="tx1"/>
              </a:buClr>
              <a:buSzTx/>
              <a:buFontTx/>
              <a:buAutoNum type="arabicPeriod"/>
            </a:pPr>
            <a:r>
              <a:rPr lang="en-US" dirty="0" smtClean="0">
                <a:cs typeface="Arial" charset="0"/>
              </a:rPr>
              <a:t>      </a:t>
            </a:r>
            <a:r>
              <a:rPr lang="en-US" b="1" dirty="0" smtClean="0">
                <a:cs typeface="Arial" charset="0"/>
              </a:rPr>
              <a:t>do</a:t>
            </a:r>
            <a:r>
              <a:rPr lang="en-US" dirty="0" smtClean="0">
                <a:cs typeface="Arial" charset="0"/>
              </a:rPr>
              <a:t> compute the solution for </a:t>
            </a:r>
            <a:r>
              <a:rPr lang="en-US" dirty="0" smtClean="0"/>
              <a:t>{x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} using the (already 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sz="800" dirty="0" smtClean="0"/>
              <a:t> </a:t>
            </a:r>
            <a:r>
              <a:rPr lang="en-US" dirty="0" smtClean="0"/>
              <a:t>computed) solution for {x</a:t>
            </a:r>
            <a:r>
              <a:rPr lang="en-US" baseline="-25000" dirty="0" smtClean="0"/>
              <a:t>1</a:t>
            </a:r>
            <a:r>
              <a:rPr lang="en-US" dirty="0" smtClean="0"/>
              <a:t>,…,x</a:t>
            </a:r>
            <a:r>
              <a:rPr lang="en-US" baseline="-25000" dirty="0" smtClean="0"/>
              <a:t>j-1</a:t>
            </a: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5478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Algorithm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well-defined computational procedure that takes some value, or a set of values, as input and produces some value, or a set of values, as output.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Computer algorithms solve </a:t>
            </a:r>
            <a:r>
              <a:rPr lang="en-US" dirty="0" smtClean="0">
                <a:solidFill>
                  <a:schemeClr val="accent1"/>
                </a:solidFill>
              </a:rPr>
              <a:t>computational problems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Computational problems </a:t>
            </a:r>
            <a:r>
              <a:rPr lang="en-US" dirty="0" smtClean="0"/>
              <a:t>have well-specified</a:t>
            </a:r>
            <a:r>
              <a:rPr lang="en-US" dirty="0" smtClean="0">
                <a:solidFill>
                  <a:schemeClr val="accent1"/>
                </a:solidFill>
              </a:rPr>
              <a:t> input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output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 2 requirements: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Given an input the algorithm should produce the </a:t>
            </a:r>
            <a:r>
              <a:rPr lang="en-US" dirty="0" smtClean="0">
                <a:solidFill>
                  <a:schemeClr val="accent1"/>
                </a:solidFill>
              </a:rPr>
              <a:t>correct</a:t>
            </a:r>
            <a:r>
              <a:rPr lang="en-US" dirty="0" smtClean="0"/>
              <a:t> output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algorithm should use resources (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1"/>
                </a:solidFill>
              </a:rPr>
              <a:t>efficiently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Insertion Sort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chemeClr val="accent1"/>
                </a:solidFill>
              </a:rPr>
              <a:t>Insertion-Sort</a:t>
            </a:r>
            <a:r>
              <a:rPr lang="en-US" dirty="0" smtClean="0"/>
              <a:t>(A)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cs typeface="Arial" charset="0"/>
              </a:rPr>
              <a:t> //   incremental algorithm that sorts array </a:t>
            </a:r>
            <a:r>
              <a:rPr lang="en-US" dirty="0" smtClean="0"/>
              <a:t>A[1..n] in non-decreasing</a:t>
            </a:r>
            <a:br>
              <a:rPr lang="en-US" dirty="0" smtClean="0"/>
            </a:br>
            <a:r>
              <a:rPr lang="en-US" dirty="0" smtClean="0"/>
              <a:t> order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dirty="0" smtClean="0"/>
              <a:t> initialize: sort A[1]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for </a:t>
            </a:r>
            <a:r>
              <a:rPr lang="en-US" dirty="0" smtClean="0"/>
              <a:t>j </a:t>
            </a:r>
            <a:r>
              <a:rPr lang="en-US" dirty="0" smtClean="0">
                <a:cs typeface="Arial" charset="0"/>
              </a:rPr>
              <a:t>= 2 </a:t>
            </a:r>
            <a:r>
              <a:rPr lang="en-US" b="1" dirty="0" smtClean="0">
                <a:cs typeface="Arial" charset="0"/>
              </a:rPr>
              <a:t>to </a:t>
            </a:r>
            <a:r>
              <a:rPr lang="en-US" dirty="0" err="1" smtClean="0">
                <a:cs typeface="Arial" charset="0"/>
              </a:rPr>
              <a:t>A.length</a:t>
            </a:r>
            <a:endParaRPr lang="en-US" dirty="0" smtClean="0">
              <a:cs typeface="Arial" charset="0"/>
            </a:endParaRP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dirty="0" smtClean="0">
                <a:cs typeface="Arial" charset="0"/>
              </a:rPr>
              <a:t>      </a:t>
            </a:r>
            <a:r>
              <a:rPr lang="en-US" b="1" dirty="0" smtClean="0">
                <a:cs typeface="Arial" charset="0"/>
              </a:rPr>
              <a:t>do</a:t>
            </a:r>
            <a:r>
              <a:rPr lang="en-US" dirty="0" smtClean="0">
                <a:cs typeface="Arial" charset="0"/>
              </a:rPr>
              <a:t> sort A[1..j] using the fact that A[1.. j-1] is already sorted</a:t>
            </a:r>
            <a:endParaRPr lang="en-US" dirty="0" smtClean="0"/>
          </a:p>
          <a:p>
            <a:pPr marL="381000" indent="-381000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19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Insertion Sort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chemeClr val="accent1"/>
                </a:solidFill>
              </a:rPr>
              <a:t>Insertion-Sort</a:t>
            </a:r>
            <a:r>
              <a:rPr lang="en-US" dirty="0" smtClean="0"/>
              <a:t>(A)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cs typeface="Arial" charset="0"/>
              </a:rPr>
              <a:t> //   incremental algorithm that sorts array </a:t>
            </a:r>
            <a:r>
              <a:rPr lang="en-US" dirty="0" smtClean="0"/>
              <a:t>A[1..n] in non-decreasing</a:t>
            </a:r>
            <a:br>
              <a:rPr lang="en-US" dirty="0" smtClean="0"/>
            </a:br>
            <a:r>
              <a:rPr lang="en-US" dirty="0" smtClean="0"/>
              <a:t> order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dirty="0" smtClean="0"/>
              <a:t> initialize: sort A[1]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for </a:t>
            </a:r>
            <a:r>
              <a:rPr lang="en-US" dirty="0" smtClean="0"/>
              <a:t>j </a:t>
            </a:r>
            <a:r>
              <a:rPr lang="en-US" dirty="0" smtClean="0">
                <a:cs typeface="Arial" charset="0"/>
              </a:rPr>
              <a:t>= 2 </a:t>
            </a:r>
            <a:r>
              <a:rPr lang="en-US" b="1" dirty="0" smtClean="0">
                <a:cs typeface="Arial" charset="0"/>
              </a:rPr>
              <a:t>to </a:t>
            </a:r>
            <a:r>
              <a:rPr lang="en-US" dirty="0" err="1" smtClean="0">
                <a:cs typeface="Arial" charset="0"/>
              </a:rPr>
              <a:t>A.length</a:t>
            </a:r>
            <a:endParaRPr lang="en-US" dirty="0" smtClean="0">
              <a:cs typeface="Arial" charset="0"/>
            </a:endParaRP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dirty="0" smtClean="0">
                <a:cs typeface="Arial" charset="0"/>
              </a:rPr>
              <a:t>      </a:t>
            </a:r>
            <a:r>
              <a:rPr lang="en-US" b="1" dirty="0" smtClean="0">
                <a:cs typeface="Arial" charset="0"/>
              </a:rPr>
              <a:t>do </a:t>
            </a:r>
            <a:r>
              <a:rPr lang="en-GB" dirty="0" smtClean="0">
                <a:cs typeface="Arial" charset="0"/>
              </a:rPr>
              <a:t>key = A[j]     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dirty="0" smtClean="0">
                <a:cs typeface="Arial" charset="0"/>
              </a:rPr>
              <a:t>            </a:t>
            </a:r>
            <a:r>
              <a:rPr lang="en-GB" dirty="0" err="1" smtClean="0">
                <a:cs typeface="Arial" charset="0"/>
              </a:rPr>
              <a:t>i</a:t>
            </a:r>
            <a:r>
              <a:rPr lang="en-GB" dirty="0" smtClean="0">
                <a:cs typeface="Arial" charset="0"/>
              </a:rPr>
              <a:t> = j -1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dirty="0" smtClean="0">
                <a:cs typeface="Arial" charset="0"/>
              </a:rPr>
              <a:t>            </a:t>
            </a:r>
            <a:r>
              <a:rPr lang="en-GB" b="1" dirty="0" smtClean="0">
                <a:cs typeface="Arial" charset="0"/>
              </a:rPr>
              <a:t>while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i</a:t>
            </a:r>
            <a:r>
              <a:rPr lang="en-GB" dirty="0" smtClean="0">
                <a:cs typeface="Arial" charset="0"/>
              </a:rPr>
              <a:t> &gt; 0  and A[</a:t>
            </a:r>
            <a:r>
              <a:rPr lang="en-GB" dirty="0" err="1" smtClean="0">
                <a:cs typeface="Arial" charset="0"/>
              </a:rPr>
              <a:t>i</a:t>
            </a:r>
            <a:r>
              <a:rPr lang="en-GB" dirty="0" smtClean="0">
                <a:cs typeface="Arial" charset="0"/>
              </a:rPr>
              <a:t>] &gt; key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dirty="0" smtClean="0">
                <a:cs typeface="Arial" charset="0"/>
              </a:rPr>
              <a:t>                </a:t>
            </a:r>
            <a:r>
              <a:rPr lang="en-GB" b="1" dirty="0" smtClean="0">
                <a:cs typeface="Arial" charset="0"/>
              </a:rPr>
              <a:t>do</a:t>
            </a:r>
            <a:r>
              <a:rPr lang="en-GB" dirty="0" smtClean="0">
                <a:cs typeface="Arial" charset="0"/>
              </a:rPr>
              <a:t>  A[i+1] = A[</a:t>
            </a:r>
            <a:r>
              <a:rPr lang="en-GB" dirty="0" err="1" smtClean="0">
                <a:cs typeface="Arial" charset="0"/>
              </a:rPr>
              <a:t>i</a:t>
            </a:r>
            <a:r>
              <a:rPr lang="en-GB" dirty="0" smtClean="0">
                <a:cs typeface="Arial" charset="0"/>
              </a:rPr>
              <a:t>]    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dirty="0" smtClean="0">
                <a:cs typeface="Arial" charset="0"/>
              </a:rPr>
              <a:t>                      </a:t>
            </a:r>
            <a:r>
              <a:rPr lang="en-GB" dirty="0" err="1" smtClean="0">
                <a:cs typeface="Arial" charset="0"/>
              </a:rPr>
              <a:t>i</a:t>
            </a:r>
            <a:r>
              <a:rPr lang="en-GB" dirty="0" smtClean="0">
                <a:cs typeface="Arial" charset="0"/>
              </a:rPr>
              <a:t> = </a:t>
            </a:r>
            <a:r>
              <a:rPr lang="en-GB" dirty="0" err="1" smtClean="0">
                <a:cs typeface="Arial" charset="0"/>
              </a:rPr>
              <a:t>i</a:t>
            </a:r>
            <a:r>
              <a:rPr lang="en-GB" dirty="0" smtClean="0">
                <a:cs typeface="Arial" charset="0"/>
              </a:rPr>
              <a:t> -1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dirty="0" smtClean="0">
                <a:cs typeface="Arial" charset="0"/>
              </a:rPr>
              <a:t>            A[</a:t>
            </a:r>
            <a:r>
              <a:rPr lang="en-GB" dirty="0" err="1" smtClean="0">
                <a:cs typeface="Arial" charset="0"/>
              </a:rPr>
              <a:t>i</a:t>
            </a:r>
            <a:r>
              <a:rPr lang="en-GB" dirty="0" smtClean="0">
                <a:cs typeface="Arial" charset="0"/>
              </a:rPr>
              <a:t> +1] = key</a:t>
            </a:r>
          </a:p>
          <a:p>
            <a:pPr marL="381000" indent="-381000" eaLnBrk="1" hangingPunct="1">
              <a:buClrTx/>
              <a:buSzTx/>
              <a:buFontTx/>
              <a:buAutoNum type="arabicPeriod"/>
            </a:pPr>
            <a:endParaRPr lang="en-US" dirty="0" smtClean="0"/>
          </a:p>
          <a:p>
            <a:pPr marL="381000" indent="-381000" eaLnBrk="1" hangingPunct="1">
              <a:buFont typeface="Wingdings" pitchFamily="2" charset="2"/>
              <a:buNone/>
            </a:pPr>
            <a:endParaRPr lang="en-US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0450" y="5076825"/>
            <a:ext cx="3621088" cy="1152525"/>
            <a:chOff x="158" y="3248"/>
            <a:chExt cx="2281" cy="726"/>
          </a:xfrm>
        </p:grpSpPr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171" y="3521"/>
              <a:ext cx="2268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158" y="3533"/>
              <a:ext cx="17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1  3  14  17  28  </a:t>
              </a:r>
              <a:r>
                <a:rPr lang="en-US" sz="1800">
                  <a:solidFill>
                    <a:schemeClr val="accent1"/>
                  </a:solidFill>
                </a:rPr>
                <a:t>6</a:t>
              </a:r>
              <a:r>
                <a:rPr lang="en-US" sz="1800"/>
                <a:t>          …</a:t>
              </a:r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352" y="3521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534" y="3521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>
              <a:off x="760" y="3521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>
              <a:off x="987" y="3521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1214" y="3521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1395" y="3521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>
              <a:off x="2257" y="3521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171" y="3248"/>
              <a:ext cx="2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1                        </a:t>
              </a:r>
              <a:r>
                <a:rPr lang="en-US" sz="1800">
                  <a:solidFill>
                    <a:schemeClr val="accent1"/>
                  </a:solidFill>
                </a:rPr>
                <a:t>j</a:t>
              </a:r>
              <a:r>
                <a:rPr lang="en-US" sz="1800">
                  <a:solidFill>
                    <a:schemeClr val="tx2"/>
                  </a:solidFill>
                </a:rPr>
                <a:t> </a:t>
              </a:r>
              <a:r>
                <a:rPr lang="en-US" sz="1800"/>
                <a:t>                        n</a:t>
              </a:r>
            </a:p>
          </p:txBody>
        </p:sp>
        <p:grpSp>
          <p:nvGrpSpPr>
            <p:cNvPr id="24592" name="Group 16"/>
            <p:cNvGrpSpPr>
              <a:grpSpLocks/>
            </p:cNvGrpSpPr>
            <p:nvPr/>
          </p:nvGrpSpPr>
          <p:grpSpPr bwMode="auto">
            <a:xfrm flipV="1">
              <a:off x="624" y="3747"/>
              <a:ext cx="680" cy="136"/>
              <a:chOff x="1610" y="4065"/>
              <a:chExt cx="680" cy="136"/>
            </a:xfrm>
          </p:grpSpPr>
          <p:sp>
            <p:nvSpPr>
              <p:cNvPr id="24594" name="Freeform 17"/>
              <p:cNvSpPr>
                <a:spLocks/>
              </p:cNvSpPr>
              <p:nvPr/>
            </p:nvSpPr>
            <p:spPr bwMode="auto">
              <a:xfrm>
                <a:off x="1610" y="4065"/>
                <a:ext cx="227" cy="136"/>
              </a:xfrm>
              <a:custGeom>
                <a:avLst/>
                <a:gdLst>
                  <a:gd name="T0" fmla="*/ 0 w 227"/>
                  <a:gd name="T1" fmla="*/ 136 h 136"/>
                  <a:gd name="T2" fmla="*/ 0 w 227"/>
                  <a:gd name="T3" fmla="*/ 0 h 136"/>
                  <a:gd name="T4" fmla="*/ 227 w 227"/>
                  <a:gd name="T5" fmla="*/ 0 h 136"/>
                  <a:gd name="T6" fmla="*/ 227 w 227"/>
                  <a:gd name="T7" fmla="*/ 136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136"/>
                  <a:gd name="T14" fmla="*/ 227 w 227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136">
                    <a:moveTo>
                      <a:pt x="0" y="136"/>
                    </a:moveTo>
                    <a:lnTo>
                      <a:pt x="0" y="0"/>
                    </a:lnTo>
                    <a:lnTo>
                      <a:pt x="227" y="0"/>
                    </a:lnTo>
                    <a:lnTo>
                      <a:pt x="227" y="13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Freeform 18"/>
              <p:cNvSpPr>
                <a:spLocks/>
              </p:cNvSpPr>
              <p:nvPr/>
            </p:nvSpPr>
            <p:spPr bwMode="auto">
              <a:xfrm>
                <a:off x="1882" y="4065"/>
                <a:ext cx="227" cy="136"/>
              </a:xfrm>
              <a:custGeom>
                <a:avLst/>
                <a:gdLst>
                  <a:gd name="T0" fmla="*/ 0 w 227"/>
                  <a:gd name="T1" fmla="*/ 136 h 136"/>
                  <a:gd name="T2" fmla="*/ 0 w 227"/>
                  <a:gd name="T3" fmla="*/ 0 h 136"/>
                  <a:gd name="T4" fmla="*/ 227 w 227"/>
                  <a:gd name="T5" fmla="*/ 0 h 136"/>
                  <a:gd name="T6" fmla="*/ 227 w 227"/>
                  <a:gd name="T7" fmla="*/ 136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136"/>
                  <a:gd name="T14" fmla="*/ 227 w 227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136">
                    <a:moveTo>
                      <a:pt x="0" y="136"/>
                    </a:moveTo>
                    <a:lnTo>
                      <a:pt x="0" y="0"/>
                    </a:lnTo>
                    <a:lnTo>
                      <a:pt x="227" y="0"/>
                    </a:lnTo>
                    <a:lnTo>
                      <a:pt x="227" y="13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Freeform 19"/>
              <p:cNvSpPr>
                <a:spLocks/>
              </p:cNvSpPr>
              <p:nvPr/>
            </p:nvSpPr>
            <p:spPr bwMode="auto">
              <a:xfrm>
                <a:off x="2154" y="4065"/>
                <a:ext cx="136" cy="136"/>
              </a:xfrm>
              <a:custGeom>
                <a:avLst/>
                <a:gdLst>
                  <a:gd name="T0" fmla="*/ 0 w 227"/>
                  <a:gd name="T1" fmla="*/ 136 h 136"/>
                  <a:gd name="T2" fmla="*/ 0 w 227"/>
                  <a:gd name="T3" fmla="*/ 0 h 136"/>
                  <a:gd name="T4" fmla="*/ 81 w 227"/>
                  <a:gd name="T5" fmla="*/ 0 h 136"/>
                  <a:gd name="T6" fmla="*/ 81 w 227"/>
                  <a:gd name="T7" fmla="*/ 136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136"/>
                  <a:gd name="T14" fmla="*/ 227 w 227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136">
                    <a:moveTo>
                      <a:pt x="0" y="136"/>
                    </a:moveTo>
                    <a:lnTo>
                      <a:pt x="0" y="0"/>
                    </a:lnTo>
                    <a:lnTo>
                      <a:pt x="227" y="0"/>
                    </a:lnTo>
                    <a:lnTo>
                      <a:pt x="227" y="13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93" name="Freeform 20"/>
            <p:cNvSpPr>
              <a:spLocks/>
            </p:cNvSpPr>
            <p:nvPr/>
          </p:nvSpPr>
          <p:spPr bwMode="auto">
            <a:xfrm>
              <a:off x="579" y="3747"/>
              <a:ext cx="771" cy="227"/>
            </a:xfrm>
            <a:custGeom>
              <a:avLst/>
              <a:gdLst>
                <a:gd name="T0" fmla="*/ 771 w 771"/>
                <a:gd name="T1" fmla="*/ 0 h 227"/>
                <a:gd name="T2" fmla="*/ 771 w 771"/>
                <a:gd name="T3" fmla="*/ 227 h 227"/>
                <a:gd name="T4" fmla="*/ 0 w 771"/>
                <a:gd name="T5" fmla="*/ 227 h 227"/>
                <a:gd name="T6" fmla="*/ 0 w 771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1"/>
                <a:gd name="T13" fmla="*/ 0 h 227"/>
                <a:gd name="T14" fmla="*/ 771 w 771"/>
                <a:gd name="T15" fmla="*/ 227 h 2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1" h="227">
                  <a:moveTo>
                    <a:pt x="771" y="0"/>
                  </a:moveTo>
                  <a:lnTo>
                    <a:pt x="771" y="227"/>
                  </a:lnTo>
                  <a:lnTo>
                    <a:pt x="0" y="22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9333" name="Text Box 21"/>
          <p:cNvSpPr txBox="1">
            <a:spLocks noChangeArrowheads="1"/>
          </p:cNvSpPr>
          <p:nvPr/>
        </p:nvSpPr>
        <p:spPr bwMode="auto">
          <a:xfrm>
            <a:off x="4037013" y="2181225"/>
            <a:ext cx="4579937" cy="10350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Insertion Sort </a:t>
            </a:r>
            <a:r>
              <a:rPr lang="en-US" dirty="0"/>
              <a:t>is an </a:t>
            </a:r>
            <a:r>
              <a:rPr lang="en-US" dirty="0">
                <a:solidFill>
                  <a:schemeClr val="accent1"/>
                </a:solidFill>
              </a:rPr>
              <a:t>in place</a:t>
            </a:r>
            <a:r>
              <a:rPr lang="en-US" dirty="0"/>
              <a:t> algorithm: </a:t>
            </a:r>
            <a:br>
              <a:rPr lang="en-US" dirty="0"/>
            </a:br>
            <a:r>
              <a:rPr lang="en-US" dirty="0"/>
              <a:t>the numbers are rearranged within the </a:t>
            </a:r>
            <a:br>
              <a:rPr lang="en-US" dirty="0"/>
            </a:br>
            <a:r>
              <a:rPr lang="en-US" dirty="0"/>
              <a:t>array with only constant extra space.</a:t>
            </a:r>
          </a:p>
        </p:txBody>
      </p:sp>
    </p:spTree>
    <p:extLst>
      <p:ext uri="{BB962C8B-B14F-4D97-AF65-F5344CB8AC3E}">
        <p14:creationId xmlns:p14="http://schemas.microsoft.com/office/powerpoint/2010/main" val="25109795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cs typeface="Arial" charset="0"/>
              </a:rPr>
              <a:t>Correctness</a:t>
            </a:r>
            <a:endParaRPr lang="el-GR" dirty="0" smtClean="0">
              <a:cs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Correctness proof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1"/>
                </a:solidFill>
              </a:rPr>
              <a:t>Loop invariant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the start of each iteration of the “outer” </a:t>
            </a:r>
            <a:r>
              <a:rPr lang="en-US" b="1" dirty="0" smtClean="0"/>
              <a:t>for</a:t>
            </a:r>
            <a:r>
              <a:rPr lang="en-US" dirty="0" smtClean="0"/>
              <a:t> loop (indexed by j) the </a:t>
            </a:r>
            <a:r>
              <a:rPr lang="en-US" dirty="0" err="1" smtClean="0"/>
              <a:t>subarray</a:t>
            </a:r>
            <a:r>
              <a:rPr lang="en-US" dirty="0" smtClean="0"/>
              <a:t> A[1..j-1] consists of the elements originally in A[1..j-1] but in sorted order.</a:t>
            </a:r>
          </a:p>
        </p:txBody>
      </p:sp>
    </p:spTree>
    <p:extLst>
      <p:ext uri="{BB962C8B-B14F-4D97-AF65-F5344CB8AC3E}">
        <p14:creationId xmlns:p14="http://schemas.microsoft.com/office/powerpoint/2010/main" val="271878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Correctness proof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Insertion-Sort</a:t>
            </a:r>
            <a:r>
              <a:rPr lang="en-US" sz="1800" dirty="0" smtClean="0"/>
              <a:t>(A)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/>
              <a:t> initialize: sort A[1]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/>
              <a:t> </a:t>
            </a:r>
            <a:r>
              <a:rPr lang="en-US" sz="1800" b="1" dirty="0" smtClean="0"/>
              <a:t>for </a:t>
            </a:r>
            <a:r>
              <a:rPr lang="en-US" sz="1800" dirty="0" smtClean="0"/>
              <a:t>j </a:t>
            </a:r>
            <a:r>
              <a:rPr lang="en-US" sz="1800" dirty="0" smtClean="0">
                <a:cs typeface="Arial" charset="0"/>
              </a:rPr>
              <a:t>= 2 </a:t>
            </a:r>
            <a:r>
              <a:rPr lang="en-US" sz="1800" b="1" dirty="0" smtClean="0">
                <a:cs typeface="Arial" charset="0"/>
              </a:rPr>
              <a:t>to </a:t>
            </a:r>
            <a:r>
              <a:rPr lang="en-US" sz="1800" dirty="0" err="1" smtClean="0">
                <a:cs typeface="Arial" charset="0"/>
              </a:rPr>
              <a:t>A.length</a:t>
            </a:r>
            <a:endParaRPr lang="en-US" sz="1800" dirty="0" smtClean="0">
              <a:cs typeface="Arial" charset="0"/>
            </a:endParaRP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>
                <a:cs typeface="Arial" charset="0"/>
              </a:rPr>
              <a:t>      </a:t>
            </a:r>
            <a:r>
              <a:rPr lang="en-US" sz="1800" b="1" dirty="0" smtClean="0">
                <a:cs typeface="Arial" charset="0"/>
              </a:rPr>
              <a:t>do </a:t>
            </a:r>
            <a:r>
              <a:rPr lang="en-GB" sz="1800" dirty="0" smtClean="0">
                <a:cs typeface="Arial" charset="0"/>
              </a:rPr>
              <a:t>key = A[j]     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i = j -1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</a:t>
            </a:r>
            <a:r>
              <a:rPr lang="en-GB" sz="1800" b="1" dirty="0" smtClean="0">
                <a:cs typeface="Arial" charset="0"/>
              </a:rPr>
              <a:t>while</a:t>
            </a:r>
            <a:r>
              <a:rPr lang="en-GB" sz="1800" dirty="0" smtClean="0">
                <a:cs typeface="Arial" charset="0"/>
              </a:rPr>
              <a:t> i &gt; 0  and A[i] &gt; key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    </a:t>
            </a:r>
            <a:r>
              <a:rPr lang="en-GB" sz="1800" b="1" dirty="0" smtClean="0">
                <a:cs typeface="Arial" charset="0"/>
              </a:rPr>
              <a:t>do</a:t>
            </a:r>
            <a:r>
              <a:rPr lang="en-GB" sz="1800" dirty="0" smtClean="0">
                <a:cs typeface="Arial" charset="0"/>
              </a:rPr>
              <a:t>  A[i+1] = A[i]    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          i = i -1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A[i +1] = key</a:t>
            </a:r>
          </a:p>
          <a:p>
            <a:pPr marL="381000" indent="-381000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marL="381000" indent="-381000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Initialization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Just before the first iteration, j = 2 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➨ 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A[1..j-1] = A[1], which is the element originally in A[1], and it is trivially sorted.</a:t>
            </a:r>
          </a:p>
        </p:txBody>
      </p:sp>
      <p:sp>
        <p:nvSpPr>
          <p:cNvPr id="932868" name="Text Box 4"/>
          <p:cNvSpPr txBox="1">
            <a:spLocks noChangeArrowheads="1"/>
          </p:cNvSpPr>
          <p:nvPr/>
        </p:nvSpPr>
        <p:spPr bwMode="auto">
          <a:xfrm>
            <a:off x="5005388" y="1268413"/>
            <a:ext cx="3754437" cy="17399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800">
                <a:solidFill>
                  <a:schemeClr val="accent1"/>
                </a:solidFill>
              </a:rPr>
              <a:t>Loop invariant</a:t>
            </a:r>
            <a:r>
              <a:rPr lang="en-US" sz="1800"/>
              <a:t> </a:t>
            </a:r>
            <a:br>
              <a:rPr lang="en-US" sz="1800"/>
            </a:br>
            <a:r>
              <a:rPr lang="en-US" sz="1800"/>
              <a:t>At the start of each iteration of the “outer” </a:t>
            </a:r>
            <a:r>
              <a:rPr lang="en-US" sz="1800" b="1"/>
              <a:t>for</a:t>
            </a:r>
            <a:r>
              <a:rPr lang="en-US" sz="1800"/>
              <a:t> loop (indexed by j) the subarray A[1..j-1] consists of the elements originally in A[1..j-1] but in sorted order.</a:t>
            </a:r>
          </a:p>
        </p:txBody>
      </p:sp>
      <p:sp>
        <p:nvSpPr>
          <p:cNvPr id="932869" name="Line 5"/>
          <p:cNvSpPr>
            <a:spLocks noChangeShapeType="1"/>
          </p:cNvSpPr>
          <p:nvPr/>
        </p:nvSpPr>
        <p:spPr bwMode="auto">
          <a:xfrm>
            <a:off x="4708525" y="1266825"/>
            <a:ext cx="0" cy="2687638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32870" name="AutoShape 6"/>
          <p:cNvSpPr>
            <a:spLocks noChangeArrowheads="1"/>
          </p:cNvSpPr>
          <p:nvPr/>
        </p:nvSpPr>
        <p:spPr bwMode="auto">
          <a:xfrm>
            <a:off x="1203325" y="2133600"/>
            <a:ext cx="3200400" cy="1700213"/>
          </a:xfrm>
          <a:prstGeom prst="roundRect">
            <a:avLst>
              <a:gd name="adj" fmla="val 10264"/>
            </a:avLst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0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3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68" grpId="0"/>
      <p:bldP spid="932869" grpId="0" animBg="1"/>
      <p:bldP spid="93287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Correctness proof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chemeClr val="accent1"/>
                </a:solidFill>
              </a:rPr>
              <a:t>InsertionSort</a:t>
            </a:r>
            <a:r>
              <a:rPr lang="en-US" sz="1800" dirty="0" smtClean="0"/>
              <a:t>(A)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/>
              <a:t> initialize: sort A[1]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/>
              <a:t> </a:t>
            </a:r>
            <a:r>
              <a:rPr lang="en-US" sz="1800" b="1" dirty="0" smtClean="0"/>
              <a:t>for </a:t>
            </a:r>
            <a:r>
              <a:rPr lang="en-US" sz="1800" dirty="0" smtClean="0"/>
              <a:t>j </a:t>
            </a:r>
            <a:r>
              <a:rPr lang="en-US" sz="1800" dirty="0" smtClean="0">
                <a:cs typeface="Arial" charset="0"/>
              </a:rPr>
              <a:t>= 2 </a:t>
            </a:r>
            <a:r>
              <a:rPr lang="en-US" sz="1800" b="1" dirty="0" smtClean="0">
                <a:cs typeface="Arial" charset="0"/>
              </a:rPr>
              <a:t>to </a:t>
            </a:r>
            <a:r>
              <a:rPr lang="en-US" sz="1800" dirty="0" err="1" smtClean="0">
                <a:cs typeface="Arial" charset="0"/>
              </a:rPr>
              <a:t>A.length</a:t>
            </a:r>
            <a:endParaRPr lang="en-US" sz="1800" dirty="0" smtClean="0">
              <a:cs typeface="Arial" charset="0"/>
            </a:endParaRP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>
                <a:cs typeface="Arial" charset="0"/>
              </a:rPr>
              <a:t>      </a:t>
            </a:r>
            <a:r>
              <a:rPr lang="en-US" sz="1800" b="1" dirty="0" smtClean="0">
                <a:cs typeface="Arial" charset="0"/>
              </a:rPr>
              <a:t>do </a:t>
            </a:r>
            <a:r>
              <a:rPr lang="en-GB" sz="1800" dirty="0" smtClean="0">
                <a:cs typeface="Arial" charset="0"/>
              </a:rPr>
              <a:t>key = A[j]     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 = j -1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</a:t>
            </a:r>
            <a:r>
              <a:rPr lang="en-GB" sz="1800" b="1" dirty="0" smtClean="0">
                <a:cs typeface="Arial" charset="0"/>
              </a:rPr>
              <a:t>while</a:t>
            </a:r>
            <a:r>
              <a:rPr lang="en-GB" sz="1800" dirty="0" smtClean="0">
                <a:cs typeface="Arial" charset="0"/>
              </a:rPr>
              <a:t> 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 &gt; 0  and A[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] &gt; key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    </a:t>
            </a:r>
            <a:r>
              <a:rPr lang="en-GB" sz="1800" b="1" dirty="0" smtClean="0">
                <a:cs typeface="Arial" charset="0"/>
              </a:rPr>
              <a:t>do</a:t>
            </a:r>
            <a:r>
              <a:rPr lang="en-GB" sz="1800" dirty="0" smtClean="0">
                <a:cs typeface="Arial" charset="0"/>
              </a:rPr>
              <a:t>  A[i+1] = A[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]    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          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 = 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 -1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A[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 +1] = key</a:t>
            </a:r>
          </a:p>
          <a:p>
            <a:pPr marL="381000" indent="-381000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marL="381000" indent="-381000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Maintenance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Strictly speaking need to prove loop invariant for “inner” </a:t>
            </a:r>
            <a:r>
              <a:rPr lang="en-US" b="1" dirty="0" smtClean="0"/>
              <a:t>while</a:t>
            </a:r>
            <a:r>
              <a:rPr lang="en-US" dirty="0" smtClean="0"/>
              <a:t> loop. Instead, note that body of </a:t>
            </a:r>
            <a:r>
              <a:rPr lang="en-US" b="1" dirty="0" smtClean="0"/>
              <a:t>while</a:t>
            </a:r>
            <a:r>
              <a:rPr lang="en-US" dirty="0" smtClean="0"/>
              <a:t> loop moves A[j-1], A[j-2], A[j-3], and so on, by one position to the right until proper position of key is found (which has value of A[j]) 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➨ 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invariant maintained.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005388" y="1268413"/>
            <a:ext cx="3754437" cy="17399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800">
                <a:solidFill>
                  <a:schemeClr val="accent1"/>
                </a:solidFill>
              </a:rPr>
              <a:t>Loop invariant</a:t>
            </a:r>
            <a:r>
              <a:rPr lang="en-US" sz="1800"/>
              <a:t> </a:t>
            </a:r>
            <a:br>
              <a:rPr lang="en-US" sz="1800"/>
            </a:br>
            <a:r>
              <a:rPr lang="en-US" sz="1800"/>
              <a:t>At the start of each iteration of the “outer” </a:t>
            </a:r>
            <a:r>
              <a:rPr lang="en-US" sz="1800" b="1"/>
              <a:t>for</a:t>
            </a:r>
            <a:r>
              <a:rPr lang="en-US" sz="1800"/>
              <a:t> loop (indexed by j) the subarray A[1..j-1] consists of the elements originally in A[1..j-1] but in sorted order.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4708525" y="1266825"/>
            <a:ext cx="0" cy="2687638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203325" y="2133600"/>
            <a:ext cx="3200400" cy="1700213"/>
          </a:xfrm>
          <a:prstGeom prst="roundRect">
            <a:avLst>
              <a:gd name="adj" fmla="val 10264"/>
            </a:avLst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7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Correctness proof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Insertion-Sort</a:t>
            </a:r>
            <a:r>
              <a:rPr lang="en-US" sz="1800" dirty="0" smtClean="0"/>
              <a:t>(A)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/>
              <a:t> initialize: sort A[1]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/>
              <a:t> </a:t>
            </a:r>
            <a:r>
              <a:rPr lang="en-US" sz="1800" b="1" dirty="0" smtClean="0"/>
              <a:t>for </a:t>
            </a:r>
            <a:r>
              <a:rPr lang="en-US" sz="1800" dirty="0" smtClean="0"/>
              <a:t>j </a:t>
            </a:r>
            <a:r>
              <a:rPr lang="en-US" sz="1800" dirty="0" smtClean="0">
                <a:cs typeface="Arial" charset="0"/>
              </a:rPr>
              <a:t>= 2 </a:t>
            </a:r>
            <a:r>
              <a:rPr lang="en-US" sz="1800" b="1" dirty="0" smtClean="0">
                <a:cs typeface="Arial" charset="0"/>
              </a:rPr>
              <a:t>to </a:t>
            </a:r>
            <a:r>
              <a:rPr lang="en-US" sz="1800" dirty="0" err="1" smtClean="0">
                <a:cs typeface="Arial" charset="0"/>
              </a:rPr>
              <a:t>A.length</a:t>
            </a:r>
            <a:endParaRPr lang="en-US" sz="1800" dirty="0" smtClean="0">
              <a:cs typeface="Arial" charset="0"/>
            </a:endParaRP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>
                <a:cs typeface="Arial" charset="0"/>
              </a:rPr>
              <a:t>      </a:t>
            </a:r>
            <a:r>
              <a:rPr lang="en-US" sz="1800" b="1" dirty="0" smtClean="0">
                <a:cs typeface="Arial" charset="0"/>
              </a:rPr>
              <a:t>do </a:t>
            </a:r>
            <a:r>
              <a:rPr lang="en-GB" sz="1800" dirty="0" smtClean="0">
                <a:cs typeface="Arial" charset="0"/>
              </a:rPr>
              <a:t>key = A[j]     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i = j -1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</a:t>
            </a:r>
            <a:r>
              <a:rPr lang="en-GB" sz="1800" b="1" dirty="0" smtClean="0">
                <a:cs typeface="Arial" charset="0"/>
              </a:rPr>
              <a:t>while</a:t>
            </a:r>
            <a:r>
              <a:rPr lang="en-GB" sz="1800" dirty="0" smtClean="0">
                <a:cs typeface="Arial" charset="0"/>
              </a:rPr>
              <a:t> i &gt; 0  and A[i] &gt; key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    </a:t>
            </a:r>
            <a:r>
              <a:rPr lang="en-GB" sz="1800" b="1" dirty="0" smtClean="0">
                <a:cs typeface="Arial" charset="0"/>
              </a:rPr>
              <a:t>do</a:t>
            </a:r>
            <a:r>
              <a:rPr lang="en-GB" sz="1800" dirty="0" smtClean="0">
                <a:cs typeface="Arial" charset="0"/>
              </a:rPr>
              <a:t>  A[i+1] = A[i]    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          i = i -1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A[i +1] = key</a:t>
            </a:r>
          </a:p>
          <a:p>
            <a:pPr marL="381000" indent="-381000" eaLnBrk="1" hangingPunct="1">
              <a:buFont typeface="Wingdings" pitchFamily="2" charset="2"/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381000" indent="-381000" eaLnBrk="1" hangingPunct="1">
              <a:buFont typeface="Wingdings" pitchFamily="2" charset="2"/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Termination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The outer </a:t>
            </a:r>
            <a:r>
              <a:rPr lang="en-US" b="1" dirty="0" smtClean="0"/>
              <a:t>for</a:t>
            </a:r>
            <a:r>
              <a:rPr lang="en-US" dirty="0" smtClean="0"/>
              <a:t> loop ends when j &gt; n; this is when j = n+1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➨ 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j-1 = n. </a:t>
            </a:r>
            <a:br>
              <a:rPr lang="en-US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Plug n for j-1 in the loop invariant 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➨ 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subarray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A[1..n] consists of the elements originally in A[1..n] in sorted order.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005388" y="1268413"/>
            <a:ext cx="3754437" cy="17399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800">
                <a:solidFill>
                  <a:schemeClr val="accent1"/>
                </a:solidFill>
              </a:rPr>
              <a:t>Loop invariant</a:t>
            </a:r>
            <a:r>
              <a:rPr lang="en-US" sz="1800"/>
              <a:t> </a:t>
            </a:r>
            <a:br>
              <a:rPr lang="en-US" sz="1800"/>
            </a:br>
            <a:r>
              <a:rPr lang="en-US" sz="1800"/>
              <a:t>At the start of each iteration of the “outer” </a:t>
            </a:r>
            <a:r>
              <a:rPr lang="en-US" sz="1800" b="1"/>
              <a:t>for</a:t>
            </a:r>
            <a:r>
              <a:rPr lang="en-US" sz="1800"/>
              <a:t> loop (indexed by j) the subarray A[1..j-1] consists of the elements originally in A[1..j-1] but in sorted order.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708525" y="1266825"/>
            <a:ext cx="0" cy="2687638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1203325" y="2133600"/>
            <a:ext cx="3200400" cy="1700213"/>
          </a:xfrm>
          <a:prstGeom prst="roundRect">
            <a:avLst>
              <a:gd name="adj" fmla="val 10264"/>
            </a:avLst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663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 eaLnBrk="1" hangingPunct="1"/>
            <a:r>
              <a:rPr lang="en-US" smtClean="0">
                <a:cs typeface="Arial" charset="0"/>
              </a:rPr>
              <a:t>Another sorting algorithm</a:t>
            </a:r>
            <a:endParaRPr lang="el-GR" smtClean="0">
              <a:cs typeface="Arial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82625" y="4079875"/>
            <a:ext cx="77787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spcBef>
                <a:spcPct val="0"/>
              </a:spcBef>
            </a:pPr>
            <a:r>
              <a:rPr lang="en-US" sz="3200">
                <a:solidFill>
                  <a:schemeClr val="accent1"/>
                </a:solidFill>
                <a:latin typeface="TUE Meta" pitchFamily="34" charset="0"/>
                <a:cs typeface="Arial" charset="0"/>
              </a:rPr>
              <a:t>using a different paradigm …</a:t>
            </a:r>
            <a:endParaRPr lang="el-GR" sz="3200">
              <a:solidFill>
                <a:schemeClr val="accent1"/>
              </a:solidFill>
              <a:latin typeface="TUE Met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Merge Sort</a:t>
            </a:r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divide-and-conquer</a:t>
            </a:r>
            <a:r>
              <a:rPr lang="en-US" dirty="0" smtClean="0"/>
              <a:t> sorting algorithm.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Divide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the problem into a number of </a:t>
            </a:r>
            <a:r>
              <a:rPr lang="en-US" dirty="0" err="1" smtClean="0"/>
              <a:t>subproblems</a:t>
            </a:r>
            <a:r>
              <a:rPr lang="en-US" dirty="0" smtClean="0"/>
              <a:t> that are smaller instances of the same problem.</a:t>
            </a:r>
          </a:p>
          <a:p>
            <a:pPr eaLnBrk="1" hangingPunct="1">
              <a:buFont typeface="Wingdings" pitchFamily="2" charset="2"/>
              <a:buNone/>
            </a:pPr>
            <a:endParaRPr lang="en-US" sz="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Conquer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subproblems</a:t>
            </a:r>
            <a:r>
              <a:rPr lang="en-US" dirty="0" smtClean="0"/>
              <a:t> by solving them </a:t>
            </a:r>
            <a:r>
              <a:rPr lang="en-US" dirty="0" smtClean="0">
                <a:solidFill>
                  <a:schemeClr val="accent1"/>
                </a:solidFill>
              </a:rPr>
              <a:t>recursively</a:t>
            </a:r>
            <a:r>
              <a:rPr lang="en-US" dirty="0" smtClean="0"/>
              <a:t>. If they are small enough, solve the </a:t>
            </a:r>
            <a:r>
              <a:rPr lang="en-US" dirty="0" err="1" smtClean="0"/>
              <a:t>subproblems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chemeClr val="accent1"/>
                </a:solidFill>
              </a:rPr>
              <a:t>base cases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Combine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solutions to the </a:t>
            </a:r>
            <a:r>
              <a:rPr lang="en-US" dirty="0" err="1" smtClean="0"/>
              <a:t>subproblem</a:t>
            </a:r>
            <a:r>
              <a:rPr lang="en-US" dirty="0" smtClean="0"/>
              <a:t> into the solution for the original problem.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47688" y="1365250"/>
            <a:ext cx="7848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>
                <a:solidFill>
                  <a:schemeClr val="accent1"/>
                </a:solidFill>
              </a:rPr>
              <a:t>D&amp;CAlg</a:t>
            </a:r>
            <a:r>
              <a:rPr lang="en-US"/>
              <a:t>(A)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>
                <a:cs typeface="Arial" charset="0"/>
              </a:rPr>
              <a:t> //  </a:t>
            </a:r>
            <a:r>
              <a:rPr lang="en-US"/>
              <a:t>divide-and-conquer algorithm that computes the solution of a problem with input A = {x</a:t>
            </a:r>
            <a:r>
              <a:rPr lang="en-US" baseline="-25000"/>
              <a:t>1</a:t>
            </a:r>
            <a:r>
              <a:rPr lang="en-US"/>
              <a:t>,…,x</a:t>
            </a:r>
            <a:r>
              <a:rPr lang="en-US" baseline="-25000"/>
              <a:t>n</a:t>
            </a:r>
            <a:r>
              <a:rPr lang="en-US"/>
              <a:t>}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/>
              <a:t> </a:t>
            </a:r>
            <a:r>
              <a:rPr lang="en-US" b="1"/>
              <a:t>if</a:t>
            </a:r>
            <a:r>
              <a:rPr lang="en-US"/>
              <a:t>  # elements of A is small enough (for example 1)</a:t>
            </a:r>
            <a:endParaRPr lang="en-US" i="1"/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/>
              <a:t>      </a:t>
            </a:r>
            <a:r>
              <a:rPr lang="en-US" b="1"/>
              <a:t>then </a:t>
            </a:r>
            <a:r>
              <a:rPr lang="en-US"/>
              <a:t> compute Sol (the solution for A) brute-force</a:t>
            </a:r>
            <a:endParaRPr lang="en-US" i="1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>
                <a:cs typeface="Arial" charset="0"/>
              </a:rPr>
              <a:t>      </a:t>
            </a:r>
            <a:r>
              <a:rPr lang="en-US" b="1">
                <a:cs typeface="Arial" charset="0"/>
              </a:rPr>
              <a:t>else 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>
                <a:cs typeface="Arial" charset="0"/>
              </a:rPr>
              <a:t>           split A in, for example, 2 non-empty subsets A</a:t>
            </a:r>
            <a:r>
              <a:rPr lang="en-US" baseline="-25000">
                <a:cs typeface="Arial" charset="0"/>
              </a:rPr>
              <a:t>1</a:t>
            </a:r>
            <a:r>
              <a:rPr lang="en-US">
                <a:cs typeface="Arial" charset="0"/>
              </a:rPr>
              <a:t> and A</a:t>
            </a:r>
            <a:r>
              <a:rPr lang="en-US" baseline="-25000">
                <a:cs typeface="Arial" charset="0"/>
              </a:rPr>
              <a:t>2</a:t>
            </a:r>
            <a:endParaRPr lang="en-US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>
                <a:cs typeface="Arial" charset="0"/>
              </a:rPr>
              <a:t>           Sol</a:t>
            </a:r>
            <a:r>
              <a:rPr lang="en-US" baseline="-25000">
                <a:cs typeface="Arial" charset="0"/>
              </a:rPr>
              <a:t>1</a:t>
            </a:r>
            <a:r>
              <a:rPr lang="en-US">
                <a:cs typeface="Arial" charset="0"/>
              </a:rPr>
              <a:t> = </a:t>
            </a:r>
            <a:r>
              <a:rPr lang="en-US">
                <a:solidFill>
                  <a:schemeClr val="accent1"/>
                </a:solidFill>
              </a:rPr>
              <a:t>D&amp;CAlg</a:t>
            </a:r>
            <a:r>
              <a:rPr lang="en-US"/>
              <a:t>(</a:t>
            </a:r>
            <a:r>
              <a:rPr lang="en-US">
                <a:cs typeface="Arial" charset="0"/>
              </a:rPr>
              <a:t>A</a:t>
            </a:r>
            <a:r>
              <a:rPr lang="en-US" baseline="-25000">
                <a:cs typeface="Arial" charset="0"/>
              </a:rPr>
              <a:t>1</a:t>
            </a:r>
            <a:r>
              <a:rPr lang="en-US">
                <a:cs typeface="Arial" charset="0"/>
              </a:rPr>
              <a:t>)  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>
                <a:cs typeface="Arial" charset="0"/>
              </a:rPr>
              <a:t>           </a:t>
            </a:r>
            <a:r>
              <a:rPr lang="en-US"/>
              <a:t>Sol</a:t>
            </a:r>
            <a:r>
              <a:rPr lang="en-US" baseline="-25000"/>
              <a:t>2</a:t>
            </a:r>
            <a:r>
              <a:rPr lang="en-US">
                <a:cs typeface="Arial" charset="0"/>
              </a:rPr>
              <a:t> </a:t>
            </a:r>
            <a:r>
              <a:rPr lang="en-US"/>
              <a:t>= </a:t>
            </a:r>
            <a:r>
              <a:rPr lang="en-US">
                <a:solidFill>
                  <a:schemeClr val="accent1"/>
                </a:solidFill>
              </a:rPr>
              <a:t>D&amp;CAlg</a:t>
            </a:r>
            <a:r>
              <a:rPr lang="en-US"/>
              <a:t>(</a:t>
            </a:r>
            <a:r>
              <a:rPr lang="en-US">
                <a:cs typeface="Arial" charset="0"/>
              </a:rPr>
              <a:t>A</a:t>
            </a:r>
            <a:r>
              <a:rPr lang="en-US" baseline="-25000">
                <a:cs typeface="Arial" charset="0"/>
              </a:rPr>
              <a:t>2</a:t>
            </a:r>
            <a:r>
              <a:rPr lang="en-US">
                <a:cs typeface="Arial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>
                <a:cs typeface="Arial" charset="0"/>
              </a:rPr>
              <a:t>           compute </a:t>
            </a:r>
            <a:r>
              <a:rPr lang="en-US"/>
              <a:t>Sol</a:t>
            </a:r>
            <a:r>
              <a:rPr lang="en-US" i="1"/>
              <a:t> </a:t>
            </a:r>
            <a:r>
              <a:rPr lang="en-US"/>
              <a:t>(the solution for A</a:t>
            </a:r>
            <a:r>
              <a:rPr lang="en-US">
                <a:cs typeface="Arial" charset="0"/>
              </a:rPr>
              <a:t>)</a:t>
            </a:r>
            <a:r>
              <a:rPr lang="en-US" i="1">
                <a:cs typeface="Arial" charset="0"/>
              </a:rPr>
              <a:t> </a:t>
            </a:r>
            <a:r>
              <a:rPr lang="en-US">
                <a:cs typeface="Arial" charset="0"/>
              </a:rPr>
              <a:t>from Sol</a:t>
            </a:r>
            <a:r>
              <a:rPr lang="en-US" baseline="-25000">
                <a:cs typeface="Arial" charset="0"/>
              </a:rPr>
              <a:t>1</a:t>
            </a:r>
            <a:r>
              <a:rPr lang="en-US">
                <a:cs typeface="Arial" charset="0"/>
              </a:rPr>
              <a:t> and Sol</a:t>
            </a:r>
            <a:r>
              <a:rPr lang="en-US" baseline="-25000">
                <a:cs typeface="Arial" charset="0"/>
              </a:rPr>
              <a:t>2</a:t>
            </a:r>
            <a:endParaRPr lang="en-US" b="1"/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/>
              <a:t>   </a:t>
            </a:r>
            <a:r>
              <a:rPr lang="en-US" b="1"/>
              <a:t>return</a:t>
            </a:r>
            <a:r>
              <a:rPr lang="en-US"/>
              <a:t> Sol</a:t>
            </a:r>
            <a:endParaRPr lang="en-US" sz="1800">
              <a:cs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Divide-and-conquer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Describing algorithms</a:t>
            </a:r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/>
            <a:r>
              <a:rPr lang="en-US" smtClean="0"/>
              <a:t>A complete description of an algorithm consists of </a:t>
            </a:r>
            <a:r>
              <a:rPr lang="en-US" smtClean="0">
                <a:solidFill>
                  <a:schemeClr val="accent1"/>
                </a:solidFill>
              </a:rPr>
              <a:t>three</a:t>
            </a:r>
            <a:r>
              <a:rPr lang="en-US" smtClean="0"/>
              <a:t> parts:</a:t>
            </a:r>
            <a:br>
              <a:rPr lang="en-US" smtClean="0"/>
            </a:br>
            <a:endParaRPr lang="en-US" sz="1200" smtClean="0"/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the </a:t>
            </a:r>
            <a:r>
              <a:rPr lang="en-US" smtClean="0">
                <a:solidFill>
                  <a:schemeClr val="accent1"/>
                </a:solidFill>
              </a:rPr>
              <a:t>algorithm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en-US" smtClean="0"/>
              <a:t>	(</a:t>
            </a:r>
            <a:r>
              <a:rPr lang="en-US" i="1" smtClean="0"/>
              <a:t>expressed in whatever way is clearest and most concise, </a:t>
            </a:r>
            <a:br>
              <a:rPr lang="en-US" i="1" smtClean="0"/>
            </a:br>
            <a:r>
              <a:rPr lang="en-US" i="1" smtClean="0"/>
              <a:t> can be English and / or pseudocode</a:t>
            </a:r>
            <a:r>
              <a:rPr lang="en-US" smtClean="0"/>
              <a:t>)</a:t>
            </a:r>
            <a:br>
              <a:rPr lang="en-US" smtClean="0"/>
            </a:br>
            <a:endParaRPr lang="en-US" sz="1200" smtClean="0"/>
          </a:p>
          <a:p>
            <a:pPr marL="838200" lvl="1" indent="-381000" eaLnBrk="1" hangingPunct="1">
              <a:buFont typeface="Wingdings" pitchFamily="2" charset="2"/>
              <a:buAutoNum type="arabicPeriod" startAt="2"/>
            </a:pPr>
            <a:r>
              <a:rPr lang="en-US" smtClean="0"/>
              <a:t>a proof of the algorithm’s </a:t>
            </a:r>
            <a:r>
              <a:rPr lang="en-US" smtClean="0">
                <a:solidFill>
                  <a:schemeClr val="accent1"/>
                </a:solidFill>
              </a:rPr>
              <a:t>correctness</a:t>
            </a:r>
            <a:r>
              <a:rPr lang="en-US" smtClean="0"/>
              <a:t/>
            </a:r>
            <a:br>
              <a:rPr lang="en-US" smtClean="0"/>
            </a:br>
            <a:endParaRPr lang="en-US" sz="1200" smtClean="0"/>
          </a:p>
          <a:p>
            <a:pPr marL="838200" lvl="1" indent="-381000" eaLnBrk="1" hangingPunct="1">
              <a:buFont typeface="Wingdings" pitchFamily="2" charset="2"/>
              <a:buAutoNum type="arabicPeriod" startAt="2"/>
            </a:pPr>
            <a:r>
              <a:rPr lang="en-US" smtClean="0"/>
              <a:t>a derivation of the algorithm’s </a:t>
            </a:r>
            <a:r>
              <a:rPr lang="en-US" smtClean="0">
                <a:solidFill>
                  <a:schemeClr val="accent1"/>
                </a:solidFill>
              </a:rPr>
              <a:t>running time</a:t>
            </a:r>
          </a:p>
        </p:txBody>
      </p:sp>
    </p:spTree>
    <p:extLst>
      <p:ext uri="{BB962C8B-B14F-4D97-AF65-F5344CB8AC3E}">
        <p14:creationId xmlns:p14="http://schemas.microsoft.com/office/powerpoint/2010/main" val="87437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57213" y="1365250"/>
            <a:ext cx="8174037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dirty="0" smtClean="0">
                <a:solidFill>
                  <a:schemeClr val="accent1"/>
                </a:solidFill>
              </a:rPr>
              <a:t>Merge-Sort</a:t>
            </a:r>
            <a:r>
              <a:rPr lang="en-US" dirty="0" smtClean="0"/>
              <a:t>(A</a:t>
            </a:r>
            <a:r>
              <a:rPr lang="en-US" dirty="0"/>
              <a:t>)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dirty="0">
                <a:cs typeface="Arial" charset="0"/>
              </a:rPr>
              <a:t> //  </a:t>
            </a:r>
            <a:r>
              <a:rPr lang="en-US" dirty="0"/>
              <a:t>divide-and-conquer algorithm that sorts array A[1..n] 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dirty="0" err="1"/>
              <a:t>A.length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/>
              <a:t>1</a:t>
            </a:r>
            <a:endParaRPr lang="en-US" b="1" dirty="0"/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/>
              <a:t>      </a:t>
            </a:r>
            <a:r>
              <a:rPr lang="en-US" b="1" dirty="0"/>
              <a:t>then</a:t>
            </a:r>
            <a:r>
              <a:rPr lang="en-US" dirty="0"/>
              <a:t> compute Sol (the solution for A) brute-force</a:t>
            </a:r>
            <a:endParaRPr lang="en-US" dirty="0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cs typeface="Arial" charset="0"/>
              </a:rPr>
              <a:t>      </a:t>
            </a:r>
            <a:r>
              <a:rPr lang="en-US" b="1" dirty="0">
                <a:cs typeface="Arial" charset="0"/>
              </a:rPr>
              <a:t>else</a:t>
            </a:r>
            <a:endParaRPr lang="en-US" dirty="0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cs typeface="Arial" charset="0"/>
              </a:rPr>
              <a:t>           split A in 2 non-empty subsets A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 and A</a:t>
            </a:r>
            <a:r>
              <a:rPr lang="en-US" baseline="-25000" dirty="0">
                <a:cs typeface="Arial" charset="0"/>
              </a:rPr>
              <a:t>2</a:t>
            </a:r>
            <a:endParaRPr lang="en-US" dirty="0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 startAt="5"/>
            </a:pPr>
            <a:r>
              <a:rPr lang="en-US" dirty="0">
                <a:cs typeface="Arial" charset="0"/>
              </a:rPr>
              <a:t>           Sol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 = </a:t>
            </a:r>
            <a:r>
              <a:rPr lang="en-US" dirty="0" smtClean="0">
                <a:solidFill>
                  <a:schemeClr val="accent1"/>
                </a:solidFill>
              </a:rPr>
              <a:t>Merge-Sort</a:t>
            </a:r>
            <a:r>
              <a:rPr lang="en-US" dirty="0" smtClean="0"/>
              <a:t>(</a:t>
            </a:r>
            <a:r>
              <a:rPr lang="en-US" dirty="0" smtClean="0">
                <a:cs typeface="Arial" charset="0"/>
              </a:rPr>
              <a:t>A</a:t>
            </a:r>
            <a:r>
              <a:rPr lang="en-US" baseline="-25000" dirty="0" smtClean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) 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 startAt="5"/>
            </a:pPr>
            <a:r>
              <a:rPr lang="en-US" dirty="0">
                <a:cs typeface="Arial" charset="0"/>
              </a:rPr>
              <a:t>           </a:t>
            </a:r>
            <a:r>
              <a:rPr lang="en-US" dirty="0"/>
              <a:t>Sol</a:t>
            </a:r>
            <a:r>
              <a:rPr lang="en-US" baseline="-25000" dirty="0"/>
              <a:t>2</a:t>
            </a:r>
            <a:r>
              <a:rPr lang="en-US" dirty="0">
                <a:cs typeface="Arial" charset="0"/>
              </a:rPr>
              <a:t> </a:t>
            </a:r>
            <a:r>
              <a:rPr lang="en-US" dirty="0"/>
              <a:t>= </a:t>
            </a:r>
            <a:r>
              <a:rPr lang="en-US" dirty="0" smtClean="0">
                <a:solidFill>
                  <a:schemeClr val="accent1"/>
                </a:solidFill>
              </a:rPr>
              <a:t>Merge-Sort</a:t>
            </a:r>
            <a:r>
              <a:rPr lang="en-US" dirty="0" smtClean="0"/>
              <a:t>(</a:t>
            </a:r>
            <a:r>
              <a:rPr lang="en-US" dirty="0" smtClean="0">
                <a:cs typeface="Arial" charset="0"/>
              </a:rPr>
              <a:t>A</a:t>
            </a:r>
            <a:r>
              <a:rPr lang="en-US" baseline="-25000" dirty="0" smtClean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 startAt="5"/>
            </a:pPr>
            <a:r>
              <a:rPr lang="en-US" dirty="0">
                <a:cs typeface="Arial" charset="0"/>
              </a:rPr>
              <a:t>           compute </a:t>
            </a:r>
            <a:r>
              <a:rPr lang="en-US" dirty="0"/>
              <a:t>Sol</a:t>
            </a:r>
            <a:r>
              <a:rPr lang="en-US" i="1" dirty="0"/>
              <a:t> </a:t>
            </a:r>
            <a:r>
              <a:rPr lang="en-US" dirty="0"/>
              <a:t>(the solution for A</a:t>
            </a:r>
            <a:r>
              <a:rPr lang="en-US" dirty="0">
                <a:cs typeface="Arial" charset="0"/>
              </a:rPr>
              <a:t>)</a:t>
            </a:r>
            <a:r>
              <a:rPr lang="en-US" i="1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from Sol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 en Sol</a:t>
            </a:r>
            <a:r>
              <a:rPr lang="en-US" baseline="-25000" dirty="0">
                <a:cs typeface="Arial" charset="0"/>
              </a:rPr>
              <a:t>2</a:t>
            </a:r>
            <a:endParaRPr lang="en-US" baseline="-250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Merge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57213" y="1365250"/>
            <a:ext cx="8174037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dirty="0" smtClean="0">
                <a:solidFill>
                  <a:schemeClr val="accent1"/>
                </a:solidFill>
              </a:rPr>
              <a:t>Merge-Sort</a:t>
            </a:r>
            <a:r>
              <a:rPr lang="en-US" dirty="0" smtClean="0"/>
              <a:t>(A</a:t>
            </a:r>
            <a:r>
              <a:rPr lang="en-US" dirty="0"/>
              <a:t>)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dirty="0">
                <a:cs typeface="Arial" charset="0"/>
              </a:rPr>
              <a:t> //  </a:t>
            </a:r>
            <a:r>
              <a:rPr lang="en-US" dirty="0"/>
              <a:t>divide-and-conquer algorithm that sorts array A[1..n] 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dirty="0" err="1" smtClean="0"/>
              <a:t>A.length</a:t>
            </a:r>
            <a:r>
              <a:rPr lang="en-US" dirty="0" smtClean="0"/>
              <a:t> == </a:t>
            </a:r>
            <a:r>
              <a:rPr lang="en-US" dirty="0"/>
              <a:t>1</a:t>
            </a:r>
            <a:endParaRPr lang="en-US" b="1" dirty="0"/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/>
              <a:t>     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b="1" dirty="0"/>
              <a:t>skip</a:t>
            </a:r>
            <a:endParaRPr lang="en-US" b="1" dirty="0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cs typeface="Arial" charset="0"/>
              </a:rPr>
              <a:t>      </a:t>
            </a:r>
            <a:r>
              <a:rPr lang="en-US" b="1" dirty="0">
                <a:cs typeface="Arial" charset="0"/>
              </a:rPr>
              <a:t>else </a:t>
            </a:r>
            <a:endParaRPr lang="en-US" dirty="0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cs typeface="Arial" charset="0"/>
              </a:rPr>
              <a:t>           </a:t>
            </a:r>
            <a:r>
              <a:rPr lang="en-US" dirty="0"/>
              <a:t>n </a:t>
            </a:r>
            <a:r>
              <a:rPr lang="en-US" dirty="0">
                <a:cs typeface="Arial" charset="0"/>
              </a:rPr>
              <a:t>= </a:t>
            </a:r>
            <a:r>
              <a:rPr lang="en-US" dirty="0" err="1">
                <a:cs typeface="Arial" charset="0"/>
              </a:rPr>
              <a:t>A.length</a:t>
            </a:r>
            <a:r>
              <a:rPr lang="en-US" dirty="0">
                <a:cs typeface="Arial" charset="0"/>
              </a:rPr>
              <a:t> ;  n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 </a:t>
            </a:r>
            <a:r>
              <a:rPr lang="en-US" dirty="0"/>
              <a:t>=  n/2 ;  </a:t>
            </a:r>
            <a:r>
              <a:rPr lang="en-US" dirty="0">
                <a:cs typeface="Arial" charset="0"/>
              </a:rPr>
              <a:t>n</a:t>
            </a:r>
            <a:r>
              <a:rPr lang="en-US" baseline="-25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 </a:t>
            </a:r>
            <a:r>
              <a:rPr lang="en-US" dirty="0"/>
              <a:t>= n/2 ; </a:t>
            </a:r>
            <a:endParaRPr lang="en-US" dirty="0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dirty="0">
                <a:cs typeface="Arial" charset="0"/>
              </a:rPr>
              <a:t>                copy A[1.. n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] to auxiliary array A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[1.. n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]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dirty="0">
                <a:cs typeface="Arial" charset="0"/>
              </a:rPr>
              <a:t>                copy A[n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+1..n] </a:t>
            </a:r>
            <a:r>
              <a:rPr lang="en-US" dirty="0"/>
              <a:t>to auxiliary array </a:t>
            </a:r>
            <a:r>
              <a:rPr lang="en-US" dirty="0">
                <a:cs typeface="Arial" charset="0"/>
              </a:rPr>
              <a:t>A</a:t>
            </a:r>
            <a:r>
              <a:rPr lang="en-US" baseline="-25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[1.. n</a:t>
            </a:r>
            <a:r>
              <a:rPr lang="en-US" baseline="-25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]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 startAt="5"/>
            </a:pPr>
            <a:r>
              <a:rPr lang="en-US" dirty="0">
                <a:cs typeface="Arial" charset="0"/>
              </a:rPr>
              <a:t>           </a:t>
            </a:r>
            <a:r>
              <a:rPr lang="en-US" dirty="0" smtClean="0">
                <a:solidFill>
                  <a:schemeClr val="accent1"/>
                </a:solidFill>
              </a:rPr>
              <a:t>Merge-Sort</a:t>
            </a:r>
            <a:r>
              <a:rPr lang="en-US" dirty="0" smtClean="0"/>
              <a:t>(A</a:t>
            </a:r>
            <a:r>
              <a:rPr lang="en-US" baseline="-25000" dirty="0" smtClean="0"/>
              <a:t>1</a:t>
            </a:r>
            <a:r>
              <a:rPr lang="en-US" dirty="0"/>
              <a:t>) 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 startAt="5"/>
            </a:pPr>
            <a:r>
              <a:rPr lang="en-US" dirty="0"/>
              <a:t>           </a:t>
            </a:r>
            <a:r>
              <a:rPr lang="en-US" dirty="0" smtClean="0">
                <a:solidFill>
                  <a:schemeClr val="accent1"/>
                </a:solidFill>
              </a:rPr>
              <a:t>Merge-Sort</a:t>
            </a:r>
            <a:r>
              <a:rPr lang="en-US" dirty="0" smtClean="0"/>
              <a:t>(A</a:t>
            </a:r>
            <a:r>
              <a:rPr lang="en-US" baseline="-25000" dirty="0" smtClean="0"/>
              <a:t>2</a:t>
            </a:r>
            <a:r>
              <a:rPr lang="en-US" dirty="0"/>
              <a:t>)</a:t>
            </a:r>
            <a:endParaRPr lang="en-US" dirty="0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 startAt="5"/>
            </a:pPr>
            <a:r>
              <a:rPr lang="en-US" dirty="0">
                <a:cs typeface="Arial" charset="0"/>
              </a:rPr>
              <a:t>           </a:t>
            </a:r>
            <a:r>
              <a:rPr lang="en-US" dirty="0">
                <a:solidFill>
                  <a:schemeClr val="accent2"/>
                </a:solidFill>
              </a:rPr>
              <a:t>Merge</a:t>
            </a:r>
            <a:r>
              <a:rPr lang="en-US" dirty="0"/>
              <a:t>(A,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Merge Sort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927475" y="3328988"/>
            <a:ext cx="441325" cy="200025"/>
            <a:chOff x="2741" y="3648"/>
            <a:chExt cx="278" cy="126"/>
          </a:xfrm>
        </p:grpSpPr>
        <p:sp>
          <p:nvSpPr>
            <p:cNvPr id="34824" name="Freeform 5"/>
            <p:cNvSpPr>
              <a:spLocks/>
            </p:cNvSpPr>
            <p:nvPr/>
          </p:nvSpPr>
          <p:spPr bwMode="auto">
            <a:xfrm flipV="1">
              <a:off x="2741" y="3648"/>
              <a:ext cx="278" cy="126"/>
            </a:xfrm>
            <a:custGeom>
              <a:avLst/>
              <a:gdLst>
                <a:gd name="T0" fmla="*/ 0 w 278"/>
                <a:gd name="T1" fmla="*/ 121 h 126"/>
                <a:gd name="T2" fmla="*/ 0 w 278"/>
                <a:gd name="T3" fmla="*/ 0 h 126"/>
                <a:gd name="T4" fmla="*/ 278 w 278"/>
                <a:gd name="T5" fmla="*/ 0 h 126"/>
                <a:gd name="T6" fmla="*/ 278 w 278"/>
                <a:gd name="T7" fmla="*/ 126 h 1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8"/>
                <a:gd name="T13" fmla="*/ 0 h 126"/>
                <a:gd name="T14" fmla="*/ 278 w 278"/>
                <a:gd name="T15" fmla="*/ 126 h 1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8" h="126">
                  <a:moveTo>
                    <a:pt x="0" y="121"/>
                  </a:moveTo>
                  <a:lnTo>
                    <a:pt x="0" y="0"/>
                  </a:lnTo>
                  <a:lnTo>
                    <a:pt x="278" y="0"/>
                  </a:lnTo>
                  <a:lnTo>
                    <a:pt x="278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4825" name="Line 6"/>
            <p:cNvSpPr>
              <a:spLocks noChangeShapeType="1"/>
            </p:cNvSpPr>
            <p:nvPr/>
          </p:nvSpPr>
          <p:spPr bwMode="auto">
            <a:xfrm>
              <a:off x="2801" y="3774"/>
              <a:ext cx="15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 flipV="1">
            <a:off x="5086350" y="3271838"/>
            <a:ext cx="441325" cy="200025"/>
            <a:chOff x="2741" y="3648"/>
            <a:chExt cx="278" cy="126"/>
          </a:xfrm>
        </p:grpSpPr>
        <p:sp>
          <p:nvSpPr>
            <p:cNvPr id="34822" name="Freeform 9"/>
            <p:cNvSpPr>
              <a:spLocks/>
            </p:cNvSpPr>
            <p:nvPr/>
          </p:nvSpPr>
          <p:spPr bwMode="auto">
            <a:xfrm flipV="1">
              <a:off x="2741" y="3648"/>
              <a:ext cx="278" cy="126"/>
            </a:xfrm>
            <a:custGeom>
              <a:avLst/>
              <a:gdLst>
                <a:gd name="T0" fmla="*/ 0 w 278"/>
                <a:gd name="T1" fmla="*/ 121 h 126"/>
                <a:gd name="T2" fmla="*/ 0 w 278"/>
                <a:gd name="T3" fmla="*/ 0 h 126"/>
                <a:gd name="T4" fmla="*/ 278 w 278"/>
                <a:gd name="T5" fmla="*/ 0 h 126"/>
                <a:gd name="T6" fmla="*/ 278 w 278"/>
                <a:gd name="T7" fmla="*/ 126 h 1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8"/>
                <a:gd name="T13" fmla="*/ 0 h 126"/>
                <a:gd name="T14" fmla="*/ 278 w 278"/>
                <a:gd name="T15" fmla="*/ 126 h 1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8" h="126">
                  <a:moveTo>
                    <a:pt x="0" y="121"/>
                  </a:moveTo>
                  <a:lnTo>
                    <a:pt x="0" y="0"/>
                  </a:lnTo>
                  <a:lnTo>
                    <a:pt x="278" y="0"/>
                  </a:lnTo>
                  <a:lnTo>
                    <a:pt x="278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4823" name="Line 10"/>
            <p:cNvSpPr>
              <a:spLocks noChangeShapeType="1"/>
            </p:cNvSpPr>
            <p:nvPr/>
          </p:nvSpPr>
          <p:spPr bwMode="auto">
            <a:xfrm>
              <a:off x="2801" y="3774"/>
              <a:ext cx="15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356600" cy="647700"/>
          </a:xfrm>
        </p:spPr>
        <p:txBody>
          <a:bodyPr/>
          <a:lstStyle/>
          <a:p>
            <a:pPr eaLnBrk="1" hangingPunct="1"/>
            <a:r>
              <a:rPr lang="en-US" dirty="0" smtClean="0"/>
              <a:t>Merge Sort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66975" y="1319213"/>
            <a:ext cx="4210050" cy="425450"/>
            <a:chOff x="1534" y="831"/>
            <a:chExt cx="2652" cy="268"/>
          </a:xfrm>
        </p:grpSpPr>
        <p:sp>
          <p:nvSpPr>
            <p:cNvPr id="35920" name="Rectangle 4"/>
            <p:cNvSpPr>
              <a:spLocks noChangeArrowheads="1"/>
            </p:cNvSpPr>
            <p:nvPr/>
          </p:nvSpPr>
          <p:spPr bwMode="auto">
            <a:xfrm>
              <a:off x="1534" y="831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35921" name="Rectangle 5"/>
            <p:cNvSpPr>
              <a:spLocks noChangeArrowheads="1"/>
            </p:cNvSpPr>
            <p:nvPr/>
          </p:nvSpPr>
          <p:spPr bwMode="auto">
            <a:xfrm>
              <a:off x="1754" y="831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14</a:t>
              </a:r>
            </a:p>
          </p:txBody>
        </p:sp>
        <p:sp>
          <p:nvSpPr>
            <p:cNvPr id="35922" name="Rectangle 6"/>
            <p:cNvSpPr>
              <a:spLocks noChangeArrowheads="1"/>
            </p:cNvSpPr>
            <p:nvPr/>
          </p:nvSpPr>
          <p:spPr bwMode="auto">
            <a:xfrm>
              <a:off x="2066" y="831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35923" name="Rectangle 7"/>
            <p:cNvSpPr>
              <a:spLocks noChangeArrowheads="1"/>
            </p:cNvSpPr>
            <p:nvPr/>
          </p:nvSpPr>
          <p:spPr bwMode="auto">
            <a:xfrm>
              <a:off x="2286" y="831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28</a:t>
              </a:r>
            </a:p>
          </p:txBody>
        </p:sp>
        <p:sp>
          <p:nvSpPr>
            <p:cNvPr id="35924" name="Rectangle 8"/>
            <p:cNvSpPr>
              <a:spLocks noChangeArrowheads="1"/>
            </p:cNvSpPr>
            <p:nvPr/>
          </p:nvSpPr>
          <p:spPr bwMode="auto">
            <a:xfrm>
              <a:off x="2594" y="831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17</a:t>
              </a:r>
            </a:p>
          </p:txBody>
        </p:sp>
        <p:sp>
          <p:nvSpPr>
            <p:cNvPr id="35925" name="Rectangle 9"/>
            <p:cNvSpPr>
              <a:spLocks noChangeArrowheads="1"/>
            </p:cNvSpPr>
            <p:nvPr/>
          </p:nvSpPr>
          <p:spPr bwMode="auto">
            <a:xfrm>
              <a:off x="2902" y="831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8</a:t>
              </a:r>
            </a:p>
          </p:txBody>
        </p:sp>
        <p:sp>
          <p:nvSpPr>
            <p:cNvPr id="35926" name="Rectangle 10"/>
            <p:cNvSpPr>
              <a:spLocks noChangeArrowheads="1"/>
            </p:cNvSpPr>
            <p:nvPr/>
          </p:nvSpPr>
          <p:spPr bwMode="auto">
            <a:xfrm>
              <a:off x="3122" y="831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21</a:t>
              </a:r>
            </a:p>
          </p:txBody>
        </p:sp>
        <p:sp>
          <p:nvSpPr>
            <p:cNvPr id="35927" name="Rectangle 11"/>
            <p:cNvSpPr>
              <a:spLocks noChangeArrowheads="1"/>
            </p:cNvSpPr>
            <p:nvPr/>
          </p:nvSpPr>
          <p:spPr bwMode="auto">
            <a:xfrm>
              <a:off x="3436" y="831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7</a:t>
              </a:r>
            </a:p>
          </p:txBody>
        </p:sp>
        <p:sp>
          <p:nvSpPr>
            <p:cNvPr id="35928" name="Rectangle 12"/>
            <p:cNvSpPr>
              <a:spLocks noChangeArrowheads="1"/>
            </p:cNvSpPr>
            <p:nvPr/>
          </p:nvSpPr>
          <p:spPr bwMode="auto">
            <a:xfrm>
              <a:off x="3656" y="831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35929" name="Rectangle 13"/>
            <p:cNvSpPr>
              <a:spLocks noChangeArrowheads="1"/>
            </p:cNvSpPr>
            <p:nvPr/>
          </p:nvSpPr>
          <p:spPr bwMode="auto">
            <a:xfrm>
              <a:off x="3876" y="831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35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466975" y="1903413"/>
            <a:ext cx="4210050" cy="425450"/>
            <a:chOff x="1554" y="1199"/>
            <a:chExt cx="2652" cy="268"/>
          </a:xfrm>
        </p:grpSpPr>
        <p:sp>
          <p:nvSpPr>
            <p:cNvPr id="35910" name="Rectangle 15"/>
            <p:cNvSpPr>
              <a:spLocks noChangeArrowheads="1"/>
            </p:cNvSpPr>
            <p:nvPr/>
          </p:nvSpPr>
          <p:spPr bwMode="auto">
            <a:xfrm>
              <a:off x="1554" y="1199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1</a:t>
              </a:r>
            </a:p>
          </p:txBody>
        </p:sp>
        <p:sp>
          <p:nvSpPr>
            <p:cNvPr id="35911" name="Rectangle 16"/>
            <p:cNvSpPr>
              <a:spLocks noChangeArrowheads="1"/>
            </p:cNvSpPr>
            <p:nvPr/>
          </p:nvSpPr>
          <p:spPr bwMode="auto">
            <a:xfrm>
              <a:off x="1778" y="1199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3</a:t>
              </a:r>
            </a:p>
          </p:txBody>
        </p:sp>
        <p:sp>
          <p:nvSpPr>
            <p:cNvPr id="35912" name="Rectangle 17"/>
            <p:cNvSpPr>
              <a:spLocks noChangeArrowheads="1"/>
            </p:cNvSpPr>
            <p:nvPr/>
          </p:nvSpPr>
          <p:spPr bwMode="auto">
            <a:xfrm>
              <a:off x="2002" y="1199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4</a:t>
              </a:r>
            </a:p>
          </p:txBody>
        </p:sp>
        <p:sp>
          <p:nvSpPr>
            <p:cNvPr id="35913" name="Rectangle 18"/>
            <p:cNvSpPr>
              <a:spLocks noChangeArrowheads="1"/>
            </p:cNvSpPr>
            <p:nvPr/>
          </p:nvSpPr>
          <p:spPr bwMode="auto">
            <a:xfrm>
              <a:off x="2226" y="1199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7</a:t>
              </a:r>
            </a:p>
          </p:txBody>
        </p:sp>
        <p:sp>
          <p:nvSpPr>
            <p:cNvPr id="35914" name="Rectangle 19"/>
            <p:cNvSpPr>
              <a:spLocks noChangeArrowheads="1"/>
            </p:cNvSpPr>
            <p:nvPr/>
          </p:nvSpPr>
          <p:spPr bwMode="auto">
            <a:xfrm>
              <a:off x="2446" y="1199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8</a:t>
              </a:r>
            </a:p>
          </p:txBody>
        </p:sp>
        <p:sp>
          <p:nvSpPr>
            <p:cNvPr id="35915" name="Rectangle 20"/>
            <p:cNvSpPr>
              <a:spLocks noChangeArrowheads="1"/>
            </p:cNvSpPr>
            <p:nvPr/>
          </p:nvSpPr>
          <p:spPr bwMode="auto">
            <a:xfrm>
              <a:off x="2666" y="1199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14</a:t>
              </a:r>
            </a:p>
          </p:txBody>
        </p:sp>
        <p:sp>
          <p:nvSpPr>
            <p:cNvPr id="35916" name="Rectangle 21"/>
            <p:cNvSpPr>
              <a:spLocks noChangeArrowheads="1"/>
            </p:cNvSpPr>
            <p:nvPr/>
          </p:nvSpPr>
          <p:spPr bwMode="auto">
            <a:xfrm>
              <a:off x="2974" y="1199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17</a:t>
              </a:r>
            </a:p>
          </p:txBody>
        </p:sp>
        <p:sp>
          <p:nvSpPr>
            <p:cNvPr id="35917" name="Rectangle 22"/>
            <p:cNvSpPr>
              <a:spLocks noChangeArrowheads="1"/>
            </p:cNvSpPr>
            <p:nvPr/>
          </p:nvSpPr>
          <p:spPr bwMode="auto">
            <a:xfrm>
              <a:off x="3280" y="1199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21</a:t>
              </a:r>
            </a:p>
          </p:txBody>
        </p:sp>
        <p:sp>
          <p:nvSpPr>
            <p:cNvPr id="35918" name="Rectangle 23"/>
            <p:cNvSpPr>
              <a:spLocks noChangeArrowheads="1"/>
            </p:cNvSpPr>
            <p:nvPr/>
          </p:nvSpPr>
          <p:spPr bwMode="auto">
            <a:xfrm>
              <a:off x="3588" y="1199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28</a:t>
              </a:r>
            </a:p>
          </p:txBody>
        </p:sp>
        <p:sp>
          <p:nvSpPr>
            <p:cNvPr id="35919" name="Rectangle 24"/>
            <p:cNvSpPr>
              <a:spLocks noChangeArrowheads="1"/>
            </p:cNvSpPr>
            <p:nvPr/>
          </p:nvSpPr>
          <p:spPr bwMode="auto">
            <a:xfrm>
              <a:off x="3896" y="1199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35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400675" y="2932113"/>
            <a:ext cx="2038350" cy="425450"/>
            <a:chOff x="3402" y="1815"/>
            <a:chExt cx="1284" cy="268"/>
          </a:xfrm>
        </p:grpSpPr>
        <p:sp>
          <p:nvSpPr>
            <p:cNvPr id="35905" name="Rectangle 26"/>
            <p:cNvSpPr>
              <a:spLocks noChangeArrowheads="1"/>
            </p:cNvSpPr>
            <p:nvPr/>
          </p:nvSpPr>
          <p:spPr bwMode="auto">
            <a:xfrm>
              <a:off x="3402" y="1815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8</a:t>
              </a:r>
            </a:p>
          </p:txBody>
        </p:sp>
        <p:sp>
          <p:nvSpPr>
            <p:cNvPr id="35906" name="Rectangle 27"/>
            <p:cNvSpPr>
              <a:spLocks noChangeArrowheads="1"/>
            </p:cNvSpPr>
            <p:nvPr/>
          </p:nvSpPr>
          <p:spPr bwMode="auto">
            <a:xfrm>
              <a:off x="3622" y="1815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21</a:t>
              </a:r>
            </a:p>
          </p:txBody>
        </p:sp>
        <p:sp>
          <p:nvSpPr>
            <p:cNvPr id="35907" name="Rectangle 28"/>
            <p:cNvSpPr>
              <a:spLocks noChangeArrowheads="1"/>
            </p:cNvSpPr>
            <p:nvPr/>
          </p:nvSpPr>
          <p:spPr bwMode="auto">
            <a:xfrm>
              <a:off x="3936" y="1815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7</a:t>
              </a:r>
            </a:p>
          </p:txBody>
        </p:sp>
        <p:sp>
          <p:nvSpPr>
            <p:cNvPr id="35908" name="Rectangle 29"/>
            <p:cNvSpPr>
              <a:spLocks noChangeArrowheads="1"/>
            </p:cNvSpPr>
            <p:nvPr/>
          </p:nvSpPr>
          <p:spPr bwMode="auto">
            <a:xfrm>
              <a:off x="4156" y="1815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35909" name="Rectangle 30"/>
            <p:cNvSpPr>
              <a:spLocks noChangeArrowheads="1"/>
            </p:cNvSpPr>
            <p:nvPr/>
          </p:nvSpPr>
          <p:spPr bwMode="auto">
            <a:xfrm>
              <a:off x="4376" y="1815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35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717675" y="2932113"/>
            <a:ext cx="2174875" cy="425450"/>
            <a:chOff x="1082" y="1815"/>
            <a:chExt cx="1370" cy="268"/>
          </a:xfrm>
        </p:grpSpPr>
        <p:sp>
          <p:nvSpPr>
            <p:cNvPr id="35900" name="Rectangle 32"/>
            <p:cNvSpPr>
              <a:spLocks noChangeArrowheads="1"/>
            </p:cNvSpPr>
            <p:nvPr/>
          </p:nvSpPr>
          <p:spPr bwMode="auto">
            <a:xfrm>
              <a:off x="1082" y="1815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35901" name="Rectangle 33"/>
            <p:cNvSpPr>
              <a:spLocks noChangeArrowheads="1"/>
            </p:cNvSpPr>
            <p:nvPr/>
          </p:nvSpPr>
          <p:spPr bwMode="auto">
            <a:xfrm>
              <a:off x="1302" y="1815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14</a:t>
              </a:r>
            </a:p>
          </p:txBody>
        </p:sp>
        <p:sp>
          <p:nvSpPr>
            <p:cNvPr id="35902" name="Rectangle 34"/>
            <p:cNvSpPr>
              <a:spLocks noChangeArrowheads="1"/>
            </p:cNvSpPr>
            <p:nvPr/>
          </p:nvSpPr>
          <p:spPr bwMode="auto">
            <a:xfrm>
              <a:off x="1614" y="1815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35903" name="Rectangle 35"/>
            <p:cNvSpPr>
              <a:spLocks noChangeArrowheads="1"/>
            </p:cNvSpPr>
            <p:nvPr/>
          </p:nvSpPr>
          <p:spPr bwMode="auto">
            <a:xfrm>
              <a:off x="1834" y="1815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28</a:t>
              </a:r>
            </a:p>
          </p:txBody>
        </p:sp>
        <p:sp>
          <p:nvSpPr>
            <p:cNvPr id="35904" name="Rectangle 36"/>
            <p:cNvSpPr>
              <a:spLocks noChangeArrowheads="1"/>
            </p:cNvSpPr>
            <p:nvPr/>
          </p:nvSpPr>
          <p:spPr bwMode="auto">
            <a:xfrm>
              <a:off x="2142" y="1815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17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1717675" y="3516313"/>
            <a:ext cx="2174875" cy="425450"/>
            <a:chOff x="1082" y="2183"/>
            <a:chExt cx="1370" cy="268"/>
          </a:xfrm>
        </p:grpSpPr>
        <p:sp>
          <p:nvSpPr>
            <p:cNvPr id="35895" name="Rectangle 38"/>
            <p:cNvSpPr>
              <a:spLocks noChangeArrowheads="1"/>
            </p:cNvSpPr>
            <p:nvPr/>
          </p:nvSpPr>
          <p:spPr bwMode="auto">
            <a:xfrm>
              <a:off x="1082" y="2183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1</a:t>
              </a:r>
            </a:p>
          </p:txBody>
        </p:sp>
        <p:sp>
          <p:nvSpPr>
            <p:cNvPr id="35896" name="Rectangle 39"/>
            <p:cNvSpPr>
              <a:spLocks noChangeArrowheads="1"/>
            </p:cNvSpPr>
            <p:nvPr/>
          </p:nvSpPr>
          <p:spPr bwMode="auto">
            <a:xfrm>
              <a:off x="1306" y="2183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3</a:t>
              </a:r>
            </a:p>
          </p:txBody>
        </p:sp>
        <p:sp>
          <p:nvSpPr>
            <p:cNvPr id="35897" name="Rectangle 40"/>
            <p:cNvSpPr>
              <a:spLocks noChangeArrowheads="1"/>
            </p:cNvSpPr>
            <p:nvPr/>
          </p:nvSpPr>
          <p:spPr bwMode="auto">
            <a:xfrm>
              <a:off x="1530" y="2183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14</a:t>
              </a:r>
            </a:p>
          </p:txBody>
        </p:sp>
        <p:sp>
          <p:nvSpPr>
            <p:cNvPr id="35898" name="Rectangle 41"/>
            <p:cNvSpPr>
              <a:spLocks noChangeArrowheads="1"/>
            </p:cNvSpPr>
            <p:nvPr/>
          </p:nvSpPr>
          <p:spPr bwMode="auto">
            <a:xfrm>
              <a:off x="1834" y="2183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17</a:t>
              </a:r>
            </a:p>
          </p:txBody>
        </p:sp>
        <p:sp>
          <p:nvSpPr>
            <p:cNvPr id="35899" name="Rectangle 42"/>
            <p:cNvSpPr>
              <a:spLocks noChangeArrowheads="1"/>
            </p:cNvSpPr>
            <p:nvPr/>
          </p:nvSpPr>
          <p:spPr bwMode="auto">
            <a:xfrm>
              <a:off x="2142" y="2183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28</a:t>
              </a: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5400675" y="3516313"/>
            <a:ext cx="2038350" cy="425450"/>
            <a:chOff x="3402" y="2183"/>
            <a:chExt cx="1284" cy="268"/>
          </a:xfrm>
        </p:grpSpPr>
        <p:sp>
          <p:nvSpPr>
            <p:cNvPr id="35890" name="Rectangle 44"/>
            <p:cNvSpPr>
              <a:spLocks noChangeArrowheads="1"/>
            </p:cNvSpPr>
            <p:nvPr/>
          </p:nvSpPr>
          <p:spPr bwMode="auto">
            <a:xfrm>
              <a:off x="3402" y="2183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4</a:t>
              </a:r>
            </a:p>
          </p:txBody>
        </p:sp>
        <p:sp>
          <p:nvSpPr>
            <p:cNvPr id="35891" name="Rectangle 45"/>
            <p:cNvSpPr>
              <a:spLocks noChangeArrowheads="1"/>
            </p:cNvSpPr>
            <p:nvPr/>
          </p:nvSpPr>
          <p:spPr bwMode="auto">
            <a:xfrm>
              <a:off x="3626" y="2183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7</a:t>
              </a:r>
            </a:p>
          </p:txBody>
        </p:sp>
        <p:sp>
          <p:nvSpPr>
            <p:cNvPr id="35892" name="Rectangle 46"/>
            <p:cNvSpPr>
              <a:spLocks noChangeArrowheads="1"/>
            </p:cNvSpPr>
            <p:nvPr/>
          </p:nvSpPr>
          <p:spPr bwMode="auto">
            <a:xfrm>
              <a:off x="3848" y="2183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8</a:t>
              </a:r>
            </a:p>
          </p:txBody>
        </p:sp>
        <p:sp>
          <p:nvSpPr>
            <p:cNvPr id="35893" name="Rectangle 47"/>
            <p:cNvSpPr>
              <a:spLocks noChangeArrowheads="1"/>
            </p:cNvSpPr>
            <p:nvPr/>
          </p:nvSpPr>
          <p:spPr bwMode="auto">
            <a:xfrm>
              <a:off x="4064" y="2183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21</a:t>
              </a:r>
            </a:p>
          </p:txBody>
        </p:sp>
        <p:sp>
          <p:nvSpPr>
            <p:cNvPr id="35894" name="Rectangle 48"/>
            <p:cNvSpPr>
              <a:spLocks noChangeArrowheads="1"/>
            </p:cNvSpPr>
            <p:nvPr/>
          </p:nvSpPr>
          <p:spPr bwMode="auto">
            <a:xfrm>
              <a:off x="4376" y="2183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35</a:t>
              </a:r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1184275" y="4545013"/>
            <a:ext cx="841375" cy="425450"/>
            <a:chOff x="970" y="2839"/>
            <a:chExt cx="530" cy="268"/>
          </a:xfrm>
        </p:grpSpPr>
        <p:sp>
          <p:nvSpPr>
            <p:cNvPr id="35888" name="Rectangle 50"/>
            <p:cNvSpPr>
              <a:spLocks noChangeArrowheads="1"/>
            </p:cNvSpPr>
            <p:nvPr/>
          </p:nvSpPr>
          <p:spPr bwMode="auto">
            <a:xfrm>
              <a:off x="970" y="2839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35889" name="Rectangle 51"/>
            <p:cNvSpPr>
              <a:spLocks noChangeArrowheads="1"/>
            </p:cNvSpPr>
            <p:nvPr/>
          </p:nvSpPr>
          <p:spPr bwMode="auto">
            <a:xfrm>
              <a:off x="1190" y="2839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14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1184275" y="5129213"/>
            <a:ext cx="841375" cy="425450"/>
            <a:chOff x="746" y="3207"/>
            <a:chExt cx="530" cy="268"/>
          </a:xfrm>
        </p:grpSpPr>
        <p:sp>
          <p:nvSpPr>
            <p:cNvPr id="35886" name="Rectangle 53"/>
            <p:cNvSpPr>
              <a:spLocks noChangeArrowheads="1"/>
            </p:cNvSpPr>
            <p:nvPr/>
          </p:nvSpPr>
          <p:spPr bwMode="auto">
            <a:xfrm>
              <a:off x="746" y="3207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3</a:t>
              </a:r>
            </a:p>
          </p:txBody>
        </p:sp>
        <p:sp>
          <p:nvSpPr>
            <p:cNvPr id="35887" name="Rectangle 54"/>
            <p:cNvSpPr>
              <a:spLocks noChangeArrowheads="1"/>
            </p:cNvSpPr>
            <p:nvPr/>
          </p:nvSpPr>
          <p:spPr bwMode="auto">
            <a:xfrm>
              <a:off x="966" y="3207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14</a:t>
              </a:r>
            </a:p>
          </p:txBody>
        </p:sp>
      </p:grp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2968625" y="4545013"/>
            <a:ext cx="1330325" cy="425450"/>
            <a:chOff x="1870" y="2839"/>
            <a:chExt cx="838" cy="268"/>
          </a:xfrm>
        </p:grpSpPr>
        <p:sp>
          <p:nvSpPr>
            <p:cNvPr id="35883" name="Rectangle 56"/>
            <p:cNvSpPr>
              <a:spLocks noChangeArrowheads="1"/>
            </p:cNvSpPr>
            <p:nvPr/>
          </p:nvSpPr>
          <p:spPr bwMode="auto">
            <a:xfrm>
              <a:off x="1870" y="2839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35884" name="Rectangle 57"/>
            <p:cNvSpPr>
              <a:spLocks noChangeArrowheads="1"/>
            </p:cNvSpPr>
            <p:nvPr/>
          </p:nvSpPr>
          <p:spPr bwMode="auto">
            <a:xfrm>
              <a:off x="2090" y="2839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28</a:t>
              </a:r>
            </a:p>
          </p:txBody>
        </p:sp>
        <p:sp>
          <p:nvSpPr>
            <p:cNvPr id="35885" name="Rectangle 58"/>
            <p:cNvSpPr>
              <a:spLocks noChangeArrowheads="1"/>
            </p:cNvSpPr>
            <p:nvPr/>
          </p:nvSpPr>
          <p:spPr bwMode="auto">
            <a:xfrm>
              <a:off x="2398" y="2839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17</a:t>
              </a:r>
            </a:p>
          </p:txBody>
        </p:sp>
      </p:grp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2968625" y="5129213"/>
            <a:ext cx="1330325" cy="425450"/>
            <a:chOff x="1870" y="3207"/>
            <a:chExt cx="838" cy="268"/>
          </a:xfrm>
        </p:grpSpPr>
        <p:sp>
          <p:nvSpPr>
            <p:cNvPr id="35880" name="Rectangle 60"/>
            <p:cNvSpPr>
              <a:spLocks noChangeArrowheads="1"/>
            </p:cNvSpPr>
            <p:nvPr/>
          </p:nvSpPr>
          <p:spPr bwMode="auto">
            <a:xfrm>
              <a:off x="1870" y="3207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1</a:t>
              </a:r>
            </a:p>
          </p:txBody>
        </p:sp>
        <p:sp>
          <p:nvSpPr>
            <p:cNvPr id="35881" name="Rectangle 61"/>
            <p:cNvSpPr>
              <a:spLocks noChangeArrowheads="1"/>
            </p:cNvSpPr>
            <p:nvPr/>
          </p:nvSpPr>
          <p:spPr bwMode="auto">
            <a:xfrm>
              <a:off x="2090" y="3207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17</a:t>
              </a:r>
            </a:p>
          </p:txBody>
        </p:sp>
        <p:sp>
          <p:nvSpPr>
            <p:cNvPr id="35882" name="Rectangle 62"/>
            <p:cNvSpPr>
              <a:spLocks noChangeArrowheads="1"/>
            </p:cNvSpPr>
            <p:nvPr/>
          </p:nvSpPr>
          <p:spPr bwMode="auto">
            <a:xfrm>
              <a:off x="2398" y="3207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folHlink"/>
                  </a:solidFill>
                </a:rPr>
                <a:t>28</a:t>
              </a:r>
            </a:p>
          </p:txBody>
        </p:sp>
      </p:grp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688975" y="6157913"/>
            <a:ext cx="1768475" cy="425450"/>
            <a:chOff x="434" y="3879"/>
            <a:chExt cx="1114" cy="268"/>
          </a:xfrm>
        </p:grpSpPr>
        <p:sp>
          <p:nvSpPr>
            <p:cNvPr id="35878" name="Rectangle 64"/>
            <p:cNvSpPr>
              <a:spLocks noChangeArrowheads="1"/>
            </p:cNvSpPr>
            <p:nvPr/>
          </p:nvSpPr>
          <p:spPr bwMode="auto">
            <a:xfrm>
              <a:off x="434" y="3879"/>
              <a:ext cx="221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35879" name="Rectangle 65"/>
            <p:cNvSpPr>
              <a:spLocks noChangeArrowheads="1"/>
            </p:cNvSpPr>
            <p:nvPr/>
          </p:nvSpPr>
          <p:spPr bwMode="auto">
            <a:xfrm>
              <a:off x="1238" y="3879"/>
              <a:ext cx="310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/>
                <a:t>14</a:t>
              </a:r>
            </a:p>
          </p:txBody>
        </p: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4029075" y="2449513"/>
            <a:ext cx="1223963" cy="431800"/>
            <a:chOff x="2538" y="1551"/>
            <a:chExt cx="771" cy="272"/>
          </a:xfrm>
        </p:grpSpPr>
        <p:sp>
          <p:nvSpPr>
            <p:cNvPr id="35876" name="Line 67"/>
            <p:cNvSpPr>
              <a:spLocks noChangeShapeType="1"/>
            </p:cNvSpPr>
            <p:nvPr/>
          </p:nvSpPr>
          <p:spPr bwMode="auto">
            <a:xfrm>
              <a:off x="3037" y="1551"/>
              <a:ext cx="272" cy="27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Line 68"/>
            <p:cNvSpPr>
              <a:spLocks noChangeShapeType="1"/>
            </p:cNvSpPr>
            <p:nvPr/>
          </p:nvSpPr>
          <p:spPr bwMode="auto">
            <a:xfrm flipH="1">
              <a:off x="2538" y="1551"/>
              <a:ext cx="272" cy="27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69"/>
          <p:cNvGrpSpPr>
            <a:grpSpLocks/>
          </p:cNvGrpSpPr>
          <p:nvPr/>
        </p:nvGrpSpPr>
        <p:grpSpPr bwMode="auto">
          <a:xfrm>
            <a:off x="3957638" y="2378075"/>
            <a:ext cx="1366837" cy="431800"/>
            <a:chOff x="2493" y="1506"/>
            <a:chExt cx="861" cy="272"/>
          </a:xfrm>
        </p:grpSpPr>
        <p:sp>
          <p:nvSpPr>
            <p:cNvPr id="35874" name="Line 70"/>
            <p:cNvSpPr>
              <a:spLocks noChangeShapeType="1"/>
            </p:cNvSpPr>
            <p:nvPr/>
          </p:nvSpPr>
          <p:spPr bwMode="auto">
            <a:xfrm flipV="1">
              <a:off x="2493" y="1506"/>
              <a:ext cx="272" cy="27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5" name="Line 71"/>
            <p:cNvSpPr>
              <a:spLocks noChangeShapeType="1"/>
            </p:cNvSpPr>
            <p:nvPr/>
          </p:nvSpPr>
          <p:spPr bwMode="auto">
            <a:xfrm flipH="1" flipV="1">
              <a:off x="3082" y="1506"/>
              <a:ext cx="272" cy="27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72"/>
          <p:cNvGrpSpPr>
            <a:grpSpLocks/>
          </p:cNvGrpSpPr>
          <p:nvPr/>
        </p:nvGrpSpPr>
        <p:grpSpPr bwMode="auto">
          <a:xfrm>
            <a:off x="930275" y="5675313"/>
            <a:ext cx="1223963" cy="431800"/>
            <a:chOff x="2538" y="1551"/>
            <a:chExt cx="771" cy="272"/>
          </a:xfrm>
        </p:grpSpPr>
        <p:sp>
          <p:nvSpPr>
            <p:cNvPr id="35872" name="Line 73"/>
            <p:cNvSpPr>
              <a:spLocks noChangeShapeType="1"/>
            </p:cNvSpPr>
            <p:nvPr/>
          </p:nvSpPr>
          <p:spPr bwMode="auto">
            <a:xfrm>
              <a:off x="3037" y="1551"/>
              <a:ext cx="272" cy="27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3" name="Line 74"/>
            <p:cNvSpPr>
              <a:spLocks noChangeShapeType="1"/>
            </p:cNvSpPr>
            <p:nvPr/>
          </p:nvSpPr>
          <p:spPr bwMode="auto">
            <a:xfrm flipH="1">
              <a:off x="2538" y="1551"/>
              <a:ext cx="272" cy="27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75"/>
          <p:cNvGrpSpPr>
            <a:grpSpLocks/>
          </p:cNvGrpSpPr>
          <p:nvPr/>
        </p:nvGrpSpPr>
        <p:grpSpPr bwMode="auto">
          <a:xfrm>
            <a:off x="858838" y="5603875"/>
            <a:ext cx="1366837" cy="431800"/>
            <a:chOff x="2493" y="1506"/>
            <a:chExt cx="861" cy="272"/>
          </a:xfrm>
        </p:grpSpPr>
        <p:sp>
          <p:nvSpPr>
            <p:cNvPr id="35870" name="Line 76"/>
            <p:cNvSpPr>
              <a:spLocks noChangeShapeType="1"/>
            </p:cNvSpPr>
            <p:nvPr/>
          </p:nvSpPr>
          <p:spPr bwMode="auto">
            <a:xfrm flipV="1">
              <a:off x="2493" y="1506"/>
              <a:ext cx="272" cy="27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1" name="Line 77"/>
            <p:cNvSpPr>
              <a:spLocks noChangeShapeType="1"/>
            </p:cNvSpPr>
            <p:nvPr/>
          </p:nvSpPr>
          <p:spPr bwMode="auto">
            <a:xfrm flipH="1" flipV="1">
              <a:off x="3082" y="1506"/>
              <a:ext cx="272" cy="27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78"/>
          <p:cNvGrpSpPr>
            <a:grpSpLocks/>
          </p:cNvGrpSpPr>
          <p:nvPr/>
        </p:nvGrpSpPr>
        <p:grpSpPr bwMode="auto">
          <a:xfrm>
            <a:off x="2954338" y="5603875"/>
            <a:ext cx="1366837" cy="431800"/>
            <a:chOff x="2493" y="1506"/>
            <a:chExt cx="861" cy="272"/>
          </a:xfrm>
        </p:grpSpPr>
        <p:sp>
          <p:nvSpPr>
            <p:cNvPr id="35868" name="Line 79"/>
            <p:cNvSpPr>
              <a:spLocks noChangeShapeType="1"/>
            </p:cNvSpPr>
            <p:nvPr/>
          </p:nvSpPr>
          <p:spPr bwMode="auto">
            <a:xfrm flipV="1">
              <a:off x="2493" y="1506"/>
              <a:ext cx="272" cy="27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Line 80"/>
            <p:cNvSpPr>
              <a:spLocks noChangeShapeType="1"/>
            </p:cNvSpPr>
            <p:nvPr/>
          </p:nvSpPr>
          <p:spPr bwMode="auto">
            <a:xfrm flipH="1" flipV="1">
              <a:off x="3082" y="1506"/>
              <a:ext cx="272" cy="27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81"/>
          <p:cNvGrpSpPr>
            <a:grpSpLocks/>
          </p:cNvGrpSpPr>
          <p:nvPr/>
        </p:nvGrpSpPr>
        <p:grpSpPr bwMode="auto">
          <a:xfrm>
            <a:off x="1870075" y="4062413"/>
            <a:ext cx="1223963" cy="431800"/>
            <a:chOff x="2538" y="1551"/>
            <a:chExt cx="771" cy="272"/>
          </a:xfrm>
        </p:grpSpPr>
        <p:sp>
          <p:nvSpPr>
            <p:cNvPr id="35866" name="Line 82"/>
            <p:cNvSpPr>
              <a:spLocks noChangeShapeType="1"/>
            </p:cNvSpPr>
            <p:nvPr/>
          </p:nvSpPr>
          <p:spPr bwMode="auto">
            <a:xfrm>
              <a:off x="3037" y="1551"/>
              <a:ext cx="272" cy="27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Line 83"/>
            <p:cNvSpPr>
              <a:spLocks noChangeShapeType="1"/>
            </p:cNvSpPr>
            <p:nvPr/>
          </p:nvSpPr>
          <p:spPr bwMode="auto">
            <a:xfrm flipH="1">
              <a:off x="2538" y="1551"/>
              <a:ext cx="272" cy="27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84"/>
          <p:cNvGrpSpPr>
            <a:grpSpLocks/>
          </p:cNvGrpSpPr>
          <p:nvPr/>
        </p:nvGrpSpPr>
        <p:grpSpPr bwMode="auto">
          <a:xfrm>
            <a:off x="1798638" y="3990975"/>
            <a:ext cx="1366837" cy="431800"/>
            <a:chOff x="2493" y="1506"/>
            <a:chExt cx="861" cy="272"/>
          </a:xfrm>
        </p:grpSpPr>
        <p:sp>
          <p:nvSpPr>
            <p:cNvPr id="35864" name="Line 85"/>
            <p:cNvSpPr>
              <a:spLocks noChangeShapeType="1"/>
            </p:cNvSpPr>
            <p:nvPr/>
          </p:nvSpPr>
          <p:spPr bwMode="auto">
            <a:xfrm flipV="1">
              <a:off x="2493" y="1506"/>
              <a:ext cx="272" cy="27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Line 86"/>
            <p:cNvSpPr>
              <a:spLocks noChangeShapeType="1"/>
            </p:cNvSpPr>
            <p:nvPr/>
          </p:nvSpPr>
          <p:spPr bwMode="auto">
            <a:xfrm flipH="1" flipV="1">
              <a:off x="3082" y="1506"/>
              <a:ext cx="272" cy="27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87"/>
          <p:cNvGrpSpPr>
            <a:grpSpLocks/>
          </p:cNvGrpSpPr>
          <p:nvPr/>
        </p:nvGrpSpPr>
        <p:grpSpPr bwMode="auto">
          <a:xfrm>
            <a:off x="5761038" y="3990975"/>
            <a:ext cx="1366837" cy="431800"/>
            <a:chOff x="2493" y="1506"/>
            <a:chExt cx="861" cy="272"/>
          </a:xfrm>
        </p:grpSpPr>
        <p:sp>
          <p:nvSpPr>
            <p:cNvPr id="35862" name="Line 88"/>
            <p:cNvSpPr>
              <a:spLocks noChangeShapeType="1"/>
            </p:cNvSpPr>
            <p:nvPr/>
          </p:nvSpPr>
          <p:spPr bwMode="auto">
            <a:xfrm flipV="1">
              <a:off x="2493" y="1506"/>
              <a:ext cx="272" cy="27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Line 89"/>
            <p:cNvSpPr>
              <a:spLocks noChangeShapeType="1"/>
            </p:cNvSpPr>
            <p:nvPr/>
          </p:nvSpPr>
          <p:spPr bwMode="auto">
            <a:xfrm flipH="1" flipV="1">
              <a:off x="3082" y="1506"/>
              <a:ext cx="272" cy="27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Merge Sort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</a:t>
            </a:r>
          </a:p>
        </p:txBody>
      </p:sp>
      <p:sp>
        <p:nvSpPr>
          <p:cNvPr id="916484" name="Rectangle 4"/>
          <p:cNvSpPr>
            <a:spLocks noChangeArrowheads="1"/>
          </p:cNvSpPr>
          <p:nvPr/>
        </p:nvSpPr>
        <p:spPr bwMode="auto">
          <a:xfrm>
            <a:off x="2768600" y="4575175"/>
            <a:ext cx="350838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16485" name="Rectangle 5"/>
          <p:cNvSpPr>
            <a:spLocks noChangeArrowheads="1"/>
          </p:cNvSpPr>
          <p:nvPr/>
        </p:nvSpPr>
        <p:spPr bwMode="auto">
          <a:xfrm>
            <a:off x="3124200" y="4575175"/>
            <a:ext cx="350838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16486" name="Rectangle 6"/>
          <p:cNvSpPr>
            <a:spLocks noChangeArrowheads="1"/>
          </p:cNvSpPr>
          <p:nvPr/>
        </p:nvSpPr>
        <p:spPr bwMode="auto">
          <a:xfrm>
            <a:off x="3479800" y="4575175"/>
            <a:ext cx="350838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16487" name="Rectangle 7"/>
          <p:cNvSpPr>
            <a:spLocks noChangeArrowheads="1"/>
          </p:cNvSpPr>
          <p:nvPr/>
        </p:nvSpPr>
        <p:spPr bwMode="auto">
          <a:xfrm>
            <a:off x="3835400" y="4575175"/>
            <a:ext cx="350838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16488" name="Rectangle 8"/>
          <p:cNvSpPr>
            <a:spLocks noChangeArrowheads="1"/>
          </p:cNvSpPr>
          <p:nvPr/>
        </p:nvSpPr>
        <p:spPr bwMode="auto">
          <a:xfrm>
            <a:off x="4184650" y="4575175"/>
            <a:ext cx="350838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916489" name="Rectangle 9"/>
          <p:cNvSpPr>
            <a:spLocks noChangeArrowheads="1"/>
          </p:cNvSpPr>
          <p:nvPr/>
        </p:nvSpPr>
        <p:spPr bwMode="auto">
          <a:xfrm>
            <a:off x="4533900" y="4575175"/>
            <a:ext cx="49212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916490" name="Rectangle 10"/>
          <p:cNvSpPr>
            <a:spLocks noChangeArrowheads="1"/>
          </p:cNvSpPr>
          <p:nvPr/>
        </p:nvSpPr>
        <p:spPr bwMode="auto">
          <a:xfrm>
            <a:off x="5022850" y="4575175"/>
            <a:ext cx="49212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916491" name="Rectangle 11"/>
          <p:cNvSpPr>
            <a:spLocks noChangeArrowheads="1"/>
          </p:cNvSpPr>
          <p:nvPr/>
        </p:nvSpPr>
        <p:spPr bwMode="auto">
          <a:xfrm>
            <a:off x="5508625" y="4575175"/>
            <a:ext cx="49212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916492" name="Rectangle 12"/>
          <p:cNvSpPr>
            <a:spLocks noChangeArrowheads="1"/>
          </p:cNvSpPr>
          <p:nvPr/>
        </p:nvSpPr>
        <p:spPr bwMode="auto">
          <a:xfrm>
            <a:off x="5997575" y="4575175"/>
            <a:ext cx="49212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916493" name="Rectangle 13"/>
          <p:cNvSpPr>
            <a:spLocks noChangeArrowheads="1"/>
          </p:cNvSpPr>
          <p:nvPr/>
        </p:nvSpPr>
        <p:spPr bwMode="auto">
          <a:xfrm>
            <a:off x="6486525" y="4575175"/>
            <a:ext cx="49212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</a:rPr>
              <a:t>35</a:t>
            </a:r>
          </a:p>
        </p:txBody>
      </p:sp>
      <p:sp>
        <p:nvSpPr>
          <p:cNvPr id="916494" name="Text Box 14"/>
          <p:cNvSpPr txBox="1">
            <a:spLocks noChangeArrowheads="1"/>
          </p:cNvSpPr>
          <p:nvPr/>
        </p:nvSpPr>
        <p:spPr bwMode="auto">
          <a:xfrm>
            <a:off x="2182813" y="4559300"/>
            <a:ext cx="3841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accent1"/>
                </a:solidFill>
              </a:rPr>
              <a:t>A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431925" y="2862263"/>
            <a:ext cx="2824163" cy="457200"/>
            <a:chOff x="673" y="2205"/>
            <a:chExt cx="1779" cy="288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082" y="2215"/>
              <a:ext cx="1370" cy="268"/>
              <a:chOff x="1082" y="2183"/>
              <a:chExt cx="1370" cy="268"/>
            </a:xfrm>
          </p:grpSpPr>
          <p:sp>
            <p:nvSpPr>
              <p:cNvPr id="36899" name="Rectangle 17"/>
              <p:cNvSpPr>
                <a:spLocks noChangeArrowheads="1"/>
              </p:cNvSpPr>
              <p:nvPr/>
            </p:nvSpPr>
            <p:spPr bwMode="auto">
              <a:xfrm>
                <a:off x="1082" y="2183"/>
                <a:ext cx="221" cy="2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/>
                  <a:t>1</a:t>
                </a:r>
              </a:p>
            </p:txBody>
          </p:sp>
          <p:sp>
            <p:nvSpPr>
              <p:cNvPr id="36900" name="Rectangle 18"/>
              <p:cNvSpPr>
                <a:spLocks noChangeArrowheads="1"/>
              </p:cNvSpPr>
              <p:nvPr/>
            </p:nvSpPr>
            <p:spPr bwMode="auto">
              <a:xfrm>
                <a:off x="1306" y="2183"/>
                <a:ext cx="221" cy="2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/>
                  <a:t>3</a:t>
                </a:r>
              </a:p>
            </p:txBody>
          </p:sp>
          <p:sp>
            <p:nvSpPr>
              <p:cNvPr id="36901" name="Rectangle 19"/>
              <p:cNvSpPr>
                <a:spLocks noChangeArrowheads="1"/>
              </p:cNvSpPr>
              <p:nvPr/>
            </p:nvSpPr>
            <p:spPr bwMode="auto">
              <a:xfrm>
                <a:off x="1530" y="2183"/>
                <a:ext cx="310" cy="2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/>
                  <a:t>14</a:t>
                </a:r>
              </a:p>
            </p:txBody>
          </p:sp>
          <p:sp>
            <p:nvSpPr>
              <p:cNvPr id="36902" name="Rectangle 20"/>
              <p:cNvSpPr>
                <a:spLocks noChangeArrowheads="1"/>
              </p:cNvSpPr>
              <p:nvPr/>
            </p:nvSpPr>
            <p:spPr bwMode="auto">
              <a:xfrm>
                <a:off x="1834" y="2183"/>
                <a:ext cx="310" cy="2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/>
                  <a:t>17</a:t>
                </a:r>
              </a:p>
            </p:txBody>
          </p:sp>
          <p:sp>
            <p:nvSpPr>
              <p:cNvPr id="36903" name="Rectangle 21"/>
              <p:cNvSpPr>
                <a:spLocks noChangeArrowheads="1"/>
              </p:cNvSpPr>
              <p:nvPr/>
            </p:nvSpPr>
            <p:spPr bwMode="auto">
              <a:xfrm>
                <a:off x="2142" y="2183"/>
                <a:ext cx="310" cy="2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/>
                  <a:t>28</a:t>
                </a:r>
              </a:p>
            </p:txBody>
          </p:sp>
        </p:grpSp>
        <p:sp>
          <p:nvSpPr>
            <p:cNvPr id="36898" name="Text Box 22"/>
            <p:cNvSpPr txBox="1">
              <a:spLocks noChangeArrowheads="1"/>
            </p:cNvSpPr>
            <p:nvPr/>
          </p:nvSpPr>
          <p:spPr bwMode="auto">
            <a:xfrm>
              <a:off x="673" y="2205"/>
              <a:ext cx="31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chemeClr val="accent1"/>
                  </a:solidFill>
                </a:rPr>
                <a:t>A</a:t>
              </a:r>
              <a:r>
                <a:rPr lang="en-US" sz="2400" baseline="-25000">
                  <a:solidFill>
                    <a:schemeClr val="accent1"/>
                  </a:solidFill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057775" y="2862263"/>
            <a:ext cx="2671763" cy="457200"/>
            <a:chOff x="3003" y="2206"/>
            <a:chExt cx="1683" cy="288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3402" y="2215"/>
              <a:ext cx="1284" cy="268"/>
              <a:chOff x="3402" y="2183"/>
              <a:chExt cx="1284" cy="268"/>
            </a:xfrm>
          </p:grpSpPr>
          <p:sp>
            <p:nvSpPr>
              <p:cNvPr id="36892" name="Rectangle 25"/>
              <p:cNvSpPr>
                <a:spLocks noChangeArrowheads="1"/>
              </p:cNvSpPr>
              <p:nvPr/>
            </p:nvSpPr>
            <p:spPr bwMode="auto">
              <a:xfrm>
                <a:off x="3402" y="2183"/>
                <a:ext cx="221" cy="2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/>
                  <a:t>4</a:t>
                </a:r>
              </a:p>
            </p:txBody>
          </p:sp>
          <p:sp>
            <p:nvSpPr>
              <p:cNvPr id="36893" name="Rectangle 26"/>
              <p:cNvSpPr>
                <a:spLocks noChangeArrowheads="1"/>
              </p:cNvSpPr>
              <p:nvPr/>
            </p:nvSpPr>
            <p:spPr bwMode="auto">
              <a:xfrm>
                <a:off x="3626" y="2183"/>
                <a:ext cx="221" cy="2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/>
                  <a:t>7</a:t>
                </a:r>
              </a:p>
            </p:txBody>
          </p:sp>
          <p:sp>
            <p:nvSpPr>
              <p:cNvPr id="36894" name="Rectangle 27"/>
              <p:cNvSpPr>
                <a:spLocks noChangeArrowheads="1"/>
              </p:cNvSpPr>
              <p:nvPr/>
            </p:nvSpPr>
            <p:spPr bwMode="auto">
              <a:xfrm>
                <a:off x="3848" y="2183"/>
                <a:ext cx="221" cy="2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/>
                  <a:t>8</a:t>
                </a:r>
              </a:p>
            </p:txBody>
          </p:sp>
          <p:sp>
            <p:nvSpPr>
              <p:cNvPr id="36895" name="Rectangle 28"/>
              <p:cNvSpPr>
                <a:spLocks noChangeArrowheads="1"/>
              </p:cNvSpPr>
              <p:nvPr/>
            </p:nvSpPr>
            <p:spPr bwMode="auto">
              <a:xfrm>
                <a:off x="4064" y="2183"/>
                <a:ext cx="310" cy="2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/>
                  <a:t>21</a:t>
                </a:r>
              </a:p>
            </p:txBody>
          </p:sp>
          <p:sp>
            <p:nvSpPr>
              <p:cNvPr id="36896" name="Rectangle 29"/>
              <p:cNvSpPr>
                <a:spLocks noChangeArrowheads="1"/>
              </p:cNvSpPr>
              <p:nvPr/>
            </p:nvSpPr>
            <p:spPr bwMode="auto">
              <a:xfrm>
                <a:off x="4376" y="2183"/>
                <a:ext cx="310" cy="2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/>
                  <a:t>35</a:t>
                </a:r>
              </a:p>
            </p:txBody>
          </p:sp>
        </p:grpSp>
        <p:sp>
          <p:nvSpPr>
            <p:cNvPr id="36891" name="Text Box 30"/>
            <p:cNvSpPr txBox="1">
              <a:spLocks noChangeArrowheads="1"/>
            </p:cNvSpPr>
            <p:nvPr/>
          </p:nvSpPr>
          <p:spPr bwMode="auto">
            <a:xfrm>
              <a:off x="3003" y="2206"/>
              <a:ext cx="31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chemeClr val="accent1"/>
                  </a:solidFill>
                </a:rPr>
                <a:t>A</a:t>
              </a:r>
              <a:r>
                <a:rPr lang="en-US" sz="2400" baseline="-25000">
                  <a:solidFill>
                    <a:schemeClr val="accent1"/>
                  </a:solidFill>
                </a:rPr>
                <a:t>2</a:t>
              </a:r>
            </a:p>
          </p:txBody>
        </p:sp>
      </p:grpSp>
      <p:sp>
        <p:nvSpPr>
          <p:cNvPr id="916511" name="Line 31"/>
          <p:cNvSpPr>
            <a:spLocks noChangeShapeType="1"/>
          </p:cNvSpPr>
          <p:nvPr/>
        </p:nvSpPr>
        <p:spPr bwMode="auto">
          <a:xfrm>
            <a:off x="2270125" y="2468563"/>
            <a:ext cx="0" cy="28733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6512" name="Line 32"/>
          <p:cNvSpPr>
            <a:spLocks noChangeShapeType="1"/>
          </p:cNvSpPr>
          <p:nvPr/>
        </p:nvSpPr>
        <p:spPr bwMode="auto">
          <a:xfrm>
            <a:off x="2632075" y="2468563"/>
            <a:ext cx="0" cy="28733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6513" name="Line 33"/>
          <p:cNvSpPr>
            <a:spLocks noChangeShapeType="1"/>
          </p:cNvSpPr>
          <p:nvPr/>
        </p:nvSpPr>
        <p:spPr bwMode="auto">
          <a:xfrm>
            <a:off x="3051175" y="2468563"/>
            <a:ext cx="0" cy="28733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6514" name="Line 34"/>
          <p:cNvSpPr>
            <a:spLocks noChangeShapeType="1"/>
          </p:cNvSpPr>
          <p:nvPr/>
        </p:nvSpPr>
        <p:spPr bwMode="auto">
          <a:xfrm>
            <a:off x="5864225" y="2468563"/>
            <a:ext cx="0" cy="28733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6515" name="Line 35"/>
          <p:cNvSpPr>
            <a:spLocks noChangeShapeType="1"/>
          </p:cNvSpPr>
          <p:nvPr/>
        </p:nvSpPr>
        <p:spPr bwMode="auto">
          <a:xfrm>
            <a:off x="6219825" y="2468563"/>
            <a:ext cx="0" cy="28733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6516" name="Line 36"/>
          <p:cNvSpPr>
            <a:spLocks noChangeShapeType="1"/>
          </p:cNvSpPr>
          <p:nvPr/>
        </p:nvSpPr>
        <p:spPr bwMode="auto">
          <a:xfrm>
            <a:off x="6562725" y="2468563"/>
            <a:ext cx="0" cy="28733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6517" name="Line 37"/>
          <p:cNvSpPr>
            <a:spLocks noChangeShapeType="1"/>
          </p:cNvSpPr>
          <p:nvPr/>
        </p:nvSpPr>
        <p:spPr bwMode="auto">
          <a:xfrm>
            <a:off x="6988175" y="2468563"/>
            <a:ext cx="0" cy="28733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6518" name="Line 38"/>
          <p:cNvSpPr>
            <a:spLocks noChangeShapeType="1"/>
          </p:cNvSpPr>
          <p:nvPr/>
        </p:nvSpPr>
        <p:spPr bwMode="auto">
          <a:xfrm>
            <a:off x="4327525" y="3582988"/>
            <a:ext cx="476250" cy="82073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6519" name="Line 39"/>
          <p:cNvSpPr>
            <a:spLocks noChangeShapeType="1"/>
          </p:cNvSpPr>
          <p:nvPr/>
        </p:nvSpPr>
        <p:spPr bwMode="auto">
          <a:xfrm flipH="1">
            <a:off x="4994275" y="3582988"/>
            <a:ext cx="476250" cy="82073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871245" y="5785503"/>
            <a:ext cx="1709122" cy="40011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Correctness?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1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1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9164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9164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9164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9164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9164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9164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484" grpId="0"/>
      <p:bldP spid="916484" grpId="1" animBg="1"/>
      <p:bldP spid="916485" grpId="0"/>
      <p:bldP spid="916485" grpId="1" animBg="1"/>
      <p:bldP spid="916486" grpId="0"/>
      <p:bldP spid="916486" grpId="1" animBg="1"/>
      <p:bldP spid="916487" grpId="0"/>
      <p:bldP spid="916487" grpId="1" animBg="1"/>
      <p:bldP spid="916488" grpId="0"/>
      <p:bldP spid="916488" grpId="1" animBg="1"/>
      <p:bldP spid="916489" grpId="0"/>
      <p:bldP spid="916489" grpId="1" animBg="1"/>
      <p:bldP spid="916490" grpId="0" animBg="1"/>
      <p:bldP spid="916491" grpId="0" animBg="1"/>
      <p:bldP spid="916492" grpId="0" animBg="1"/>
      <p:bldP spid="916493" grpId="0" animBg="1"/>
      <p:bldP spid="916494" grpId="0"/>
      <p:bldP spid="916511" grpId="0" animBg="1"/>
      <p:bldP spid="916511" grpId="1" animBg="1"/>
      <p:bldP spid="916512" grpId="0" animBg="1"/>
      <p:bldP spid="916512" grpId="1" animBg="1"/>
      <p:bldP spid="916513" grpId="0" animBg="1"/>
      <p:bldP spid="916514" grpId="0" animBg="1"/>
      <p:bldP spid="916514" grpId="1" animBg="1"/>
      <p:bldP spid="916515" grpId="0" animBg="1"/>
      <p:bldP spid="916515" grpId="1" animBg="1"/>
      <p:bldP spid="916516" grpId="0" animBg="1"/>
      <p:bldP spid="916516" grpId="1" animBg="1"/>
      <p:bldP spid="916517" grpId="0" animBg="1"/>
      <p:bldP spid="916518" grpId="0" animBg="1"/>
      <p:bldP spid="916519" grpId="0" animBg="1"/>
      <p:bldP spid="4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cs typeface="Arial" charset="0"/>
              </a:rPr>
              <a:t>Efficiency</a:t>
            </a:r>
            <a:endParaRPr lang="el-GR" dirty="0" smtClean="0">
              <a:cs typeface="Arial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Quiz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900613" cy="5040312"/>
          </a:xfrm>
        </p:spPr>
        <p:txBody>
          <a:bodyPr/>
          <a:lstStyle/>
          <a:p>
            <a:pPr eaLnBrk="1" hangingPunct="1">
              <a:buSzTx/>
              <a:buFont typeface="+mj-lt"/>
              <a:buAutoNum type="arabicPeriod"/>
            </a:pPr>
            <a:r>
              <a:rPr lang="pt-BR" sz="1800" dirty="0" smtClean="0"/>
              <a:t>n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 – 3n -18 = </a:t>
            </a:r>
            <a:r>
              <a:rPr lang="pt-BR" sz="1800" dirty="0" smtClean="0"/>
              <a:t>Θ(n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)</a:t>
            </a:r>
          </a:p>
          <a:p>
            <a:pPr eaLnBrk="1" hangingPunct="1">
              <a:buSzTx/>
              <a:buFont typeface="+mj-lt"/>
              <a:buAutoNum type="arabicPeriod"/>
            </a:pPr>
            <a:endParaRPr lang="pt-BR" sz="1800" dirty="0"/>
          </a:p>
          <a:p>
            <a:pPr eaLnBrk="1" hangingPunct="1">
              <a:buSzTx/>
              <a:buFont typeface="+mj-lt"/>
              <a:buAutoNum type="arabicPeriod"/>
            </a:pPr>
            <a:r>
              <a:rPr lang="pt-BR" sz="1800" dirty="0"/>
              <a:t>4</a:t>
            </a:r>
            <a:r>
              <a:rPr lang="pt-BR" sz="1800" dirty="0" smtClean="0"/>
              <a:t> n </a:t>
            </a:r>
            <a:r>
              <a:rPr lang="pt-BR" sz="1800" dirty="0"/>
              <a:t>log</a:t>
            </a:r>
            <a:r>
              <a:rPr lang="pt-BR" sz="1800" baseline="30000" dirty="0"/>
              <a:t>2</a:t>
            </a:r>
            <a:r>
              <a:rPr lang="pt-BR" sz="1800" dirty="0"/>
              <a:t> n </a:t>
            </a:r>
            <a:r>
              <a:rPr lang="pt-BR" sz="1800" dirty="0" smtClean="0"/>
              <a:t> - 20 n = </a:t>
            </a:r>
            <a:r>
              <a:rPr lang="pt-BR" sz="1800" dirty="0" smtClean="0"/>
              <a:t>O(n </a:t>
            </a:r>
            <a:r>
              <a:rPr lang="pt-BR" sz="1800" dirty="0"/>
              <a:t>log </a:t>
            </a:r>
            <a:r>
              <a:rPr lang="pt-BR" sz="1800" dirty="0" smtClean="0"/>
              <a:t>n)</a:t>
            </a:r>
          </a:p>
          <a:p>
            <a:pPr eaLnBrk="1" hangingPunct="1">
              <a:buSzTx/>
              <a:buFont typeface="+mj-lt"/>
              <a:buAutoNum type="arabicPeriod"/>
            </a:pPr>
            <a:endParaRPr lang="pt-BR" sz="1800" dirty="0"/>
          </a:p>
          <a:p>
            <a:pPr eaLnBrk="1" hangingPunct="1">
              <a:buSzTx/>
              <a:buFont typeface="+mj-lt"/>
              <a:buAutoNum type="arabicPeriod"/>
            </a:pPr>
            <a:r>
              <a:rPr lang="pt-BR" sz="1800" dirty="0" smtClean="0"/>
              <a:t>n</a:t>
            </a:r>
            <a:r>
              <a:rPr lang="pt-BR" sz="1800" baseline="30000" dirty="0" smtClean="0"/>
              <a:t>4/3 </a:t>
            </a:r>
            <a:r>
              <a:rPr lang="pt-BR" sz="1800" dirty="0" smtClean="0"/>
              <a:t>= </a:t>
            </a:r>
            <a:r>
              <a:rPr lang="pt-BR" sz="1800" dirty="0"/>
              <a:t>Ω(n log n )</a:t>
            </a:r>
            <a:endParaRPr lang="pt-BR" sz="1800" dirty="0" smtClean="0"/>
          </a:p>
          <a:p>
            <a:pPr eaLnBrk="1" hangingPunct="1">
              <a:buSzTx/>
              <a:buFont typeface="+mj-lt"/>
              <a:buAutoNum type="arabicPeriod"/>
            </a:pPr>
            <a:endParaRPr lang="pt-BR" sz="1800" dirty="0"/>
          </a:p>
          <a:p>
            <a:pPr eaLnBrk="1" hangingPunct="1">
              <a:buSzTx/>
              <a:buFont typeface="+mj-lt"/>
              <a:buAutoNum type="arabicPeriod"/>
            </a:pPr>
            <a:r>
              <a:rPr lang="pt-BR" sz="1800" dirty="0" smtClean="0"/>
              <a:t>17 n </a:t>
            </a:r>
            <a:r>
              <a:rPr lang="pt-BR" sz="1800" dirty="0"/>
              <a:t>log</a:t>
            </a:r>
            <a:r>
              <a:rPr lang="pt-BR" sz="1800" baseline="30000" dirty="0"/>
              <a:t>2</a:t>
            </a:r>
            <a:r>
              <a:rPr lang="pt-BR" sz="1800" dirty="0"/>
              <a:t> n = </a:t>
            </a:r>
            <a:r>
              <a:rPr lang="pt-BR" sz="1800" dirty="0" smtClean="0"/>
              <a:t>O(n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)</a:t>
            </a:r>
          </a:p>
          <a:p>
            <a:pPr eaLnBrk="1" hangingPunct="1">
              <a:buSzTx/>
              <a:buFont typeface="+mj-lt"/>
              <a:buAutoNum type="arabicPeriod"/>
            </a:pPr>
            <a:endParaRPr lang="pt-BR" sz="1800" dirty="0"/>
          </a:p>
          <a:p>
            <a:pPr eaLnBrk="1" hangingPunct="1">
              <a:buSzTx/>
              <a:buFont typeface="+mj-lt"/>
              <a:buAutoNum type="arabicPeriod"/>
            </a:pPr>
            <a:r>
              <a:rPr lang="pt-BR" sz="1800" dirty="0" smtClean="0"/>
              <a:t>43 n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 – 45 n log n = Θ(n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)</a:t>
            </a:r>
          </a:p>
          <a:p>
            <a:pPr eaLnBrk="1" hangingPunct="1">
              <a:buSzTx/>
              <a:buFont typeface="+mj-lt"/>
              <a:buAutoNum type="arabicPeriod"/>
            </a:pPr>
            <a:endParaRPr lang="pt-BR" sz="1800" dirty="0"/>
          </a:p>
          <a:p>
            <a:pPr eaLnBrk="1" hangingPunct="1">
              <a:buSzTx/>
              <a:buFont typeface="+mj-lt"/>
              <a:buAutoNum type="arabicPeriod"/>
            </a:pPr>
            <a:r>
              <a:rPr lang="en-US" sz="1800" dirty="0" smtClean="0"/>
              <a:t>An algorithm with worst case running time </a:t>
            </a:r>
            <a:r>
              <a:rPr lang="en-US" sz="1800" dirty="0" smtClean="0">
                <a:solidFill>
                  <a:schemeClr val="accent1"/>
                </a:solidFill>
              </a:rPr>
              <a:t>O(n log n)</a:t>
            </a:r>
            <a:r>
              <a:rPr lang="en-US" sz="1800" dirty="0" smtClean="0"/>
              <a:t> is always slower than an algorithm with worst case running time </a:t>
            </a:r>
            <a:r>
              <a:rPr lang="en-US" sz="1800" dirty="0" smtClean="0">
                <a:solidFill>
                  <a:schemeClr val="accent1"/>
                </a:solidFill>
              </a:rPr>
              <a:t>O(n)</a:t>
            </a:r>
            <a:r>
              <a:rPr lang="en-US" sz="1800" dirty="0" smtClean="0"/>
              <a:t> if </a:t>
            </a:r>
            <a:r>
              <a:rPr lang="en-US" sz="1800" dirty="0" smtClean="0">
                <a:solidFill>
                  <a:schemeClr val="accent1"/>
                </a:solidFill>
              </a:rPr>
              <a:t>n</a:t>
            </a:r>
            <a:r>
              <a:rPr lang="en-US" sz="1800" dirty="0" smtClean="0"/>
              <a:t> is sufficiently large.</a:t>
            </a:r>
          </a:p>
        </p:txBody>
      </p:sp>
      <p:sp>
        <p:nvSpPr>
          <p:cNvPr id="9666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28733" y="1268413"/>
            <a:ext cx="3085042" cy="5040312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dirty="0">
                <a:solidFill>
                  <a:schemeClr val="folHlink"/>
                </a:solidFill>
              </a:rPr>
              <a:t>true</a:t>
            </a:r>
            <a:endParaRPr lang="en-US" sz="1800" dirty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false</a:t>
            </a:r>
          </a:p>
          <a:p>
            <a:pPr eaLnBrk="1" hangingPunct="1">
              <a:buFont typeface="Wingdings" pitchFamily="2" charset="2"/>
              <a:buNone/>
            </a:pPr>
            <a:endParaRPr lang="en-US" sz="1800" dirty="0">
              <a:solidFill>
                <a:schemeClr val="hlink"/>
              </a:solidFill>
            </a:endParaRPr>
          </a:p>
          <a:p>
            <a:pPr eaLnBrk="1" hangingPunct="1">
              <a:buNone/>
            </a:pPr>
            <a:r>
              <a:rPr lang="en-US" sz="1800" dirty="0">
                <a:solidFill>
                  <a:schemeClr val="folHlink"/>
                </a:solidFill>
              </a:rPr>
              <a:t>true</a:t>
            </a:r>
            <a:endParaRPr lang="en-US" sz="1800" dirty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dirty="0" smtClean="0">
              <a:solidFill>
                <a:schemeClr val="hlink"/>
              </a:solidFill>
            </a:endParaRPr>
          </a:p>
          <a:p>
            <a:pPr eaLnBrk="1" hangingPunct="1">
              <a:buNone/>
            </a:pPr>
            <a:r>
              <a:rPr lang="en-US" sz="1800" dirty="0">
                <a:solidFill>
                  <a:schemeClr val="folHlink"/>
                </a:solidFill>
              </a:rPr>
              <a:t>true</a:t>
            </a:r>
            <a:endParaRPr lang="en-US" sz="1800" dirty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dirty="0" smtClean="0">
              <a:solidFill>
                <a:schemeClr val="hlink"/>
              </a:solidFill>
            </a:endParaRPr>
          </a:p>
          <a:p>
            <a:pPr eaLnBrk="1" hangingPunct="1">
              <a:buNone/>
            </a:pPr>
            <a:r>
              <a:rPr lang="en-US" sz="1800" dirty="0">
                <a:solidFill>
                  <a:schemeClr val="folHlink"/>
                </a:solidFill>
              </a:rPr>
              <a:t>true</a:t>
            </a:r>
            <a:endParaRPr lang="en-US" sz="1800" dirty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dirty="0" smtClean="0">
              <a:solidFill>
                <a:schemeClr val="hlink"/>
              </a:solidFill>
            </a:endParaRPr>
          </a:p>
          <a:p>
            <a:pPr eaLnBrk="1" hangingPunct="1">
              <a:buNone/>
            </a:pPr>
            <a:r>
              <a:rPr lang="en-US" sz="1800" dirty="0">
                <a:solidFill>
                  <a:schemeClr val="hlink"/>
                </a:solidFill>
              </a:rPr>
              <a:t>false</a:t>
            </a:r>
          </a:p>
          <a:p>
            <a:pPr eaLnBrk="1" hangingPunct="1">
              <a:buFont typeface="Wingdings" pitchFamily="2" charset="2"/>
              <a:buNone/>
            </a:pPr>
            <a:endParaRPr lang="en-US" sz="18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35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Analysis of Insertion Sort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Insertion-Sort</a:t>
            </a:r>
            <a:r>
              <a:rPr lang="en-US" sz="1800" dirty="0" smtClean="0"/>
              <a:t>(A)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/>
              <a:t> initialize: sort A[1]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/>
              <a:t> </a:t>
            </a:r>
            <a:r>
              <a:rPr lang="en-US" sz="1800" b="1" dirty="0" smtClean="0"/>
              <a:t>for </a:t>
            </a:r>
            <a:r>
              <a:rPr lang="en-US" sz="1800" dirty="0" smtClean="0"/>
              <a:t>j </a:t>
            </a:r>
            <a:r>
              <a:rPr lang="en-US" sz="1800" dirty="0" smtClean="0">
                <a:cs typeface="Arial" charset="0"/>
              </a:rPr>
              <a:t>= 2 </a:t>
            </a:r>
            <a:r>
              <a:rPr lang="en-US" sz="1800" b="1" dirty="0" smtClean="0">
                <a:cs typeface="Arial" charset="0"/>
              </a:rPr>
              <a:t>to </a:t>
            </a:r>
            <a:r>
              <a:rPr lang="en-US" sz="1800" dirty="0" err="1" smtClean="0">
                <a:cs typeface="Arial" charset="0"/>
              </a:rPr>
              <a:t>A.length</a:t>
            </a:r>
            <a:endParaRPr lang="en-US" sz="1800" dirty="0" smtClean="0">
              <a:cs typeface="Arial" charset="0"/>
            </a:endParaRP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>
                <a:cs typeface="Arial" charset="0"/>
              </a:rPr>
              <a:t>      </a:t>
            </a:r>
            <a:r>
              <a:rPr lang="en-US" sz="1800" b="1" dirty="0" smtClean="0">
                <a:cs typeface="Arial" charset="0"/>
              </a:rPr>
              <a:t>do </a:t>
            </a:r>
            <a:r>
              <a:rPr lang="en-GB" sz="1800" dirty="0" smtClean="0">
                <a:cs typeface="Arial" charset="0"/>
              </a:rPr>
              <a:t>key = A[j]     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 = j -1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</a:t>
            </a:r>
            <a:r>
              <a:rPr lang="en-GB" sz="1800" b="1" dirty="0" smtClean="0">
                <a:cs typeface="Arial" charset="0"/>
              </a:rPr>
              <a:t>while</a:t>
            </a:r>
            <a:r>
              <a:rPr lang="en-GB" sz="1800" dirty="0" smtClean="0">
                <a:cs typeface="Arial" charset="0"/>
              </a:rPr>
              <a:t> 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 &gt; 0  and A[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] &gt; key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    </a:t>
            </a:r>
            <a:r>
              <a:rPr lang="en-GB" sz="1800" b="1" dirty="0" smtClean="0">
                <a:cs typeface="Arial" charset="0"/>
              </a:rPr>
              <a:t>do</a:t>
            </a:r>
            <a:r>
              <a:rPr lang="en-GB" sz="1800" dirty="0" smtClean="0">
                <a:cs typeface="Arial" charset="0"/>
              </a:rPr>
              <a:t>  A[i+1] = A[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]    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          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 = 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 -1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A[</a:t>
            </a:r>
            <a:r>
              <a:rPr lang="en-GB" sz="1800" dirty="0" err="1" smtClean="0">
                <a:cs typeface="Arial" charset="0"/>
              </a:rPr>
              <a:t>i</a:t>
            </a:r>
            <a:r>
              <a:rPr lang="en-GB" sz="1800" dirty="0" smtClean="0">
                <a:cs typeface="Arial" charset="0"/>
              </a:rPr>
              <a:t> +1] = key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sz="1800" dirty="0" smtClean="0">
              <a:cs typeface="Arial" charset="0"/>
            </a:endParaRP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sz="1800" dirty="0" smtClean="0">
              <a:cs typeface="Arial" charset="0"/>
            </a:endParaRPr>
          </a:p>
          <a:p>
            <a:pPr marL="381000" indent="-381000" eaLnBrk="1" hangingPunct="1"/>
            <a:r>
              <a:rPr lang="en-US" dirty="0" smtClean="0"/>
              <a:t>Get as tight a bound as possible on the </a:t>
            </a:r>
            <a:r>
              <a:rPr lang="en-US" dirty="0" smtClean="0">
                <a:solidFill>
                  <a:schemeClr val="accent1"/>
                </a:solidFill>
              </a:rPr>
              <a:t>worst case</a:t>
            </a:r>
            <a:r>
              <a:rPr lang="en-US" dirty="0" smtClean="0"/>
              <a:t> running time.</a:t>
            </a:r>
          </a:p>
          <a:p>
            <a:pPr marL="381000" indent="-381000" eaLnBrk="1" hangingPunct="1"/>
            <a:endParaRPr lang="en-US" sz="800" i="1" dirty="0" smtClean="0"/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➨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lower and upper bound for worst case running time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Upper bound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Analyze worst case number of elementary operations</a:t>
            </a:r>
            <a:b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GB" sz="800" dirty="0" smtClean="0">
              <a:cs typeface="Arial" charset="0"/>
            </a:endParaRP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chemeClr val="accent1"/>
                </a:solidFill>
              </a:rPr>
              <a:t>Lower bound</a:t>
            </a:r>
            <a:r>
              <a:rPr lang="en-US" dirty="0" smtClean="0"/>
              <a:t>: Give “bad” input example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57200" y="4081463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1"/>
          <p:cNvSpPr>
            <a:spLocks noChangeArrowheads="1"/>
          </p:cNvSpPr>
          <p:nvPr/>
        </p:nvSpPr>
        <p:spPr bwMode="auto">
          <a:xfrm>
            <a:off x="6545263" y="6353175"/>
            <a:ext cx="2598737" cy="50482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Analysis of Insertion Sort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Insertion-Sort</a:t>
            </a:r>
            <a:r>
              <a:rPr lang="en-US" sz="1800" dirty="0" smtClean="0"/>
              <a:t>(A)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/>
              <a:t> initialize: sort A[1]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/>
              <a:t> </a:t>
            </a:r>
            <a:r>
              <a:rPr lang="en-US" sz="1800" b="1" dirty="0" smtClean="0"/>
              <a:t>for </a:t>
            </a:r>
            <a:r>
              <a:rPr lang="en-US" sz="1800" dirty="0" smtClean="0"/>
              <a:t>j </a:t>
            </a:r>
            <a:r>
              <a:rPr lang="en-US" sz="1800" dirty="0" smtClean="0">
                <a:cs typeface="Arial" charset="0"/>
              </a:rPr>
              <a:t>= 2 </a:t>
            </a:r>
            <a:r>
              <a:rPr lang="en-US" sz="1800" b="1" dirty="0" smtClean="0">
                <a:cs typeface="Arial" charset="0"/>
              </a:rPr>
              <a:t>to </a:t>
            </a:r>
            <a:r>
              <a:rPr lang="en-US" sz="1800" dirty="0" err="1" smtClean="0">
                <a:cs typeface="Arial" charset="0"/>
              </a:rPr>
              <a:t>A.length</a:t>
            </a:r>
            <a:endParaRPr lang="en-US" sz="1800" dirty="0" smtClean="0">
              <a:cs typeface="Arial" charset="0"/>
            </a:endParaRP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1800" dirty="0" smtClean="0">
                <a:cs typeface="Arial" charset="0"/>
              </a:rPr>
              <a:t>      </a:t>
            </a:r>
            <a:r>
              <a:rPr lang="en-US" sz="1800" b="1" dirty="0" smtClean="0">
                <a:cs typeface="Arial" charset="0"/>
              </a:rPr>
              <a:t>do </a:t>
            </a:r>
            <a:r>
              <a:rPr lang="en-GB" sz="1800" dirty="0" smtClean="0">
                <a:cs typeface="Arial" charset="0"/>
              </a:rPr>
              <a:t>key = A[j]     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i = j -1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</a:t>
            </a:r>
            <a:r>
              <a:rPr lang="en-GB" sz="1800" b="1" dirty="0" smtClean="0">
                <a:cs typeface="Arial" charset="0"/>
              </a:rPr>
              <a:t>while</a:t>
            </a:r>
            <a:r>
              <a:rPr lang="en-GB" sz="1800" dirty="0" smtClean="0">
                <a:cs typeface="Arial" charset="0"/>
              </a:rPr>
              <a:t> i &gt; 0  and A[i] &gt; key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    </a:t>
            </a:r>
            <a:r>
              <a:rPr lang="en-GB" sz="1800" b="1" dirty="0" smtClean="0">
                <a:cs typeface="Arial" charset="0"/>
              </a:rPr>
              <a:t>do</a:t>
            </a:r>
            <a:r>
              <a:rPr lang="en-GB" sz="1800" dirty="0" smtClean="0">
                <a:cs typeface="Arial" charset="0"/>
              </a:rPr>
              <a:t>  A[i+1] = A[i]    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          i = i -1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sz="1800" dirty="0" smtClean="0">
                <a:cs typeface="Arial" charset="0"/>
              </a:rPr>
              <a:t>            A[i +1] = key</a:t>
            </a: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sz="1800" dirty="0" smtClean="0">
              <a:cs typeface="Arial" charset="0"/>
            </a:endParaRPr>
          </a:p>
          <a:p>
            <a:pPr marL="381000" indent="-3810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sz="1800" dirty="0" smtClean="0">
              <a:cs typeface="Arial" charset="0"/>
            </a:endParaRP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Upper bound</a:t>
            </a:r>
            <a:r>
              <a:rPr lang="en-US" dirty="0" smtClean="0"/>
              <a:t>: Let </a:t>
            </a:r>
            <a:r>
              <a:rPr lang="en-US" dirty="0" smtClean="0">
                <a:solidFill>
                  <a:schemeClr val="accent1"/>
                </a:solidFill>
              </a:rPr>
              <a:t>T(n)</a:t>
            </a:r>
            <a:r>
              <a:rPr lang="en-US" dirty="0" smtClean="0"/>
              <a:t> be the worst case running time of </a:t>
            </a:r>
            <a:r>
              <a:rPr lang="en-US" dirty="0" err="1" smtClean="0"/>
              <a:t>InsertionSort</a:t>
            </a:r>
            <a:r>
              <a:rPr lang="en-US" dirty="0" smtClean="0"/>
              <a:t> 	          on an array of length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. We have</a:t>
            </a:r>
          </a:p>
          <a:p>
            <a:pPr marL="381000" indent="-38100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200" dirty="0" smtClean="0"/>
          </a:p>
          <a:p>
            <a:pPr marL="381000" indent="-3810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T(n)</a:t>
            </a:r>
            <a:r>
              <a:rPr lang="en-US" dirty="0" smtClean="0"/>
              <a:t> =</a:t>
            </a:r>
          </a:p>
          <a:p>
            <a:pPr marL="381000" indent="-38100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 marL="381000" indent="-3810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Lower bound</a:t>
            </a:r>
            <a:r>
              <a:rPr lang="en-US" dirty="0" smtClean="0"/>
              <a:t>: </a:t>
            </a:r>
          </a:p>
        </p:txBody>
      </p:sp>
      <p:sp>
        <p:nvSpPr>
          <p:cNvPr id="3079" name="Line 4"/>
          <p:cNvSpPr>
            <a:spLocks noChangeShapeType="1"/>
          </p:cNvSpPr>
          <p:nvPr/>
        </p:nvSpPr>
        <p:spPr bwMode="auto">
          <a:xfrm>
            <a:off x="457200" y="4081463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6053" name="Object 5"/>
          <p:cNvGraphicFramePr>
            <a:graphicFrameLocks noChangeAspect="1"/>
          </p:cNvGraphicFramePr>
          <p:nvPr/>
        </p:nvGraphicFramePr>
        <p:xfrm>
          <a:off x="2046288" y="5051425"/>
          <a:ext cx="419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3" imgW="10068480" imgH="14328720" progId="Equation.3">
                  <p:embed/>
                </p:oleObj>
              </mc:Choice>
              <mc:Fallback>
                <p:oleObj name="Equation" r:id="rId3" imgW="10068480" imgH="1432872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5051425"/>
                        <a:ext cx="419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54" name="Text Box 6"/>
          <p:cNvSpPr txBox="1">
            <a:spLocks noChangeArrowheads="1"/>
          </p:cNvSpPr>
          <p:nvPr/>
        </p:nvSpPr>
        <p:spPr bwMode="auto">
          <a:xfrm>
            <a:off x="4702175" y="1547813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>
                <a:solidFill>
                  <a:schemeClr val="accent1"/>
                </a:solidFill>
                <a:cs typeface="Arial" charset="0"/>
              </a:rPr>
              <a:t>O(1)</a:t>
            </a:r>
            <a:endParaRPr lang="el-GR" sz="180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26055" name="Text Box 7"/>
          <p:cNvSpPr txBox="1">
            <a:spLocks noChangeArrowheads="1"/>
          </p:cNvSpPr>
          <p:nvPr/>
        </p:nvSpPr>
        <p:spPr bwMode="auto">
          <a:xfrm>
            <a:off x="4702175" y="2241550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>
                <a:solidFill>
                  <a:schemeClr val="accent1"/>
                </a:solidFill>
                <a:cs typeface="Arial" charset="0"/>
              </a:rPr>
              <a:t>O(1)</a:t>
            </a:r>
            <a:endParaRPr lang="el-GR" sz="180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26056" name="Text Box 8"/>
          <p:cNvSpPr txBox="1">
            <a:spLocks noChangeArrowheads="1"/>
          </p:cNvSpPr>
          <p:nvPr/>
        </p:nvSpPr>
        <p:spPr bwMode="auto">
          <a:xfrm>
            <a:off x="4702175" y="3475038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>
                <a:solidFill>
                  <a:schemeClr val="accent1"/>
                </a:solidFill>
                <a:cs typeface="Arial" charset="0"/>
              </a:rPr>
              <a:t>O(1)</a:t>
            </a:r>
            <a:endParaRPr lang="el-GR" sz="180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26057" name="Text Box 9"/>
          <p:cNvSpPr txBox="1">
            <a:spLocks noChangeArrowheads="1"/>
          </p:cNvSpPr>
          <p:nvPr/>
        </p:nvSpPr>
        <p:spPr bwMode="auto">
          <a:xfrm>
            <a:off x="4703763" y="2825750"/>
            <a:ext cx="2017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>
                <a:solidFill>
                  <a:schemeClr val="accent1"/>
                </a:solidFill>
                <a:cs typeface="Arial" charset="0"/>
              </a:rPr>
              <a:t>worst case:</a:t>
            </a:r>
            <a:br>
              <a:rPr lang="en-US" sz="1800">
                <a:solidFill>
                  <a:schemeClr val="accent1"/>
                </a:solidFill>
                <a:cs typeface="Arial" charset="0"/>
              </a:rPr>
            </a:br>
            <a:r>
              <a:rPr lang="en-US" sz="1800">
                <a:solidFill>
                  <a:schemeClr val="accent1"/>
                </a:solidFill>
                <a:cs typeface="Arial" charset="0"/>
              </a:rPr>
              <a:t>(j-1) ∙ O(1)</a:t>
            </a:r>
            <a:endParaRPr lang="el-GR" sz="180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26058" name="AutoShape 10"/>
          <p:cNvSpPr>
            <a:spLocks/>
          </p:cNvSpPr>
          <p:nvPr/>
        </p:nvSpPr>
        <p:spPr bwMode="auto">
          <a:xfrm>
            <a:off x="4598988" y="2762250"/>
            <a:ext cx="142875" cy="792163"/>
          </a:xfrm>
          <a:prstGeom prst="rightBrace">
            <a:avLst>
              <a:gd name="adj1" fmla="val 46204"/>
              <a:gd name="adj2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26059" name="Text Box 11"/>
          <p:cNvSpPr txBox="1">
            <a:spLocks noChangeArrowheads="1"/>
          </p:cNvSpPr>
          <p:nvPr/>
        </p:nvSpPr>
        <p:spPr bwMode="auto">
          <a:xfrm>
            <a:off x="1246188" y="5164138"/>
            <a:ext cx="96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>
                <a:solidFill>
                  <a:schemeClr val="accent1"/>
                </a:solidFill>
                <a:cs typeface="Arial" charset="0"/>
              </a:rPr>
              <a:t>O(1) </a:t>
            </a:r>
            <a:r>
              <a:rPr lang="en-US" sz="1800">
                <a:cs typeface="Arial" charset="0"/>
              </a:rPr>
              <a:t>+</a:t>
            </a:r>
            <a:endParaRPr lang="el-GR" sz="1800">
              <a:cs typeface="Arial" charset="0"/>
            </a:endParaRPr>
          </a:p>
        </p:txBody>
      </p:sp>
      <p:sp>
        <p:nvSpPr>
          <p:cNvPr id="1026060" name="AutoShape 12"/>
          <p:cNvSpPr>
            <a:spLocks/>
          </p:cNvSpPr>
          <p:nvPr/>
        </p:nvSpPr>
        <p:spPr bwMode="auto">
          <a:xfrm>
            <a:off x="4598988" y="2224088"/>
            <a:ext cx="103187" cy="430212"/>
          </a:xfrm>
          <a:prstGeom prst="rightBrace">
            <a:avLst>
              <a:gd name="adj1" fmla="val 34744"/>
              <a:gd name="adj2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26061" name="Text Box 13"/>
          <p:cNvSpPr txBox="1">
            <a:spLocks noChangeArrowheads="1"/>
          </p:cNvSpPr>
          <p:nvPr/>
        </p:nvSpPr>
        <p:spPr bwMode="auto">
          <a:xfrm>
            <a:off x="2266950" y="5121275"/>
            <a:ext cx="310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{ </a:t>
            </a:r>
            <a:r>
              <a:rPr lang="en-US">
                <a:solidFill>
                  <a:schemeClr val="accent1"/>
                </a:solidFill>
              </a:rPr>
              <a:t>O(1) + (j-1)∙O(1) + O(1</a:t>
            </a:r>
            <a:r>
              <a:rPr lang="en-US"/>
              <a:t>) }</a:t>
            </a:r>
          </a:p>
        </p:txBody>
      </p:sp>
      <p:sp>
        <p:nvSpPr>
          <p:cNvPr id="1026062" name="Text Box 14"/>
          <p:cNvSpPr txBox="1">
            <a:spLocks noChangeArrowheads="1"/>
          </p:cNvSpPr>
          <p:nvPr/>
        </p:nvSpPr>
        <p:spPr bwMode="auto">
          <a:xfrm>
            <a:off x="5313363" y="5145088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=      </a:t>
            </a:r>
            <a:r>
              <a:rPr lang="en-US">
                <a:solidFill>
                  <a:schemeClr val="accent1"/>
                </a:solidFill>
                <a:cs typeface="Arial" charset="0"/>
              </a:rPr>
              <a:t>O(j)</a:t>
            </a:r>
            <a:endParaRPr lang="el-GR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26063" name="Text Box 15"/>
          <p:cNvSpPr txBox="1">
            <a:spLocks noChangeArrowheads="1"/>
          </p:cNvSpPr>
          <p:nvPr/>
        </p:nvSpPr>
        <p:spPr bwMode="auto">
          <a:xfrm>
            <a:off x="6475413" y="5146675"/>
            <a:ext cx="1139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=  </a:t>
            </a:r>
            <a:r>
              <a:rPr lang="en-US">
                <a:solidFill>
                  <a:schemeClr val="accent1"/>
                </a:solidFill>
                <a:cs typeface="Arial" charset="0"/>
              </a:rPr>
              <a:t>O(n</a:t>
            </a:r>
            <a:r>
              <a:rPr lang="en-US" baseline="30000">
                <a:solidFill>
                  <a:schemeClr val="accent1"/>
                </a:solidFill>
                <a:cs typeface="Arial" charset="0"/>
              </a:rPr>
              <a:t>2</a:t>
            </a:r>
            <a:r>
              <a:rPr lang="en-US">
                <a:solidFill>
                  <a:schemeClr val="accent1"/>
                </a:solidFill>
                <a:cs typeface="Arial" charset="0"/>
              </a:rPr>
              <a:t>)</a:t>
            </a:r>
            <a:r>
              <a:rPr lang="en-US"/>
              <a:t> </a:t>
            </a:r>
          </a:p>
        </p:txBody>
      </p:sp>
      <p:graphicFrame>
        <p:nvGraphicFramePr>
          <p:cNvPr id="1026064" name="Object 16"/>
          <p:cNvGraphicFramePr>
            <a:graphicFrameLocks noChangeAspect="1"/>
          </p:cNvGraphicFramePr>
          <p:nvPr/>
        </p:nvGraphicFramePr>
        <p:xfrm>
          <a:off x="5610225" y="5049838"/>
          <a:ext cx="419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5" imgW="419100" imgH="596900" progId="Equation.3">
                  <p:embed/>
                </p:oleObj>
              </mc:Choice>
              <mc:Fallback>
                <p:oleObj name="Equation" r:id="rId5" imgW="419100" imgH="5969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5" y="5049838"/>
                        <a:ext cx="419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65" name="Text Box 17"/>
          <p:cNvSpPr txBox="1">
            <a:spLocks noChangeArrowheads="1"/>
          </p:cNvSpPr>
          <p:nvPr/>
        </p:nvSpPr>
        <p:spPr bwMode="auto">
          <a:xfrm>
            <a:off x="2073275" y="5751513"/>
            <a:ext cx="4459288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/>
              <a:t>Array sorted in de-creasing order  </a:t>
            </a:r>
            <a:r>
              <a:rPr lang="en-US">
                <a:solidFill>
                  <a:schemeClr val="accent1"/>
                </a:solidFill>
                <a:latin typeface="Arial Unicode MS" pitchFamily="34" charset="-128"/>
              </a:rPr>
              <a:t>➨</a:t>
            </a:r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4106863" y="6337300"/>
            <a:ext cx="858837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nl-NL"/>
          </a:p>
        </p:txBody>
      </p:sp>
      <p:sp>
        <p:nvSpPr>
          <p:cNvPr id="1026067" name="Text Box 19"/>
          <p:cNvSpPr txBox="1">
            <a:spLocks noChangeArrowheads="1"/>
          </p:cNvSpPr>
          <p:nvPr/>
        </p:nvSpPr>
        <p:spPr bwMode="auto">
          <a:xfrm>
            <a:off x="6280150" y="5743575"/>
            <a:ext cx="954088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Ω(n</a:t>
            </a:r>
            <a:r>
              <a:rPr lang="en-US" baseline="30000">
                <a:solidFill>
                  <a:schemeClr val="accent1"/>
                </a:solidFill>
              </a:rPr>
              <a:t>2</a:t>
            </a:r>
            <a:r>
              <a:rPr lang="en-US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026068" name="Text Box 20"/>
          <p:cNvSpPr txBox="1">
            <a:spLocks noChangeArrowheads="1"/>
          </p:cNvSpPr>
          <p:nvPr/>
        </p:nvSpPr>
        <p:spPr bwMode="auto">
          <a:xfrm>
            <a:off x="484188" y="6248400"/>
            <a:ext cx="6188075" cy="4254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The </a:t>
            </a:r>
            <a:r>
              <a:rPr lang="en-US">
                <a:solidFill>
                  <a:schemeClr val="accent1"/>
                </a:solidFill>
              </a:rPr>
              <a:t>worst case </a:t>
            </a:r>
            <a:r>
              <a:rPr lang="en-US"/>
              <a:t>running time of InsertionSort is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l-GR">
                <a:solidFill>
                  <a:schemeClr val="accent1"/>
                </a:solidFill>
              </a:rPr>
              <a:t>Θ</a:t>
            </a:r>
            <a:r>
              <a:rPr lang="en-US">
                <a:solidFill>
                  <a:schemeClr val="accent1"/>
                </a:solidFill>
              </a:rPr>
              <a:t>(n</a:t>
            </a:r>
            <a:r>
              <a:rPr lang="en-US" baseline="30000">
                <a:solidFill>
                  <a:schemeClr val="accent1"/>
                </a:solidFill>
              </a:rPr>
              <a:t>2</a:t>
            </a:r>
            <a:r>
              <a:rPr lang="en-US">
                <a:solidFill>
                  <a:schemeClr val="accent1"/>
                </a:solidFill>
              </a:rPr>
              <a:t>)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54" grpId="0"/>
      <p:bldP spid="1026055" grpId="0"/>
      <p:bldP spid="1026056" grpId="0"/>
      <p:bldP spid="1026057" grpId="0"/>
      <p:bldP spid="1026058" grpId="0" animBg="1"/>
      <p:bldP spid="1026059" grpId="0"/>
      <p:bldP spid="1026060" grpId="0" animBg="1"/>
      <p:bldP spid="1026061" grpId="0"/>
      <p:bldP spid="1026062" grpId="0"/>
      <p:bldP spid="1026063" grpId="0"/>
      <p:bldP spid="1026065" grpId="0"/>
      <p:bldP spid="1026067" grpId="0"/>
      <p:bldP spid="102606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8"/>
          <p:cNvSpPr>
            <a:spLocks noChangeArrowheads="1"/>
          </p:cNvSpPr>
          <p:nvPr/>
        </p:nvSpPr>
        <p:spPr bwMode="auto">
          <a:xfrm>
            <a:off x="6507163" y="6199188"/>
            <a:ext cx="2636837" cy="658812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557213" y="1365250"/>
            <a:ext cx="8174037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dirty="0" smtClean="0">
                <a:solidFill>
                  <a:schemeClr val="accent1"/>
                </a:solidFill>
              </a:rPr>
              <a:t>Merge-Sort</a:t>
            </a:r>
            <a:r>
              <a:rPr lang="en-US" dirty="0" smtClean="0"/>
              <a:t>(A</a:t>
            </a:r>
            <a:r>
              <a:rPr lang="en-US" dirty="0"/>
              <a:t>)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dirty="0">
                <a:cs typeface="Arial" charset="0"/>
              </a:rPr>
              <a:t> // </a:t>
            </a:r>
            <a:r>
              <a:rPr lang="en-US" dirty="0"/>
              <a:t>divide-and-conquer algorithm that sorts array A[1..n] 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dirty="0" err="1"/>
              <a:t>A.length</a:t>
            </a:r>
            <a:r>
              <a:rPr lang="en-US" dirty="0"/>
              <a:t> = 1</a:t>
            </a:r>
            <a:endParaRPr lang="en-US" b="1" dirty="0"/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/>
              <a:t>     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b="1" dirty="0"/>
              <a:t>skip</a:t>
            </a:r>
            <a:endParaRPr lang="en-US" b="1" dirty="0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cs typeface="Arial" charset="0"/>
              </a:rPr>
              <a:t>      </a:t>
            </a:r>
            <a:r>
              <a:rPr lang="en-US" b="1" dirty="0">
                <a:cs typeface="Arial" charset="0"/>
              </a:rPr>
              <a:t>else </a:t>
            </a:r>
            <a:r>
              <a:rPr lang="en-US" dirty="0">
                <a:cs typeface="Arial" charset="0"/>
              </a:rPr>
              <a:t>	      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/>
              <a:t>           n </a:t>
            </a:r>
            <a:r>
              <a:rPr lang="en-US" dirty="0">
                <a:cs typeface="Arial" charset="0"/>
              </a:rPr>
              <a:t>= </a:t>
            </a:r>
            <a:r>
              <a:rPr lang="en-US" dirty="0" err="1"/>
              <a:t>A.length</a:t>
            </a:r>
            <a:r>
              <a:rPr lang="en-US" dirty="0">
                <a:cs typeface="Arial" charset="0"/>
              </a:rPr>
              <a:t> ; n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 </a:t>
            </a:r>
            <a:r>
              <a:rPr lang="en-US" dirty="0"/>
              <a:t>= floor(n/2); </a:t>
            </a:r>
            <a:r>
              <a:rPr lang="en-US" dirty="0">
                <a:cs typeface="Arial" charset="0"/>
              </a:rPr>
              <a:t>n</a:t>
            </a:r>
            <a:r>
              <a:rPr lang="en-US" baseline="-25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 </a:t>
            </a:r>
            <a:r>
              <a:rPr lang="en-US" dirty="0"/>
              <a:t>= ceil(n/2); </a:t>
            </a:r>
            <a:endParaRPr lang="en-US" dirty="0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cs typeface="Arial" charset="0"/>
              </a:rPr>
              <a:t>           copy A[1.. n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] to auxiliary array A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[1.. n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]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cs typeface="Arial" charset="0"/>
              </a:rPr>
              <a:t>           copy A[n</a:t>
            </a:r>
            <a:r>
              <a:rPr lang="en-US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+1..n] </a:t>
            </a:r>
            <a:r>
              <a:rPr lang="en-US" dirty="0"/>
              <a:t>to auxiliary array </a:t>
            </a:r>
            <a:r>
              <a:rPr lang="en-US" dirty="0">
                <a:cs typeface="Arial" charset="0"/>
              </a:rPr>
              <a:t>A</a:t>
            </a:r>
            <a:r>
              <a:rPr lang="en-US" baseline="-25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[1.. n</a:t>
            </a:r>
            <a:r>
              <a:rPr lang="en-US" baseline="-25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]</a:t>
            </a: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 startAt="7"/>
            </a:pPr>
            <a:r>
              <a:rPr lang="en-US" dirty="0">
                <a:cs typeface="Arial" charset="0"/>
              </a:rPr>
              <a:t>           </a:t>
            </a:r>
            <a:r>
              <a:rPr lang="en-US" dirty="0" smtClean="0">
                <a:solidFill>
                  <a:schemeClr val="accent1"/>
                </a:solidFill>
              </a:rPr>
              <a:t>Merge-Sort</a:t>
            </a:r>
            <a:r>
              <a:rPr lang="en-US" dirty="0" smtClean="0"/>
              <a:t>(A</a:t>
            </a:r>
            <a:r>
              <a:rPr lang="en-US" baseline="-25000" dirty="0" smtClean="0"/>
              <a:t>1</a:t>
            </a:r>
            <a:r>
              <a:rPr lang="en-US" dirty="0"/>
              <a:t>); </a:t>
            </a:r>
            <a:r>
              <a:rPr lang="en-US" dirty="0" smtClean="0">
                <a:solidFill>
                  <a:schemeClr val="accent1"/>
                </a:solidFill>
              </a:rPr>
              <a:t>Merge-Sort</a:t>
            </a:r>
            <a:r>
              <a:rPr lang="en-US" dirty="0" smtClean="0"/>
              <a:t>(A</a:t>
            </a:r>
            <a:r>
              <a:rPr lang="en-US" baseline="-25000" dirty="0" smtClean="0"/>
              <a:t>2</a:t>
            </a:r>
            <a:r>
              <a:rPr lang="en-US" dirty="0"/>
              <a:t>)</a:t>
            </a:r>
            <a:endParaRPr lang="en-US" dirty="0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AutoNum type="arabicPeriod" startAt="7"/>
            </a:pPr>
            <a:r>
              <a:rPr lang="en-US" dirty="0">
                <a:cs typeface="Arial" charset="0"/>
              </a:rPr>
              <a:t>           </a:t>
            </a:r>
            <a:r>
              <a:rPr lang="en-US" dirty="0">
                <a:solidFill>
                  <a:schemeClr val="accent2"/>
                </a:solidFill>
              </a:rPr>
              <a:t>Merge</a:t>
            </a:r>
            <a:r>
              <a:rPr lang="en-US" dirty="0"/>
              <a:t>(A,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Analysis of Merge Sort</a:t>
            </a:r>
          </a:p>
        </p:txBody>
      </p:sp>
      <p:sp>
        <p:nvSpPr>
          <p:cNvPr id="974852" name="Text Box 4"/>
          <p:cNvSpPr txBox="1">
            <a:spLocks noChangeArrowheads="1"/>
          </p:cNvSpPr>
          <p:nvPr/>
        </p:nvSpPr>
        <p:spPr bwMode="auto">
          <a:xfrm>
            <a:off x="7680325" y="2090738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accent1"/>
                </a:solidFill>
                <a:cs typeface="Arial" charset="0"/>
              </a:rPr>
              <a:t>O(1)</a:t>
            </a:r>
            <a:endParaRPr lang="el-GR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974853" name="Text Box 5"/>
          <p:cNvSpPr txBox="1">
            <a:spLocks noChangeArrowheads="1"/>
          </p:cNvSpPr>
          <p:nvPr/>
        </p:nvSpPr>
        <p:spPr bwMode="auto">
          <a:xfrm>
            <a:off x="7680325" y="3198813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accent1"/>
                </a:solidFill>
                <a:cs typeface="Arial" charset="0"/>
              </a:rPr>
              <a:t>O(1)</a:t>
            </a:r>
            <a:endParaRPr lang="el-GR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974854" name="Text Box 6"/>
          <p:cNvSpPr txBox="1">
            <a:spLocks noChangeArrowheads="1"/>
          </p:cNvSpPr>
          <p:nvPr/>
        </p:nvSpPr>
        <p:spPr bwMode="auto">
          <a:xfrm>
            <a:off x="7680325" y="3935413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accent1"/>
                </a:solidFill>
                <a:cs typeface="Arial" charset="0"/>
              </a:rPr>
              <a:t>O(n)</a:t>
            </a:r>
            <a:endParaRPr lang="el-GR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974855" name="Text Box 7"/>
          <p:cNvSpPr txBox="1">
            <a:spLocks noChangeArrowheads="1"/>
          </p:cNvSpPr>
          <p:nvPr/>
        </p:nvSpPr>
        <p:spPr bwMode="auto">
          <a:xfrm>
            <a:off x="7680325" y="3562350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accent1"/>
                </a:solidFill>
                <a:cs typeface="Arial" charset="0"/>
              </a:rPr>
              <a:t>O(n)</a:t>
            </a:r>
            <a:endParaRPr lang="el-GR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974856" name="Text Box 8"/>
          <p:cNvSpPr txBox="1">
            <a:spLocks noChangeArrowheads="1"/>
          </p:cNvSpPr>
          <p:nvPr/>
        </p:nvSpPr>
        <p:spPr bwMode="auto">
          <a:xfrm>
            <a:off x="7680325" y="4652963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accent1"/>
                </a:solidFill>
                <a:cs typeface="Arial" charset="0"/>
              </a:rPr>
              <a:t>O(n)</a:t>
            </a:r>
            <a:endParaRPr lang="el-GR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974857" name="Text Box 9"/>
          <p:cNvSpPr txBox="1">
            <a:spLocks noChangeArrowheads="1"/>
          </p:cNvSpPr>
          <p:nvPr/>
        </p:nvSpPr>
        <p:spPr bwMode="auto">
          <a:xfrm>
            <a:off x="7805738" y="4337050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chemeClr val="accent1"/>
                </a:solidFill>
              </a:rPr>
              <a:t>??</a:t>
            </a:r>
          </a:p>
        </p:txBody>
      </p:sp>
      <p:sp>
        <p:nvSpPr>
          <p:cNvPr id="974858" name="Rectangle 10"/>
          <p:cNvSpPr>
            <a:spLocks noChangeArrowheads="1"/>
          </p:cNvSpPr>
          <p:nvPr/>
        </p:nvSpPr>
        <p:spPr bwMode="auto">
          <a:xfrm>
            <a:off x="4402138" y="5311775"/>
            <a:ext cx="2103437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chemeClr val="accent1"/>
                </a:solidFill>
              </a:rPr>
              <a:t>T( n/2 ) </a:t>
            </a:r>
            <a:r>
              <a:rPr lang="en-US">
                <a:solidFill>
                  <a:schemeClr val="accent2"/>
                </a:solidFill>
              </a:rPr>
              <a:t>+</a:t>
            </a:r>
            <a:r>
              <a:rPr lang="en-US">
                <a:solidFill>
                  <a:schemeClr val="accent1"/>
                </a:solidFill>
              </a:rPr>
              <a:t> T( n/2 )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flipV="1">
            <a:off x="4752975" y="5408613"/>
            <a:ext cx="463550" cy="254000"/>
            <a:chOff x="2172" y="1853"/>
            <a:chExt cx="232" cy="160"/>
          </a:xfrm>
        </p:grpSpPr>
        <p:grpSp>
          <p:nvGrpSpPr>
            <p:cNvPr id="26647" name="Group 12"/>
            <p:cNvGrpSpPr>
              <a:grpSpLocks/>
            </p:cNvGrpSpPr>
            <p:nvPr/>
          </p:nvGrpSpPr>
          <p:grpSpPr bwMode="auto">
            <a:xfrm>
              <a:off x="2172" y="1860"/>
              <a:ext cx="51" cy="153"/>
              <a:chOff x="4447" y="90"/>
              <a:chExt cx="51" cy="186"/>
            </a:xfrm>
          </p:grpSpPr>
          <p:sp>
            <p:nvSpPr>
              <p:cNvPr id="26651" name="Line 13"/>
              <p:cNvSpPr>
                <a:spLocks noChangeShapeType="1"/>
              </p:cNvSpPr>
              <p:nvPr/>
            </p:nvSpPr>
            <p:spPr bwMode="auto">
              <a:xfrm flipV="1">
                <a:off x="4447" y="90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2" name="Line 14"/>
              <p:cNvSpPr>
                <a:spLocks noChangeShapeType="1"/>
              </p:cNvSpPr>
              <p:nvPr/>
            </p:nvSpPr>
            <p:spPr bwMode="auto">
              <a:xfrm>
                <a:off x="4447" y="92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48" name="Group 15"/>
            <p:cNvGrpSpPr>
              <a:grpSpLocks/>
            </p:cNvGrpSpPr>
            <p:nvPr/>
          </p:nvGrpSpPr>
          <p:grpSpPr bwMode="auto">
            <a:xfrm flipH="1">
              <a:off x="2357" y="1853"/>
              <a:ext cx="47" cy="157"/>
              <a:chOff x="4447" y="90"/>
              <a:chExt cx="51" cy="186"/>
            </a:xfrm>
          </p:grpSpPr>
          <p:sp>
            <p:nvSpPr>
              <p:cNvPr id="26649" name="Line 16"/>
              <p:cNvSpPr>
                <a:spLocks noChangeShapeType="1"/>
              </p:cNvSpPr>
              <p:nvPr/>
            </p:nvSpPr>
            <p:spPr bwMode="auto">
              <a:xfrm flipV="1">
                <a:off x="4447" y="90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0" name="Line 17"/>
              <p:cNvSpPr>
                <a:spLocks noChangeShapeType="1"/>
              </p:cNvSpPr>
              <p:nvPr/>
            </p:nvSpPr>
            <p:spPr bwMode="auto">
              <a:xfrm>
                <a:off x="4447" y="92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857875" y="5391150"/>
            <a:ext cx="431800" cy="254000"/>
            <a:chOff x="2172" y="1853"/>
            <a:chExt cx="232" cy="160"/>
          </a:xfrm>
        </p:grpSpPr>
        <p:grpSp>
          <p:nvGrpSpPr>
            <p:cNvPr id="26641" name="Group 19"/>
            <p:cNvGrpSpPr>
              <a:grpSpLocks/>
            </p:cNvGrpSpPr>
            <p:nvPr/>
          </p:nvGrpSpPr>
          <p:grpSpPr bwMode="auto">
            <a:xfrm>
              <a:off x="2172" y="1860"/>
              <a:ext cx="51" cy="153"/>
              <a:chOff x="4447" y="90"/>
              <a:chExt cx="51" cy="186"/>
            </a:xfrm>
          </p:grpSpPr>
          <p:sp>
            <p:nvSpPr>
              <p:cNvPr id="26645" name="Line 20"/>
              <p:cNvSpPr>
                <a:spLocks noChangeShapeType="1"/>
              </p:cNvSpPr>
              <p:nvPr/>
            </p:nvSpPr>
            <p:spPr bwMode="auto">
              <a:xfrm flipV="1">
                <a:off x="4447" y="90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6" name="Line 21"/>
              <p:cNvSpPr>
                <a:spLocks noChangeShapeType="1"/>
              </p:cNvSpPr>
              <p:nvPr/>
            </p:nvSpPr>
            <p:spPr bwMode="auto">
              <a:xfrm>
                <a:off x="4447" y="92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42" name="Group 22"/>
            <p:cNvGrpSpPr>
              <a:grpSpLocks/>
            </p:cNvGrpSpPr>
            <p:nvPr/>
          </p:nvGrpSpPr>
          <p:grpSpPr bwMode="auto">
            <a:xfrm flipH="1">
              <a:off x="2357" y="1853"/>
              <a:ext cx="47" cy="157"/>
              <a:chOff x="4447" y="90"/>
              <a:chExt cx="51" cy="186"/>
            </a:xfrm>
          </p:grpSpPr>
          <p:sp>
            <p:nvSpPr>
              <p:cNvPr id="26643" name="Line 23"/>
              <p:cNvSpPr>
                <a:spLocks noChangeShapeType="1"/>
              </p:cNvSpPr>
              <p:nvPr/>
            </p:nvSpPr>
            <p:spPr bwMode="auto">
              <a:xfrm flipV="1">
                <a:off x="4447" y="90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4" name="Line 24"/>
              <p:cNvSpPr>
                <a:spLocks noChangeShapeType="1"/>
              </p:cNvSpPr>
              <p:nvPr/>
            </p:nvSpPr>
            <p:spPr bwMode="auto">
              <a:xfrm>
                <a:off x="4447" y="92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74873" name="Oval 25"/>
          <p:cNvSpPr>
            <a:spLocks noChangeArrowheads="1"/>
          </p:cNvSpPr>
          <p:nvPr/>
        </p:nvSpPr>
        <p:spPr bwMode="auto">
          <a:xfrm>
            <a:off x="7640638" y="4373563"/>
            <a:ext cx="800100" cy="330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nl-NL" sz="1800">
              <a:latin typeface="Verdana" pitchFamily="34" charset="0"/>
            </a:endParaRPr>
          </a:p>
        </p:txBody>
      </p:sp>
      <p:sp>
        <p:nvSpPr>
          <p:cNvPr id="974874" name="Line 26"/>
          <p:cNvSpPr>
            <a:spLocks noChangeShapeType="1"/>
          </p:cNvSpPr>
          <p:nvPr/>
        </p:nvSpPr>
        <p:spPr bwMode="auto">
          <a:xfrm flipH="1">
            <a:off x="5446713" y="4557713"/>
            <a:ext cx="2198687" cy="752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4875" name="Text Box 27"/>
          <p:cNvSpPr txBox="1">
            <a:spLocks noChangeArrowheads="1"/>
          </p:cNvSpPr>
          <p:nvPr/>
        </p:nvSpPr>
        <p:spPr bwMode="auto">
          <a:xfrm>
            <a:off x="1160463" y="5938838"/>
            <a:ext cx="6188075" cy="7302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MergeSort is a </a:t>
            </a:r>
            <a:r>
              <a:rPr lang="en-US">
                <a:solidFill>
                  <a:schemeClr val="accent1"/>
                </a:solidFill>
              </a:rPr>
              <a:t>recursive</a:t>
            </a:r>
            <a:r>
              <a:rPr lang="en-US"/>
              <a:t> algorithm  </a:t>
            </a:r>
            <a:br>
              <a:rPr lang="en-US"/>
            </a:br>
            <a:r>
              <a:rPr lang="en-US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 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running time analysis leads to </a:t>
            </a:r>
            <a:r>
              <a:rPr lang="en-US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7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7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2" grpId="0"/>
      <p:bldP spid="974853" grpId="0"/>
      <p:bldP spid="974854" grpId="0"/>
      <p:bldP spid="974855" grpId="0"/>
      <p:bldP spid="974856" grpId="0"/>
      <p:bldP spid="974857" grpId="0"/>
      <p:bldP spid="974858" grpId="0"/>
      <p:bldP spid="974873" grpId="0" animBg="1"/>
      <p:bldP spid="974874" grpId="0" animBg="1"/>
      <p:bldP spid="97487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Analysis of Merge Sort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Let </a:t>
            </a:r>
            <a:r>
              <a:rPr lang="en-US" dirty="0" smtClean="0">
                <a:solidFill>
                  <a:schemeClr val="accent1"/>
                </a:solidFill>
              </a:rPr>
              <a:t>T(n)</a:t>
            </a:r>
            <a:r>
              <a:rPr lang="en-US" dirty="0" smtClean="0"/>
              <a:t> be the worst case running time of </a:t>
            </a:r>
            <a:r>
              <a:rPr lang="en-US" dirty="0" err="1" smtClean="0"/>
              <a:t>MergeSort</a:t>
            </a:r>
            <a:r>
              <a:rPr lang="en-US" dirty="0" smtClean="0"/>
              <a:t> on an array of length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. We have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		        </a:t>
            </a:r>
            <a:r>
              <a:rPr lang="en-US" dirty="0" smtClean="0">
                <a:solidFill>
                  <a:schemeClr val="accent1"/>
                </a:solidFill>
              </a:rPr>
              <a:t>O(1)</a:t>
            </a:r>
            <a:r>
              <a:rPr lang="en-US" dirty="0" smtClean="0"/>
              <a:t>                           	if </a:t>
            </a:r>
            <a:r>
              <a:rPr lang="en-US" dirty="0" smtClean="0">
                <a:solidFill>
                  <a:schemeClr val="accent1"/>
                </a:solidFill>
              </a:rPr>
              <a:t>n 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  	</a:t>
            </a:r>
            <a:r>
              <a:rPr lang="en-US" dirty="0" smtClean="0">
                <a:solidFill>
                  <a:schemeClr val="accent1"/>
                </a:solidFill>
              </a:rPr>
              <a:t>T(n)</a:t>
            </a:r>
            <a:r>
              <a:rPr lang="en-US" dirty="0" smtClean="0"/>
              <a:t> =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         	        </a:t>
            </a:r>
            <a:r>
              <a:rPr lang="en-US" dirty="0" smtClean="0">
                <a:solidFill>
                  <a:schemeClr val="accent1"/>
                </a:solidFill>
              </a:rPr>
              <a:t>T( n/2 )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1"/>
                </a:solidFill>
              </a:rPr>
              <a:t>T( n/2 )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1"/>
                </a:solidFill>
              </a:rPr>
              <a:t>Θ(n)</a:t>
            </a:r>
            <a:r>
              <a:rPr lang="en-US" dirty="0" smtClean="0"/>
              <a:t>    	if </a:t>
            </a:r>
            <a:r>
              <a:rPr lang="en-US" dirty="0" smtClean="0">
                <a:solidFill>
                  <a:schemeClr val="accent1"/>
                </a:solidFill>
              </a:rPr>
              <a:t>n 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 	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➨ 	</a:t>
            </a:r>
            <a:r>
              <a:rPr lang="en-US" dirty="0" smtClean="0">
                <a:solidFill>
                  <a:schemeClr val="accent1"/>
                </a:solidFill>
              </a:rPr>
              <a:t>T(n) = 2 T(n/2) + Θ(n)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		➨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chemeClr val="accent1"/>
                </a:solidFill>
              </a:rPr>
              <a:t>T(n) = </a:t>
            </a:r>
            <a:r>
              <a:rPr lang="el-GR" dirty="0" smtClean="0">
                <a:solidFill>
                  <a:schemeClr val="accent1"/>
                </a:solidFill>
                <a:cs typeface="Arial" charset="0"/>
              </a:rPr>
              <a:t>Θ</a:t>
            </a:r>
            <a:r>
              <a:rPr lang="en-US" dirty="0" smtClean="0">
                <a:solidFill>
                  <a:schemeClr val="accent1"/>
                </a:solidFill>
                <a:cs typeface="Arial" charset="0"/>
              </a:rPr>
              <a:t>(n log n)</a:t>
            </a:r>
            <a:endParaRPr lang="el-GR" dirty="0" smtClean="0">
              <a:solidFill>
                <a:schemeClr val="accent1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dirty="0" smtClean="0"/>
          </a:p>
        </p:txBody>
      </p:sp>
      <p:sp>
        <p:nvSpPr>
          <p:cNvPr id="27652" name="AutoShape 4"/>
          <p:cNvSpPr>
            <a:spLocks/>
          </p:cNvSpPr>
          <p:nvPr/>
        </p:nvSpPr>
        <p:spPr bwMode="auto">
          <a:xfrm>
            <a:off x="1738313" y="2417763"/>
            <a:ext cx="142875" cy="1152525"/>
          </a:xfrm>
          <a:prstGeom prst="leftBrace">
            <a:avLst>
              <a:gd name="adj1" fmla="val 6722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308225" y="3165475"/>
            <a:ext cx="404813" cy="298450"/>
            <a:chOff x="1454" y="1999"/>
            <a:chExt cx="255" cy="18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 flipV="1">
              <a:off x="1454" y="2003"/>
              <a:ext cx="77" cy="184"/>
              <a:chOff x="4447" y="90"/>
              <a:chExt cx="51" cy="186"/>
            </a:xfrm>
          </p:grpSpPr>
          <p:sp>
            <p:nvSpPr>
              <p:cNvPr id="27671" name="Line 7"/>
              <p:cNvSpPr>
                <a:spLocks noChangeShapeType="1"/>
              </p:cNvSpPr>
              <p:nvPr/>
            </p:nvSpPr>
            <p:spPr bwMode="auto">
              <a:xfrm flipV="1">
                <a:off x="4447" y="90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2" name="Line 8"/>
              <p:cNvSpPr>
                <a:spLocks noChangeShapeType="1"/>
              </p:cNvSpPr>
              <p:nvPr/>
            </p:nvSpPr>
            <p:spPr bwMode="auto">
              <a:xfrm>
                <a:off x="4447" y="92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 flipH="1" flipV="1">
              <a:off x="1638" y="1999"/>
              <a:ext cx="71" cy="188"/>
              <a:chOff x="4447" y="90"/>
              <a:chExt cx="51" cy="186"/>
            </a:xfrm>
          </p:grpSpPr>
          <p:sp>
            <p:nvSpPr>
              <p:cNvPr id="27669" name="Line 10"/>
              <p:cNvSpPr>
                <a:spLocks noChangeShapeType="1"/>
              </p:cNvSpPr>
              <p:nvPr/>
            </p:nvSpPr>
            <p:spPr bwMode="auto">
              <a:xfrm flipV="1">
                <a:off x="4447" y="90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0" name="Line 11"/>
              <p:cNvSpPr>
                <a:spLocks noChangeShapeType="1"/>
              </p:cNvSpPr>
              <p:nvPr/>
            </p:nvSpPr>
            <p:spPr bwMode="auto">
              <a:xfrm>
                <a:off x="4447" y="92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397250" y="3181350"/>
            <a:ext cx="428625" cy="298450"/>
            <a:chOff x="2140" y="2004"/>
            <a:chExt cx="270" cy="188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 rot="10800000" flipV="1">
              <a:off x="2333" y="2004"/>
              <a:ext cx="77" cy="184"/>
              <a:chOff x="4447" y="90"/>
              <a:chExt cx="51" cy="186"/>
            </a:xfrm>
          </p:grpSpPr>
          <p:sp>
            <p:nvSpPr>
              <p:cNvPr id="27665" name="Line 14"/>
              <p:cNvSpPr>
                <a:spLocks noChangeShapeType="1"/>
              </p:cNvSpPr>
              <p:nvPr/>
            </p:nvSpPr>
            <p:spPr bwMode="auto">
              <a:xfrm flipV="1">
                <a:off x="4447" y="90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6" name="Line 15"/>
              <p:cNvSpPr>
                <a:spLocks noChangeShapeType="1"/>
              </p:cNvSpPr>
              <p:nvPr/>
            </p:nvSpPr>
            <p:spPr bwMode="auto">
              <a:xfrm>
                <a:off x="4447" y="92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 rot="10800000" flipH="1" flipV="1">
              <a:off x="2140" y="2004"/>
              <a:ext cx="71" cy="188"/>
              <a:chOff x="4447" y="90"/>
              <a:chExt cx="51" cy="186"/>
            </a:xfrm>
          </p:grpSpPr>
          <p:sp>
            <p:nvSpPr>
              <p:cNvPr id="27663" name="Line 17"/>
              <p:cNvSpPr>
                <a:spLocks noChangeShapeType="1"/>
              </p:cNvSpPr>
              <p:nvPr/>
            </p:nvSpPr>
            <p:spPr bwMode="auto">
              <a:xfrm flipV="1">
                <a:off x="4447" y="90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4" name="Line 18"/>
              <p:cNvSpPr>
                <a:spLocks noChangeShapeType="1"/>
              </p:cNvSpPr>
              <p:nvPr/>
            </p:nvSpPr>
            <p:spPr bwMode="auto">
              <a:xfrm>
                <a:off x="4447" y="92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76915" name="AutoShape 19"/>
          <p:cNvSpPr>
            <a:spLocks noChangeArrowheads="1"/>
          </p:cNvSpPr>
          <p:nvPr/>
        </p:nvSpPr>
        <p:spPr bwMode="auto">
          <a:xfrm>
            <a:off x="1982788" y="2463800"/>
            <a:ext cx="3963987" cy="469900"/>
          </a:xfrm>
          <a:prstGeom prst="flowChartAlternateProcess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976917" name="Text Box 21"/>
          <p:cNvSpPr txBox="1">
            <a:spLocks noChangeArrowheads="1"/>
          </p:cNvSpPr>
          <p:nvPr/>
        </p:nvSpPr>
        <p:spPr bwMode="auto">
          <a:xfrm>
            <a:off x="5122863" y="3830638"/>
            <a:ext cx="312737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frequently omitted since it 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(nearly) always holds</a:t>
            </a:r>
          </a:p>
        </p:txBody>
      </p:sp>
      <p:sp>
        <p:nvSpPr>
          <p:cNvPr id="976918" name="AutoShape 22"/>
          <p:cNvSpPr>
            <a:spLocks noChangeArrowheads="1"/>
          </p:cNvSpPr>
          <p:nvPr/>
        </p:nvSpPr>
        <p:spPr bwMode="auto">
          <a:xfrm>
            <a:off x="1958975" y="3070225"/>
            <a:ext cx="2028825" cy="469900"/>
          </a:xfrm>
          <a:prstGeom prst="flowChartAlternateProcess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976919" name="Line 23"/>
          <p:cNvSpPr>
            <a:spLocks noChangeShapeType="1"/>
          </p:cNvSpPr>
          <p:nvPr/>
        </p:nvSpPr>
        <p:spPr bwMode="auto">
          <a:xfrm flipH="1">
            <a:off x="3165474" y="3548063"/>
            <a:ext cx="0" cy="60519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76920" name="Text Box 24"/>
          <p:cNvSpPr txBox="1">
            <a:spLocks noChangeArrowheads="1"/>
          </p:cNvSpPr>
          <p:nvPr/>
        </p:nvSpPr>
        <p:spPr bwMode="auto">
          <a:xfrm>
            <a:off x="1771650" y="4130022"/>
            <a:ext cx="2787650" cy="40229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often written as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2T(n/2)</a:t>
            </a:r>
          </a:p>
        </p:txBody>
      </p:sp>
      <p:cxnSp>
        <p:nvCxnSpPr>
          <p:cNvPr id="976922" name="AutoShape 26"/>
          <p:cNvCxnSpPr>
            <a:cxnSpLocks noChangeShapeType="1"/>
            <a:stCxn id="976915" idx="3"/>
            <a:endCxn id="976917" idx="0"/>
          </p:cNvCxnSpPr>
          <p:nvPr/>
        </p:nvCxnSpPr>
        <p:spPr bwMode="auto">
          <a:xfrm>
            <a:off x="5946775" y="2698750"/>
            <a:ext cx="739776" cy="1131888"/>
          </a:xfrm>
          <a:prstGeom prst="bentConnector2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cxnSp>
      <p:sp>
        <p:nvSpPr>
          <p:cNvPr id="27" name="Rounded Rectangle 26"/>
          <p:cNvSpPr/>
          <p:nvPr/>
        </p:nvSpPr>
        <p:spPr bwMode="auto">
          <a:xfrm>
            <a:off x="922958" y="5512033"/>
            <a:ext cx="2016796" cy="4450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Master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7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7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976915" grpId="0" animBg="1"/>
      <p:bldP spid="976917" grpId="0"/>
      <p:bldP spid="976918" grpId="0" animBg="1"/>
      <p:bldP spid="976919" grpId="0" animBg="1"/>
      <p:bldP spid="976920" grpId="0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/>
            <a:r>
              <a:rPr lang="en-US" dirty="0" smtClean="0">
                <a:cs typeface="Arial" pitchFamily="34" charset="0"/>
              </a:rPr>
              <a:t>Recursion</a:t>
            </a:r>
            <a:endParaRPr lang="el-GR" dirty="0">
              <a:cs typeface="Arial" pitchFamily="34" charset="0"/>
            </a:endParaRPr>
          </a:p>
        </p:txBody>
      </p:sp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04132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33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Rate of growth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27050" y="1700213"/>
            <a:ext cx="432717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Insertion Sort</a:t>
            </a:r>
            <a:r>
              <a:rPr lang="en-US" dirty="0">
                <a:solidFill>
                  <a:schemeClr val="tx2"/>
                </a:solidFill>
              </a:rPr>
              <a:t>:</a:t>
            </a:r>
            <a:r>
              <a:rPr lang="en-US" dirty="0"/>
              <a:t>    </a:t>
            </a:r>
            <a:r>
              <a:rPr lang="en-US" dirty="0" smtClean="0"/>
              <a:t>15 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 + 7n – 2</a:t>
            </a:r>
            <a:r>
              <a:rPr lang="en-US" i="1" dirty="0"/>
              <a:t>                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Merge Sort</a:t>
            </a:r>
            <a:r>
              <a:rPr lang="en-US" dirty="0">
                <a:solidFill>
                  <a:schemeClr val="tx2"/>
                </a:solidFill>
              </a:rPr>
              <a:t>:  	</a:t>
            </a:r>
            <a:r>
              <a:rPr lang="en-US" dirty="0"/>
              <a:t>300 n </a:t>
            </a:r>
            <a:r>
              <a:rPr lang="en-US" dirty="0" err="1"/>
              <a:t>lg</a:t>
            </a:r>
            <a:r>
              <a:rPr lang="en-US" dirty="0"/>
              <a:t> n + 50 n</a:t>
            </a:r>
            <a:endParaRPr lang="en-US" baseline="30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19400" y="1268413"/>
            <a:ext cx="5924550" cy="3732212"/>
            <a:chOff x="1920" y="709"/>
            <a:chExt cx="3732" cy="2351"/>
          </a:xfrm>
        </p:grpSpPr>
        <p:sp>
          <p:nvSpPr>
            <p:cNvPr id="12295" name="Text Box 5"/>
            <p:cNvSpPr txBox="1">
              <a:spLocks noChangeArrowheads="1"/>
            </p:cNvSpPr>
            <p:nvPr/>
          </p:nvSpPr>
          <p:spPr bwMode="auto">
            <a:xfrm>
              <a:off x="3066" y="709"/>
              <a:ext cx="258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i="1">
                  <a:solidFill>
                    <a:schemeClr val="tx2"/>
                  </a:solidFill>
                </a:rPr>
                <a:t>  </a:t>
              </a:r>
              <a:r>
                <a:rPr lang="en-US">
                  <a:solidFill>
                    <a:schemeClr val="accent1"/>
                  </a:solidFill>
                </a:rPr>
                <a:t>n</a:t>
              </a:r>
              <a:r>
                <a:rPr lang="en-US"/>
                <a:t>=10         </a:t>
              </a:r>
              <a:r>
                <a:rPr lang="en-US">
                  <a:solidFill>
                    <a:schemeClr val="accent1"/>
                  </a:solidFill>
                </a:rPr>
                <a:t>n</a:t>
              </a:r>
              <a:r>
                <a:rPr lang="en-US"/>
                <a:t>=100         </a:t>
              </a:r>
              <a:r>
                <a:rPr lang="en-US">
                  <a:solidFill>
                    <a:schemeClr val="accent1"/>
                  </a:solidFill>
                </a:rPr>
                <a:t>n</a:t>
              </a:r>
              <a:r>
                <a:rPr lang="en-US"/>
                <a:t>=1000</a:t>
              </a:r>
            </a:p>
            <a:p>
              <a:pPr eaLnBrk="1" hangingPunct="1"/>
              <a:r>
                <a:rPr lang="en-US">
                  <a:solidFill>
                    <a:schemeClr val="tx2"/>
                  </a:solidFill>
                </a:rPr>
                <a:t>  </a:t>
              </a:r>
              <a:r>
                <a:rPr lang="en-US"/>
                <a:t>1568        150698        1.5 x 10</a:t>
              </a:r>
              <a:r>
                <a:rPr lang="en-US" baseline="30000"/>
                <a:t>7</a:t>
              </a:r>
            </a:p>
            <a:p>
              <a:pPr eaLnBrk="1" hangingPunct="1"/>
              <a:r>
                <a:rPr lang="en-US"/>
                <a:t>10466        204316        3.0 x 10</a:t>
              </a:r>
              <a:r>
                <a:rPr lang="en-US" baseline="30000"/>
                <a:t>6</a:t>
              </a:r>
            </a:p>
          </p:txBody>
        </p:sp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1920" y="2025"/>
              <a:ext cx="107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dirty="0" smtClean="0">
                  <a:solidFill>
                    <a:schemeClr val="accent1"/>
                  </a:solidFill>
                </a:rPr>
                <a:t>Insertion Sort</a:t>
              </a:r>
              <a:endParaRPr lang="en-US" dirty="0">
                <a:solidFill>
                  <a:schemeClr val="accent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dirty="0"/>
                <a:t>6 x  faster</a:t>
              </a:r>
            </a:p>
          </p:txBody>
        </p:sp>
        <p:sp>
          <p:nvSpPr>
            <p:cNvPr id="12297" name="Text Box 7"/>
            <p:cNvSpPr txBox="1">
              <a:spLocks noChangeArrowheads="1"/>
            </p:cNvSpPr>
            <p:nvPr/>
          </p:nvSpPr>
          <p:spPr bwMode="auto">
            <a:xfrm>
              <a:off x="3385" y="2025"/>
              <a:ext cx="107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dirty="0" smtClean="0">
                  <a:solidFill>
                    <a:schemeClr val="accent1"/>
                  </a:solidFill>
                </a:rPr>
                <a:t>Insertion Sort</a:t>
              </a:r>
              <a:endParaRPr lang="en-US" dirty="0">
                <a:solidFill>
                  <a:schemeClr val="accent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dirty="0"/>
                <a:t>1.35 x  faster</a:t>
              </a:r>
            </a:p>
          </p:txBody>
        </p:sp>
        <p:sp>
          <p:nvSpPr>
            <p:cNvPr id="12298" name="Text Box 8"/>
            <p:cNvSpPr txBox="1">
              <a:spLocks noChangeArrowheads="1"/>
            </p:cNvSpPr>
            <p:nvPr/>
          </p:nvSpPr>
          <p:spPr bwMode="auto">
            <a:xfrm>
              <a:off x="4377" y="2614"/>
              <a:ext cx="91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dirty="0" smtClean="0">
                  <a:solidFill>
                    <a:schemeClr val="accent1"/>
                  </a:solidFill>
                </a:rPr>
                <a:t>Merge Sort</a:t>
              </a:r>
              <a:endParaRPr lang="en-US" dirty="0">
                <a:solidFill>
                  <a:schemeClr val="accent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dirty="0"/>
                <a:t>5 x  faster</a:t>
              </a:r>
            </a:p>
          </p:txBody>
        </p:sp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 flipH="1">
              <a:off x="2477" y="1571"/>
              <a:ext cx="862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 flipH="1">
              <a:off x="3974" y="1571"/>
              <a:ext cx="91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1"/>
            <p:cNvSpPr>
              <a:spLocks noChangeShapeType="1"/>
            </p:cNvSpPr>
            <p:nvPr/>
          </p:nvSpPr>
          <p:spPr bwMode="auto">
            <a:xfrm flipH="1">
              <a:off x="4830" y="1525"/>
              <a:ext cx="182" cy="10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636" name="Text Box 12"/>
          <p:cNvSpPr txBox="1">
            <a:spLocks noChangeArrowheads="1"/>
          </p:cNvSpPr>
          <p:nvPr/>
        </p:nvSpPr>
        <p:spPr bwMode="auto">
          <a:xfrm>
            <a:off x="614363" y="5227638"/>
            <a:ext cx="741680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solidFill>
                  <a:schemeClr val="accent1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= 1,000,000</a:t>
            </a:r>
            <a:r>
              <a:rPr lang="en-US" i="1" dirty="0">
                <a:solidFill>
                  <a:schemeClr val="tx2"/>
                </a:solidFill>
              </a:rPr>
              <a:t>         </a:t>
            </a:r>
            <a:r>
              <a:rPr lang="en-US" dirty="0" smtClean="0">
                <a:solidFill>
                  <a:schemeClr val="accent1"/>
                </a:solidFill>
              </a:rPr>
              <a:t>Insertion Sort </a:t>
            </a:r>
            <a:r>
              <a:rPr lang="en-US" i="1" dirty="0" smtClean="0">
                <a:solidFill>
                  <a:schemeClr val="tx2"/>
                </a:solidFill>
              </a:rPr>
              <a:t>  </a:t>
            </a:r>
            <a:r>
              <a:rPr lang="en-US" dirty="0"/>
              <a:t>1.5 x 10</a:t>
            </a:r>
            <a:r>
              <a:rPr lang="en-US" baseline="30000" dirty="0"/>
              <a:t>13</a:t>
            </a:r>
          </a:p>
          <a:p>
            <a:pPr eaLnBrk="1" hangingPunct="1"/>
            <a:r>
              <a:rPr lang="en-US" i="1">
                <a:solidFill>
                  <a:schemeClr val="tx2"/>
                </a:solidFill>
              </a:rPr>
              <a:t>                               </a:t>
            </a:r>
            <a:r>
              <a:rPr lang="en-US" smtClean="0">
                <a:solidFill>
                  <a:schemeClr val="accent1"/>
                </a:solidFill>
              </a:rPr>
              <a:t>Merge Sort </a:t>
            </a:r>
            <a:r>
              <a:rPr lang="en-US" i="1" smtClean="0">
                <a:solidFill>
                  <a:schemeClr val="tx2"/>
                </a:solidFill>
              </a:rPr>
              <a:t>         </a:t>
            </a:r>
            <a:r>
              <a:rPr lang="en-US" dirty="0"/>
              <a:t>6 x 10</a:t>
            </a:r>
            <a:r>
              <a:rPr lang="en-US" baseline="30000" dirty="0"/>
              <a:t>9</a:t>
            </a:r>
            <a:r>
              <a:rPr lang="en-US" i="1" dirty="0">
                <a:solidFill>
                  <a:schemeClr val="tx2"/>
                </a:solidFill>
              </a:rPr>
              <a:t>        </a:t>
            </a:r>
            <a:r>
              <a:rPr lang="en-US" dirty="0">
                <a:solidFill>
                  <a:schemeClr val="folHlink"/>
                </a:solidFill>
              </a:rPr>
              <a:t>2500 x faster</a:t>
            </a:r>
            <a:r>
              <a:rPr lang="en-US" dirty="0"/>
              <a:t> !</a:t>
            </a:r>
          </a:p>
        </p:txBody>
      </p:sp>
      <p:sp>
        <p:nvSpPr>
          <p:cNvPr id="922637" name="Text Box 13"/>
          <p:cNvSpPr txBox="1">
            <a:spLocks noChangeArrowheads="1"/>
          </p:cNvSpPr>
          <p:nvPr/>
        </p:nvSpPr>
        <p:spPr bwMode="auto">
          <a:xfrm>
            <a:off x="1123950" y="4243388"/>
            <a:ext cx="4899025" cy="7302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The </a:t>
            </a:r>
            <a:r>
              <a:rPr lang="en-US">
                <a:solidFill>
                  <a:schemeClr val="accent1"/>
                </a:solidFill>
              </a:rPr>
              <a:t>rate of growth</a:t>
            </a:r>
            <a:r>
              <a:rPr lang="en-US"/>
              <a:t> of the running time as a function of the input is essential!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36" grpId="0"/>
      <p:bldP spid="92263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4414441" y="3545842"/>
            <a:ext cx="782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>
                <a:cs typeface="Arial" charset="0"/>
              </a:rPr>
              <a:t>(n</a:t>
            </a:r>
            <a:r>
              <a:rPr lang="en-US" baseline="30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)</a:t>
            </a:r>
            <a:endParaRPr lang="el-GR" dirty="0">
              <a:cs typeface="Arial" charset="0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6693695" y="3148967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folHlink"/>
                </a:solidFill>
                <a:cs typeface="Arial" charset="0"/>
              </a:rPr>
              <a:t>yes</a:t>
            </a:r>
            <a:endParaRPr lang="el-GR" dirty="0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4150121" y="3917316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>
                <a:cs typeface="Arial" charset="0"/>
              </a:rPr>
              <a:t>(n log n)</a:t>
            </a:r>
            <a:endParaRPr lang="el-GR" dirty="0">
              <a:cs typeface="Arial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6748466" y="3917316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  <a:cs typeface="Arial" charset="0"/>
              </a:rPr>
              <a:t>no</a:t>
            </a:r>
            <a:endParaRPr lang="el-GR" dirty="0">
              <a:solidFill>
                <a:schemeClr val="hlink"/>
              </a:solidFill>
              <a:cs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327865"/>
              </p:ext>
            </p:extLst>
          </p:nvPr>
        </p:nvGraphicFramePr>
        <p:xfrm>
          <a:off x="1718733" y="2805537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709334"/>
                <a:gridCol w="163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 case running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place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Selection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Insertion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Merge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4414441" y="3148967"/>
            <a:ext cx="782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>
                <a:cs typeface="Arial" charset="0"/>
              </a:rPr>
              <a:t>(n</a:t>
            </a:r>
            <a:r>
              <a:rPr lang="en-US" baseline="30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)</a:t>
            </a:r>
            <a:endParaRPr lang="el-GR" dirty="0">
              <a:cs typeface="Arial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6692110" y="3537385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folHlink"/>
                </a:solidFill>
                <a:cs typeface="Arial" charset="0"/>
              </a:rPr>
              <a:t>yes</a:t>
            </a:r>
            <a:endParaRPr lang="el-GR" dirty="0">
              <a:solidFill>
                <a:schemeClr val="folHlink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a problem by solving smaller instances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Example</a:t>
            </a:r>
            <a:r>
              <a:rPr lang="en-US" dirty="0" smtClean="0"/>
              <a:t>	n!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(n-1)! </a:t>
            </a:r>
          </a:p>
          <a:p>
            <a:pPr>
              <a:buNone/>
            </a:pPr>
            <a:endParaRPr lang="en-US" sz="1200" dirty="0" smtClean="0">
              <a:solidFill>
                <a:schemeClr val="accent1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➨	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n! = n</a:t>
            </a:r>
            <a:r>
              <a:rPr lang="en-US" dirty="0" smtClean="0"/>
              <a:t> </a:t>
            </a:r>
            <a:r>
              <a:rPr lang="en-US" b="1" dirty="0" smtClean="0"/>
              <a:t>∙</a:t>
            </a:r>
            <a:r>
              <a:rPr lang="en-US" dirty="0" smtClean="0"/>
              <a:t> (n-1)!</a:t>
            </a:r>
          </a:p>
          <a:p>
            <a:pPr>
              <a:buNone/>
            </a:pPr>
            <a:endParaRPr lang="en-US" dirty="0" smtClean="0"/>
          </a:p>
          <a:p>
            <a:pPr marL="0" indent="0" eaLnBrk="1" hangingPunct="1">
              <a:spcBef>
                <a:spcPct val="0"/>
              </a:spcBef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Factorial</a:t>
            </a:r>
            <a:r>
              <a:rPr lang="en-US" dirty="0" smtClean="0">
                <a:solidFill>
                  <a:schemeClr val="accent4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i="1" dirty="0" smtClean="0">
                <a:solidFill>
                  <a:schemeClr val="accent4"/>
                </a:solidFill>
              </a:rPr>
              <a:t>Input: an integer </a:t>
            </a:r>
            <a:r>
              <a:rPr lang="en-US" i="1" dirty="0" smtClean="0">
                <a:solidFill>
                  <a:schemeClr val="accent1"/>
                </a:solidFill>
              </a:rPr>
              <a:t>n ≥ 0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i="1" dirty="0" smtClean="0"/>
              <a:t>Output: The value of </a:t>
            </a:r>
            <a:r>
              <a:rPr lang="en-US" i="1" dirty="0" smtClean="0">
                <a:solidFill>
                  <a:schemeClr val="accent1"/>
                </a:solidFill>
              </a:rPr>
              <a:t>n!</a:t>
            </a:r>
            <a:endParaRPr lang="en-US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if </a:t>
            </a:r>
            <a:r>
              <a:rPr lang="en-US" dirty="0" smtClean="0">
                <a:solidFill>
                  <a:schemeClr val="accent1"/>
                </a:solidFill>
              </a:rPr>
              <a:t>n = 0</a:t>
            </a:r>
            <a:r>
              <a:rPr lang="en-US" dirty="0" smtClean="0"/>
              <a:t>, then return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 as the output</a:t>
            </a:r>
            <a:endParaRPr lang="en-US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otherwise, return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times the value returned by recursively calling </a:t>
            </a:r>
            <a:r>
              <a:rPr lang="en-US" dirty="0" smtClean="0">
                <a:solidFill>
                  <a:schemeClr val="accent1"/>
                </a:solidFill>
              </a:rPr>
              <a:t>Factorial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n-1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37712" y="1991089"/>
            <a:ext cx="4477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r>
              <a:rPr lang="en-US" dirty="0" smtClean="0">
                <a:latin typeface="+mn-lt"/>
              </a:rPr>
              <a:t> 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(n-1)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(n-2)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(n-3) </a:t>
            </a:r>
            <a:r>
              <a:rPr lang="en-US" b="1" dirty="0" smtClean="0"/>
              <a:t>∙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3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2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1</a:t>
            </a:r>
            <a:r>
              <a:rPr lang="en-US" dirty="0" smtClean="0">
                <a:latin typeface="+mn-lt"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57962" y="1999715"/>
            <a:ext cx="95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5! = 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5189" y="2362675"/>
            <a:ext cx="4477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/>
              <a:t>(n-1)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(n-2)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(n-3) </a:t>
            </a:r>
            <a:r>
              <a:rPr lang="en-US" b="1" dirty="0" smtClean="0"/>
              <a:t>∙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3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2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∙</a:t>
            </a:r>
            <a:r>
              <a:rPr lang="en-US" dirty="0" smtClean="0"/>
              <a:t> 1</a:t>
            </a:r>
            <a:r>
              <a:rPr lang="en-US" dirty="0" smtClean="0">
                <a:latin typeface="+mn-lt"/>
              </a:rPr>
              <a:t> </a:t>
            </a:r>
            <a:endParaRPr lang="en-US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585963"/>
            <a:ext cx="8686800" cy="0"/>
          </a:xfrm>
          <a:prstGeom prst="line">
            <a:avLst/>
          </a:prstGeom>
          <a:noFill/>
          <a:ln w="28575">
            <a:solidFill>
              <a:schemeClr val="accent3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33512" y="2950786"/>
            <a:ext cx="871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0!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1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Factorial</a:t>
            </a:r>
            <a:r>
              <a:rPr lang="en-US" dirty="0" smtClean="0">
                <a:solidFill>
                  <a:schemeClr val="accent4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if </a:t>
            </a:r>
            <a:r>
              <a:rPr lang="en-US" dirty="0" smtClean="0">
                <a:solidFill>
                  <a:schemeClr val="accent1"/>
                </a:solidFill>
              </a:rPr>
              <a:t>n = 0</a:t>
            </a:r>
            <a:r>
              <a:rPr lang="en-US" dirty="0" smtClean="0"/>
              <a:t>, then return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 as the output</a:t>
            </a:r>
            <a:endParaRPr lang="en-US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otherwise, return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times the value returned by recursively calling </a:t>
            </a:r>
            <a:r>
              <a:rPr lang="en-US" dirty="0" smtClean="0">
                <a:solidFill>
                  <a:schemeClr val="accent1"/>
                </a:solidFill>
              </a:rPr>
              <a:t>Factorial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n-1</a:t>
            </a:r>
            <a:r>
              <a:rPr lang="en-US" dirty="0" smtClean="0"/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None/>
            </a:pPr>
            <a:r>
              <a:rPr lang="en-US" dirty="0" smtClean="0"/>
              <a:t>Two properties: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857250" lvl="1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one or more </a:t>
            </a:r>
            <a:r>
              <a:rPr lang="en-US" dirty="0" smtClean="0">
                <a:solidFill>
                  <a:schemeClr val="accent1"/>
                </a:solidFill>
              </a:rPr>
              <a:t>base cases</a:t>
            </a:r>
          </a:p>
          <a:p>
            <a:pPr marL="857250" lvl="1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recursive call on </a:t>
            </a:r>
            <a:r>
              <a:rPr lang="en-US" dirty="0" smtClean="0">
                <a:solidFill>
                  <a:schemeClr val="accent1"/>
                </a:solidFill>
              </a:rPr>
              <a:t>smaller instance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1"/>
                </a:solidFill>
              </a:rPr>
              <a:t>the same problem</a:t>
            </a:r>
          </a:p>
          <a:p>
            <a:pPr marL="857250" lvl="1" indent="-457200" eaLnBrk="1" hangingPunct="1">
              <a:spcBef>
                <a:spcPct val="0"/>
              </a:spcBef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None/>
            </a:pPr>
            <a:r>
              <a:rPr lang="en-US" dirty="0" smtClean="0"/>
              <a:t>Correctness? </a:t>
            </a:r>
          </a:p>
          <a:p>
            <a:pPr marL="457200" indent="-457200" eaLnBrk="1" hangingPunct="1">
              <a:spcBef>
                <a:spcPct val="0"/>
              </a:spcBef>
              <a:buNone/>
            </a:pPr>
            <a:endParaRPr lang="en-US" i="1" dirty="0" smtClean="0"/>
          </a:p>
          <a:p>
            <a:pPr marL="457200" indent="-457200" eaLnBrk="1" hangingPunct="1">
              <a:spcBef>
                <a:spcPct val="0"/>
              </a:spcBef>
              <a:buNone/>
            </a:pPr>
            <a:r>
              <a:rPr lang="en-US" dirty="0" smtClean="0"/>
              <a:t>Base case: n = 0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    0! = 1</a:t>
            </a:r>
            <a:r>
              <a:rPr lang="en-US" b="1" dirty="0" smtClean="0">
                <a:solidFill>
                  <a:schemeClr val="folHlink"/>
                </a:solidFill>
              </a:rPr>
              <a:t>   ✔</a:t>
            </a:r>
            <a:br>
              <a:rPr lang="en-US" b="1" dirty="0" smtClean="0">
                <a:solidFill>
                  <a:schemeClr val="folHlink"/>
                </a:solidFill>
              </a:rPr>
            </a:br>
            <a:endParaRPr lang="en-US" sz="800" b="1" dirty="0" smtClean="0">
              <a:solidFill>
                <a:schemeClr val="folHlink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None/>
            </a:pPr>
            <a:r>
              <a:rPr lang="en-US" dirty="0" smtClean="0"/>
              <a:t>Inductive Hypothesis: </a:t>
            </a:r>
            <a:r>
              <a:rPr lang="en-US" dirty="0" smtClean="0">
                <a:solidFill>
                  <a:schemeClr val="accent1"/>
                </a:solidFill>
              </a:rPr>
              <a:t>Factorial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n-1</a:t>
            </a:r>
            <a:r>
              <a:rPr lang="en-US" dirty="0" smtClean="0"/>
              <a:t>) returns the correct value for </a:t>
            </a:r>
            <a:r>
              <a:rPr lang="en-US" dirty="0" smtClean="0">
                <a:solidFill>
                  <a:schemeClr val="accent1"/>
                </a:solidFill>
              </a:rPr>
              <a:t>n ≥ 1</a:t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sz="800" dirty="0" smtClean="0">
              <a:solidFill>
                <a:schemeClr val="accent1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None/>
            </a:pPr>
            <a:r>
              <a:rPr lang="en-US" dirty="0" smtClean="0"/>
              <a:t>Inductive Step: </a:t>
            </a:r>
            <a:r>
              <a:rPr lang="en-US" dirty="0" smtClean="0">
                <a:solidFill>
                  <a:schemeClr val="accent1"/>
                </a:solidFill>
              </a:rPr>
              <a:t>Factorial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) returns n </a:t>
            </a:r>
            <a:r>
              <a:rPr lang="en-US" b="1" dirty="0" smtClean="0"/>
              <a:t>∙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Factorial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n-1</a:t>
            </a:r>
            <a:r>
              <a:rPr lang="en-US" dirty="0" smtClean="0"/>
              <a:t>) = n </a:t>
            </a:r>
            <a:r>
              <a:rPr lang="en-US" b="1" dirty="0" smtClean="0"/>
              <a:t>∙</a:t>
            </a:r>
            <a:r>
              <a:rPr lang="en-US" dirty="0" smtClean="0"/>
              <a:t> (n-1)! = n!</a:t>
            </a:r>
            <a:r>
              <a:rPr lang="en-US" b="1" dirty="0" smtClean="0">
                <a:solidFill>
                  <a:schemeClr val="folHlink"/>
                </a:solidFill>
              </a:rPr>
              <a:t> ✔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2945013"/>
            <a:ext cx="8686800" cy="0"/>
          </a:xfrm>
          <a:prstGeom prst="line">
            <a:avLst/>
          </a:prstGeom>
          <a:noFill/>
          <a:ln w="28575">
            <a:solidFill>
              <a:schemeClr val="accent3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24480" y="4443813"/>
            <a:ext cx="5537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Essentially </a:t>
            </a:r>
            <a:r>
              <a:rPr lang="en-US" i="1" dirty="0" smtClean="0">
                <a:solidFill>
                  <a:schemeClr val="accent1"/>
                </a:solidFill>
              </a:rPr>
              <a:t>proof by induction </a:t>
            </a:r>
            <a:r>
              <a:rPr lang="en-US" i="1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8533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i="1" dirty="0" smtClean="0"/>
              <a:t>One can often rewrite algorithms using loops in a recursive style …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Recursive-Linear-Search</a:t>
            </a:r>
            <a:r>
              <a:rPr lang="en-US" dirty="0" smtClean="0">
                <a:solidFill>
                  <a:schemeClr val="accent4"/>
                </a:solidFill>
              </a:rPr>
              <a:t>(A, n, </a:t>
            </a:r>
            <a:r>
              <a:rPr lang="en-US" dirty="0" err="1" smtClean="0">
                <a:solidFill>
                  <a:schemeClr val="accent4"/>
                </a:solidFill>
              </a:rPr>
              <a:t>i</a:t>
            </a:r>
            <a:r>
              <a:rPr lang="en-US" dirty="0" smtClean="0">
                <a:solidFill>
                  <a:schemeClr val="accent4"/>
                </a:solidFill>
              </a:rPr>
              <a:t>, x)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1200" dirty="0">
              <a:solidFill>
                <a:schemeClr val="accent4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If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 &gt; n</a:t>
            </a:r>
            <a:r>
              <a:rPr lang="en-US" dirty="0" smtClean="0">
                <a:solidFill>
                  <a:schemeClr val="accent4"/>
                </a:solidFill>
              </a:rPr>
              <a:t>, then return </a:t>
            </a:r>
            <a:r>
              <a:rPr lang="en-US" dirty="0" smtClean="0">
                <a:solidFill>
                  <a:schemeClr val="accent1"/>
                </a:solidFill>
              </a:rPr>
              <a:t>Not-Found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Otherwise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≤ n)</a:t>
            </a:r>
            <a:r>
              <a:rPr lang="en-US" dirty="0" smtClean="0">
                <a:solidFill>
                  <a:schemeClr val="accent4"/>
                </a:solidFill>
              </a:rPr>
              <a:t>, if </a:t>
            </a:r>
            <a:r>
              <a:rPr lang="en-US" dirty="0" smtClean="0">
                <a:solidFill>
                  <a:schemeClr val="accent1"/>
                </a:solidFill>
              </a:rPr>
              <a:t>A[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] = x</a:t>
            </a:r>
            <a:r>
              <a:rPr lang="en-US" dirty="0" smtClean="0">
                <a:solidFill>
                  <a:schemeClr val="accent4"/>
                </a:solidFill>
              </a:rPr>
              <a:t>, then return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endParaRPr lang="en-US" dirty="0" smtClean="0">
              <a:solidFill>
                <a:schemeClr val="accent1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O</a:t>
            </a:r>
            <a:r>
              <a:rPr lang="en-US" dirty="0">
                <a:solidFill>
                  <a:schemeClr val="accent4"/>
                </a:solidFill>
              </a:rPr>
              <a:t>therwise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≤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 and A[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] ≠ x)</a:t>
            </a:r>
            <a:r>
              <a:rPr lang="en-US" dirty="0" smtClean="0">
                <a:solidFill>
                  <a:schemeClr val="accent4"/>
                </a:solidFill>
              </a:rPr>
              <a:t>, return 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	</a:t>
            </a:r>
            <a:r>
              <a:rPr lang="en-US" dirty="0">
                <a:solidFill>
                  <a:schemeClr val="accent1"/>
                </a:solidFill>
              </a:rPr>
              <a:t>Recursive-Linear-Search</a:t>
            </a:r>
            <a:r>
              <a:rPr lang="en-US" dirty="0">
                <a:solidFill>
                  <a:schemeClr val="accent4"/>
                </a:solidFill>
              </a:rPr>
              <a:t>(A, n, </a:t>
            </a:r>
            <a:r>
              <a:rPr lang="en-US" dirty="0" smtClean="0">
                <a:solidFill>
                  <a:schemeClr val="accent4"/>
                </a:solidFill>
              </a:rPr>
              <a:t>i+1, </a:t>
            </a:r>
            <a:r>
              <a:rPr lang="en-US" dirty="0">
                <a:solidFill>
                  <a:schemeClr val="accent4"/>
                </a:solidFill>
              </a:rPr>
              <a:t>x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  <a:endParaRPr lang="en-GB" dirty="0" smtClean="0"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9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cs typeface="Arial" charset="0"/>
              </a:rPr>
              <a:t>Searching</a:t>
            </a:r>
            <a:endParaRPr lang="el-GR" dirty="0" smtClean="0">
              <a:cs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do better than Linear Search?</a:t>
            </a:r>
          </a:p>
          <a:p>
            <a:pPr marL="0" indent="0">
              <a:buNone/>
            </a:pPr>
            <a:r>
              <a:rPr lang="en-US" i="1" dirty="0" smtClean="0"/>
              <a:t>            … worst case </a:t>
            </a:r>
            <a:r>
              <a:rPr lang="en-US" i="1" dirty="0" smtClean="0">
                <a:solidFill>
                  <a:schemeClr val="accent1"/>
                </a:solidFill>
              </a:rPr>
              <a:t>Θ(n) …</a:t>
            </a:r>
          </a:p>
          <a:p>
            <a:endParaRPr lang="en-US" sz="1200" i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Yes </a:t>
            </a:r>
            <a:r>
              <a:rPr lang="en-US" dirty="0" smtClean="0"/>
              <a:t>… if the input array is </a:t>
            </a:r>
            <a:r>
              <a:rPr lang="en-US" dirty="0" smtClean="0">
                <a:solidFill>
                  <a:schemeClr val="accent1"/>
                </a:solidFill>
              </a:rPr>
              <a:t>sorted</a:t>
            </a: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Binary Search </a:t>
            </a:r>
            <a:r>
              <a:rPr lang="en-US" dirty="0" smtClean="0"/>
              <a:t>takes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Θ(log n) </a:t>
            </a:r>
            <a:r>
              <a:rPr lang="en-US" dirty="0" smtClean="0"/>
              <a:t>time</a:t>
            </a: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120856" y="3006076"/>
            <a:ext cx="6902288" cy="431800"/>
            <a:chOff x="2287876" y="3029704"/>
            <a:chExt cx="6902288" cy="431800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2287876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1</a:t>
              </a:r>
              <a:endParaRPr lang="en-US" sz="1800" dirty="0"/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2713141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3</a:t>
              </a:r>
              <a:endParaRPr lang="en-US" sz="1800" dirty="0"/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3146528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7</a:t>
              </a:r>
              <a:endParaRPr lang="en-US" sz="1800" dirty="0"/>
            </a:p>
          </p:txBody>
        </p:sp>
        <p:sp>
          <p:nvSpPr>
            <p:cNvPr id="7" name="Rectangle 40"/>
            <p:cNvSpPr>
              <a:spLocks noChangeArrowheads="1"/>
            </p:cNvSpPr>
            <p:nvPr/>
          </p:nvSpPr>
          <p:spPr bwMode="auto">
            <a:xfrm>
              <a:off x="3578831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12</a:t>
              </a:r>
              <a:endParaRPr lang="en-US" sz="1800" dirty="0"/>
            </a:p>
          </p:txBody>
        </p:sp>
        <p:sp>
          <p:nvSpPr>
            <p:cNvPr id="8" name="Rectangle 41"/>
            <p:cNvSpPr>
              <a:spLocks noChangeArrowheads="1"/>
            </p:cNvSpPr>
            <p:nvPr/>
          </p:nvSpPr>
          <p:spPr bwMode="auto">
            <a:xfrm>
              <a:off x="4009044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15</a:t>
              </a:r>
              <a:endParaRPr lang="en-US" sz="1800" dirty="0"/>
            </a:p>
          </p:txBody>
        </p:sp>
        <p:sp>
          <p:nvSpPr>
            <p:cNvPr id="9" name="Rectangle 42"/>
            <p:cNvSpPr>
              <a:spLocks noChangeArrowheads="1"/>
            </p:cNvSpPr>
            <p:nvPr/>
          </p:nvSpPr>
          <p:spPr bwMode="auto">
            <a:xfrm>
              <a:off x="4442431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21</a:t>
              </a:r>
              <a:endParaRPr lang="en-US" sz="1800" dirty="0"/>
            </a:p>
          </p:txBody>
        </p:sp>
        <p:sp>
          <p:nvSpPr>
            <p:cNvPr id="10" name="Rectangle 43"/>
            <p:cNvSpPr>
              <a:spLocks noChangeArrowheads="1"/>
            </p:cNvSpPr>
            <p:nvPr/>
          </p:nvSpPr>
          <p:spPr bwMode="auto">
            <a:xfrm>
              <a:off x="4874231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24</a:t>
              </a:r>
              <a:endParaRPr lang="en-US" sz="1800" dirty="0"/>
            </a:p>
          </p:txBody>
        </p:sp>
        <p:sp>
          <p:nvSpPr>
            <p:cNvPr id="11" name="Rectangle 44"/>
            <p:cNvSpPr>
              <a:spLocks noChangeArrowheads="1"/>
            </p:cNvSpPr>
            <p:nvPr/>
          </p:nvSpPr>
          <p:spPr bwMode="auto">
            <a:xfrm>
              <a:off x="5301083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36</a:t>
              </a:r>
              <a:endParaRPr lang="en-US" sz="1800" dirty="0"/>
            </a:p>
          </p:txBody>
        </p:sp>
        <p:sp>
          <p:nvSpPr>
            <p:cNvPr id="12" name="Rectangle 45"/>
            <p:cNvSpPr>
              <a:spLocks noChangeArrowheads="1"/>
            </p:cNvSpPr>
            <p:nvPr/>
          </p:nvSpPr>
          <p:spPr bwMode="auto">
            <a:xfrm>
              <a:off x="5732883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40</a:t>
              </a:r>
              <a:endParaRPr lang="en-US" sz="1800" dirty="0"/>
            </a:p>
          </p:txBody>
        </p:sp>
        <p:sp>
          <p:nvSpPr>
            <p:cNvPr id="13" name="Rectangle 46"/>
            <p:cNvSpPr>
              <a:spLocks noChangeArrowheads="1"/>
            </p:cNvSpPr>
            <p:nvPr/>
          </p:nvSpPr>
          <p:spPr bwMode="auto">
            <a:xfrm>
              <a:off x="6164683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42</a:t>
              </a:r>
              <a:endParaRPr lang="en-US" sz="1800" dirty="0"/>
            </a:p>
          </p:txBody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6602725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45</a:t>
              </a:r>
              <a:endParaRPr lang="en-US" sz="1800" dirty="0"/>
            </a:p>
          </p:txBody>
        </p:sp>
        <p:sp>
          <p:nvSpPr>
            <p:cNvPr id="21" name="Rectangle 42"/>
            <p:cNvSpPr>
              <a:spLocks noChangeArrowheads="1"/>
            </p:cNvSpPr>
            <p:nvPr/>
          </p:nvSpPr>
          <p:spPr bwMode="auto">
            <a:xfrm>
              <a:off x="7027486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57</a:t>
              </a:r>
              <a:endParaRPr lang="en-US" sz="1800" dirty="0"/>
            </a:p>
          </p:txBody>
        </p:sp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7459286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62</a:t>
              </a:r>
              <a:endParaRPr lang="en-US" sz="1800" dirty="0"/>
            </a:p>
          </p:txBody>
        </p:sp>
        <p:sp>
          <p:nvSpPr>
            <p:cNvPr id="23" name="Rectangle 44"/>
            <p:cNvSpPr>
              <a:spLocks noChangeArrowheads="1"/>
            </p:cNvSpPr>
            <p:nvPr/>
          </p:nvSpPr>
          <p:spPr bwMode="auto">
            <a:xfrm>
              <a:off x="7894764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74</a:t>
              </a:r>
              <a:endParaRPr lang="en-US" sz="1800" dirty="0"/>
            </a:p>
          </p:txBody>
        </p:sp>
        <p:sp>
          <p:nvSpPr>
            <p:cNvPr id="24" name="Rectangle 45"/>
            <p:cNvSpPr>
              <a:spLocks noChangeArrowheads="1"/>
            </p:cNvSpPr>
            <p:nvPr/>
          </p:nvSpPr>
          <p:spPr bwMode="auto">
            <a:xfrm>
              <a:off x="8326564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76</a:t>
              </a:r>
              <a:endParaRPr lang="en-US" sz="1800" dirty="0"/>
            </a:p>
          </p:txBody>
        </p:sp>
        <p:sp>
          <p:nvSpPr>
            <p:cNvPr id="25" name="Rectangle 46"/>
            <p:cNvSpPr>
              <a:spLocks noChangeArrowheads="1"/>
            </p:cNvSpPr>
            <p:nvPr/>
          </p:nvSpPr>
          <p:spPr bwMode="auto">
            <a:xfrm>
              <a:off x="8758364" y="3029704"/>
              <a:ext cx="431800" cy="431800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80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0837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vel">
  <a:themeElements>
    <a:clrScheme name="">
      <a:dk1>
        <a:srgbClr val="000000"/>
      </a:dk1>
      <a:lt1>
        <a:srgbClr val="FFFFFF"/>
      </a:lt1>
      <a:dk2>
        <a:srgbClr val="01486B"/>
      </a:dk2>
      <a:lt2>
        <a:srgbClr val="002A58"/>
      </a:lt2>
      <a:accent1>
        <a:srgbClr val="0075F6"/>
      </a:accent1>
      <a:accent2>
        <a:srgbClr val="02886B"/>
      </a:accent2>
      <a:accent3>
        <a:srgbClr val="FFFFFF"/>
      </a:accent3>
      <a:accent4>
        <a:srgbClr val="000000"/>
      </a:accent4>
      <a:accent5>
        <a:srgbClr val="AABDFA"/>
      </a:accent5>
      <a:accent6>
        <a:srgbClr val="027B60"/>
      </a:accent6>
      <a:hlink>
        <a:srgbClr val="D60029"/>
      </a:hlink>
      <a:folHlink>
        <a:srgbClr val="009900"/>
      </a:folHlink>
    </a:clrScheme>
    <a:fontScheme name="Level">
      <a:majorFont>
        <a:latin typeface="TUE Met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7B14C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5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1182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C1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6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0075F6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BDFA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GDIntro2006</Template>
  <TotalTime>13281</TotalTime>
  <Words>1914</Words>
  <Application>Microsoft Office PowerPoint</Application>
  <PresentationFormat>On-screen Show (4:3)</PresentationFormat>
  <Paragraphs>657</Paragraphs>
  <Slides>41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Verdana</vt:lpstr>
      <vt:lpstr>Wingdings</vt:lpstr>
      <vt:lpstr>Arial Unicode MS</vt:lpstr>
      <vt:lpstr>Times New Roman</vt:lpstr>
      <vt:lpstr>TUE Meta</vt:lpstr>
      <vt:lpstr>Level</vt:lpstr>
      <vt:lpstr>Equation</vt:lpstr>
      <vt:lpstr>2IS80 Fundamentals of Informatics</vt:lpstr>
      <vt:lpstr>Algorithms</vt:lpstr>
      <vt:lpstr>Describing algorithms</vt:lpstr>
      <vt:lpstr>Recursion</vt:lpstr>
      <vt:lpstr>Recursion</vt:lpstr>
      <vt:lpstr>Recursion</vt:lpstr>
      <vt:lpstr>Recursive Search</vt:lpstr>
      <vt:lpstr>Searching</vt:lpstr>
      <vt:lpstr>Binary Search </vt:lpstr>
      <vt:lpstr>Binary Search </vt:lpstr>
      <vt:lpstr>Correctness proof</vt:lpstr>
      <vt:lpstr>Binary Search </vt:lpstr>
      <vt:lpstr>Recursive Binary Search</vt:lpstr>
      <vt:lpstr>Sorting</vt:lpstr>
      <vt:lpstr>The sorting problem</vt:lpstr>
      <vt:lpstr>Selection Sort</vt:lpstr>
      <vt:lpstr>Selection Sort</vt:lpstr>
      <vt:lpstr>Insertion Sort</vt:lpstr>
      <vt:lpstr>Incremental algorithms</vt:lpstr>
      <vt:lpstr>Insertion Sort</vt:lpstr>
      <vt:lpstr>Insertion Sort</vt:lpstr>
      <vt:lpstr>Correctness</vt:lpstr>
      <vt:lpstr>Correctness proof</vt:lpstr>
      <vt:lpstr>Correctness proof</vt:lpstr>
      <vt:lpstr>Correctness proof</vt:lpstr>
      <vt:lpstr>Correctness proof</vt:lpstr>
      <vt:lpstr>Another sorting algorithm</vt:lpstr>
      <vt:lpstr>Merge Sort</vt:lpstr>
      <vt:lpstr>Divide-and-conquer</vt:lpstr>
      <vt:lpstr>Merge Sort</vt:lpstr>
      <vt:lpstr>Merge Sort</vt:lpstr>
      <vt:lpstr>Merge Sort</vt:lpstr>
      <vt:lpstr>Merge Sort</vt:lpstr>
      <vt:lpstr>Efficiency</vt:lpstr>
      <vt:lpstr>Quiz</vt:lpstr>
      <vt:lpstr>Analysis of Insertion Sort</vt:lpstr>
      <vt:lpstr>Analysis of Insertion Sort</vt:lpstr>
      <vt:lpstr>Analysis of Merge Sort</vt:lpstr>
      <vt:lpstr>Analysis of Merge Sort</vt:lpstr>
      <vt:lpstr>Rate of growth</vt:lpstr>
      <vt:lpstr>Sorting algorithms</vt:lpstr>
    </vt:vector>
  </TitlesOfParts>
  <Company>Technische Universiteit Eindhoven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2IL05 Data Structures</dc:title>
  <dc:creator>Bettina Speckmann</dc:creator>
  <cp:lastModifiedBy>Bettina Speckmann</cp:lastModifiedBy>
  <cp:revision>1010</cp:revision>
  <cp:lastPrinted>2014-11-26T14:31:10Z</cp:lastPrinted>
  <dcterms:created xsi:type="dcterms:W3CDTF">2007-08-26T17:39:31Z</dcterms:created>
  <dcterms:modified xsi:type="dcterms:W3CDTF">2015-11-25T17:00:35Z</dcterms:modified>
</cp:coreProperties>
</file>