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2" r:id="rId1"/>
    <p:sldMasterId id="2147483654" r:id="rId2"/>
    <p:sldMasterId id="2147483656" r:id="rId3"/>
  </p:sldMasterIdLst>
  <p:notesMasterIdLst>
    <p:notesMasterId r:id="rId15"/>
  </p:notesMasterIdLst>
  <p:handoutMasterIdLst>
    <p:handoutMasterId r:id="rId16"/>
  </p:handoutMasterIdLst>
  <p:sldIdLst>
    <p:sldId id="256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70" r:id="rId13"/>
    <p:sldId id="261" r:id="rId1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é Spanjaard" initials="" lastIdx="0" clrIdx="0"/>
  <p:cmAuthor id="1" name="TU/e" initials="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2208"/>
  </p:normalViewPr>
  <p:slideViewPr>
    <p:cSldViewPr>
      <p:cViewPr varScale="1">
        <p:scale>
          <a:sx n="97" d="100"/>
          <a:sy n="97" d="100"/>
        </p:scale>
        <p:origin x="80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E7013-4E1B-984A-BB37-D1A794CEF97B}" type="datetimeFigureOut">
              <a:rPr lang="en-US" smtClean="0"/>
              <a:t>8/30/16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92D7D-433E-F544-96C8-251CDA912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451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0C66B1-5B01-4A4F-A214-97A68042B58A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2257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matter of giving and taking</a:t>
            </a:r>
          </a:p>
          <a:p>
            <a:r>
              <a:rPr lang="en-US" dirty="0" smtClean="0"/>
              <a:t>Main</a:t>
            </a:r>
            <a:r>
              <a:rPr lang="en-US" baseline="0" dirty="0" smtClean="0"/>
              <a:t> contribution: simplified algorithm for playing </a:t>
            </a:r>
            <a:r>
              <a:rPr lang="en-US" baseline="0" dirty="0" err="1" smtClean="0"/>
              <a:t>Nim</a:t>
            </a:r>
            <a:r>
              <a:rPr lang="en-US" baseline="0" dirty="0" smtClean="0"/>
              <a:t> perfectly</a:t>
            </a:r>
          </a:p>
          <a:p>
            <a:r>
              <a:rPr lang="en-US" baseline="0" dirty="0" smtClean="0"/>
              <a:t>Teachable in primary school</a:t>
            </a:r>
          </a:p>
          <a:p>
            <a:r>
              <a:rPr lang="en-US" baseline="0" dirty="0" smtClean="0"/>
              <a:t>Supports computational thinking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66B1-5B01-4A4F-A214-97A68042B58A}" type="slidenum">
              <a:rPr lang="nl-NL" smtClean="0"/>
              <a:pPr/>
              <a:t>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197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all, it’s supposed to be a dialogue!</a:t>
            </a:r>
          </a:p>
          <a:p>
            <a:r>
              <a:rPr lang="en-US" dirty="0" smtClean="0"/>
              <a:t>I will try to tell enough so that everyone hears something new.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66B1-5B01-4A4F-A214-97A68042B58A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417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= IOI Secretariat</a:t>
            </a:r>
          </a:p>
          <a:p>
            <a:r>
              <a:rPr lang="en-US" dirty="0" smtClean="0"/>
              <a:t>ISC</a:t>
            </a:r>
            <a:r>
              <a:rPr lang="en-US" baseline="0" dirty="0" smtClean="0"/>
              <a:t> = IOI Scientific Committee</a:t>
            </a:r>
          </a:p>
          <a:p>
            <a:r>
              <a:rPr lang="en-US" baseline="0" dirty="0" smtClean="0"/>
              <a:t>And: Hello to friends from the past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66B1-5B01-4A4F-A214-97A68042B58A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43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Nim</a:t>
            </a:r>
            <a:r>
              <a:rPr lang="en-US" baseline="0" dirty="0" smtClean="0"/>
              <a:t>, this misère rule Is standard</a:t>
            </a:r>
            <a:endParaRPr lang="en-US" dirty="0" smtClean="0"/>
          </a:p>
          <a:p>
            <a:r>
              <a:rPr lang="en-US" dirty="0" smtClean="0"/>
              <a:t>Would you</a:t>
            </a:r>
            <a:r>
              <a:rPr lang="en-US" baseline="0" dirty="0" smtClean="0"/>
              <a:t> like to start in the given state?</a:t>
            </a:r>
          </a:p>
          <a:p>
            <a:r>
              <a:rPr lang="en-US" baseline="0" dirty="0" smtClean="0"/>
              <a:t>If so, what would be your move?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66B1-5B01-4A4F-A214-97A68042B58A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751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Chess and go are partial:</a:t>
            </a:r>
            <a:r>
              <a:rPr lang="en-US" baseline="0" dirty="0" smtClean="0"/>
              <a:t> </a:t>
            </a:r>
            <a:r>
              <a:rPr lang="en-US" dirty="0" smtClean="0"/>
              <a:t>you can only move your “own” </a:t>
            </a:r>
            <a:r>
              <a:rPr lang="en-US" dirty="0" smtClean="0"/>
              <a:t>pieces</a:t>
            </a:r>
          </a:p>
          <a:p>
            <a:r>
              <a:rPr lang="en-US" dirty="0" smtClean="0"/>
              <a:t>This is where the presenting from</a:t>
            </a:r>
            <a:r>
              <a:rPr lang="en-US" baseline="0" dirty="0" smtClean="0"/>
              <a:t> the title comes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66B1-5B01-4A4F-A214-97A68042B58A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321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Easy:</a:t>
            </a:r>
            <a:r>
              <a:rPr lang="en-US" baseline="0" dirty="0" smtClean="0"/>
              <a:t> take from pile with &gt; 1 item, to make # </a:t>
            </a:r>
            <a:r>
              <a:rPr lang="en-US" baseline="0" dirty="0" smtClean="0"/>
              <a:t>piles (of 1 item) </a:t>
            </a:r>
            <a:r>
              <a:rPr lang="en-US" baseline="0" dirty="0" smtClean="0"/>
              <a:t>odd</a:t>
            </a:r>
            <a:endParaRPr lang="en-US" dirty="0" smtClean="0"/>
          </a:p>
          <a:p>
            <a:r>
              <a:rPr lang="en-US" dirty="0" smtClean="0"/>
              <a:t>Else: determine </a:t>
            </a:r>
            <a:r>
              <a:rPr lang="en-US" dirty="0" err="1" smtClean="0"/>
              <a:t>nim</a:t>
            </a:r>
            <a:r>
              <a:rPr lang="en-US" dirty="0" smtClean="0"/>
              <a:t> sum = </a:t>
            </a:r>
            <a:r>
              <a:rPr lang="en-US" dirty="0" err="1" smtClean="0"/>
              <a:t>xor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err="1" smtClean="0"/>
              <a:t>nim</a:t>
            </a:r>
            <a:r>
              <a:rPr lang="en-US" dirty="0" smtClean="0"/>
              <a:t> sum = 0, then </a:t>
            </a:r>
            <a:r>
              <a:rPr lang="en-US" dirty="0" smtClean="0"/>
              <a:t>your move </a:t>
            </a:r>
            <a:r>
              <a:rPr lang="en-US" dirty="0" smtClean="0"/>
              <a:t>always</a:t>
            </a:r>
            <a:r>
              <a:rPr lang="en-US" baseline="0" dirty="0" smtClean="0"/>
              <a:t> </a:t>
            </a:r>
            <a:r>
              <a:rPr lang="en-US" baseline="0" dirty="0" smtClean="0"/>
              <a:t>makes </a:t>
            </a:r>
            <a:r>
              <a:rPr lang="en-US" baseline="0" dirty="0" err="1" smtClean="0"/>
              <a:t>nim</a:t>
            </a:r>
            <a:r>
              <a:rPr lang="en-US" baseline="0" dirty="0" smtClean="0"/>
              <a:t> sum ≠ 0</a:t>
            </a:r>
          </a:p>
          <a:p>
            <a:r>
              <a:rPr lang="en-US" baseline="0" dirty="0" smtClean="0"/>
              <a:t>Not so easy to explain in primary school</a:t>
            </a:r>
          </a:p>
          <a:p>
            <a:r>
              <a:rPr lang="en-US" baseline="0" dirty="0" smtClean="0"/>
              <a:t>And why does it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66B1-5B01-4A4F-A214-97A68042B58A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192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elegant pile-splitting algorithm is the main contribution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baseline="0" dirty="0" smtClean="0"/>
              <a:t>terminates because number of groups diminishes with each merge</a:t>
            </a:r>
          </a:p>
          <a:p>
            <a:r>
              <a:rPr lang="en-US" baseline="0" dirty="0" smtClean="0"/>
              <a:t>You don’t need to know that the group sizes are powers of 2 in size</a:t>
            </a:r>
          </a:p>
          <a:p>
            <a:r>
              <a:rPr lang="en-US" baseline="0" dirty="0" smtClean="0"/>
              <a:t>It produces the binary notation!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Group size 16 occurs </a:t>
            </a:r>
            <a:r>
              <a:rPr lang="en-US" baseline="0" dirty="0" smtClean="0"/>
              <a:t>1x in pile of size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66B1-5B01-4A4F-A214-97A68042B58A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2888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make all occurrence counts even,</a:t>
            </a:r>
          </a:p>
          <a:p>
            <a:r>
              <a:rPr lang="en-US" dirty="0" smtClean="0"/>
              <a:t>because taking first </a:t>
            </a:r>
            <a:r>
              <a:rPr lang="en-US" dirty="0" smtClean="0"/>
              <a:t>1 item </a:t>
            </a:r>
            <a:r>
              <a:rPr lang="en-US" dirty="0" smtClean="0"/>
              <a:t>resulted in an extra group of each smaller power-of-2 </a:t>
            </a:r>
            <a:r>
              <a:rPr lang="en-US" dirty="0" smtClean="0"/>
              <a:t>size</a:t>
            </a:r>
          </a:p>
          <a:p>
            <a:endParaRPr lang="en-US" dirty="0" smtClean="0"/>
          </a:p>
          <a:p>
            <a:r>
              <a:rPr lang="en-US" dirty="0" smtClean="0"/>
              <a:t>In pile that now has size 18, each group size of smaller power-of-2 occurs at</a:t>
            </a:r>
            <a:r>
              <a:rPr lang="en-US" baseline="0" dirty="0" smtClean="0"/>
              <a:t> least once</a:t>
            </a:r>
          </a:p>
          <a:p>
            <a:r>
              <a:rPr lang="en-US" baseline="0" dirty="0" smtClean="0"/>
              <a:t>So, you can always make the total occurrence count for each group size even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66B1-5B01-4A4F-A214-97A68042B58A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68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new algorithm is cumbersome to program in an imperative language (try it)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66B1-5B01-4A4F-A214-97A68042B58A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444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backwards</a:t>
            </a:r>
          </a:p>
          <a:p>
            <a:r>
              <a:rPr lang="en-US" dirty="0" smtClean="0"/>
              <a:t>Map, </a:t>
            </a:r>
            <a:r>
              <a:rPr lang="en-US" dirty="0" err="1" smtClean="0"/>
              <a:t>FixedPoint</a:t>
            </a:r>
            <a:r>
              <a:rPr lang="en-US" dirty="0" smtClean="0"/>
              <a:t>, Join,</a:t>
            </a:r>
            <a:r>
              <a:rPr lang="en-US" baseline="0" dirty="0" smtClean="0"/>
              <a:t> Table are predefined</a:t>
            </a:r>
            <a:endParaRPr lang="en-US" dirty="0" smtClean="0"/>
          </a:p>
          <a:p>
            <a:r>
              <a:rPr lang="en-US" dirty="0" smtClean="0"/>
              <a:t>For</a:t>
            </a:r>
            <a:r>
              <a:rPr lang="en-US" baseline="0" dirty="0" smtClean="0"/>
              <a:t> remainder, see the article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66B1-5B01-4A4F-A214-97A68042B58A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234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9A7E40DA-411A-8E4C-8C9D-C81785A6F0E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16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343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343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C3F8C9AF-E0FA-EB42-B2EE-9DBCB7E7074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03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vOF 2012 Tom Verhoeff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68760"/>
            <a:ext cx="5394006" cy="4040602"/>
          </a:xfrm>
          <a:prstGeom prst="rect">
            <a:avLst/>
          </a:prstGeom>
        </p:spPr>
      </p:pic>
      <p:pic>
        <p:nvPicPr>
          <p:cNvPr id="50191" name="Picture 15" descr="blue 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title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</a:t>
            </a:r>
            <a:endParaRPr lang="nl-NL" noProof="0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subtitle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</a:t>
            </a:r>
            <a:endParaRPr lang="nl-NL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E558D3FA-2C26-E64C-8595-89F494B61A6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055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AE754B1A-C1F1-944F-A082-B668DA6CDB29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201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D0E8407E-1292-A14B-9092-CE9427A65B48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864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45795996-8D03-504B-87B6-1FE1C42772B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00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C5DB8DB3-B8F5-4042-AAC6-A106120D6653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4275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6C44DF3C-5CB7-6246-AC44-150820374C7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980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38411388-A909-2D49-98C8-DA78A1D81E0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40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F0C2FAA5-82A0-3144-810C-9CB93BEEB98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5053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EBDD4098-72BC-1944-BCEF-FE04BE10D4C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824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76F6816E-3280-284B-B621-4741BE412F5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557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64737B67-0C56-A74D-8CCA-AAE10FF04AF0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04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 noProof="0" smtClean="0"/>
              <a:t>Click to edit Master title style</a:t>
            </a:r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CEE1FF9E-66A5-8F4E-9DAF-DFCF1B07DBC0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8060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75B60EC3-2E96-834E-895A-C9977CBA9916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369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91C9CAE5-209E-BB45-A824-13F54E0555E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408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76BB9524-D217-F64E-9DC8-4078AC92CC63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296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8D57AE8E-3941-054E-A340-0FD666758EB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887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B0F5ABED-C0BF-194B-AA96-483FAA5B955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79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CCF7B3A0-BE6D-4D41-9EE0-83200FF9EAA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8713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57EA93ED-0D65-D847-B079-D2B5ACF6B4C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120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8CE99F20-560B-5E44-8A81-21F466D4A200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301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52397B82-F030-344B-A8DE-D0B6B57C5C9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2800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11F0769F-9770-2140-B570-E1320E8F74E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142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EA1CE34F-9787-E847-92C4-7323C60E228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97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55DE953A-4A93-314A-977F-30F36666DCB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657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9D80B079-A25F-974F-9D8F-1705EF03A27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84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573D3706-0DBC-F341-9F3A-39FD47B47978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976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F9949441-A3DF-0643-8F68-0E13E1F6A21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74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49CCE219-D3B5-C94A-841A-D1D85D6B0CF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94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0" name="Picture 18" descr="blue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pic>
        <p:nvPicPr>
          <p:cNvPr id="23562" name="Picture 10" descr="date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PAGE </a:t>
            </a:r>
            <a:fld id="{405F85BA-3732-8340-8283-8623A05492E8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23564" name="Picture 12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4650" cy="39592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  <a:ea typeface="+mn-ea"/>
        </a:defRPr>
      </a:lvl2pPr>
      <a:lvl3pPr marL="809625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+mn-ea"/>
        </a:defRPr>
      </a:lvl3pPr>
      <a:lvl4pPr marL="1090613" indent="-2794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+mn-ea"/>
        </a:defRPr>
      </a:lvl4pPr>
      <a:lvl5pPr marL="13493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+mn-ea"/>
        </a:defRPr>
      </a:lvl5pPr>
      <a:lvl6pPr marL="18065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+mn-ea"/>
        </a:defRPr>
      </a:lvl6pPr>
      <a:lvl7pPr marL="22637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+mn-ea"/>
        </a:defRPr>
      </a:lvl7pPr>
      <a:lvl8pPr marL="27209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+mn-ea"/>
        </a:defRPr>
      </a:lvl8pPr>
      <a:lvl9pPr marL="3178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71" name="Picture 19" descr="blue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9" descr="date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PAGE </a:t>
            </a:r>
            <a:fld id="{A4339A18-2687-DB41-A274-465AA7E500C7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49163" name="Picture 11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68288" indent="-2682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  <a:ea typeface="+mn-ea"/>
        </a:defRPr>
      </a:lvl2pPr>
      <a:lvl3pPr marL="814388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+mn-ea"/>
        </a:defRPr>
      </a:lvl3pPr>
      <a:lvl4pPr marL="1069975" indent="-2540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+mn-ea"/>
        </a:defRPr>
      </a:lvl4pPr>
      <a:lvl5pPr marL="13493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+mn-ea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+mn-ea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+mn-ea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+mn-ea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9" name="Picture 13" descr="blue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38" name="Picture 2" descr="date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nl-NL" smtClean="0"/>
              <a:t>/ Department of Math &amp; CS</a:t>
            </a:r>
            <a:endParaRPr lang="nl-NL"/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PAGE </a:t>
            </a:r>
            <a:fld id="{550A4B2D-7021-2244-AFFE-688D1CDB95EC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219143" name="Picture 7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1914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68288" indent="-2682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  <a:ea typeface="+mn-ea"/>
        </a:defRPr>
      </a:lvl2pPr>
      <a:lvl3pPr marL="814388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+mn-ea"/>
        </a:defRPr>
      </a:lvl3pPr>
      <a:lvl4pPr marL="1069975" indent="-2540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+mn-ea"/>
        </a:defRPr>
      </a:lvl4pPr>
      <a:lvl5pPr marL="13493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+mn-ea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+mn-ea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+mn-ea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+mn-ea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Problem Solving, Presenting, and Programming</a:t>
            </a:r>
            <a:br>
              <a:rPr lang="en-US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238500"/>
            <a:ext cx="5113337" cy="1630660"/>
          </a:xfrm>
        </p:spPr>
        <p:txBody>
          <a:bodyPr/>
          <a:lstStyle/>
          <a:p>
            <a:r>
              <a:rPr lang="en-US" dirty="0"/>
              <a:t>Tom Verhoeff</a:t>
            </a:r>
            <a:br>
              <a:rPr lang="en-US" dirty="0"/>
            </a:br>
            <a:r>
              <a:rPr lang="en-US" dirty="0"/>
              <a:t>Dept. Math. &amp; Computer </a:t>
            </a:r>
            <a:r>
              <a:rPr lang="en-US" dirty="0" smtClean="0"/>
              <a:t>Science</a:t>
            </a:r>
          </a:p>
          <a:p>
            <a:endParaRPr lang="en-US" dirty="0" smtClean="0"/>
          </a:p>
          <a:p>
            <a:r>
              <a:rPr lang="en-US" dirty="0" smtClean="0"/>
              <a:t>To be p</a:t>
            </a:r>
            <a:r>
              <a:rPr lang="en-US" dirty="0" smtClean="0"/>
              <a:t>resented </a:t>
            </a:r>
            <a:r>
              <a:rPr lang="en-US" dirty="0" smtClean="0"/>
              <a:t>at IOI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7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Presenting a solution can be a </a:t>
            </a:r>
            <a:r>
              <a:rPr lang="en-US" smtClean="0"/>
              <a:t>problem in itself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Simple and insightful algorithm for </a:t>
            </a:r>
            <a:r>
              <a:rPr lang="en-US" dirty="0" err="1" smtClean="0"/>
              <a:t>Nim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Exercise:</a:t>
            </a:r>
          </a:p>
          <a:p>
            <a:pPr lvl="1"/>
            <a:r>
              <a:rPr lang="en-US" dirty="0" smtClean="0"/>
              <a:t>Find algorithm when taking from </a:t>
            </a:r>
            <a:r>
              <a:rPr lang="en-US" i="1" dirty="0" smtClean="0"/>
              <a:t>one or two </a:t>
            </a:r>
            <a:r>
              <a:rPr lang="en-US" dirty="0" smtClean="0"/>
              <a:t>piles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Department of Math &amp; CS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5386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Content Placeholder 4" descr="j0315598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7" b="13707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Department of Math &amp; CS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31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Involved in IOI from 1994 until 2007</a:t>
            </a:r>
          </a:p>
          <a:p>
            <a:pPr lvl="1"/>
            <a:r>
              <a:rPr lang="en-US" dirty="0" smtClean="0"/>
              <a:t>IS: website with historic data</a:t>
            </a:r>
          </a:p>
          <a:p>
            <a:pPr lvl="1"/>
            <a:r>
              <a:rPr lang="en-US" dirty="0" smtClean="0"/>
              <a:t>ISC: co-founder, chair</a:t>
            </a:r>
          </a:p>
          <a:p>
            <a:pPr lvl="1"/>
            <a:r>
              <a:rPr lang="en-US" dirty="0" smtClean="0"/>
              <a:t>IOI Syllabus, co-author, editor</a:t>
            </a:r>
          </a:p>
          <a:p>
            <a:pPr lvl="1"/>
            <a:endParaRPr lang="en-US" dirty="0"/>
          </a:p>
          <a:p>
            <a:r>
              <a:rPr lang="en-US" dirty="0" smtClean="0"/>
              <a:t>Teach math enrichment classes in primary school</a:t>
            </a:r>
          </a:p>
          <a:p>
            <a:pPr lvl="1"/>
            <a:r>
              <a:rPr lang="en-US" dirty="0" smtClean="0"/>
              <a:t>Weekly</a:t>
            </a:r>
          </a:p>
          <a:p>
            <a:pPr lvl="1"/>
            <a:r>
              <a:rPr lang="en-US" dirty="0" smtClean="0"/>
              <a:t>Focus on problem solving</a:t>
            </a:r>
          </a:p>
          <a:p>
            <a:pPr lvl="1"/>
            <a:r>
              <a:rPr lang="en-US" dirty="0" smtClean="0"/>
              <a:t>Classical problems + exotic/newer problems</a:t>
            </a:r>
          </a:p>
          <a:p>
            <a:pPr lvl="2"/>
            <a:r>
              <a:rPr lang="en-US" dirty="0" smtClean="0"/>
              <a:t>For references, see the article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Department of Math &amp; CS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8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Classical two-player game</a:t>
            </a:r>
          </a:p>
          <a:p>
            <a:endParaRPr lang="en-US" dirty="0" smtClean="0"/>
          </a:p>
          <a:p>
            <a:r>
              <a:rPr lang="en-US" dirty="0" smtClean="0"/>
              <a:t>State: Several piles of items</a:t>
            </a:r>
          </a:p>
          <a:p>
            <a:r>
              <a:rPr lang="en-US" dirty="0" smtClean="0"/>
              <a:t>Move: Take </a:t>
            </a:r>
            <a:r>
              <a:rPr lang="en-US" i="1" dirty="0" smtClean="0"/>
              <a:t>one or more </a:t>
            </a:r>
            <a:r>
              <a:rPr lang="en-US" dirty="0" smtClean="0"/>
              <a:t>items from </a:t>
            </a:r>
            <a:r>
              <a:rPr lang="en-US" i="1" dirty="0" smtClean="0"/>
              <a:t>one</a:t>
            </a:r>
            <a:r>
              <a:rPr lang="en-US" dirty="0" smtClean="0"/>
              <a:t> pile</a:t>
            </a:r>
          </a:p>
          <a:p>
            <a:r>
              <a:rPr lang="en-US" dirty="0" smtClean="0"/>
              <a:t>End: Whoever takes last item loses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Department of Math &amp; CS</a:t>
            </a:r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1" r="14217"/>
          <a:stretch/>
        </p:blipFill>
        <p:spPr>
          <a:xfrm>
            <a:off x="7236464" y="1412776"/>
            <a:ext cx="1512000" cy="44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9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Known as </a:t>
            </a:r>
            <a:r>
              <a:rPr lang="en-US" i="1" dirty="0" smtClean="0"/>
              <a:t>impartial</a:t>
            </a:r>
            <a:r>
              <a:rPr lang="en-US" dirty="0" smtClean="0"/>
              <a:t> game</a:t>
            </a:r>
          </a:p>
          <a:p>
            <a:pPr lvl="1"/>
            <a:r>
              <a:rPr lang="en-US" dirty="0" smtClean="0"/>
              <a:t>Both players can make the same kind of moves</a:t>
            </a:r>
          </a:p>
          <a:p>
            <a:pPr lvl="1"/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lgorithm for perfect play is known</a:t>
            </a:r>
          </a:p>
          <a:p>
            <a:pPr lvl="1"/>
            <a:r>
              <a:rPr lang="en-US" dirty="0" smtClean="0"/>
              <a:t>Involves </a:t>
            </a:r>
            <a:r>
              <a:rPr lang="en-US" i="1" dirty="0" smtClean="0"/>
              <a:t>binary notation </a:t>
            </a:r>
            <a:r>
              <a:rPr lang="en-US" dirty="0" smtClean="0"/>
              <a:t>and </a:t>
            </a:r>
            <a:r>
              <a:rPr lang="en-US" i="1" dirty="0" err="1" smtClean="0"/>
              <a:t>nim</a:t>
            </a:r>
            <a:r>
              <a:rPr lang="en-US" i="1" dirty="0" smtClean="0"/>
              <a:t> sum </a:t>
            </a:r>
            <a:r>
              <a:rPr lang="en-US" dirty="0" smtClean="0"/>
              <a:t>(</a:t>
            </a:r>
            <a:r>
              <a:rPr lang="en-US" dirty="0" err="1" smtClean="0"/>
              <a:t>xor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Harder to teach in primary school</a:t>
            </a:r>
          </a:p>
          <a:p>
            <a:pPr lvl="1"/>
            <a:r>
              <a:rPr lang="en-US" dirty="0" smtClean="0"/>
              <a:t>So, look for simplification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Department of Math &amp; CS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321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Nim</a:t>
            </a:r>
            <a:r>
              <a:rPr lang="en-US" dirty="0" smtClean="0"/>
              <a:t> 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≤ </a:t>
            </a:r>
            <a:r>
              <a:rPr lang="en-US" dirty="0"/>
              <a:t>1 pile with </a:t>
            </a:r>
            <a:r>
              <a:rPr lang="en-US" dirty="0" smtClean="0"/>
              <a:t>&gt; </a:t>
            </a:r>
            <a:r>
              <a:rPr lang="en-US" dirty="0"/>
              <a:t>1 </a:t>
            </a:r>
            <a:r>
              <a:rPr lang="en-US" dirty="0" smtClean="0"/>
              <a:t>item: “easy” to win</a:t>
            </a:r>
          </a:p>
          <a:p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/>
              <a:t>= 011</a:t>
            </a:r>
          </a:p>
          <a:p>
            <a:r>
              <a:rPr lang="en-US" dirty="0"/>
              <a:t>4 = 100</a:t>
            </a:r>
          </a:p>
          <a:p>
            <a:r>
              <a:rPr lang="en-US" dirty="0"/>
              <a:t>5 = </a:t>
            </a:r>
            <a:r>
              <a:rPr lang="en-US" dirty="0" smtClean="0"/>
              <a:t>101</a:t>
            </a:r>
          </a:p>
          <a:p>
            <a:r>
              <a:rPr lang="en-US" dirty="0"/>
              <a:t>  </a:t>
            </a:r>
            <a:r>
              <a:rPr lang="en-US" dirty="0" smtClean="0"/>
              <a:t> </a:t>
            </a:r>
            <a:r>
              <a:rPr lang="en-US" sz="2800" dirty="0" smtClean="0"/>
              <a:t>⊕</a:t>
            </a:r>
            <a:r>
              <a:rPr lang="en-US" dirty="0" smtClean="0"/>
              <a:t> 010 (</a:t>
            </a:r>
            <a:r>
              <a:rPr lang="en-US" dirty="0" err="1" smtClean="0"/>
              <a:t>nim</a:t>
            </a:r>
            <a:r>
              <a:rPr lang="en-US" dirty="0" smtClean="0"/>
              <a:t> sum)</a:t>
            </a:r>
          </a:p>
          <a:p>
            <a:r>
              <a:rPr lang="en-US" dirty="0" smtClean="0"/>
              <a:t>Lost if </a:t>
            </a:r>
            <a:r>
              <a:rPr lang="en-US" dirty="0" err="1" smtClean="0"/>
              <a:t>nim</a:t>
            </a:r>
            <a:r>
              <a:rPr lang="en-US" dirty="0" smtClean="0"/>
              <a:t> sum = 0</a:t>
            </a:r>
          </a:p>
          <a:p>
            <a:r>
              <a:rPr lang="en-US" dirty="0" smtClean="0"/>
              <a:t>Else: take from pile k with k ⊕ </a:t>
            </a:r>
            <a:r>
              <a:rPr lang="en-US" dirty="0" err="1" smtClean="0"/>
              <a:t>nim</a:t>
            </a:r>
            <a:r>
              <a:rPr lang="en-US" dirty="0" smtClean="0"/>
              <a:t> sum &lt; </a:t>
            </a:r>
            <a:r>
              <a:rPr lang="en-US" dirty="0" smtClean="0"/>
              <a:t>k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leave </a:t>
            </a:r>
            <a:r>
              <a:rPr lang="en-US" dirty="0"/>
              <a:t>k ⊕ </a:t>
            </a:r>
            <a:r>
              <a:rPr lang="en-US" dirty="0" err="1"/>
              <a:t>nim</a:t>
            </a:r>
            <a:r>
              <a:rPr lang="en-US" dirty="0"/>
              <a:t> </a:t>
            </a:r>
            <a:r>
              <a:rPr lang="en-US" dirty="0" smtClean="0"/>
              <a:t>items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Department of Math &amp; CS</a:t>
            </a:r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1" r="14217"/>
          <a:stretch/>
        </p:blipFill>
        <p:spPr>
          <a:xfrm>
            <a:off x="7236464" y="1412776"/>
            <a:ext cx="1512000" cy="44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0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Algorithm,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pile</a:t>
            </a:r>
          </a:p>
          <a:p>
            <a:pPr marL="727075" lvl="1" indent="-457200">
              <a:buFont typeface="+mj-lt"/>
              <a:buAutoNum type="arabicPeriod"/>
            </a:pPr>
            <a:r>
              <a:rPr lang="en-US" dirty="0" smtClean="0"/>
              <a:t>Break it down into groups of size 1</a:t>
            </a:r>
          </a:p>
          <a:p>
            <a:pPr marL="727075" lvl="1" indent="-457200">
              <a:buFont typeface="+mj-lt"/>
              <a:buAutoNum type="arabicPeriod"/>
            </a:pPr>
            <a:r>
              <a:rPr lang="en-US" dirty="0" smtClean="0"/>
              <a:t>Repeatedly merge two groups of equal size</a:t>
            </a:r>
          </a:p>
          <a:p>
            <a:pPr marL="727075" lvl="1" indent="-457200">
              <a:buFont typeface="+mj-lt"/>
              <a:buAutoNum type="arabicPeriod"/>
            </a:pPr>
            <a:r>
              <a:rPr lang="en-US" dirty="0" smtClean="0"/>
              <a:t>This terminates when all group sizes differ</a:t>
            </a:r>
          </a:p>
          <a:p>
            <a:pPr lvl="1"/>
            <a:endParaRPr lang="en-US" dirty="0"/>
          </a:p>
          <a:p>
            <a:r>
              <a:rPr lang="en-US" dirty="0" smtClean="0"/>
              <a:t>19 = //// //// //// //// + // + /		5 = //// + /	3 = // + /</a:t>
            </a:r>
          </a:p>
          <a:p>
            <a:endParaRPr lang="en-US" dirty="0" smtClean="0"/>
          </a:p>
          <a:p>
            <a:r>
              <a:rPr lang="en-US" dirty="0" smtClean="0"/>
              <a:t>Find </a:t>
            </a:r>
            <a:r>
              <a:rPr lang="en-US" i="1" dirty="0" smtClean="0"/>
              <a:t>largest</a:t>
            </a:r>
            <a:r>
              <a:rPr lang="en-US" dirty="0" smtClean="0"/>
              <a:t> group size G with </a:t>
            </a:r>
            <a:r>
              <a:rPr lang="en-US" i="1" dirty="0" smtClean="0"/>
              <a:t>odd</a:t>
            </a:r>
            <a:r>
              <a:rPr lang="en-US" dirty="0" smtClean="0"/>
              <a:t> occurrence count</a:t>
            </a:r>
          </a:p>
          <a:p>
            <a:endParaRPr lang="en-US" dirty="0" smtClean="0"/>
          </a:p>
          <a:p>
            <a:r>
              <a:rPr lang="en-US" dirty="0" smtClean="0"/>
              <a:t>If all even: lost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Department of Math &amp; CS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435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Algorithm, Part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1 from any </a:t>
            </a:r>
            <a:r>
              <a:rPr lang="en-US" dirty="0" smtClean="0"/>
              <a:t>max-size-G </a:t>
            </a:r>
            <a:r>
              <a:rPr lang="en-US" dirty="0" smtClean="0"/>
              <a:t>group, say in pile P</a:t>
            </a:r>
          </a:p>
          <a:p>
            <a:endParaRPr lang="en-US" dirty="0"/>
          </a:p>
          <a:p>
            <a:r>
              <a:rPr lang="en-US" dirty="0" smtClean="0"/>
              <a:t>Split remainder of that group</a:t>
            </a:r>
          </a:p>
          <a:p>
            <a:endParaRPr lang="en-US" dirty="0" smtClean="0"/>
          </a:p>
          <a:p>
            <a:r>
              <a:rPr lang="en-US" dirty="0" smtClean="0"/>
              <a:t>18 </a:t>
            </a:r>
            <a:r>
              <a:rPr lang="en-US" dirty="0"/>
              <a:t>= </a:t>
            </a:r>
            <a:r>
              <a:rPr lang="en-US" u="sng" dirty="0"/>
              <a:t>//// //// </a:t>
            </a:r>
            <a:r>
              <a:rPr lang="en-US" u="sng" dirty="0" smtClean="0"/>
              <a:t>+ //// + // + / </a:t>
            </a:r>
            <a:r>
              <a:rPr lang="en-US" dirty="0"/>
              <a:t>+ // + /	5 = //// + /	3 = // + /</a:t>
            </a:r>
          </a:p>
          <a:p>
            <a:endParaRPr lang="en-US" dirty="0"/>
          </a:p>
          <a:p>
            <a:r>
              <a:rPr lang="en-US" dirty="0" smtClean="0"/>
              <a:t>Continue taking from pile P such that </a:t>
            </a:r>
            <a:r>
              <a:rPr lang="en-US" i="1" dirty="0" smtClean="0"/>
              <a:t>all</a:t>
            </a:r>
            <a:r>
              <a:rPr lang="en-US" dirty="0" smtClean="0"/>
              <a:t> group sizes have </a:t>
            </a:r>
            <a:r>
              <a:rPr lang="en-US" i="1" dirty="0" smtClean="0"/>
              <a:t>even</a:t>
            </a:r>
            <a:r>
              <a:rPr lang="en-US" dirty="0" smtClean="0"/>
              <a:t> occurrence count</a:t>
            </a:r>
          </a:p>
          <a:p>
            <a:endParaRPr lang="en-US" dirty="0"/>
          </a:p>
          <a:p>
            <a:r>
              <a:rPr lang="en-US" dirty="0" smtClean="0"/>
              <a:t>6 = //// + //	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/>
              <a:t>5 = //// + /	3 = // + /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Department of Math &amp; CS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815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so convenient in imperative language</a:t>
            </a:r>
          </a:p>
          <a:p>
            <a:r>
              <a:rPr lang="en-US" dirty="0" smtClean="0"/>
              <a:t>Easier in functional language with patterns</a:t>
            </a:r>
          </a:p>
          <a:p>
            <a:r>
              <a:rPr lang="en-US" dirty="0" smtClean="0"/>
              <a:t>Wolfram Language</a:t>
            </a:r>
          </a:p>
          <a:p>
            <a:pPr lvl="1"/>
            <a:r>
              <a:rPr lang="en-US" dirty="0" smtClean="0"/>
              <a:t>Mathematica</a:t>
            </a:r>
          </a:p>
          <a:p>
            <a:pPr lvl="1"/>
            <a:r>
              <a:rPr lang="en-US" dirty="0" smtClean="0"/>
              <a:t>Free on Raspberry Pi, Intel Edison</a:t>
            </a:r>
          </a:p>
          <a:p>
            <a:pPr lvl="1"/>
            <a:r>
              <a:rPr lang="en-US" dirty="0" smtClean="0"/>
              <a:t>Free in the Wolfram </a:t>
            </a:r>
            <a:r>
              <a:rPr lang="en-US" dirty="0" smtClean="0"/>
              <a:t>Cloud</a:t>
            </a:r>
          </a:p>
          <a:p>
            <a:pPr lvl="1"/>
            <a:endParaRPr lang="en-US" dirty="0"/>
          </a:p>
          <a:p>
            <a:r>
              <a:rPr lang="en-US" dirty="0" err="1" smtClean="0"/>
              <a:t>www.wolfram.com</a:t>
            </a:r>
            <a:r>
              <a:rPr lang="en-US" dirty="0" smtClean="0"/>
              <a:t>/language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Department of Math &amp; CS</a:t>
            </a:r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636912"/>
            <a:ext cx="24511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4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in Wolfram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8532812" cy="4637112"/>
          </a:xfrm>
        </p:spPr>
        <p:txBody>
          <a:bodyPr/>
          <a:lstStyle/>
          <a:p>
            <a:r>
              <a:rPr lang="en-US" b="0" dirty="0" smtClean="0"/>
              <a:t>singletons[ </a:t>
            </a:r>
            <a:r>
              <a:rPr lang="en-US" b="0" dirty="0" err="1" smtClean="0"/>
              <a:t>n_Integer</a:t>
            </a:r>
            <a:r>
              <a:rPr lang="en-US" b="0" dirty="0" smtClean="0"/>
              <a:t> ] </a:t>
            </a:r>
            <a:r>
              <a:rPr lang="en-US" b="0" dirty="0"/>
              <a:t>:= Table</a:t>
            </a:r>
            <a:r>
              <a:rPr lang="en-US" b="0" dirty="0" smtClean="0"/>
              <a:t>[ {</a:t>
            </a:r>
            <a:r>
              <a:rPr lang="en-US" b="0" dirty="0"/>
              <a:t>1}, </a:t>
            </a:r>
            <a:r>
              <a:rPr lang="en-US" b="0" dirty="0" smtClean="0"/>
              <a:t>n ]</a:t>
            </a:r>
          </a:p>
          <a:p>
            <a:endParaRPr lang="en-US" b="0" dirty="0"/>
          </a:p>
          <a:p>
            <a:r>
              <a:rPr lang="en-US" b="0" dirty="0" smtClean="0"/>
              <a:t>combine[ {</a:t>
            </a:r>
            <a:r>
              <a:rPr lang="en-US" b="0" dirty="0"/>
              <a:t>x</a:t>
            </a:r>
            <a:r>
              <a:rPr lang="en-US" b="0" dirty="0" smtClean="0"/>
              <a:t>___, a</a:t>
            </a:r>
            <a:r>
              <a:rPr lang="en-US" b="0" dirty="0"/>
              <a:t>_, y___, a_, z</a:t>
            </a:r>
            <a:r>
              <a:rPr lang="en-US" b="0" dirty="0" smtClean="0"/>
              <a:t>___} ] := {</a:t>
            </a:r>
            <a:r>
              <a:rPr lang="en-US" b="0" dirty="0"/>
              <a:t>x, Join[a, a], y, z</a:t>
            </a:r>
            <a:r>
              <a:rPr lang="en-US" b="0" dirty="0" smtClean="0"/>
              <a:t>}</a:t>
            </a:r>
            <a:endParaRPr lang="en-US" b="0" dirty="0"/>
          </a:p>
          <a:p>
            <a:r>
              <a:rPr lang="en-US" b="0" dirty="0" smtClean="0"/>
              <a:t>combine[ </a:t>
            </a:r>
            <a:r>
              <a:rPr lang="en-US" b="0" dirty="0" err="1" smtClean="0"/>
              <a:t>list_List</a:t>
            </a:r>
            <a:r>
              <a:rPr lang="en-US" b="0" dirty="0" smtClean="0"/>
              <a:t> ] </a:t>
            </a:r>
            <a:r>
              <a:rPr lang="en-US" b="0" dirty="0"/>
              <a:t>:= </a:t>
            </a:r>
            <a:r>
              <a:rPr lang="en-US" b="0" dirty="0" smtClean="0"/>
              <a:t>list</a:t>
            </a:r>
            <a:endParaRPr lang="en-US" b="0" dirty="0"/>
          </a:p>
          <a:p>
            <a:r>
              <a:rPr lang="en-US" b="0" dirty="0" err="1" smtClean="0"/>
              <a:t>combineStar</a:t>
            </a:r>
            <a:r>
              <a:rPr lang="en-US" b="0" dirty="0" smtClean="0"/>
              <a:t>[ </a:t>
            </a:r>
            <a:r>
              <a:rPr lang="en-US" b="0" dirty="0" err="1" smtClean="0"/>
              <a:t>list_List</a:t>
            </a:r>
            <a:r>
              <a:rPr lang="en-US" b="0" dirty="0" smtClean="0"/>
              <a:t> ] </a:t>
            </a:r>
            <a:r>
              <a:rPr lang="en-US" b="0" dirty="0"/>
              <a:t>:= </a:t>
            </a:r>
            <a:r>
              <a:rPr lang="en-US" b="0" dirty="0" err="1"/>
              <a:t>FixedPoint</a:t>
            </a:r>
            <a:r>
              <a:rPr lang="en-US" b="0" dirty="0" smtClean="0"/>
              <a:t>[ combine</a:t>
            </a:r>
            <a:r>
              <a:rPr lang="en-US" b="0" dirty="0"/>
              <a:t>, </a:t>
            </a:r>
            <a:r>
              <a:rPr lang="en-US" b="0" dirty="0" smtClean="0"/>
              <a:t>list ]</a:t>
            </a:r>
          </a:p>
          <a:p>
            <a:endParaRPr lang="en-US" b="0" dirty="0"/>
          </a:p>
          <a:p>
            <a:r>
              <a:rPr lang="en-US" b="0" dirty="0" smtClean="0"/>
              <a:t>split[ </a:t>
            </a:r>
            <a:r>
              <a:rPr lang="en-US" b="0" dirty="0" err="1" smtClean="0"/>
              <a:t>n_Integer</a:t>
            </a:r>
            <a:r>
              <a:rPr lang="en-US" b="0" dirty="0" smtClean="0"/>
              <a:t> ] </a:t>
            </a:r>
            <a:r>
              <a:rPr lang="en-US" b="0" dirty="0"/>
              <a:t>:= </a:t>
            </a:r>
            <a:r>
              <a:rPr lang="en-US" b="0" dirty="0" err="1" smtClean="0"/>
              <a:t>combineStar</a:t>
            </a:r>
            <a:r>
              <a:rPr lang="en-US" b="0" dirty="0" smtClean="0"/>
              <a:t>[ singletons[ n ] ]</a:t>
            </a:r>
            <a:endParaRPr lang="en-US" b="0" dirty="0"/>
          </a:p>
          <a:p>
            <a:r>
              <a:rPr lang="en-US" b="0" dirty="0" smtClean="0"/>
              <a:t>split[ </a:t>
            </a:r>
            <a:r>
              <a:rPr lang="en-US" b="0" dirty="0" err="1" smtClean="0"/>
              <a:t>position_List</a:t>
            </a:r>
            <a:r>
              <a:rPr lang="en-US" b="0" dirty="0" smtClean="0"/>
              <a:t> ] </a:t>
            </a:r>
            <a:r>
              <a:rPr lang="en-US" b="0" dirty="0"/>
              <a:t>:= Map</a:t>
            </a:r>
            <a:r>
              <a:rPr lang="en-US" b="0" dirty="0" smtClean="0"/>
              <a:t>[ split</a:t>
            </a:r>
            <a:r>
              <a:rPr lang="en-US" b="0" dirty="0"/>
              <a:t>, </a:t>
            </a:r>
            <a:r>
              <a:rPr lang="en-US" b="0" dirty="0" smtClean="0"/>
              <a:t>position ]</a:t>
            </a:r>
          </a:p>
          <a:p>
            <a:endParaRPr lang="en-US" b="0" dirty="0" smtClean="0"/>
          </a:p>
          <a:p>
            <a:r>
              <a:rPr lang="en-US" b="0" dirty="0" smtClean="0"/>
              <a:t>split[ {</a:t>
            </a:r>
            <a:r>
              <a:rPr lang="en-US" b="0" dirty="0"/>
              <a:t>3, 4, 5</a:t>
            </a:r>
            <a:r>
              <a:rPr lang="en-US" b="0" dirty="0" smtClean="0"/>
              <a:t>} ] -&gt; </a:t>
            </a:r>
            <a:r>
              <a:rPr lang="cs-CZ" b="0" dirty="0" smtClean="0"/>
              <a:t>{{{</a:t>
            </a:r>
            <a:r>
              <a:rPr lang="cs-CZ" b="0" dirty="0"/>
              <a:t>1, 1}, {1}}, {{1, 1, 1, 1}}, {{1, 1, 1, 1}, {1}}}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/ Department of Math &amp; CS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097435"/>
      </p:ext>
    </p:extLst>
  </p:cSld>
  <p:clrMapOvr>
    <a:masterClrMapping/>
  </p:clrMapOvr>
</p:sld>
</file>

<file path=ppt/theme/theme1.xml><?xml version="1.0" encoding="utf-8"?>
<a:theme xmlns:a="http://schemas.openxmlformats.org/drawingml/2006/main" name="TUe standard blue">
  <a:themeElements>
    <a:clrScheme name="Blue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transpa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ue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photo">
  <a:themeElements>
    <a:clrScheme name="Blue photo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ue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ue bullets">
  <a:themeElements>
    <a:clrScheme name="Blue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bullet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ue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TUe standard blue.pot</Template>
  <TotalTime>3457</TotalTime>
  <Words>814</Words>
  <Application>Microsoft Macintosh PowerPoint</Application>
  <PresentationFormat>On-screen Show (4:3)</PresentationFormat>
  <Paragraphs>142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TUe standard blue</vt:lpstr>
      <vt:lpstr>Blue photo</vt:lpstr>
      <vt:lpstr>Blue bullets</vt:lpstr>
      <vt:lpstr>Problem Solving, Presenting, and Programming  </vt:lpstr>
      <vt:lpstr>Some Background</vt:lpstr>
      <vt:lpstr>Nim</vt:lpstr>
      <vt:lpstr>Mathematical Analysis</vt:lpstr>
      <vt:lpstr>Nim Sum</vt:lpstr>
      <vt:lpstr>Simplified Algorithm, Part 1</vt:lpstr>
      <vt:lpstr>Simplified Algorithm, Part 2</vt:lpstr>
      <vt:lpstr>Programming</vt:lpstr>
      <vt:lpstr>Programming in Wolfram Language</vt:lpstr>
      <vt:lpstr>Conclusion</vt:lpstr>
      <vt:lpstr>Questions?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 Verhoeff Computer Science Software Eng. &amp; Technology</dc:title>
  <dc:creator/>
  <dc:description>Design by Volle Kracht_x000d_
Template by Orange Pepper BV_x000d_
Copyright 2008</dc:description>
  <cp:lastModifiedBy>T Verhoeff</cp:lastModifiedBy>
  <cp:revision>85</cp:revision>
  <dcterms:created xsi:type="dcterms:W3CDTF">2008-04-07T08:53:01Z</dcterms:created>
  <dcterms:modified xsi:type="dcterms:W3CDTF">2016-08-30T12:05:55Z</dcterms:modified>
</cp:coreProperties>
</file>