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771" r:id="rId2"/>
    <p:sldId id="858" r:id="rId3"/>
    <p:sldId id="859" r:id="rId4"/>
    <p:sldId id="860" r:id="rId5"/>
    <p:sldId id="861" r:id="rId6"/>
    <p:sldId id="862" r:id="rId7"/>
    <p:sldId id="863" r:id="rId8"/>
    <p:sldId id="864" r:id="rId9"/>
    <p:sldId id="865" r:id="rId10"/>
    <p:sldId id="866" r:id="rId11"/>
    <p:sldId id="867" r:id="rId12"/>
    <p:sldId id="868" r:id="rId13"/>
    <p:sldId id="869" r:id="rId14"/>
    <p:sldId id="751" r:id="rId15"/>
    <p:sldId id="752" r:id="rId16"/>
    <p:sldId id="753" r:id="rId17"/>
    <p:sldId id="754" r:id="rId18"/>
    <p:sldId id="755" r:id="rId19"/>
    <p:sldId id="756" r:id="rId20"/>
    <p:sldId id="757" r:id="rId21"/>
    <p:sldId id="758" r:id="rId22"/>
    <p:sldId id="759" r:id="rId23"/>
    <p:sldId id="760" r:id="rId24"/>
    <p:sldId id="761" r:id="rId25"/>
    <p:sldId id="762" r:id="rId26"/>
    <p:sldId id="763" r:id="rId27"/>
    <p:sldId id="764" r:id="rId28"/>
    <p:sldId id="765" r:id="rId29"/>
    <p:sldId id="766" r:id="rId30"/>
    <p:sldId id="767" r:id="rId31"/>
    <p:sldId id="768" r:id="rId32"/>
    <p:sldId id="812" r:id="rId33"/>
    <p:sldId id="815" r:id="rId34"/>
    <p:sldId id="818" r:id="rId35"/>
    <p:sldId id="819" r:id="rId36"/>
    <p:sldId id="870" r:id="rId37"/>
    <p:sldId id="821" r:id="rId38"/>
    <p:sldId id="822" r:id="rId39"/>
    <p:sldId id="823" r:id="rId40"/>
    <p:sldId id="825" r:id="rId41"/>
    <p:sldId id="826" r:id="rId42"/>
    <p:sldId id="871" r:id="rId43"/>
    <p:sldId id="872" r:id="rId44"/>
    <p:sldId id="873" r:id="rId45"/>
    <p:sldId id="828" r:id="rId46"/>
    <p:sldId id="829" r:id="rId47"/>
    <p:sldId id="875" r:id="rId48"/>
    <p:sldId id="876" r:id="rId49"/>
    <p:sldId id="877" r:id="rId50"/>
    <p:sldId id="878" r:id="rId51"/>
    <p:sldId id="879" r:id="rId52"/>
    <p:sldId id="880" r:id="rId53"/>
    <p:sldId id="881" r:id="rId54"/>
    <p:sldId id="738" r:id="rId55"/>
    <p:sldId id="838" r:id="rId56"/>
    <p:sldId id="839" r:id="rId57"/>
    <p:sldId id="840" r:id="rId58"/>
    <p:sldId id="841" r:id="rId59"/>
    <p:sldId id="842" r:id="rId60"/>
    <p:sldId id="843" r:id="rId61"/>
    <p:sldId id="844" r:id="rId62"/>
    <p:sldId id="845" r:id="rId63"/>
    <p:sldId id="846" r:id="rId64"/>
    <p:sldId id="847" r:id="rId65"/>
    <p:sldId id="848" r:id="rId66"/>
    <p:sldId id="850" r:id="rId67"/>
    <p:sldId id="851" r:id="rId68"/>
    <p:sldId id="852" r:id="rId69"/>
    <p:sldId id="854" r:id="rId70"/>
    <p:sldId id="855" r:id="rId71"/>
    <p:sldId id="856" r:id="rId72"/>
    <p:sldId id="813" r:id="rId73"/>
    <p:sldId id="739" r:id="rId74"/>
  </p:sldIdLst>
  <p:sldSz cx="9144000" cy="6858000" type="screen4x3"/>
  <p:notesSz cx="6881813" cy="9296400"/>
  <p:custDataLst>
    <p:tags r:id="rId7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0099"/>
    <a:srgbClr val="FFCC66"/>
    <a:srgbClr val="C0C0C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8" autoAdjust="0"/>
    <p:restoredTop sz="79401" autoAdjust="0"/>
  </p:normalViewPr>
  <p:slideViewPr>
    <p:cSldViewPr snapToGrid="0">
      <p:cViewPr varScale="1">
        <p:scale>
          <a:sx n="57" d="100"/>
          <a:sy n="57" d="100"/>
        </p:scale>
        <p:origin x="1332" y="3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14"/>
    </p:cViewPr>
  </p:sorterViewPr>
  <p:notesViewPr>
    <p:cSldViewPr snapToGrid="0">
      <p:cViewPr varScale="1">
        <p:scale>
          <a:sx n="53" d="100"/>
          <a:sy n="53" d="100"/>
        </p:scale>
        <p:origin x="-1920" y="-10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ltLang="zh-CN"/>
          </a:p>
        </p:txBody>
      </p:sp>
      <p:sp>
        <p:nvSpPr>
          <p:cNvPr id="248835"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25893976-5277-444C-B725-7488AA10F2AE}" type="datetimeFigureOut">
              <a:rPr lang="zh-CN" altLang="en-US"/>
              <a:pPr>
                <a:defRPr/>
              </a:pPr>
              <a:t>2014/6/4</a:t>
            </a:fld>
            <a:endParaRPr lang="en-US" altLang="zh-CN"/>
          </a:p>
        </p:txBody>
      </p:sp>
      <p:sp>
        <p:nvSpPr>
          <p:cNvPr id="248836"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zh-CN"/>
          </a:p>
        </p:txBody>
      </p:sp>
      <p:sp>
        <p:nvSpPr>
          <p:cNvPr id="248837"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C66FC5E-6EFB-4D86-8CAB-D6C5D2AACA97}" type="slidenum">
              <a:rPr lang="zh-CN" altLang="en-US"/>
              <a:pPr>
                <a:defRPr/>
              </a:pPr>
              <a:t>‹#›</a:t>
            </a:fld>
            <a:endParaRPr lang="en-US" altLang="zh-CN"/>
          </a:p>
        </p:txBody>
      </p:sp>
    </p:spTree>
    <p:extLst>
      <p:ext uri="{BB962C8B-B14F-4D97-AF65-F5344CB8AC3E}">
        <p14:creationId xmlns:p14="http://schemas.microsoft.com/office/powerpoint/2010/main" val="54713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85341" tIns="42670" rIns="85341" bIns="42670" numCol="1" anchor="t" anchorCtr="0" compatLnSpc="1">
            <a:prstTxWarp prst="textNoShape">
              <a:avLst/>
            </a:prstTxWarp>
          </a:bodyPr>
          <a:lstStyle>
            <a:lvl1pPr defTabSz="854075">
              <a:defRPr sz="1100"/>
            </a:lvl1pPr>
          </a:lstStyle>
          <a:p>
            <a:pPr>
              <a:defRPr/>
            </a:pPr>
            <a:endParaRPr lang="en-US" altLang="zh-CN"/>
          </a:p>
        </p:txBody>
      </p:sp>
      <p:sp>
        <p:nvSpPr>
          <p:cNvPr id="3075" name="Rectangle 3"/>
          <p:cNvSpPr>
            <a:spLocks noGrp="1" noChangeArrowheads="1"/>
          </p:cNvSpPr>
          <p:nvPr>
            <p:ph type="dt" idx="1"/>
          </p:nvPr>
        </p:nvSpPr>
        <p:spPr bwMode="auto">
          <a:xfrm>
            <a:off x="3897313" y="0"/>
            <a:ext cx="2982912" cy="465138"/>
          </a:xfrm>
          <a:prstGeom prst="rect">
            <a:avLst/>
          </a:prstGeom>
          <a:noFill/>
          <a:ln w="9525">
            <a:noFill/>
            <a:miter lim="800000"/>
            <a:headEnd/>
            <a:tailEnd/>
          </a:ln>
        </p:spPr>
        <p:txBody>
          <a:bodyPr vert="horz" wrap="square" lIns="85341" tIns="42670" rIns="85341" bIns="42670" numCol="1" anchor="t" anchorCtr="0" compatLnSpc="1">
            <a:prstTxWarp prst="textNoShape">
              <a:avLst/>
            </a:prstTxWarp>
          </a:bodyPr>
          <a:lstStyle>
            <a:lvl1pPr algn="r" defTabSz="854075">
              <a:defRPr sz="1100"/>
            </a:lvl1pPr>
          </a:lstStyle>
          <a:p>
            <a:pPr>
              <a:defRPr/>
            </a:pPr>
            <a:endParaRPr lang="en-US" altLang="zh-CN"/>
          </a:p>
        </p:txBody>
      </p:sp>
      <p:sp>
        <p:nvSpPr>
          <p:cNvPr id="25604" name="Rectangle 4"/>
          <p:cNvSpPr>
            <a:spLocks noGrp="1" noRot="1" noChangeAspect="1" noChangeArrowheads="1" noTextEdit="1"/>
          </p:cNvSpPr>
          <p:nvPr>
            <p:ph type="sldImg" idx="2"/>
          </p:nvPr>
        </p:nvSpPr>
        <p:spPr bwMode="auto">
          <a:xfrm>
            <a:off x="1116013" y="696913"/>
            <a:ext cx="4651375"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7388" y="4414838"/>
            <a:ext cx="5507037" cy="4184650"/>
          </a:xfrm>
          <a:prstGeom prst="rect">
            <a:avLst/>
          </a:prstGeom>
          <a:noFill/>
          <a:ln w="9525">
            <a:noFill/>
            <a:miter lim="800000"/>
            <a:headEnd/>
            <a:tailEnd/>
          </a:ln>
        </p:spPr>
        <p:txBody>
          <a:bodyPr vert="horz" wrap="square" lIns="85341" tIns="42670" rIns="85341" bIns="4267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p:spPr>
        <p:txBody>
          <a:bodyPr vert="horz" wrap="square" lIns="85341" tIns="42670" rIns="85341" bIns="42670" numCol="1" anchor="b" anchorCtr="0" compatLnSpc="1">
            <a:prstTxWarp prst="textNoShape">
              <a:avLst/>
            </a:prstTxWarp>
          </a:bodyPr>
          <a:lstStyle>
            <a:lvl1pPr defTabSz="854075">
              <a:defRPr sz="1100"/>
            </a:lvl1pPr>
          </a:lstStyle>
          <a:p>
            <a:pPr>
              <a:defRPr/>
            </a:pPr>
            <a:endParaRPr lang="en-US" altLang="zh-CN"/>
          </a:p>
        </p:txBody>
      </p:sp>
      <p:sp>
        <p:nvSpPr>
          <p:cNvPr id="307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85341" tIns="42670" rIns="85341" bIns="42670" numCol="1" anchor="b" anchorCtr="0" compatLnSpc="1">
            <a:prstTxWarp prst="textNoShape">
              <a:avLst/>
            </a:prstTxWarp>
          </a:bodyPr>
          <a:lstStyle>
            <a:lvl1pPr algn="r" defTabSz="854075">
              <a:defRPr sz="1100"/>
            </a:lvl1pPr>
          </a:lstStyle>
          <a:p>
            <a:pPr>
              <a:defRPr/>
            </a:pPr>
            <a:fld id="{0C27801A-3766-4434-8005-86CA989C7068}" type="slidenum">
              <a:rPr lang="zh-CN" altLang="en-US"/>
              <a:pPr>
                <a:defRPr/>
              </a:pPr>
              <a:t>‹#›</a:t>
            </a:fld>
            <a:endParaRPr lang="en-US" altLang="zh-CN"/>
          </a:p>
        </p:txBody>
      </p:sp>
    </p:spTree>
    <p:extLst>
      <p:ext uri="{BB962C8B-B14F-4D97-AF65-F5344CB8AC3E}">
        <p14:creationId xmlns:p14="http://schemas.microsoft.com/office/powerpoint/2010/main" val="300241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23EF90F7-B859-41A8-A08A-FDA0B390A08A}" type="slidenum">
              <a:rPr lang="zh-CN" altLang="en-US" smtClean="0"/>
              <a:pPr eaLnBrk="1" hangingPunct="1"/>
              <a:t>1</a:t>
            </a:fld>
            <a:endParaRPr lang="en-US" altLang="zh-CN"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smtClean="0"/>
          </a:p>
        </p:txBody>
      </p:sp>
    </p:spTree>
    <p:extLst>
      <p:ext uri="{BB962C8B-B14F-4D97-AF65-F5344CB8AC3E}">
        <p14:creationId xmlns:p14="http://schemas.microsoft.com/office/powerpoint/2010/main" val="228471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4A20C657-16F9-4EFE-ABF1-12AF035B1957}" type="slidenum">
              <a:rPr lang="zh-CN" altLang="en-US" smtClean="0"/>
              <a:pPr eaLnBrk="1" hangingPunct="1"/>
              <a:t>17</a:t>
            </a:fld>
            <a:endParaRPr lang="en-US" altLang="zh-CN" smtClean="0"/>
          </a:p>
        </p:txBody>
      </p:sp>
    </p:spTree>
    <p:extLst>
      <p:ext uri="{BB962C8B-B14F-4D97-AF65-F5344CB8AC3E}">
        <p14:creationId xmlns:p14="http://schemas.microsoft.com/office/powerpoint/2010/main" val="98449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07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1B7B371E-E2E6-4CFB-BCBF-E8EC72EE7C61}" type="slidenum">
              <a:rPr lang="zh-CN" altLang="en-US" smtClean="0"/>
              <a:pPr eaLnBrk="1" hangingPunct="1"/>
              <a:t>18</a:t>
            </a:fld>
            <a:endParaRPr lang="en-US" altLang="zh-CN" smtClean="0"/>
          </a:p>
        </p:txBody>
      </p:sp>
    </p:spTree>
    <p:extLst>
      <p:ext uri="{BB962C8B-B14F-4D97-AF65-F5344CB8AC3E}">
        <p14:creationId xmlns:p14="http://schemas.microsoft.com/office/powerpoint/2010/main" val="333654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20</a:t>
            </a:fld>
            <a:endParaRPr lang="en-US" altLang="zh-CN"/>
          </a:p>
        </p:txBody>
      </p:sp>
    </p:spTree>
    <p:extLst>
      <p:ext uri="{BB962C8B-B14F-4D97-AF65-F5344CB8AC3E}">
        <p14:creationId xmlns:p14="http://schemas.microsoft.com/office/powerpoint/2010/main" val="308025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19EAD579-A4D3-40D8-9957-1578BCD6D7CC}" type="slidenum">
              <a:rPr lang="zh-CN" altLang="en-US" smtClean="0"/>
              <a:pPr eaLnBrk="1" hangingPunct="1"/>
              <a:t>21</a:t>
            </a:fld>
            <a:endParaRPr lang="en-US" altLang="zh-CN" smtClean="0"/>
          </a:p>
        </p:txBody>
      </p:sp>
    </p:spTree>
    <p:extLst>
      <p:ext uri="{BB962C8B-B14F-4D97-AF65-F5344CB8AC3E}">
        <p14:creationId xmlns:p14="http://schemas.microsoft.com/office/powerpoint/2010/main" val="86420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D281AE9B-8736-412A-8972-B2720E05359E}" type="slidenum">
              <a:rPr lang="zh-CN" altLang="en-US" smtClean="0"/>
              <a:pPr eaLnBrk="1" hangingPunct="1"/>
              <a:t>22</a:t>
            </a:fld>
            <a:endParaRPr lang="en-US" altLang="zh-CN" smtClean="0"/>
          </a:p>
        </p:txBody>
      </p:sp>
    </p:spTree>
    <p:extLst>
      <p:ext uri="{BB962C8B-B14F-4D97-AF65-F5344CB8AC3E}">
        <p14:creationId xmlns:p14="http://schemas.microsoft.com/office/powerpoint/2010/main" val="227855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37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AA7B8589-B739-4310-BDE9-04F957FAE37C}" type="slidenum">
              <a:rPr lang="zh-CN" altLang="en-US" smtClean="0"/>
              <a:pPr eaLnBrk="1" hangingPunct="1"/>
              <a:t>23</a:t>
            </a:fld>
            <a:endParaRPr lang="en-US" altLang="zh-CN" smtClean="0"/>
          </a:p>
        </p:txBody>
      </p:sp>
    </p:spTree>
    <p:extLst>
      <p:ext uri="{BB962C8B-B14F-4D97-AF65-F5344CB8AC3E}">
        <p14:creationId xmlns:p14="http://schemas.microsoft.com/office/powerpoint/2010/main" val="108144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ACB5C1E5-8348-4B8A-BB73-92A7CCD0793F}" type="slidenum">
              <a:rPr lang="zh-CN" altLang="en-US" smtClean="0"/>
              <a:pPr eaLnBrk="1" hangingPunct="1"/>
              <a:t>25</a:t>
            </a:fld>
            <a:endParaRPr lang="en-US" altLang="zh-CN" smtClean="0"/>
          </a:p>
        </p:txBody>
      </p:sp>
    </p:spTree>
    <p:extLst>
      <p:ext uri="{BB962C8B-B14F-4D97-AF65-F5344CB8AC3E}">
        <p14:creationId xmlns:p14="http://schemas.microsoft.com/office/powerpoint/2010/main" val="2284226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27</a:t>
            </a:fld>
            <a:endParaRPr lang="en-US" altLang="zh-CN"/>
          </a:p>
        </p:txBody>
      </p:sp>
    </p:spTree>
    <p:extLst>
      <p:ext uri="{BB962C8B-B14F-4D97-AF65-F5344CB8AC3E}">
        <p14:creationId xmlns:p14="http://schemas.microsoft.com/office/powerpoint/2010/main" val="274612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28</a:t>
            </a:fld>
            <a:endParaRPr lang="en-US" altLang="zh-CN"/>
          </a:p>
        </p:txBody>
      </p:sp>
    </p:spTree>
    <p:extLst>
      <p:ext uri="{BB962C8B-B14F-4D97-AF65-F5344CB8AC3E}">
        <p14:creationId xmlns:p14="http://schemas.microsoft.com/office/powerpoint/2010/main" val="662766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94EB9006-8B84-4CC0-975D-6F1374A6D49C}" type="slidenum">
              <a:rPr lang="zh-CN" altLang="en-US" smtClean="0"/>
              <a:pPr eaLnBrk="1" hangingPunct="1"/>
              <a:t>29</a:t>
            </a:fld>
            <a:endParaRPr lang="en-US" altLang="zh-CN" smtClean="0"/>
          </a:p>
        </p:txBody>
      </p:sp>
    </p:spTree>
    <p:extLst>
      <p:ext uri="{BB962C8B-B14F-4D97-AF65-F5344CB8AC3E}">
        <p14:creationId xmlns:p14="http://schemas.microsoft.com/office/powerpoint/2010/main" val="351315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3</a:t>
            </a:fld>
            <a:endParaRPr lang="en-US" altLang="zh-CN"/>
          </a:p>
        </p:txBody>
      </p:sp>
    </p:spTree>
    <p:extLst>
      <p:ext uri="{BB962C8B-B14F-4D97-AF65-F5344CB8AC3E}">
        <p14:creationId xmlns:p14="http://schemas.microsoft.com/office/powerpoint/2010/main" val="944913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A4BD25DB-D2C6-41E2-8BD7-B500AC5EC510}" type="slidenum">
              <a:rPr lang="zh-CN" altLang="en-US" smtClean="0"/>
              <a:pPr eaLnBrk="1" hangingPunct="1"/>
              <a:t>31</a:t>
            </a:fld>
            <a:endParaRPr lang="en-US" altLang="zh-CN" smtClean="0"/>
          </a:p>
        </p:txBody>
      </p:sp>
    </p:spTree>
    <p:extLst>
      <p:ext uri="{BB962C8B-B14F-4D97-AF65-F5344CB8AC3E}">
        <p14:creationId xmlns:p14="http://schemas.microsoft.com/office/powerpoint/2010/main" val="3232947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34</a:t>
            </a:fld>
            <a:endParaRPr lang="en-US" altLang="zh-CN"/>
          </a:p>
        </p:txBody>
      </p:sp>
    </p:spTree>
    <p:extLst>
      <p:ext uri="{BB962C8B-B14F-4D97-AF65-F5344CB8AC3E}">
        <p14:creationId xmlns:p14="http://schemas.microsoft.com/office/powerpoint/2010/main" val="209914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35</a:t>
            </a:fld>
            <a:endParaRPr lang="en-US" altLang="zh-CN"/>
          </a:p>
        </p:txBody>
      </p:sp>
    </p:spTree>
    <p:extLst>
      <p:ext uri="{BB962C8B-B14F-4D97-AF65-F5344CB8AC3E}">
        <p14:creationId xmlns:p14="http://schemas.microsoft.com/office/powerpoint/2010/main" val="28933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39</a:t>
            </a:fld>
            <a:endParaRPr lang="en-US" altLang="zh-CN"/>
          </a:p>
        </p:txBody>
      </p:sp>
    </p:spTree>
    <p:extLst>
      <p:ext uri="{BB962C8B-B14F-4D97-AF65-F5344CB8AC3E}">
        <p14:creationId xmlns:p14="http://schemas.microsoft.com/office/powerpoint/2010/main" val="1238143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40</a:t>
            </a:fld>
            <a:endParaRPr lang="en-US" altLang="zh-CN"/>
          </a:p>
        </p:txBody>
      </p:sp>
    </p:spTree>
    <p:extLst>
      <p:ext uri="{BB962C8B-B14F-4D97-AF65-F5344CB8AC3E}">
        <p14:creationId xmlns:p14="http://schemas.microsoft.com/office/powerpoint/2010/main" val="2272968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42</a:t>
            </a:fld>
            <a:endParaRPr lang="en-US" altLang="zh-CN"/>
          </a:p>
        </p:txBody>
      </p:sp>
    </p:spTree>
    <p:extLst>
      <p:ext uri="{BB962C8B-B14F-4D97-AF65-F5344CB8AC3E}">
        <p14:creationId xmlns:p14="http://schemas.microsoft.com/office/powerpoint/2010/main" val="1401838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43</a:t>
            </a:fld>
            <a:endParaRPr lang="en-US" altLang="zh-CN"/>
          </a:p>
        </p:txBody>
      </p:sp>
    </p:spTree>
    <p:extLst>
      <p:ext uri="{BB962C8B-B14F-4D97-AF65-F5344CB8AC3E}">
        <p14:creationId xmlns:p14="http://schemas.microsoft.com/office/powerpoint/2010/main" val="1401838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44</a:t>
            </a:fld>
            <a:endParaRPr lang="en-US" altLang="zh-CN"/>
          </a:p>
        </p:txBody>
      </p:sp>
    </p:spTree>
    <p:extLst>
      <p:ext uri="{BB962C8B-B14F-4D97-AF65-F5344CB8AC3E}">
        <p14:creationId xmlns:p14="http://schemas.microsoft.com/office/powerpoint/2010/main" val="1401838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47</a:t>
            </a:fld>
            <a:endParaRPr lang="en-US" altLang="zh-CN"/>
          </a:p>
        </p:txBody>
      </p:sp>
    </p:spTree>
    <p:extLst>
      <p:ext uri="{BB962C8B-B14F-4D97-AF65-F5344CB8AC3E}">
        <p14:creationId xmlns:p14="http://schemas.microsoft.com/office/powerpoint/2010/main" val="362136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48</a:t>
            </a:fld>
            <a:endParaRPr lang="en-US" altLang="zh-CN"/>
          </a:p>
        </p:txBody>
      </p:sp>
    </p:spTree>
    <p:extLst>
      <p:ext uri="{BB962C8B-B14F-4D97-AF65-F5344CB8AC3E}">
        <p14:creationId xmlns:p14="http://schemas.microsoft.com/office/powerpoint/2010/main" val="12828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latin typeface="+mn-lt"/>
              <a:cs typeface="+mn-cs"/>
            </a:endParaRPr>
          </a:p>
          <a:p>
            <a:endParaRPr lang="zh-CN" alt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a:t>
            </a:fld>
            <a:endParaRPr lang="zh-CN" altLang="en-US"/>
          </a:p>
        </p:txBody>
      </p:sp>
    </p:spTree>
    <p:extLst>
      <p:ext uri="{BB962C8B-B14F-4D97-AF65-F5344CB8AC3E}">
        <p14:creationId xmlns:p14="http://schemas.microsoft.com/office/powerpoint/2010/main" val="4158776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49</a:t>
            </a:fld>
            <a:endParaRPr lang="en-US" altLang="zh-CN"/>
          </a:p>
        </p:txBody>
      </p:sp>
    </p:spTree>
    <p:extLst>
      <p:ext uri="{BB962C8B-B14F-4D97-AF65-F5344CB8AC3E}">
        <p14:creationId xmlns:p14="http://schemas.microsoft.com/office/powerpoint/2010/main" val="1479745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50</a:t>
            </a:fld>
            <a:endParaRPr lang="en-US" altLang="zh-CN"/>
          </a:p>
        </p:txBody>
      </p:sp>
    </p:spTree>
    <p:extLst>
      <p:ext uri="{BB962C8B-B14F-4D97-AF65-F5344CB8AC3E}">
        <p14:creationId xmlns:p14="http://schemas.microsoft.com/office/powerpoint/2010/main" val="541399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51</a:t>
            </a:fld>
            <a:endParaRPr lang="en-US" altLang="zh-CN"/>
          </a:p>
        </p:txBody>
      </p:sp>
    </p:spTree>
    <p:extLst>
      <p:ext uri="{BB962C8B-B14F-4D97-AF65-F5344CB8AC3E}">
        <p14:creationId xmlns:p14="http://schemas.microsoft.com/office/powerpoint/2010/main" val="342418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52</a:t>
            </a:fld>
            <a:endParaRPr lang="en-US" altLang="zh-CN"/>
          </a:p>
        </p:txBody>
      </p:sp>
    </p:spTree>
    <p:extLst>
      <p:ext uri="{BB962C8B-B14F-4D97-AF65-F5344CB8AC3E}">
        <p14:creationId xmlns:p14="http://schemas.microsoft.com/office/powerpoint/2010/main" val="3313334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53</a:t>
            </a:fld>
            <a:endParaRPr lang="en-US" altLang="zh-CN"/>
          </a:p>
        </p:txBody>
      </p:sp>
    </p:spTree>
    <p:extLst>
      <p:ext uri="{BB962C8B-B14F-4D97-AF65-F5344CB8AC3E}">
        <p14:creationId xmlns:p14="http://schemas.microsoft.com/office/powerpoint/2010/main" val="3358604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61</a:t>
            </a:fld>
            <a:endParaRPr lang="zh-CN" altLang="en-US"/>
          </a:p>
        </p:txBody>
      </p:sp>
    </p:spTree>
    <p:extLst>
      <p:ext uri="{BB962C8B-B14F-4D97-AF65-F5344CB8AC3E}">
        <p14:creationId xmlns:p14="http://schemas.microsoft.com/office/powerpoint/2010/main" val="1027892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62</a:t>
            </a:fld>
            <a:endParaRPr lang="zh-CN" altLang="en-US"/>
          </a:p>
        </p:txBody>
      </p:sp>
    </p:spTree>
    <p:extLst>
      <p:ext uri="{BB962C8B-B14F-4D97-AF65-F5344CB8AC3E}">
        <p14:creationId xmlns:p14="http://schemas.microsoft.com/office/powerpoint/2010/main" val="3928049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63</a:t>
            </a:fld>
            <a:endParaRPr lang="zh-CN" altLang="en-US"/>
          </a:p>
        </p:txBody>
      </p:sp>
    </p:spTree>
    <p:extLst>
      <p:ext uri="{BB962C8B-B14F-4D97-AF65-F5344CB8AC3E}">
        <p14:creationId xmlns:p14="http://schemas.microsoft.com/office/powerpoint/2010/main" val="205205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64</a:t>
            </a:fld>
            <a:endParaRPr lang="zh-CN" altLang="en-US"/>
          </a:p>
        </p:txBody>
      </p:sp>
    </p:spTree>
    <p:extLst>
      <p:ext uri="{BB962C8B-B14F-4D97-AF65-F5344CB8AC3E}">
        <p14:creationId xmlns:p14="http://schemas.microsoft.com/office/powerpoint/2010/main" val="2624574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65</a:t>
            </a:fld>
            <a:endParaRPr lang="zh-CN" altLang="en-US"/>
          </a:p>
        </p:txBody>
      </p:sp>
    </p:spTree>
    <p:extLst>
      <p:ext uri="{BB962C8B-B14F-4D97-AF65-F5344CB8AC3E}">
        <p14:creationId xmlns:p14="http://schemas.microsoft.com/office/powerpoint/2010/main" val="340634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7</a:t>
            </a:fld>
            <a:endParaRPr lang="en-US" altLang="zh-CN"/>
          </a:p>
        </p:txBody>
      </p:sp>
    </p:spTree>
    <p:extLst>
      <p:ext uri="{BB962C8B-B14F-4D97-AF65-F5344CB8AC3E}">
        <p14:creationId xmlns:p14="http://schemas.microsoft.com/office/powerpoint/2010/main" val="2619781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66</a:t>
            </a:fld>
            <a:endParaRPr lang="zh-CN" altLang="en-US"/>
          </a:p>
        </p:txBody>
      </p:sp>
    </p:spTree>
    <p:extLst>
      <p:ext uri="{BB962C8B-B14F-4D97-AF65-F5344CB8AC3E}">
        <p14:creationId xmlns:p14="http://schemas.microsoft.com/office/powerpoint/2010/main" val="2105681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67</a:t>
            </a:fld>
            <a:endParaRPr lang="zh-CN" altLang="en-US"/>
          </a:p>
        </p:txBody>
      </p:sp>
    </p:spTree>
    <p:extLst>
      <p:ext uri="{BB962C8B-B14F-4D97-AF65-F5344CB8AC3E}">
        <p14:creationId xmlns:p14="http://schemas.microsoft.com/office/powerpoint/2010/main" val="974520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68</a:t>
            </a:fld>
            <a:endParaRPr lang="zh-CN" altLang="en-US"/>
          </a:p>
        </p:txBody>
      </p:sp>
    </p:spTree>
    <p:extLst>
      <p:ext uri="{BB962C8B-B14F-4D97-AF65-F5344CB8AC3E}">
        <p14:creationId xmlns:p14="http://schemas.microsoft.com/office/powerpoint/2010/main" val="4257109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69</a:t>
            </a:fld>
            <a:endParaRPr lang="zh-CN" altLang="en-US"/>
          </a:p>
        </p:txBody>
      </p:sp>
    </p:spTree>
    <p:extLst>
      <p:ext uri="{BB962C8B-B14F-4D97-AF65-F5344CB8AC3E}">
        <p14:creationId xmlns:p14="http://schemas.microsoft.com/office/powerpoint/2010/main" val="646546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26F3C4C1-7012-4C5C-B2E7-34961209A46F}" type="slidenum">
              <a:rPr lang="zh-CN" altLang="en-US" smtClean="0"/>
              <a:pPr/>
              <a:t>70</a:t>
            </a:fld>
            <a:endParaRPr lang="zh-CN" altLang="en-US"/>
          </a:p>
        </p:txBody>
      </p:sp>
    </p:spTree>
    <p:extLst>
      <p:ext uri="{BB962C8B-B14F-4D97-AF65-F5344CB8AC3E}">
        <p14:creationId xmlns:p14="http://schemas.microsoft.com/office/powerpoint/2010/main" val="42193983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71</a:t>
            </a:fld>
            <a:endParaRPr lang="en-US" altLang="zh-CN"/>
          </a:p>
        </p:txBody>
      </p:sp>
    </p:spTree>
    <p:extLst>
      <p:ext uri="{BB962C8B-B14F-4D97-AF65-F5344CB8AC3E}">
        <p14:creationId xmlns:p14="http://schemas.microsoft.com/office/powerpoint/2010/main" val="224875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9</a:t>
            </a:fld>
            <a:endParaRPr lang="en-US" altLang="zh-CN"/>
          </a:p>
        </p:txBody>
      </p:sp>
    </p:spTree>
    <p:extLst>
      <p:ext uri="{BB962C8B-B14F-4D97-AF65-F5344CB8AC3E}">
        <p14:creationId xmlns:p14="http://schemas.microsoft.com/office/powerpoint/2010/main" val="197597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C27801A-3766-4434-8005-86CA989C7068}" type="slidenum">
              <a:rPr lang="zh-CN" altLang="en-US" smtClean="0"/>
              <a:pPr>
                <a:defRPr/>
              </a:pPr>
              <a:t>12</a:t>
            </a:fld>
            <a:endParaRPr lang="en-US" altLang="zh-CN"/>
          </a:p>
        </p:txBody>
      </p:sp>
    </p:spTree>
    <p:extLst>
      <p:ext uri="{BB962C8B-B14F-4D97-AF65-F5344CB8AC3E}">
        <p14:creationId xmlns:p14="http://schemas.microsoft.com/office/powerpoint/2010/main" val="298354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51BDDFB7-4A46-44F1-83A9-F5C40A386635}" type="slidenum">
              <a:rPr lang="zh-CN" altLang="en-US" smtClean="0"/>
              <a:pPr eaLnBrk="1" hangingPunct="1"/>
              <a:t>14</a:t>
            </a:fld>
            <a:endParaRPr lang="en-US" altLang="zh-CN" smtClean="0"/>
          </a:p>
        </p:txBody>
      </p:sp>
    </p:spTree>
    <p:extLst>
      <p:ext uri="{BB962C8B-B14F-4D97-AF65-F5344CB8AC3E}">
        <p14:creationId xmlns:p14="http://schemas.microsoft.com/office/powerpoint/2010/main" val="412124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3EC6FC8A-0FBC-4112-AD95-B8136FE453B9}" type="slidenum">
              <a:rPr lang="zh-CN" altLang="en-US" smtClean="0"/>
              <a:pPr eaLnBrk="1" hangingPunct="1"/>
              <a:t>15</a:t>
            </a:fld>
            <a:endParaRPr lang="en-US" altLang="zh-CN" smtClean="0"/>
          </a:p>
        </p:txBody>
      </p:sp>
    </p:spTree>
    <p:extLst>
      <p:ext uri="{BB962C8B-B14F-4D97-AF65-F5344CB8AC3E}">
        <p14:creationId xmlns:p14="http://schemas.microsoft.com/office/powerpoint/2010/main" val="416122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p>
        </p:txBody>
      </p:sp>
      <p:sp>
        <p:nvSpPr>
          <p:cNvPr id="286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075" eaLnBrk="0" hangingPunct="0">
              <a:defRPr>
                <a:solidFill>
                  <a:schemeClr val="tx1"/>
                </a:solidFill>
                <a:latin typeface="Arial" charset="0"/>
                <a:cs typeface="Arial" charset="0"/>
              </a:defRPr>
            </a:lvl1pPr>
            <a:lvl2pPr marL="742950" indent="-285750" defTabSz="854075" eaLnBrk="0" hangingPunct="0">
              <a:defRPr>
                <a:solidFill>
                  <a:schemeClr val="tx1"/>
                </a:solidFill>
                <a:latin typeface="Arial" charset="0"/>
                <a:cs typeface="Arial" charset="0"/>
              </a:defRPr>
            </a:lvl2pPr>
            <a:lvl3pPr marL="1143000" indent="-228600" defTabSz="854075" eaLnBrk="0" hangingPunct="0">
              <a:defRPr>
                <a:solidFill>
                  <a:schemeClr val="tx1"/>
                </a:solidFill>
                <a:latin typeface="Arial" charset="0"/>
                <a:cs typeface="Arial" charset="0"/>
              </a:defRPr>
            </a:lvl3pPr>
            <a:lvl4pPr marL="1600200" indent="-228600" defTabSz="854075" eaLnBrk="0" hangingPunct="0">
              <a:defRPr>
                <a:solidFill>
                  <a:schemeClr val="tx1"/>
                </a:solidFill>
                <a:latin typeface="Arial" charset="0"/>
                <a:cs typeface="Arial" charset="0"/>
              </a:defRPr>
            </a:lvl4pPr>
            <a:lvl5pPr marL="2057400" indent="-228600" defTabSz="854075" eaLnBrk="0" hangingPunct="0">
              <a:defRPr>
                <a:solidFill>
                  <a:schemeClr val="tx1"/>
                </a:solidFill>
                <a:latin typeface="Arial" charset="0"/>
                <a:cs typeface="Arial" charset="0"/>
              </a:defRPr>
            </a:lvl5pPr>
            <a:lvl6pPr marL="2514600" indent="-228600" defTabSz="854075" eaLnBrk="0" fontAlgn="base" hangingPunct="0">
              <a:spcBef>
                <a:spcPct val="0"/>
              </a:spcBef>
              <a:spcAft>
                <a:spcPct val="0"/>
              </a:spcAft>
              <a:defRPr>
                <a:solidFill>
                  <a:schemeClr val="tx1"/>
                </a:solidFill>
                <a:latin typeface="Arial" charset="0"/>
                <a:cs typeface="Arial" charset="0"/>
              </a:defRPr>
            </a:lvl6pPr>
            <a:lvl7pPr marL="2971800" indent="-228600" defTabSz="854075" eaLnBrk="0" fontAlgn="base" hangingPunct="0">
              <a:spcBef>
                <a:spcPct val="0"/>
              </a:spcBef>
              <a:spcAft>
                <a:spcPct val="0"/>
              </a:spcAft>
              <a:defRPr>
                <a:solidFill>
                  <a:schemeClr val="tx1"/>
                </a:solidFill>
                <a:latin typeface="Arial" charset="0"/>
                <a:cs typeface="Arial" charset="0"/>
              </a:defRPr>
            </a:lvl7pPr>
            <a:lvl8pPr marL="3429000" indent="-228600" defTabSz="854075" eaLnBrk="0" fontAlgn="base" hangingPunct="0">
              <a:spcBef>
                <a:spcPct val="0"/>
              </a:spcBef>
              <a:spcAft>
                <a:spcPct val="0"/>
              </a:spcAft>
              <a:defRPr>
                <a:solidFill>
                  <a:schemeClr val="tx1"/>
                </a:solidFill>
                <a:latin typeface="Arial" charset="0"/>
                <a:cs typeface="Arial" charset="0"/>
              </a:defRPr>
            </a:lvl8pPr>
            <a:lvl9pPr marL="3886200" indent="-228600" defTabSz="854075" eaLnBrk="0" fontAlgn="base" hangingPunct="0">
              <a:spcBef>
                <a:spcPct val="0"/>
              </a:spcBef>
              <a:spcAft>
                <a:spcPct val="0"/>
              </a:spcAft>
              <a:defRPr>
                <a:solidFill>
                  <a:schemeClr val="tx1"/>
                </a:solidFill>
                <a:latin typeface="Arial" charset="0"/>
                <a:cs typeface="Arial" charset="0"/>
              </a:defRPr>
            </a:lvl9pPr>
          </a:lstStyle>
          <a:p>
            <a:pPr eaLnBrk="1" hangingPunct="1"/>
            <a:fld id="{21848443-145D-40F8-BED1-681A2A8056C1}" type="slidenum">
              <a:rPr lang="zh-CN" altLang="en-US" smtClean="0"/>
              <a:pPr eaLnBrk="1" hangingPunct="1"/>
              <a:t>16</a:t>
            </a:fld>
            <a:endParaRPr lang="en-US" altLang="zh-CN" smtClean="0"/>
          </a:p>
        </p:txBody>
      </p:sp>
    </p:spTree>
    <p:extLst>
      <p:ext uri="{BB962C8B-B14F-4D97-AF65-F5344CB8AC3E}">
        <p14:creationId xmlns:p14="http://schemas.microsoft.com/office/powerpoint/2010/main" val="177709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9762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00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27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56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822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88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112787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578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734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185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590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7304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74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079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552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1"/>
          <p:cNvSpPr txBox="1">
            <a:spLocks noChangeArrowheads="1"/>
          </p:cNvSpPr>
          <p:nvPr userDrawn="1"/>
        </p:nvSpPr>
        <p:spPr bwMode="auto">
          <a:xfrm>
            <a:off x="8505825" y="6445250"/>
            <a:ext cx="4222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fld id="{F0E0E1D6-E693-4193-BEEE-5A5B706DF0B0}" type="slidenum">
              <a:rPr lang="zh-CN" altLang="en-US" sz="800" smtClean="0">
                <a:ea typeface="宋体" pitchFamily="2" charset="-122"/>
              </a:rPr>
              <a:pPr algn="ctr" eaLnBrk="1" hangingPunct="1">
                <a:spcBef>
                  <a:spcPct val="50000"/>
                </a:spcBef>
                <a:defRPr/>
              </a:pPr>
              <a:t>‹#›</a:t>
            </a:fld>
            <a:endParaRPr lang="en-US" altLang="zh-CN" sz="800" smtClean="0">
              <a:ea typeface="宋体" pitchFamily="2" charset="-122"/>
            </a:endParaRPr>
          </a:p>
        </p:txBody>
      </p:sp>
      <p:pic>
        <p:nvPicPr>
          <p:cNvPr id="1027" name="Picture 12" descr="master_image"/>
          <p:cNvPicPr>
            <a:picLocks noChangeAspect="1" noChangeArrowheads="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03200"/>
            <a:ext cx="91440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3" descr="ntu_logo"/>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6408738"/>
            <a:ext cx="11271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Verdana" pitchFamily="34" charset="0"/>
          <a:cs typeface="Arial" charset="0"/>
        </a:defRPr>
      </a:lvl2pPr>
      <a:lvl3pPr algn="l" rtl="0" eaLnBrk="0" fontAlgn="base" hangingPunct="0">
        <a:spcBef>
          <a:spcPct val="0"/>
        </a:spcBef>
        <a:spcAft>
          <a:spcPct val="0"/>
        </a:spcAft>
        <a:defRPr sz="3200" b="1">
          <a:solidFill>
            <a:srgbClr val="FF0000"/>
          </a:solidFill>
          <a:latin typeface="Verdana" pitchFamily="34" charset="0"/>
          <a:cs typeface="Arial" charset="0"/>
        </a:defRPr>
      </a:lvl3pPr>
      <a:lvl4pPr algn="l" rtl="0" eaLnBrk="0" fontAlgn="base" hangingPunct="0">
        <a:spcBef>
          <a:spcPct val="0"/>
        </a:spcBef>
        <a:spcAft>
          <a:spcPct val="0"/>
        </a:spcAft>
        <a:defRPr sz="3200" b="1">
          <a:solidFill>
            <a:srgbClr val="FF0000"/>
          </a:solidFill>
          <a:latin typeface="Verdana" pitchFamily="34" charset="0"/>
          <a:cs typeface="Arial" charset="0"/>
        </a:defRPr>
      </a:lvl4pPr>
      <a:lvl5pPr algn="l" rtl="0" eaLnBrk="0" fontAlgn="base" hangingPunct="0">
        <a:spcBef>
          <a:spcPct val="0"/>
        </a:spcBef>
        <a:spcAft>
          <a:spcPct val="0"/>
        </a:spcAft>
        <a:defRPr sz="3200" b="1">
          <a:solidFill>
            <a:srgbClr val="FF0000"/>
          </a:solidFill>
          <a:latin typeface="Verdana" pitchFamily="34" charset="0"/>
          <a:cs typeface="Arial" charset="0"/>
        </a:defRPr>
      </a:lvl5pPr>
      <a:lvl6pPr marL="457200" algn="l" rtl="0" fontAlgn="base">
        <a:spcBef>
          <a:spcPct val="0"/>
        </a:spcBef>
        <a:spcAft>
          <a:spcPct val="0"/>
        </a:spcAft>
        <a:defRPr sz="3200" b="1">
          <a:solidFill>
            <a:srgbClr val="FF0000"/>
          </a:solidFill>
          <a:latin typeface="Verdana" pitchFamily="34" charset="0"/>
          <a:cs typeface="Arial" charset="0"/>
        </a:defRPr>
      </a:lvl6pPr>
      <a:lvl7pPr marL="914400" algn="l" rtl="0" fontAlgn="base">
        <a:spcBef>
          <a:spcPct val="0"/>
        </a:spcBef>
        <a:spcAft>
          <a:spcPct val="0"/>
        </a:spcAft>
        <a:defRPr sz="3200" b="1">
          <a:solidFill>
            <a:srgbClr val="FF0000"/>
          </a:solidFill>
          <a:latin typeface="Verdana" pitchFamily="34" charset="0"/>
          <a:cs typeface="Arial" charset="0"/>
        </a:defRPr>
      </a:lvl7pPr>
      <a:lvl8pPr marL="1371600" algn="l" rtl="0" fontAlgn="base">
        <a:spcBef>
          <a:spcPct val="0"/>
        </a:spcBef>
        <a:spcAft>
          <a:spcPct val="0"/>
        </a:spcAft>
        <a:defRPr sz="3200" b="1">
          <a:solidFill>
            <a:srgbClr val="FF0000"/>
          </a:solidFill>
          <a:latin typeface="Verdana" pitchFamily="34" charset="0"/>
          <a:cs typeface="Arial" charset="0"/>
        </a:defRPr>
      </a:lvl8pPr>
      <a:lvl9pPr marL="1828800" algn="l" rtl="0" fontAlgn="base">
        <a:spcBef>
          <a:spcPct val="0"/>
        </a:spcBef>
        <a:spcAft>
          <a:spcPct val="0"/>
        </a:spcAft>
        <a:defRPr sz="3200" b="1">
          <a:solidFill>
            <a:srgbClr val="FF0000"/>
          </a:solidFill>
          <a:latin typeface="Verdana" pitchFamily="34" charset="0"/>
          <a:cs typeface="Arial" charset="0"/>
        </a:defRPr>
      </a:lvl9pPr>
    </p:titleStyle>
    <p:body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3.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1.emf"/><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83.emf"/><Relationship Id="rId4" Type="http://schemas.openxmlformats.org/officeDocument/2006/relationships/image" Target="../media/image82.emf"/></Relationships>
</file>

<file path=ppt/slides/_rels/slide42.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5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s>
</file>

<file path=ppt/slides/_rels/slide4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4.emf"/><Relationship Id="rId4" Type="http://schemas.openxmlformats.org/officeDocument/2006/relationships/image" Target="../media/image83.emf"/></Relationships>
</file>

<file path=ppt/slides/_rels/slide4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0.png"/><Relationship Id="rId4" Type="http://schemas.openxmlformats.org/officeDocument/2006/relationships/image" Target="../media/image84.emf"/></Relationships>
</file>

<file path=ppt/slides/_rels/slide4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5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8.wmf"/><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9.wmf"/><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0.wmf"/><Relationship Id="rId4" Type="http://schemas.openxmlformats.org/officeDocument/2006/relationships/oleObject" Target="../embeddings/oleObject3.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3.emf"/><Relationship Id="rId4" Type="http://schemas.openxmlformats.org/officeDocument/2006/relationships/image" Target="../media/image102.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tiff"/><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T Template copy"/>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custDataLst>
              <p:tags r:id="rId2"/>
            </p:custDataLst>
          </p:nvPr>
        </p:nvSpPr>
        <p:spPr bwMode="auto">
          <a:xfrm>
            <a:off x="609600" y="2454275"/>
            <a:ext cx="78644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CN" sz="3200" b="1" dirty="0" smtClean="0">
                <a:solidFill>
                  <a:srgbClr val="FF0000"/>
                </a:solidFill>
                <a:latin typeface="Verdana" pitchFamily="34" charset="0"/>
                <a:ea typeface="宋体" pitchFamily="2" charset="-122"/>
              </a:rPr>
              <a:t>Is your biometric data safe?</a:t>
            </a:r>
          </a:p>
          <a:p>
            <a:pPr algn="ctr" eaLnBrk="1" hangingPunct="1">
              <a:spcBef>
                <a:spcPct val="50000"/>
              </a:spcBef>
            </a:pPr>
            <a:endParaRPr lang="en-US" altLang="zh-CN" sz="3200" b="1" dirty="0" smtClean="0">
              <a:solidFill>
                <a:srgbClr val="FF0000"/>
              </a:solidFill>
              <a:latin typeface="Verdana" pitchFamily="34" charset="0"/>
              <a:ea typeface="宋体" pitchFamily="2" charset="-122"/>
            </a:endParaRPr>
          </a:p>
          <a:p>
            <a:pPr algn="ctr" eaLnBrk="1" hangingPunct="1">
              <a:spcBef>
                <a:spcPct val="50000"/>
              </a:spcBef>
            </a:pPr>
            <a:endParaRPr lang="en-US" altLang="zh-CN" sz="3200" dirty="0">
              <a:solidFill>
                <a:srgbClr val="CC0000"/>
              </a:solidFill>
              <a:latin typeface="Verdana" pitchFamily="34" charset="0"/>
              <a:ea typeface="宋体" pitchFamily="2" charset="-122"/>
            </a:endParaRPr>
          </a:p>
        </p:txBody>
      </p:sp>
      <p:sp>
        <p:nvSpPr>
          <p:cNvPr id="2052" name="Text Box 4"/>
          <p:cNvSpPr txBox="1">
            <a:spLocks noChangeArrowheads="1"/>
          </p:cNvSpPr>
          <p:nvPr>
            <p:custDataLst>
              <p:tags r:id="rId3"/>
            </p:custDataLst>
          </p:nvPr>
        </p:nvSpPr>
        <p:spPr bwMode="auto">
          <a:xfrm>
            <a:off x="619125" y="4937125"/>
            <a:ext cx="41878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1600" b="1" dirty="0" smtClean="0">
                <a:solidFill>
                  <a:srgbClr val="0000CC"/>
                </a:solidFill>
                <a:ea typeface="宋体" pitchFamily="2" charset="-122"/>
              </a:rPr>
              <a:t>Alex </a:t>
            </a:r>
            <a:r>
              <a:rPr lang="en-US" altLang="zh-CN" sz="1600" b="1" dirty="0" err="1" smtClean="0">
                <a:solidFill>
                  <a:srgbClr val="0000CC"/>
                </a:solidFill>
                <a:ea typeface="宋体" pitchFamily="2" charset="-122"/>
              </a:rPr>
              <a:t>Kot</a:t>
            </a:r>
            <a:r>
              <a:rPr lang="en-US" altLang="zh-CN" sz="1600" b="1" dirty="0">
                <a:solidFill>
                  <a:srgbClr val="0000CC"/>
                </a:solidFill>
                <a:ea typeface="宋体" pitchFamily="2" charset="-122"/>
              </a:rPr>
              <a:t/>
            </a:r>
            <a:br>
              <a:rPr lang="en-US" altLang="zh-CN" sz="1600" b="1" dirty="0">
                <a:solidFill>
                  <a:srgbClr val="0000CC"/>
                </a:solidFill>
                <a:ea typeface="宋体" pitchFamily="2" charset="-122"/>
              </a:rPr>
            </a:br>
            <a:endParaRPr lang="en-US" altLang="zh-CN" sz="1600" b="1" dirty="0">
              <a:solidFill>
                <a:srgbClr val="0000CC"/>
              </a:solidFill>
              <a:ea typeface="宋体" pitchFamily="2" charset="-122"/>
            </a:endParaRPr>
          </a:p>
          <a:p>
            <a:pPr eaLnBrk="1" hangingPunct="1"/>
            <a:r>
              <a:rPr lang="en-US" altLang="zh-CN" sz="1600" dirty="0">
                <a:solidFill>
                  <a:srgbClr val="0000CC"/>
                </a:solidFill>
                <a:ea typeface="宋体" pitchFamily="2" charset="-122"/>
              </a:rPr>
              <a:t>School of Electrical &amp; Electronic Engineering</a:t>
            </a:r>
          </a:p>
          <a:p>
            <a:pPr eaLnBrk="1" hangingPunct="1"/>
            <a:r>
              <a:rPr lang="en-US" altLang="zh-CN" sz="1600" dirty="0" err="1">
                <a:solidFill>
                  <a:srgbClr val="0000CC"/>
                </a:solidFill>
                <a:ea typeface="宋体" pitchFamily="2" charset="-122"/>
              </a:rPr>
              <a:t>Nanyang</a:t>
            </a:r>
            <a:r>
              <a:rPr lang="en-US" altLang="zh-CN" sz="1600" dirty="0">
                <a:solidFill>
                  <a:srgbClr val="0000CC"/>
                </a:solidFill>
                <a:ea typeface="宋体" pitchFamily="2" charset="-122"/>
              </a:rPr>
              <a:t> Technological University</a:t>
            </a:r>
          </a:p>
          <a:p>
            <a:pPr eaLnBrk="1" hangingPunct="1"/>
            <a:r>
              <a:rPr lang="en-US" altLang="zh-CN" sz="1600" dirty="0">
                <a:solidFill>
                  <a:srgbClr val="0000CC"/>
                </a:solidFill>
                <a:ea typeface="宋体" pitchFamily="2" charset="-122"/>
              </a:rPr>
              <a:t>Singapore</a:t>
            </a:r>
          </a:p>
        </p:txBody>
      </p:sp>
    </p:spTree>
    <p:extLst>
      <p:ext uri="{BB962C8B-B14F-4D97-AF65-F5344CB8AC3E}">
        <p14:creationId xmlns:p14="http://schemas.microsoft.com/office/powerpoint/2010/main" val="3665232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Biometric key generation</a:t>
            </a:r>
          </a:p>
        </p:txBody>
      </p:sp>
      <p:sp>
        <p:nvSpPr>
          <p:cNvPr id="3" name="内容占位符 2"/>
          <p:cNvSpPr>
            <a:spLocks noGrp="1"/>
          </p:cNvSpPr>
          <p:nvPr>
            <p:ph idx="1"/>
          </p:nvPr>
        </p:nvSpPr>
        <p:spPr>
          <a:xfrm>
            <a:off x="457200" y="1304144"/>
            <a:ext cx="8229600" cy="4822020"/>
          </a:xfrm>
        </p:spPr>
        <p:txBody>
          <a:bodyPr/>
          <a:lstStyle/>
          <a:p>
            <a:r>
              <a:rPr lang="en-US" sz="2400" dirty="0" smtClean="0"/>
              <a:t>Fuzzy fault: </a:t>
            </a:r>
            <a:r>
              <a:rPr lang="en-US" altLang="zh-CN" sz="2400" dirty="0" err="1"/>
              <a:t>Nandakumar</a:t>
            </a:r>
            <a:r>
              <a:rPr lang="en-US" altLang="zh-CN" sz="2400" dirty="0"/>
              <a:t> </a:t>
            </a:r>
            <a:r>
              <a:rPr lang="en-US" altLang="zh-CN" sz="2400" i="1" dirty="0"/>
              <a:t>et al. TIFS, </a:t>
            </a:r>
            <a:r>
              <a:rPr lang="en-US" altLang="zh-CN" sz="2400" dirty="0"/>
              <a:t>2007</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66" y="2290826"/>
            <a:ext cx="9810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矩形 5"/>
              <p:cNvSpPr/>
              <p:nvPr/>
            </p:nvSpPr>
            <p:spPr>
              <a:xfrm>
                <a:off x="0" y="3851279"/>
                <a:ext cx="1599809" cy="57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𝑻</m:t>
                      </m:r>
                      <m:r>
                        <a:rPr lang="en-US" b="0" i="1" smtClean="0">
                          <a:solidFill>
                            <a:schemeClr val="tx1"/>
                          </a:solidFill>
                          <a:latin typeface="Cambria Math"/>
                        </a:rPr>
                        <m:t>=</m:t>
                      </m:r>
                      <m:d>
                        <m:dPr>
                          <m:begChr m:val="{"/>
                          <m:endChr m:val="}"/>
                          <m:ctrlPr>
                            <a:rPr lang="en-US" i="1" smtClean="0">
                              <a:solidFill>
                                <a:schemeClr val="tx1"/>
                              </a:solidFill>
                              <a:latin typeface="Cambria Math" panose="02040503050406030204" pitchFamily="18" charset="0"/>
                            </a:rPr>
                          </m:ctrlPr>
                        </m:dPr>
                        <m:e>
                          <m:r>
                            <a:rPr lang="en-US" b="0" i="1">
                              <a:solidFill>
                                <a:schemeClr val="tx1"/>
                              </a:solidFill>
                              <a:latin typeface="Cambria Math"/>
                            </a:rPr>
                            <m:t>𝑡</m:t>
                          </m:r>
                          <m:r>
                            <a:rPr lang="en-US" b="0" i="1" baseline="-25000">
                              <a:solidFill>
                                <a:schemeClr val="tx1"/>
                              </a:solidFill>
                              <a:latin typeface="Cambria Math"/>
                            </a:rPr>
                            <m:t>1</m:t>
                          </m:r>
                          <m:r>
                            <a:rPr lang="en-US" b="0" i="1">
                              <a:solidFill>
                                <a:schemeClr val="tx1"/>
                              </a:solidFill>
                              <a:latin typeface="Cambria Math"/>
                            </a:rPr>
                            <m:t>,</m:t>
                          </m:r>
                          <m:r>
                            <a:rPr lang="en-US" b="0" i="1">
                              <a:solidFill>
                                <a:schemeClr val="tx1"/>
                              </a:solidFill>
                              <a:latin typeface="Cambria Math"/>
                            </a:rPr>
                            <m:t>𝑡</m:t>
                          </m:r>
                          <m:r>
                            <a:rPr lang="en-US" b="0" i="1" baseline="-25000" smtClean="0">
                              <a:solidFill>
                                <a:schemeClr val="tx1"/>
                              </a:solidFill>
                              <a:latin typeface="Cambria Math"/>
                            </a:rPr>
                            <m:t>2</m:t>
                          </m:r>
                          <m:r>
                            <a:rPr lang="en-US" i="1" dirty="0">
                              <a:solidFill>
                                <a:schemeClr val="tx1"/>
                              </a:solidFill>
                              <a:latin typeface="Cambria Math"/>
                            </a:rPr>
                            <m:t>,</m:t>
                          </m:r>
                          <m:r>
                            <m:rPr>
                              <m:nor/>
                            </m:rPr>
                            <a:rPr lang="en-US" i="1" dirty="0">
                              <a:solidFill>
                                <a:schemeClr val="tx1"/>
                              </a:solidFill>
                            </a:rPr>
                            <m:t>…</m:t>
                          </m:r>
                        </m:e>
                      </m:d>
                    </m:oMath>
                  </m:oMathPara>
                </a14:m>
                <a:endParaRPr lang="en-US" i="1" dirty="0" smtClean="0">
                  <a:solidFill>
                    <a:schemeClr val="tx1"/>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0" y="3851279"/>
                <a:ext cx="1599809" cy="570813"/>
              </a:xfrm>
              <a:prstGeom prst="rect">
                <a:avLst/>
              </a:prstGeom>
              <a:blipFill rotWithShape="1">
                <a:blip r:embed="rId3"/>
                <a:stretch>
                  <a:fillRect/>
                </a:stretch>
              </a:blipFill>
              <a:ln>
                <a:noFill/>
              </a:ln>
            </p:spPr>
            <p:txBody>
              <a:bodyPr/>
              <a:lstStyle/>
              <a:p>
                <a:r>
                  <a:rPr lang="en-US">
                    <a:noFill/>
                  </a:rPr>
                  <a:t> </a:t>
                </a:r>
              </a:p>
            </p:txBody>
          </p:sp>
        </mc:Fallback>
      </mc:AlternateContent>
      <p:sp>
        <p:nvSpPr>
          <p:cNvPr id="5" name="右箭头 4"/>
          <p:cNvSpPr/>
          <p:nvPr/>
        </p:nvSpPr>
        <p:spPr>
          <a:xfrm>
            <a:off x="1305427" y="2939228"/>
            <a:ext cx="449705"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右箭头 8"/>
          <p:cNvSpPr/>
          <p:nvPr/>
        </p:nvSpPr>
        <p:spPr>
          <a:xfrm rot="16200000">
            <a:off x="2473978" y="3561577"/>
            <a:ext cx="367732" cy="318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2153838" y="3916941"/>
            <a:ext cx="939015" cy="441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Key</a:t>
            </a:r>
            <a:endParaRPr lang="en-US" sz="1600" dirty="0">
              <a:solidFill>
                <a:schemeClr val="tx1"/>
              </a:solidFill>
            </a:endParaRPr>
          </a:p>
        </p:txBody>
      </p:sp>
      <p:sp>
        <p:nvSpPr>
          <p:cNvPr id="13" name="右箭头 12"/>
          <p:cNvSpPr/>
          <p:nvPr/>
        </p:nvSpPr>
        <p:spPr>
          <a:xfrm rot="5400000">
            <a:off x="4875553" y="4595467"/>
            <a:ext cx="447745" cy="404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389" y="2467901"/>
            <a:ext cx="1735019" cy="142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6" name="矩形 15"/>
              <p:cNvSpPr/>
              <p:nvPr/>
            </p:nvSpPr>
            <p:spPr>
              <a:xfrm>
                <a:off x="3479277" y="3952945"/>
                <a:ext cx="2881241" cy="57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a:rPr>
                        <m:t>𝑯</m:t>
                      </m:r>
                      <m:r>
                        <a:rPr lang="en-US" sz="1600" b="0" i="1" smtClean="0">
                          <a:solidFill>
                            <a:schemeClr val="tx1"/>
                          </a:solidFill>
                          <a:latin typeface="Cambria Math"/>
                        </a:rPr>
                        <m:t>=</m:t>
                      </m:r>
                      <m:d>
                        <m:dPr>
                          <m:begChr m:val="{"/>
                          <m:endChr m:val="}"/>
                          <m:ctrlPr>
                            <a:rPr lang="en-US" sz="1600" i="1" smtClean="0">
                              <a:solidFill>
                                <a:schemeClr val="tx1"/>
                              </a:solidFill>
                              <a:latin typeface="Cambria Math" panose="02040503050406030204" pitchFamily="18" charset="0"/>
                            </a:rPr>
                          </m:ctrlPr>
                        </m:dPr>
                        <m:e>
                          <m:d>
                            <m:dPr>
                              <m:ctrlPr>
                                <a:rPr lang="en-US" sz="1600" b="0" i="1" smtClean="0">
                                  <a:solidFill>
                                    <a:schemeClr val="tx1"/>
                                  </a:solidFill>
                                  <a:latin typeface="Cambria Math" panose="02040503050406030204" pitchFamily="18" charset="0"/>
                                </a:rPr>
                              </m:ctrlPr>
                            </m:dPr>
                            <m:e>
                              <m:r>
                                <a:rPr lang="en-US" sz="1600" b="0" i="1">
                                  <a:solidFill>
                                    <a:schemeClr val="tx1"/>
                                  </a:solidFill>
                                  <a:latin typeface="Cambria Math"/>
                                </a:rPr>
                                <m:t>𝑡</m:t>
                              </m:r>
                              <m:r>
                                <a:rPr lang="en-US" sz="1600" b="0" i="1" baseline="-25000">
                                  <a:solidFill>
                                    <a:schemeClr val="tx1"/>
                                  </a:solidFill>
                                  <a:latin typeface="Cambria Math"/>
                                </a:rPr>
                                <m:t>1</m:t>
                              </m:r>
                              <m:r>
                                <a:rPr lang="en-US" sz="1600" b="0" i="1">
                                  <a:solidFill>
                                    <a:schemeClr val="tx1"/>
                                  </a:solidFill>
                                  <a:latin typeface="Cambria Math"/>
                                </a:rPr>
                                <m:t>,</m:t>
                              </m:r>
                              <m:r>
                                <a:rPr lang="en-US" sz="1600" b="0" i="1" smtClean="0">
                                  <a:solidFill>
                                    <a:schemeClr val="tx1"/>
                                  </a:solidFill>
                                  <a:latin typeface="Cambria Math"/>
                                </a:rPr>
                                <m:t>𝑝</m:t>
                              </m:r>
                              <m:r>
                                <a:rPr lang="en-US" sz="1600" b="0" i="1" smtClean="0">
                                  <a:solidFill>
                                    <a:schemeClr val="tx1"/>
                                  </a:solidFill>
                                  <a:latin typeface="Cambria Math"/>
                                </a:rPr>
                                <m:t>(</m:t>
                              </m:r>
                              <m:r>
                                <a:rPr lang="en-US" sz="1600" b="0" i="1" smtClean="0">
                                  <a:solidFill>
                                    <a:schemeClr val="tx1"/>
                                  </a:solidFill>
                                  <a:latin typeface="Cambria Math"/>
                                </a:rPr>
                                <m:t>𝑡</m:t>
                              </m:r>
                              <m:r>
                                <a:rPr lang="en-US" sz="1600" b="0" i="1" baseline="-25000" smtClean="0">
                                  <a:solidFill>
                                    <a:schemeClr val="tx1"/>
                                  </a:solidFill>
                                  <a:latin typeface="Cambria Math"/>
                                </a:rPr>
                                <m:t>1</m:t>
                              </m:r>
                            </m:e>
                          </m:d>
                          <m:r>
                            <a:rPr lang="en-US" sz="1600" b="0" i="1" smtClean="0">
                              <a:solidFill>
                                <a:schemeClr val="tx1"/>
                              </a:solidFill>
                              <a:latin typeface="Cambria Math"/>
                            </a:rPr>
                            <m:t>,</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a:rPr>
                                <m:t>𝑡</m:t>
                              </m:r>
                              <m:r>
                                <a:rPr lang="en-US" sz="1600" b="0" i="1" baseline="-25000" smtClean="0">
                                  <a:solidFill>
                                    <a:schemeClr val="tx1"/>
                                  </a:solidFill>
                                  <a:latin typeface="Cambria Math"/>
                                </a:rPr>
                                <m:t>2</m:t>
                              </m:r>
                              <m:r>
                                <a:rPr lang="en-US" sz="1600" i="1">
                                  <a:solidFill>
                                    <a:schemeClr val="tx1"/>
                                  </a:solidFill>
                                  <a:latin typeface="Cambria Math"/>
                                </a:rPr>
                                <m:t>,</m:t>
                              </m:r>
                              <m:r>
                                <a:rPr lang="en-US" sz="1600" i="1">
                                  <a:solidFill>
                                    <a:schemeClr val="tx1"/>
                                  </a:solidFill>
                                  <a:latin typeface="Cambria Math"/>
                                </a:rPr>
                                <m:t>𝑝</m:t>
                              </m:r>
                              <m:r>
                                <a:rPr lang="en-US" sz="1600" b="0" i="1" smtClean="0">
                                  <a:solidFill>
                                    <a:schemeClr val="tx1"/>
                                  </a:solidFill>
                                  <a:latin typeface="Cambria Math"/>
                                </a:rPr>
                                <m:t>(</m:t>
                              </m:r>
                              <m:r>
                                <a:rPr lang="en-US" sz="1600" b="0" i="1" smtClean="0">
                                  <a:solidFill>
                                    <a:schemeClr val="tx1"/>
                                  </a:solidFill>
                                  <a:latin typeface="Cambria Math"/>
                                </a:rPr>
                                <m:t>𝑡</m:t>
                              </m:r>
                              <m:r>
                                <a:rPr lang="en-US" sz="1600" b="0" i="1" baseline="-25000" smtClean="0">
                                  <a:solidFill>
                                    <a:schemeClr val="tx1"/>
                                  </a:solidFill>
                                  <a:latin typeface="Cambria Math"/>
                                </a:rPr>
                                <m:t>2</m:t>
                              </m:r>
                            </m:e>
                          </m:d>
                          <m:r>
                            <a:rPr lang="en-US" sz="1600" i="1" dirty="0">
                              <a:solidFill>
                                <a:schemeClr val="tx1"/>
                              </a:solidFill>
                              <a:latin typeface="Cambria Math"/>
                            </a:rPr>
                            <m:t>),</m:t>
                          </m:r>
                          <m:r>
                            <a:rPr lang="en-US" sz="1600" b="0" i="1" dirty="0" smtClean="0">
                              <a:solidFill>
                                <a:schemeClr val="tx1"/>
                              </a:solidFill>
                              <a:latin typeface="Cambria Math"/>
                            </a:rPr>
                            <m:t> </m:t>
                          </m:r>
                          <m:r>
                            <m:rPr>
                              <m:nor/>
                            </m:rPr>
                            <a:rPr lang="en-US" sz="1600" i="1" dirty="0">
                              <a:solidFill>
                                <a:schemeClr val="tx1"/>
                              </a:solidFill>
                            </a:rPr>
                            <m:t>…</m:t>
                          </m:r>
                        </m:e>
                      </m:d>
                    </m:oMath>
                  </m:oMathPara>
                </a14:m>
                <a:endParaRPr lang="en-US" sz="1600" i="1" dirty="0" smtClean="0">
                  <a:solidFill>
                    <a:schemeClr val="tx1"/>
                  </a:solidFill>
                </a:endParaRPr>
              </a:p>
            </p:txBody>
          </p:sp>
        </mc:Choice>
        <mc:Fallback xmlns="">
          <p:sp>
            <p:nvSpPr>
              <p:cNvPr id="16" name="矩形 15"/>
              <p:cNvSpPr>
                <a:spLocks noRot="1" noChangeAspect="1" noMove="1" noResize="1" noEditPoints="1" noAdjustHandles="1" noChangeArrowheads="1" noChangeShapeType="1" noTextEdit="1"/>
              </p:cNvSpPr>
              <p:nvPr/>
            </p:nvSpPr>
            <p:spPr>
              <a:xfrm>
                <a:off x="3479277" y="3952945"/>
                <a:ext cx="2881241" cy="570813"/>
              </a:xfrm>
              <a:prstGeom prst="rect">
                <a:avLst/>
              </a:prstGeom>
              <a:blipFill rotWithShape="1">
                <a:blip r:embed="rId5"/>
                <a:stretch>
                  <a:fillRect/>
                </a:stretch>
              </a:blipFill>
              <a:ln>
                <a:noFill/>
              </a:ln>
            </p:spPr>
            <p:txBody>
              <a:bodyPr/>
              <a:lstStyle/>
              <a:p>
                <a:r>
                  <a:rPr lang="en-US">
                    <a:noFill/>
                  </a:rPr>
                  <a:t> </a:t>
                </a:r>
              </a:p>
            </p:txBody>
          </p:sp>
        </mc:Fallback>
      </mc:AlternateContent>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0471" y="4523758"/>
            <a:ext cx="19240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矩形 18"/>
          <p:cNvSpPr/>
          <p:nvPr/>
        </p:nvSpPr>
        <p:spPr>
          <a:xfrm>
            <a:off x="6946113" y="6000133"/>
            <a:ext cx="1569083" cy="45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Vault</a:t>
            </a:r>
            <a:endParaRPr lang="en-US" sz="1600" i="1" dirty="0">
              <a:solidFill>
                <a:schemeClr val="tx1"/>
              </a:solidFill>
              <a:latin typeface="Times New Roman" pitchFamily="18" charset="0"/>
              <a:cs typeface="Times New Roman" pitchFamily="18" charset="0"/>
            </a:endParaRPr>
          </a:p>
        </p:txBody>
      </p:sp>
      <p:sp>
        <p:nvSpPr>
          <p:cNvPr id="23" name="矩形 22"/>
          <p:cNvSpPr/>
          <p:nvPr/>
        </p:nvSpPr>
        <p:spPr>
          <a:xfrm>
            <a:off x="1767714" y="2787335"/>
            <a:ext cx="1711563" cy="708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Polynomial</a:t>
            </a:r>
          </a:p>
          <a:p>
            <a:pPr algn="ctr"/>
            <a:r>
              <a:rPr lang="en-US" dirty="0" smtClean="0">
                <a:solidFill>
                  <a:schemeClr val="tx1"/>
                </a:solidFill>
              </a:rPr>
              <a:t>transformation</a:t>
            </a:r>
            <a:endParaRPr lang="en-US" dirty="0">
              <a:solidFill>
                <a:schemeClr val="tx1"/>
              </a:solidFill>
            </a:endParaRPr>
          </a:p>
        </p:txBody>
      </p:sp>
      <p:sp>
        <p:nvSpPr>
          <p:cNvPr id="24" name="右箭头 23"/>
          <p:cNvSpPr/>
          <p:nvPr/>
        </p:nvSpPr>
        <p:spPr>
          <a:xfrm>
            <a:off x="3479278" y="2958897"/>
            <a:ext cx="449705"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24"/>
          <p:cNvSpPr/>
          <p:nvPr/>
        </p:nvSpPr>
        <p:spPr>
          <a:xfrm>
            <a:off x="4243643" y="5042342"/>
            <a:ext cx="1711563" cy="708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Chaff points addition</a:t>
            </a:r>
            <a:endParaRPr lang="en-US" dirty="0">
              <a:solidFill>
                <a:schemeClr val="tx1"/>
              </a:solidFill>
            </a:endParaRPr>
          </a:p>
        </p:txBody>
      </p:sp>
      <p:sp>
        <p:nvSpPr>
          <p:cNvPr id="26" name="右箭头 25"/>
          <p:cNvSpPr/>
          <p:nvPr/>
        </p:nvSpPr>
        <p:spPr>
          <a:xfrm>
            <a:off x="5955206" y="5134527"/>
            <a:ext cx="775265"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p:cNvSpPr/>
          <p:nvPr/>
        </p:nvSpPr>
        <p:spPr>
          <a:xfrm>
            <a:off x="3517244" y="5970550"/>
            <a:ext cx="1452797"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Enrollment</a:t>
            </a:r>
            <a:endParaRPr lang="en-US" b="1" i="1" dirty="0">
              <a:solidFill>
                <a:schemeClr val="tx1"/>
              </a:solidFill>
            </a:endParaRPr>
          </a:p>
        </p:txBody>
      </p:sp>
      <p:sp>
        <p:nvSpPr>
          <p:cNvPr id="20" name="矩形 19"/>
          <p:cNvSpPr/>
          <p:nvPr/>
        </p:nvSpPr>
        <p:spPr>
          <a:xfrm>
            <a:off x="11586" y="5750864"/>
            <a:ext cx="2481770" cy="461665"/>
          </a:xfrm>
          <a:prstGeom prst="rect">
            <a:avLst/>
          </a:prstGeom>
        </p:spPr>
        <p:txBody>
          <a:bodyPr wrap="none">
            <a:spAutoFit/>
          </a:bodyPr>
          <a:lstStyle/>
          <a:p>
            <a:r>
              <a:rPr lang="en-US" sz="1200" dirty="0" smtClean="0"/>
              <a:t>The images of this figure are from</a:t>
            </a:r>
          </a:p>
          <a:p>
            <a:r>
              <a:rPr lang="en-US" sz="1200" dirty="0" smtClean="0"/>
              <a:t> </a:t>
            </a:r>
            <a:r>
              <a:rPr lang="en-US" altLang="zh-CN" sz="1200" dirty="0" err="1"/>
              <a:t>Nandakumar</a:t>
            </a:r>
            <a:r>
              <a:rPr lang="en-US" altLang="zh-CN" sz="1200" dirty="0"/>
              <a:t> </a:t>
            </a:r>
            <a:r>
              <a:rPr lang="en-US" altLang="zh-CN" sz="1200" i="1" dirty="0"/>
              <a:t>et al. TIFS, </a:t>
            </a:r>
            <a:r>
              <a:rPr lang="en-US" altLang="zh-CN" sz="1200" dirty="0"/>
              <a:t>2007</a:t>
            </a:r>
            <a:endParaRPr lang="en-US" sz="1200" dirty="0"/>
          </a:p>
        </p:txBody>
      </p:sp>
    </p:spTree>
    <p:extLst>
      <p:ext uri="{BB962C8B-B14F-4D97-AF65-F5344CB8AC3E}">
        <p14:creationId xmlns:p14="http://schemas.microsoft.com/office/powerpoint/2010/main" val="2823866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Biometric key generation</a:t>
            </a:r>
          </a:p>
        </p:txBody>
      </p:sp>
      <p:sp>
        <p:nvSpPr>
          <p:cNvPr id="3" name="内容占位符 2"/>
          <p:cNvSpPr>
            <a:spLocks noGrp="1"/>
          </p:cNvSpPr>
          <p:nvPr>
            <p:ph idx="1"/>
          </p:nvPr>
        </p:nvSpPr>
        <p:spPr>
          <a:xfrm>
            <a:off x="457200" y="1079292"/>
            <a:ext cx="8229600" cy="5046872"/>
          </a:xfrm>
        </p:spPr>
        <p:txBody>
          <a:bodyPr/>
          <a:lstStyle/>
          <a:p>
            <a:r>
              <a:rPr lang="en-US" sz="2400" dirty="0" smtClean="0"/>
              <a:t>Fuzzy fault: </a:t>
            </a:r>
            <a:r>
              <a:rPr lang="en-US" altLang="zh-CN" sz="2400" dirty="0" err="1"/>
              <a:t>Nandakumar</a:t>
            </a:r>
            <a:r>
              <a:rPr lang="en-US" altLang="zh-CN" sz="2400" dirty="0"/>
              <a:t> </a:t>
            </a:r>
            <a:r>
              <a:rPr lang="en-US" altLang="zh-CN" sz="2400" i="1" dirty="0"/>
              <a:t>et al. TIFS, </a:t>
            </a:r>
            <a:r>
              <a:rPr lang="en-US" altLang="zh-CN" sz="2400" dirty="0"/>
              <a:t>2007</a:t>
            </a:r>
            <a:endParaRPr lang="en-US" sz="2400" dirty="0"/>
          </a:p>
        </p:txBody>
      </p:sp>
      <p:sp>
        <p:nvSpPr>
          <p:cNvPr id="4" name="内容占位符 2"/>
          <p:cNvSpPr txBox="1">
            <a:spLocks/>
          </p:cNvSpPr>
          <p:nvPr/>
        </p:nvSpPr>
        <p:spPr>
          <a:xfrm>
            <a:off x="1154243" y="5643851"/>
            <a:ext cx="7585023" cy="1154244"/>
          </a:xfrm>
          <a:prstGeom prst="rect">
            <a:avLst/>
          </a:prstGeom>
        </p:spPr>
        <p:txBody>
          <a:bodyPr>
            <a:normAutofit/>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Arial" pitchFamily="34" charset="0"/>
              <a:buChar char="•"/>
            </a:pPr>
            <a:r>
              <a:rPr lang="en-US" altLang="zh-CN" dirty="0" smtClean="0"/>
              <a:t>Able to handle point set based features. However, it requires a specific matcher, which may lead to a degradation in accuracy.  </a:t>
            </a:r>
          </a:p>
          <a:p>
            <a:pPr>
              <a:buFontTx/>
              <a:buNone/>
            </a:pP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54" y="1745483"/>
            <a:ext cx="9810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矩形 5"/>
              <p:cNvSpPr/>
              <p:nvPr/>
            </p:nvSpPr>
            <p:spPr>
              <a:xfrm>
                <a:off x="4139" y="3176731"/>
                <a:ext cx="1794682" cy="57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𝑻</m:t>
                      </m:r>
                      <m:r>
                        <a:rPr lang="en-US" b="1" i="1" smtClean="0">
                          <a:solidFill>
                            <a:schemeClr val="tx1"/>
                          </a:solidFill>
                          <a:latin typeface="Cambria Math"/>
                        </a:rPr>
                        <m:t>′</m:t>
                      </m:r>
                      <m:r>
                        <a:rPr lang="en-US" b="0" i="1" smtClean="0">
                          <a:solidFill>
                            <a:schemeClr val="tx1"/>
                          </a:solidFill>
                          <a:latin typeface="Cambria Math"/>
                        </a:rPr>
                        <m:t>=</m:t>
                      </m:r>
                      <m:d>
                        <m:dPr>
                          <m:begChr m:val="{"/>
                          <m:endChr m:val="}"/>
                          <m:ctrlPr>
                            <a:rPr lang="en-US" i="1" smtClean="0">
                              <a:solidFill>
                                <a:schemeClr val="tx1"/>
                              </a:solidFill>
                              <a:latin typeface="Cambria Math" panose="02040503050406030204" pitchFamily="18" charset="0"/>
                            </a:rPr>
                          </m:ctrlPr>
                        </m:dPr>
                        <m:e>
                          <m:r>
                            <a:rPr lang="en-US" b="0" i="1">
                              <a:solidFill>
                                <a:schemeClr val="tx1"/>
                              </a:solidFill>
                              <a:latin typeface="Cambria Math"/>
                            </a:rPr>
                            <m:t>𝑡</m:t>
                          </m:r>
                          <m:r>
                            <a:rPr lang="en-US" b="0" i="1" baseline="-25000">
                              <a:solidFill>
                                <a:schemeClr val="tx1"/>
                              </a:solidFill>
                              <a:latin typeface="Cambria Math"/>
                            </a:rPr>
                            <m:t>1</m:t>
                          </m:r>
                          <m:r>
                            <a:rPr lang="en-US" b="0" i="1">
                              <a:solidFill>
                                <a:schemeClr val="tx1"/>
                              </a:solidFill>
                              <a:latin typeface="Cambria Math"/>
                            </a:rPr>
                            <m:t>,</m:t>
                          </m:r>
                          <m:r>
                            <a:rPr lang="en-US" b="0" i="1">
                              <a:solidFill>
                                <a:schemeClr val="tx1"/>
                              </a:solidFill>
                              <a:latin typeface="Cambria Math"/>
                            </a:rPr>
                            <m:t>𝑡</m:t>
                          </m:r>
                          <m:r>
                            <a:rPr lang="en-US" b="0" i="1" baseline="-25000" smtClean="0">
                              <a:solidFill>
                                <a:schemeClr val="tx1"/>
                              </a:solidFill>
                              <a:latin typeface="Cambria Math"/>
                            </a:rPr>
                            <m:t>2</m:t>
                          </m:r>
                          <m:r>
                            <a:rPr lang="en-US" i="1" dirty="0">
                              <a:solidFill>
                                <a:schemeClr val="tx1"/>
                              </a:solidFill>
                              <a:latin typeface="Cambria Math"/>
                            </a:rPr>
                            <m:t>,</m:t>
                          </m:r>
                          <m:r>
                            <m:rPr>
                              <m:nor/>
                            </m:rPr>
                            <a:rPr lang="en-US" i="1" dirty="0">
                              <a:solidFill>
                                <a:schemeClr val="tx1"/>
                              </a:solidFill>
                            </a:rPr>
                            <m:t>…</m:t>
                          </m:r>
                        </m:e>
                      </m:d>
                    </m:oMath>
                  </m:oMathPara>
                </a14:m>
                <a:endParaRPr lang="en-US" i="1" dirty="0" smtClean="0">
                  <a:solidFill>
                    <a:schemeClr val="tx1"/>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4139" y="3176731"/>
                <a:ext cx="1794682" cy="570813"/>
              </a:xfrm>
              <a:prstGeom prst="rect">
                <a:avLst/>
              </a:prstGeom>
              <a:blipFill rotWithShape="1">
                <a:blip r:embed="rId3"/>
                <a:stretch>
                  <a:fillRect/>
                </a:stretch>
              </a:blipFill>
              <a:ln>
                <a:noFill/>
              </a:ln>
            </p:spPr>
            <p:txBody>
              <a:bodyPr/>
              <a:lstStyle/>
              <a:p>
                <a:r>
                  <a:rPr lang="en-US">
                    <a:noFill/>
                  </a:rPr>
                  <a:t> </a:t>
                </a:r>
              </a:p>
            </p:txBody>
          </p:sp>
        </mc:Fallback>
      </mc:AlternateContent>
      <p:sp>
        <p:nvSpPr>
          <p:cNvPr id="5" name="右箭头 4"/>
          <p:cNvSpPr/>
          <p:nvPr/>
        </p:nvSpPr>
        <p:spPr>
          <a:xfrm>
            <a:off x="1349116" y="2383439"/>
            <a:ext cx="449705"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7302993" y="4930581"/>
            <a:ext cx="939015" cy="441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Key</a:t>
            </a:r>
            <a:endParaRPr lang="en-US" sz="1600" dirty="0">
              <a:solidFill>
                <a:schemeClr val="tx1"/>
              </a:solidFill>
            </a:endParaRPr>
          </a:p>
        </p:txBody>
      </p:sp>
      <p:sp>
        <p:nvSpPr>
          <p:cNvPr id="11" name="矩形 10"/>
          <p:cNvSpPr/>
          <p:nvPr/>
        </p:nvSpPr>
        <p:spPr>
          <a:xfrm>
            <a:off x="6987962" y="4039400"/>
            <a:ext cx="1569083" cy="45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Polynomial </a:t>
            </a:r>
          </a:p>
          <a:p>
            <a:pPr algn="ctr"/>
            <a:r>
              <a:rPr lang="en-US" sz="1600" i="1" dirty="0" smtClean="0">
                <a:solidFill>
                  <a:schemeClr val="tx1"/>
                </a:solidFill>
                <a:latin typeface="Times New Roman" pitchFamily="18" charset="0"/>
                <a:cs typeface="Times New Roman" pitchFamily="18" charset="0"/>
              </a:rPr>
              <a:t>p</a:t>
            </a:r>
            <a:endParaRPr lang="en-US" sz="1600" i="1" dirty="0">
              <a:solidFill>
                <a:schemeClr val="tx1"/>
              </a:solidFill>
              <a:latin typeface="Times New Roman" pitchFamily="18" charset="0"/>
              <a:cs typeface="Times New Roman" pitchFamily="18" charset="0"/>
            </a:endParaRPr>
          </a:p>
        </p:txBody>
      </p:sp>
      <p:sp>
        <p:nvSpPr>
          <p:cNvPr id="13" name="右箭头 12"/>
          <p:cNvSpPr/>
          <p:nvPr/>
        </p:nvSpPr>
        <p:spPr>
          <a:xfrm rot="10800000">
            <a:off x="3555802" y="2383437"/>
            <a:ext cx="1375964" cy="404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350" y="1850258"/>
            <a:ext cx="19240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矩形 18"/>
          <p:cNvSpPr/>
          <p:nvPr/>
        </p:nvSpPr>
        <p:spPr>
          <a:xfrm>
            <a:off x="4946754" y="1392459"/>
            <a:ext cx="1569083" cy="45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Vault</a:t>
            </a:r>
            <a:endParaRPr lang="en-US" sz="1600" i="1" dirty="0">
              <a:solidFill>
                <a:schemeClr val="tx1"/>
              </a:solidFill>
              <a:latin typeface="Times New Roman" pitchFamily="18" charset="0"/>
              <a:cs typeface="Times New Roman" pitchFamily="18" charset="0"/>
            </a:endParaRPr>
          </a:p>
        </p:txBody>
      </p:sp>
      <p:sp>
        <p:nvSpPr>
          <p:cNvPr id="20" name="矩形 19"/>
          <p:cNvSpPr/>
          <p:nvPr/>
        </p:nvSpPr>
        <p:spPr>
          <a:xfrm>
            <a:off x="1798821" y="2231546"/>
            <a:ext cx="1711563" cy="708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Filtering</a:t>
            </a:r>
            <a:endParaRPr lang="en-US" dirty="0">
              <a:solidFill>
                <a:schemeClr val="tx1"/>
              </a:solidFill>
            </a:endParaRPr>
          </a:p>
        </p:txBody>
      </p:sp>
      <p:sp>
        <p:nvSpPr>
          <p:cNvPr id="22" name="矩形 21"/>
          <p:cNvSpPr/>
          <p:nvPr/>
        </p:nvSpPr>
        <p:spPr>
          <a:xfrm>
            <a:off x="1798821" y="3740882"/>
            <a:ext cx="1711563" cy="708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Polynomial</a:t>
            </a:r>
          </a:p>
          <a:p>
            <a:pPr algn="ctr"/>
            <a:r>
              <a:rPr lang="en-US" dirty="0" smtClean="0">
                <a:solidFill>
                  <a:schemeClr val="tx1"/>
                </a:solidFill>
              </a:rPr>
              <a:t>reconstruction</a:t>
            </a:r>
            <a:endParaRPr lang="en-US" dirty="0">
              <a:solidFill>
                <a:schemeClr val="tx1"/>
              </a:solidFill>
            </a:endParaRPr>
          </a:p>
        </p:txBody>
      </p:sp>
      <p:sp>
        <p:nvSpPr>
          <p:cNvPr id="23" name="右箭头 22"/>
          <p:cNvSpPr/>
          <p:nvPr/>
        </p:nvSpPr>
        <p:spPr>
          <a:xfrm rot="5400000">
            <a:off x="2250268" y="3140845"/>
            <a:ext cx="808664" cy="404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030" y="3487442"/>
            <a:ext cx="21526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右箭头 23"/>
          <p:cNvSpPr/>
          <p:nvPr/>
        </p:nvSpPr>
        <p:spPr>
          <a:xfrm>
            <a:off x="3516451" y="3920905"/>
            <a:ext cx="1138519" cy="404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右箭头 24"/>
          <p:cNvSpPr/>
          <p:nvPr/>
        </p:nvSpPr>
        <p:spPr>
          <a:xfrm>
            <a:off x="6573400" y="4044664"/>
            <a:ext cx="569259" cy="404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右箭头 25"/>
          <p:cNvSpPr/>
          <p:nvPr/>
        </p:nvSpPr>
        <p:spPr>
          <a:xfrm rot="5400000">
            <a:off x="7583579" y="4539290"/>
            <a:ext cx="377845" cy="404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p:cNvSpPr/>
          <p:nvPr/>
        </p:nvSpPr>
        <p:spPr>
          <a:xfrm>
            <a:off x="3359311" y="5127531"/>
            <a:ext cx="1887246"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Authentication</a:t>
            </a:r>
            <a:endParaRPr lang="en-US" b="1" i="1" dirty="0">
              <a:solidFill>
                <a:schemeClr val="tx1"/>
              </a:solidFill>
            </a:endParaRPr>
          </a:p>
        </p:txBody>
      </p:sp>
      <p:sp>
        <p:nvSpPr>
          <p:cNvPr id="21" name="矩形 20"/>
          <p:cNvSpPr/>
          <p:nvPr/>
        </p:nvSpPr>
        <p:spPr>
          <a:xfrm>
            <a:off x="108231" y="5208526"/>
            <a:ext cx="2481770" cy="461665"/>
          </a:xfrm>
          <a:prstGeom prst="rect">
            <a:avLst/>
          </a:prstGeom>
        </p:spPr>
        <p:txBody>
          <a:bodyPr wrap="none">
            <a:spAutoFit/>
          </a:bodyPr>
          <a:lstStyle/>
          <a:p>
            <a:r>
              <a:rPr lang="en-US" sz="1200" dirty="0" smtClean="0"/>
              <a:t>The images of this figure are from</a:t>
            </a:r>
          </a:p>
          <a:p>
            <a:r>
              <a:rPr lang="en-US" sz="1200" dirty="0" smtClean="0"/>
              <a:t> </a:t>
            </a:r>
            <a:r>
              <a:rPr lang="en-US" altLang="zh-CN" sz="1200" dirty="0" err="1"/>
              <a:t>Nandakumar</a:t>
            </a:r>
            <a:r>
              <a:rPr lang="en-US" altLang="zh-CN" sz="1200" dirty="0"/>
              <a:t> </a:t>
            </a:r>
            <a:r>
              <a:rPr lang="en-US" altLang="zh-CN" sz="1200" i="1" dirty="0"/>
              <a:t>et al. TIFS, </a:t>
            </a:r>
            <a:r>
              <a:rPr lang="en-US" altLang="zh-CN" sz="1200" dirty="0"/>
              <a:t>2007</a:t>
            </a:r>
            <a:endParaRPr lang="en-US" sz="1200" dirty="0"/>
          </a:p>
        </p:txBody>
      </p:sp>
    </p:spTree>
    <p:extLst>
      <p:ext uri="{BB962C8B-B14F-4D97-AF65-F5344CB8AC3E}">
        <p14:creationId xmlns:p14="http://schemas.microsoft.com/office/powerpoint/2010/main" val="3613622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381"/>
            <a:ext cx="8229600" cy="1143000"/>
          </a:xfrm>
        </p:spPr>
        <p:txBody>
          <a:bodyPr/>
          <a:lstStyle/>
          <a:p>
            <a:r>
              <a:rPr lang="en-US" dirty="0" smtClean="0"/>
              <a:t>Biometric data hiding</a:t>
            </a:r>
            <a:endParaRPr lang="en-US" dirty="0"/>
          </a:p>
        </p:txBody>
      </p:sp>
      <p:cxnSp>
        <p:nvCxnSpPr>
          <p:cNvPr id="54" name="直接连接符 53"/>
          <p:cNvCxnSpPr/>
          <p:nvPr/>
        </p:nvCxnSpPr>
        <p:spPr>
          <a:xfrm>
            <a:off x="4302179" y="1292800"/>
            <a:ext cx="0" cy="3638967"/>
          </a:xfrm>
          <a:prstGeom prst="line">
            <a:avLst/>
          </a:prstGeom>
          <a:ln w="317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1486993" y="4399844"/>
            <a:ext cx="1452797"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Enrollment</a:t>
            </a:r>
            <a:endParaRPr lang="en-US" b="1" i="1" dirty="0">
              <a:solidFill>
                <a:schemeClr val="tx1"/>
              </a:solidFill>
            </a:endParaRPr>
          </a:p>
        </p:txBody>
      </p:sp>
      <p:sp>
        <p:nvSpPr>
          <p:cNvPr id="56" name="矩形 55"/>
          <p:cNvSpPr/>
          <p:nvPr/>
        </p:nvSpPr>
        <p:spPr>
          <a:xfrm>
            <a:off x="6006535" y="4511610"/>
            <a:ext cx="1878802"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Authentication</a:t>
            </a:r>
            <a:endParaRPr lang="en-US" b="1" i="1"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 y="1482640"/>
            <a:ext cx="880786" cy="100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 y="2551281"/>
            <a:ext cx="880786" cy="89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矩形 58"/>
          <p:cNvSpPr/>
          <p:nvPr/>
        </p:nvSpPr>
        <p:spPr>
          <a:xfrm>
            <a:off x="1486993" y="2000685"/>
            <a:ext cx="1279355" cy="968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rPr>
              <a:t>Data embedding</a:t>
            </a:r>
            <a:endParaRPr lang="en-US" dirty="0">
              <a:solidFill>
                <a:schemeClr val="tx1"/>
              </a:solidFill>
            </a:endParaRPr>
          </a:p>
        </p:txBody>
      </p:sp>
      <p:sp>
        <p:nvSpPr>
          <p:cNvPr id="57" name="右箭头 56"/>
          <p:cNvSpPr/>
          <p:nvPr/>
        </p:nvSpPr>
        <p:spPr>
          <a:xfrm>
            <a:off x="1022168" y="1953987"/>
            <a:ext cx="429524" cy="329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右箭头 60"/>
          <p:cNvSpPr/>
          <p:nvPr/>
        </p:nvSpPr>
        <p:spPr>
          <a:xfrm>
            <a:off x="1004341" y="2669110"/>
            <a:ext cx="429524" cy="329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右箭头 62"/>
          <p:cNvSpPr/>
          <p:nvPr/>
        </p:nvSpPr>
        <p:spPr>
          <a:xfrm>
            <a:off x="2780472" y="2314816"/>
            <a:ext cx="429524" cy="329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右箭头 64"/>
          <p:cNvSpPr/>
          <p:nvPr/>
        </p:nvSpPr>
        <p:spPr>
          <a:xfrm>
            <a:off x="4049764" y="2203894"/>
            <a:ext cx="612178" cy="329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矩形 65"/>
          <p:cNvSpPr/>
          <p:nvPr/>
        </p:nvSpPr>
        <p:spPr>
          <a:xfrm>
            <a:off x="4721902" y="1953987"/>
            <a:ext cx="1079292" cy="597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rPr>
              <a:t>Data extraction</a:t>
            </a:r>
            <a:endParaRPr lang="en-US" dirty="0">
              <a:solidFill>
                <a:schemeClr val="tx1"/>
              </a:solidFill>
            </a:endParaRPr>
          </a:p>
        </p:txBody>
      </p:sp>
      <p:sp>
        <p:nvSpPr>
          <p:cNvPr id="67" name="右箭头 66"/>
          <p:cNvSpPr/>
          <p:nvPr/>
        </p:nvSpPr>
        <p:spPr>
          <a:xfrm>
            <a:off x="5841147" y="2058428"/>
            <a:ext cx="429524" cy="329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右箭头 61"/>
          <p:cNvSpPr/>
          <p:nvPr/>
        </p:nvSpPr>
        <p:spPr>
          <a:xfrm>
            <a:off x="7270229" y="2792630"/>
            <a:ext cx="359764" cy="324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矩形 71"/>
          <p:cNvSpPr/>
          <p:nvPr/>
        </p:nvSpPr>
        <p:spPr>
          <a:xfrm>
            <a:off x="7629993" y="1955376"/>
            <a:ext cx="1319134" cy="1161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Face matching</a:t>
            </a:r>
            <a:endParaRPr lang="en-US" dirty="0">
              <a:solidFill>
                <a:schemeClr val="tx1"/>
              </a:solidFill>
            </a:endParaRPr>
          </a:p>
        </p:txBody>
      </p:sp>
      <p:sp>
        <p:nvSpPr>
          <p:cNvPr id="81" name="直角上箭头 80"/>
          <p:cNvSpPr/>
          <p:nvPr/>
        </p:nvSpPr>
        <p:spPr>
          <a:xfrm rot="5400000">
            <a:off x="3232959" y="3105454"/>
            <a:ext cx="1663590" cy="1106902"/>
          </a:xfrm>
          <a:prstGeom prst="bentUpArrow">
            <a:avLst>
              <a:gd name="adj1" fmla="val 14294"/>
              <a:gd name="adj2" fmla="val 19647"/>
              <a:gd name="adj3" fmla="val 18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矩形 84"/>
          <p:cNvSpPr/>
          <p:nvPr/>
        </p:nvSpPr>
        <p:spPr>
          <a:xfrm>
            <a:off x="4647205" y="3966226"/>
            <a:ext cx="1319134" cy="680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Fingerprint matching</a:t>
            </a:r>
            <a:endParaRPr lang="en-US" dirty="0">
              <a:solidFill>
                <a:schemeClr val="tx1"/>
              </a:solidFill>
            </a:endParaRPr>
          </a:p>
        </p:txBody>
      </p:sp>
      <p:sp>
        <p:nvSpPr>
          <p:cNvPr id="86" name="右箭头 85"/>
          <p:cNvSpPr/>
          <p:nvPr/>
        </p:nvSpPr>
        <p:spPr>
          <a:xfrm rot="5400000">
            <a:off x="5102305" y="3666395"/>
            <a:ext cx="295972" cy="303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右箭头 86"/>
          <p:cNvSpPr/>
          <p:nvPr/>
        </p:nvSpPr>
        <p:spPr>
          <a:xfrm>
            <a:off x="7285219" y="1955376"/>
            <a:ext cx="359764" cy="324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433" y="2685969"/>
            <a:ext cx="880786" cy="100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右箭头 90"/>
          <p:cNvSpPr/>
          <p:nvPr/>
        </p:nvSpPr>
        <p:spPr>
          <a:xfrm>
            <a:off x="5987036" y="4117500"/>
            <a:ext cx="260637" cy="328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矩形 91"/>
          <p:cNvSpPr/>
          <p:nvPr/>
        </p:nvSpPr>
        <p:spPr>
          <a:xfrm>
            <a:off x="6209085" y="4051619"/>
            <a:ext cx="1014548" cy="459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Yes/No</a:t>
            </a:r>
            <a:endParaRPr lang="en-US" sz="1600" dirty="0">
              <a:solidFill>
                <a:schemeClr val="tx1"/>
              </a:solidFill>
            </a:endParaRPr>
          </a:p>
        </p:txBody>
      </p:sp>
      <p:sp>
        <p:nvSpPr>
          <p:cNvPr id="93" name="右箭头 92"/>
          <p:cNvSpPr/>
          <p:nvPr/>
        </p:nvSpPr>
        <p:spPr>
          <a:xfrm rot="5400000">
            <a:off x="8107616" y="3187364"/>
            <a:ext cx="363888" cy="303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矩形 93"/>
          <p:cNvSpPr/>
          <p:nvPr/>
        </p:nvSpPr>
        <p:spPr>
          <a:xfrm>
            <a:off x="7794630" y="3446203"/>
            <a:ext cx="1014548" cy="459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Yes/No</a:t>
            </a:r>
            <a:endParaRPr lang="en-US" sz="1600" dirty="0">
              <a:solidFill>
                <a:schemeClr val="tx1"/>
              </a:solidFill>
            </a:endParaRPr>
          </a:p>
        </p:txBody>
      </p:sp>
      <p:sp>
        <p:nvSpPr>
          <p:cNvPr id="101" name="内容占位符 2"/>
          <p:cNvSpPr>
            <a:spLocks noGrp="1"/>
          </p:cNvSpPr>
          <p:nvPr>
            <p:ph idx="1"/>
          </p:nvPr>
        </p:nvSpPr>
        <p:spPr>
          <a:xfrm>
            <a:off x="457200" y="884420"/>
            <a:ext cx="8229600" cy="5241744"/>
          </a:xfrm>
        </p:spPr>
        <p:txBody>
          <a:bodyPr/>
          <a:lstStyle/>
          <a:p>
            <a:r>
              <a:rPr lang="en-US" altLang="zh-CN" sz="2400" dirty="0" smtClean="0"/>
              <a:t>Jain and </a:t>
            </a:r>
            <a:r>
              <a:rPr lang="en-US" altLang="zh-CN" sz="2400" dirty="0" err="1" smtClean="0"/>
              <a:t>Uludag</a:t>
            </a:r>
            <a:r>
              <a:rPr lang="en-US" altLang="zh-CN" sz="2400" dirty="0" smtClean="0"/>
              <a:t>, </a:t>
            </a:r>
            <a:r>
              <a:rPr lang="en-US" altLang="zh-CN" sz="2400" i="1" dirty="0" smtClean="0"/>
              <a:t>PAMI, </a:t>
            </a:r>
            <a:r>
              <a:rPr lang="en-US" altLang="zh-CN" sz="2400" dirty="0" smtClean="0"/>
              <a:t>2003</a:t>
            </a:r>
            <a:endParaRPr lang="en-US" sz="2400" dirty="0"/>
          </a:p>
        </p:txBody>
      </p:sp>
      <p:sp>
        <p:nvSpPr>
          <p:cNvPr id="103" name="内容占位符 2"/>
          <p:cNvSpPr txBox="1">
            <a:spLocks/>
          </p:cNvSpPr>
          <p:nvPr/>
        </p:nvSpPr>
        <p:spPr>
          <a:xfrm>
            <a:off x="1187189" y="5380144"/>
            <a:ext cx="7585023" cy="1327956"/>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Arial" pitchFamily="34" charset="0"/>
              <a:buChar char="•"/>
            </a:pPr>
            <a:r>
              <a:rPr lang="en-US" altLang="zh-CN" dirty="0" smtClean="0"/>
              <a:t>The </a:t>
            </a:r>
            <a:r>
              <a:rPr lang="en-US" altLang="zh-CN" dirty="0" err="1" smtClean="0"/>
              <a:t>eign</a:t>
            </a:r>
            <a:r>
              <a:rPr lang="en-US" altLang="zh-CN" dirty="0" smtClean="0"/>
              <a:t>-face coefficients are hidden in a </a:t>
            </a:r>
            <a:r>
              <a:rPr lang="en-US" altLang="zh-CN" dirty="0" err="1" smtClean="0"/>
              <a:t>grayscale</a:t>
            </a:r>
            <a:r>
              <a:rPr lang="en-US" altLang="zh-CN" dirty="0" smtClean="0"/>
              <a:t> fingerprint so as to enhance the authenticity of the fingerprint</a:t>
            </a:r>
          </a:p>
          <a:p>
            <a:pPr>
              <a:buFont typeface="Arial" pitchFamily="34" charset="0"/>
              <a:buChar char="•"/>
            </a:pPr>
            <a:r>
              <a:rPr lang="en-US" altLang="zh-CN" dirty="0" smtClean="0"/>
              <a:t>The fingerprint matching accuracy is slightly reduce due to the data hiding</a:t>
            </a:r>
          </a:p>
          <a:p>
            <a:pPr>
              <a:buFontTx/>
              <a:buNone/>
            </a:pPr>
            <a:endParaRPr lang="zh-CN" altLang="en-US" dirty="0"/>
          </a:p>
        </p:txBody>
      </p:sp>
      <p:pic>
        <p:nvPicPr>
          <p:cNvPr id="1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948" y="1968756"/>
            <a:ext cx="880786" cy="89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375" y="1544439"/>
            <a:ext cx="916844" cy="102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898" y="2858707"/>
            <a:ext cx="880786" cy="89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矩形 106"/>
          <p:cNvSpPr/>
          <p:nvPr/>
        </p:nvSpPr>
        <p:spPr>
          <a:xfrm>
            <a:off x="2647496" y="1468098"/>
            <a:ext cx="1727613"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Fingerprint with hidden data</a:t>
            </a:r>
            <a:endParaRPr lang="en-US" sz="1600" dirty="0">
              <a:solidFill>
                <a:schemeClr val="tx1"/>
              </a:solidFill>
            </a:endParaRPr>
          </a:p>
        </p:txBody>
      </p:sp>
      <p:sp>
        <p:nvSpPr>
          <p:cNvPr id="32" name="矩形 31"/>
          <p:cNvSpPr/>
          <p:nvPr/>
        </p:nvSpPr>
        <p:spPr>
          <a:xfrm>
            <a:off x="-53697" y="4931767"/>
            <a:ext cx="2701193" cy="461665"/>
          </a:xfrm>
          <a:prstGeom prst="rect">
            <a:avLst/>
          </a:prstGeom>
        </p:spPr>
        <p:txBody>
          <a:bodyPr wrap="square">
            <a:spAutoFit/>
          </a:bodyPr>
          <a:lstStyle/>
          <a:p>
            <a:r>
              <a:rPr lang="en-US" sz="1200" dirty="0" smtClean="0"/>
              <a:t>The images of this figure are from</a:t>
            </a:r>
          </a:p>
          <a:p>
            <a:r>
              <a:rPr lang="en-US" altLang="zh-CN" sz="1200" dirty="0"/>
              <a:t>Jain and </a:t>
            </a:r>
            <a:r>
              <a:rPr lang="en-US" altLang="zh-CN" sz="1200" dirty="0" err="1"/>
              <a:t>Uludag</a:t>
            </a:r>
            <a:r>
              <a:rPr lang="en-US" altLang="zh-CN" sz="1200" dirty="0"/>
              <a:t>, </a:t>
            </a:r>
            <a:r>
              <a:rPr lang="en-US" altLang="zh-CN" sz="1200" i="1" dirty="0"/>
              <a:t>PAMI, </a:t>
            </a:r>
            <a:r>
              <a:rPr lang="en-US" altLang="zh-CN" sz="1200" dirty="0"/>
              <a:t>2003</a:t>
            </a:r>
            <a:endParaRPr lang="en-US" sz="1200" dirty="0"/>
          </a:p>
        </p:txBody>
      </p:sp>
    </p:spTree>
    <p:extLst>
      <p:ext uri="{BB962C8B-B14F-4D97-AF65-F5344CB8AC3E}">
        <p14:creationId xmlns:p14="http://schemas.microsoft.com/office/powerpoint/2010/main" val="3546161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Biometric data hiding</a:t>
            </a:r>
          </a:p>
        </p:txBody>
      </p:sp>
      <p:sp>
        <p:nvSpPr>
          <p:cNvPr id="3" name="内容占位符 2"/>
          <p:cNvSpPr>
            <a:spLocks noGrp="1"/>
          </p:cNvSpPr>
          <p:nvPr>
            <p:ph idx="1"/>
          </p:nvPr>
        </p:nvSpPr>
        <p:spPr/>
        <p:txBody>
          <a:bodyPr/>
          <a:lstStyle/>
          <a:p>
            <a:endParaRPr lang="en-US" dirty="0" smtClean="0"/>
          </a:p>
          <a:p>
            <a:endParaRPr lang="en-US" dirty="0"/>
          </a:p>
          <a:p>
            <a:r>
              <a:rPr lang="en-US" dirty="0" smtClean="0"/>
              <a:t>Data </a:t>
            </a:r>
            <a:r>
              <a:rPr lang="en-US" dirty="0"/>
              <a:t>hiding technique are also applied </a:t>
            </a:r>
            <a:r>
              <a:rPr lang="en-US" dirty="0" smtClean="0"/>
              <a:t>to</a:t>
            </a:r>
          </a:p>
          <a:p>
            <a:pPr marL="0" indent="0">
              <a:buNone/>
            </a:pPr>
            <a:r>
              <a:rPr lang="en-US" dirty="0"/>
              <a:t> </a:t>
            </a:r>
            <a:r>
              <a:rPr lang="en-US" dirty="0" smtClean="0"/>
              <a:t>   </a:t>
            </a:r>
            <a:endParaRPr lang="en-US" dirty="0"/>
          </a:p>
          <a:p>
            <a:pPr lvl="1">
              <a:buFont typeface="Wingdings" pitchFamily="2" charset="2"/>
              <a:buChar char="Ø"/>
            </a:pPr>
            <a:r>
              <a:rPr lang="en-US" sz="1800" dirty="0" smtClean="0"/>
              <a:t>Statistic </a:t>
            </a:r>
            <a:r>
              <a:rPr lang="en-US" sz="1800" dirty="0"/>
              <a:t>signature </a:t>
            </a:r>
            <a:r>
              <a:rPr lang="en-US" sz="1800" b="1" dirty="0"/>
              <a:t>(</a:t>
            </a:r>
            <a:r>
              <a:rPr lang="en-US" sz="1800" b="1" i="1" dirty="0" err="1"/>
              <a:t>grayscale</a:t>
            </a:r>
            <a:r>
              <a:rPr lang="en-US" sz="1800" b="1" i="1" dirty="0"/>
              <a:t> image</a:t>
            </a:r>
            <a:r>
              <a:rPr lang="en-US" sz="1800" b="1" dirty="0"/>
              <a:t>)</a:t>
            </a:r>
            <a:r>
              <a:rPr lang="en-US" sz="1800" dirty="0"/>
              <a:t> </a:t>
            </a:r>
            <a:r>
              <a:rPr lang="en-US" sz="1800" dirty="0" err="1"/>
              <a:t>Maiorara</a:t>
            </a:r>
            <a:r>
              <a:rPr lang="en-US" sz="1800" dirty="0"/>
              <a:t> </a:t>
            </a:r>
            <a:r>
              <a:rPr lang="en-US" sz="1800" i="1" dirty="0"/>
              <a:t>et al</a:t>
            </a:r>
            <a:r>
              <a:rPr lang="en-US" sz="1800" dirty="0"/>
              <a:t>., </a:t>
            </a:r>
            <a:r>
              <a:rPr lang="en-US" sz="1800" i="1" dirty="0"/>
              <a:t>BSYM,</a:t>
            </a:r>
            <a:r>
              <a:rPr lang="en-US" sz="1800" dirty="0"/>
              <a:t> 2007.  </a:t>
            </a:r>
          </a:p>
          <a:p>
            <a:pPr lvl="1">
              <a:buFont typeface="Wingdings" pitchFamily="2" charset="2"/>
              <a:buChar char="Ø"/>
            </a:pPr>
            <a:r>
              <a:rPr lang="en-US" sz="1800" dirty="0"/>
              <a:t>Color face image </a:t>
            </a:r>
            <a:r>
              <a:rPr lang="en-US" sz="1800" b="1" dirty="0"/>
              <a:t>(</a:t>
            </a:r>
            <a:r>
              <a:rPr lang="en-US" sz="1800" b="1" i="1" dirty="0"/>
              <a:t>color image</a:t>
            </a:r>
            <a:r>
              <a:rPr lang="en-US" sz="1800" b="1" dirty="0"/>
              <a:t>)</a:t>
            </a:r>
            <a:r>
              <a:rPr lang="en-US" sz="1800" dirty="0"/>
              <a:t> </a:t>
            </a:r>
            <a:r>
              <a:rPr lang="en-US" altLang="zh-CN" sz="1800" dirty="0" err="1"/>
              <a:t>Vatsa</a:t>
            </a:r>
            <a:r>
              <a:rPr lang="en-US" altLang="zh-CN" sz="1800" dirty="0"/>
              <a:t> </a:t>
            </a:r>
            <a:r>
              <a:rPr lang="en-US" altLang="zh-CN" sz="1800" i="1" dirty="0"/>
              <a:t>et al</a:t>
            </a:r>
            <a:r>
              <a:rPr lang="en-US" altLang="zh-CN" sz="1800" dirty="0"/>
              <a:t>., </a:t>
            </a:r>
            <a:r>
              <a:rPr lang="en-US" sz="1800" i="1" dirty="0"/>
              <a:t>IMAGE VISION COMPUT</a:t>
            </a:r>
            <a:r>
              <a:rPr lang="en-US" sz="1800" dirty="0"/>
              <a:t>., </a:t>
            </a:r>
            <a:r>
              <a:rPr lang="en-US" altLang="zh-CN" sz="1800" dirty="0"/>
              <a:t>2009</a:t>
            </a:r>
            <a:r>
              <a:rPr lang="en-US" altLang="zh-CN" sz="1800" dirty="0" smtClean="0"/>
              <a:t>.</a:t>
            </a:r>
            <a:r>
              <a:rPr lang="en-US" sz="1800" dirty="0"/>
              <a:t> </a:t>
            </a:r>
            <a:endParaRPr lang="en-US" sz="1800" dirty="0" smtClean="0"/>
          </a:p>
          <a:p>
            <a:pPr lvl="1">
              <a:buFont typeface="Wingdings" pitchFamily="2" charset="2"/>
              <a:buChar char="Ø"/>
            </a:pPr>
            <a:r>
              <a:rPr lang="en-US" sz="1800" dirty="0" smtClean="0"/>
              <a:t>Electronic </a:t>
            </a:r>
            <a:r>
              <a:rPr lang="en-US" sz="1800" dirty="0"/>
              <a:t>ink </a:t>
            </a:r>
            <a:r>
              <a:rPr lang="en-US" sz="1800" b="1" dirty="0"/>
              <a:t>(</a:t>
            </a:r>
            <a:r>
              <a:rPr lang="en-US" sz="1800" b="1" i="1" dirty="0"/>
              <a:t>sample sequence</a:t>
            </a:r>
            <a:r>
              <a:rPr lang="en-US" sz="1800" b="1" dirty="0"/>
              <a:t>)</a:t>
            </a:r>
            <a:r>
              <a:rPr lang="en-US" sz="1800" dirty="0"/>
              <a:t> Cao and </a:t>
            </a:r>
            <a:r>
              <a:rPr lang="en-US" sz="1800" dirty="0" err="1"/>
              <a:t>Kot</a:t>
            </a:r>
            <a:r>
              <a:rPr lang="en-US" sz="1800" dirty="0"/>
              <a:t>., </a:t>
            </a:r>
            <a:r>
              <a:rPr lang="en-US" sz="1800" i="1" dirty="0"/>
              <a:t>TIFS</a:t>
            </a:r>
            <a:r>
              <a:rPr lang="en-US" sz="1800" dirty="0"/>
              <a:t>, </a:t>
            </a:r>
            <a:r>
              <a:rPr lang="en-US" sz="1800" dirty="0" smtClean="0"/>
              <a:t>2010</a:t>
            </a:r>
          </a:p>
          <a:p>
            <a:pPr lvl="1">
              <a:buFont typeface="Wingdings" pitchFamily="2" charset="2"/>
              <a:buChar char="Ø"/>
            </a:pPr>
            <a:r>
              <a:rPr lang="en-US" dirty="0"/>
              <a:t>Palmprint Competitive Code, Kong </a:t>
            </a:r>
            <a:r>
              <a:rPr lang="en-US" i="1" dirty="0"/>
              <a:t>et al</a:t>
            </a:r>
            <a:r>
              <a:rPr lang="en-US" dirty="0"/>
              <a:t>., </a:t>
            </a:r>
            <a:r>
              <a:rPr lang="en-US" i="1" dirty="0"/>
              <a:t>Pattern </a:t>
            </a:r>
            <a:r>
              <a:rPr lang="en-US" i="1" dirty="0" err="1" smtClean="0"/>
              <a:t>Recogn</a:t>
            </a:r>
            <a:r>
              <a:rPr lang="en-US" i="1" dirty="0" smtClean="0"/>
              <a:t>., </a:t>
            </a:r>
            <a:r>
              <a:rPr lang="en-US" dirty="0"/>
              <a:t>2008</a:t>
            </a:r>
            <a:r>
              <a:rPr lang="en-US" dirty="0" smtClean="0"/>
              <a:t>.</a:t>
            </a:r>
          </a:p>
          <a:p>
            <a:pPr lvl="1">
              <a:buFont typeface="Wingdings" pitchFamily="2" charset="2"/>
              <a:buChar char="Ø"/>
            </a:pPr>
            <a:r>
              <a:rPr lang="en-US" dirty="0" smtClean="0"/>
              <a:t>DNA, </a:t>
            </a:r>
            <a:r>
              <a:rPr lang="en-US" dirty="0" err="1" smtClean="0"/>
              <a:t>Shimanovsky</a:t>
            </a:r>
            <a:r>
              <a:rPr lang="en-US" dirty="0" smtClean="0"/>
              <a:t>, </a:t>
            </a:r>
            <a:r>
              <a:rPr lang="en-US" i="1" dirty="0" smtClean="0"/>
              <a:t>et al.</a:t>
            </a:r>
            <a:r>
              <a:rPr lang="en-US" dirty="0" smtClean="0"/>
              <a:t>, </a:t>
            </a:r>
            <a:r>
              <a:rPr lang="en-US" i="1" dirty="0" smtClean="0"/>
              <a:t>IH</a:t>
            </a:r>
            <a:r>
              <a:rPr lang="en-US" dirty="0" smtClean="0"/>
              <a:t>, 2002</a:t>
            </a:r>
            <a:endParaRPr lang="en-US" dirty="0"/>
          </a:p>
          <a:p>
            <a:pPr marL="457200" lvl="1" indent="0">
              <a:buNone/>
            </a:pPr>
            <a:endParaRPr lang="en-US" dirty="0"/>
          </a:p>
        </p:txBody>
      </p:sp>
    </p:spTree>
    <p:extLst>
      <p:ext uri="{BB962C8B-B14F-4D97-AF65-F5344CB8AC3E}">
        <p14:creationId xmlns:p14="http://schemas.microsoft.com/office/powerpoint/2010/main" val="1181091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Full fingerprint reconstruction and its privacy concerns</a:t>
            </a:r>
            <a:endParaRPr lang="zh-CN" altLang="en-US" dirty="0" smtClean="0">
              <a:ea typeface="宋体" pitchFamily="2" charset="-122"/>
            </a:endParaRPr>
          </a:p>
        </p:txBody>
      </p:sp>
      <p:sp>
        <p:nvSpPr>
          <p:cNvPr id="4099" name="内容占位符 2"/>
          <p:cNvSpPr>
            <a:spLocks noGrp="1"/>
          </p:cNvSpPr>
          <p:nvPr>
            <p:ph idx="1"/>
          </p:nvPr>
        </p:nvSpPr>
        <p:spPr bwMode="auto">
          <a:xfrm>
            <a:off x="457200" y="1600200"/>
            <a:ext cx="8229600" cy="472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The minutiae template is commonly stored in a database for fingerprint recognition.</a:t>
            </a:r>
          </a:p>
          <a:p>
            <a:r>
              <a:rPr lang="en-US" altLang="zh-CN" dirty="0" smtClean="0">
                <a:ea typeface="宋体" pitchFamily="2" charset="-122"/>
              </a:rPr>
              <a:t>A fingerprint can be reconstructed from the minutiae.</a:t>
            </a:r>
          </a:p>
          <a:p>
            <a:pPr lvl="1">
              <a:buFont typeface="Wingdings" pitchFamily="2" charset="2"/>
              <a:buChar char="Ø"/>
            </a:pPr>
            <a:r>
              <a:rPr lang="en-US" altLang="zh-CN" sz="1800" dirty="0" smtClean="0">
                <a:ea typeface="宋体" pitchFamily="2" charset="-122"/>
              </a:rPr>
              <a:t>Manufacturing a fake finger </a:t>
            </a:r>
          </a:p>
          <a:p>
            <a:pPr lvl="1">
              <a:buFont typeface="Wingdings" pitchFamily="2" charset="2"/>
              <a:buChar char="Ø"/>
            </a:pPr>
            <a:r>
              <a:rPr lang="en-US" altLang="zh-CN" sz="1800" dirty="0" smtClean="0">
                <a:ea typeface="宋体" pitchFamily="2" charset="-122"/>
              </a:rPr>
              <a:t>Submitting to the communication channel</a:t>
            </a:r>
          </a:p>
          <a:p>
            <a:r>
              <a:rPr lang="en-US" altLang="zh-CN" dirty="0" smtClean="0">
                <a:ea typeface="宋体" pitchFamily="2" charset="-122"/>
              </a:rPr>
              <a:t>It is necessary to examine to what extreme a reconstructed fingerprint can be similar to the original fingerprint. </a:t>
            </a:r>
          </a:p>
          <a:p>
            <a:pPr lvl="1">
              <a:buFont typeface="Wingdings" pitchFamily="2" charset="2"/>
              <a:buChar char="Ø"/>
            </a:pPr>
            <a:r>
              <a:rPr lang="en-US" altLang="zh-CN" sz="1800" dirty="0" smtClean="0">
                <a:ea typeface="宋体" pitchFamily="2" charset="-122"/>
              </a:rPr>
              <a:t>Prompt the research of countermeasures against the attacks due to reconstructed fingerprint</a:t>
            </a:r>
          </a:p>
          <a:p>
            <a:pPr lvl="1">
              <a:buFont typeface="Wingdings" pitchFamily="2" charset="2"/>
              <a:buChar char="Ø"/>
            </a:pPr>
            <a:r>
              <a:rPr lang="en-US" altLang="zh-CN" sz="1800" dirty="0">
                <a:ea typeface="宋体" pitchFamily="2" charset="-122"/>
              </a:rPr>
              <a:t>U</a:t>
            </a:r>
            <a:r>
              <a:rPr lang="en-US" altLang="zh-CN" sz="1800" dirty="0" smtClean="0">
                <a:ea typeface="宋体" pitchFamily="2" charset="-122"/>
              </a:rPr>
              <a:t>seful when the original fingerprint is not available or of low quality. E.g., the template interoperability problem, the latent fingerprint restoration problem</a:t>
            </a:r>
            <a:r>
              <a:rPr lang="en-US" altLang="zh-CN" dirty="0" smtClean="0">
                <a:ea typeface="宋体" pitchFamily="2" charset="-122"/>
              </a:rPr>
              <a:t>.</a:t>
            </a:r>
          </a:p>
          <a:p>
            <a:pPr lvl="1">
              <a:buFont typeface="Wingdings" pitchFamily="2" charset="2"/>
              <a:buChar char="Ø"/>
            </a:pPr>
            <a:endParaRPr lang="en-US" altLang="zh-CN" dirty="0" smtClean="0">
              <a:ea typeface="宋体" pitchFamily="2" charset="-122"/>
            </a:endParaRPr>
          </a:p>
          <a:p>
            <a:pPr lvl="1">
              <a:buFont typeface="Wingdings" pitchFamily="2" charset="2"/>
              <a:buChar char="Ø"/>
            </a:pPr>
            <a:endParaRPr lang="en-US" altLang="zh-CN" dirty="0" smtClean="0">
              <a:ea typeface="宋体" pitchFamily="2" charset="-122"/>
            </a:endParaRPr>
          </a:p>
          <a:p>
            <a:pPr lvl="1">
              <a:buFont typeface="Wingdings" pitchFamily="2" charset="2"/>
              <a:buChar char="Ø"/>
            </a:pPr>
            <a:endParaRPr lang="en-US" altLang="zh-CN" dirty="0" smtClean="0">
              <a:ea typeface="宋体" pitchFamily="2" charset="-122"/>
            </a:endParaRPr>
          </a:p>
          <a:p>
            <a:pPr>
              <a:buFontTx/>
              <a:buNone/>
            </a:pPr>
            <a:endParaRPr lang="en-US" altLang="zh-CN" dirty="0" smtClean="0">
              <a:ea typeface="宋体" pitchFamily="2" charset="-122"/>
            </a:endParaRPr>
          </a:p>
          <a:p>
            <a:endParaRPr lang="en-US" altLang="zh-CN" dirty="0" smtClean="0">
              <a:ea typeface="宋体" pitchFamily="2" charset="-122"/>
            </a:endParaRPr>
          </a:p>
          <a:p>
            <a:pPr>
              <a:buFontTx/>
              <a:buNone/>
            </a:pPr>
            <a:endParaRPr lang="zh-CN" altLang="en-US" dirty="0" smtClean="0">
              <a:ea typeface="宋体" pitchFamily="2" charset="-122"/>
            </a:endParaRPr>
          </a:p>
        </p:txBody>
      </p:sp>
    </p:spTree>
    <p:extLst>
      <p:ext uri="{BB962C8B-B14F-4D97-AF65-F5344CB8AC3E}">
        <p14:creationId xmlns:p14="http://schemas.microsoft.com/office/powerpoint/2010/main" val="371974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Full fingerprint reconstruction and its privacy concerns</a:t>
            </a:r>
            <a:endParaRPr lang="zh-CN" altLang="en-US" dirty="0" smtClean="0">
              <a:ea typeface="宋体" pitchFamily="2" charset="-122"/>
            </a:endParaRPr>
          </a:p>
        </p:txBody>
      </p:sp>
      <p:sp>
        <p:nvSpPr>
          <p:cNvPr id="5123" name="内容占位符 2"/>
          <p:cNvSpPr>
            <a:spLocks noGrp="1"/>
          </p:cNvSpPr>
          <p:nvPr>
            <p:ph idx="1"/>
          </p:nvPr>
        </p:nvSpPr>
        <p:spPr bwMode="auto">
          <a:xfrm>
            <a:off x="442210" y="1285407"/>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The existing works:</a:t>
            </a:r>
          </a:p>
          <a:p>
            <a:pPr lvl="1">
              <a:buFont typeface="Wingdings" pitchFamily="2" charset="2"/>
              <a:buChar char="Ø"/>
            </a:pPr>
            <a:r>
              <a:rPr lang="en-US" altLang="zh-CN" sz="1800" dirty="0" smtClean="0">
                <a:ea typeface="宋体" pitchFamily="2" charset="-122"/>
              </a:rPr>
              <a:t>Hill</a:t>
            </a:r>
            <a:r>
              <a:rPr lang="en-US" altLang="zh-CN" sz="1800" dirty="0">
                <a:ea typeface="宋体" pitchFamily="2" charset="-122"/>
              </a:rPr>
              <a:t>, </a:t>
            </a:r>
            <a:r>
              <a:rPr lang="en-US" altLang="zh-CN" sz="1800" i="1" dirty="0">
                <a:ea typeface="宋体" pitchFamily="2" charset="-122"/>
              </a:rPr>
              <a:t>Master’s thesis</a:t>
            </a:r>
            <a:r>
              <a:rPr lang="en-US" altLang="zh-CN" sz="1800" dirty="0">
                <a:ea typeface="宋体" pitchFamily="2" charset="-122"/>
              </a:rPr>
              <a:t>, </a:t>
            </a:r>
            <a:r>
              <a:rPr lang="en-US" altLang="zh-CN" sz="1800" dirty="0" smtClean="0">
                <a:ea typeface="宋体" pitchFamily="2" charset="-122"/>
              </a:rPr>
              <a:t>2001 heuristically draws a partial skeleton from the minutiae points</a:t>
            </a:r>
          </a:p>
          <a:p>
            <a:pPr lvl="1">
              <a:buFont typeface="Wingdings" pitchFamily="2" charset="2"/>
              <a:buChar char="Ø"/>
            </a:pPr>
            <a:r>
              <a:rPr lang="en-US" altLang="zh-CN" sz="1800" dirty="0" smtClean="0">
                <a:ea typeface="宋体" pitchFamily="2" charset="-122"/>
              </a:rPr>
              <a:t>Ross </a:t>
            </a:r>
            <a:r>
              <a:rPr lang="en-US" altLang="zh-CN" sz="1800" i="1" dirty="0" smtClean="0">
                <a:ea typeface="宋体" pitchFamily="2" charset="-122"/>
              </a:rPr>
              <a:t>et al., </a:t>
            </a:r>
            <a:r>
              <a:rPr lang="en-US" altLang="zh-CN" sz="1800" i="1" dirty="0">
                <a:ea typeface="宋体" pitchFamily="2" charset="-122"/>
              </a:rPr>
              <a:t>PAMI, </a:t>
            </a:r>
            <a:r>
              <a:rPr lang="en-US" altLang="zh-CN" sz="1800" dirty="0">
                <a:ea typeface="宋体" pitchFamily="2" charset="-122"/>
              </a:rPr>
              <a:t>2007</a:t>
            </a:r>
            <a:r>
              <a:rPr lang="en-US" altLang="zh-CN" sz="1800" i="1" dirty="0" smtClean="0">
                <a:ea typeface="宋体" pitchFamily="2" charset="-122"/>
              </a:rPr>
              <a:t>. </a:t>
            </a:r>
            <a:r>
              <a:rPr lang="en-US" altLang="zh-CN" sz="1800" dirty="0" smtClean="0">
                <a:ea typeface="宋体" pitchFamily="2" charset="-122"/>
              </a:rPr>
              <a:t>reconstruct a fingerprint from minutiae points by using stream lines.</a:t>
            </a:r>
          </a:p>
          <a:p>
            <a:pPr lvl="1">
              <a:buFont typeface="Wingdings" pitchFamily="2" charset="2"/>
              <a:buChar char="Ø"/>
            </a:pPr>
            <a:r>
              <a:rPr lang="en-US" altLang="zh-CN" sz="1800" dirty="0" err="1">
                <a:ea typeface="宋体" pitchFamily="2" charset="-122"/>
              </a:rPr>
              <a:t>Cappelli</a:t>
            </a:r>
            <a:r>
              <a:rPr lang="en-US" altLang="zh-CN" sz="1800" dirty="0">
                <a:ea typeface="宋体" pitchFamily="2" charset="-122"/>
              </a:rPr>
              <a:t> </a:t>
            </a:r>
            <a:r>
              <a:rPr lang="en-US" altLang="zh-CN" sz="1800" i="1" dirty="0">
                <a:ea typeface="宋体" pitchFamily="2" charset="-122"/>
              </a:rPr>
              <a:t>et al., PAMI, </a:t>
            </a:r>
            <a:r>
              <a:rPr lang="en-US" altLang="zh-CN" sz="1800" dirty="0">
                <a:ea typeface="宋体" pitchFamily="2" charset="-122"/>
              </a:rPr>
              <a:t>2007.</a:t>
            </a:r>
            <a:r>
              <a:rPr lang="en-US" altLang="zh-CN" sz="1800" i="1" dirty="0">
                <a:ea typeface="宋体" pitchFamily="2" charset="-122"/>
              </a:rPr>
              <a:t> </a:t>
            </a:r>
            <a:r>
              <a:rPr lang="en-US" altLang="zh-CN" sz="1800" dirty="0">
                <a:ea typeface="宋体" pitchFamily="2" charset="-122"/>
              </a:rPr>
              <a:t>iteratively grow the ridges from an initial image which records the minutiae local pattern. </a:t>
            </a:r>
          </a:p>
          <a:p>
            <a:pPr lvl="1">
              <a:buFont typeface="Wingdings" pitchFamily="2" charset="2"/>
              <a:buChar char="Ø"/>
            </a:pPr>
            <a:r>
              <a:rPr lang="en-US" altLang="zh-CN" sz="1800" dirty="0" err="1">
                <a:ea typeface="宋体" pitchFamily="2" charset="-122"/>
              </a:rPr>
              <a:t>Feng</a:t>
            </a:r>
            <a:r>
              <a:rPr lang="en-US" altLang="zh-CN" sz="1800" dirty="0">
                <a:ea typeface="宋体" pitchFamily="2" charset="-122"/>
              </a:rPr>
              <a:t> </a:t>
            </a:r>
            <a:r>
              <a:rPr lang="en-US" altLang="zh-CN" sz="1800" i="1" dirty="0">
                <a:ea typeface="宋体" pitchFamily="2" charset="-122"/>
              </a:rPr>
              <a:t>et al., PAMI, </a:t>
            </a:r>
            <a:r>
              <a:rPr lang="en-US" altLang="zh-CN" sz="1800" dirty="0">
                <a:ea typeface="宋体" pitchFamily="2" charset="-122"/>
              </a:rPr>
              <a:t>2010</a:t>
            </a:r>
            <a:r>
              <a:rPr lang="en-US" altLang="zh-CN" sz="1800" i="1" dirty="0">
                <a:ea typeface="宋体" pitchFamily="2" charset="-122"/>
              </a:rPr>
              <a:t>. </a:t>
            </a:r>
            <a:r>
              <a:rPr lang="en-US" altLang="zh-CN" sz="1800" dirty="0">
                <a:ea typeface="宋体" pitchFamily="2" charset="-122"/>
              </a:rPr>
              <a:t>adopt the AM-FM fingerprint model for the fingerprint reconstruction</a:t>
            </a:r>
            <a:r>
              <a:rPr lang="en-US" altLang="zh-CN" sz="1800" dirty="0" smtClean="0">
                <a:ea typeface="宋体" pitchFamily="2" charset="-122"/>
              </a:rPr>
              <a:t>.</a:t>
            </a:r>
          </a:p>
          <a:p>
            <a:r>
              <a:rPr lang="en-US" altLang="zh-CN" dirty="0" smtClean="0">
                <a:ea typeface="宋体" pitchFamily="2" charset="-122"/>
              </a:rPr>
              <a:t>Our proposed scheme:</a:t>
            </a:r>
          </a:p>
          <a:p>
            <a:pPr lvl="1">
              <a:buFont typeface="Wingdings" pitchFamily="2" charset="2"/>
              <a:buChar char="Ø"/>
            </a:pPr>
            <a:r>
              <a:rPr lang="en-US" altLang="zh-CN" sz="1800" dirty="0" smtClean="0">
                <a:ea typeface="宋体" pitchFamily="2" charset="-122"/>
              </a:rPr>
              <a:t>Fewer artifacts and fewer spurious minutiae</a:t>
            </a:r>
          </a:p>
          <a:p>
            <a:pPr lvl="1">
              <a:buFont typeface="Wingdings" pitchFamily="2" charset="2"/>
              <a:buChar char="Ø"/>
            </a:pPr>
            <a:r>
              <a:rPr lang="en-US" altLang="zh-CN" sz="1800" dirty="0" smtClean="0">
                <a:ea typeface="宋体" pitchFamily="2" charset="-122"/>
              </a:rPr>
              <a:t>Good match against the original fingerprint and different impressions of the original fingerprint</a:t>
            </a:r>
          </a:p>
          <a:p>
            <a:pPr lvl="1">
              <a:buFont typeface="Wingdings" pitchFamily="2" charset="2"/>
              <a:buChar char="Ø"/>
            </a:pPr>
            <a:r>
              <a:rPr lang="en-US" altLang="zh-CN" sz="1800" dirty="0" smtClean="0">
                <a:ea typeface="宋体" pitchFamily="2" charset="-122"/>
              </a:rPr>
              <a:t>Application for fingerprint ridge frequency protection</a:t>
            </a:r>
          </a:p>
          <a:p>
            <a:endParaRPr lang="en-US" altLang="zh-CN" i="1" dirty="0" smtClean="0">
              <a:ea typeface="宋体" pitchFamily="2" charset="-122"/>
            </a:endParaRPr>
          </a:p>
          <a:p>
            <a:pPr lvl="1">
              <a:buFontTx/>
              <a:buNone/>
            </a:pPr>
            <a:endParaRPr lang="en-US" altLang="zh-CN" dirty="0" smtClean="0">
              <a:ea typeface="宋体" pitchFamily="2" charset="-122"/>
            </a:endParaRPr>
          </a:p>
          <a:p>
            <a:pPr lvl="1">
              <a:buFontTx/>
              <a:buNone/>
            </a:pPr>
            <a:endParaRPr lang="en-US" altLang="zh-CN" dirty="0" smtClean="0">
              <a:ea typeface="宋体" pitchFamily="2" charset="-122"/>
            </a:endParaRPr>
          </a:p>
          <a:p>
            <a:pPr lvl="1">
              <a:buFontTx/>
              <a:buNone/>
            </a:pPr>
            <a:endParaRPr lang="en-US" altLang="zh-CN" dirty="0" smtClean="0">
              <a:ea typeface="宋体" pitchFamily="2" charset="-122"/>
            </a:endParaRPr>
          </a:p>
          <a:p>
            <a:endParaRPr lang="en-US" altLang="zh-CN" dirty="0" smtClean="0">
              <a:ea typeface="宋体" pitchFamily="2" charset="-122"/>
            </a:endParaRPr>
          </a:p>
          <a:p>
            <a:endParaRPr lang="en-US" altLang="zh-CN" dirty="0" smtClean="0">
              <a:ea typeface="宋体" pitchFamily="2" charset="-122"/>
            </a:endParaRPr>
          </a:p>
          <a:p>
            <a:endParaRPr lang="en-US" altLang="zh-CN" dirty="0" smtClean="0">
              <a:ea typeface="宋体" pitchFamily="2" charset="-122"/>
            </a:endParaRPr>
          </a:p>
          <a:p>
            <a:endParaRPr lang="en-US" altLang="zh-CN" dirty="0" smtClean="0">
              <a:ea typeface="宋体" pitchFamily="2" charset="-122"/>
            </a:endParaRPr>
          </a:p>
          <a:p>
            <a:endParaRPr lang="en-US" altLang="zh-CN" dirty="0" smtClean="0">
              <a:ea typeface="宋体" pitchFamily="2" charset="-122"/>
            </a:endParaRPr>
          </a:p>
          <a:p>
            <a:endParaRPr lang="en-US" altLang="zh-CN" dirty="0" smtClean="0">
              <a:ea typeface="宋体" pitchFamily="2" charset="-122"/>
            </a:endParaRPr>
          </a:p>
        </p:txBody>
      </p:sp>
    </p:spTree>
    <p:extLst>
      <p:ext uri="{BB962C8B-B14F-4D97-AF65-F5344CB8AC3E}">
        <p14:creationId xmlns:p14="http://schemas.microsoft.com/office/powerpoint/2010/main" val="28659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The AM-FM fingerprint model</a:t>
            </a:r>
            <a:endParaRPr lang="zh-CN" altLang="en-US" smtClean="0">
              <a:ea typeface="宋体" pitchFamily="2" charset="-122"/>
            </a:endParaRPr>
          </a:p>
        </p:txBody>
      </p:sp>
      <p:sp>
        <p:nvSpPr>
          <p:cNvPr id="6147" name="内容占位符 2"/>
          <p:cNvSpPr>
            <a:spLocks noGrp="1"/>
          </p:cNvSpPr>
          <p:nvPr>
            <p:ph idx="1"/>
          </p:nvPr>
        </p:nvSpPr>
        <p:spPr bwMode="auto">
          <a:xfrm>
            <a:off x="457200" y="1184275"/>
            <a:ext cx="8229600" cy="494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Larkin and Fletcher, Optics Express, 2007</a:t>
            </a:r>
            <a:endParaRPr lang="zh-CN" altLang="en-US" dirty="0" smtClean="0">
              <a:ea typeface="宋体" pitchFamily="2" charset="-122"/>
            </a:endParaRPr>
          </a:p>
        </p:txBody>
      </p:sp>
      <p:pic>
        <p:nvPicPr>
          <p:cNvPr id="61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263" y="1555750"/>
            <a:ext cx="67389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矩形 5"/>
          <p:cNvSpPr>
            <a:spLocks noChangeArrowheads="1"/>
          </p:cNvSpPr>
          <p:nvPr/>
        </p:nvSpPr>
        <p:spPr bwMode="auto">
          <a:xfrm>
            <a:off x="266401" y="5025195"/>
            <a:ext cx="2370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smtClean="0">
                <a:latin typeface="+mn-lt"/>
                <a:ea typeface="宋体" pitchFamily="2" charset="-122"/>
                <a:cs typeface="Times New Roman" pitchFamily="18" charset="0"/>
              </a:rPr>
              <a:t>Original fingerprint </a:t>
            </a:r>
            <a:r>
              <a:rPr lang="en-US" altLang="zh-CN" i="1" dirty="0" smtClean="0">
                <a:latin typeface="Times New Roman" pitchFamily="18" charset="0"/>
                <a:ea typeface="宋体" pitchFamily="2" charset="-122"/>
                <a:cs typeface="Times New Roman" pitchFamily="18" charset="0"/>
              </a:rPr>
              <a:t>I</a:t>
            </a:r>
            <a:endParaRPr lang="en-US" altLang="zh-CN" i="1" dirty="0">
              <a:latin typeface="Times New Roman" pitchFamily="18" charset="0"/>
              <a:ea typeface="宋体" pitchFamily="2" charset="-122"/>
              <a:cs typeface="Times New Roman" pitchFamily="18" charset="0"/>
            </a:endParaRPr>
          </a:p>
        </p:txBody>
      </p:sp>
      <p:sp>
        <p:nvSpPr>
          <p:cNvPr id="6150" name="矩形 5"/>
          <p:cNvSpPr>
            <a:spLocks noChangeArrowheads="1"/>
          </p:cNvSpPr>
          <p:nvPr/>
        </p:nvSpPr>
        <p:spPr bwMode="auto">
          <a:xfrm>
            <a:off x="3357798" y="5025195"/>
            <a:ext cx="2833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dirty="0" smtClean="0">
                <a:ea typeface="宋体" pitchFamily="2" charset="-122"/>
                <a:cs typeface="Times New Roman" pitchFamily="18" charset="0"/>
              </a:rPr>
              <a:t>Hologram phase </a:t>
            </a:r>
            <a:r>
              <a:rPr lang="el-GR" altLang="zh-CN" i="1" dirty="0" smtClean="0">
                <a:latin typeface="Bookman Old Style" pitchFamily="18" charset="0"/>
                <a:cs typeface="Times New Roman" pitchFamily="18" charset="0"/>
              </a:rPr>
              <a:t>ψ</a:t>
            </a:r>
            <a:endParaRPr lang="en-US" altLang="zh-CN" i="1" dirty="0">
              <a:latin typeface="Bookman Old Style" pitchFamily="18" charset="0"/>
              <a:ea typeface="宋体" pitchFamily="2" charset="-122"/>
              <a:cs typeface="Times New Roman" pitchFamily="18" charset="0"/>
            </a:endParaRPr>
          </a:p>
        </p:txBody>
      </p:sp>
      <p:pic>
        <p:nvPicPr>
          <p:cNvPr id="615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499" y="5463466"/>
            <a:ext cx="74025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descr="C:\Users\lish0016\Desktop\untitled.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288" y="2337558"/>
            <a:ext cx="2159000" cy="2595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15" descr="C:\Users\lish0016\Desktop\untitled.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2700" y="2337558"/>
            <a:ext cx="2178050" cy="2617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ight Arrow 1"/>
          <p:cNvSpPr/>
          <p:nvPr/>
        </p:nvSpPr>
        <p:spPr>
          <a:xfrm>
            <a:off x="2636838" y="3383720"/>
            <a:ext cx="923925" cy="401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8" name="Rectangle 17"/>
          <p:cNvSpPr/>
          <p:nvPr/>
        </p:nvSpPr>
        <p:spPr>
          <a:xfrm>
            <a:off x="3507581" y="6090547"/>
            <a:ext cx="1327150"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smtClean="0">
                <a:solidFill>
                  <a:schemeClr val="tx1"/>
                </a:solidFill>
                <a:sym typeface="Symbol"/>
              </a:rPr>
              <a:t> </a:t>
            </a:r>
            <a:r>
              <a:rPr lang="en-US" dirty="0" smtClean="0">
                <a:solidFill>
                  <a:schemeClr val="tx1"/>
                </a:solidFill>
                <a:sym typeface="Symbol"/>
              </a:rPr>
              <a:t>= </a:t>
            </a:r>
            <a:r>
              <a:rPr lang="en-US" i="1" dirty="0" err="1" smtClean="0">
                <a:solidFill>
                  <a:schemeClr val="tx1"/>
                </a:solidFill>
                <a:latin typeface="Times New Roman" pitchFamily="18" charset="0"/>
                <a:cs typeface="Times New Roman" pitchFamily="18" charset="0"/>
              </a:rPr>
              <a:t>O</a:t>
            </a:r>
            <a:r>
              <a:rPr lang="en-US" i="1" baseline="-25000" dirty="0" err="1" smtClean="0">
                <a:solidFill>
                  <a:schemeClr val="tx1"/>
                </a:solidFill>
                <a:latin typeface="Times New Roman" pitchFamily="18" charset="0"/>
                <a:cs typeface="Times New Roman" pitchFamily="18" charset="0"/>
              </a:rPr>
              <a:t>u</a:t>
            </a:r>
            <a:r>
              <a:rPr lang="en-US" dirty="0" smtClean="0">
                <a:solidFill>
                  <a:schemeClr val="tx1"/>
                </a:solidFill>
              </a:rPr>
              <a:t> </a:t>
            </a:r>
            <a:r>
              <a:rPr lang="en-US" dirty="0">
                <a:solidFill>
                  <a:schemeClr val="tx1"/>
                </a:solidFill>
              </a:rPr>
              <a:t>+</a:t>
            </a:r>
            <a:r>
              <a:rPr lang="en-US" dirty="0">
                <a:solidFill>
                  <a:schemeClr val="tx1"/>
                </a:solidFill>
                <a:sym typeface="Symbol"/>
              </a:rPr>
              <a:t>/2</a:t>
            </a:r>
            <a:endParaRPr lang="en-SG" i="1" baseline="-25000" dirty="0">
              <a:solidFill>
                <a:schemeClr val="tx1"/>
              </a:solidFill>
              <a:latin typeface="Times New Roman" pitchFamily="18" charset="0"/>
              <a:cs typeface="Times New Roman" pitchFamily="18" charset="0"/>
            </a:endParaRPr>
          </a:p>
        </p:txBody>
      </p:sp>
      <p:pic>
        <p:nvPicPr>
          <p:cNvPr id="6157" name="Picture 16" descr="C:\Users\lish0016\Desktop\untitled.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3375" y="2350258"/>
            <a:ext cx="2178050" cy="2617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Right Arrow 19"/>
          <p:cNvSpPr/>
          <p:nvPr/>
        </p:nvSpPr>
        <p:spPr>
          <a:xfrm>
            <a:off x="6067425" y="3434520"/>
            <a:ext cx="558800" cy="401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6159" name="矩形 5"/>
          <p:cNvSpPr>
            <a:spLocks noChangeArrowheads="1"/>
          </p:cNvSpPr>
          <p:nvPr/>
        </p:nvSpPr>
        <p:spPr bwMode="auto">
          <a:xfrm>
            <a:off x="7388225" y="4996620"/>
            <a:ext cx="84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i="1">
                <a:latin typeface="Times New Roman" pitchFamily="18" charset="0"/>
                <a:ea typeface="宋体" pitchFamily="2" charset="-122"/>
                <a:cs typeface="Times New Roman" pitchFamily="18" charset="0"/>
              </a:rPr>
              <a:t>Cos(</a:t>
            </a:r>
            <a:r>
              <a:rPr lang="el-GR" altLang="zh-CN" i="1">
                <a:latin typeface="Bookman Old Style" pitchFamily="18" charset="0"/>
                <a:ea typeface="宋体" pitchFamily="2" charset="-122"/>
                <a:cs typeface="Times New Roman" pitchFamily="18" charset="0"/>
              </a:rPr>
              <a:t>ψ</a:t>
            </a:r>
            <a:r>
              <a:rPr lang="en-US" altLang="zh-CN" i="1">
                <a:latin typeface="Times New Roman" pitchFamily="18" charset="0"/>
                <a:ea typeface="宋体" pitchFamily="2" charset="-122"/>
                <a:cs typeface="Times New Roman" pitchFamily="18" charset="0"/>
              </a:rPr>
              <a:t>)</a:t>
            </a:r>
          </a:p>
        </p:txBody>
      </p:sp>
      <p:sp>
        <p:nvSpPr>
          <p:cNvPr id="4" name="椭圆 3"/>
          <p:cNvSpPr/>
          <p:nvPr/>
        </p:nvSpPr>
        <p:spPr>
          <a:xfrm>
            <a:off x="3297838" y="5508436"/>
            <a:ext cx="599605" cy="29845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直接箭头连接符 5"/>
          <p:cNvCxnSpPr/>
          <p:nvPr/>
        </p:nvCxnSpPr>
        <p:spPr>
          <a:xfrm>
            <a:off x="3597640" y="5806886"/>
            <a:ext cx="573516" cy="4290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808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The AM-FM fingerprint model</a:t>
            </a:r>
            <a:endParaRPr lang="zh-CN" altLang="en-US" smtClean="0">
              <a:ea typeface="宋体" pitchFamily="2" charset="-122"/>
            </a:endParaRPr>
          </a:p>
        </p:txBody>
      </p:sp>
      <p:sp>
        <p:nvSpPr>
          <p:cNvPr id="7171" name="Rectangle 2"/>
          <p:cNvSpPr>
            <a:spLocks noChangeArrowheads="1"/>
          </p:cNvSpPr>
          <p:nvPr/>
        </p:nvSpPr>
        <p:spPr bwMode="auto">
          <a:xfrm>
            <a:off x="2863850" y="6318250"/>
            <a:ext cx="3440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ea typeface="宋体" pitchFamily="2" charset="-122"/>
              </a:rPr>
              <a:t>Continuous phase: </a:t>
            </a:r>
            <a:r>
              <a:rPr lang="el-GR" altLang="zh-CN" i="1">
                <a:latin typeface="Bookman Old Style" pitchFamily="18" charset="0"/>
                <a:cs typeface="Times New Roman" pitchFamily="18" charset="0"/>
              </a:rPr>
              <a:t>ψ</a:t>
            </a:r>
            <a:r>
              <a:rPr lang="en-US" altLang="zh-CN" i="1" baseline="-25000">
                <a:latin typeface="Bookman Old Style" pitchFamily="18" charset="0"/>
                <a:ea typeface="宋体" pitchFamily="2" charset="-122"/>
                <a:cs typeface="Times New Roman" pitchFamily="18" charset="0"/>
              </a:rPr>
              <a:t>c</a:t>
            </a:r>
            <a:r>
              <a:rPr lang="en-US" altLang="zh-CN">
                <a:ea typeface="宋体" pitchFamily="2" charset="-122"/>
              </a:rPr>
              <a:t> = </a:t>
            </a:r>
            <a:r>
              <a:rPr lang="el-GR" altLang="zh-CN" i="1">
                <a:latin typeface="Bookman Old Style" pitchFamily="18" charset="0"/>
                <a:cs typeface="Times New Roman" pitchFamily="18" charset="0"/>
              </a:rPr>
              <a:t>ψ</a:t>
            </a:r>
            <a:r>
              <a:rPr lang="en-US" altLang="zh-CN" i="1">
                <a:latin typeface="Bookman Old Style" pitchFamily="18" charset="0"/>
                <a:ea typeface="宋体" pitchFamily="2" charset="-122"/>
                <a:sym typeface="Symbol" pitchFamily="18" charset="2"/>
              </a:rPr>
              <a:t></a:t>
            </a:r>
            <a:r>
              <a:rPr lang="el-GR" altLang="zh-CN" i="1">
                <a:latin typeface="Bookman Old Style" pitchFamily="18" charset="0"/>
                <a:cs typeface="Times New Roman" pitchFamily="18" charset="0"/>
              </a:rPr>
              <a:t> ψ</a:t>
            </a:r>
            <a:r>
              <a:rPr lang="en-US" altLang="zh-CN" i="1" baseline="-25000">
                <a:latin typeface="Bookman Old Style" pitchFamily="18" charset="0"/>
                <a:ea typeface="宋体" pitchFamily="2" charset="-122"/>
              </a:rPr>
              <a:t>s</a:t>
            </a:r>
            <a:r>
              <a:rPr lang="en-US" altLang="zh-CN">
                <a:ea typeface="宋体" pitchFamily="2" charset="-122"/>
              </a:rPr>
              <a:t> </a:t>
            </a:r>
            <a:endParaRPr lang="en-SG"/>
          </a:p>
        </p:txBody>
      </p:sp>
      <p:pic>
        <p:nvPicPr>
          <p:cNvPr id="7172" name="Picture 6" descr="C:\Users\lish0016\Desktop\untitled.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475" y="4097338"/>
            <a:ext cx="1863725" cy="2241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15" descr="C:\Users\lish0016\Desktop\untitled.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88" y="2578100"/>
            <a:ext cx="1862137" cy="2241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Down Arrow 13"/>
          <p:cNvSpPr/>
          <p:nvPr/>
        </p:nvSpPr>
        <p:spPr>
          <a:xfrm rot="5400000">
            <a:off x="5681663" y="4694238"/>
            <a:ext cx="420687" cy="750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7175" name="矩形 5"/>
          <p:cNvSpPr>
            <a:spLocks noChangeArrowheads="1"/>
          </p:cNvSpPr>
          <p:nvPr/>
        </p:nvSpPr>
        <p:spPr bwMode="auto">
          <a:xfrm>
            <a:off x="741363" y="4872038"/>
            <a:ext cx="296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zh-CN" i="1">
                <a:latin typeface="Bookman Old Style" pitchFamily="18" charset="0"/>
                <a:cs typeface="Times New Roman" pitchFamily="18" charset="0"/>
              </a:rPr>
              <a:t>ψ</a:t>
            </a:r>
            <a:endParaRPr lang="en-US" altLang="zh-CN" i="1">
              <a:latin typeface="Bookman Old Style" pitchFamily="18" charset="0"/>
              <a:ea typeface="宋体" pitchFamily="2" charset="-122"/>
              <a:cs typeface="Times New Roman" pitchFamily="18" charset="0"/>
            </a:endParaRPr>
          </a:p>
        </p:txBody>
      </p:sp>
      <p:pic>
        <p:nvPicPr>
          <p:cNvPr id="717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169988"/>
            <a:ext cx="357663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8" descr="C:\Users\lish0016\Desktop\untitled.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2350" y="1046163"/>
            <a:ext cx="1849438" cy="222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8" name="Rectangle 19"/>
          <p:cNvSpPr>
            <a:spLocks noChangeArrowheads="1"/>
          </p:cNvSpPr>
          <p:nvPr/>
        </p:nvSpPr>
        <p:spPr bwMode="auto">
          <a:xfrm>
            <a:off x="3046413" y="3270250"/>
            <a:ext cx="3017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a:ea typeface="宋体" pitchFamily="2" charset="-122"/>
              </a:rPr>
              <a:t>Spiral phase: </a:t>
            </a:r>
            <a:r>
              <a:rPr lang="el-GR" altLang="zh-CN" i="1">
                <a:latin typeface="Bookman Old Style" pitchFamily="18" charset="0"/>
                <a:cs typeface="Times New Roman" pitchFamily="18" charset="0"/>
              </a:rPr>
              <a:t>ψ</a:t>
            </a:r>
            <a:r>
              <a:rPr lang="en-US" altLang="zh-CN" i="1" baseline="-25000">
                <a:latin typeface="Bookman Old Style" pitchFamily="18" charset="0"/>
                <a:ea typeface="宋体" pitchFamily="2" charset="-122"/>
                <a:cs typeface="Times New Roman" pitchFamily="18" charset="0"/>
              </a:rPr>
              <a:t>s</a:t>
            </a:r>
            <a:r>
              <a:rPr lang="en-US" altLang="zh-CN">
                <a:ea typeface="宋体" pitchFamily="2" charset="-122"/>
              </a:rPr>
              <a:t> calculated </a:t>
            </a:r>
          </a:p>
          <a:p>
            <a:pPr algn="ctr"/>
            <a:r>
              <a:rPr lang="en-US" altLang="zh-CN">
                <a:ea typeface="宋体" pitchFamily="2" charset="-122"/>
              </a:rPr>
              <a:t>from the spirals </a:t>
            </a:r>
            <a:endParaRPr lang="en-SG"/>
          </a:p>
        </p:txBody>
      </p:sp>
      <p:pic>
        <p:nvPicPr>
          <p:cNvPr id="7179" name="Picture 9" descr="C:\Users\lish0016\Desktop\untitled.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2538" y="4108450"/>
            <a:ext cx="1854200" cy="2230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80" name="Rectangle 14"/>
          <p:cNvSpPr>
            <a:spLocks noChangeArrowheads="1"/>
          </p:cNvSpPr>
          <p:nvPr/>
        </p:nvSpPr>
        <p:spPr bwMode="auto">
          <a:xfrm>
            <a:off x="7045325" y="6354763"/>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cs typeface="Times New Roman" pitchFamily="18" charset="0"/>
              </a:rPr>
              <a:t>O</a:t>
            </a:r>
            <a:r>
              <a:rPr lang="en-US" i="1" baseline="-25000">
                <a:latin typeface="Times New Roman" pitchFamily="18" charset="0"/>
                <a:cs typeface="Times New Roman" pitchFamily="18" charset="0"/>
              </a:rPr>
              <a:t>u</a:t>
            </a:r>
            <a:endParaRPr lang="en-SG"/>
          </a:p>
        </p:txBody>
      </p:sp>
      <p:sp>
        <p:nvSpPr>
          <p:cNvPr id="16" name="Oval 15"/>
          <p:cNvSpPr/>
          <p:nvPr/>
        </p:nvSpPr>
        <p:spPr>
          <a:xfrm rot="19936271">
            <a:off x="4167188" y="4879975"/>
            <a:ext cx="820737" cy="149542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29" name="Oval 28"/>
          <p:cNvSpPr/>
          <p:nvPr/>
        </p:nvSpPr>
        <p:spPr>
          <a:xfrm rot="19936271">
            <a:off x="6943725" y="4927600"/>
            <a:ext cx="819150" cy="149542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33" name="Oval 32"/>
          <p:cNvSpPr/>
          <p:nvPr/>
        </p:nvSpPr>
        <p:spPr>
          <a:xfrm rot="19936271">
            <a:off x="620713" y="3327400"/>
            <a:ext cx="820737" cy="149383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9" name="Down Arrow 18"/>
          <p:cNvSpPr/>
          <p:nvPr/>
        </p:nvSpPr>
        <p:spPr>
          <a:xfrm rot="13618747">
            <a:off x="2601913" y="1944687"/>
            <a:ext cx="330200" cy="1495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36" name="Down Arrow 35"/>
          <p:cNvSpPr/>
          <p:nvPr/>
        </p:nvSpPr>
        <p:spPr>
          <a:xfrm rot="18102968">
            <a:off x="2593181" y="4161632"/>
            <a:ext cx="347663" cy="1473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37" name="Down Arrow 36"/>
          <p:cNvSpPr/>
          <p:nvPr/>
        </p:nvSpPr>
        <p:spPr>
          <a:xfrm rot="5400000">
            <a:off x="5704682" y="1816894"/>
            <a:ext cx="419100" cy="750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pic>
        <p:nvPicPr>
          <p:cNvPr id="7187"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4288" y="1898650"/>
            <a:ext cx="271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96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bwMode="auto">
          <a:xfrm>
            <a:off x="457200" y="22966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The proposed method</a:t>
            </a:r>
            <a:endParaRPr lang="zh-CN" altLang="en-US" dirty="0" smtClean="0">
              <a:ea typeface="宋体" pitchFamily="2" charset="-122"/>
            </a:endParaRPr>
          </a:p>
        </p:txBody>
      </p:sp>
      <p:sp>
        <p:nvSpPr>
          <p:cNvPr id="8196" name="矩形 5"/>
          <p:cNvSpPr>
            <a:spLocks noChangeArrowheads="1"/>
          </p:cNvSpPr>
          <p:nvPr/>
        </p:nvSpPr>
        <p:spPr bwMode="auto">
          <a:xfrm>
            <a:off x="2151063" y="6272213"/>
            <a:ext cx="5103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ea typeface="宋体" pitchFamily="2" charset="-122"/>
              </a:rPr>
              <a:t>The proposed fingerprint reconstruction scheme</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98" y="811395"/>
            <a:ext cx="7824864" cy="552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522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1. Orientation estimation</a:t>
            </a:r>
            <a:endParaRPr lang="zh-CN" altLang="en-US" smtClean="0">
              <a:ea typeface="宋体" pitchFamily="2" charset="-122"/>
            </a:endParaRPr>
          </a:p>
        </p:txBody>
      </p:sp>
      <p:pic>
        <p:nvPicPr>
          <p:cNvPr id="92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035" y="2935288"/>
            <a:ext cx="5780088"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矩形 6"/>
          <p:cNvSpPr>
            <a:spLocks noChangeArrowheads="1"/>
          </p:cNvSpPr>
          <p:nvPr/>
        </p:nvSpPr>
        <p:spPr bwMode="auto">
          <a:xfrm>
            <a:off x="884238" y="5961856"/>
            <a:ext cx="7764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ea typeface="宋体" pitchFamily="2" charset="-122"/>
              </a:rPr>
              <a:t>The orientation estimation scheme proposed by </a:t>
            </a:r>
            <a:r>
              <a:rPr lang="en-US" altLang="zh-CN" dirty="0" err="1">
                <a:ea typeface="宋体" pitchFamily="2" charset="-122"/>
              </a:rPr>
              <a:t>Feng</a:t>
            </a:r>
            <a:r>
              <a:rPr lang="en-US" altLang="zh-CN" dirty="0">
                <a:ea typeface="宋体" pitchFamily="2" charset="-122"/>
              </a:rPr>
              <a:t> </a:t>
            </a:r>
            <a:r>
              <a:rPr lang="en-US" altLang="zh-CN" i="1" dirty="0">
                <a:ea typeface="宋体" pitchFamily="2" charset="-122"/>
              </a:rPr>
              <a:t>et al. PAMI, </a:t>
            </a:r>
            <a:r>
              <a:rPr lang="en-US" altLang="zh-CN" dirty="0">
                <a:ea typeface="宋体" pitchFamily="2" charset="-122"/>
              </a:rPr>
              <a:t>2010.</a:t>
            </a:r>
          </a:p>
        </p:txBody>
      </p:sp>
      <p:sp>
        <p:nvSpPr>
          <p:cNvPr id="9222" name="矩形 10"/>
          <p:cNvSpPr>
            <a:spLocks noChangeArrowheads="1"/>
          </p:cNvSpPr>
          <p:nvPr/>
        </p:nvSpPr>
        <p:spPr bwMode="auto">
          <a:xfrm>
            <a:off x="779463" y="1101725"/>
            <a:ext cx="706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Ø"/>
            </a:pPr>
            <a:r>
              <a:rPr lang="en-US" altLang="zh-CN" dirty="0">
                <a:ea typeface="宋体" pitchFamily="2" charset="-122"/>
              </a:rPr>
              <a:t>Existing fingerprint orientation models for global fingerprint representation, e.g., Zhou </a:t>
            </a:r>
            <a:r>
              <a:rPr lang="en-US" altLang="zh-CN" i="1" dirty="0">
                <a:ea typeface="宋体" pitchFamily="2" charset="-122"/>
              </a:rPr>
              <a:t>et al.</a:t>
            </a:r>
            <a:r>
              <a:rPr lang="en-US" altLang="zh-CN" dirty="0">
                <a:ea typeface="宋体" pitchFamily="2" charset="-122"/>
              </a:rPr>
              <a:t>, </a:t>
            </a:r>
            <a:r>
              <a:rPr lang="en-US" altLang="zh-CN" i="1" dirty="0">
                <a:ea typeface="宋体" pitchFamily="2" charset="-122"/>
              </a:rPr>
              <a:t>TIP</a:t>
            </a:r>
            <a:r>
              <a:rPr lang="en-US" altLang="zh-CN" dirty="0">
                <a:ea typeface="宋体" pitchFamily="2" charset="-122"/>
              </a:rPr>
              <a:t>, 2004., Yang </a:t>
            </a:r>
            <a:r>
              <a:rPr lang="en-US" altLang="zh-CN" i="1" dirty="0">
                <a:ea typeface="宋体" pitchFamily="2" charset="-122"/>
              </a:rPr>
              <a:t>et al.</a:t>
            </a:r>
            <a:r>
              <a:rPr lang="en-US" altLang="zh-CN" dirty="0">
                <a:ea typeface="宋体" pitchFamily="2" charset="-122"/>
              </a:rPr>
              <a:t>, </a:t>
            </a:r>
            <a:r>
              <a:rPr lang="en-US" altLang="zh-CN" i="1" dirty="0">
                <a:ea typeface="宋体" pitchFamily="2" charset="-122"/>
              </a:rPr>
              <a:t>PAMI</a:t>
            </a:r>
            <a:r>
              <a:rPr lang="en-US" altLang="zh-CN" dirty="0">
                <a:ea typeface="宋体" pitchFamily="2" charset="-122"/>
              </a:rPr>
              <a:t>, 2011. </a:t>
            </a:r>
          </a:p>
        </p:txBody>
      </p:sp>
      <p:sp>
        <p:nvSpPr>
          <p:cNvPr id="9223" name="矩形 11"/>
          <p:cNvSpPr>
            <a:spLocks noChangeArrowheads="1"/>
          </p:cNvSpPr>
          <p:nvPr/>
        </p:nvSpPr>
        <p:spPr bwMode="auto">
          <a:xfrm>
            <a:off x="779463" y="2036320"/>
            <a:ext cx="7386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Ø"/>
            </a:pPr>
            <a:r>
              <a:rPr lang="en-US" altLang="zh-CN" dirty="0">
                <a:ea typeface="宋体" pitchFamily="2" charset="-122"/>
              </a:rPr>
              <a:t>Some specifically designed algorithms, e.g., Ross </a:t>
            </a:r>
            <a:r>
              <a:rPr lang="en-US" altLang="zh-CN" i="1" dirty="0">
                <a:ea typeface="宋体" pitchFamily="2" charset="-122"/>
              </a:rPr>
              <a:t>et al.</a:t>
            </a:r>
            <a:r>
              <a:rPr lang="en-US" altLang="zh-CN" dirty="0">
                <a:ea typeface="宋体" pitchFamily="2" charset="-122"/>
              </a:rPr>
              <a:t>, </a:t>
            </a:r>
            <a:r>
              <a:rPr lang="en-US" altLang="zh-CN" i="1" dirty="0">
                <a:ea typeface="宋体" pitchFamily="2" charset="-122"/>
              </a:rPr>
              <a:t>PAMI</a:t>
            </a:r>
            <a:r>
              <a:rPr lang="en-US" altLang="zh-CN" dirty="0">
                <a:ea typeface="宋体" pitchFamily="2" charset="-122"/>
              </a:rPr>
              <a:t>, 2007., </a:t>
            </a:r>
            <a:r>
              <a:rPr lang="en-US" altLang="zh-CN" dirty="0" err="1">
                <a:ea typeface="宋体" pitchFamily="2" charset="-122"/>
              </a:rPr>
              <a:t>Feng</a:t>
            </a:r>
            <a:r>
              <a:rPr lang="en-US" altLang="zh-CN" dirty="0">
                <a:ea typeface="宋体" pitchFamily="2" charset="-122"/>
              </a:rPr>
              <a:t> </a:t>
            </a:r>
            <a:r>
              <a:rPr lang="en-US" altLang="zh-CN" i="1" dirty="0">
                <a:ea typeface="宋体" pitchFamily="2" charset="-122"/>
              </a:rPr>
              <a:t>et al.</a:t>
            </a:r>
            <a:r>
              <a:rPr lang="en-US" altLang="zh-CN" dirty="0">
                <a:ea typeface="宋体" pitchFamily="2" charset="-122"/>
              </a:rPr>
              <a:t>, </a:t>
            </a:r>
            <a:r>
              <a:rPr lang="en-US" altLang="zh-CN" i="1" dirty="0">
                <a:ea typeface="宋体" pitchFamily="2" charset="-122"/>
              </a:rPr>
              <a:t>PAMI</a:t>
            </a:r>
            <a:r>
              <a:rPr lang="en-US" altLang="zh-CN" dirty="0">
                <a:ea typeface="宋体" pitchFamily="2" charset="-122"/>
              </a:rPr>
              <a:t>, 2011 </a:t>
            </a:r>
          </a:p>
        </p:txBody>
      </p:sp>
      <p:sp>
        <p:nvSpPr>
          <p:cNvPr id="2" name="矩形 1"/>
          <p:cNvSpPr/>
          <p:nvPr/>
        </p:nvSpPr>
        <p:spPr>
          <a:xfrm>
            <a:off x="1873769" y="5354821"/>
            <a:ext cx="1723869" cy="413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 set of minutiae points </a:t>
            </a:r>
            <a:endParaRPr lang="en-US" sz="1600" dirty="0">
              <a:solidFill>
                <a:schemeClr val="tx1"/>
              </a:solidFill>
            </a:endParaRPr>
          </a:p>
        </p:txBody>
      </p:sp>
      <p:sp>
        <p:nvSpPr>
          <p:cNvPr id="9" name="矩形 8"/>
          <p:cNvSpPr/>
          <p:nvPr/>
        </p:nvSpPr>
        <p:spPr>
          <a:xfrm>
            <a:off x="3660079" y="5372311"/>
            <a:ext cx="1723869" cy="413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Region of interest</a:t>
            </a:r>
            <a:endParaRPr lang="en-US" sz="1600" dirty="0">
              <a:solidFill>
                <a:schemeClr val="tx1"/>
              </a:solidFill>
            </a:endParaRPr>
          </a:p>
        </p:txBody>
      </p:sp>
      <p:sp>
        <p:nvSpPr>
          <p:cNvPr id="10" name="矩形 9"/>
          <p:cNvSpPr/>
          <p:nvPr/>
        </p:nvSpPr>
        <p:spPr>
          <a:xfrm>
            <a:off x="5536329" y="5389801"/>
            <a:ext cx="1723869" cy="413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Estimated orientation</a:t>
            </a:r>
            <a:endParaRPr lang="en-US" sz="1600" dirty="0">
              <a:solidFill>
                <a:schemeClr val="tx1"/>
              </a:solidFill>
            </a:endParaRPr>
          </a:p>
        </p:txBody>
      </p:sp>
    </p:spTree>
    <p:extLst>
      <p:ext uri="{BB962C8B-B14F-4D97-AF65-F5344CB8AC3E}">
        <p14:creationId xmlns:p14="http://schemas.microsoft.com/office/powerpoint/2010/main" val="91970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pitchFamily="2" charset="-122"/>
              </a:rPr>
              <a:t>Biometrics in daily life </a:t>
            </a:r>
            <a:endParaRPr lang="en-US" dirty="0"/>
          </a:p>
        </p:txBody>
      </p:sp>
      <p:pic>
        <p:nvPicPr>
          <p:cNvPr id="4" name="Picture 2" descr="http://img1.cache.netease.com/cnews/2009/10/6/200910060953054a003.jpg"/>
          <p:cNvPicPr>
            <a:picLocks noChangeAspect="1" noChangeArrowheads="1"/>
          </p:cNvPicPr>
          <p:nvPr/>
        </p:nvPicPr>
        <p:blipFill>
          <a:blip r:embed="rId2"/>
          <a:srcRect/>
          <a:stretch>
            <a:fillRect/>
          </a:stretch>
        </p:blipFill>
        <p:spPr bwMode="auto">
          <a:xfrm>
            <a:off x="1220868" y="1726908"/>
            <a:ext cx="1580485" cy="1071569"/>
          </a:xfrm>
          <a:prstGeom prst="rect">
            <a:avLst/>
          </a:prstGeom>
          <a:noFill/>
        </p:spPr>
      </p:pic>
      <p:pic>
        <p:nvPicPr>
          <p:cNvPr id="5" name="Picture 3" descr="E:\Study\presentation\PhD\Fingerprint-Car-Security.jpg"/>
          <p:cNvPicPr>
            <a:picLocks noChangeAspect="1" noChangeArrowheads="1"/>
          </p:cNvPicPr>
          <p:nvPr/>
        </p:nvPicPr>
        <p:blipFill>
          <a:blip r:embed="rId3"/>
          <a:srcRect/>
          <a:stretch>
            <a:fillRect/>
          </a:stretch>
        </p:blipFill>
        <p:spPr bwMode="auto">
          <a:xfrm>
            <a:off x="4292670" y="1298280"/>
            <a:ext cx="1411464" cy="1214446"/>
          </a:xfrm>
          <a:prstGeom prst="rect">
            <a:avLst/>
          </a:prstGeom>
          <a:noFill/>
        </p:spPr>
      </p:pic>
      <p:pic>
        <p:nvPicPr>
          <p:cNvPr id="6" name="Picture 4"/>
          <p:cNvPicPr>
            <a:picLocks noChangeAspect="1" noChangeArrowheads="1"/>
          </p:cNvPicPr>
          <p:nvPr/>
        </p:nvPicPr>
        <p:blipFill>
          <a:blip r:embed="rId4" cstate="print"/>
          <a:srcRect/>
          <a:stretch>
            <a:fillRect/>
          </a:stretch>
        </p:blipFill>
        <p:spPr bwMode="auto">
          <a:xfrm>
            <a:off x="1702060" y="3584296"/>
            <a:ext cx="1116097" cy="1285884"/>
          </a:xfrm>
          <a:prstGeom prst="rect">
            <a:avLst/>
          </a:prstGeom>
          <a:noFill/>
          <a:ln w="9525">
            <a:noFill/>
            <a:miter lim="800000"/>
            <a:headEnd/>
            <a:tailEnd/>
          </a:ln>
          <a:effectLst/>
        </p:spPr>
      </p:pic>
      <p:pic>
        <p:nvPicPr>
          <p:cNvPr id="7" name="Picture 10" descr="C:\Users\zhoumi\Desktop\无标题.png"/>
          <p:cNvPicPr>
            <a:picLocks noChangeAspect="1" noChangeArrowheads="1"/>
          </p:cNvPicPr>
          <p:nvPr/>
        </p:nvPicPr>
        <p:blipFill>
          <a:blip r:embed="rId5" cstate="print"/>
          <a:srcRect/>
          <a:stretch>
            <a:fillRect/>
          </a:stretch>
        </p:blipFill>
        <p:spPr bwMode="auto">
          <a:xfrm>
            <a:off x="6631282" y="1869784"/>
            <a:ext cx="1827484" cy="1571636"/>
          </a:xfrm>
          <a:prstGeom prst="rect">
            <a:avLst/>
          </a:prstGeom>
          <a:noFill/>
        </p:spPr>
      </p:pic>
      <p:pic>
        <p:nvPicPr>
          <p:cNvPr id="8" name="Picture 12" descr="Citibank Singapore debuts biometric fingerprint payment system"/>
          <p:cNvPicPr>
            <a:picLocks noChangeAspect="1" noChangeArrowheads="1"/>
          </p:cNvPicPr>
          <p:nvPr/>
        </p:nvPicPr>
        <p:blipFill>
          <a:blip r:embed="rId6"/>
          <a:srcRect/>
          <a:stretch>
            <a:fillRect/>
          </a:stretch>
        </p:blipFill>
        <p:spPr bwMode="auto">
          <a:xfrm>
            <a:off x="4702456" y="4655866"/>
            <a:ext cx="1695670" cy="1285884"/>
          </a:xfrm>
          <a:prstGeom prst="rect">
            <a:avLst/>
          </a:prstGeom>
          <a:noFill/>
        </p:spPr>
      </p:pic>
      <p:cxnSp>
        <p:nvCxnSpPr>
          <p:cNvPr id="9" name="直接箭头连接符 8"/>
          <p:cNvCxnSpPr/>
          <p:nvPr/>
        </p:nvCxnSpPr>
        <p:spPr>
          <a:xfrm rot="10800000">
            <a:off x="2773630" y="2727040"/>
            <a:ext cx="928694" cy="571504"/>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rot="10800000" flipV="1">
            <a:off x="2845068" y="3727172"/>
            <a:ext cx="857256" cy="500066"/>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5" idx="2"/>
          </p:cNvCxnSpPr>
          <p:nvPr/>
        </p:nvCxnSpPr>
        <p:spPr>
          <a:xfrm rot="5400000" flipH="1" flipV="1">
            <a:off x="4564677" y="2721943"/>
            <a:ext cx="642942" cy="224508"/>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13" idx="3"/>
          </p:cNvCxnSpPr>
          <p:nvPr/>
        </p:nvCxnSpPr>
        <p:spPr>
          <a:xfrm flipV="1">
            <a:off x="5559712" y="3227106"/>
            <a:ext cx="1071570" cy="35719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3702324" y="3155668"/>
            <a:ext cx="185738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Biometrics</a:t>
            </a:r>
            <a:endParaRPr lang="en-US" sz="2400" b="1" dirty="0">
              <a:effectLst>
                <a:outerShdw blurRad="38100" dist="38100" dir="2700000" algn="tl">
                  <a:srgbClr val="000000">
                    <a:alpha val="43137"/>
                  </a:srgbClr>
                </a:outerShdw>
              </a:effectLst>
            </a:endParaRPr>
          </a:p>
        </p:txBody>
      </p:sp>
      <p:cxnSp>
        <p:nvCxnSpPr>
          <p:cNvPr id="14" name="直接箭头连接符 13"/>
          <p:cNvCxnSpPr/>
          <p:nvPr/>
        </p:nvCxnSpPr>
        <p:spPr>
          <a:xfrm rot="16200000" flipH="1">
            <a:off x="4845332" y="4155800"/>
            <a:ext cx="642942" cy="35719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59052" y="5655998"/>
            <a:ext cx="3286148"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Images are downloaded from the internet</a:t>
            </a:r>
            <a:endParaRPr lang="en-US" sz="1200" dirty="0">
              <a:solidFill>
                <a:schemeClr val="tx1"/>
              </a:solidFill>
            </a:endParaRPr>
          </a:p>
        </p:txBody>
      </p:sp>
    </p:spTree>
    <p:extLst>
      <p:ext uri="{BB962C8B-B14F-4D97-AF65-F5344CB8AC3E}">
        <p14:creationId xmlns:p14="http://schemas.microsoft.com/office/powerpoint/2010/main" val="3362393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2. Binary ridge pattern generation</a:t>
            </a:r>
            <a:endParaRPr lang="zh-CN" altLang="en-US" smtClean="0">
              <a:ea typeface="宋体" pitchFamily="2" charset="-122"/>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513" y="1206500"/>
            <a:ext cx="12573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7888" y="1277938"/>
            <a:ext cx="1192212"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4638" y="1727200"/>
            <a:ext cx="13414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矩形 7"/>
          <p:cNvSpPr>
            <a:spLocks noChangeArrowheads="1"/>
          </p:cNvSpPr>
          <p:nvPr/>
        </p:nvSpPr>
        <p:spPr bwMode="auto">
          <a:xfrm>
            <a:off x="1244600" y="2854325"/>
            <a:ext cx="1798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ea typeface="宋体" pitchFamily="2" charset="-122"/>
              </a:rPr>
              <a:t>An initial image</a:t>
            </a:r>
          </a:p>
        </p:txBody>
      </p:sp>
      <p:sp>
        <p:nvSpPr>
          <p:cNvPr id="10247" name="矩形 8"/>
          <p:cNvSpPr>
            <a:spLocks noChangeArrowheads="1"/>
          </p:cNvSpPr>
          <p:nvPr/>
        </p:nvSpPr>
        <p:spPr bwMode="auto">
          <a:xfrm>
            <a:off x="3074988" y="2841625"/>
            <a:ext cx="1798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ea typeface="宋体" pitchFamily="2" charset="-122"/>
              </a:rPr>
              <a:t>The orientation</a:t>
            </a:r>
          </a:p>
        </p:txBody>
      </p:sp>
      <p:sp>
        <p:nvSpPr>
          <p:cNvPr id="10248" name="矩形 9"/>
          <p:cNvSpPr>
            <a:spLocks noChangeArrowheads="1"/>
          </p:cNvSpPr>
          <p:nvPr/>
        </p:nvSpPr>
        <p:spPr bwMode="auto">
          <a:xfrm>
            <a:off x="4951413" y="2843213"/>
            <a:ext cx="297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ea typeface="宋体" pitchFamily="2" charset="-122"/>
              </a:rPr>
              <a:t>A predefined frequency</a:t>
            </a:r>
          </a:p>
        </p:txBody>
      </p:sp>
      <p:sp>
        <p:nvSpPr>
          <p:cNvPr id="11" name="圆角矩形 10"/>
          <p:cNvSpPr/>
          <p:nvPr/>
        </p:nvSpPr>
        <p:spPr>
          <a:xfrm>
            <a:off x="1993900" y="3941763"/>
            <a:ext cx="470217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ea typeface="宋体" pitchFamily="2" charset="-122"/>
              </a:rPr>
              <a:t>Gabor Filtering,</a:t>
            </a:r>
            <a:r>
              <a:rPr lang="en-SG" dirty="0"/>
              <a:t> </a:t>
            </a:r>
            <a:r>
              <a:rPr lang="en-SG" dirty="0" err="1">
                <a:solidFill>
                  <a:schemeClr val="tx1"/>
                </a:solidFill>
              </a:rPr>
              <a:t>Cappelli</a:t>
            </a:r>
            <a:r>
              <a:rPr lang="en-SG" dirty="0">
                <a:solidFill>
                  <a:schemeClr val="tx1"/>
                </a:solidFill>
              </a:rPr>
              <a:t> </a:t>
            </a:r>
            <a:r>
              <a:rPr lang="en-SG" i="1" dirty="0">
                <a:solidFill>
                  <a:schemeClr val="tx1"/>
                </a:solidFill>
              </a:rPr>
              <a:t>et al</a:t>
            </a:r>
            <a:r>
              <a:rPr lang="en-SG" dirty="0">
                <a:solidFill>
                  <a:schemeClr val="tx1"/>
                </a:solidFill>
              </a:rPr>
              <a:t>., </a:t>
            </a:r>
            <a:r>
              <a:rPr lang="en-SG" i="1" dirty="0">
                <a:solidFill>
                  <a:schemeClr val="tx1"/>
                </a:solidFill>
              </a:rPr>
              <a:t>ICPR</a:t>
            </a:r>
            <a:r>
              <a:rPr lang="en-SG" dirty="0">
                <a:solidFill>
                  <a:schemeClr val="tx1"/>
                </a:solidFill>
              </a:rPr>
              <a:t>, 2000</a:t>
            </a:r>
            <a:endParaRPr lang="zh-CN" altLang="en-US" dirty="0">
              <a:solidFill>
                <a:schemeClr val="tx1"/>
              </a:solidFill>
              <a:ea typeface="宋体" pitchFamily="2" charset="-122"/>
            </a:endParaRPr>
          </a:p>
        </p:txBody>
      </p:sp>
      <p:sp>
        <p:nvSpPr>
          <p:cNvPr id="12" name="右箭头 11"/>
          <p:cNvSpPr/>
          <p:nvPr/>
        </p:nvSpPr>
        <p:spPr>
          <a:xfrm rot="2536676">
            <a:off x="2565400" y="3313113"/>
            <a:ext cx="77152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 name="右箭头 12"/>
          <p:cNvSpPr/>
          <p:nvPr/>
        </p:nvSpPr>
        <p:spPr>
          <a:xfrm rot="5400000">
            <a:off x="3749675" y="3270251"/>
            <a:ext cx="674687" cy="49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4" name="右箭头 13"/>
          <p:cNvSpPr/>
          <p:nvPr/>
        </p:nvSpPr>
        <p:spPr>
          <a:xfrm rot="7836132">
            <a:off x="4752181" y="3312319"/>
            <a:ext cx="674688"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右箭头 14"/>
          <p:cNvSpPr/>
          <p:nvPr/>
        </p:nvSpPr>
        <p:spPr>
          <a:xfrm rot="5400000">
            <a:off x="3875087" y="4694238"/>
            <a:ext cx="42862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02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0750" y="5149850"/>
            <a:ext cx="37147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65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bwMode="auto">
          <a:xfrm>
            <a:off x="457200" y="274638"/>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3. Continuous phase reconstruction</a:t>
            </a:r>
            <a:endParaRPr lang="zh-CN" altLang="en-US" smtClean="0">
              <a:ea typeface="宋体" pitchFamily="2" charset="-122"/>
            </a:endParaRPr>
          </a:p>
        </p:txBody>
      </p:sp>
      <p:sp>
        <p:nvSpPr>
          <p:cNvPr id="5" name="右箭头 4"/>
          <p:cNvSpPr/>
          <p:nvPr/>
        </p:nvSpPr>
        <p:spPr>
          <a:xfrm rot="2401614">
            <a:off x="1704975" y="2878138"/>
            <a:ext cx="1322388"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126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63" y="1603375"/>
            <a:ext cx="1447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25" y="3959225"/>
            <a:ext cx="14478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矩形 7"/>
          <p:cNvSpPr>
            <a:spLocks noChangeArrowheads="1"/>
          </p:cNvSpPr>
          <p:nvPr/>
        </p:nvSpPr>
        <p:spPr bwMode="auto">
          <a:xfrm>
            <a:off x="-1588" y="3328988"/>
            <a:ext cx="179705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ea typeface="宋体" pitchFamily="2" charset="-122"/>
              </a:rPr>
              <a:t>Enhanced ridge </a:t>
            </a:r>
          </a:p>
          <a:p>
            <a:pPr algn="ctr"/>
            <a:r>
              <a:rPr lang="en-US" altLang="zh-CN">
                <a:ea typeface="宋体" pitchFamily="2" charset="-122"/>
              </a:rPr>
              <a:t>pattern</a:t>
            </a:r>
          </a:p>
        </p:txBody>
      </p:sp>
      <p:sp>
        <p:nvSpPr>
          <p:cNvPr id="11273" name="矩形 7"/>
          <p:cNvSpPr>
            <a:spLocks noChangeArrowheads="1"/>
          </p:cNvSpPr>
          <p:nvPr/>
        </p:nvSpPr>
        <p:spPr bwMode="auto">
          <a:xfrm>
            <a:off x="150813" y="5815013"/>
            <a:ext cx="1797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ea typeface="宋体" pitchFamily="2" charset="-122"/>
              </a:rPr>
              <a:t>Unwrapped orientation</a:t>
            </a:r>
          </a:p>
        </p:txBody>
      </p:sp>
      <p:sp>
        <p:nvSpPr>
          <p:cNvPr id="16" name="右箭头 4"/>
          <p:cNvSpPr/>
          <p:nvPr/>
        </p:nvSpPr>
        <p:spPr>
          <a:xfrm rot="18853166">
            <a:off x="1669257" y="4385469"/>
            <a:ext cx="132238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7" name="Rectangle 16"/>
          <p:cNvSpPr/>
          <p:nvPr/>
        </p:nvSpPr>
        <p:spPr>
          <a:xfrm rot="2494359">
            <a:off x="1912938" y="2327275"/>
            <a:ext cx="1397000"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 </a:t>
            </a:r>
            <a:r>
              <a:rPr lang="en-US" i="1" dirty="0">
                <a:solidFill>
                  <a:schemeClr val="tx1"/>
                </a:solidFill>
                <a:latin typeface="Times New Roman" pitchFamily="18" charset="0"/>
                <a:cs typeface="Times New Roman" pitchFamily="18" charset="0"/>
              </a:rPr>
              <a:t>I(</a:t>
            </a:r>
            <a:r>
              <a:rPr lang="en-US" i="1" dirty="0" err="1">
                <a:solidFill>
                  <a:schemeClr val="tx1"/>
                </a:solidFill>
                <a:latin typeface="Times New Roman" pitchFamily="18" charset="0"/>
                <a:cs typeface="Times New Roman" pitchFamily="18" charset="0"/>
              </a:rPr>
              <a:t>x,y</a:t>
            </a:r>
            <a:r>
              <a:rPr lang="en-US" i="1" dirty="0">
                <a:solidFill>
                  <a:schemeClr val="tx1"/>
                </a:solidFill>
                <a:latin typeface="Times New Roman" pitchFamily="18" charset="0"/>
                <a:cs typeface="Times New Roman" pitchFamily="18" charset="0"/>
              </a:rPr>
              <a:t>)−a(</a:t>
            </a:r>
            <a:r>
              <a:rPr lang="en-US" i="1" dirty="0" err="1">
                <a:solidFill>
                  <a:schemeClr val="tx1"/>
                </a:solidFill>
                <a:latin typeface="Times New Roman" pitchFamily="18" charset="0"/>
                <a:cs typeface="Times New Roman" pitchFamily="18" charset="0"/>
              </a:rPr>
              <a:t>x,y</a:t>
            </a:r>
            <a:r>
              <a:rPr lang="en-US" i="1" dirty="0">
                <a:solidFill>
                  <a:schemeClr val="tx1"/>
                </a:solidFill>
                <a:latin typeface="Times New Roman" pitchFamily="18" charset="0"/>
                <a:cs typeface="Times New Roman" pitchFamily="18" charset="0"/>
              </a:rPr>
              <a:t>)</a:t>
            </a:r>
            <a:endParaRPr lang="en-SG" i="1" dirty="0">
              <a:solidFill>
                <a:schemeClr val="tx1"/>
              </a:solidFill>
              <a:latin typeface="Times New Roman" pitchFamily="18" charset="0"/>
              <a:cs typeface="Times New Roman" pitchFamily="18" charset="0"/>
            </a:endParaRPr>
          </a:p>
        </p:txBody>
      </p:sp>
      <p:sp>
        <p:nvSpPr>
          <p:cNvPr id="18" name="Rectangle 17"/>
          <p:cNvSpPr/>
          <p:nvPr/>
        </p:nvSpPr>
        <p:spPr>
          <a:xfrm rot="18839654">
            <a:off x="1884363" y="4637087"/>
            <a:ext cx="1327150"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smtClean="0">
                <a:solidFill>
                  <a:schemeClr val="tx1"/>
                </a:solidFill>
                <a:sym typeface="Symbol"/>
              </a:rPr>
              <a:t> </a:t>
            </a:r>
            <a:r>
              <a:rPr lang="en-US" dirty="0" smtClean="0">
                <a:solidFill>
                  <a:schemeClr val="tx1"/>
                </a:solidFill>
                <a:sym typeface="Symbol"/>
              </a:rPr>
              <a:t>= </a:t>
            </a:r>
            <a:r>
              <a:rPr lang="en-US" i="1" dirty="0" err="1" smtClean="0">
                <a:solidFill>
                  <a:schemeClr val="tx1"/>
                </a:solidFill>
                <a:latin typeface="Times New Roman" pitchFamily="18" charset="0"/>
                <a:cs typeface="Times New Roman" pitchFamily="18" charset="0"/>
              </a:rPr>
              <a:t>O</a:t>
            </a:r>
            <a:r>
              <a:rPr lang="en-US" i="1" baseline="-25000" dirty="0" err="1" smtClean="0">
                <a:solidFill>
                  <a:schemeClr val="tx1"/>
                </a:solidFill>
                <a:latin typeface="Times New Roman" pitchFamily="18" charset="0"/>
                <a:cs typeface="Times New Roman" pitchFamily="18" charset="0"/>
              </a:rPr>
              <a:t>u</a:t>
            </a:r>
            <a:r>
              <a:rPr lang="en-US" dirty="0" smtClean="0">
                <a:solidFill>
                  <a:schemeClr val="tx1"/>
                </a:solidFill>
              </a:rPr>
              <a:t> </a:t>
            </a:r>
            <a:r>
              <a:rPr lang="en-US" dirty="0">
                <a:solidFill>
                  <a:schemeClr val="tx1"/>
                </a:solidFill>
              </a:rPr>
              <a:t>+</a:t>
            </a:r>
            <a:r>
              <a:rPr lang="en-US" dirty="0">
                <a:solidFill>
                  <a:schemeClr val="tx1"/>
                </a:solidFill>
                <a:sym typeface="Symbol"/>
              </a:rPr>
              <a:t>/2</a:t>
            </a:r>
            <a:endParaRPr lang="en-SG" i="1" baseline="-25000" dirty="0">
              <a:solidFill>
                <a:schemeClr val="tx1"/>
              </a:solidFill>
              <a:latin typeface="Times New Roman" pitchFamily="18" charset="0"/>
              <a:cs typeface="Times New Roman" pitchFamily="18" charset="0"/>
            </a:endParaRPr>
          </a:p>
        </p:txBody>
      </p:sp>
      <p:sp>
        <p:nvSpPr>
          <p:cNvPr id="20" name="圆角矩形 10"/>
          <p:cNvSpPr/>
          <p:nvPr/>
        </p:nvSpPr>
        <p:spPr>
          <a:xfrm>
            <a:off x="5172075" y="3328988"/>
            <a:ext cx="17621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ea typeface="宋体" pitchFamily="2" charset="-122"/>
              </a:rPr>
              <a:t>Spirals detection and removal</a:t>
            </a:r>
            <a:endParaRPr lang="zh-CN" altLang="en-US" dirty="0">
              <a:solidFill>
                <a:schemeClr val="tx1"/>
              </a:solidFill>
              <a:ea typeface="宋体" pitchFamily="2" charset="-122"/>
            </a:endParaRPr>
          </a:p>
        </p:txBody>
      </p:sp>
      <p:sp>
        <p:nvSpPr>
          <p:cNvPr id="2" name="Right Arrow 1"/>
          <p:cNvSpPr/>
          <p:nvPr/>
        </p:nvSpPr>
        <p:spPr>
          <a:xfrm>
            <a:off x="4811713" y="3586163"/>
            <a:ext cx="360362" cy="236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22" name="Right Arrow 21"/>
          <p:cNvSpPr/>
          <p:nvPr/>
        </p:nvSpPr>
        <p:spPr>
          <a:xfrm>
            <a:off x="6934200" y="3570288"/>
            <a:ext cx="295275" cy="236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1280" name="矩形 7"/>
          <p:cNvSpPr>
            <a:spLocks noChangeArrowheads="1"/>
          </p:cNvSpPr>
          <p:nvPr/>
        </p:nvSpPr>
        <p:spPr bwMode="auto">
          <a:xfrm>
            <a:off x="3014663" y="4721225"/>
            <a:ext cx="1797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ea typeface="宋体" pitchFamily="2" charset="-122"/>
              </a:rPr>
              <a:t>The phase image </a:t>
            </a:r>
            <a:r>
              <a:rPr lang="el-GR" altLang="zh-CN" i="1">
                <a:latin typeface="Bookman Old Style" pitchFamily="18" charset="0"/>
                <a:cs typeface="Times New Roman" pitchFamily="18" charset="0"/>
              </a:rPr>
              <a:t>ψ</a:t>
            </a:r>
            <a:r>
              <a:rPr lang="en-US" altLang="zh-CN">
                <a:ea typeface="宋体" pitchFamily="2" charset="-122"/>
              </a:rPr>
              <a:t> </a:t>
            </a:r>
          </a:p>
        </p:txBody>
      </p:sp>
      <p:sp>
        <p:nvSpPr>
          <p:cNvPr id="11281" name="Rectangle 24"/>
          <p:cNvSpPr>
            <a:spLocks noChangeArrowheads="1"/>
          </p:cNvSpPr>
          <p:nvPr/>
        </p:nvSpPr>
        <p:spPr bwMode="auto">
          <a:xfrm>
            <a:off x="6651625" y="4706938"/>
            <a:ext cx="2582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ea typeface="宋体" pitchFamily="2" charset="-122"/>
              </a:rPr>
              <a:t>The reconstructed</a:t>
            </a:r>
          </a:p>
          <a:p>
            <a:pPr algn="ctr"/>
            <a:r>
              <a:rPr lang="en-US" altLang="zh-CN">
                <a:ea typeface="宋体" pitchFamily="2" charset="-122"/>
              </a:rPr>
              <a:t>continuous phase: </a:t>
            </a:r>
            <a:r>
              <a:rPr lang="el-GR" altLang="zh-CN" i="1">
                <a:latin typeface="Bookman Old Style" pitchFamily="18" charset="0"/>
                <a:cs typeface="Times New Roman" pitchFamily="18" charset="0"/>
              </a:rPr>
              <a:t>ψ</a:t>
            </a:r>
            <a:r>
              <a:rPr lang="en-US" altLang="zh-CN" i="1" baseline="-25000">
                <a:latin typeface="Bookman Old Style" pitchFamily="18" charset="0"/>
                <a:ea typeface="宋体" pitchFamily="2" charset="-122"/>
                <a:cs typeface="Times New Roman" pitchFamily="18" charset="0"/>
              </a:rPr>
              <a:t>c</a:t>
            </a:r>
            <a:r>
              <a:rPr lang="en-US" altLang="zh-CN">
                <a:ea typeface="宋体" pitchFamily="2" charset="-122"/>
              </a:rPr>
              <a:t>  </a:t>
            </a:r>
            <a:endParaRPr lang="en-SG"/>
          </a:p>
        </p:txBody>
      </p:sp>
      <p:pic>
        <p:nvPicPr>
          <p:cNvPr id="8196" name="Picture 4" descr="C:\Users\blazeli\Desktop\untitled.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4663" y="2490081"/>
            <a:ext cx="1862935" cy="22508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197" name="Picture 5" descr="C:\Users\blazeli\Desktop\untitled.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9475" y="2444348"/>
            <a:ext cx="1863780" cy="22518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97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The proposed orientation unwrapping algorithm</a:t>
            </a:r>
            <a:endParaRPr lang="zh-CN" altLang="en-US" smtClean="0">
              <a:ea typeface="宋体" pitchFamily="2" charset="-122"/>
            </a:endParaRPr>
          </a:p>
        </p:txBody>
      </p:sp>
      <p:pic>
        <p:nvPicPr>
          <p:cNvPr id="1229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38" y="2619475"/>
            <a:ext cx="12573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1407438" y="3117950"/>
            <a:ext cx="2115225" cy="390525"/>
          </a:xfrm>
          <a:prstGeom prst="rightArrow">
            <a:avLst>
              <a:gd name="adj1" fmla="val 423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pic>
        <p:nvPicPr>
          <p:cNvPr id="1229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2948" y="2633763"/>
            <a:ext cx="12382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4821237" y="3117950"/>
            <a:ext cx="2106613" cy="390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pic>
        <p:nvPicPr>
          <p:cNvPr id="122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9613" y="2584550"/>
            <a:ext cx="12001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876288" y="5451834"/>
            <a:ext cx="555625"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1</a:t>
            </a:r>
            <a:endParaRPr lang="en-SG" b="1" dirty="0">
              <a:solidFill>
                <a:schemeClr val="tx1"/>
              </a:solidFill>
            </a:endParaRPr>
          </a:p>
        </p:txBody>
      </p:sp>
      <p:sp>
        <p:nvSpPr>
          <p:cNvPr id="11" name="Oval 10"/>
          <p:cNvSpPr/>
          <p:nvPr/>
        </p:nvSpPr>
        <p:spPr>
          <a:xfrm>
            <a:off x="5667374" y="2633684"/>
            <a:ext cx="555625"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a:t>
            </a:r>
            <a:endParaRPr lang="en-SG" b="1" dirty="0">
              <a:solidFill>
                <a:schemeClr val="tx1"/>
              </a:solidFill>
            </a:endParaRPr>
          </a:p>
        </p:txBody>
      </p:sp>
      <p:sp>
        <p:nvSpPr>
          <p:cNvPr id="5" name="Rectangle 4"/>
          <p:cNvSpPr/>
          <p:nvPr/>
        </p:nvSpPr>
        <p:spPr>
          <a:xfrm>
            <a:off x="1491377" y="5328580"/>
            <a:ext cx="2233535" cy="799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anchor="ctr"/>
          <a:lstStyle/>
          <a:p>
            <a:pPr algn="ctr">
              <a:defRPr/>
            </a:pPr>
            <a:r>
              <a:rPr lang="en-SG" dirty="0">
                <a:solidFill>
                  <a:schemeClr val="tx1"/>
                </a:solidFill>
              </a:rPr>
              <a:t>Processing row by row from left to right</a:t>
            </a:r>
          </a:p>
        </p:txBody>
      </p:sp>
      <p:sp>
        <p:nvSpPr>
          <p:cNvPr id="15" name="Rectangle 14"/>
          <p:cNvSpPr/>
          <p:nvPr/>
        </p:nvSpPr>
        <p:spPr>
          <a:xfrm>
            <a:off x="4970583" y="5274687"/>
            <a:ext cx="2039145" cy="853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anchor="ctr"/>
          <a:lstStyle/>
          <a:p>
            <a:pPr algn="ctr">
              <a:defRPr/>
            </a:pPr>
            <a:r>
              <a:rPr lang="en-SG" dirty="0">
                <a:solidFill>
                  <a:schemeClr val="tx1"/>
                </a:solidFill>
              </a:rPr>
              <a:t>Processing from top to bottom</a:t>
            </a:r>
            <a:endParaRPr lang="en-SG" dirty="0"/>
          </a:p>
        </p:txBody>
      </p:sp>
      <p:sp>
        <p:nvSpPr>
          <p:cNvPr id="12302" name="矩形 7"/>
          <p:cNvSpPr>
            <a:spLocks noChangeArrowheads="1"/>
          </p:cNvSpPr>
          <p:nvPr/>
        </p:nvSpPr>
        <p:spPr bwMode="auto">
          <a:xfrm>
            <a:off x="-119737" y="1938438"/>
            <a:ext cx="1798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ea typeface="宋体" pitchFamily="2" charset="-122"/>
              </a:rPr>
              <a:t>E</a:t>
            </a:r>
            <a:r>
              <a:rPr lang="en-US" altLang="zh-CN" dirty="0" smtClean="0">
                <a:ea typeface="宋体" pitchFamily="2" charset="-122"/>
              </a:rPr>
              <a:t>stimated </a:t>
            </a:r>
            <a:r>
              <a:rPr lang="en-US" altLang="zh-CN" dirty="0">
                <a:ea typeface="宋体" pitchFamily="2" charset="-122"/>
              </a:rPr>
              <a:t>orientation</a:t>
            </a:r>
          </a:p>
        </p:txBody>
      </p:sp>
      <p:sp>
        <p:nvSpPr>
          <p:cNvPr id="12303" name="矩形 7"/>
          <p:cNvSpPr>
            <a:spLocks noChangeArrowheads="1"/>
          </p:cNvSpPr>
          <p:nvPr/>
        </p:nvSpPr>
        <p:spPr bwMode="auto">
          <a:xfrm>
            <a:off x="2824163" y="1987650"/>
            <a:ext cx="2624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ea typeface="宋体" pitchFamily="2" charset="-122"/>
              </a:rPr>
              <a:t>H</a:t>
            </a:r>
            <a:r>
              <a:rPr lang="en-SG" dirty="0" err="1" smtClean="0"/>
              <a:t>orizontally</a:t>
            </a:r>
            <a:r>
              <a:rPr lang="en-SG" dirty="0" smtClean="0"/>
              <a:t> </a:t>
            </a:r>
            <a:r>
              <a:rPr lang="en-SG" dirty="0"/>
              <a:t>unwrapped orientation</a:t>
            </a:r>
            <a:endParaRPr lang="en-US" altLang="zh-CN" dirty="0">
              <a:ea typeface="宋体" pitchFamily="2" charset="-122"/>
            </a:endParaRPr>
          </a:p>
        </p:txBody>
      </p:sp>
      <p:sp>
        <p:nvSpPr>
          <p:cNvPr id="12304" name="矩形 7"/>
          <p:cNvSpPr>
            <a:spLocks noChangeArrowheads="1"/>
          </p:cNvSpPr>
          <p:nvPr/>
        </p:nvSpPr>
        <p:spPr bwMode="auto">
          <a:xfrm>
            <a:off x="6242050" y="1938438"/>
            <a:ext cx="2624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ea typeface="宋体" pitchFamily="2" charset="-122"/>
              </a:rPr>
              <a:t>U</a:t>
            </a:r>
            <a:r>
              <a:rPr lang="en-SG" dirty="0" err="1" smtClean="0"/>
              <a:t>nwrapped</a:t>
            </a:r>
            <a:r>
              <a:rPr lang="en-SG" dirty="0" smtClean="0"/>
              <a:t> </a:t>
            </a:r>
            <a:r>
              <a:rPr lang="en-SG" dirty="0"/>
              <a:t>orientation</a:t>
            </a:r>
            <a:endParaRPr lang="en-US" altLang="zh-CN" dirty="0">
              <a:ea typeface="宋体" pitchFamily="2" charset="-122"/>
            </a:endParaRPr>
          </a:p>
        </p:txBody>
      </p:sp>
      <p:cxnSp>
        <p:nvCxnSpPr>
          <p:cNvPr id="7" name="Straight Arrow Connector 6"/>
          <p:cNvCxnSpPr/>
          <p:nvPr/>
        </p:nvCxnSpPr>
        <p:spPr>
          <a:xfrm>
            <a:off x="7885113" y="3297338"/>
            <a:ext cx="390525" cy="1393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359650" y="3638650"/>
            <a:ext cx="720725" cy="10525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554913" y="4721325"/>
            <a:ext cx="1589087"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dirty="0">
                <a:solidFill>
                  <a:schemeClr val="tx1"/>
                </a:solidFill>
              </a:rPr>
              <a:t>Discontinuity Segments</a:t>
            </a:r>
            <a:endParaRPr lang="en-SG" dirty="0"/>
          </a:p>
        </p:txBody>
      </p:sp>
      <p:sp>
        <p:nvSpPr>
          <p:cNvPr id="18" name="Oval 17"/>
          <p:cNvSpPr/>
          <p:nvPr/>
        </p:nvSpPr>
        <p:spPr>
          <a:xfrm>
            <a:off x="2362812" y="2696143"/>
            <a:ext cx="555625"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1</a:t>
            </a:r>
            <a:endParaRPr lang="en-SG" b="1" dirty="0">
              <a:solidFill>
                <a:schemeClr val="tx1"/>
              </a:solidFill>
            </a:endParaRPr>
          </a:p>
        </p:txBody>
      </p:sp>
      <p:sp>
        <p:nvSpPr>
          <p:cNvPr id="19" name="Oval 18"/>
          <p:cNvSpPr/>
          <p:nvPr/>
        </p:nvSpPr>
        <p:spPr>
          <a:xfrm>
            <a:off x="4362138" y="5439342"/>
            <a:ext cx="604186" cy="571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a:t>
            </a:r>
            <a:endParaRPr lang="en-SG" b="1" dirty="0">
              <a:solidFill>
                <a:schemeClr val="tx1"/>
              </a:solidFill>
            </a:endParaRPr>
          </a:p>
        </p:txBody>
      </p:sp>
    </p:spTree>
    <p:extLst>
      <p:ext uri="{BB962C8B-B14F-4D97-AF65-F5344CB8AC3E}">
        <p14:creationId xmlns:p14="http://schemas.microsoft.com/office/powerpoint/2010/main" val="1129237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bwMode="auto">
          <a:xfrm>
            <a:off x="457200" y="952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4. Continuous phase and spiral phase combination</a:t>
            </a:r>
            <a:endParaRPr lang="zh-CN" altLang="en-US" smtClean="0">
              <a:ea typeface="宋体" pitchFamily="2" charset="-122"/>
            </a:endParaRPr>
          </a:p>
        </p:txBody>
      </p:sp>
      <p:pic>
        <p:nvPicPr>
          <p:cNvPr id="133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2160588"/>
            <a:ext cx="8788401"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 4"/>
          <p:cNvSpPr/>
          <p:nvPr/>
        </p:nvSpPr>
        <p:spPr>
          <a:xfrm>
            <a:off x="3154363" y="3582988"/>
            <a:ext cx="1244600" cy="4349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6" name="椭圆 5"/>
          <p:cNvSpPr/>
          <p:nvPr/>
        </p:nvSpPr>
        <p:spPr>
          <a:xfrm>
            <a:off x="7250113" y="3690938"/>
            <a:ext cx="1244600" cy="43338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7" name="椭圆 6"/>
          <p:cNvSpPr/>
          <p:nvPr/>
        </p:nvSpPr>
        <p:spPr>
          <a:xfrm>
            <a:off x="6423025" y="4681538"/>
            <a:ext cx="584200" cy="4349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319" name="矩形 6"/>
          <p:cNvSpPr>
            <a:spLocks noChangeArrowheads="1"/>
          </p:cNvSpPr>
          <p:nvPr/>
        </p:nvSpPr>
        <p:spPr bwMode="auto">
          <a:xfrm>
            <a:off x="2120900" y="5962650"/>
            <a:ext cx="4872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ea typeface="宋体" pitchFamily="2" charset="-122"/>
              </a:rPr>
              <a:t>Examples of reconstructed phase images</a:t>
            </a:r>
          </a:p>
        </p:txBody>
      </p:sp>
      <p:sp>
        <p:nvSpPr>
          <p:cNvPr id="9" name="Rectangle 8"/>
          <p:cNvSpPr/>
          <p:nvPr/>
        </p:nvSpPr>
        <p:spPr>
          <a:xfrm>
            <a:off x="3209925" y="1379538"/>
            <a:ext cx="2354263" cy="61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altLang="zh-CN" sz="2800" i="1" dirty="0">
                <a:solidFill>
                  <a:schemeClr val="tx1"/>
                </a:solidFill>
                <a:latin typeface="Bookman Old Style" pitchFamily="18" charset="0"/>
                <a:cs typeface="Times New Roman" pitchFamily="18" charset="0"/>
              </a:rPr>
              <a:t>ψ</a:t>
            </a:r>
            <a:r>
              <a:rPr lang="en-US" altLang="zh-CN" sz="2800" i="1" baseline="-25000" dirty="0">
                <a:solidFill>
                  <a:schemeClr val="tx1"/>
                </a:solidFill>
                <a:latin typeface="Bookman Old Style" pitchFamily="18" charset="0"/>
                <a:cs typeface="Times New Roman" pitchFamily="18" charset="0"/>
              </a:rPr>
              <a:t>f </a:t>
            </a:r>
            <a:r>
              <a:rPr lang="en-US" altLang="zh-CN" sz="2800" i="1" dirty="0">
                <a:solidFill>
                  <a:schemeClr val="tx1"/>
                </a:solidFill>
                <a:latin typeface="Bookman Old Style" pitchFamily="18" charset="0"/>
                <a:cs typeface="Times New Roman" pitchFamily="18" charset="0"/>
              </a:rPr>
              <a:t>=</a:t>
            </a:r>
            <a:r>
              <a:rPr lang="el-GR" altLang="zh-CN" sz="2800" i="1" dirty="0">
                <a:solidFill>
                  <a:schemeClr val="tx1"/>
                </a:solidFill>
                <a:latin typeface="Bookman Old Style" pitchFamily="18" charset="0"/>
                <a:cs typeface="Times New Roman" pitchFamily="18" charset="0"/>
              </a:rPr>
              <a:t> ψ</a:t>
            </a:r>
            <a:r>
              <a:rPr lang="en-US" altLang="zh-CN" sz="2800" i="1" baseline="-25000" dirty="0">
                <a:solidFill>
                  <a:schemeClr val="tx1"/>
                </a:solidFill>
                <a:latin typeface="Bookman Old Style" pitchFamily="18" charset="0"/>
                <a:cs typeface="Times New Roman" pitchFamily="18" charset="0"/>
              </a:rPr>
              <a:t>c</a:t>
            </a:r>
            <a:r>
              <a:rPr lang="en-US" altLang="zh-CN" sz="2800" i="1" dirty="0">
                <a:solidFill>
                  <a:schemeClr val="tx1"/>
                </a:solidFill>
                <a:latin typeface="Bookman Old Style" pitchFamily="18" charset="0"/>
                <a:cs typeface="Times New Roman" pitchFamily="18" charset="0"/>
              </a:rPr>
              <a:t> +</a:t>
            </a:r>
            <a:r>
              <a:rPr lang="el-GR" altLang="zh-CN" sz="2800" i="1" dirty="0">
                <a:solidFill>
                  <a:schemeClr val="tx1"/>
                </a:solidFill>
                <a:latin typeface="Bookman Old Style" pitchFamily="18" charset="0"/>
                <a:cs typeface="Times New Roman" pitchFamily="18" charset="0"/>
              </a:rPr>
              <a:t> ψ</a:t>
            </a:r>
            <a:r>
              <a:rPr lang="en-US" altLang="zh-CN" sz="2800" i="1" baseline="-25000" dirty="0">
                <a:solidFill>
                  <a:schemeClr val="tx1"/>
                </a:solidFill>
                <a:latin typeface="Bookman Old Style" pitchFamily="18" charset="0"/>
                <a:cs typeface="Times New Roman" pitchFamily="18" charset="0"/>
              </a:rPr>
              <a:t>s</a:t>
            </a:r>
            <a:r>
              <a:rPr lang="en-US" altLang="zh-CN" sz="2800" i="1" dirty="0">
                <a:solidFill>
                  <a:schemeClr val="tx1"/>
                </a:solidFill>
                <a:latin typeface="Bookman Old Style" pitchFamily="18" charset="0"/>
                <a:cs typeface="Times New Roman" pitchFamily="18" charset="0"/>
              </a:rPr>
              <a:t> </a:t>
            </a:r>
            <a:endParaRPr lang="en-US" altLang="zh-CN" sz="2800" i="1" baseline="-25000" dirty="0">
              <a:solidFill>
                <a:schemeClr val="tx1"/>
              </a:solidFill>
              <a:latin typeface="Bookman Old Style" pitchFamily="18" charset="0"/>
              <a:ea typeface="宋体" pitchFamily="2" charset="-122"/>
              <a:cs typeface="Times New Roman" pitchFamily="18" charset="0"/>
            </a:endParaRPr>
          </a:p>
        </p:txBody>
      </p:sp>
      <p:sp>
        <p:nvSpPr>
          <p:cNvPr id="2" name="椭圆 1"/>
          <p:cNvSpPr/>
          <p:nvPr/>
        </p:nvSpPr>
        <p:spPr>
          <a:xfrm>
            <a:off x="4797425" y="1379538"/>
            <a:ext cx="646113" cy="614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直接箭头连接符 3"/>
          <p:cNvCxnSpPr>
            <a:stCxn id="2" idx="6"/>
          </p:cNvCxnSpPr>
          <p:nvPr/>
        </p:nvCxnSpPr>
        <p:spPr>
          <a:xfrm>
            <a:off x="5443538" y="1687513"/>
            <a:ext cx="7175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22"/>
          <p:cNvSpPr/>
          <p:nvPr/>
        </p:nvSpPr>
        <p:spPr>
          <a:xfrm>
            <a:off x="6211888" y="1446213"/>
            <a:ext cx="2282825" cy="547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dirty="0">
                <a:solidFill>
                  <a:schemeClr val="tx1"/>
                </a:solidFill>
              </a:rPr>
              <a:t>Computed from the minutiae points</a:t>
            </a:r>
            <a:endParaRPr lang="en-SG" dirty="0"/>
          </a:p>
        </p:txBody>
      </p:sp>
    </p:spTree>
    <p:extLst>
      <p:ext uri="{BB962C8B-B14F-4D97-AF65-F5344CB8AC3E}">
        <p14:creationId xmlns:p14="http://schemas.microsoft.com/office/powerpoint/2010/main" val="3804884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888" y="933450"/>
            <a:ext cx="5981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6"/>
          <p:cNvSpPr>
            <a:spLocks noChangeArrowheads="1"/>
          </p:cNvSpPr>
          <p:nvPr/>
        </p:nvSpPr>
        <p:spPr bwMode="auto">
          <a:xfrm>
            <a:off x="1468438" y="4749800"/>
            <a:ext cx="6356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ea typeface="宋体" pitchFamily="2" charset="-122"/>
              </a:rPr>
              <a:t>An example in the case that we adopt the branch cut based orientation unwrapping for continuous phase reconstruction</a:t>
            </a:r>
          </a:p>
        </p:txBody>
      </p:sp>
    </p:spTree>
    <p:extLst>
      <p:ext uri="{BB962C8B-B14F-4D97-AF65-F5344CB8AC3E}">
        <p14:creationId xmlns:p14="http://schemas.microsoft.com/office/powerpoint/2010/main" val="1739634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5. Reconstructed phase image refinement</a:t>
            </a:r>
            <a:endParaRPr lang="zh-CN" altLang="en-US" smtClean="0">
              <a:ea typeface="宋体" pitchFamily="2" charset="-122"/>
            </a:endParaRPr>
          </a:p>
        </p:txBody>
      </p:sp>
      <p:sp>
        <p:nvSpPr>
          <p:cNvPr id="15363" name="内容占位符 2"/>
          <p:cNvSpPr>
            <a:spLocks noGrp="1"/>
          </p:cNvSpPr>
          <p:nvPr>
            <p:ph idx="1"/>
          </p:nvPr>
        </p:nvSpPr>
        <p:spPr bwMode="auto">
          <a:xfrm>
            <a:off x="457200" y="1349375"/>
            <a:ext cx="8229600" cy="4776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For the reconstructed phase image with two Discontinuity Segments</a:t>
            </a:r>
          </a:p>
          <a:p>
            <a:pPr>
              <a:buFontTx/>
              <a:buNone/>
            </a:pPr>
            <a:r>
              <a:rPr lang="en-US" altLang="zh-CN" smtClean="0">
                <a:ea typeface="宋体" pitchFamily="2" charset="-122"/>
              </a:rPr>
              <a:t> </a:t>
            </a:r>
            <a:endParaRPr lang="zh-CN" altLang="en-US" smtClean="0">
              <a:ea typeface="宋体" pitchFamily="2" charset="-122"/>
            </a:endParaRPr>
          </a:p>
        </p:txBody>
      </p:sp>
      <p:pic>
        <p:nvPicPr>
          <p:cNvPr id="15364" name="Picture 6" descr="C:\Users\lish0016\Desktop\untitled.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3" y="4094163"/>
            <a:ext cx="1609725" cy="1941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13" descr="C:\Users\lish0016\Desktop\untitled.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3" y="1782763"/>
            <a:ext cx="1609725" cy="1941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ight Arrow 1"/>
          <p:cNvSpPr/>
          <p:nvPr/>
        </p:nvSpPr>
        <p:spPr>
          <a:xfrm rot="1658924">
            <a:off x="2106613" y="2965450"/>
            <a:ext cx="546100" cy="239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5" name="Right Arrow 14"/>
          <p:cNvSpPr/>
          <p:nvPr/>
        </p:nvSpPr>
        <p:spPr>
          <a:xfrm rot="19151756">
            <a:off x="2089150" y="4684713"/>
            <a:ext cx="544513"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5368" name="矩形 7"/>
          <p:cNvSpPr>
            <a:spLocks noChangeArrowheads="1"/>
          </p:cNvSpPr>
          <p:nvPr/>
        </p:nvSpPr>
        <p:spPr bwMode="auto">
          <a:xfrm>
            <a:off x="2654300" y="54991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ea typeface="宋体" pitchFamily="2" charset="-122"/>
              </a:rPr>
              <a:t>A different form of the reconstructed phase image </a:t>
            </a:r>
          </a:p>
        </p:txBody>
      </p:sp>
      <p:sp>
        <p:nvSpPr>
          <p:cNvPr id="15369" name="Rectangle 3"/>
          <p:cNvSpPr>
            <a:spLocks noChangeArrowheads="1"/>
          </p:cNvSpPr>
          <p:nvPr/>
        </p:nvSpPr>
        <p:spPr bwMode="auto">
          <a:xfrm>
            <a:off x="812800" y="3649663"/>
            <a:ext cx="45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altLang="zh-CN" i="1">
                <a:latin typeface="Bookman Old Style" pitchFamily="18" charset="0"/>
                <a:cs typeface="Times New Roman" pitchFamily="18" charset="0"/>
              </a:rPr>
              <a:t>ψ</a:t>
            </a:r>
            <a:r>
              <a:rPr lang="en-US" altLang="zh-CN" i="1" baseline="-25000">
                <a:latin typeface="Bookman Old Style" pitchFamily="18" charset="0"/>
                <a:ea typeface="宋体" pitchFamily="2" charset="-122"/>
                <a:cs typeface="Times New Roman" pitchFamily="18" charset="0"/>
              </a:rPr>
              <a:t>f </a:t>
            </a:r>
            <a:endParaRPr lang="en-SG"/>
          </a:p>
        </p:txBody>
      </p:sp>
      <p:sp>
        <p:nvSpPr>
          <p:cNvPr id="15372" name="矩形 7"/>
          <p:cNvSpPr>
            <a:spLocks noChangeArrowheads="1"/>
          </p:cNvSpPr>
          <p:nvPr/>
        </p:nvSpPr>
        <p:spPr bwMode="auto">
          <a:xfrm>
            <a:off x="6418263" y="5522028"/>
            <a:ext cx="214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ea typeface="宋体" pitchFamily="2" charset="-122"/>
              </a:rPr>
              <a:t>The refined phase image </a:t>
            </a:r>
          </a:p>
        </p:txBody>
      </p:sp>
      <p:sp>
        <p:nvSpPr>
          <p:cNvPr id="15373" name="Rectangle 3"/>
          <p:cNvSpPr>
            <a:spLocks noChangeArrowheads="1"/>
          </p:cNvSpPr>
          <p:nvPr/>
        </p:nvSpPr>
        <p:spPr bwMode="auto">
          <a:xfrm>
            <a:off x="803275" y="6067425"/>
            <a:ext cx="525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i="1">
                <a:latin typeface="Times New Roman" pitchFamily="18" charset="0"/>
                <a:ea typeface="宋体" pitchFamily="2" charset="-122"/>
                <a:cs typeface="Times New Roman" pitchFamily="18" charset="0"/>
              </a:rPr>
              <a:t>O</a:t>
            </a:r>
            <a:r>
              <a:rPr lang="en-US" altLang="zh-CN" i="1">
                <a:latin typeface="Times New Roman" pitchFamily="18" charset="0"/>
                <a:ea typeface="宋体" pitchFamily="2" charset="-122"/>
                <a:cs typeface="Times New Roman" pitchFamily="18" charset="0"/>
                <a:sym typeface="Symbol" pitchFamily="18" charset="2"/>
              </a:rPr>
              <a:t></a:t>
            </a:r>
            <a:r>
              <a:rPr lang="en-US" altLang="zh-CN" i="1" baseline="-25000">
                <a:latin typeface="Times New Roman" pitchFamily="18" charset="0"/>
                <a:ea typeface="宋体" pitchFamily="2" charset="-122"/>
                <a:cs typeface="Times New Roman" pitchFamily="18" charset="0"/>
              </a:rPr>
              <a:t>u </a:t>
            </a:r>
            <a:endParaRPr lang="en-SG">
              <a:latin typeface="Times New Roman" pitchFamily="18" charset="0"/>
              <a:ea typeface="宋体" pitchFamily="2" charset="-122"/>
              <a:cs typeface="Times New Roman" pitchFamily="18" charset="0"/>
            </a:endParaRPr>
          </a:p>
        </p:txBody>
      </p:sp>
      <p:sp>
        <p:nvSpPr>
          <p:cNvPr id="14" name="椭圆 13"/>
          <p:cNvSpPr/>
          <p:nvPr/>
        </p:nvSpPr>
        <p:spPr>
          <a:xfrm>
            <a:off x="989013" y="2484438"/>
            <a:ext cx="736600" cy="35242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6" name="椭圆 15"/>
          <p:cNvSpPr/>
          <p:nvPr/>
        </p:nvSpPr>
        <p:spPr>
          <a:xfrm>
            <a:off x="508000" y="3149600"/>
            <a:ext cx="295275" cy="17938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4338" name="Picture 2" descr="C:\Users\blazeli\Desktop\untitled.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5480" y="1968500"/>
            <a:ext cx="2928690" cy="35385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39" name="Picture 3" descr="C:\Users\blazeli\Desktop\untitled.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101" y="1951878"/>
            <a:ext cx="2942447" cy="3555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54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6. Real-look alike fingerprint creation</a:t>
            </a:r>
            <a:endParaRPr lang="zh-CN" altLang="en-US" dirty="0" smtClean="0">
              <a:ea typeface="宋体" pitchFamily="2" charset="-122"/>
            </a:endParaRPr>
          </a:p>
        </p:txBody>
      </p:sp>
      <p:pic>
        <p:nvPicPr>
          <p:cNvPr id="1638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5" y="2333625"/>
            <a:ext cx="18288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2263775" y="3162300"/>
            <a:ext cx="434975" cy="390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2575" y="2303463"/>
            <a:ext cx="54768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矩形 7"/>
          <p:cNvSpPr>
            <a:spLocks noChangeArrowheads="1"/>
          </p:cNvSpPr>
          <p:nvPr/>
        </p:nvSpPr>
        <p:spPr bwMode="auto">
          <a:xfrm>
            <a:off x="465138" y="4494213"/>
            <a:ext cx="1798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smtClean="0">
                <a:ea typeface="宋体" pitchFamily="2" charset="-122"/>
              </a:rPr>
              <a:t>Refined </a:t>
            </a:r>
            <a:r>
              <a:rPr lang="en-US" altLang="zh-CN" dirty="0">
                <a:ea typeface="宋体" pitchFamily="2" charset="-122"/>
              </a:rPr>
              <a:t>phase image</a:t>
            </a:r>
          </a:p>
        </p:txBody>
      </p:sp>
      <p:sp>
        <p:nvSpPr>
          <p:cNvPr id="16391" name="矩形 7"/>
          <p:cNvSpPr>
            <a:spLocks noChangeArrowheads="1"/>
          </p:cNvSpPr>
          <p:nvPr/>
        </p:nvSpPr>
        <p:spPr bwMode="auto">
          <a:xfrm>
            <a:off x="2822575" y="4494213"/>
            <a:ext cx="1798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smtClean="0">
                <a:ea typeface="宋体" pitchFamily="2" charset="-122"/>
              </a:rPr>
              <a:t>Thinned </a:t>
            </a:r>
            <a:r>
              <a:rPr lang="en-US" altLang="zh-CN" dirty="0">
                <a:ea typeface="宋体" pitchFamily="2" charset="-122"/>
              </a:rPr>
              <a:t>version</a:t>
            </a:r>
          </a:p>
        </p:txBody>
      </p:sp>
      <p:sp>
        <p:nvSpPr>
          <p:cNvPr id="16392" name="矩形 7"/>
          <p:cNvSpPr>
            <a:spLocks noChangeArrowheads="1"/>
          </p:cNvSpPr>
          <p:nvPr/>
        </p:nvSpPr>
        <p:spPr bwMode="auto">
          <a:xfrm>
            <a:off x="4621213" y="4497388"/>
            <a:ext cx="183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ea typeface="宋体" pitchFamily="2" charset="-122"/>
              </a:rPr>
              <a:t>I</a:t>
            </a:r>
            <a:r>
              <a:rPr lang="en-US" altLang="zh-CN" dirty="0" smtClean="0">
                <a:ea typeface="宋体" pitchFamily="2" charset="-122"/>
              </a:rPr>
              <a:t>deal </a:t>
            </a:r>
            <a:r>
              <a:rPr lang="en-US" altLang="zh-CN" dirty="0">
                <a:ea typeface="宋体" pitchFamily="2" charset="-122"/>
              </a:rPr>
              <a:t>fingerprint</a:t>
            </a:r>
          </a:p>
        </p:txBody>
      </p:sp>
      <p:sp>
        <p:nvSpPr>
          <p:cNvPr id="16393" name="矩形 7"/>
          <p:cNvSpPr>
            <a:spLocks noChangeArrowheads="1"/>
          </p:cNvSpPr>
          <p:nvPr/>
        </p:nvSpPr>
        <p:spPr bwMode="auto">
          <a:xfrm>
            <a:off x="6461125" y="4529138"/>
            <a:ext cx="183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ea typeface="宋体" pitchFamily="2" charset="-122"/>
              </a:rPr>
              <a:t>R</a:t>
            </a:r>
            <a:r>
              <a:rPr lang="en-US" altLang="zh-CN" dirty="0" smtClean="0">
                <a:ea typeface="宋体" pitchFamily="2" charset="-122"/>
              </a:rPr>
              <a:t>eal-look </a:t>
            </a:r>
            <a:r>
              <a:rPr lang="en-US" altLang="zh-CN" dirty="0">
                <a:ea typeface="宋体" pitchFamily="2" charset="-122"/>
              </a:rPr>
              <a:t>alike fingerprint</a:t>
            </a:r>
          </a:p>
        </p:txBody>
      </p:sp>
    </p:spTree>
    <p:extLst>
      <p:ext uri="{BB962C8B-B14F-4D97-AF65-F5344CB8AC3E}">
        <p14:creationId xmlns:p14="http://schemas.microsoft.com/office/powerpoint/2010/main" val="1052123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Experimental results</a:t>
            </a:r>
            <a:endParaRPr lang="zh-CN" altLang="en-US" smtClean="0">
              <a:ea typeface="宋体" pitchFamily="2" charset="-122"/>
            </a:endParaRPr>
          </a:p>
        </p:txBody>
      </p:sp>
      <p:sp>
        <p:nvSpPr>
          <p:cNvPr id="17411"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Evaluation databases: </a:t>
            </a:r>
            <a:r>
              <a:rPr lang="en-US" altLang="zh-CN" b="1" dirty="0" smtClean="0">
                <a:solidFill>
                  <a:srgbClr val="FF0000"/>
                </a:solidFill>
                <a:ea typeface="宋体" pitchFamily="2" charset="-122"/>
              </a:rPr>
              <a:t>FVC2002 DB1_A </a:t>
            </a:r>
            <a:r>
              <a:rPr lang="en-US" altLang="zh-CN" dirty="0" smtClean="0">
                <a:ea typeface="宋体" pitchFamily="2" charset="-122"/>
              </a:rPr>
              <a:t>and </a:t>
            </a:r>
            <a:r>
              <a:rPr lang="en-US" altLang="zh-CN" b="1" dirty="0" smtClean="0">
                <a:solidFill>
                  <a:srgbClr val="FF0000"/>
                </a:solidFill>
                <a:ea typeface="宋体" pitchFamily="2" charset="-122"/>
              </a:rPr>
              <a:t>FVC2002 DB2_A</a:t>
            </a:r>
            <a:r>
              <a:rPr lang="en-US" altLang="zh-CN" dirty="0" smtClean="0">
                <a:ea typeface="宋体" pitchFamily="2" charset="-122"/>
              </a:rPr>
              <a:t>. Each database contains </a:t>
            </a:r>
            <a:r>
              <a:rPr lang="en-US" altLang="zh-CN" b="1" dirty="0" smtClean="0">
                <a:solidFill>
                  <a:srgbClr val="FF0000"/>
                </a:solidFill>
                <a:ea typeface="宋体" pitchFamily="2" charset="-122"/>
              </a:rPr>
              <a:t>800</a:t>
            </a:r>
            <a:r>
              <a:rPr lang="en-US" altLang="zh-CN" dirty="0" smtClean="0">
                <a:ea typeface="宋体" pitchFamily="2" charset="-122"/>
              </a:rPr>
              <a:t> </a:t>
            </a:r>
            <a:r>
              <a:rPr lang="en-US" altLang="zh-CN" dirty="0" err="1" smtClean="0">
                <a:ea typeface="宋体" pitchFamily="2" charset="-122"/>
              </a:rPr>
              <a:t>grayscale</a:t>
            </a:r>
            <a:r>
              <a:rPr lang="en-US" altLang="zh-CN" dirty="0" smtClean="0">
                <a:ea typeface="宋体" pitchFamily="2" charset="-122"/>
              </a:rPr>
              <a:t> fingerprint images from 100 fingers with </a:t>
            </a:r>
            <a:r>
              <a:rPr lang="en-US" altLang="zh-CN" b="1" dirty="0" smtClean="0">
                <a:solidFill>
                  <a:srgbClr val="FF0000"/>
                </a:solidFill>
                <a:ea typeface="宋体" pitchFamily="2" charset="-122"/>
              </a:rPr>
              <a:t>8</a:t>
            </a:r>
            <a:r>
              <a:rPr lang="en-US" altLang="zh-CN" dirty="0" smtClean="0">
                <a:ea typeface="宋体" pitchFamily="2" charset="-122"/>
              </a:rPr>
              <a:t> </a:t>
            </a:r>
            <a:r>
              <a:rPr lang="en-US" altLang="zh-CN" b="1" dirty="0" smtClean="0">
                <a:solidFill>
                  <a:srgbClr val="FF0000"/>
                </a:solidFill>
                <a:ea typeface="宋体" pitchFamily="2" charset="-122"/>
              </a:rPr>
              <a:t>impressions</a:t>
            </a:r>
            <a:r>
              <a:rPr lang="en-US" altLang="zh-CN" dirty="0" smtClean="0">
                <a:solidFill>
                  <a:srgbClr val="FF0000"/>
                </a:solidFill>
                <a:ea typeface="宋体" pitchFamily="2" charset="-122"/>
              </a:rPr>
              <a:t> </a:t>
            </a:r>
            <a:r>
              <a:rPr lang="en-US" altLang="zh-CN" dirty="0" smtClean="0">
                <a:ea typeface="宋体" pitchFamily="2" charset="-122"/>
              </a:rPr>
              <a:t>per finger. </a:t>
            </a:r>
          </a:p>
          <a:p>
            <a:r>
              <a:rPr lang="en-US" altLang="zh-CN" dirty="0" smtClean="0">
                <a:ea typeface="宋体" pitchFamily="2" charset="-122"/>
              </a:rPr>
              <a:t>Algorithms for minutiae extraction and matching: The </a:t>
            </a:r>
            <a:r>
              <a:rPr lang="en-US" altLang="zh-CN" b="1" dirty="0" err="1" smtClean="0">
                <a:solidFill>
                  <a:srgbClr val="FF0000"/>
                </a:solidFill>
                <a:ea typeface="宋体" pitchFamily="2" charset="-122"/>
              </a:rPr>
              <a:t>VeriFinger</a:t>
            </a:r>
            <a:r>
              <a:rPr lang="en-US" altLang="zh-CN" b="1" dirty="0" smtClean="0">
                <a:solidFill>
                  <a:srgbClr val="FF0000"/>
                </a:solidFill>
                <a:ea typeface="宋体" pitchFamily="2" charset="-122"/>
              </a:rPr>
              <a:t> 6.3</a:t>
            </a:r>
          </a:p>
          <a:p>
            <a:r>
              <a:rPr lang="en-US" altLang="zh-CN" dirty="0" smtClean="0">
                <a:ea typeface="宋体" pitchFamily="2" charset="-122"/>
              </a:rPr>
              <a:t>Fingerprint images are reconstructed from all 800 minutiae templates (of each database) using </a:t>
            </a:r>
            <a:r>
              <a:rPr lang="en-US" altLang="zh-CN" b="1" dirty="0" smtClean="0">
                <a:solidFill>
                  <a:srgbClr val="FF0000"/>
                </a:solidFill>
                <a:ea typeface="宋体" pitchFamily="2" charset="-122"/>
              </a:rPr>
              <a:t>our proposed technique and the-state-of-the-art method proposed by </a:t>
            </a:r>
            <a:r>
              <a:rPr lang="en-US" altLang="zh-CN" b="1" dirty="0" err="1" smtClean="0">
                <a:solidFill>
                  <a:srgbClr val="FF0000"/>
                </a:solidFill>
                <a:ea typeface="宋体" pitchFamily="2" charset="-122"/>
              </a:rPr>
              <a:t>Feng</a:t>
            </a:r>
            <a:r>
              <a:rPr lang="en-US" altLang="zh-CN" b="1" dirty="0" smtClean="0">
                <a:solidFill>
                  <a:srgbClr val="FF0000"/>
                </a:solidFill>
                <a:ea typeface="宋体" pitchFamily="2" charset="-122"/>
              </a:rPr>
              <a:t> </a:t>
            </a:r>
            <a:r>
              <a:rPr lang="en-US" altLang="zh-CN" b="1" i="1" dirty="0" smtClean="0">
                <a:solidFill>
                  <a:srgbClr val="FF0000"/>
                </a:solidFill>
                <a:ea typeface="宋体" pitchFamily="2" charset="-122"/>
              </a:rPr>
              <a:t>et al.</a:t>
            </a:r>
            <a:r>
              <a:rPr lang="en-US" altLang="zh-CN" b="1" dirty="0" smtClean="0">
                <a:solidFill>
                  <a:srgbClr val="FF0000"/>
                </a:solidFill>
                <a:ea typeface="宋体" pitchFamily="2" charset="-122"/>
              </a:rPr>
              <a:t>.</a:t>
            </a:r>
          </a:p>
          <a:p>
            <a:r>
              <a:rPr lang="en-US" altLang="zh-CN" dirty="0" smtClean="0">
                <a:ea typeface="宋体" pitchFamily="2" charset="-122"/>
              </a:rPr>
              <a:t>We create our reconstructed fingerprint </a:t>
            </a:r>
            <a:r>
              <a:rPr lang="en-US" altLang="zh-CN" b="1" dirty="0" smtClean="0">
                <a:solidFill>
                  <a:srgbClr val="FF0000"/>
                </a:solidFill>
                <a:ea typeface="宋体" pitchFamily="2" charset="-122"/>
              </a:rPr>
              <a:t>without the step of real-look </a:t>
            </a:r>
            <a:r>
              <a:rPr lang="en-US" altLang="zh-CN" b="1" dirty="0">
                <a:solidFill>
                  <a:srgbClr val="FF0000"/>
                </a:solidFill>
                <a:ea typeface="宋体" pitchFamily="2" charset="-122"/>
              </a:rPr>
              <a:t>alike fingerprint </a:t>
            </a:r>
            <a:r>
              <a:rPr lang="en-US" altLang="zh-CN" b="1" dirty="0" smtClean="0">
                <a:solidFill>
                  <a:srgbClr val="FF0000"/>
                </a:solidFill>
                <a:ea typeface="宋体" pitchFamily="2" charset="-122"/>
              </a:rPr>
              <a:t>creation</a:t>
            </a:r>
            <a:r>
              <a:rPr lang="en-US" altLang="zh-CN" dirty="0" smtClean="0">
                <a:ea typeface="宋体" pitchFamily="2" charset="-122"/>
              </a:rPr>
              <a:t> for a fairly comparison with </a:t>
            </a:r>
            <a:r>
              <a:rPr lang="en-US" altLang="zh-CN" dirty="0" err="1" smtClean="0">
                <a:ea typeface="宋体" pitchFamily="2" charset="-122"/>
              </a:rPr>
              <a:t>Feng’s</a:t>
            </a:r>
            <a:r>
              <a:rPr lang="en-US" altLang="zh-CN" dirty="0" smtClean="0">
                <a:ea typeface="宋体" pitchFamily="2" charset="-122"/>
              </a:rPr>
              <a:t> work.</a:t>
            </a:r>
          </a:p>
          <a:p>
            <a:pPr lvl="1">
              <a:buFontTx/>
              <a:buNone/>
            </a:pPr>
            <a:endParaRPr lang="en-US" altLang="zh-CN" dirty="0" smtClean="0">
              <a:ea typeface="宋体" pitchFamily="2" charset="-122"/>
            </a:endParaRPr>
          </a:p>
          <a:p>
            <a:pPr lvl="1">
              <a:buFont typeface="Wingdings" pitchFamily="2" charset="2"/>
              <a:buChar char="Ø"/>
            </a:pPr>
            <a:endParaRPr lang="en-US" altLang="zh-CN" dirty="0" smtClean="0">
              <a:ea typeface="宋体" pitchFamily="2" charset="-122"/>
            </a:endParaRPr>
          </a:p>
          <a:p>
            <a:pPr lvl="1">
              <a:buFont typeface="Wingdings" pitchFamily="2" charset="2"/>
              <a:buChar char="Ø"/>
            </a:pPr>
            <a:endParaRPr lang="en-US" altLang="zh-CN" dirty="0" smtClean="0">
              <a:ea typeface="宋体" pitchFamily="2" charset="-122"/>
            </a:endParaRPr>
          </a:p>
          <a:p>
            <a:pPr lvl="1">
              <a:buFont typeface="Wingdings" pitchFamily="2" charset="2"/>
              <a:buChar char="Ø"/>
            </a:pPr>
            <a:endParaRPr lang="en-US" altLang="zh-CN" dirty="0" smtClean="0">
              <a:ea typeface="宋体" pitchFamily="2" charset="-122"/>
            </a:endParaRPr>
          </a:p>
          <a:p>
            <a:pPr>
              <a:buFontTx/>
              <a:buNone/>
            </a:pPr>
            <a:endParaRPr lang="zh-CN" altLang="en-US" dirty="0" smtClean="0">
              <a:ea typeface="宋体" pitchFamily="2" charset="-122"/>
            </a:endParaRPr>
          </a:p>
        </p:txBody>
      </p:sp>
    </p:spTree>
    <p:extLst>
      <p:ext uri="{BB962C8B-B14F-4D97-AF65-F5344CB8AC3E}">
        <p14:creationId xmlns:p14="http://schemas.microsoft.com/office/powerpoint/2010/main" val="3595411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Experimental results</a:t>
            </a:r>
            <a:endParaRPr lang="zh-CN" altLang="en-US" smtClean="0">
              <a:ea typeface="宋体" pitchFamily="2" charset="-122"/>
            </a:endParaRPr>
          </a:p>
        </p:txBody>
      </p:sp>
      <p:sp>
        <p:nvSpPr>
          <p:cNvPr id="18435" name="内容占位符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zh-CN" dirty="0" smtClean="0">
                <a:ea typeface="宋体" pitchFamily="2" charset="-122"/>
              </a:rPr>
              <a:t>Two </a:t>
            </a:r>
            <a:r>
              <a:rPr lang="en-US" altLang="zh-CN" dirty="0">
                <a:ea typeface="宋体" pitchFamily="2" charset="-122"/>
              </a:rPr>
              <a:t>types of </a:t>
            </a:r>
            <a:r>
              <a:rPr lang="en-US" altLang="zh-CN" dirty="0" smtClean="0">
                <a:ea typeface="宋体" pitchFamily="2" charset="-122"/>
              </a:rPr>
              <a:t>matches:</a:t>
            </a:r>
          </a:p>
          <a:p>
            <a:pPr marL="0" indent="0">
              <a:buNone/>
              <a:defRPr/>
            </a:pPr>
            <a:endParaRPr lang="en-US" altLang="zh-CN" dirty="0" smtClean="0">
              <a:ea typeface="宋体" pitchFamily="2" charset="-122"/>
            </a:endParaRPr>
          </a:p>
          <a:p>
            <a:pPr lvl="1">
              <a:buFont typeface="Wingdings" pitchFamily="2" charset="2"/>
              <a:buChar char="Ø"/>
              <a:defRPr/>
            </a:pPr>
            <a:r>
              <a:rPr lang="en-US" altLang="zh-CN" sz="1800" dirty="0" smtClean="0">
                <a:ea typeface="宋体" pitchFamily="2" charset="-122"/>
              </a:rPr>
              <a:t>The type-A match: the reconstructed fingerprint is matched against the original fingerprint. In total </a:t>
            </a:r>
            <a:r>
              <a:rPr lang="en-US" altLang="zh-CN" sz="1800" b="1" dirty="0" smtClean="0">
                <a:solidFill>
                  <a:srgbClr val="FF0000"/>
                </a:solidFill>
                <a:ea typeface="宋体" pitchFamily="2" charset="-122"/>
              </a:rPr>
              <a:t>800 type-A matches</a:t>
            </a:r>
            <a:r>
              <a:rPr lang="en-US" altLang="zh-CN" sz="1800" dirty="0" smtClean="0">
                <a:ea typeface="宋体" pitchFamily="2" charset="-122"/>
              </a:rPr>
              <a:t> for each database.</a:t>
            </a:r>
          </a:p>
          <a:p>
            <a:pPr marL="457200" lvl="1" indent="0">
              <a:buNone/>
              <a:defRPr/>
            </a:pPr>
            <a:endParaRPr lang="en-US" altLang="zh-CN" sz="1800" dirty="0" smtClean="0">
              <a:ea typeface="宋体" pitchFamily="2" charset="-122"/>
            </a:endParaRPr>
          </a:p>
          <a:p>
            <a:pPr lvl="1">
              <a:buFont typeface="Wingdings" pitchFamily="2" charset="2"/>
              <a:buChar char="Ø"/>
              <a:defRPr/>
            </a:pPr>
            <a:r>
              <a:rPr lang="en-US" altLang="zh-CN" sz="1800" dirty="0" smtClean="0">
                <a:ea typeface="宋体" pitchFamily="2" charset="-122"/>
              </a:rPr>
              <a:t>The type-B match: the reconstructed fingerprint is matched against the different impressions of the original fingerprint. In total </a:t>
            </a:r>
            <a:r>
              <a:rPr lang="en-US" altLang="zh-CN" sz="1800" b="1" dirty="0" smtClean="0">
                <a:solidFill>
                  <a:srgbClr val="FF0000"/>
                </a:solidFill>
                <a:ea typeface="宋体" pitchFamily="2" charset="-122"/>
              </a:rPr>
              <a:t>800x7=5600 type-B matches </a:t>
            </a:r>
            <a:r>
              <a:rPr lang="en-US" altLang="zh-CN" sz="1800" dirty="0" smtClean="0">
                <a:ea typeface="宋体" pitchFamily="2" charset="-122"/>
              </a:rPr>
              <a:t>for each database.</a:t>
            </a:r>
          </a:p>
          <a:p>
            <a:pPr marL="0" indent="0">
              <a:buFontTx/>
              <a:buNone/>
              <a:defRPr/>
            </a:pPr>
            <a:endParaRPr lang="en-US" altLang="zh-CN" dirty="0" smtClean="0">
              <a:ea typeface="宋体" pitchFamily="2" charset="-122"/>
            </a:endParaRPr>
          </a:p>
          <a:p>
            <a:pPr>
              <a:defRPr/>
            </a:pPr>
            <a:endParaRPr lang="zh-CN" altLang="en-US" dirty="0" smtClean="0">
              <a:ea typeface="宋体" pitchFamily="2" charset="-122"/>
            </a:endParaRPr>
          </a:p>
        </p:txBody>
      </p:sp>
    </p:spTree>
    <p:extLst>
      <p:ext uri="{BB962C8B-B14F-4D97-AF65-F5344CB8AC3E}">
        <p14:creationId xmlns:p14="http://schemas.microsoft.com/office/powerpoint/2010/main" val="2389623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Comparison results on FVC2002 DB1_A</a:t>
            </a:r>
            <a:endParaRPr lang="zh-CN" altLang="en-US" smtClean="0">
              <a:ea typeface="宋体" pitchFamily="2" charset="-122"/>
            </a:endParaRPr>
          </a:p>
        </p:txBody>
      </p:sp>
      <p:sp>
        <p:nvSpPr>
          <p:cNvPr id="19461" name="Rectangle 1"/>
          <p:cNvSpPr>
            <a:spLocks noChangeArrowheads="1"/>
          </p:cNvSpPr>
          <p:nvPr/>
        </p:nvSpPr>
        <p:spPr bwMode="auto">
          <a:xfrm>
            <a:off x="1554163" y="5238750"/>
            <a:ext cx="1595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a:ea typeface="宋体" pitchFamily="2" charset="-122"/>
              </a:rPr>
              <a:t>Type-A </a:t>
            </a:r>
            <a:r>
              <a:rPr lang="en-US" altLang="zh-CN" dirty="0" smtClean="0">
                <a:ea typeface="宋体" pitchFamily="2" charset="-122"/>
              </a:rPr>
              <a:t>match</a:t>
            </a:r>
            <a:endParaRPr lang="en-SG" dirty="0"/>
          </a:p>
        </p:txBody>
      </p:sp>
      <p:sp>
        <p:nvSpPr>
          <p:cNvPr id="19462" name="Rectangle 2"/>
          <p:cNvSpPr>
            <a:spLocks noChangeArrowheads="1"/>
          </p:cNvSpPr>
          <p:nvPr/>
        </p:nvSpPr>
        <p:spPr bwMode="auto">
          <a:xfrm>
            <a:off x="6051550" y="5238750"/>
            <a:ext cx="1608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a:ea typeface="宋体" pitchFamily="2" charset="-122"/>
              </a:rPr>
              <a:t>Type-B </a:t>
            </a:r>
            <a:r>
              <a:rPr lang="en-US" altLang="zh-CN" dirty="0" smtClean="0">
                <a:ea typeface="宋体" pitchFamily="2" charset="-122"/>
              </a:rPr>
              <a:t>match</a:t>
            </a:r>
            <a:endParaRPr lang="en-SG" dirty="0"/>
          </a:p>
        </p:txBody>
      </p:sp>
      <p:pic>
        <p:nvPicPr>
          <p:cNvPr id="12290" name="Picture 2" descr="C:\Users\blazeli\Desktop\untitled.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86" y="1638612"/>
            <a:ext cx="4385574" cy="32891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1" name="Picture 3" descr="C:\Users\blazeli\Desktop\untitled.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210" y="1638609"/>
            <a:ext cx="4385577" cy="32891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161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pitchFamily="2" charset="-122"/>
              </a:rPr>
              <a:t>Biometrics in daily life </a:t>
            </a:r>
            <a:endParaRPr lang="en-US" dirty="0"/>
          </a:p>
        </p:txBody>
      </p:sp>
      <p:pic>
        <p:nvPicPr>
          <p:cNvPr id="1026" name="Picture 2" descr="http://www.acuity-mi.com/images/IR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0" y="1294694"/>
            <a:ext cx="6162626" cy="439780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4" name="矩形 3"/>
          <p:cNvSpPr/>
          <p:nvPr/>
        </p:nvSpPr>
        <p:spPr>
          <a:xfrm>
            <a:off x="3141273" y="5742880"/>
            <a:ext cx="3088859" cy="276999"/>
          </a:xfrm>
          <a:prstGeom prst="rect">
            <a:avLst/>
          </a:prstGeom>
        </p:spPr>
        <p:txBody>
          <a:bodyPr wrap="none">
            <a:spAutoFit/>
          </a:bodyPr>
          <a:lstStyle/>
          <a:p>
            <a:r>
              <a:rPr lang="en-US" sz="1200" dirty="0"/>
              <a:t>http://www.acuity-mi.com/FOB_Report.php</a:t>
            </a:r>
          </a:p>
        </p:txBody>
      </p:sp>
      <p:sp>
        <p:nvSpPr>
          <p:cNvPr id="7" name="矩形 6"/>
          <p:cNvSpPr/>
          <p:nvPr/>
        </p:nvSpPr>
        <p:spPr>
          <a:xfrm>
            <a:off x="6207597" y="4472063"/>
            <a:ext cx="3041334" cy="1323439"/>
          </a:xfrm>
          <a:prstGeom prst="rect">
            <a:avLst/>
          </a:prstGeom>
        </p:spPr>
        <p:txBody>
          <a:bodyPr wrap="square">
            <a:spAutoFit/>
          </a:bodyPr>
          <a:lstStyle/>
          <a:p>
            <a:pPr marL="342900" lvl="1" indent="-342900">
              <a:buFont typeface="Arial" pitchFamily="34" charset="0"/>
              <a:buChar char="•"/>
            </a:pPr>
            <a:r>
              <a:rPr lang="en-US" altLang="zh-CN" sz="2000" dirty="0" smtClean="0">
                <a:solidFill>
                  <a:srgbClr val="000099"/>
                </a:solidFill>
              </a:rPr>
              <a:t>Provides uniqueness</a:t>
            </a:r>
          </a:p>
          <a:p>
            <a:pPr marL="342900" lvl="1" indent="-342900">
              <a:buFont typeface="Arial" pitchFamily="34" charset="0"/>
              <a:buChar char="•"/>
            </a:pPr>
            <a:r>
              <a:rPr lang="en-US" altLang="zh-CN" sz="2000" dirty="0" smtClean="0">
                <a:solidFill>
                  <a:srgbClr val="000099"/>
                </a:solidFill>
              </a:rPr>
              <a:t>Can </a:t>
            </a:r>
            <a:r>
              <a:rPr lang="en-US" altLang="zh-CN" sz="2000" dirty="0">
                <a:solidFill>
                  <a:srgbClr val="000099"/>
                </a:solidFill>
              </a:rPr>
              <a:t>not be lost </a:t>
            </a:r>
            <a:endParaRPr lang="en-US" altLang="zh-CN" sz="2000" dirty="0" smtClean="0">
              <a:solidFill>
                <a:srgbClr val="000099"/>
              </a:solidFill>
            </a:endParaRPr>
          </a:p>
          <a:p>
            <a:pPr marL="342900" lvl="1" indent="-342900">
              <a:buFont typeface="Arial" pitchFamily="34" charset="0"/>
              <a:buChar char="•"/>
            </a:pPr>
            <a:r>
              <a:rPr lang="en-US" altLang="zh-CN" sz="2000" dirty="0" smtClean="0">
                <a:solidFill>
                  <a:srgbClr val="000099"/>
                </a:solidFill>
              </a:rPr>
              <a:t>Can not be forgotten</a:t>
            </a:r>
          </a:p>
          <a:p>
            <a:pPr marL="342900" lvl="1" indent="-342900">
              <a:buFont typeface="Arial" pitchFamily="34" charset="0"/>
              <a:buChar char="•"/>
            </a:pPr>
            <a:r>
              <a:rPr lang="en-US" altLang="zh-CN" sz="2000" dirty="0" smtClean="0">
                <a:solidFill>
                  <a:srgbClr val="000099"/>
                </a:solidFill>
              </a:rPr>
              <a:t>Much </a:t>
            </a:r>
            <a:r>
              <a:rPr lang="en-US" altLang="zh-CN" sz="2000" dirty="0">
                <a:solidFill>
                  <a:srgbClr val="000099"/>
                </a:solidFill>
              </a:rPr>
              <a:t>harder to </a:t>
            </a:r>
            <a:r>
              <a:rPr lang="en-US" altLang="zh-CN" sz="2000" dirty="0" smtClean="0">
                <a:solidFill>
                  <a:srgbClr val="000099"/>
                </a:solidFill>
              </a:rPr>
              <a:t>fool…</a:t>
            </a:r>
            <a:endParaRPr lang="en-US" altLang="zh-CN" sz="2000" dirty="0">
              <a:solidFill>
                <a:srgbClr val="000099"/>
              </a:solidFill>
            </a:endParaRPr>
          </a:p>
        </p:txBody>
      </p:sp>
      <p:sp>
        <p:nvSpPr>
          <p:cNvPr id="8" name="矩形 7"/>
          <p:cNvSpPr/>
          <p:nvPr/>
        </p:nvSpPr>
        <p:spPr>
          <a:xfrm>
            <a:off x="6162626" y="4071953"/>
            <a:ext cx="2493540" cy="400110"/>
          </a:xfrm>
          <a:prstGeom prst="rect">
            <a:avLst/>
          </a:prstGeom>
        </p:spPr>
        <p:txBody>
          <a:bodyPr wrap="square">
            <a:spAutoFit/>
          </a:bodyPr>
          <a:lstStyle/>
          <a:p>
            <a:r>
              <a:rPr lang="en-US" altLang="zh-CN" sz="2000" i="1" dirty="0">
                <a:solidFill>
                  <a:srgbClr val="000099"/>
                </a:solidFill>
              </a:rPr>
              <a:t>Advantages</a:t>
            </a:r>
            <a:r>
              <a:rPr lang="en-US" altLang="zh-CN" sz="2000" dirty="0">
                <a:solidFill>
                  <a:srgbClr val="000099"/>
                </a:solidFill>
              </a:rPr>
              <a:t>:</a:t>
            </a:r>
            <a:endParaRPr lang="en-US" sz="2000" dirty="0">
              <a:solidFill>
                <a:srgbClr val="000099"/>
              </a:solidFill>
            </a:endParaRPr>
          </a:p>
        </p:txBody>
      </p:sp>
      <p:sp>
        <p:nvSpPr>
          <p:cNvPr id="3" name="矩形 2"/>
          <p:cNvSpPr/>
          <p:nvPr/>
        </p:nvSpPr>
        <p:spPr>
          <a:xfrm>
            <a:off x="59960" y="5738216"/>
            <a:ext cx="2880469" cy="276999"/>
          </a:xfrm>
          <a:prstGeom prst="rect">
            <a:avLst/>
          </a:prstGeom>
        </p:spPr>
        <p:txBody>
          <a:bodyPr wrap="none">
            <a:spAutoFit/>
          </a:bodyPr>
          <a:lstStyle/>
          <a:p>
            <a:r>
              <a:rPr lang="en-US" sz="1200" dirty="0" smtClean="0"/>
              <a:t>CAGR: Compound </a:t>
            </a:r>
            <a:r>
              <a:rPr lang="en-US" sz="1200" dirty="0"/>
              <a:t>Annual Growth </a:t>
            </a:r>
            <a:r>
              <a:rPr lang="en-US" sz="1200" dirty="0" smtClean="0"/>
              <a:t>Rate</a:t>
            </a:r>
            <a:endParaRPr lang="en-US" sz="1200" dirty="0"/>
          </a:p>
        </p:txBody>
      </p:sp>
    </p:spTree>
    <p:extLst>
      <p:ext uri="{BB962C8B-B14F-4D97-AF65-F5344CB8AC3E}">
        <p14:creationId xmlns:p14="http://schemas.microsoft.com/office/powerpoint/2010/main" val="84369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Comparison results on FVC2002 DB2_A</a:t>
            </a:r>
            <a:endParaRPr lang="zh-CN" altLang="en-US" smtClean="0">
              <a:ea typeface="宋体" pitchFamily="2" charset="-122"/>
            </a:endParaRPr>
          </a:p>
        </p:txBody>
      </p:sp>
      <p:sp>
        <p:nvSpPr>
          <p:cNvPr id="20485" name="Rectangle 6"/>
          <p:cNvSpPr>
            <a:spLocks noChangeArrowheads="1"/>
          </p:cNvSpPr>
          <p:nvPr/>
        </p:nvSpPr>
        <p:spPr bwMode="auto">
          <a:xfrm>
            <a:off x="1554163" y="5238750"/>
            <a:ext cx="158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a:ea typeface="宋体" pitchFamily="2" charset="-122"/>
              </a:rPr>
              <a:t>Type-A match</a:t>
            </a:r>
            <a:endParaRPr lang="en-SG" dirty="0"/>
          </a:p>
        </p:txBody>
      </p:sp>
      <p:sp>
        <p:nvSpPr>
          <p:cNvPr id="20486" name="Rectangle 7"/>
          <p:cNvSpPr>
            <a:spLocks noChangeArrowheads="1"/>
          </p:cNvSpPr>
          <p:nvPr/>
        </p:nvSpPr>
        <p:spPr bwMode="auto">
          <a:xfrm>
            <a:off x="6051550" y="5238750"/>
            <a:ext cx="159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a:ea typeface="宋体" pitchFamily="2" charset="-122"/>
              </a:rPr>
              <a:t>Type-B match</a:t>
            </a:r>
            <a:endParaRPr lang="en-SG" dirty="0"/>
          </a:p>
        </p:txBody>
      </p:sp>
      <p:pic>
        <p:nvPicPr>
          <p:cNvPr id="13314" name="Picture 2" descr="C:\Users\blazeli\Desktop\untitled.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14" y="1885638"/>
            <a:ext cx="4334135" cy="3250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315" name="Picture 3" descr="C:\Users\blazeli\Desktop\untitled.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635" y="1885638"/>
            <a:ext cx="4335267" cy="3251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730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blazeli\Desktop\untitled.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727" y="623888"/>
            <a:ext cx="2917333" cy="4159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506" name="标题 1"/>
          <p:cNvSpPr>
            <a:spLocks noGrp="1"/>
          </p:cNvSpPr>
          <p:nvPr>
            <p:ph type="title"/>
          </p:nvPr>
        </p:nvSpPr>
        <p:spPr bwMode="auto">
          <a:xfrm>
            <a:off x="381000" y="0"/>
            <a:ext cx="8229600" cy="592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A visual comparison</a:t>
            </a:r>
            <a:endParaRPr lang="zh-CN" altLang="en-US" smtClean="0">
              <a:ea typeface="宋体" pitchFamily="2" charset="-122"/>
            </a:endParaRPr>
          </a:p>
        </p:txBody>
      </p:sp>
      <p:sp>
        <p:nvSpPr>
          <p:cNvPr id="21507" name="矩形 5"/>
          <p:cNvSpPr>
            <a:spLocks noChangeArrowheads="1"/>
          </p:cNvSpPr>
          <p:nvPr/>
        </p:nvSpPr>
        <p:spPr bwMode="auto">
          <a:xfrm>
            <a:off x="919008" y="6226878"/>
            <a:ext cx="299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dirty="0">
                <a:ea typeface="宋体" pitchFamily="2" charset="-122"/>
              </a:rPr>
              <a:t>A reconstructed fingerprint from the proposed method</a:t>
            </a:r>
          </a:p>
        </p:txBody>
      </p:sp>
      <p:sp>
        <p:nvSpPr>
          <p:cNvPr id="21508" name="矩形 6"/>
          <p:cNvSpPr>
            <a:spLocks noChangeArrowheads="1"/>
          </p:cNvSpPr>
          <p:nvPr/>
        </p:nvSpPr>
        <p:spPr bwMode="auto">
          <a:xfrm>
            <a:off x="4004560" y="6242050"/>
            <a:ext cx="3895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dirty="0">
                <a:ea typeface="宋体" pitchFamily="2" charset="-122"/>
              </a:rPr>
              <a:t>The corresponding reconstructed fingerprint from </a:t>
            </a:r>
            <a:r>
              <a:rPr lang="en-US" altLang="zh-CN" sz="1600" dirty="0" err="1">
                <a:ea typeface="宋体" pitchFamily="2" charset="-122"/>
              </a:rPr>
              <a:t>Feng</a:t>
            </a:r>
            <a:r>
              <a:rPr lang="en-US" altLang="zh-CN" sz="1600" dirty="0">
                <a:ea typeface="宋体" pitchFamily="2" charset="-122"/>
              </a:rPr>
              <a:t> et al.’s method</a:t>
            </a:r>
          </a:p>
        </p:txBody>
      </p:sp>
      <p:sp>
        <p:nvSpPr>
          <p:cNvPr id="2" name="Oval 1"/>
          <p:cNvSpPr/>
          <p:nvPr/>
        </p:nvSpPr>
        <p:spPr>
          <a:xfrm>
            <a:off x="1859145" y="4062778"/>
            <a:ext cx="1289050" cy="72231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cxnSp>
        <p:nvCxnSpPr>
          <p:cNvPr id="4" name="Straight Arrow Connector 3"/>
          <p:cNvCxnSpPr/>
          <p:nvPr/>
        </p:nvCxnSpPr>
        <p:spPr>
          <a:xfrm>
            <a:off x="2522538" y="4783138"/>
            <a:ext cx="11112" cy="19050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122988" y="4818063"/>
            <a:ext cx="11112" cy="192087"/>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5363" name="Picture 3" descr="C:\Users\blazeli\Desktop\untitled.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623888"/>
            <a:ext cx="2917333" cy="4159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Oval 12"/>
          <p:cNvSpPr/>
          <p:nvPr/>
        </p:nvSpPr>
        <p:spPr>
          <a:xfrm>
            <a:off x="5444605" y="4032798"/>
            <a:ext cx="1289050" cy="72231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pic>
        <p:nvPicPr>
          <p:cNvPr id="15364" name="Picture 4" descr="C:\Users\blazeli\Desktop\untitled.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998" y="5010150"/>
            <a:ext cx="2928549" cy="1292007"/>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blazeli\Desktop\untitled.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5015011"/>
            <a:ext cx="2917333" cy="128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16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p>
            <a:r>
              <a:rPr lang="en-US" altLang="zh-CN" dirty="0" smtClean="0">
                <a:ea typeface="宋体" pitchFamily="2" charset="-122"/>
              </a:rPr>
              <a:t>Generation of fingerprints with different frequencies</a:t>
            </a:r>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1685928"/>
            <a:ext cx="87058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a:spLocks noChangeArrowheads="1"/>
          </p:cNvSpPr>
          <p:nvPr/>
        </p:nvSpPr>
        <p:spPr bwMode="auto">
          <a:xfrm>
            <a:off x="219075" y="5304179"/>
            <a:ext cx="299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dirty="0" smtClean="0">
                <a:ea typeface="宋体" pitchFamily="2" charset="-122"/>
              </a:rPr>
              <a:t>The original fingerprint</a:t>
            </a:r>
            <a:endParaRPr lang="en-US" altLang="zh-CN" sz="1600" dirty="0">
              <a:ea typeface="宋体" pitchFamily="2" charset="-122"/>
            </a:endParaRPr>
          </a:p>
        </p:txBody>
      </p:sp>
      <p:sp>
        <p:nvSpPr>
          <p:cNvPr id="7" name="矩形 6"/>
          <p:cNvSpPr>
            <a:spLocks noChangeArrowheads="1"/>
          </p:cNvSpPr>
          <p:nvPr/>
        </p:nvSpPr>
        <p:spPr bwMode="auto">
          <a:xfrm>
            <a:off x="3073400" y="5259209"/>
            <a:ext cx="299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dirty="0" smtClean="0">
                <a:ea typeface="宋体" pitchFamily="2" charset="-122"/>
              </a:rPr>
              <a:t>A generated fingerprint with </a:t>
            </a:r>
            <a:r>
              <a:rPr lang="en-US" altLang="zh-CN" sz="1600" i="1" dirty="0" smtClean="0">
                <a:latin typeface="Times New Roman" pitchFamily="18" charset="0"/>
                <a:ea typeface="宋体" pitchFamily="2" charset="-122"/>
                <a:cs typeface="Times New Roman" pitchFamily="18" charset="0"/>
              </a:rPr>
              <a:t>f</a:t>
            </a:r>
            <a:r>
              <a:rPr lang="en-US" altLang="zh-CN" sz="1600" dirty="0" smtClean="0">
                <a:ea typeface="宋体" pitchFamily="2" charset="-122"/>
              </a:rPr>
              <a:t>=0.11</a:t>
            </a:r>
            <a:endParaRPr lang="en-US" altLang="zh-CN" sz="1600" dirty="0">
              <a:ea typeface="宋体" pitchFamily="2" charset="-122"/>
            </a:endParaRPr>
          </a:p>
        </p:txBody>
      </p:sp>
      <p:sp>
        <p:nvSpPr>
          <p:cNvPr id="8" name="矩形 7"/>
          <p:cNvSpPr>
            <a:spLocks noChangeArrowheads="1"/>
          </p:cNvSpPr>
          <p:nvPr/>
        </p:nvSpPr>
        <p:spPr bwMode="auto">
          <a:xfrm>
            <a:off x="1933732" y="5842744"/>
            <a:ext cx="5561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b="1" i="1" dirty="0" smtClean="0">
                <a:solidFill>
                  <a:srgbClr val="FF0000"/>
                </a:solidFill>
                <a:ea typeface="宋体" pitchFamily="2" charset="-122"/>
              </a:rPr>
              <a:t>A generated fingerprint is reconstructed from both the minutiae and the original orientation</a:t>
            </a:r>
            <a:endParaRPr lang="en-US" altLang="zh-CN" b="1" i="1" dirty="0">
              <a:solidFill>
                <a:srgbClr val="FF0000"/>
              </a:solidFill>
              <a:ea typeface="宋体" pitchFamily="2" charset="-122"/>
            </a:endParaRPr>
          </a:p>
        </p:txBody>
      </p:sp>
      <p:sp>
        <p:nvSpPr>
          <p:cNvPr id="9" name="矩形 8"/>
          <p:cNvSpPr>
            <a:spLocks noChangeArrowheads="1"/>
          </p:cNvSpPr>
          <p:nvPr/>
        </p:nvSpPr>
        <p:spPr bwMode="auto">
          <a:xfrm>
            <a:off x="5996482" y="5260015"/>
            <a:ext cx="299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dirty="0" smtClean="0">
                <a:ea typeface="宋体" pitchFamily="2" charset="-122"/>
              </a:rPr>
              <a:t>A generated fingerprint with </a:t>
            </a:r>
            <a:r>
              <a:rPr lang="en-US" altLang="zh-CN" sz="1600" i="1" dirty="0" smtClean="0">
                <a:latin typeface="Times New Roman" pitchFamily="18" charset="0"/>
                <a:ea typeface="宋体" pitchFamily="2" charset="-122"/>
                <a:cs typeface="Times New Roman" pitchFamily="18" charset="0"/>
              </a:rPr>
              <a:t>f</a:t>
            </a:r>
            <a:r>
              <a:rPr lang="en-US" altLang="zh-CN" sz="1600" dirty="0" smtClean="0">
                <a:ea typeface="宋体" pitchFamily="2" charset="-122"/>
              </a:rPr>
              <a:t>=0.15</a:t>
            </a:r>
            <a:endParaRPr lang="en-US" altLang="zh-CN" sz="1600" dirty="0">
              <a:ea typeface="宋体" pitchFamily="2" charset="-122"/>
            </a:endParaRPr>
          </a:p>
        </p:txBody>
      </p:sp>
    </p:spTree>
    <p:extLst>
      <p:ext uri="{BB962C8B-B14F-4D97-AF65-F5344CB8AC3E}">
        <p14:creationId xmlns:p14="http://schemas.microsoft.com/office/powerpoint/2010/main" val="1906157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performance evaluation</a:t>
            </a:r>
            <a:endParaRPr lang="en-US" dirty="0"/>
          </a:p>
        </p:txBody>
      </p:sp>
      <p:sp>
        <p:nvSpPr>
          <p:cNvPr id="3" name="内容占位符 2"/>
          <p:cNvSpPr>
            <a:spLocks noGrp="1"/>
          </p:cNvSpPr>
          <p:nvPr>
            <p:ph idx="1"/>
          </p:nvPr>
        </p:nvSpPr>
        <p:spPr/>
        <p:txBody>
          <a:bodyPr/>
          <a:lstStyle/>
          <a:p>
            <a:r>
              <a:rPr lang="en-US" dirty="0" smtClean="0"/>
              <a:t>The </a:t>
            </a:r>
            <a:r>
              <a:rPr lang="en-US" b="1" dirty="0" smtClean="0">
                <a:solidFill>
                  <a:srgbClr val="FF0000"/>
                </a:solidFill>
              </a:rPr>
              <a:t>first </a:t>
            </a:r>
            <a:r>
              <a:rPr lang="en-US" b="1" dirty="0">
                <a:solidFill>
                  <a:srgbClr val="FF0000"/>
                </a:solidFill>
              </a:rPr>
              <a:t>impressions</a:t>
            </a:r>
            <a:r>
              <a:rPr lang="en-US" dirty="0"/>
              <a:t> of the </a:t>
            </a:r>
            <a:r>
              <a:rPr lang="en-US" dirty="0" smtClean="0"/>
              <a:t>100 fingers </a:t>
            </a:r>
            <a:r>
              <a:rPr lang="en-US" dirty="0"/>
              <a:t>in FVC2002 </a:t>
            </a:r>
            <a:r>
              <a:rPr lang="en-US" dirty="0" smtClean="0"/>
              <a:t>DB1_A </a:t>
            </a:r>
            <a:r>
              <a:rPr lang="en-US" dirty="0"/>
              <a:t>are </a:t>
            </a:r>
            <a:r>
              <a:rPr lang="en-US" dirty="0" smtClean="0"/>
              <a:t>considered to be stored </a:t>
            </a:r>
            <a:r>
              <a:rPr lang="en-US" dirty="0"/>
              <a:t>in </a:t>
            </a:r>
            <a:r>
              <a:rPr lang="en-US" dirty="0" smtClean="0"/>
              <a:t>the database </a:t>
            </a:r>
          </a:p>
          <a:p>
            <a:r>
              <a:rPr lang="en-US" dirty="0" smtClean="0"/>
              <a:t>The </a:t>
            </a:r>
            <a:r>
              <a:rPr lang="en-US" b="1" dirty="0">
                <a:solidFill>
                  <a:srgbClr val="FF0000"/>
                </a:solidFill>
              </a:rPr>
              <a:t>other seven impressions </a:t>
            </a:r>
            <a:r>
              <a:rPr lang="en-US" dirty="0"/>
              <a:t>of each finger are considered to be the </a:t>
            </a:r>
            <a:r>
              <a:rPr lang="en-US" dirty="0" smtClean="0"/>
              <a:t>full fingerprints (</a:t>
            </a:r>
            <a:r>
              <a:rPr lang="en-US" b="1" dirty="0" smtClean="0">
                <a:solidFill>
                  <a:srgbClr val="FF0000"/>
                </a:solidFill>
              </a:rPr>
              <a:t>testing fingerprints</a:t>
            </a:r>
            <a:r>
              <a:rPr lang="en-US" dirty="0" smtClean="0"/>
              <a:t>) </a:t>
            </a:r>
            <a:r>
              <a:rPr lang="en-US" dirty="0"/>
              <a:t>during </a:t>
            </a:r>
            <a:r>
              <a:rPr lang="en-US" dirty="0" smtClean="0"/>
              <a:t>verification. </a:t>
            </a:r>
          </a:p>
          <a:p>
            <a:r>
              <a:rPr lang="en-US" dirty="0" smtClean="0"/>
              <a:t>For each testing fingerprint, we produce </a:t>
            </a:r>
            <a:r>
              <a:rPr lang="en-US" b="1" dirty="0" smtClean="0">
                <a:solidFill>
                  <a:srgbClr val="FF0000"/>
                </a:solidFill>
              </a:rPr>
              <a:t>two generated fingerprints </a:t>
            </a:r>
            <a:r>
              <a:rPr lang="en-US" dirty="0" smtClean="0"/>
              <a:t>with </a:t>
            </a:r>
            <a:r>
              <a:rPr lang="en-US" i="1" dirty="0" smtClean="0">
                <a:latin typeface="Times New Roman" pitchFamily="18" charset="0"/>
                <a:cs typeface="Times New Roman" pitchFamily="18" charset="0"/>
              </a:rPr>
              <a:t>f</a:t>
            </a:r>
            <a:r>
              <a:rPr lang="en-US" dirty="0" smtClean="0"/>
              <a:t>=0.11 and </a:t>
            </a:r>
            <a:r>
              <a:rPr lang="en-US" i="1" dirty="0" smtClean="0">
                <a:latin typeface="Times New Roman" pitchFamily="18" charset="0"/>
                <a:cs typeface="Times New Roman" pitchFamily="18" charset="0"/>
              </a:rPr>
              <a:t>f</a:t>
            </a:r>
            <a:r>
              <a:rPr lang="en-US" dirty="0" smtClean="0"/>
              <a:t>=0.15. </a:t>
            </a:r>
          </a:p>
          <a:p>
            <a:r>
              <a:rPr lang="en-US" dirty="0" smtClean="0"/>
              <a:t>In total </a:t>
            </a:r>
            <a:r>
              <a:rPr lang="en-US" b="1" dirty="0" smtClean="0">
                <a:solidFill>
                  <a:srgbClr val="FF0000"/>
                </a:solidFill>
              </a:rPr>
              <a:t>two sets of generated fingerprints </a:t>
            </a:r>
            <a:r>
              <a:rPr lang="en-US" dirty="0" smtClean="0"/>
              <a:t>with </a:t>
            </a:r>
            <a:r>
              <a:rPr lang="en-US" b="1" dirty="0" smtClean="0">
                <a:solidFill>
                  <a:srgbClr val="FF0000"/>
                </a:solidFill>
              </a:rPr>
              <a:t>700</a:t>
            </a:r>
            <a:r>
              <a:rPr lang="en-US" dirty="0" smtClean="0"/>
              <a:t> images per set</a:t>
            </a:r>
          </a:p>
          <a:p>
            <a:r>
              <a:rPr lang="en-US" dirty="0" smtClean="0"/>
              <a:t>Each generated fingerprint is matched against the original fingerprint, producing </a:t>
            </a:r>
            <a:r>
              <a:rPr lang="en-US" b="1" dirty="0" smtClean="0">
                <a:solidFill>
                  <a:srgbClr val="FF0000"/>
                </a:solidFill>
              </a:rPr>
              <a:t>700 genuine matching scores </a:t>
            </a:r>
            <a:r>
              <a:rPr lang="en-US" dirty="0" smtClean="0"/>
              <a:t>for each set of generated fingerprints</a:t>
            </a:r>
            <a:endParaRPr lang="en-US" dirty="0"/>
          </a:p>
        </p:txBody>
      </p:sp>
    </p:spTree>
    <p:extLst>
      <p:ext uri="{BB962C8B-B14F-4D97-AF65-F5344CB8AC3E}">
        <p14:creationId xmlns:p14="http://schemas.microsoft.com/office/powerpoint/2010/main" val="1347578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performance evaluation</a:t>
            </a:r>
          </a:p>
        </p:txBody>
      </p:sp>
      <p:pic>
        <p:nvPicPr>
          <p:cNvPr id="11267" name="Picture 3" descr="C:\Users\blazeli\Desktop\untitled.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113" y="1968398"/>
            <a:ext cx="4230970" cy="31732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8" name="Picture 4" descr="C:\Users\blazeli\Desktop\untitled.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210" y="1968398"/>
            <a:ext cx="4240968" cy="31807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矩形 3"/>
          <p:cNvSpPr/>
          <p:nvPr/>
        </p:nvSpPr>
        <p:spPr>
          <a:xfrm>
            <a:off x="1323727" y="5342958"/>
            <a:ext cx="2005742" cy="369332"/>
          </a:xfrm>
          <a:prstGeom prst="rect">
            <a:avLst/>
          </a:prstGeom>
        </p:spPr>
        <p:txBody>
          <a:bodyPr wrap="none">
            <a:spAutoFit/>
          </a:bodyPr>
          <a:lstStyle/>
          <a:p>
            <a:r>
              <a:rPr lang="en-US" dirty="0"/>
              <a:t>FVC2002 DB1_A </a:t>
            </a:r>
          </a:p>
        </p:txBody>
      </p:sp>
      <p:sp>
        <p:nvSpPr>
          <p:cNvPr id="6" name="矩形 5"/>
          <p:cNvSpPr/>
          <p:nvPr/>
        </p:nvSpPr>
        <p:spPr>
          <a:xfrm>
            <a:off x="5892604" y="5372938"/>
            <a:ext cx="2005742" cy="369332"/>
          </a:xfrm>
          <a:prstGeom prst="rect">
            <a:avLst/>
          </a:prstGeom>
        </p:spPr>
        <p:txBody>
          <a:bodyPr wrap="none">
            <a:spAutoFit/>
          </a:bodyPr>
          <a:lstStyle/>
          <a:p>
            <a:r>
              <a:rPr lang="en-US" dirty="0"/>
              <a:t>FVC2002 </a:t>
            </a:r>
            <a:r>
              <a:rPr lang="en-US" dirty="0" smtClean="0"/>
              <a:t>DB2_A </a:t>
            </a:r>
            <a:endParaRPr lang="en-US" dirty="0"/>
          </a:p>
        </p:txBody>
      </p:sp>
    </p:spTree>
    <p:extLst>
      <p:ext uri="{BB962C8B-B14F-4D97-AF65-F5344CB8AC3E}">
        <p14:creationId xmlns:p14="http://schemas.microsoft.com/office/powerpoint/2010/main" val="324085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Remarks</a:t>
            </a:r>
            <a:endParaRPr lang="en-US" dirty="0"/>
          </a:p>
        </p:txBody>
      </p:sp>
      <p:sp>
        <p:nvSpPr>
          <p:cNvPr id="3" name="内容占位符 2"/>
          <p:cNvSpPr>
            <a:spLocks noGrp="1"/>
          </p:cNvSpPr>
          <p:nvPr>
            <p:ph idx="1"/>
          </p:nvPr>
        </p:nvSpPr>
        <p:spPr/>
        <p:txBody>
          <a:bodyPr/>
          <a:lstStyle/>
          <a:p>
            <a:r>
              <a:rPr lang="en-US" dirty="0" smtClean="0"/>
              <a:t>Losing one’s minutiae template means a high chance of losing his fingerprint</a:t>
            </a:r>
          </a:p>
          <a:p>
            <a:pPr lvl="1">
              <a:buFont typeface="Wingdings" pitchFamily="2" charset="2"/>
              <a:buChar char="Ø"/>
            </a:pPr>
            <a:r>
              <a:rPr lang="en-US" sz="1800" dirty="0" smtClean="0"/>
              <a:t>Over </a:t>
            </a:r>
            <a:r>
              <a:rPr lang="en-US" sz="1800" dirty="0"/>
              <a:t>99% </a:t>
            </a:r>
            <a:r>
              <a:rPr lang="en-US" sz="1800" dirty="0" smtClean="0"/>
              <a:t>of Successful Type-A Match </a:t>
            </a:r>
            <a:r>
              <a:rPr lang="en-US" sz="1800" dirty="0"/>
              <a:t>Rate </a:t>
            </a:r>
            <a:r>
              <a:rPr lang="en-US" sz="1800" dirty="0" smtClean="0"/>
              <a:t>at </a:t>
            </a:r>
            <a:r>
              <a:rPr lang="en-US" sz="1800" dirty="0"/>
              <a:t>FAR of </a:t>
            </a:r>
            <a:r>
              <a:rPr lang="en-US" sz="1800" dirty="0" smtClean="0"/>
              <a:t>0.01%</a:t>
            </a:r>
          </a:p>
          <a:p>
            <a:pPr lvl="1">
              <a:buFont typeface="Wingdings" pitchFamily="2" charset="2"/>
              <a:buChar char="Ø"/>
            </a:pPr>
            <a:r>
              <a:rPr lang="en-US" sz="1800" dirty="0" smtClean="0"/>
              <a:t>Over 85% </a:t>
            </a:r>
            <a:r>
              <a:rPr lang="en-US" sz="1800" dirty="0"/>
              <a:t>of Successful </a:t>
            </a:r>
            <a:r>
              <a:rPr lang="en-US" sz="1800" dirty="0" smtClean="0"/>
              <a:t>Type-B Match </a:t>
            </a:r>
            <a:r>
              <a:rPr lang="en-US" sz="1800" dirty="0"/>
              <a:t>Rate at FAR of 0.01% </a:t>
            </a:r>
          </a:p>
          <a:p>
            <a:pPr lvl="1">
              <a:buFont typeface="Wingdings" pitchFamily="2" charset="2"/>
              <a:buChar char="Ø"/>
            </a:pPr>
            <a:endParaRPr lang="en-US" dirty="0"/>
          </a:p>
          <a:p>
            <a:r>
              <a:rPr lang="en-US" dirty="0" smtClean="0"/>
              <a:t>The fingerprint reconstruction technique can be adopted for protecting the privacy of the fingerprint</a:t>
            </a:r>
          </a:p>
          <a:p>
            <a:pPr lvl="1">
              <a:buFont typeface="Wingdings" pitchFamily="2" charset="2"/>
              <a:buChar char="Ø"/>
            </a:pPr>
            <a:r>
              <a:rPr lang="en-US" sz="1800" dirty="0" smtClean="0"/>
              <a:t>The ridge frequency of the fingerprint is protected by using the generated fingerprints</a:t>
            </a:r>
          </a:p>
          <a:p>
            <a:pPr lvl="1">
              <a:buFont typeface="Wingdings" pitchFamily="2" charset="2"/>
              <a:buChar char="Ø"/>
            </a:pPr>
            <a:r>
              <a:rPr lang="en-US" sz="1800" dirty="0" smtClean="0"/>
              <a:t>By using our generated fingerprints, the verification accuracy is slightly reduced (within 3% at </a:t>
            </a:r>
            <a:r>
              <a:rPr lang="en-US" sz="1800" dirty="0"/>
              <a:t>FAR of 0.01</a:t>
            </a:r>
            <a:r>
              <a:rPr lang="en-US" sz="1800" dirty="0" smtClean="0"/>
              <a:t>%)</a:t>
            </a:r>
            <a:endParaRPr lang="en-US" sz="1800" dirty="0"/>
          </a:p>
        </p:txBody>
      </p:sp>
    </p:spTree>
    <p:extLst>
      <p:ext uri="{BB962C8B-B14F-4D97-AF65-F5344CB8AC3E}">
        <p14:creationId xmlns:p14="http://schemas.microsoft.com/office/powerpoint/2010/main" val="4085848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Feature Level Based Fingerprint </a:t>
            </a:r>
            <a:r>
              <a:rPr lang="en-US" dirty="0"/>
              <a:t>Combination </a:t>
            </a:r>
            <a:r>
              <a:rPr lang="en-US" dirty="0" smtClean="0"/>
              <a:t>for Privacy </a:t>
            </a:r>
            <a:r>
              <a:rPr lang="en-US" dirty="0"/>
              <a:t>Protection</a:t>
            </a:r>
            <a:endParaRPr lang="en-SG" dirty="0" smtClean="0"/>
          </a:p>
        </p:txBody>
      </p:sp>
      <p:sp>
        <p:nvSpPr>
          <p:cNvPr id="3" name="Content Placeholder 2"/>
          <p:cNvSpPr>
            <a:spLocks noGrp="1"/>
          </p:cNvSpPr>
          <p:nvPr>
            <p:ph idx="1"/>
          </p:nvPr>
        </p:nvSpPr>
        <p:spPr/>
        <p:txBody>
          <a:bodyPr/>
          <a:lstStyle/>
          <a:p>
            <a:pPr>
              <a:defRPr/>
            </a:pPr>
            <a:r>
              <a:rPr lang="en-SG" dirty="0" smtClean="0"/>
              <a:t>The weaknesses of most of the existing fingerprint privacy protection techniques </a:t>
            </a:r>
          </a:p>
          <a:p>
            <a:pPr lvl="1">
              <a:buFont typeface="Wingdings" pitchFamily="2" charset="2"/>
              <a:buChar char="Ø"/>
              <a:defRPr/>
            </a:pPr>
            <a:r>
              <a:rPr lang="en-SG" sz="1800" dirty="0">
                <a:solidFill>
                  <a:schemeClr val="tx1"/>
                </a:solidFill>
              </a:rPr>
              <a:t>R</a:t>
            </a:r>
            <a:r>
              <a:rPr lang="en-SG" sz="1800" dirty="0" smtClean="0">
                <a:solidFill>
                  <a:schemeClr val="tx1"/>
                </a:solidFill>
              </a:rPr>
              <a:t>equire </a:t>
            </a:r>
            <a:r>
              <a:rPr lang="en-SG" sz="1800" dirty="0">
                <a:solidFill>
                  <a:schemeClr val="tx1"/>
                </a:solidFill>
              </a:rPr>
              <a:t>the user to carry a token or memorize a </a:t>
            </a:r>
            <a:r>
              <a:rPr lang="en-SG" sz="1800" dirty="0" smtClean="0">
                <a:solidFill>
                  <a:schemeClr val="tx1"/>
                </a:solidFill>
              </a:rPr>
              <a:t>key: </a:t>
            </a:r>
            <a:r>
              <a:rPr lang="en-US" sz="1800" dirty="0" smtClean="0">
                <a:solidFill>
                  <a:schemeClr val="tx1"/>
                </a:solidFill>
              </a:rPr>
              <a:t>not convenient, </a:t>
            </a:r>
            <a:r>
              <a:rPr lang="en-US" sz="1800" dirty="0">
                <a:solidFill>
                  <a:schemeClr val="tx1"/>
                </a:solidFill>
              </a:rPr>
              <a:t>vulnerable when both the token (or key) and the protected fingerprint are stolen</a:t>
            </a:r>
            <a:endParaRPr lang="en-SG" sz="1800" dirty="0" smtClean="0">
              <a:solidFill>
                <a:schemeClr val="tx1"/>
              </a:solidFill>
            </a:endParaRPr>
          </a:p>
          <a:p>
            <a:pPr lvl="1">
              <a:buFont typeface="Wingdings" pitchFamily="2" charset="2"/>
              <a:buChar char="Ø"/>
              <a:defRPr/>
            </a:pPr>
            <a:r>
              <a:rPr lang="en-US" sz="1800" dirty="0">
                <a:solidFill>
                  <a:schemeClr val="tx1"/>
                </a:solidFill>
              </a:rPr>
              <a:t>N</a:t>
            </a:r>
            <a:r>
              <a:rPr lang="en-US" sz="1800" dirty="0" smtClean="0">
                <a:solidFill>
                  <a:schemeClr val="tx1"/>
                </a:solidFill>
              </a:rPr>
              <a:t>oticeable </a:t>
            </a:r>
            <a:r>
              <a:rPr lang="en-US" sz="1800" dirty="0">
                <a:solidFill>
                  <a:schemeClr val="tx1"/>
                </a:solidFill>
              </a:rPr>
              <a:t>in their protected </a:t>
            </a:r>
            <a:r>
              <a:rPr lang="en-US" sz="1800" dirty="0" smtClean="0">
                <a:solidFill>
                  <a:schemeClr val="tx1"/>
                </a:solidFill>
              </a:rPr>
              <a:t>template: hacker </a:t>
            </a:r>
            <a:r>
              <a:rPr lang="en-US" sz="1800" dirty="0">
                <a:solidFill>
                  <a:schemeClr val="tx1"/>
                </a:solidFill>
              </a:rPr>
              <a:t>maybe </a:t>
            </a:r>
            <a:r>
              <a:rPr lang="en-US" sz="1800" dirty="0" smtClean="0">
                <a:solidFill>
                  <a:schemeClr val="tx1"/>
                </a:solidFill>
              </a:rPr>
              <a:t>interested </a:t>
            </a:r>
            <a:r>
              <a:rPr lang="en-US" sz="1800" dirty="0">
                <a:solidFill>
                  <a:schemeClr val="tx1"/>
                </a:solidFill>
              </a:rPr>
              <a:t>to crack such protected </a:t>
            </a:r>
            <a:r>
              <a:rPr lang="en-US" sz="1800" dirty="0" smtClean="0">
                <a:solidFill>
                  <a:schemeClr val="tx1"/>
                </a:solidFill>
              </a:rPr>
              <a:t>template</a:t>
            </a:r>
          </a:p>
          <a:p>
            <a:pPr marL="0" indent="0">
              <a:buNone/>
              <a:defRPr/>
            </a:pPr>
            <a:endParaRPr lang="en-US" sz="1800" dirty="0">
              <a:solidFill>
                <a:schemeClr val="tx1"/>
              </a:solidFill>
            </a:endParaRPr>
          </a:p>
          <a:p>
            <a:pPr>
              <a:buFont typeface="Arial" pitchFamily="34" charset="0"/>
              <a:buChar char="•"/>
              <a:defRPr/>
            </a:pPr>
            <a:r>
              <a:rPr lang="en-SG" dirty="0" smtClean="0"/>
              <a:t>We propose a novel system that is able to protect the privacy of the fingerprint</a:t>
            </a:r>
          </a:p>
          <a:p>
            <a:pPr lvl="1">
              <a:buFont typeface="Wingdings" pitchFamily="2" charset="2"/>
              <a:buChar char="Ø"/>
              <a:defRPr/>
            </a:pPr>
            <a:r>
              <a:rPr lang="en-US" sz="1800" dirty="0" smtClean="0">
                <a:solidFill>
                  <a:schemeClr val="tx1"/>
                </a:solidFill>
              </a:rPr>
              <a:t>No key is required</a:t>
            </a:r>
            <a:endParaRPr lang="en-SG" sz="1800" dirty="0">
              <a:solidFill>
                <a:schemeClr val="tx1"/>
              </a:solidFill>
            </a:endParaRPr>
          </a:p>
          <a:p>
            <a:pPr lvl="1">
              <a:buFont typeface="Wingdings" pitchFamily="2" charset="2"/>
              <a:buChar char="Ø"/>
              <a:defRPr/>
            </a:pPr>
            <a:r>
              <a:rPr lang="en-US" sz="1800" dirty="0"/>
              <a:t>I</a:t>
            </a:r>
            <a:r>
              <a:rPr lang="en-US" sz="1800" dirty="0" smtClean="0">
                <a:solidFill>
                  <a:schemeClr val="tx1"/>
                </a:solidFill>
              </a:rPr>
              <a:t>mperceptible in the protected fingerprint template</a:t>
            </a:r>
          </a:p>
          <a:p>
            <a:pPr marL="0" indent="0">
              <a:buNone/>
              <a:defRPr/>
            </a:pPr>
            <a:endParaRPr lang="en-US" dirty="0" smtClean="0">
              <a:solidFill>
                <a:schemeClr val="tx1"/>
              </a:solidFill>
            </a:endParaRPr>
          </a:p>
          <a:p>
            <a:pPr marL="0" indent="0">
              <a:buFontTx/>
              <a:buNone/>
              <a:defRPr/>
            </a:pPr>
            <a:endParaRPr lang="en-US" dirty="0" smtClean="0">
              <a:solidFill>
                <a:schemeClr val="tx1"/>
              </a:solidFill>
            </a:endParaRPr>
          </a:p>
          <a:p>
            <a:pPr>
              <a:buFont typeface="Wingdings" pitchFamily="2" charset="2"/>
              <a:buChar char="Ø"/>
              <a:defRPr/>
            </a:pPr>
            <a:endParaRPr lang="en-US" dirty="0" smtClean="0">
              <a:solidFill>
                <a:schemeClr val="tx1"/>
              </a:solidFill>
            </a:endParaRPr>
          </a:p>
          <a:p>
            <a:pPr marL="0" indent="0">
              <a:buFontTx/>
              <a:buNone/>
              <a:defRPr/>
            </a:pPr>
            <a:endParaRPr lang="en-US" dirty="0" smtClean="0">
              <a:solidFill>
                <a:schemeClr val="tx1"/>
              </a:solidFill>
            </a:endParaRPr>
          </a:p>
          <a:p>
            <a:pPr>
              <a:defRPr/>
            </a:pPr>
            <a:endParaRPr lang="en-SG" dirty="0"/>
          </a:p>
        </p:txBody>
      </p:sp>
    </p:spTree>
    <p:extLst>
      <p:ext uri="{BB962C8B-B14F-4D97-AF65-F5344CB8AC3E}">
        <p14:creationId xmlns:p14="http://schemas.microsoft.com/office/powerpoint/2010/main" val="3829794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ea typeface="宋体" pitchFamily="2" charset="-122"/>
              </a:rPr>
              <a:t>The proposed method</a:t>
            </a:r>
            <a:endParaRPr lang="en-SG" smtClean="0"/>
          </a:p>
        </p:txBody>
      </p:sp>
      <p:sp>
        <p:nvSpPr>
          <p:cNvPr id="5" name="标题 1"/>
          <p:cNvSpPr txBox="1">
            <a:spLocks/>
          </p:cNvSpPr>
          <p:nvPr/>
        </p:nvSpPr>
        <p:spPr>
          <a:xfrm>
            <a:off x="1474788" y="6030913"/>
            <a:ext cx="5989637" cy="539750"/>
          </a:xfrm>
          <a:prstGeom prst="rect">
            <a:avLst/>
          </a:prstGeom>
        </p:spPr>
        <p:txBody>
          <a:bodyPr>
            <a:normAutofit/>
          </a:bodyPr>
          <a:lst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Verdana" pitchFamily="34" charset="0"/>
                <a:cs typeface="Arial" charset="0"/>
              </a:defRPr>
            </a:lvl2pPr>
            <a:lvl3pPr algn="l" rtl="0" eaLnBrk="0" fontAlgn="base" hangingPunct="0">
              <a:spcBef>
                <a:spcPct val="0"/>
              </a:spcBef>
              <a:spcAft>
                <a:spcPct val="0"/>
              </a:spcAft>
              <a:defRPr sz="3200" b="1">
                <a:solidFill>
                  <a:srgbClr val="FF0000"/>
                </a:solidFill>
                <a:latin typeface="Verdana" pitchFamily="34" charset="0"/>
                <a:cs typeface="Arial" charset="0"/>
              </a:defRPr>
            </a:lvl3pPr>
            <a:lvl4pPr algn="l" rtl="0" eaLnBrk="0" fontAlgn="base" hangingPunct="0">
              <a:spcBef>
                <a:spcPct val="0"/>
              </a:spcBef>
              <a:spcAft>
                <a:spcPct val="0"/>
              </a:spcAft>
              <a:defRPr sz="3200" b="1">
                <a:solidFill>
                  <a:srgbClr val="FF0000"/>
                </a:solidFill>
                <a:latin typeface="Verdana" pitchFamily="34" charset="0"/>
                <a:cs typeface="Arial" charset="0"/>
              </a:defRPr>
            </a:lvl4pPr>
            <a:lvl5pPr algn="l" rtl="0" eaLnBrk="0" fontAlgn="base" hangingPunct="0">
              <a:spcBef>
                <a:spcPct val="0"/>
              </a:spcBef>
              <a:spcAft>
                <a:spcPct val="0"/>
              </a:spcAft>
              <a:defRPr sz="3200" b="1">
                <a:solidFill>
                  <a:srgbClr val="FF0000"/>
                </a:solidFill>
                <a:latin typeface="Verdana" pitchFamily="34" charset="0"/>
                <a:cs typeface="Arial" charset="0"/>
              </a:defRPr>
            </a:lvl5pPr>
            <a:lvl6pPr marL="457200" algn="l" rtl="0" fontAlgn="base">
              <a:spcBef>
                <a:spcPct val="0"/>
              </a:spcBef>
              <a:spcAft>
                <a:spcPct val="0"/>
              </a:spcAft>
              <a:defRPr sz="3200" b="1">
                <a:solidFill>
                  <a:srgbClr val="FF0000"/>
                </a:solidFill>
                <a:latin typeface="Verdana" pitchFamily="34" charset="0"/>
                <a:cs typeface="Arial" charset="0"/>
              </a:defRPr>
            </a:lvl6pPr>
            <a:lvl7pPr marL="914400" algn="l" rtl="0" fontAlgn="base">
              <a:spcBef>
                <a:spcPct val="0"/>
              </a:spcBef>
              <a:spcAft>
                <a:spcPct val="0"/>
              </a:spcAft>
              <a:defRPr sz="3200" b="1">
                <a:solidFill>
                  <a:srgbClr val="FF0000"/>
                </a:solidFill>
                <a:latin typeface="Verdana" pitchFamily="34" charset="0"/>
                <a:cs typeface="Arial" charset="0"/>
              </a:defRPr>
            </a:lvl7pPr>
            <a:lvl8pPr marL="1371600" algn="l" rtl="0" fontAlgn="base">
              <a:spcBef>
                <a:spcPct val="0"/>
              </a:spcBef>
              <a:spcAft>
                <a:spcPct val="0"/>
              </a:spcAft>
              <a:defRPr sz="3200" b="1">
                <a:solidFill>
                  <a:srgbClr val="FF0000"/>
                </a:solidFill>
                <a:latin typeface="Verdana" pitchFamily="34" charset="0"/>
                <a:cs typeface="Arial" charset="0"/>
              </a:defRPr>
            </a:lvl8pPr>
            <a:lvl9pPr marL="1828800" algn="l" rtl="0" fontAlgn="base">
              <a:spcBef>
                <a:spcPct val="0"/>
              </a:spcBef>
              <a:spcAft>
                <a:spcPct val="0"/>
              </a:spcAft>
              <a:defRPr sz="3200" b="1">
                <a:solidFill>
                  <a:srgbClr val="FF0000"/>
                </a:solidFill>
                <a:latin typeface="Verdana" pitchFamily="34" charset="0"/>
                <a:cs typeface="Arial" charset="0"/>
              </a:defRPr>
            </a:lvl9pPr>
          </a:lstStyle>
          <a:p>
            <a:pPr>
              <a:defRPr/>
            </a:pPr>
            <a:r>
              <a:rPr lang="en-US" sz="1800" b="0" dirty="0" smtClean="0">
                <a:solidFill>
                  <a:schemeClr val="tx1"/>
                </a:solidFill>
                <a:latin typeface="+mn-lt"/>
              </a:rPr>
              <a:t>The proposed fingerprint privacy protection system</a:t>
            </a:r>
            <a:endParaRPr lang="en-US" sz="1800" b="0" dirty="0">
              <a:solidFill>
                <a:schemeClr val="tx1"/>
              </a:solidFill>
              <a:latin typeface="+mn-l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712" y="1277938"/>
            <a:ext cx="68865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838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Enrollment</a:t>
            </a:r>
            <a:endParaRPr lang="en-SG" smtClean="0"/>
          </a:p>
        </p:txBody>
      </p:sp>
      <p:sp>
        <p:nvSpPr>
          <p:cNvPr id="614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Minutiae position extraction</a:t>
            </a:r>
          </a:p>
          <a:p>
            <a:r>
              <a:rPr lang="en-US" dirty="0" smtClean="0"/>
              <a:t>Orientation extraction</a:t>
            </a:r>
          </a:p>
          <a:p>
            <a:r>
              <a:rPr lang="en-US" dirty="0" smtClean="0">
                <a:solidFill>
                  <a:srgbClr val="FF0000"/>
                </a:solidFill>
              </a:rPr>
              <a:t>Reference points detection</a:t>
            </a:r>
          </a:p>
          <a:p>
            <a:r>
              <a:rPr lang="en-US" dirty="0" smtClean="0">
                <a:solidFill>
                  <a:srgbClr val="FF0000"/>
                </a:solidFill>
              </a:rPr>
              <a:t>Combined minutiae template generation</a:t>
            </a:r>
          </a:p>
          <a:p>
            <a:endParaRPr lang="en-SG"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316" y="3623637"/>
            <a:ext cx="69056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555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Reference points detection</a:t>
            </a:r>
            <a:endParaRPr lang="en-SG" smtClean="0"/>
          </a:p>
        </p:txBody>
      </p:sp>
      <p:sp>
        <p:nvSpPr>
          <p:cNvPr id="3" name="Content Placeholder 2"/>
          <p:cNvSpPr>
            <a:spLocks noGrp="1"/>
          </p:cNvSpPr>
          <p:nvPr>
            <p:ph idx="1"/>
          </p:nvPr>
        </p:nvSpPr>
        <p:spPr>
          <a:xfrm>
            <a:off x="457200" y="1334126"/>
            <a:ext cx="8229600" cy="4792038"/>
          </a:xfrm>
        </p:spPr>
        <p:txBody>
          <a:bodyPr/>
          <a:lstStyle/>
          <a:p>
            <a:pPr>
              <a:defRPr/>
            </a:pPr>
            <a:r>
              <a:rPr lang="en-US" dirty="0" smtClean="0"/>
              <a:t>Motivated by the method proposed by Nilsson </a:t>
            </a:r>
            <a:r>
              <a:rPr lang="en-US" i="1" dirty="0" smtClean="0"/>
              <a:t>et al.</a:t>
            </a:r>
            <a:r>
              <a:rPr lang="en-US" dirty="0" smtClean="0"/>
              <a:t>, </a:t>
            </a:r>
            <a:r>
              <a:rPr lang="en-US" i="1" dirty="0" smtClean="0"/>
              <a:t>Pattern Recognition Letters</a:t>
            </a:r>
            <a:r>
              <a:rPr lang="en-US" dirty="0" smtClean="0"/>
              <a:t>, 2003</a:t>
            </a:r>
          </a:p>
          <a:p>
            <a:pPr marL="0" indent="0">
              <a:buFontTx/>
              <a:buNone/>
              <a:defRPr/>
            </a:pPr>
            <a:endParaRPr lang="en-SG" dirty="0"/>
          </a:p>
        </p:txBody>
      </p:sp>
      <p:sp>
        <p:nvSpPr>
          <p:cNvPr id="4" name="矩形 15"/>
          <p:cNvSpPr/>
          <p:nvPr/>
        </p:nvSpPr>
        <p:spPr>
          <a:xfrm>
            <a:off x="448187" y="5099154"/>
            <a:ext cx="1412232" cy="522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chemeClr val="tx1"/>
                </a:solidFill>
              </a:rPr>
              <a:t>A fingerprint</a:t>
            </a:r>
            <a:endParaRPr lang="en-US" dirty="0">
              <a:solidFill>
                <a:schemeClr val="tx1"/>
              </a:solidFill>
            </a:endParaRPr>
          </a:p>
        </p:txBody>
      </p:sp>
      <p:pic>
        <p:nvPicPr>
          <p:cNvPr id="1026" name="Picture 2" descr="C:\Users\blazeli\Desktop\untitled.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86" y="2409876"/>
            <a:ext cx="1412232" cy="26717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blazeli\Desktop\untitled.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4975" y="2430543"/>
            <a:ext cx="1410552" cy="26686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 name="矩形 15"/>
          <p:cNvSpPr/>
          <p:nvPr/>
        </p:nvSpPr>
        <p:spPr>
          <a:xfrm>
            <a:off x="971549" y="5861154"/>
            <a:ext cx="7280275" cy="585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The reference </a:t>
            </a:r>
            <a:r>
              <a:rPr lang="en-US" dirty="0" smtClean="0">
                <a:solidFill>
                  <a:schemeClr val="tx1"/>
                </a:solidFill>
              </a:rPr>
              <a:t>point</a:t>
            </a:r>
            <a:r>
              <a:rPr lang="en-SG" dirty="0" smtClean="0">
                <a:solidFill>
                  <a:schemeClr val="tx1"/>
                </a:solidFill>
              </a:rPr>
              <a:t>: </a:t>
            </a:r>
            <a:r>
              <a:rPr lang="en-SG" dirty="0">
                <a:solidFill>
                  <a:schemeClr val="tx1"/>
                </a:solidFill>
              </a:rPr>
              <a:t>(</a:t>
            </a:r>
            <a:r>
              <a:rPr lang="en-US" dirty="0">
                <a:solidFill>
                  <a:schemeClr val="tx1"/>
                </a:solidFill>
              </a:rPr>
              <a:t>i</a:t>
            </a:r>
            <a:r>
              <a:rPr lang="en-US" dirty="0" smtClean="0">
                <a:solidFill>
                  <a:schemeClr val="tx1"/>
                </a:solidFill>
              </a:rPr>
              <a:t>) </a:t>
            </a:r>
            <a:r>
              <a:rPr lang="en-US" dirty="0">
                <a:solidFill>
                  <a:schemeClr val="tx1"/>
                </a:solidFill>
              </a:rPr>
              <a:t>with the local maximum response, and (ii</a:t>
            </a:r>
            <a:r>
              <a:rPr lang="en-US" dirty="0" smtClean="0">
                <a:solidFill>
                  <a:schemeClr val="tx1"/>
                </a:solidFill>
              </a:rPr>
              <a:t>) </a:t>
            </a:r>
            <a:r>
              <a:rPr lang="en-US" dirty="0">
                <a:solidFill>
                  <a:schemeClr val="tx1"/>
                </a:solidFill>
              </a:rPr>
              <a:t>the local maximum response is over a fixed threshold. </a:t>
            </a:r>
          </a:p>
        </p:txBody>
      </p:sp>
      <p:sp>
        <p:nvSpPr>
          <p:cNvPr id="25" name="矩形 15"/>
          <p:cNvSpPr/>
          <p:nvPr/>
        </p:nvSpPr>
        <p:spPr>
          <a:xfrm>
            <a:off x="2049825" y="5151751"/>
            <a:ext cx="2486727" cy="417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chemeClr val="tx1"/>
                </a:solidFill>
              </a:rPr>
              <a:t>Doubled orientation:</a:t>
            </a:r>
            <a:r>
              <a:rPr lang="en-US" dirty="0" smtClean="0">
                <a:solidFill>
                  <a:schemeClr val="tx1"/>
                </a:solidFill>
                <a:latin typeface="Times New Roman" pitchFamily="18" charset="0"/>
                <a:cs typeface="Times New Roman" pitchFamily="18" charset="0"/>
              </a:rPr>
              <a:t>2</a:t>
            </a:r>
            <a:r>
              <a:rPr lang="en-US" dirty="0" smtClean="0">
                <a:solidFill>
                  <a:schemeClr val="tx1"/>
                </a:solidFill>
                <a:latin typeface="Times New Roman" pitchFamily="18" charset="0"/>
                <a:cs typeface="Times New Roman" pitchFamily="18" charset="0"/>
                <a:sym typeface="Symbol"/>
              </a:rPr>
              <a:t></a:t>
            </a:r>
            <a:endParaRPr lang="en-US" dirty="0">
              <a:solidFill>
                <a:schemeClr val="tx1"/>
              </a:solidFill>
              <a:latin typeface="Times New Roman" pitchFamily="18" charset="0"/>
              <a:cs typeface="Times New Roman" pitchFamily="18" charset="0"/>
            </a:endParaRPr>
          </a:p>
        </p:txBody>
      </p:sp>
      <p:sp>
        <p:nvSpPr>
          <p:cNvPr id="26" name="矩形 15"/>
          <p:cNvSpPr/>
          <p:nvPr/>
        </p:nvSpPr>
        <p:spPr>
          <a:xfrm>
            <a:off x="4756830" y="5247027"/>
            <a:ext cx="2153636" cy="417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i="1" dirty="0" smtClean="0">
                <a:solidFill>
                  <a:schemeClr val="tx1"/>
                </a:solidFill>
                <a:latin typeface="Times New Roman" pitchFamily="18" charset="0"/>
                <a:cs typeface="Times New Roman" pitchFamily="18" charset="0"/>
              </a:rPr>
              <a:t>R</a:t>
            </a:r>
            <a:r>
              <a:rPr lang="en-US" dirty="0" smtClean="0">
                <a:solidFill>
                  <a:schemeClr val="tx1"/>
                </a:solidFill>
                <a:latin typeface="Times New Roman" pitchFamily="18" charset="0"/>
                <a:cs typeface="Times New Roman" pitchFamily="18" charset="0"/>
              </a:rPr>
              <a:t>=</a:t>
            </a:r>
            <a:r>
              <a:rPr lang="en-US" i="1" dirty="0" smtClean="0">
                <a:solidFill>
                  <a:schemeClr val="tx1"/>
                </a:solidFill>
                <a:latin typeface="Times New Roman" pitchFamily="18" charset="0"/>
                <a:cs typeface="Times New Roman" pitchFamily="18" charset="0"/>
              </a:rPr>
              <a:t>z*</a:t>
            </a:r>
            <a:r>
              <a:rPr lang="en-US" i="1" dirty="0" err="1" smtClean="0">
                <a:solidFill>
                  <a:schemeClr val="tx1"/>
                </a:solidFill>
                <a:latin typeface="Times New Roman" pitchFamily="18" charset="0"/>
                <a:cs typeface="Times New Roman" pitchFamily="18" charset="0"/>
              </a:rPr>
              <a:t>T</a:t>
            </a:r>
            <a:r>
              <a:rPr lang="en-US" i="1" baseline="-25000" dirty="0" err="1" smtClean="0">
                <a:solidFill>
                  <a:schemeClr val="tx1"/>
                </a:solidFill>
                <a:latin typeface="Times New Roman" pitchFamily="18" charset="0"/>
                <a:cs typeface="Times New Roman" pitchFamily="18" charset="0"/>
              </a:rPr>
              <a:t>c</a:t>
            </a:r>
            <a:endParaRPr lang="en-US" i="1" baseline="-25000" dirty="0" smtClean="0">
              <a:solidFill>
                <a:schemeClr val="tx1"/>
              </a:solidFill>
              <a:latin typeface="Times New Roman" pitchFamily="18" charset="0"/>
              <a:cs typeface="Times New Roman" pitchFamily="18" charset="0"/>
            </a:endParaRPr>
          </a:p>
          <a:p>
            <a:pPr>
              <a:defRPr/>
            </a:pPr>
            <a:r>
              <a:rPr lang="en-US" i="1" dirty="0" smtClean="0">
                <a:solidFill>
                  <a:schemeClr val="tx1"/>
                </a:solidFill>
                <a:latin typeface="Times New Roman" pitchFamily="18" charset="0"/>
                <a:cs typeface="Times New Roman" pitchFamily="18" charset="0"/>
              </a:rPr>
              <a:t>z</a:t>
            </a:r>
            <a:r>
              <a:rPr lang="en-US" dirty="0" smtClean="0">
                <a:solidFill>
                  <a:schemeClr val="tx1"/>
                </a:solidFill>
              </a:rPr>
              <a:t>=</a:t>
            </a:r>
            <a:r>
              <a:rPr lang="en-US" dirty="0" err="1" smtClean="0">
                <a:solidFill>
                  <a:schemeClr val="tx1"/>
                </a:solidFill>
                <a:latin typeface="Times New Roman" pitchFamily="18" charset="0"/>
                <a:cs typeface="Times New Roman" pitchFamily="18" charset="0"/>
              </a:rPr>
              <a:t>cos</a:t>
            </a:r>
            <a:r>
              <a:rPr lang="en-US" dirty="0" smtClean="0">
                <a:solidFill>
                  <a:schemeClr val="tx1"/>
                </a:solidFill>
              </a:rPr>
              <a:t>(</a:t>
            </a:r>
            <a:r>
              <a:rPr lang="en-US" dirty="0" smtClean="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sym typeface="Symbol"/>
              </a:rPr>
              <a:t></a:t>
            </a:r>
            <a:r>
              <a:rPr lang="en-US" dirty="0" smtClean="0">
                <a:solidFill>
                  <a:schemeClr val="tx1"/>
                </a:solidFill>
              </a:rPr>
              <a:t>)+</a:t>
            </a:r>
            <a:r>
              <a:rPr lang="en-US" i="1" dirty="0" err="1" smtClean="0">
                <a:solidFill>
                  <a:schemeClr val="tx1"/>
                </a:solidFill>
                <a:latin typeface="Times New Roman" pitchFamily="18" charset="0"/>
                <a:cs typeface="Times New Roman" pitchFamily="18" charset="0"/>
              </a:rPr>
              <a:t>j</a:t>
            </a:r>
            <a:r>
              <a:rPr lang="en-US" dirty="0" err="1" smtClean="0">
                <a:solidFill>
                  <a:schemeClr val="tx1"/>
                </a:solidFill>
                <a:latin typeface="Times New Roman" pitchFamily="18" charset="0"/>
                <a:cs typeface="Times New Roman" pitchFamily="18" charset="0"/>
              </a:rPr>
              <a:t>sin</a:t>
            </a:r>
            <a:r>
              <a:rPr lang="en-US" dirty="0" smtClean="0">
                <a:solidFill>
                  <a:schemeClr val="tx1"/>
                </a:solidFill>
              </a:rPr>
              <a:t>(</a:t>
            </a:r>
            <a:r>
              <a:rPr lang="en-US"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sym typeface="Symbol"/>
              </a:rPr>
              <a:t></a:t>
            </a:r>
            <a:r>
              <a:rPr lang="en-US" dirty="0" smtClean="0">
                <a:solidFill>
                  <a:schemeClr val="tx1"/>
                </a:solidFill>
              </a:rPr>
              <a:t>)</a:t>
            </a:r>
            <a:endParaRPr lang="en-US" dirty="0">
              <a:solidFill>
                <a:schemeClr val="tx1"/>
              </a:solidFill>
            </a:endParaRPr>
          </a:p>
        </p:txBody>
      </p:sp>
      <p:pic>
        <p:nvPicPr>
          <p:cNvPr id="1031" name="Picture 7" descr="C:\Users\blazeli\Desktop\untitled.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1197" y="2430543"/>
            <a:ext cx="1421475" cy="26892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右箭头 4"/>
          <p:cNvSpPr/>
          <p:nvPr/>
        </p:nvSpPr>
        <p:spPr>
          <a:xfrm>
            <a:off x="1934276" y="3492708"/>
            <a:ext cx="485149" cy="28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右箭头 28"/>
          <p:cNvSpPr/>
          <p:nvPr/>
        </p:nvSpPr>
        <p:spPr>
          <a:xfrm>
            <a:off x="4192272" y="3604533"/>
            <a:ext cx="485149" cy="28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右箭头 29"/>
          <p:cNvSpPr/>
          <p:nvPr/>
        </p:nvSpPr>
        <p:spPr>
          <a:xfrm>
            <a:off x="6434839" y="3623611"/>
            <a:ext cx="485149" cy="28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C:\Users\blazeli\Desktop\untitled.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4901" y="2360458"/>
            <a:ext cx="1438352" cy="27212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6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Threats to biometric templates</a:t>
            </a:r>
            <a:endParaRPr lang="en-US" dirty="0"/>
          </a:p>
        </p:txBody>
      </p:sp>
      <p:sp>
        <p:nvSpPr>
          <p:cNvPr id="5" name="流程图: 磁盘 4"/>
          <p:cNvSpPr/>
          <p:nvPr/>
        </p:nvSpPr>
        <p:spPr>
          <a:xfrm>
            <a:off x="209865" y="1093047"/>
            <a:ext cx="3686524" cy="34100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graphicFrame>
        <p:nvGraphicFramePr>
          <p:cNvPr id="6" name="内容占位符 4"/>
          <p:cNvGraphicFramePr>
            <a:graphicFrameLocks/>
          </p:cNvGraphicFramePr>
          <p:nvPr>
            <p:extLst>
              <p:ext uri="{D42A27DB-BD31-4B8C-83A1-F6EECF244321}">
                <p14:modId xmlns:p14="http://schemas.microsoft.com/office/powerpoint/2010/main" val="414649141"/>
              </p:ext>
            </p:extLst>
          </p:nvPr>
        </p:nvGraphicFramePr>
        <p:xfrm>
          <a:off x="374756" y="2311509"/>
          <a:ext cx="3440353" cy="1780311"/>
        </p:xfrm>
        <a:graphic>
          <a:graphicData uri="http://schemas.openxmlformats.org/drawingml/2006/table">
            <a:tbl>
              <a:tblPr/>
              <a:tblGrid>
                <a:gridCol w="749509"/>
                <a:gridCol w="1045477"/>
                <a:gridCol w="228687"/>
                <a:gridCol w="1416680"/>
              </a:tblGrid>
              <a:tr h="6209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宋体" pitchFamily="2" charset="-122"/>
                          <a:cs typeface="Arial" charset="0"/>
                        </a:rPr>
                        <a:t>ID</a:t>
                      </a:r>
                      <a:endParaRPr kumimoji="0" lang="zh-CN" altLang="en-US" sz="1800" b="1" i="0" u="none" strike="noStrike" cap="none" normalizeH="0" baseline="0" dirty="0" smtClean="0">
                        <a:ln>
                          <a:noFill/>
                        </a:ln>
                        <a:solidFill>
                          <a:srgbClr val="FFFFFF"/>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宋体" pitchFamily="2" charset="-122"/>
                          <a:cs typeface="Arial" charset="0"/>
                        </a:rPr>
                        <a:t>DOB</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宋体" pitchFamily="2" charset="-122"/>
                          <a:cs typeface="Arial" charset="0"/>
                        </a:rPr>
                        <a:t>… </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宋体" pitchFamily="2" charset="-122"/>
                          <a:cs typeface="Arial" charset="0"/>
                        </a:rPr>
                        <a:t>Fingerprint</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54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cs typeface="Arial" charset="0"/>
                        </a:rPr>
                        <a:t>Tom</a:t>
                      </a:r>
                      <a:endParaRPr kumimoji="0" lang="zh-CN" altLang="en-US" sz="1800" b="0" i="0" u="none" strike="noStrike" cap="none" normalizeH="0" baseline="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cs typeface="Arial" charset="0"/>
                        </a:rPr>
                        <a:t>11-Jan-1981</a:t>
                      </a:r>
                      <a:endParaRPr kumimoji="0" lang="zh-CN" altLang="en-US" sz="1800" b="0" i="0" u="none" strike="noStrike" cap="none" normalizeH="0" baseline="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pitchFamily="2" charset="-122"/>
                          <a:cs typeface="Arial" charset="0"/>
                        </a:rPr>
                        <a:t>…</a:t>
                      </a:r>
                      <a:endParaRPr kumimoji="0" lang="zh-CN" altLang="en-US" sz="1800" b="1" i="0" u="none" strike="noStrike" cap="none" normalizeH="0" baseline="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19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grpSp>
        <p:nvGrpSpPr>
          <p:cNvPr id="13" name="组合 12"/>
          <p:cNvGrpSpPr/>
          <p:nvPr/>
        </p:nvGrpSpPr>
        <p:grpSpPr>
          <a:xfrm>
            <a:off x="678602" y="3017751"/>
            <a:ext cx="2735268" cy="982072"/>
            <a:chOff x="2600970" y="4667762"/>
            <a:chExt cx="2490240" cy="982072"/>
          </a:xfrm>
        </p:grpSpPr>
        <p:pic>
          <p:nvPicPr>
            <p:cNvPr id="7" name="图片 3" descr="1_r.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545" y="4667762"/>
              <a:ext cx="406516" cy="45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600970" y="5264026"/>
              <a:ext cx="461665" cy="37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b="1" dirty="0">
                  <a:ea typeface="宋体" pitchFamily="2" charset="-122"/>
                </a:rPr>
                <a:t>…</a:t>
              </a:r>
              <a:endParaRPr lang="zh-CN" altLang="en-US" b="1" dirty="0">
                <a:ea typeface="宋体" pitchFamily="2" charset="-122"/>
              </a:endParaRPr>
            </a:p>
          </p:txBody>
        </p:sp>
        <p:sp>
          <p:nvSpPr>
            <p:cNvPr id="9" name="TextBox 8"/>
            <p:cNvSpPr txBox="1">
              <a:spLocks noChangeArrowheads="1"/>
            </p:cNvSpPr>
            <p:nvPr/>
          </p:nvSpPr>
          <p:spPr bwMode="auto">
            <a:xfrm>
              <a:off x="3742904" y="5275567"/>
              <a:ext cx="461665" cy="3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b="1" dirty="0">
                  <a:ea typeface="宋体" pitchFamily="2" charset="-122"/>
                </a:rPr>
                <a:t>…</a:t>
              </a:r>
              <a:endParaRPr lang="zh-CN" altLang="en-US" b="1" dirty="0">
                <a:ea typeface="宋体" pitchFamily="2" charset="-122"/>
              </a:endParaRPr>
            </a:p>
          </p:txBody>
        </p:sp>
        <p:sp>
          <p:nvSpPr>
            <p:cNvPr id="10" name="TextBox 9"/>
            <p:cNvSpPr txBox="1">
              <a:spLocks noChangeArrowheads="1"/>
            </p:cNvSpPr>
            <p:nvPr/>
          </p:nvSpPr>
          <p:spPr bwMode="auto">
            <a:xfrm>
              <a:off x="4629545" y="5247396"/>
              <a:ext cx="461665" cy="37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b="1" dirty="0">
                  <a:ea typeface="宋体" pitchFamily="2" charset="-122"/>
                </a:rPr>
                <a:t>…</a:t>
              </a:r>
              <a:endParaRPr lang="zh-CN" altLang="en-US" b="1" dirty="0">
                <a:ea typeface="宋体" pitchFamily="2" charset="-122"/>
              </a:endParaRPr>
            </a:p>
          </p:txBody>
        </p:sp>
        <p:sp>
          <p:nvSpPr>
            <p:cNvPr id="11" name="TextBox 10"/>
            <p:cNvSpPr txBox="1">
              <a:spLocks noChangeArrowheads="1"/>
            </p:cNvSpPr>
            <p:nvPr/>
          </p:nvSpPr>
          <p:spPr bwMode="auto">
            <a:xfrm>
              <a:off x="3281239" y="5275567"/>
              <a:ext cx="461665" cy="3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b="1" dirty="0">
                  <a:ea typeface="宋体" pitchFamily="2" charset="-122"/>
                </a:rPr>
                <a:t>…</a:t>
              </a:r>
              <a:endParaRPr lang="zh-CN" altLang="en-US" b="1" dirty="0">
                <a:ea typeface="宋体" pitchFamily="2" charset="-122"/>
              </a:endParaRPr>
            </a:p>
          </p:txBody>
        </p:sp>
      </p:grpSp>
      <p:sp>
        <p:nvSpPr>
          <p:cNvPr id="14" name="矩形 13"/>
          <p:cNvSpPr/>
          <p:nvPr/>
        </p:nvSpPr>
        <p:spPr>
          <a:xfrm>
            <a:off x="838588" y="1311848"/>
            <a:ext cx="2695707"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i="1" dirty="0" smtClean="0">
                <a:solidFill>
                  <a:schemeClr val="tx1"/>
                </a:solidFill>
              </a:rPr>
              <a:t>A fingerprint database</a:t>
            </a:r>
            <a:endParaRPr lang="en-US" b="1" i="1" dirty="0">
              <a:solidFill>
                <a:schemeClr val="tx1"/>
              </a:solidFill>
            </a:endParaRPr>
          </a:p>
        </p:txBody>
      </p:sp>
      <p:sp>
        <p:nvSpPr>
          <p:cNvPr id="16" name="内容占位符 2"/>
          <p:cNvSpPr>
            <a:spLocks noGrp="1"/>
          </p:cNvSpPr>
          <p:nvPr>
            <p:ph idx="1"/>
          </p:nvPr>
        </p:nvSpPr>
        <p:spPr>
          <a:xfrm>
            <a:off x="1691785" y="5185470"/>
            <a:ext cx="7012319" cy="1404262"/>
          </a:xfrm>
        </p:spPr>
        <p:txBody>
          <a:bodyPr/>
          <a:lstStyle/>
          <a:p>
            <a:pPr marL="342900" lvl="1" indent="-342900">
              <a:buFontTx/>
              <a:buChar char="•"/>
            </a:pPr>
            <a:r>
              <a:rPr lang="en-US" altLang="zh-CN" dirty="0">
                <a:solidFill>
                  <a:srgbClr val="000099"/>
                </a:solidFill>
              </a:rPr>
              <a:t>C</a:t>
            </a:r>
            <a:r>
              <a:rPr lang="en-US" altLang="zh-CN" dirty="0" smtClean="0">
                <a:solidFill>
                  <a:srgbClr val="000099"/>
                </a:solidFill>
              </a:rPr>
              <a:t>annot </a:t>
            </a:r>
            <a:r>
              <a:rPr lang="en-US" altLang="zh-CN" dirty="0">
                <a:solidFill>
                  <a:srgbClr val="000099"/>
                </a:solidFill>
              </a:rPr>
              <a:t>be updated and </a:t>
            </a:r>
            <a:r>
              <a:rPr lang="en-US" altLang="zh-CN" dirty="0" smtClean="0">
                <a:solidFill>
                  <a:srgbClr val="000099"/>
                </a:solidFill>
              </a:rPr>
              <a:t>reissued </a:t>
            </a:r>
            <a:endParaRPr lang="en-US" altLang="zh-CN" dirty="0">
              <a:solidFill>
                <a:srgbClr val="000099"/>
              </a:solidFill>
            </a:endParaRPr>
          </a:p>
          <a:p>
            <a:pPr marL="342900" lvl="1" indent="-342900">
              <a:buFontTx/>
              <a:buChar char="•"/>
            </a:pPr>
            <a:r>
              <a:rPr lang="en-US" altLang="zh-CN" dirty="0" smtClean="0">
                <a:solidFill>
                  <a:srgbClr val="000099"/>
                </a:solidFill>
              </a:rPr>
              <a:t>Can </a:t>
            </a:r>
            <a:r>
              <a:rPr lang="en-US" altLang="zh-CN" dirty="0">
                <a:solidFill>
                  <a:srgbClr val="000099"/>
                </a:solidFill>
              </a:rPr>
              <a:t>be utilized to gain false identity</a:t>
            </a:r>
          </a:p>
          <a:p>
            <a:pPr marL="342900" lvl="1" indent="-342900">
              <a:buFontTx/>
              <a:buChar char="•"/>
            </a:pPr>
            <a:r>
              <a:rPr lang="en-US" altLang="zh-CN" dirty="0" smtClean="0">
                <a:solidFill>
                  <a:srgbClr val="000099"/>
                </a:solidFill>
              </a:rPr>
              <a:t>May </a:t>
            </a:r>
            <a:r>
              <a:rPr lang="en-US" altLang="zh-CN" dirty="0">
                <a:solidFill>
                  <a:srgbClr val="000099"/>
                </a:solidFill>
              </a:rPr>
              <a:t>leak some private information of the user</a:t>
            </a:r>
          </a:p>
          <a:p>
            <a:pPr marL="0" indent="0">
              <a:buNone/>
            </a:pPr>
            <a:endParaRPr lang="en-US" dirty="0" smtClean="0"/>
          </a:p>
          <a:p>
            <a:endParaRPr lang="en-US" dirty="0"/>
          </a:p>
        </p:txBody>
      </p:sp>
      <p:sp>
        <p:nvSpPr>
          <p:cNvPr id="17" name="矩形 16"/>
          <p:cNvSpPr/>
          <p:nvPr/>
        </p:nvSpPr>
        <p:spPr>
          <a:xfrm>
            <a:off x="830633" y="4809511"/>
            <a:ext cx="4367312" cy="400110"/>
          </a:xfrm>
          <a:prstGeom prst="rect">
            <a:avLst/>
          </a:prstGeom>
        </p:spPr>
        <p:txBody>
          <a:bodyPr wrap="square">
            <a:spAutoFit/>
          </a:bodyPr>
          <a:lstStyle/>
          <a:p>
            <a:r>
              <a:rPr lang="en-US" altLang="zh-CN" sz="2000" i="1" dirty="0" smtClean="0">
                <a:solidFill>
                  <a:srgbClr val="000099"/>
                </a:solidFill>
              </a:rPr>
              <a:t>Once a biometric template is stolen</a:t>
            </a:r>
            <a:r>
              <a:rPr lang="en-US" altLang="zh-CN" sz="2000" dirty="0" smtClean="0">
                <a:solidFill>
                  <a:srgbClr val="000099"/>
                </a:solidFill>
              </a:rPr>
              <a:t>:</a:t>
            </a:r>
            <a:endParaRPr lang="en-US" sz="2000" dirty="0">
              <a:solidFill>
                <a:srgbClr val="000099"/>
              </a:solidFill>
            </a:endParaRPr>
          </a:p>
        </p:txBody>
      </p:sp>
      <p:pic>
        <p:nvPicPr>
          <p:cNvPr id="308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44141" y="2580657"/>
            <a:ext cx="1989762" cy="96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矩形 20"/>
          <p:cNvSpPr/>
          <p:nvPr/>
        </p:nvSpPr>
        <p:spPr>
          <a:xfrm>
            <a:off x="4407067" y="4035854"/>
            <a:ext cx="1663909" cy="451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fake finger</a:t>
            </a:r>
            <a:endParaRPr lang="en-US" dirty="0">
              <a:solidFill>
                <a:schemeClr val="tx1"/>
              </a:solidFill>
            </a:endParaRPr>
          </a:p>
        </p:txBody>
      </p:sp>
      <p:sp>
        <p:nvSpPr>
          <p:cNvPr id="28" name="矩形 27"/>
          <p:cNvSpPr/>
          <p:nvPr/>
        </p:nvSpPr>
        <p:spPr>
          <a:xfrm>
            <a:off x="3466580" y="3287733"/>
            <a:ext cx="1663909" cy="451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Stolen</a:t>
            </a:r>
            <a:endParaRPr lang="en-US" dirty="0">
              <a:solidFill>
                <a:schemeClr val="tx1"/>
              </a:solidFill>
            </a:endParaRPr>
          </a:p>
        </p:txBody>
      </p:sp>
      <p:sp>
        <p:nvSpPr>
          <p:cNvPr id="25" name="右箭头 24"/>
          <p:cNvSpPr/>
          <p:nvPr/>
        </p:nvSpPr>
        <p:spPr>
          <a:xfrm>
            <a:off x="3747541" y="3081349"/>
            <a:ext cx="1004549" cy="229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右箭头 33"/>
          <p:cNvSpPr/>
          <p:nvPr/>
        </p:nvSpPr>
        <p:spPr>
          <a:xfrm>
            <a:off x="5722309" y="3132743"/>
            <a:ext cx="633524" cy="255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圆角矩形 31"/>
          <p:cNvSpPr/>
          <p:nvPr/>
        </p:nvSpPr>
        <p:spPr>
          <a:xfrm>
            <a:off x="6505731" y="2756085"/>
            <a:ext cx="2263515" cy="983299"/>
          </a:xfrm>
          <a:prstGeom prst="roundRect">
            <a:avLst/>
          </a:prstGeom>
          <a:effectLst>
            <a:innerShdw blurRad="63500" dist="50800" dir="13500000">
              <a:prstClr val="black">
                <a:alpha val="50000"/>
              </a:prstClr>
            </a:inn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b="1" dirty="0" smtClean="0">
              <a:solidFill>
                <a:schemeClr val="tx1"/>
              </a:solidFill>
            </a:endParaRPr>
          </a:p>
          <a:p>
            <a:pPr algn="ctr"/>
            <a:r>
              <a:rPr lang="en-US" b="1" dirty="0" smtClean="0">
                <a:solidFill>
                  <a:schemeClr val="tx1"/>
                </a:solidFill>
              </a:rPr>
              <a:t>Applications </a:t>
            </a:r>
            <a:r>
              <a:rPr lang="en-US" b="1" dirty="0">
                <a:solidFill>
                  <a:schemeClr val="tx1"/>
                </a:solidFill>
              </a:rPr>
              <a:t>associated with Tom’s fingerprint</a:t>
            </a:r>
          </a:p>
          <a:p>
            <a:pPr algn="ctr"/>
            <a:endParaRPr lang="en-US" dirty="0"/>
          </a:p>
          <a:p>
            <a:pPr algn="ctr"/>
            <a:endParaRPr lang="en-US" dirty="0"/>
          </a:p>
        </p:txBody>
      </p:sp>
      <p:sp>
        <p:nvSpPr>
          <p:cNvPr id="40" name="矩形 39"/>
          <p:cNvSpPr/>
          <p:nvPr/>
        </p:nvSpPr>
        <p:spPr>
          <a:xfrm>
            <a:off x="6355833" y="2069060"/>
            <a:ext cx="2525844" cy="53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FF0000"/>
                </a:solidFill>
              </a:rPr>
              <a:t>Tom loses his fingerprint forever!</a:t>
            </a:r>
            <a:endParaRPr lang="en-US" b="1" i="1" dirty="0">
              <a:solidFill>
                <a:srgbClr val="FF0000"/>
              </a:solidFill>
            </a:endParaRPr>
          </a:p>
        </p:txBody>
      </p:sp>
      <p:sp>
        <p:nvSpPr>
          <p:cNvPr id="22" name="矩形 21"/>
          <p:cNvSpPr/>
          <p:nvPr/>
        </p:nvSpPr>
        <p:spPr>
          <a:xfrm>
            <a:off x="5130489" y="4478567"/>
            <a:ext cx="4099199" cy="461665"/>
          </a:xfrm>
          <a:prstGeom prst="rect">
            <a:avLst/>
          </a:prstGeom>
        </p:spPr>
        <p:txBody>
          <a:bodyPr wrap="none">
            <a:spAutoFit/>
          </a:bodyPr>
          <a:lstStyle/>
          <a:p>
            <a:r>
              <a:rPr lang="en-US" sz="1200" dirty="0" smtClean="0"/>
              <a:t>The images of this figure are from  </a:t>
            </a:r>
          </a:p>
          <a:p>
            <a:r>
              <a:rPr lang="en-US" sz="1200" dirty="0" err="1" smtClean="0"/>
              <a:t>Maltoni</a:t>
            </a:r>
            <a:r>
              <a:rPr lang="en-US" sz="1200" dirty="0" smtClean="0"/>
              <a:t> </a:t>
            </a:r>
            <a:r>
              <a:rPr lang="en-US" sz="1200" i="1" dirty="0" smtClean="0"/>
              <a:t>et al</a:t>
            </a:r>
            <a:r>
              <a:rPr lang="en-US" sz="1200" dirty="0" smtClean="0"/>
              <a:t>., </a:t>
            </a:r>
            <a:r>
              <a:rPr lang="en-US" sz="1200" i="1" dirty="0" smtClean="0"/>
              <a:t>Handbook of fingerprint Recognition</a:t>
            </a:r>
            <a:r>
              <a:rPr lang="en-US" sz="1200" dirty="0" smtClean="0"/>
              <a:t>, 2009  </a:t>
            </a:r>
            <a:endParaRPr lang="en-US" sz="1200" dirty="0"/>
          </a:p>
        </p:txBody>
      </p:sp>
    </p:spTree>
    <p:extLst>
      <p:ext uri="{BB962C8B-B14F-4D97-AF65-F5344CB8AC3E}">
        <p14:creationId xmlns:p14="http://schemas.microsoft.com/office/powerpoint/2010/main" val="898170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891" y="1843712"/>
            <a:ext cx="858202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Combined minutiae template generation</a:t>
            </a:r>
            <a:endParaRPr lang="en-SG" dirty="0" smtClean="0"/>
          </a:p>
        </p:txBody>
      </p:sp>
      <p:cxnSp>
        <p:nvCxnSpPr>
          <p:cNvPr id="3" name="直接箭头连接符 2"/>
          <p:cNvCxnSpPr/>
          <p:nvPr/>
        </p:nvCxnSpPr>
        <p:spPr>
          <a:xfrm>
            <a:off x="1116768" y="3043003"/>
            <a:ext cx="0" cy="17713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1201714" y="2728210"/>
            <a:ext cx="1586456" cy="20861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84813" y="4846819"/>
            <a:ext cx="3207895" cy="689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0000"/>
                </a:solidFill>
              </a:rPr>
              <a:t>The primary core: </a:t>
            </a:r>
            <a:r>
              <a:rPr lang="en-US" dirty="0" smtClean="0">
                <a:solidFill>
                  <a:schemeClr val="tx1"/>
                </a:solidFill>
              </a:rPr>
              <a:t>the reference point with the maximum response</a:t>
            </a:r>
            <a:endParaRPr lang="en-US" dirty="0">
              <a:solidFill>
                <a:schemeClr val="tx1"/>
              </a:solidFill>
            </a:endParaRPr>
          </a:p>
        </p:txBody>
      </p:sp>
    </p:spTree>
    <p:extLst>
      <p:ext uri="{BB962C8B-B14F-4D97-AF65-F5344CB8AC3E}">
        <p14:creationId xmlns:p14="http://schemas.microsoft.com/office/powerpoint/2010/main" val="37846884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Core point alignment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88938" y="1339850"/>
                <a:ext cx="8229600" cy="4525963"/>
              </a:xfrm>
            </p:spPr>
            <p:txBody>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a:rPr>
                          <m:t>𝑃</m:t>
                        </m:r>
                      </m:e>
                      <m:sub>
                        <m:r>
                          <a:rPr lang="en-US" i="1">
                            <a:latin typeface="Cambria Math"/>
                          </a:rPr>
                          <m:t>𝑒</m:t>
                        </m:r>
                      </m:sub>
                    </m:sSub>
                  </m:oMath>
                </a14:m>
                <a:r>
                  <a:rPr lang="en-US" dirty="0" smtClean="0"/>
                  <a:t> is translated and rotated such that the two primary cores are aligned </a:t>
                </a:r>
                <a:endParaRPr lang="en-US" dirty="0"/>
              </a:p>
              <a:p>
                <a:pPr marL="0" indent="0">
                  <a:buNone/>
                </a:pP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88938" y="1339850"/>
                <a:ext cx="8229600" cy="4525963"/>
              </a:xfrm>
              <a:blipFill rotWithShape="1">
                <a:blip r:embed="rId2" cstate="print"/>
                <a:stretch>
                  <a:fillRect l="-741" t="-539"/>
                </a:stretch>
              </a:blipFill>
            </p:spPr>
            <p:txBody>
              <a:bodyPr/>
              <a:lstStyle/>
              <a:p>
                <a:r>
                  <a:rPr lang="en-US">
                    <a:noFill/>
                  </a:rPr>
                  <a:t> </a:t>
                </a:r>
              </a:p>
            </p:txBody>
          </p:sp>
        </mc:Fallback>
      </mc:AlternateContent>
      <p:pic>
        <p:nvPicPr>
          <p:cNvPr id="4" name="Picture 6" descr="C:\Users\blazeli\Desktop\untitled.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697" y="2563287"/>
            <a:ext cx="1499016" cy="28347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7" descr="C:\Users\blazeli\Desktop\untitled.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493" y="2563286"/>
            <a:ext cx="1499017" cy="28347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右箭头 5"/>
          <p:cNvSpPr/>
          <p:nvPr/>
        </p:nvSpPr>
        <p:spPr>
          <a:xfrm>
            <a:off x="4797425" y="3536950"/>
            <a:ext cx="779463" cy="546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descr="C:\Users\blazeli\Desktop\untitled.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3471" y="2563286"/>
            <a:ext cx="1498274" cy="28347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p:cNvSpPr txBox="1"/>
              <p:nvPr/>
            </p:nvSpPr>
            <p:spPr>
              <a:xfrm>
                <a:off x="1268458" y="5431157"/>
                <a:ext cx="5851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𝑃</m:t>
                          </m:r>
                        </m:e>
                        <m:sub>
                          <m:r>
                            <a:rPr lang="en-US" sz="2400" b="0" i="1" smtClean="0">
                              <a:latin typeface="Cambria Math"/>
                            </a:rPr>
                            <m:t>𝑒</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68458" y="5431157"/>
                <a:ext cx="585162" cy="461665"/>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439490" y="5460774"/>
                <a:ext cx="5763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𝑂</m:t>
                          </m:r>
                        </m:e>
                        <m:sub>
                          <m:r>
                            <a:rPr lang="en-US" sz="2400" b="0" i="1" smtClean="0">
                              <a:latin typeface="Cambria Math"/>
                            </a:rPr>
                            <m:t>𝑒</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39490" y="5460774"/>
                <a:ext cx="576312" cy="461665"/>
              </a:xfrm>
              <a:prstGeom prst="rect">
                <a:avLst/>
              </a:prstGeom>
              <a:blipFill rotWithShape="1">
                <a:blip r:embed="rId7"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8425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3879" y="184697"/>
            <a:ext cx="8229600" cy="1143000"/>
          </a:xfrm>
        </p:spPr>
        <p:txBody>
          <a:bodyPr/>
          <a:lstStyle/>
          <a:p>
            <a:r>
              <a:rPr lang="en-US" sz="2400" dirty="0" smtClean="0"/>
              <a:t>Minutiae direction </a:t>
            </a:r>
            <a:r>
              <a:rPr lang="en-US" sz="2400" dirty="0"/>
              <a:t>assignment </a:t>
            </a:r>
            <a:r>
              <a:rPr lang="en-US" sz="2400" dirty="0" smtClean="0"/>
              <a:t/>
            </a:r>
            <a:br>
              <a:rPr lang="en-US" sz="2400" dirty="0" smtClean="0"/>
            </a:br>
            <a:r>
              <a:rPr lang="en-US" sz="1800" i="1" dirty="0"/>
              <a:t>Coding strategy </a:t>
            </a:r>
            <a:r>
              <a:rPr lang="en-US" sz="1800" dirty="0" smtClean="0"/>
              <a:t>1</a:t>
            </a:r>
            <a:r>
              <a:rPr lang="en-US" sz="1800" i="1" dirty="0" smtClean="0"/>
              <a:t>: The angle of the combined minutiae only depends on the orientation of fingerprint B</a:t>
            </a:r>
            <a:endParaRPr lang="en-US" sz="1800" i="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50300"/>
                <a:ext cx="8229600" cy="4525963"/>
              </a:xfrm>
            </p:spPr>
            <p:txBody>
              <a:bodyPr/>
              <a:lstStyle/>
              <a:p>
                <a:r>
                  <a:rPr lang="en-US" dirty="0" smtClean="0"/>
                  <a:t>For an aligned minutiae position </a:t>
                </a:r>
                <a14:m>
                  <m:oMath xmlns:m="http://schemas.openxmlformats.org/officeDocument/2006/math">
                    <m:d>
                      <m:dPr>
                        <m:ctrlPr>
                          <a:rPr lang="en-US" i="1" dirty="0">
                            <a:latin typeface="Cambria Math" panose="02040503050406030204" pitchFamily="18" charset="0"/>
                          </a:rPr>
                        </m:ctrlPr>
                      </m:dPr>
                      <m:e>
                        <m:r>
                          <a:rPr lang="en-US" i="1" dirty="0" err="1">
                            <a:latin typeface="Cambria Math"/>
                          </a:rPr>
                          <m:t>𝑥</m:t>
                        </m:r>
                        <m:r>
                          <a:rPr lang="en-US" i="1" dirty="0" err="1">
                            <a:latin typeface="Cambria Math"/>
                          </a:rPr>
                          <m:t>,</m:t>
                        </m:r>
                        <m:r>
                          <a:rPr lang="en-US" i="1" dirty="0" err="1">
                            <a:latin typeface="Cambria Math"/>
                          </a:rPr>
                          <m:t>𝑦</m:t>
                        </m:r>
                      </m:e>
                    </m:d>
                  </m:oMath>
                </a14:m>
                <a:r>
                  <a:rPr lang="en-US" dirty="0"/>
                  <a:t>, </a:t>
                </a:r>
                <a:r>
                  <a:rPr lang="en-US" dirty="0" smtClean="0"/>
                  <a:t>its angle is assigned as </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a:rPr>
                        <m:t>𝑎𝑛𝑔𝑙𝑒</m:t>
                      </m:r>
                      <m:r>
                        <a:rPr lang="en-US" b="0" i="1" baseline="-25000" dirty="0" smtClean="0">
                          <a:latin typeface="Cambria Math"/>
                        </a:rPr>
                        <m:t>𝑐</m:t>
                      </m:r>
                      <m:r>
                        <a:rPr lang="en-US" i="1" dirty="0">
                          <a:latin typeface="Cambria Math"/>
                        </a:rPr>
                        <m:t> </m:t>
                      </m:r>
                      <m:d>
                        <m:dPr>
                          <m:ctrlPr>
                            <a:rPr lang="en-US" i="1" dirty="0">
                              <a:latin typeface="Cambria Math" panose="02040503050406030204" pitchFamily="18" charset="0"/>
                            </a:rPr>
                          </m:ctrlPr>
                        </m:dPr>
                        <m:e>
                          <m:r>
                            <a:rPr lang="en-US" i="1" dirty="0">
                              <a:latin typeface="Cambria Math"/>
                            </a:rPr>
                            <m:t>𝑥</m:t>
                          </m:r>
                          <m:r>
                            <a:rPr lang="en-US" i="1" dirty="0">
                              <a:latin typeface="Cambria Math"/>
                            </a:rPr>
                            <m:t>,</m:t>
                          </m:r>
                          <m:r>
                            <a:rPr lang="en-US" i="1" dirty="0">
                              <a:latin typeface="Cambria Math"/>
                            </a:rPr>
                            <m:t>𝑦</m:t>
                          </m:r>
                        </m:e>
                      </m:d>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𝑂𝑟𝑖𝑒𝑛𝑡𝑎𝑡𝑖𝑜𝑛</m:t>
                          </m:r>
                        </m:e>
                        <m:sub>
                          <m:r>
                            <a:rPr lang="en-US" i="1" dirty="0">
                              <a:latin typeface="Cambria Math"/>
                            </a:rPr>
                            <m:t>𝑏</m:t>
                          </m:r>
                        </m:sub>
                      </m:sSub>
                      <m:d>
                        <m:dPr>
                          <m:ctrlPr>
                            <a:rPr lang="en-US" i="1" dirty="0">
                              <a:latin typeface="Cambria Math" panose="02040503050406030204" pitchFamily="18" charset="0"/>
                            </a:rPr>
                          </m:ctrlPr>
                        </m:dPr>
                        <m:e>
                          <m:r>
                            <a:rPr lang="en-US" i="1" dirty="0" err="1">
                              <a:latin typeface="Cambria Math"/>
                            </a:rPr>
                            <m:t>𝑥</m:t>
                          </m:r>
                          <m:r>
                            <a:rPr lang="en-US" i="1" dirty="0" err="1">
                              <a:latin typeface="Cambria Math"/>
                            </a:rPr>
                            <m:t>,</m:t>
                          </m:r>
                          <m:r>
                            <a:rPr lang="en-US" i="1" dirty="0" err="1">
                              <a:latin typeface="Cambria Math"/>
                            </a:rPr>
                            <m:t>𝑦</m:t>
                          </m:r>
                        </m:e>
                      </m:d>
                      <m:r>
                        <a:rPr lang="en-US" i="1" dirty="0">
                          <a:latin typeface="Cambria Math"/>
                        </a:rPr>
                        <m:t>+</m:t>
                      </m:r>
                      <m:r>
                        <a:rPr lang="en-US" i="1" dirty="0">
                          <a:latin typeface="Cambria Math"/>
                        </a:rPr>
                        <m:t>𝑘</m:t>
                      </m:r>
                      <m:r>
                        <a:rPr lang="en-US" i="1" dirty="0">
                          <a:latin typeface="Cambria Math"/>
                          <a:ea typeface="Cambria Math"/>
                        </a:rPr>
                        <m:t>𝜋</m:t>
                      </m:r>
                    </m:oMath>
                  </m:oMathPara>
                </a14:m>
                <a:endParaRPr lang="en-US" dirty="0" smtClean="0"/>
              </a:p>
              <a:p>
                <a:pPr marL="0" indent="0">
                  <a:buNone/>
                </a:pPr>
                <a:r>
                  <a:rPr lang="en-US" sz="1600" dirty="0"/>
                  <a:t> </a:t>
                </a:r>
                <a:r>
                  <a:rPr lang="en-US" sz="1600" dirty="0" smtClean="0"/>
                  <a:t>      </a:t>
                </a:r>
                <a:r>
                  <a:rPr lang="en-US" dirty="0" smtClean="0"/>
                  <a:t>where </a:t>
                </a:r>
                <a14:m>
                  <m:oMath xmlns:m="http://schemas.openxmlformats.org/officeDocument/2006/math">
                    <m:r>
                      <a:rPr lang="en-US" i="1" dirty="0">
                        <a:latin typeface="Cambria Math"/>
                      </a:rPr>
                      <m:t>𝑘</m:t>
                    </m:r>
                    <m:r>
                      <a:rPr lang="en-US" b="0" i="1" dirty="0" smtClean="0">
                        <a:latin typeface="Cambria Math"/>
                      </a:rPr>
                      <m:t> </m:t>
                    </m:r>
                    <m:r>
                      <m:rPr>
                        <m:nor/>
                      </m:rPr>
                      <a:rPr lang="en-US" dirty="0"/>
                      <m:t>is</m:t>
                    </m:r>
                    <m:r>
                      <m:rPr>
                        <m:nor/>
                      </m:rPr>
                      <a:rPr lang="en-US" b="0" i="0" dirty="0" smtClean="0"/>
                      <m:t> </m:t>
                    </m:r>
                    <m:r>
                      <m:rPr>
                        <m:nor/>
                      </m:rPr>
                      <a:rPr lang="en-US" dirty="0"/>
                      <m:t>randomly</m:t>
                    </m:r>
                    <m:r>
                      <m:rPr>
                        <m:nor/>
                      </m:rPr>
                      <a:rPr lang="en-US" b="0" i="0" dirty="0" smtClean="0"/>
                      <m:t> </m:t>
                    </m:r>
                    <m:r>
                      <m:rPr>
                        <m:nor/>
                      </m:rPr>
                      <a:rPr lang="en-US" dirty="0"/>
                      <m:t>chosen</m:t>
                    </m:r>
                    <m:r>
                      <m:rPr>
                        <m:nor/>
                      </m:rPr>
                      <a:rPr lang="en-US" dirty="0"/>
                      <m:t> </m:t>
                    </m:r>
                    <m:r>
                      <m:rPr>
                        <m:nor/>
                      </m:rPr>
                      <a:rPr lang="en-US" dirty="0"/>
                      <m:t>from</m:t>
                    </m:r>
                    <m:r>
                      <m:rPr>
                        <m:nor/>
                      </m:rPr>
                      <a:rPr lang="en-US" b="0" i="0" dirty="0" smtClean="0"/>
                      <m:t> </m:t>
                    </m:r>
                    <m:r>
                      <a:rPr lang="en-US" b="0" i="1" dirty="0" smtClean="0">
                        <a:latin typeface="Cambria Math"/>
                      </a:rPr>
                      <m:t>{</m:t>
                    </m:r>
                    <m:r>
                      <a:rPr lang="en-US" i="1" dirty="0">
                        <a:latin typeface="Cambria Math"/>
                      </a:rPr>
                      <m:t>0</m:t>
                    </m:r>
                    <m:r>
                      <a:rPr lang="en-US" b="0" i="1" dirty="0" smtClean="0">
                        <a:latin typeface="Cambria Math"/>
                      </a:rPr>
                      <m:t>,</m:t>
                    </m:r>
                    <m:r>
                      <a:rPr lang="en-US" i="1" dirty="0">
                        <a:latin typeface="Cambria Math"/>
                      </a:rPr>
                      <m:t>1</m:t>
                    </m:r>
                    <m:r>
                      <a:rPr lang="en-US" b="0" i="1" dirty="0" smtClean="0">
                        <a:latin typeface="Cambria Math"/>
                      </a:rPr>
                      <m:t>}</m:t>
                    </m:r>
                  </m:oMath>
                </a14:m>
                <a:r>
                  <a:rPr lang="en-US" dirty="0" smtClean="0"/>
                  <a:t>.</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50300"/>
                <a:ext cx="8229600" cy="4525963"/>
              </a:xfrm>
              <a:blipFill rotWithShape="1">
                <a:blip r:embed="rId3"/>
                <a:stretch>
                  <a:fillRect l="-593" t="-539"/>
                </a:stretch>
              </a:blipFill>
            </p:spPr>
            <p:txBody>
              <a:bodyPr/>
              <a:lstStyle/>
              <a:p>
                <a:r>
                  <a:rPr lang="en-US">
                    <a:noFill/>
                  </a:rPr>
                  <a:t> </a:t>
                </a:r>
              </a:p>
            </p:txBody>
          </p:sp>
        </mc:Fallback>
      </mc:AlternateContent>
      <p:pic>
        <p:nvPicPr>
          <p:cNvPr id="4" name="Picture 8" descr="C:\Users\blazeli\Desktop\untitled.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89" y="2599182"/>
            <a:ext cx="1549963" cy="29325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C:\Users\blazeli\Desktop\untitled.emf"/>
          <p:cNvPicPr>
            <a:picLocks noChangeAspect="1" noChangeArrowheads="1"/>
          </p:cNvPicPr>
          <p:nvPr/>
        </p:nvPicPr>
        <p:blipFill>
          <a:blip r:embed="rId5">
            <a:extLst>
              <a:ext uri="{28A0092B-C50C-407E-A947-70E740481C1C}">
                <a14:useLocalDpi xmlns:a14="http://schemas.microsoft.com/office/drawing/2010/main" val="0"/>
              </a:ext>
            </a:extLst>
          </a:blip>
          <a:srcRect t="23802" r="12782" b="27486"/>
          <a:stretch>
            <a:fillRect/>
          </a:stretch>
        </p:blipFill>
        <p:spPr bwMode="auto">
          <a:xfrm>
            <a:off x="3207059" y="2865826"/>
            <a:ext cx="2024505" cy="20624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椭圆 6"/>
          <p:cNvSpPr/>
          <p:nvPr/>
        </p:nvSpPr>
        <p:spPr>
          <a:xfrm>
            <a:off x="1244177" y="3283085"/>
            <a:ext cx="373609" cy="33001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直接箭头连接符 7"/>
          <p:cNvCxnSpPr/>
          <p:nvPr/>
        </p:nvCxnSpPr>
        <p:spPr>
          <a:xfrm flipH="1">
            <a:off x="3013750" y="4251563"/>
            <a:ext cx="298450" cy="3952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3795348" y="3971980"/>
            <a:ext cx="300037" cy="293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379292" y="5118417"/>
            <a:ext cx="2418775"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The angle assigned to each minutiae point</a:t>
            </a:r>
          </a:p>
        </p:txBody>
      </p:sp>
      <p:cxnSp>
        <p:nvCxnSpPr>
          <p:cNvPr id="11" name="直接箭头连接符 10"/>
          <p:cNvCxnSpPr/>
          <p:nvPr/>
        </p:nvCxnSpPr>
        <p:spPr>
          <a:xfrm>
            <a:off x="2915898" y="5374317"/>
            <a:ext cx="482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右箭头 11"/>
          <p:cNvSpPr/>
          <p:nvPr/>
        </p:nvSpPr>
        <p:spPr>
          <a:xfrm>
            <a:off x="2549725" y="3826359"/>
            <a:ext cx="533400" cy="30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右箭头 12"/>
          <p:cNvSpPr/>
          <p:nvPr/>
        </p:nvSpPr>
        <p:spPr>
          <a:xfrm>
            <a:off x="5531368" y="3884211"/>
            <a:ext cx="533400" cy="30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Picture 3" descr="C:\Users\blazeli\Desktop\untitled.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0811" y="2599182"/>
            <a:ext cx="1550618" cy="29325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矩形 15"/>
              <p:cNvSpPr/>
              <p:nvPr/>
            </p:nvSpPr>
            <p:spPr>
              <a:xfrm>
                <a:off x="1430981" y="5920076"/>
                <a:ext cx="6933533" cy="645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0000"/>
                    </a:solidFill>
                  </a:rPr>
                  <a:t>In the fingerprint matching, we will do a modulo </a:t>
                </a:r>
                <a14:m>
                  <m:oMath xmlns:m="http://schemas.openxmlformats.org/officeDocument/2006/math">
                    <m:r>
                      <a:rPr lang="en-US" b="1" i="1" dirty="0">
                        <a:solidFill>
                          <a:srgbClr val="FF0000"/>
                        </a:solidFill>
                        <a:latin typeface="Cambria Math"/>
                        <a:ea typeface="Cambria Math"/>
                      </a:rPr>
                      <m:t>𝝅</m:t>
                    </m:r>
                  </m:oMath>
                </a14:m>
                <a:r>
                  <a:rPr lang="en-US" b="1" dirty="0">
                    <a:solidFill>
                      <a:srgbClr val="FF0000"/>
                    </a:solidFill>
                  </a:rPr>
                  <a:t> </a:t>
                </a:r>
                <a:r>
                  <a:rPr lang="en-US" b="1" dirty="0" smtClean="0">
                    <a:solidFill>
                      <a:srgbClr val="FF0000"/>
                    </a:solidFill>
                  </a:rPr>
                  <a:t>for the directions to remove the randomness. </a:t>
                </a:r>
                <a:endParaRPr lang="en-US" b="1" dirty="0"/>
              </a:p>
            </p:txBody>
          </p:sp>
        </mc:Choice>
        <mc:Fallback xmlns="">
          <p:sp>
            <p:nvSpPr>
              <p:cNvPr id="16" name="矩形 15"/>
              <p:cNvSpPr>
                <a:spLocks noRot="1" noChangeAspect="1" noMove="1" noResize="1" noEditPoints="1" noAdjustHandles="1" noChangeArrowheads="1" noChangeShapeType="1" noTextEdit="1"/>
              </p:cNvSpPr>
              <p:nvPr/>
            </p:nvSpPr>
            <p:spPr>
              <a:xfrm>
                <a:off x="1430981" y="5920076"/>
                <a:ext cx="6933533" cy="645097"/>
              </a:xfrm>
              <a:prstGeom prst="rect">
                <a:avLst/>
              </a:prstGeom>
              <a:blipFill rotWithShape="1">
                <a:blip r:embed="rId7"/>
                <a:stretch>
                  <a:fillRect l="-792" t="-3774" b="-1509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194209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3879" y="184697"/>
            <a:ext cx="8229600" cy="1143000"/>
          </a:xfrm>
        </p:spPr>
        <p:txBody>
          <a:bodyPr/>
          <a:lstStyle/>
          <a:p>
            <a:r>
              <a:rPr lang="en-US" sz="2400" dirty="0" smtClean="0"/>
              <a:t>Minutiae direction assignment</a:t>
            </a:r>
            <a:r>
              <a:rPr lang="en-US" sz="2000" dirty="0" smtClean="0"/>
              <a:t/>
            </a:r>
            <a:br>
              <a:rPr lang="en-US" sz="2000" dirty="0" smtClean="0"/>
            </a:br>
            <a:r>
              <a:rPr lang="en-US" sz="1800" i="1" dirty="0"/>
              <a:t>Coding strategy </a:t>
            </a:r>
            <a:r>
              <a:rPr lang="en-US" sz="1800" dirty="0"/>
              <a:t>2</a:t>
            </a:r>
            <a:r>
              <a:rPr lang="en-US" sz="1800" i="1" dirty="0" smtClean="0"/>
              <a:t>: </a:t>
            </a:r>
            <a:r>
              <a:rPr lang="en-US" sz="1800" i="1" dirty="0"/>
              <a:t>The angle the </a:t>
            </a:r>
            <a:r>
              <a:rPr lang="en-US" altLang="zh-CN" sz="1800" i="1" dirty="0" smtClean="0"/>
              <a:t>combined</a:t>
            </a:r>
            <a:r>
              <a:rPr lang="en-US" sz="1800" i="1" dirty="0" smtClean="0"/>
              <a:t> </a:t>
            </a:r>
            <a:r>
              <a:rPr lang="en-US" sz="1800" i="1" dirty="0"/>
              <a:t>minutiae depends on both the angle of the minutiae </a:t>
            </a:r>
            <a:r>
              <a:rPr lang="en-US" sz="1800" i="1" dirty="0" smtClean="0"/>
              <a:t>of fingerprint A </a:t>
            </a:r>
            <a:r>
              <a:rPr lang="en-US" sz="1800" i="1" dirty="0"/>
              <a:t>and the orientation of fingerprint B</a:t>
            </a:r>
            <a:r>
              <a:rPr lang="en-US" sz="2000" dirty="0"/>
              <a:t/>
            </a:r>
            <a:br>
              <a:rPr lang="en-US" sz="2000" dirty="0"/>
            </a:br>
            <a:endParaRPr lang="en-US" sz="2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73879" y="1582864"/>
                <a:ext cx="8229600" cy="4525963"/>
              </a:xfrm>
            </p:spPr>
            <p:txBody>
              <a:bodyPr/>
              <a:lstStyle/>
              <a:p>
                <a:r>
                  <a:rPr lang="en-US" dirty="0" smtClean="0"/>
                  <a:t>For an aligned minutiae position </a:t>
                </a:r>
                <a14:m>
                  <m:oMath xmlns:m="http://schemas.openxmlformats.org/officeDocument/2006/math">
                    <m:d>
                      <m:dPr>
                        <m:ctrlPr>
                          <a:rPr lang="en-US" i="1" dirty="0">
                            <a:latin typeface="Cambria Math" panose="02040503050406030204" pitchFamily="18" charset="0"/>
                          </a:rPr>
                        </m:ctrlPr>
                      </m:dPr>
                      <m:e>
                        <m:r>
                          <a:rPr lang="en-US" i="1" dirty="0" err="1">
                            <a:latin typeface="Cambria Math"/>
                          </a:rPr>
                          <m:t>𝑥</m:t>
                        </m:r>
                        <m:r>
                          <a:rPr lang="en-US" i="1" dirty="0" err="1">
                            <a:latin typeface="Cambria Math"/>
                          </a:rPr>
                          <m:t>,</m:t>
                        </m:r>
                        <m:r>
                          <a:rPr lang="en-US" i="1" dirty="0" err="1">
                            <a:latin typeface="Cambria Math"/>
                          </a:rPr>
                          <m:t>𝑦</m:t>
                        </m:r>
                      </m:e>
                    </m:d>
                  </m:oMath>
                </a14:m>
                <a:r>
                  <a:rPr lang="en-US" dirty="0"/>
                  <a:t>, </a:t>
                </a:r>
                <a:r>
                  <a:rPr lang="en-US" dirty="0" smtClean="0"/>
                  <a:t>its angle is assigned as </a:t>
                </a: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a:rPr>
                            <m:t>𝑎𝑛𝑔𝑙𝑒</m:t>
                          </m:r>
                        </m:e>
                        <m:sub>
                          <m:r>
                            <a:rPr lang="en-US" b="0" i="1" dirty="0" smtClean="0">
                              <a:latin typeface="Cambria Math"/>
                            </a:rPr>
                            <m:t>𝑐</m:t>
                          </m:r>
                        </m:sub>
                      </m:sSub>
                      <m:r>
                        <a:rPr lang="en-US" i="1" dirty="0">
                          <a:latin typeface="Cambria Math"/>
                        </a:rPr>
                        <m:t> </m:t>
                      </m:r>
                      <m:d>
                        <m:dPr>
                          <m:ctrlPr>
                            <a:rPr lang="en-US" i="1" dirty="0">
                              <a:latin typeface="Cambria Math" panose="02040503050406030204" pitchFamily="18" charset="0"/>
                            </a:rPr>
                          </m:ctrlPr>
                        </m:dPr>
                        <m:e>
                          <m:r>
                            <a:rPr lang="en-US" i="1" dirty="0">
                              <a:latin typeface="Cambria Math"/>
                            </a:rPr>
                            <m:t>𝑥</m:t>
                          </m:r>
                          <m:r>
                            <a:rPr lang="en-US" i="1" dirty="0">
                              <a:latin typeface="Cambria Math"/>
                            </a:rPr>
                            <m:t>,</m:t>
                          </m:r>
                          <m:r>
                            <a:rPr lang="en-US" i="1" dirty="0">
                              <a:latin typeface="Cambria Math"/>
                            </a:rPr>
                            <m:t>𝑦</m:t>
                          </m:r>
                        </m:e>
                      </m:d>
                      <m:r>
                        <a:rPr lang="en-US" i="1" dirty="0">
                          <a:latin typeface="Cambria Math"/>
                        </a:rPr>
                        <m:t>= </m:t>
                      </m:r>
                      <m:sSub>
                        <m:sSubPr>
                          <m:ctrlPr>
                            <a:rPr lang="en-US" i="1" dirty="0" smtClean="0">
                              <a:latin typeface="Cambria Math" panose="02040503050406030204" pitchFamily="18" charset="0"/>
                            </a:rPr>
                          </m:ctrlPr>
                        </m:sSubPr>
                        <m:e>
                          <m:r>
                            <a:rPr lang="en-US" i="1" dirty="0">
                              <a:latin typeface="Cambria Math"/>
                            </a:rPr>
                            <m:t>𝑂𝑟𝑖𝑒𝑛𝑡𝑎𝑡𝑖𝑜𝑛</m:t>
                          </m:r>
                        </m:e>
                        <m:sub>
                          <m:r>
                            <a:rPr lang="en-US" b="0" i="1" dirty="0" smtClean="0">
                              <a:latin typeface="Cambria Math"/>
                            </a:rPr>
                            <m:t>𝑏</m:t>
                          </m:r>
                        </m:sub>
                      </m:sSub>
                      <m:d>
                        <m:dPr>
                          <m:ctrlPr>
                            <a:rPr lang="en-US" i="1" dirty="0">
                              <a:latin typeface="Cambria Math" panose="02040503050406030204" pitchFamily="18" charset="0"/>
                            </a:rPr>
                          </m:ctrlPr>
                        </m:dPr>
                        <m:e>
                          <m:r>
                            <a:rPr lang="en-US" i="1" dirty="0" err="1">
                              <a:latin typeface="Cambria Math"/>
                            </a:rPr>
                            <m:t>𝑥</m:t>
                          </m:r>
                          <m:r>
                            <a:rPr lang="en-US" i="1" dirty="0" err="1">
                              <a:latin typeface="Cambria Math"/>
                            </a:rPr>
                            <m:t>,</m:t>
                          </m:r>
                          <m:r>
                            <a:rPr lang="en-US" i="1" dirty="0" err="1">
                              <a:latin typeface="Cambria Math"/>
                            </a:rPr>
                            <m:t>𝑦</m:t>
                          </m:r>
                        </m:e>
                      </m:d>
                      <m:r>
                        <a:rPr lang="en-US" i="1" dirty="0">
                          <a:latin typeface="Cambria Math"/>
                        </a:rPr>
                        <m:t>+</m:t>
                      </m:r>
                      <m:r>
                        <a:rPr lang="en-US" i="1" dirty="0">
                          <a:latin typeface="Cambria Math"/>
                        </a:rPr>
                        <m:t>𝑘</m:t>
                      </m:r>
                      <m:r>
                        <a:rPr lang="en-US" i="1" dirty="0">
                          <a:latin typeface="Cambria Math"/>
                          <a:ea typeface="Cambria Math"/>
                        </a:rPr>
                        <m:t>𝜋</m:t>
                      </m:r>
                    </m:oMath>
                  </m:oMathPara>
                </a14:m>
                <a:endParaRPr lang="en-US" dirty="0" smtClean="0"/>
              </a:p>
              <a:p>
                <a:pPr marL="0" indent="0">
                  <a:buNone/>
                </a:pPr>
                <a:r>
                  <a:rPr lang="en-US" sz="1600" dirty="0"/>
                  <a:t> </a:t>
                </a:r>
                <a:r>
                  <a:rPr lang="en-US" sz="1600" dirty="0" smtClean="0"/>
                  <a:t>     </a:t>
                </a:r>
                <a:r>
                  <a:rPr lang="en-US" dirty="0"/>
                  <a:t>where </a:t>
                </a:r>
                <a14:m>
                  <m:oMath xmlns:m="http://schemas.openxmlformats.org/officeDocument/2006/math">
                    <m:r>
                      <a:rPr lang="en-US" i="1" dirty="0" smtClean="0">
                        <a:latin typeface="Cambria Math"/>
                      </a:rPr>
                      <m:t>𝑘</m:t>
                    </m:r>
                    <m:r>
                      <a:rPr lang="en-US" b="0" i="1" dirty="0" smtClean="0">
                        <a:latin typeface="Cambria Math"/>
                      </a:rPr>
                      <m:t>=</m:t>
                    </m:r>
                    <m:d>
                      <m:dPr>
                        <m:begChr m:val="{"/>
                        <m:endChr m:val=""/>
                        <m:ctrlPr>
                          <a:rPr lang="en-US" b="0" i="1" dirty="0" smtClean="0">
                            <a:latin typeface="Cambria Math" panose="02040503050406030204" pitchFamily="18" charset="0"/>
                          </a:rPr>
                        </m:ctrlPr>
                      </m:dPr>
                      <m:e>
                        <m:eqArr>
                          <m:eqArrPr>
                            <m:ctrlPr>
                              <a:rPr lang="en-US" b="0" i="1" dirty="0" smtClean="0">
                                <a:latin typeface="Cambria Math" panose="02040503050406030204" pitchFamily="18" charset="0"/>
                              </a:rPr>
                            </m:ctrlPr>
                          </m:eqArrPr>
                          <m:e>
                            <m:r>
                              <a:rPr lang="en-US" b="0" i="1" dirty="0" smtClean="0">
                                <a:latin typeface="Cambria Math"/>
                              </a:rPr>
                              <m:t>1     </m:t>
                            </m:r>
                            <m:r>
                              <a:rPr lang="en-US" b="0" i="1" dirty="0" smtClean="0">
                                <a:latin typeface="Cambria Math"/>
                              </a:rPr>
                              <m:t>𝑖𝑓</m:t>
                            </m:r>
                            <m:r>
                              <a:rPr lang="en-US" b="0" i="1" dirty="0" smtClean="0">
                                <a:latin typeface="Cambria Math"/>
                              </a:rPr>
                              <m:t>   </m:t>
                            </m:r>
                            <m:r>
                              <a:rPr lang="en-US" b="0" i="1" dirty="0" smtClean="0">
                                <a:latin typeface="Cambria Math"/>
                              </a:rPr>
                              <m:t>𝑚𝑜𝑑</m:t>
                            </m:r>
                            <m:d>
                              <m:dPr>
                                <m:ctrlPr>
                                  <a:rPr lang="en-US" b="0" i="1" dirty="0" smtClean="0">
                                    <a:latin typeface="Cambria Math" panose="02040503050406030204" pitchFamily="18" charset="0"/>
                                  </a:rPr>
                                </m:ctrlPr>
                              </m:dPr>
                              <m:e>
                                <m:r>
                                  <a:rPr lang="en-US" b="0" i="1" dirty="0" smtClean="0">
                                    <a:latin typeface="Cambria Math"/>
                                  </a:rPr>
                                  <m:t>𝑎𝑛𝑔𝑙𝑒</m:t>
                                </m:r>
                                <m:r>
                                  <a:rPr lang="en-US" b="0" i="1" baseline="-25000" dirty="0" smtClean="0">
                                    <a:latin typeface="Cambria Math"/>
                                  </a:rPr>
                                  <m:t>𝑎</m:t>
                                </m:r>
                                <m:d>
                                  <m:dPr>
                                    <m:ctrlPr>
                                      <a:rPr lang="en-US" i="1" dirty="0">
                                        <a:latin typeface="Cambria Math" panose="02040503050406030204" pitchFamily="18" charset="0"/>
                                      </a:rPr>
                                    </m:ctrlPr>
                                  </m:dPr>
                                  <m:e>
                                    <m:r>
                                      <a:rPr lang="en-US" i="1" dirty="0">
                                        <a:latin typeface="Cambria Math"/>
                                      </a:rPr>
                                      <m:t>𝑥</m:t>
                                    </m:r>
                                    <m:r>
                                      <a:rPr lang="en-US" i="1" dirty="0">
                                        <a:latin typeface="Cambria Math"/>
                                      </a:rPr>
                                      <m:t>,</m:t>
                                    </m:r>
                                    <m:r>
                                      <a:rPr lang="en-US" i="1" dirty="0">
                                        <a:latin typeface="Cambria Math"/>
                                      </a:rPr>
                                      <m:t>𝑦</m:t>
                                    </m:r>
                                  </m:e>
                                </m:d>
                                <m:r>
                                  <a:rPr lang="en-US" b="0" i="1" dirty="0" smtClean="0">
                                    <a:latin typeface="Cambria Math"/>
                                  </a:rPr>
                                  <m:t>, </m:t>
                                </m:r>
                                <m:r>
                                  <a:rPr lang="en-US" b="0" i="1" dirty="0" smtClean="0">
                                    <a:latin typeface="Cambria Math"/>
                                    <a:ea typeface="Cambria Math"/>
                                  </a:rPr>
                                  <m:t>𝜋</m:t>
                                </m:r>
                              </m:e>
                            </m:d>
                            <m:r>
                              <a:rPr lang="en-US" b="0" i="1" dirty="0" smtClean="0">
                                <a:latin typeface="Cambria Math"/>
                              </a:rPr>
                              <m:t>−</m:t>
                            </m:r>
                            <m:r>
                              <a:rPr lang="en-US" i="1" dirty="0">
                                <a:latin typeface="Cambria Math"/>
                              </a:rPr>
                              <m:t>𝑂𝑟𝑖𝑒𝑛𝑡𝑎𝑡𝑖𝑜𝑛</m:t>
                            </m:r>
                            <m:r>
                              <a:rPr lang="en-US" i="1" baseline="-25000" dirty="0">
                                <a:latin typeface="Cambria Math"/>
                              </a:rPr>
                              <m:t>𝑏</m:t>
                            </m:r>
                            <m:d>
                              <m:dPr>
                                <m:ctrlPr>
                                  <a:rPr lang="en-US" i="1" dirty="0">
                                    <a:latin typeface="Cambria Math" panose="02040503050406030204" pitchFamily="18" charset="0"/>
                                  </a:rPr>
                                </m:ctrlPr>
                              </m:dPr>
                              <m:e>
                                <m:r>
                                  <a:rPr lang="en-US" i="1" dirty="0" err="1">
                                    <a:latin typeface="Cambria Math"/>
                                  </a:rPr>
                                  <m:t>𝑥</m:t>
                                </m:r>
                                <m:r>
                                  <a:rPr lang="en-US" i="1" dirty="0" err="1">
                                    <a:latin typeface="Cambria Math"/>
                                  </a:rPr>
                                  <m:t>,</m:t>
                                </m:r>
                                <m:r>
                                  <a:rPr lang="en-US" i="1" dirty="0" err="1">
                                    <a:latin typeface="Cambria Math"/>
                                  </a:rPr>
                                  <m:t>𝑦</m:t>
                                </m:r>
                              </m:e>
                            </m:d>
                            <m:r>
                              <a:rPr lang="en-US" b="0" i="1" dirty="0" smtClean="0">
                                <a:latin typeface="Cambria Math"/>
                              </a:rPr>
                              <m:t>&gt;0</m:t>
                            </m:r>
                          </m:e>
                          <m:e>
                            <m:r>
                              <a:rPr lang="en-US" b="0" i="1" dirty="0" smtClean="0">
                                <a:latin typeface="Cambria Math"/>
                              </a:rPr>
                              <m:t>0     </m:t>
                            </m:r>
                            <m:r>
                              <a:rPr lang="en-US" b="0" i="1" dirty="0" smtClean="0">
                                <a:latin typeface="Cambria Math"/>
                              </a:rPr>
                              <m:t>𝑜𝑡h𝑒𝑟𝑤𝑖𝑠𝑒</m:t>
                            </m:r>
                            <m:r>
                              <a:rPr lang="en-US" b="0" i="1" dirty="0" smtClean="0">
                                <a:latin typeface="Cambria Math"/>
                              </a:rPr>
                              <m:t>                                                                              </m:t>
                            </m:r>
                          </m:e>
                        </m:eqArr>
                      </m:e>
                    </m:d>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73879" y="1582864"/>
                <a:ext cx="8229600" cy="4525963"/>
              </a:xfrm>
              <a:blipFill rotWithShape="1">
                <a:blip r:embed="rId3"/>
                <a:stretch>
                  <a:fillRect l="-667" t="-539"/>
                </a:stretch>
              </a:blipFill>
            </p:spPr>
            <p:txBody>
              <a:bodyPr/>
              <a:lstStyle/>
              <a:p>
                <a:r>
                  <a:rPr lang="en-US">
                    <a:noFill/>
                  </a:rPr>
                  <a:t> </a:t>
                </a:r>
              </a:p>
            </p:txBody>
          </p:sp>
        </mc:Fallback>
      </mc:AlternateContent>
      <p:pic>
        <p:nvPicPr>
          <p:cNvPr id="4" name="Picture 8" descr="C:\Users\blazeli\Desktop\untitled.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89" y="3453612"/>
            <a:ext cx="1549963" cy="29325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C:\Users\blazeli\Desktop\untitled.emf"/>
          <p:cNvPicPr>
            <a:picLocks noChangeAspect="1" noChangeArrowheads="1"/>
          </p:cNvPicPr>
          <p:nvPr/>
        </p:nvPicPr>
        <p:blipFill>
          <a:blip r:embed="rId5">
            <a:extLst>
              <a:ext uri="{28A0092B-C50C-407E-A947-70E740481C1C}">
                <a14:useLocalDpi xmlns:a14="http://schemas.microsoft.com/office/drawing/2010/main" val="0"/>
              </a:ext>
            </a:extLst>
          </a:blip>
          <a:srcRect t="23802" r="12782" b="27486"/>
          <a:stretch>
            <a:fillRect/>
          </a:stretch>
        </p:blipFill>
        <p:spPr bwMode="auto">
          <a:xfrm>
            <a:off x="3207059" y="3675286"/>
            <a:ext cx="2024505" cy="20624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椭圆 6"/>
          <p:cNvSpPr/>
          <p:nvPr/>
        </p:nvSpPr>
        <p:spPr>
          <a:xfrm>
            <a:off x="1244177" y="4092545"/>
            <a:ext cx="373609" cy="33001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直接箭头连接符 8"/>
          <p:cNvCxnSpPr/>
          <p:nvPr/>
        </p:nvCxnSpPr>
        <p:spPr>
          <a:xfrm flipV="1">
            <a:off x="4095386" y="4635819"/>
            <a:ext cx="493293" cy="1456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334322" y="5882907"/>
            <a:ext cx="2418775"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The </a:t>
            </a:r>
            <a:r>
              <a:rPr lang="en-US" dirty="0" smtClean="0">
                <a:solidFill>
                  <a:schemeClr val="tx1"/>
                </a:solidFill>
              </a:rPr>
              <a:t>original angle</a:t>
            </a:r>
            <a:endParaRPr lang="en-US" dirty="0">
              <a:solidFill>
                <a:schemeClr val="tx1"/>
              </a:solidFill>
            </a:endParaRPr>
          </a:p>
        </p:txBody>
      </p:sp>
      <p:cxnSp>
        <p:nvCxnSpPr>
          <p:cNvPr id="11" name="直接箭头连接符 10"/>
          <p:cNvCxnSpPr/>
          <p:nvPr/>
        </p:nvCxnSpPr>
        <p:spPr>
          <a:xfrm>
            <a:off x="2915898" y="6183777"/>
            <a:ext cx="482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右箭头 11"/>
          <p:cNvSpPr/>
          <p:nvPr/>
        </p:nvSpPr>
        <p:spPr>
          <a:xfrm>
            <a:off x="2549725" y="4635819"/>
            <a:ext cx="533400" cy="30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右箭头 12"/>
          <p:cNvSpPr/>
          <p:nvPr/>
        </p:nvSpPr>
        <p:spPr>
          <a:xfrm>
            <a:off x="5531368" y="4693671"/>
            <a:ext cx="533400" cy="30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直接箭头连接符 16"/>
          <p:cNvCxnSpPr/>
          <p:nvPr/>
        </p:nvCxnSpPr>
        <p:spPr>
          <a:xfrm flipV="1">
            <a:off x="3379292" y="4483419"/>
            <a:ext cx="133039" cy="5776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5" descr="C:\Users\blazeli\Desktop\untitled.emf"/>
          <p:cNvPicPr>
            <a:picLocks noChangeAspect="1" noChangeArrowheads="1"/>
          </p:cNvPicPr>
          <p:nvPr/>
        </p:nvPicPr>
        <p:blipFill>
          <a:blip r:embed="rId5">
            <a:extLst>
              <a:ext uri="{28A0092B-C50C-407E-A947-70E740481C1C}">
                <a14:useLocalDpi xmlns:a14="http://schemas.microsoft.com/office/drawing/2010/main" val="0"/>
              </a:ext>
            </a:extLst>
          </a:blip>
          <a:srcRect t="23802" r="12782" b="27486"/>
          <a:stretch>
            <a:fillRect/>
          </a:stretch>
        </p:blipFill>
        <p:spPr bwMode="auto">
          <a:xfrm>
            <a:off x="6207559" y="3722756"/>
            <a:ext cx="2024505" cy="20624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22" name="直接箭头连接符 21"/>
          <p:cNvCxnSpPr/>
          <p:nvPr/>
        </p:nvCxnSpPr>
        <p:spPr>
          <a:xfrm flipH="1">
            <a:off x="6715593" y="4828911"/>
            <a:ext cx="380293" cy="4326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379792" y="5930377"/>
            <a:ext cx="2194582"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The </a:t>
            </a:r>
            <a:r>
              <a:rPr lang="en-US" dirty="0" smtClean="0">
                <a:solidFill>
                  <a:schemeClr val="tx1"/>
                </a:solidFill>
              </a:rPr>
              <a:t>assigned angle</a:t>
            </a:r>
            <a:endParaRPr lang="en-US" dirty="0">
              <a:solidFill>
                <a:schemeClr val="tx1"/>
              </a:solidFill>
            </a:endParaRPr>
          </a:p>
        </p:txBody>
      </p:sp>
      <p:cxnSp>
        <p:nvCxnSpPr>
          <p:cNvPr id="24" name="直接箭头连接符 23"/>
          <p:cNvCxnSpPr/>
          <p:nvPr/>
        </p:nvCxnSpPr>
        <p:spPr>
          <a:xfrm>
            <a:off x="5916398" y="6231247"/>
            <a:ext cx="482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6379792" y="4635819"/>
            <a:ext cx="335801" cy="4726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820889" y="3327816"/>
            <a:ext cx="610092" cy="1737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18242" y="3039930"/>
            <a:ext cx="1244177" cy="461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smtClean="0">
                <a:solidFill>
                  <a:schemeClr val="tx1"/>
                </a:solidFill>
              </a:rPr>
              <a:t>From</a:t>
            </a:r>
          </a:p>
          <a:p>
            <a:pPr algn="ctr"/>
            <a:r>
              <a:rPr lang="en-US" sz="1200" b="1" i="1" dirty="0">
                <a:solidFill>
                  <a:schemeClr val="tx1"/>
                </a:solidFill>
              </a:rPr>
              <a:t>f</a:t>
            </a:r>
            <a:r>
              <a:rPr lang="en-US" sz="1200" b="1" i="1" dirty="0" smtClean="0">
                <a:solidFill>
                  <a:schemeClr val="tx1"/>
                </a:solidFill>
              </a:rPr>
              <a:t>ingerprint A</a:t>
            </a:r>
          </a:p>
          <a:p>
            <a:pPr algn="ctr"/>
            <a:r>
              <a:rPr lang="en-US" dirty="0" smtClean="0"/>
              <a:t> </a:t>
            </a:r>
            <a:endParaRPr lang="en-US" dirty="0"/>
          </a:p>
        </p:txBody>
      </p:sp>
      <p:cxnSp>
        <p:nvCxnSpPr>
          <p:cNvPr id="26" name="直接箭头连接符 25"/>
          <p:cNvCxnSpPr/>
          <p:nvPr/>
        </p:nvCxnSpPr>
        <p:spPr>
          <a:xfrm flipH="1" flipV="1">
            <a:off x="520014" y="5147890"/>
            <a:ext cx="61009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14071" y="5276072"/>
            <a:ext cx="1244177" cy="461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smtClean="0">
                <a:solidFill>
                  <a:schemeClr val="tx1"/>
                </a:solidFill>
              </a:rPr>
              <a:t>From</a:t>
            </a:r>
          </a:p>
          <a:p>
            <a:pPr algn="ctr"/>
            <a:r>
              <a:rPr lang="en-US" sz="1200" b="1" i="1" dirty="0">
                <a:solidFill>
                  <a:schemeClr val="tx1"/>
                </a:solidFill>
              </a:rPr>
              <a:t>f</a:t>
            </a:r>
            <a:r>
              <a:rPr lang="en-US" sz="1200" b="1" i="1" dirty="0" smtClean="0">
                <a:solidFill>
                  <a:schemeClr val="tx1"/>
                </a:solidFill>
              </a:rPr>
              <a:t>ingerprint B</a:t>
            </a:r>
          </a:p>
          <a:p>
            <a:pPr algn="ctr"/>
            <a:r>
              <a:rPr lang="en-US" dirty="0" smtClean="0"/>
              <a:t> </a:t>
            </a:r>
            <a:endParaRPr lang="en-US" dirty="0"/>
          </a:p>
        </p:txBody>
      </p:sp>
    </p:spTree>
    <p:extLst>
      <p:ext uri="{BB962C8B-B14F-4D97-AF65-F5344CB8AC3E}">
        <p14:creationId xmlns:p14="http://schemas.microsoft.com/office/powerpoint/2010/main" val="3117880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3879" y="0"/>
            <a:ext cx="8229600" cy="1143000"/>
          </a:xfrm>
        </p:spPr>
        <p:txBody>
          <a:bodyPr/>
          <a:lstStyle/>
          <a:p>
            <a:r>
              <a:rPr lang="en-US" sz="2400" dirty="0" smtClean="0"/>
              <a:t>Minutiae direction assignment </a:t>
            </a:r>
            <a:br>
              <a:rPr lang="en-US" sz="2400" dirty="0" smtClean="0"/>
            </a:br>
            <a:r>
              <a:rPr lang="en-US" sz="1800" i="1" dirty="0"/>
              <a:t>Coding strategy </a:t>
            </a:r>
            <a:r>
              <a:rPr lang="en-US" sz="1800" dirty="0" smtClean="0"/>
              <a:t>3</a:t>
            </a:r>
            <a:r>
              <a:rPr lang="en-US" sz="1800" i="1" dirty="0" smtClean="0"/>
              <a:t>: </a:t>
            </a:r>
            <a:r>
              <a:rPr lang="en-US" sz="1800" i="1" dirty="0"/>
              <a:t>The angle of the </a:t>
            </a:r>
            <a:r>
              <a:rPr lang="en-US" sz="1800" i="1" dirty="0" smtClean="0"/>
              <a:t>combined minutiae </a:t>
            </a:r>
            <a:r>
              <a:rPr lang="en-US" sz="1800" i="1" dirty="0"/>
              <a:t>depends </a:t>
            </a:r>
            <a:r>
              <a:rPr lang="en-US" sz="1800" i="1" dirty="0" smtClean="0"/>
              <a:t>on both </a:t>
            </a:r>
            <a:r>
              <a:rPr lang="en-US" sz="1800" i="1" dirty="0"/>
              <a:t>the neighboring minutiae in fingerprint </a:t>
            </a:r>
            <a:r>
              <a:rPr lang="en-US" sz="1800" i="1" dirty="0" smtClean="0"/>
              <a:t>B and the orientation of fingerprint B </a:t>
            </a:r>
            <a:r>
              <a:rPr lang="en-US" sz="1800" i="1" dirty="0"/>
              <a:t/>
            </a:r>
            <a:br>
              <a:rPr lang="en-US" sz="1800" i="1" dirty="0"/>
            </a:br>
            <a:endParaRPr lang="en-US" sz="1800" i="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558978"/>
                <a:ext cx="8229600" cy="4777046"/>
              </a:xfrm>
            </p:spPr>
            <p:txBody>
              <a:bodyPr/>
              <a:lstStyle/>
              <a:p>
                <a:r>
                  <a:rPr lang="en-US" dirty="0" smtClean="0"/>
                  <a:t>For an aligned minutiae position </a:t>
                </a:r>
                <a14:m>
                  <m:oMath xmlns:m="http://schemas.openxmlformats.org/officeDocument/2006/math">
                    <m:d>
                      <m:dPr>
                        <m:ctrlPr>
                          <a:rPr lang="en-US" i="1" dirty="0">
                            <a:latin typeface="Cambria Math" panose="02040503050406030204" pitchFamily="18" charset="0"/>
                          </a:rPr>
                        </m:ctrlPr>
                      </m:dPr>
                      <m:e>
                        <m:r>
                          <a:rPr lang="en-US" i="1" dirty="0" err="1">
                            <a:latin typeface="Cambria Math"/>
                          </a:rPr>
                          <m:t>𝑥</m:t>
                        </m:r>
                        <m:r>
                          <a:rPr lang="en-US" i="1" dirty="0" err="1">
                            <a:latin typeface="Cambria Math"/>
                          </a:rPr>
                          <m:t>,</m:t>
                        </m:r>
                        <m:r>
                          <a:rPr lang="en-US" i="1" dirty="0" err="1">
                            <a:latin typeface="Cambria Math"/>
                          </a:rPr>
                          <m:t>𝑦</m:t>
                        </m:r>
                      </m:e>
                    </m:d>
                  </m:oMath>
                </a14:m>
                <a:r>
                  <a:rPr lang="en-US" dirty="0"/>
                  <a:t>, </a:t>
                </a:r>
                <a:r>
                  <a:rPr lang="en-US" dirty="0" smtClean="0"/>
                  <a:t>its angle is assigned as </a:t>
                </a: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a:rPr>
                            <m:t>𝑎𝑛𝑔𝑙𝑒</m:t>
                          </m:r>
                        </m:e>
                        <m:sub>
                          <m:r>
                            <a:rPr lang="en-US" i="1" dirty="0">
                              <a:latin typeface="Cambria Math"/>
                            </a:rPr>
                            <m:t>𝑐</m:t>
                          </m:r>
                        </m:sub>
                      </m:sSub>
                      <m:r>
                        <a:rPr lang="en-US" i="1" dirty="0">
                          <a:latin typeface="Cambria Math"/>
                        </a:rPr>
                        <m:t> </m:t>
                      </m:r>
                      <m:d>
                        <m:dPr>
                          <m:ctrlPr>
                            <a:rPr lang="en-US" i="1" dirty="0">
                              <a:latin typeface="Cambria Math" panose="02040503050406030204" pitchFamily="18" charset="0"/>
                            </a:rPr>
                          </m:ctrlPr>
                        </m:dPr>
                        <m:e>
                          <m:r>
                            <a:rPr lang="en-US" i="1" dirty="0">
                              <a:latin typeface="Cambria Math"/>
                            </a:rPr>
                            <m:t>𝑥</m:t>
                          </m:r>
                          <m:r>
                            <a:rPr lang="en-US" i="1" dirty="0">
                              <a:latin typeface="Cambria Math"/>
                            </a:rPr>
                            <m:t>,</m:t>
                          </m:r>
                          <m:r>
                            <a:rPr lang="en-US" i="1" dirty="0">
                              <a:latin typeface="Cambria Math"/>
                            </a:rPr>
                            <m:t>𝑦</m:t>
                          </m:r>
                        </m:e>
                      </m:d>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𝑂𝑟𝑖𝑒𝑛𝑡𝑎𝑡𝑖𝑜𝑛</m:t>
                          </m:r>
                        </m:e>
                        <m:sub>
                          <m:r>
                            <a:rPr lang="en-US" i="1" dirty="0">
                              <a:latin typeface="Cambria Math"/>
                            </a:rPr>
                            <m:t>𝑏</m:t>
                          </m:r>
                        </m:sub>
                      </m:sSub>
                      <m:d>
                        <m:dPr>
                          <m:ctrlPr>
                            <a:rPr lang="en-US" i="1" dirty="0">
                              <a:latin typeface="Cambria Math" panose="02040503050406030204" pitchFamily="18" charset="0"/>
                            </a:rPr>
                          </m:ctrlPr>
                        </m:dPr>
                        <m:e>
                          <m:r>
                            <a:rPr lang="en-US" i="1" dirty="0" err="1">
                              <a:latin typeface="Cambria Math"/>
                            </a:rPr>
                            <m:t>𝑥</m:t>
                          </m:r>
                          <m:r>
                            <a:rPr lang="en-US" i="1" dirty="0" err="1">
                              <a:latin typeface="Cambria Math"/>
                            </a:rPr>
                            <m:t>,</m:t>
                          </m:r>
                          <m:r>
                            <a:rPr lang="en-US" i="1" dirty="0" err="1">
                              <a:latin typeface="Cambria Math"/>
                            </a:rPr>
                            <m:t>𝑦</m:t>
                          </m:r>
                        </m:e>
                      </m:d>
                      <m:r>
                        <a:rPr lang="en-US" i="1" dirty="0">
                          <a:latin typeface="Cambria Math"/>
                        </a:rPr>
                        <m:t>+</m:t>
                      </m:r>
                      <m:r>
                        <a:rPr lang="en-US" i="1" dirty="0">
                          <a:latin typeface="Cambria Math"/>
                        </a:rPr>
                        <m:t>𝑘</m:t>
                      </m:r>
                      <m:r>
                        <a:rPr lang="en-US" i="1" dirty="0">
                          <a:latin typeface="Cambria Math"/>
                          <a:ea typeface="Cambria Math"/>
                        </a:rPr>
                        <m:t>𝜋</m:t>
                      </m:r>
                    </m:oMath>
                  </m:oMathPara>
                </a14:m>
                <a:endParaRPr lang="en-US" dirty="0"/>
              </a:p>
              <a:p>
                <a:pPr marL="0" indent="0" algn="ctr">
                  <a:buNone/>
                </a:pPr>
                <a:r>
                  <a:rPr lang="en-US" dirty="0" smtClean="0"/>
                  <a:t>      </a:t>
                </a:r>
              </a:p>
              <a:p>
                <a:pPr marL="0" indent="0" algn="ctr">
                  <a:buNone/>
                </a:pPr>
                <a:r>
                  <a:rPr lang="en-US" dirty="0" smtClean="0"/>
                  <a:t>  where</a:t>
                </a:r>
                <a14:m>
                  <m:oMath xmlns:m="http://schemas.openxmlformats.org/officeDocument/2006/math">
                    <m:r>
                      <a:rPr lang="en-US" b="0" i="0" dirty="0" smtClean="0">
                        <a:latin typeface="Cambria Math"/>
                      </a:rPr>
                      <m:t>  </m:t>
                    </m:r>
                    <m:r>
                      <a:rPr lang="en-US" i="1" dirty="0">
                        <a:latin typeface="Cambria Math"/>
                      </a:rPr>
                      <m:t>𝑘</m:t>
                    </m:r>
                    <m:r>
                      <a:rPr lang="en-US" i="1" dirty="0">
                        <a:latin typeface="Cambria Math"/>
                      </a:rPr>
                      <m:t>=</m:t>
                    </m:r>
                    <m:d>
                      <m:dPr>
                        <m:begChr m:val="{"/>
                        <m:endChr m:val=""/>
                        <m:ctrlPr>
                          <a:rPr lang="en-US" i="1" dirty="0">
                            <a:latin typeface="Cambria Math" panose="02040503050406030204" pitchFamily="18" charset="0"/>
                          </a:rPr>
                        </m:ctrlPr>
                      </m:dPr>
                      <m:e>
                        <m:eqArr>
                          <m:eqArrPr>
                            <m:ctrlPr>
                              <a:rPr lang="en-US" i="1" dirty="0">
                                <a:latin typeface="Cambria Math" panose="02040503050406030204" pitchFamily="18" charset="0"/>
                              </a:rPr>
                            </m:ctrlPr>
                          </m:eqArrPr>
                          <m:e>
                            <m:r>
                              <a:rPr lang="en-US" i="1" dirty="0">
                                <a:latin typeface="Cambria Math"/>
                              </a:rPr>
                              <m:t>1 </m:t>
                            </m:r>
                            <m:r>
                              <a:rPr lang="en-US" b="0" i="1" dirty="0" smtClean="0">
                                <a:latin typeface="Cambria Math"/>
                              </a:rPr>
                              <m:t>   </m:t>
                            </m:r>
                            <m:r>
                              <a:rPr lang="en-US" i="1" dirty="0">
                                <a:latin typeface="Cambria Math"/>
                              </a:rPr>
                              <m:t>    </m:t>
                            </m:r>
                            <m:r>
                              <a:rPr lang="en-US" i="1" dirty="0">
                                <a:latin typeface="Cambria Math"/>
                              </a:rPr>
                              <m:t>𝑖𝑓</m:t>
                            </m:r>
                            <m:r>
                              <a:rPr lang="en-US" i="1" dirty="0">
                                <a:latin typeface="Cambria Math"/>
                              </a:rPr>
                              <m:t>   </m:t>
                            </m:r>
                            <m:r>
                              <a:rPr lang="en-US" i="1" dirty="0">
                                <a:latin typeface="Cambria Math"/>
                              </a:rPr>
                              <m:t>𝑚𝑜𝑑</m:t>
                            </m:r>
                            <m:d>
                              <m:dPr>
                                <m:ctrlPr>
                                  <a:rPr lang="en-US" i="1" dirty="0">
                                    <a:latin typeface="Cambria Math" panose="02040503050406030204" pitchFamily="18" charset="0"/>
                                  </a:rPr>
                                </m:ctrlPr>
                              </m:dPr>
                              <m:e>
                                <m:r>
                                  <a:rPr lang="en-US" i="1" dirty="0">
                                    <a:latin typeface="Cambria Math"/>
                                  </a:rPr>
                                  <m:t>𝑎</m:t>
                                </m:r>
                                <m:r>
                                  <a:rPr lang="en-US" b="0" i="1" dirty="0" smtClean="0">
                                    <a:latin typeface="Cambria Math"/>
                                  </a:rPr>
                                  <m:t>𝑣</m:t>
                                </m:r>
                                <m:r>
                                  <a:rPr lang="en-US" i="1" dirty="0">
                                    <a:latin typeface="Cambria Math"/>
                                  </a:rPr>
                                  <m:t>𝑒</m:t>
                                </m:r>
                                <m:r>
                                  <a:rPr lang="en-US" b="0" i="1" baseline="-25000" dirty="0" smtClean="0">
                                    <a:latin typeface="Cambria Math"/>
                                  </a:rPr>
                                  <m:t>𝑏</m:t>
                                </m:r>
                                <m:d>
                                  <m:dPr>
                                    <m:ctrlPr>
                                      <a:rPr lang="en-US" i="1" dirty="0">
                                        <a:latin typeface="Cambria Math" panose="02040503050406030204" pitchFamily="18" charset="0"/>
                                      </a:rPr>
                                    </m:ctrlPr>
                                  </m:dPr>
                                  <m:e>
                                    <m:r>
                                      <a:rPr lang="en-US" i="1" dirty="0">
                                        <a:latin typeface="Cambria Math"/>
                                      </a:rPr>
                                      <m:t>𝑥</m:t>
                                    </m:r>
                                    <m:r>
                                      <a:rPr lang="en-US" i="1" dirty="0">
                                        <a:latin typeface="Cambria Math"/>
                                      </a:rPr>
                                      <m:t>,</m:t>
                                    </m:r>
                                    <m:r>
                                      <a:rPr lang="en-US" i="1" dirty="0">
                                        <a:latin typeface="Cambria Math"/>
                                      </a:rPr>
                                      <m:t>𝑦</m:t>
                                    </m:r>
                                  </m:e>
                                </m:d>
                                <m:r>
                                  <a:rPr lang="en-US" i="1" dirty="0">
                                    <a:latin typeface="Cambria Math"/>
                                  </a:rPr>
                                  <m:t>, </m:t>
                                </m:r>
                                <m:r>
                                  <a:rPr lang="en-US" i="1" dirty="0">
                                    <a:latin typeface="Cambria Math"/>
                                    <a:ea typeface="Cambria Math"/>
                                  </a:rPr>
                                  <m:t>𝜋</m:t>
                                </m:r>
                              </m:e>
                            </m:d>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𝑂𝑟𝑖𝑒𝑛𝑡𝑎𝑡𝑖𝑜𝑛</m:t>
                                </m:r>
                              </m:e>
                              <m:sub>
                                <m:r>
                                  <a:rPr lang="en-US" i="1" dirty="0">
                                    <a:latin typeface="Cambria Math"/>
                                  </a:rPr>
                                  <m:t>𝑏</m:t>
                                </m:r>
                              </m:sub>
                            </m:sSub>
                            <m:d>
                              <m:dPr>
                                <m:ctrlPr>
                                  <a:rPr lang="en-US" i="1" dirty="0">
                                    <a:latin typeface="Cambria Math" panose="02040503050406030204" pitchFamily="18" charset="0"/>
                                  </a:rPr>
                                </m:ctrlPr>
                              </m:dPr>
                              <m:e>
                                <m:r>
                                  <a:rPr lang="en-US" i="1" dirty="0" err="1">
                                    <a:latin typeface="Cambria Math"/>
                                  </a:rPr>
                                  <m:t>𝑥</m:t>
                                </m:r>
                                <m:r>
                                  <a:rPr lang="en-US" i="1" dirty="0" err="1">
                                    <a:latin typeface="Cambria Math"/>
                                  </a:rPr>
                                  <m:t>,</m:t>
                                </m:r>
                                <m:r>
                                  <a:rPr lang="en-US" i="1" dirty="0" err="1">
                                    <a:latin typeface="Cambria Math"/>
                                  </a:rPr>
                                  <m:t>𝑦</m:t>
                                </m:r>
                              </m:e>
                            </m:d>
                            <m:r>
                              <a:rPr lang="en-US" i="1" dirty="0">
                                <a:latin typeface="Cambria Math"/>
                              </a:rPr>
                              <m:t>&gt;0</m:t>
                            </m:r>
                          </m:e>
                          <m:e>
                            <m:r>
                              <a:rPr lang="en-US" b="0" i="1" dirty="0" smtClean="0">
                                <a:latin typeface="Cambria Math"/>
                              </a:rPr>
                              <m:t> </m:t>
                            </m:r>
                            <m:r>
                              <a:rPr lang="en-US" i="1" dirty="0">
                                <a:latin typeface="Cambria Math"/>
                              </a:rPr>
                              <m:t>0    </m:t>
                            </m:r>
                            <m:r>
                              <a:rPr lang="en-US" b="0" i="1" dirty="0" smtClean="0">
                                <a:latin typeface="Cambria Math"/>
                              </a:rPr>
                              <m:t> </m:t>
                            </m:r>
                            <m:r>
                              <a:rPr lang="en-US" i="1" dirty="0">
                                <a:latin typeface="Cambria Math"/>
                              </a:rPr>
                              <m:t> </m:t>
                            </m:r>
                            <m:r>
                              <a:rPr lang="en-US" b="0" i="1" dirty="0" smtClean="0">
                                <a:latin typeface="Cambria Math"/>
                              </a:rPr>
                              <m:t> </m:t>
                            </m:r>
                            <m:r>
                              <a:rPr lang="en-US" i="1" dirty="0">
                                <a:latin typeface="Cambria Math"/>
                              </a:rPr>
                              <m:t>𝑜𝑡h𝑒𝑟𝑤𝑖𝑠𝑒</m:t>
                            </m:r>
                            <m:r>
                              <a:rPr lang="en-US" i="1" dirty="0">
                                <a:latin typeface="Cambria Math"/>
                              </a:rPr>
                              <m:t>                                                                              </m:t>
                            </m:r>
                          </m:e>
                        </m:eqArr>
                      </m:e>
                    </m:d>
                  </m:oMath>
                </a14:m>
                <a:endParaRPr lang="en-US" dirty="0" smtClean="0"/>
              </a:p>
              <a:p>
                <a:pPr marL="0" indent="0">
                  <a:buNone/>
                </a:pPr>
                <a:endParaRPr lang="en-US" dirty="0"/>
              </a:p>
              <a:p>
                <a:pPr marL="0" indent="0">
                  <a:buNone/>
                </a:pP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558978"/>
                <a:ext cx="8229600" cy="4777046"/>
              </a:xfrm>
              <a:blipFill rotWithShape="1">
                <a:blip r:embed="rId3"/>
                <a:stretch>
                  <a:fillRect l="-593" t="-511"/>
                </a:stretch>
              </a:blipFill>
            </p:spPr>
            <p:txBody>
              <a:bodyPr/>
              <a:lstStyle/>
              <a:p>
                <a:r>
                  <a:rPr lang="en-US">
                    <a:noFill/>
                  </a:rPr>
                  <a:t> </a:t>
                </a:r>
              </a:p>
            </p:txBody>
          </p:sp>
        </mc:Fallback>
      </mc:AlternateContent>
      <p:pic>
        <p:nvPicPr>
          <p:cNvPr id="6" name="Picture 5" descr="C:\Users\blazeli\Desktop\untitled.emf"/>
          <p:cNvPicPr>
            <a:picLocks noChangeAspect="1" noChangeArrowheads="1"/>
          </p:cNvPicPr>
          <p:nvPr/>
        </p:nvPicPr>
        <p:blipFill>
          <a:blip r:embed="rId4">
            <a:extLst>
              <a:ext uri="{28A0092B-C50C-407E-A947-70E740481C1C}">
                <a14:useLocalDpi xmlns:a14="http://schemas.microsoft.com/office/drawing/2010/main" val="0"/>
              </a:ext>
            </a:extLst>
          </a:blip>
          <a:srcRect t="23802" r="12782" b="27486"/>
          <a:stretch>
            <a:fillRect/>
          </a:stretch>
        </p:blipFill>
        <p:spPr bwMode="auto">
          <a:xfrm>
            <a:off x="3207059" y="3645306"/>
            <a:ext cx="2024505" cy="20624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矩形 9"/>
          <p:cNvSpPr/>
          <p:nvPr/>
        </p:nvSpPr>
        <p:spPr>
          <a:xfrm>
            <a:off x="3306670" y="5981941"/>
            <a:ext cx="2758098"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M</a:t>
            </a:r>
            <a:r>
              <a:rPr lang="en-US" dirty="0" smtClean="0">
                <a:solidFill>
                  <a:schemeClr val="tx1"/>
                </a:solidFill>
              </a:rPr>
              <a:t>inutiae point from fingerprint B</a:t>
            </a:r>
            <a:endParaRPr lang="en-US" dirty="0">
              <a:solidFill>
                <a:schemeClr val="tx1"/>
              </a:solidFill>
            </a:endParaRPr>
          </a:p>
        </p:txBody>
      </p:sp>
      <p:sp>
        <p:nvSpPr>
          <p:cNvPr id="13" name="右箭头 12"/>
          <p:cNvSpPr/>
          <p:nvPr/>
        </p:nvSpPr>
        <p:spPr>
          <a:xfrm>
            <a:off x="5531368" y="4663691"/>
            <a:ext cx="533400" cy="30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椭圆 29"/>
          <p:cNvSpPr/>
          <p:nvPr/>
        </p:nvSpPr>
        <p:spPr>
          <a:xfrm>
            <a:off x="3696974" y="4424481"/>
            <a:ext cx="144016" cy="144016"/>
          </a:xfrm>
          <a:prstGeom prst="ellipse">
            <a:avLst/>
          </a:prstGeom>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直接箭头连接符 30"/>
          <p:cNvCxnSpPr>
            <a:stCxn id="30" idx="3"/>
          </p:cNvCxnSpPr>
          <p:nvPr/>
        </p:nvCxnSpPr>
        <p:spPr>
          <a:xfrm flipH="1">
            <a:off x="3398498" y="4547406"/>
            <a:ext cx="319567" cy="35089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rot="429988">
            <a:off x="4614829" y="3588029"/>
            <a:ext cx="144016" cy="144016"/>
          </a:xfrm>
          <a:prstGeom prst="ellipse">
            <a:avLst/>
          </a:prstGeom>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直接箭头连接符 33"/>
          <p:cNvCxnSpPr>
            <a:stCxn id="33" idx="3"/>
          </p:cNvCxnSpPr>
          <p:nvPr/>
        </p:nvCxnSpPr>
        <p:spPr>
          <a:xfrm flipH="1">
            <a:off x="4230204" y="3704204"/>
            <a:ext cx="399762" cy="35836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rot="10800000">
            <a:off x="3988722" y="5666895"/>
            <a:ext cx="144016" cy="144016"/>
          </a:xfrm>
          <a:prstGeom prst="ellipse">
            <a:avLst/>
          </a:prstGeom>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直接箭头连接符 36"/>
          <p:cNvCxnSpPr>
            <a:stCxn id="36" idx="3"/>
          </p:cNvCxnSpPr>
          <p:nvPr/>
        </p:nvCxnSpPr>
        <p:spPr>
          <a:xfrm flipV="1">
            <a:off x="4111647" y="5306855"/>
            <a:ext cx="318438" cy="38113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rot="666989">
            <a:off x="4936046" y="4214934"/>
            <a:ext cx="144016" cy="144016"/>
          </a:xfrm>
          <a:prstGeom prst="ellipse">
            <a:avLst/>
          </a:prstGeom>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直接箭头连接符 39"/>
          <p:cNvCxnSpPr>
            <a:stCxn id="39" idx="3"/>
          </p:cNvCxnSpPr>
          <p:nvPr/>
        </p:nvCxnSpPr>
        <p:spPr>
          <a:xfrm flipH="1">
            <a:off x="4588679" y="4327087"/>
            <a:ext cx="359596" cy="27875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rot="10800000">
            <a:off x="2837299" y="6239015"/>
            <a:ext cx="144016" cy="144016"/>
          </a:xfrm>
          <a:prstGeom prst="ellipse">
            <a:avLst/>
          </a:prstGeom>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直接箭头连接符 90"/>
          <p:cNvCxnSpPr/>
          <p:nvPr/>
        </p:nvCxnSpPr>
        <p:spPr>
          <a:xfrm>
            <a:off x="2983239" y="6305383"/>
            <a:ext cx="27712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97" name="Picture 5" descr="C:\Users\blazeli\Desktop\untitled.emf"/>
          <p:cNvPicPr>
            <a:picLocks noChangeAspect="1" noChangeArrowheads="1"/>
          </p:cNvPicPr>
          <p:nvPr/>
        </p:nvPicPr>
        <p:blipFill>
          <a:blip r:embed="rId4">
            <a:extLst>
              <a:ext uri="{28A0092B-C50C-407E-A947-70E740481C1C}">
                <a14:useLocalDpi xmlns:a14="http://schemas.microsoft.com/office/drawing/2010/main" val="0"/>
              </a:ext>
            </a:extLst>
          </a:blip>
          <a:srcRect t="23802" r="12782" b="27486"/>
          <a:stretch>
            <a:fillRect/>
          </a:stretch>
        </p:blipFill>
        <p:spPr bwMode="auto">
          <a:xfrm>
            <a:off x="6207559" y="3722756"/>
            <a:ext cx="2024505" cy="20624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98" name="直接箭头连接符 97"/>
          <p:cNvCxnSpPr/>
          <p:nvPr/>
        </p:nvCxnSpPr>
        <p:spPr>
          <a:xfrm flipH="1">
            <a:off x="6715593" y="4828911"/>
            <a:ext cx="380293" cy="4326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6379792" y="5930377"/>
            <a:ext cx="2194582"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The </a:t>
            </a:r>
            <a:r>
              <a:rPr lang="en-US" dirty="0" smtClean="0">
                <a:solidFill>
                  <a:schemeClr val="tx1"/>
                </a:solidFill>
              </a:rPr>
              <a:t>assigned angle</a:t>
            </a:r>
            <a:endParaRPr lang="en-US" dirty="0">
              <a:solidFill>
                <a:schemeClr val="tx1"/>
              </a:solidFill>
            </a:endParaRPr>
          </a:p>
        </p:txBody>
      </p:sp>
      <p:cxnSp>
        <p:nvCxnSpPr>
          <p:cNvPr id="101" name="直接箭头连接符 100"/>
          <p:cNvCxnSpPr/>
          <p:nvPr/>
        </p:nvCxnSpPr>
        <p:spPr>
          <a:xfrm>
            <a:off x="5916398" y="6231247"/>
            <a:ext cx="482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4" name="矩形 1053"/>
              <p:cNvSpPr/>
              <p:nvPr/>
            </p:nvSpPr>
            <p:spPr>
              <a:xfrm>
                <a:off x="38722" y="3800525"/>
                <a:ext cx="2766259" cy="11419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𝑎𝑣</m:t>
                      </m:r>
                      <m:r>
                        <a:rPr lang="en-US" i="1" dirty="0">
                          <a:latin typeface="Cambria Math"/>
                        </a:rPr>
                        <m:t>𝑒</m:t>
                      </m:r>
                      <m:r>
                        <a:rPr lang="en-US" i="1" baseline="-25000" dirty="0">
                          <a:latin typeface="Cambria Math"/>
                        </a:rPr>
                        <m:t>𝑏</m:t>
                      </m:r>
                      <m:d>
                        <m:dPr>
                          <m:ctrlPr>
                            <a:rPr lang="en-US" i="1" dirty="0">
                              <a:latin typeface="Cambria Math" panose="02040503050406030204" pitchFamily="18" charset="0"/>
                            </a:rPr>
                          </m:ctrlPr>
                        </m:dPr>
                        <m:e>
                          <m:r>
                            <a:rPr lang="en-US" i="1" dirty="0">
                              <a:latin typeface="Cambria Math"/>
                            </a:rPr>
                            <m:t>𝑥</m:t>
                          </m:r>
                          <m:r>
                            <a:rPr lang="en-US" i="1" dirty="0">
                              <a:latin typeface="Cambria Math"/>
                            </a:rPr>
                            <m:t>,</m:t>
                          </m:r>
                          <m:r>
                            <a:rPr lang="en-US" i="1" dirty="0">
                              <a:latin typeface="Cambria Math"/>
                            </a:rPr>
                            <m:t>𝑦</m:t>
                          </m:r>
                        </m:e>
                      </m:d>
                      <m:r>
                        <a:rPr lang="en-US" b="0" i="1" dirty="0" smtClean="0">
                          <a:latin typeface="Cambria Math"/>
                        </a:rPr>
                        <m:t>=</m:t>
                      </m:r>
                      <m:nary>
                        <m:naryPr>
                          <m:chr m:val="∑"/>
                          <m:ctrlPr>
                            <a:rPr lang="en-US" b="0" i="1" dirty="0" smtClean="0">
                              <a:latin typeface="Cambria Math" panose="02040503050406030204" pitchFamily="18" charset="0"/>
                            </a:rPr>
                          </m:ctrlPr>
                        </m:naryPr>
                        <m:sub>
                          <m:r>
                            <m:rPr>
                              <m:brk m:alnAt="23"/>
                            </m:rPr>
                            <a:rPr lang="en-US" b="0" i="1" dirty="0" smtClean="0">
                              <a:latin typeface="Cambria Math"/>
                            </a:rPr>
                            <m:t>𝑖</m:t>
                          </m:r>
                          <m:r>
                            <a:rPr lang="en-US" b="0" i="1" dirty="0" smtClean="0">
                              <a:latin typeface="Cambria Math"/>
                            </a:rPr>
                            <m:t>=1</m:t>
                          </m:r>
                        </m:sub>
                        <m:sup>
                          <m:r>
                            <a:rPr lang="en-US" b="0" i="1" dirty="0" smtClean="0">
                              <a:latin typeface="Cambria Math"/>
                            </a:rPr>
                            <m:t>𝑁</m:t>
                          </m:r>
                        </m:sup>
                        <m:e>
                          <m:r>
                            <a:rPr lang="en-US" b="0" i="1" dirty="0" smtClean="0">
                              <a:latin typeface="Cambria Math"/>
                            </a:rPr>
                            <m:t>𝑎𝑛𝑔𝑙𝑒</m:t>
                          </m:r>
                          <m:r>
                            <a:rPr lang="en-US" i="1" baseline="-25000" dirty="0">
                              <a:latin typeface="Cambria Math"/>
                            </a:rPr>
                            <m:t>𝑏</m:t>
                          </m:r>
                          <m:r>
                            <a:rPr lang="en-US" b="0" i="1" dirty="0" smtClean="0">
                              <a:latin typeface="Cambria Math"/>
                            </a:rPr>
                            <m:t>(</m:t>
                          </m:r>
                          <m:r>
                            <a:rPr lang="en-US" b="0" i="1" dirty="0" smtClean="0">
                              <a:latin typeface="Cambria Math"/>
                            </a:rPr>
                            <m:t>𝑖</m:t>
                          </m:r>
                          <m:r>
                            <a:rPr lang="en-US" b="0" i="1" dirty="0" smtClean="0">
                              <a:latin typeface="Cambria Math"/>
                            </a:rPr>
                            <m:t>)/</m:t>
                          </m:r>
                          <m:r>
                            <a:rPr lang="en-US" b="0" i="1" dirty="0" smtClean="0">
                              <a:latin typeface="Cambria Math"/>
                            </a:rPr>
                            <m:t>𝑁</m:t>
                          </m:r>
                          <m:r>
                            <a:rPr lang="en-US" b="0" i="1" baseline="-25000" dirty="0" smtClean="0">
                              <a:latin typeface="Cambria Math"/>
                            </a:rPr>
                            <m:t> </m:t>
                          </m:r>
                        </m:e>
                      </m:nary>
                    </m:oMath>
                  </m:oMathPara>
                </a14:m>
                <a:endParaRPr lang="en-US" dirty="0"/>
              </a:p>
            </p:txBody>
          </p:sp>
        </mc:Choice>
        <mc:Fallback xmlns="">
          <p:sp>
            <p:nvSpPr>
              <p:cNvPr id="1054" name="矩形 1053"/>
              <p:cNvSpPr>
                <a:spLocks noRot="1" noChangeAspect="1" noMove="1" noResize="1" noEditPoints="1" noAdjustHandles="1" noChangeArrowheads="1" noChangeShapeType="1" noTextEdit="1"/>
              </p:cNvSpPr>
              <p:nvPr/>
            </p:nvSpPr>
            <p:spPr>
              <a:xfrm>
                <a:off x="38722" y="3800525"/>
                <a:ext cx="2766259" cy="1141916"/>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9728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Authentication</a:t>
            </a:r>
            <a:endParaRPr lang="en-SG" smtClean="0"/>
          </a:p>
        </p:txBody>
      </p:sp>
      <p:sp>
        <p:nvSpPr>
          <p:cNvPr id="3" name="Content Placeholder 2"/>
          <p:cNvSpPr>
            <a:spLocks noGrp="1"/>
          </p:cNvSpPr>
          <p:nvPr>
            <p:ph idx="1"/>
          </p:nvPr>
        </p:nvSpPr>
        <p:spPr/>
        <p:txBody>
          <a:bodyPr/>
          <a:lstStyle/>
          <a:p>
            <a:pPr>
              <a:defRPr/>
            </a:pPr>
            <a:r>
              <a:rPr lang="en-US" dirty="0" smtClean="0"/>
              <a:t>Minutiae position extraction</a:t>
            </a:r>
          </a:p>
          <a:p>
            <a:pPr>
              <a:defRPr/>
            </a:pPr>
            <a:r>
              <a:rPr lang="en-US" dirty="0" smtClean="0"/>
              <a:t>Orientation extraction</a:t>
            </a:r>
          </a:p>
          <a:p>
            <a:pPr>
              <a:defRPr/>
            </a:pPr>
            <a:r>
              <a:rPr lang="en-US" dirty="0" smtClean="0"/>
              <a:t>Reference points detection</a:t>
            </a:r>
          </a:p>
          <a:p>
            <a:pPr>
              <a:defRPr/>
            </a:pPr>
            <a:r>
              <a:rPr lang="en-US" dirty="0" smtClean="0">
                <a:solidFill>
                  <a:srgbClr val="FF0000"/>
                </a:solidFill>
              </a:rPr>
              <a:t>Fingerprint matching</a:t>
            </a:r>
          </a:p>
          <a:p>
            <a:pPr marL="0" indent="0">
              <a:buFontTx/>
              <a:buNone/>
              <a:defRPr/>
            </a:pPr>
            <a:endParaRPr lang="en-SG" dirty="0"/>
          </a:p>
        </p:txBody>
      </p:sp>
      <p:pic>
        <p:nvPicPr>
          <p:cNvPr id="133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3635375"/>
            <a:ext cx="67722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7360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Fingerprint matching</a:t>
            </a:r>
            <a:endParaRPr lang="en-SG"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3839"/>
            <a:ext cx="9110892" cy="446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954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Experimental results</a:t>
            </a:r>
            <a:endParaRPr lang="en-SG" dirty="0" smtClean="0"/>
          </a:p>
        </p:txBody>
      </p:sp>
      <p:sp>
        <p:nvSpPr>
          <p:cNvPr id="3" name="Content Placeholder 2"/>
          <p:cNvSpPr>
            <a:spLocks noGrp="1"/>
          </p:cNvSpPr>
          <p:nvPr>
            <p:ph idx="1"/>
          </p:nvPr>
        </p:nvSpPr>
        <p:spPr>
          <a:xfrm>
            <a:off x="487030" y="1136815"/>
            <a:ext cx="8229600" cy="4525963"/>
          </a:xfrm>
        </p:spPr>
        <p:txBody>
          <a:bodyPr/>
          <a:lstStyle/>
          <a:p>
            <a:pPr>
              <a:defRPr/>
            </a:pPr>
            <a:endParaRPr lang="en-SG" dirty="0" smtClean="0"/>
          </a:p>
          <a:p>
            <a:pPr>
              <a:defRPr/>
            </a:pPr>
            <a:endParaRPr lang="en-SG" dirty="0"/>
          </a:p>
          <a:p>
            <a:pPr>
              <a:defRPr/>
            </a:pPr>
            <a:r>
              <a:rPr lang="en-SG" dirty="0" smtClean="0"/>
              <a:t>Database: </a:t>
            </a:r>
            <a:r>
              <a:rPr lang="en-SG" b="1" dirty="0" smtClean="0">
                <a:solidFill>
                  <a:srgbClr val="FF0000"/>
                </a:solidFill>
              </a:rPr>
              <a:t>FVC2002 </a:t>
            </a:r>
            <a:r>
              <a:rPr lang="en-SG" b="1" dirty="0">
                <a:solidFill>
                  <a:srgbClr val="FF0000"/>
                </a:solidFill>
              </a:rPr>
              <a:t>DB2_A</a:t>
            </a:r>
            <a:r>
              <a:rPr lang="en-SG" dirty="0"/>
              <a:t>. </a:t>
            </a:r>
            <a:endParaRPr lang="en-SG" dirty="0" smtClean="0"/>
          </a:p>
          <a:p>
            <a:pPr>
              <a:defRPr/>
            </a:pPr>
            <a:r>
              <a:rPr lang="en-SG" dirty="0" smtClean="0"/>
              <a:t>The </a:t>
            </a:r>
            <a:r>
              <a:rPr lang="en-SG" b="1" dirty="0" err="1">
                <a:solidFill>
                  <a:srgbClr val="FF0000"/>
                </a:solidFill>
              </a:rPr>
              <a:t>VeriFinger</a:t>
            </a:r>
            <a:r>
              <a:rPr lang="en-SG" b="1" dirty="0">
                <a:solidFill>
                  <a:srgbClr val="FF0000"/>
                </a:solidFill>
              </a:rPr>
              <a:t> 6.3 </a:t>
            </a:r>
            <a:r>
              <a:rPr lang="en-SG" dirty="0"/>
              <a:t>is used for the minutiae positions extraction and the minutiae </a:t>
            </a:r>
            <a:r>
              <a:rPr lang="en-SG" dirty="0" smtClean="0"/>
              <a:t>matching</a:t>
            </a:r>
            <a:endParaRPr lang="en-SG" dirty="0"/>
          </a:p>
          <a:p>
            <a:pPr>
              <a:defRPr/>
            </a:pPr>
            <a:r>
              <a:rPr lang="en-SG" dirty="0" smtClean="0"/>
              <a:t>We use </a:t>
            </a:r>
            <a:r>
              <a:rPr lang="en-SG" dirty="0"/>
              <a:t>the </a:t>
            </a:r>
            <a:r>
              <a:rPr lang="en-SG" b="1" dirty="0">
                <a:solidFill>
                  <a:srgbClr val="FF0000"/>
                </a:solidFill>
              </a:rPr>
              <a:t>first two </a:t>
            </a:r>
            <a:r>
              <a:rPr lang="en-SG" b="1" dirty="0" smtClean="0">
                <a:solidFill>
                  <a:srgbClr val="FF0000"/>
                </a:solidFill>
              </a:rPr>
              <a:t>impressions</a:t>
            </a:r>
            <a:r>
              <a:rPr lang="en-SG" dirty="0"/>
              <a:t> </a:t>
            </a:r>
            <a:r>
              <a:rPr lang="en-SG" dirty="0" smtClean="0"/>
              <a:t>in the database, which </a:t>
            </a:r>
            <a:r>
              <a:rPr lang="en-SG" dirty="0"/>
              <a:t>contain 200 fingerprints from 100 </a:t>
            </a:r>
            <a:r>
              <a:rPr lang="en-SG" dirty="0" smtClean="0"/>
              <a:t>fingers</a:t>
            </a:r>
          </a:p>
          <a:p>
            <a:r>
              <a:rPr lang="en-US" dirty="0" smtClean="0"/>
              <a:t>Two different fingers form a </a:t>
            </a:r>
            <a:r>
              <a:rPr lang="en-US" b="1" dirty="0" smtClean="0">
                <a:solidFill>
                  <a:srgbClr val="FF0000"/>
                </a:solidFill>
              </a:rPr>
              <a:t>finger pair</a:t>
            </a:r>
          </a:p>
          <a:p>
            <a:pPr marL="0" indent="0">
              <a:buNone/>
              <a:defRPr/>
            </a:pPr>
            <a:endParaRPr lang="en-SG" dirty="0" smtClean="0"/>
          </a:p>
          <a:p>
            <a:pPr>
              <a:defRPr/>
            </a:pPr>
            <a:endParaRPr lang="en-SG" dirty="0"/>
          </a:p>
          <a:p>
            <a:pPr>
              <a:defRPr/>
            </a:pPr>
            <a:endParaRPr lang="en-SG" dirty="0" smtClean="0"/>
          </a:p>
          <a:p>
            <a:pPr>
              <a:defRPr/>
            </a:pPr>
            <a:endParaRPr lang="en-SG" dirty="0"/>
          </a:p>
          <a:p>
            <a:pPr>
              <a:defRPr/>
            </a:pPr>
            <a:endParaRPr lang="en-SG" dirty="0" smtClean="0"/>
          </a:p>
          <a:p>
            <a:pPr>
              <a:defRPr/>
            </a:pPr>
            <a:endParaRPr lang="en-SG" dirty="0" smtClean="0"/>
          </a:p>
          <a:p>
            <a:pPr marL="0" indent="0">
              <a:buFontTx/>
              <a:buNone/>
              <a:defRPr/>
            </a:pPr>
            <a:endParaRPr lang="en-SG" dirty="0"/>
          </a:p>
        </p:txBody>
      </p:sp>
    </p:spTree>
    <p:extLst>
      <p:ext uri="{BB962C8B-B14F-4D97-AF65-F5344CB8AC3E}">
        <p14:creationId xmlns:p14="http://schemas.microsoft.com/office/powerpoint/2010/main" val="2670605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Part 1: Evaluating the performance of the proposed system</a:t>
            </a:r>
            <a:endParaRPr lang="en-US" dirty="0"/>
          </a:p>
        </p:txBody>
      </p:sp>
      <p:sp>
        <p:nvSpPr>
          <p:cNvPr id="3" name="内容占位符 2"/>
          <p:cNvSpPr>
            <a:spLocks noGrp="1"/>
          </p:cNvSpPr>
          <p:nvPr>
            <p:ph idx="1"/>
          </p:nvPr>
        </p:nvSpPr>
        <p:spPr/>
        <p:txBody>
          <a:bodyPr/>
          <a:lstStyle/>
          <a:p>
            <a:r>
              <a:rPr lang="en-US" dirty="0" smtClean="0"/>
              <a:t>The 100 fingers are </a:t>
            </a:r>
            <a:r>
              <a:rPr lang="en-US" b="1" dirty="0" smtClean="0">
                <a:solidFill>
                  <a:srgbClr val="FF0000"/>
                </a:solidFill>
              </a:rPr>
              <a:t>randomly paired </a:t>
            </a:r>
            <a:r>
              <a:rPr lang="en-US" dirty="0" smtClean="0"/>
              <a:t>to produce a group of 50 </a:t>
            </a:r>
            <a:r>
              <a:rPr lang="en-US" b="1" dirty="0" smtClean="0">
                <a:solidFill>
                  <a:srgbClr val="FF0000"/>
                </a:solidFill>
              </a:rPr>
              <a:t>non-overlapped</a:t>
            </a:r>
            <a:r>
              <a:rPr lang="en-US" dirty="0" smtClean="0"/>
              <a:t> finger pairs.</a:t>
            </a:r>
          </a:p>
          <a:p>
            <a:r>
              <a:rPr lang="en-US" dirty="0" smtClean="0"/>
              <a:t>The random pairing process is repeated 10 times to have 10 groups of </a:t>
            </a:r>
            <a:r>
              <a:rPr lang="en-US" dirty="0"/>
              <a:t>50 non-overlapped </a:t>
            </a:r>
            <a:r>
              <a:rPr lang="en-US" dirty="0" smtClean="0"/>
              <a:t>finger pairs.</a:t>
            </a:r>
          </a:p>
          <a:p>
            <a:pPr marL="0" indent="0">
              <a:buNone/>
            </a:pPr>
            <a:endParaRPr lang="en-US" dirty="0" smtClean="0"/>
          </a:p>
          <a:p>
            <a:pPr marL="0" indent="0">
              <a:buNone/>
            </a:pPr>
            <a:r>
              <a:rPr lang="en-US" dirty="0" smtClean="0"/>
              <a:t>For </a:t>
            </a:r>
            <a:r>
              <a:rPr lang="en-US" dirty="0"/>
              <a:t>each group: </a:t>
            </a:r>
          </a:p>
          <a:p>
            <a:r>
              <a:rPr lang="en-US" dirty="0"/>
              <a:t>The first impressions of each </a:t>
            </a:r>
            <a:r>
              <a:rPr lang="en-US" dirty="0" smtClean="0"/>
              <a:t>finger pair are </a:t>
            </a:r>
            <a:r>
              <a:rPr lang="en-US" dirty="0"/>
              <a:t>used to produce two combined minutiae </a:t>
            </a:r>
            <a:r>
              <a:rPr lang="en-US" dirty="0" smtClean="0"/>
              <a:t>templates. </a:t>
            </a:r>
            <a:r>
              <a:rPr lang="en-US" b="1" dirty="0">
                <a:solidFill>
                  <a:srgbClr val="FF0000"/>
                </a:solidFill>
              </a:rPr>
              <a:t>100 </a:t>
            </a:r>
            <a:r>
              <a:rPr lang="en-US" b="1" dirty="0" smtClean="0">
                <a:solidFill>
                  <a:srgbClr val="FF0000"/>
                </a:solidFill>
              </a:rPr>
              <a:t>templates in total</a:t>
            </a:r>
            <a:r>
              <a:rPr lang="en-US" dirty="0" smtClean="0">
                <a:solidFill>
                  <a:srgbClr val="FF0000"/>
                </a:solidFill>
              </a:rPr>
              <a:t>. </a:t>
            </a:r>
            <a:r>
              <a:rPr lang="en-US" dirty="0"/>
              <a:t>The </a:t>
            </a:r>
            <a:r>
              <a:rPr lang="en-US" dirty="0" smtClean="0"/>
              <a:t>corresponding second </a:t>
            </a:r>
            <a:r>
              <a:rPr lang="en-US" dirty="0"/>
              <a:t>impressions </a:t>
            </a:r>
            <a:r>
              <a:rPr lang="en-US" dirty="0" smtClean="0"/>
              <a:t>are </a:t>
            </a:r>
            <a:r>
              <a:rPr lang="en-US" dirty="0"/>
              <a:t>matched against the </a:t>
            </a:r>
            <a:r>
              <a:rPr lang="en-US" dirty="0" smtClean="0"/>
              <a:t>template </a:t>
            </a:r>
            <a:r>
              <a:rPr lang="en-US" dirty="0"/>
              <a:t>using our proposed fingerprint matching algorithm.</a:t>
            </a:r>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006290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Part 1: Evaluating the performance of the proposed system</a:t>
            </a:r>
          </a:p>
        </p:txBody>
      </p:sp>
      <p:pic>
        <p:nvPicPr>
          <p:cNvPr id="9219" name="Picture 3" descr="C:\Users\blazeli\Desktop\untitled.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28554"/>
            <a:ext cx="5334000" cy="40005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86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pitchFamily="2" charset="-122"/>
              </a:rPr>
              <a:t>Existing </a:t>
            </a:r>
            <a:r>
              <a:rPr lang="en-US" altLang="zh-CN" dirty="0" smtClean="0">
                <a:ea typeface="宋体" pitchFamily="2" charset="-122"/>
              </a:rPr>
              <a:t>techniques</a:t>
            </a:r>
            <a:br>
              <a:rPr lang="en-US" altLang="zh-CN" dirty="0" smtClean="0">
                <a:ea typeface="宋体" pitchFamily="2" charset="-122"/>
              </a:rPr>
            </a:br>
            <a:endParaRPr lang="en-US" dirty="0"/>
          </a:p>
        </p:txBody>
      </p:sp>
      <p:sp>
        <p:nvSpPr>
          <p:cNvPr id="3" name="内容占位符 2"/>
          <p:cNvSpPr>
            <a:spLocks noGrp="1"/>
          </p:cNvSpPr>
          <p:nvPr>
            <p:ph idx="1"/>
          </p:nvPr>
        </p:nvSpPr>
        <p:spPr/>
        <p:txBody>
          <a:bodyPr/>
          <a:lstStyle/>
          <a:p>
            <a:r>
              <a:rPr lang="en-US" altLang="zh-CN" sz="2400" dirty="0" smtClean="0">
                <a:ea typeface="宋体" pitchFamily="2" charset="-122"/>
              </a:rPr>
              <a:t>Template encryption</a:t>
            </a:r>
          </a:p>
          <a:p>
            <a:r>
              <a:rPr lang="en-US" altLang="zh-CN" sz="2400" dirty="0" smtClean="0">
                <a:ea typeface="宋体" pitchFamily="2" charset="-122"/>
              </a:rPr>
              <a:t>Cancelable biometric generation</a:t>
            </a:r>
          </a:p>
          <a:p>
            <a:r>
              <a:rPr lang="en-US" altLang="zh-CN" sz="2400" dirty="0" smtClean="0">
                <a:ea typeface="宋体" pitchFamily="2" charset="-122"/>
              </a:rPr>
              <a:t>Biometric key generation</a:t>
            </a:r>
          </a:p>
          <a:p>
            <a:r>
              <a:rPr lang="en-US" altLang="zh-CN" sz="2400" dirty="0" smtClean="0">
                <a:ea typeface="宋体" pitchFamily="2" charset="-122"/>
              </a:rPr>
              <a:t>Biometric data hiding</a:t>
            </a:r>
          </a:p>
          <a:p>
            <a:endParaRPr lang="en-US" dirty="0"/>
          </a:p>
        </p:txBody>
      </p:sp>
    </p:spTree>
    <p:extLst>
      <p:ext uri="{BB962C8B-B14F-4D97-AF65-F5344CB8AC3E}">
        <p14:creationId xmlns:p14="http://schemas.microsoft.com/office/powerpoint/2010/main" val="2696425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Part </a:t>
            </a:r>
            <a:r>
              <a:rPr lang="en-US" dirty="0" smtClean="0"/>
              <a:t>2: Evaluating the </a:t>
            </a:r>
            <a:r>
              <a:rPr lang="en-US" dirty="0"/>
              <a:t>possibility to attack other systems </a:t>
            </a:r>
            <a:r>
              <a:rPr lang="en-US" dirty="0" smtClean="0"/>
              <a:t>by using the combined minutiae templates</a:t>
            </a:r>
            <a:endParaRPr lang="en-US" dirty="0"/>
          </a:p>
        </p:txBody>
      </p:sp>
      <p:sp>
        <p:nvSpPr>
          <p:cNvPr id="3" name="内容占位符 2"/>
          <p:cNvSpPr>
            <a:spLocks noGrp="1"/>
          </p:cNvSpPr>
          <p:nvPr>
            <p:ph idx="1"/>
          </p:nvPr>
        </p:nvSpPr>
        <p:spPr>
          <a:xfrm>
            <a:off x="457200" y="1841083"/>
            <a:ext cx="8229600" cy="4525963"/>
          </a:xfrm>
        </p:spPr>
        <p:txBody>
          <a:bodyPr/>
          <a:lstStyle/>
          <a:p>
            <a:endParaRPr lang="en-US" dirty="0" smtClean="0"/>
          </a:p>
          <a:p>
            <a:r>
              <a:rPr lang="en-US" dirty="0" smtClean="0"/>
              <a:t>In case the combined minutiae templates are stolen, the attacker can use the combined minutiae templates to attack other systems which store the original minutiae template. How is the successful attack rate? </a:t>
            </a:r>
          </a:p>
          <a:p>
            <a:endParaRPr lang="en-US" dirty="0" smtClean="0"/>
          </a:p>
          <a:p>
            <a:r>
              <a:rPr lang="en-US" dirty="0" smtClean="0"/>
              <a:t>The combined minutiae templates generated in Part 1 are matched against the corresponding fingerprint A (providing the minutiae position). In total </a:t>
            </a:r>
            <a:r>
              <a:rPr lang="en-US" b="1" dirty="0" smtClean="0">
                <a:solidFill>
                  <a:srgbClr val="FF0000"/>
                </a:solidFill>
              </a:rPr>
              <a:t>100*10=1000 matches</a:t>
            </a:r>
            <a:r>
              <a:rPr lang="en-US" dirty="0" smtClean="0"/>
              <a:t>.</a:t>
            </a:r>
          </a:p>
          <a:p>
            <a:r>
              <a:rPr lang="en-US" dirty="0"/>
              <a:t>The combined minutiae </a:t>
            </a:r>
            <a:r>
              <a:rPr lang="en-US" dirty="0" smtClean="0"/>
              <a:t>templates </a:t>
            </a:r>
            <a:r>
              <a:rPr lang="en-US" dirty="0"/>
              <a:t>generated in Part 1 are matched against </a:t>
            </a:r>
            <a:r>
              <a:rPr lang="en-US" dirty="0" smtClean="0"/>
              <a:t>the </a:t>
            </a:r>
            <a:r>
              <a:rPr lang="en-US" dirty="0"/>
              <a:t>corresponding </a:t>
            </a:r>
            <a:r>
              <a:rPr lang="en-US" dirty="0" smtClean="0"/>
              <a:t>fingerprint B (providing </a:t>
            </a:r>
            <a:r>
              <a:rPr lang="en-US" dirty="0"/>
              <a:t>the </a:t>
            </a:r>
            <a:r>
              <a:rPr lang="en-US" dirty="0" smtClean="0"/>
              <a:t>orientation). </a:t>
            </a:r>
            <a:r>
              <a:rPr lang="en-US" dirty="0"/>
              <a:t>In total </a:t>
            </a:r>
            <a:r>
              <a:rPr lang="en-US" b="1" dirty="0">
                <a:solidFill>
                  <a:srgbClr val="FF0000"/>
                </a:solidFill>
              </a:rPr>
              <a:t>100*10=1000 </a:t>
            </a:r>
            <a:r>
              <a:rPr lang="en-US" b="1" dirty="0" smtClean="0">
                <a:solidFill>
                  <a:srgbClr val="FF0000"/>
                </a:solidFill>
              </a:rPr>
              <a:t>matches</a:t>
            </a:r>
          </a:p>
          <a:p>
            <a:endParaRPr lang="en-US" dirty="0"/>
          </a:p>
        </p:txBody>
      </p:sp>
    </p:spTree>
    <p:extLst>
      <p:ext uri="{BB962C8B-B14F-4D97-AF65-F5344CB8AC3E}">
        <p14:creationId xmlns:p14="http://schemas.microsoft.com/office/powerpoint/2010/main" val="1048140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3440" y="0"/>
            <a:ext cx="8229600" cy="1143000"/>
          </a:xfrm>
        </p:spPr>
        <p:txBody>
          <a:bodyPr/>
          <a:lstStyle/>
          <a:p>
            <a:r>
              <a:rPr lang="en-US" dirty="0"/>
              <a:t>Part 2: Evaluating the possibility to attack other systems by using the combined minutiae template</a:t>
            </a:r>
          </a:p>
        </p:txBody>
      </p:sp>
      <p:sp>
        <p:nvSpPr>
          <p:cNvPr id="4" name="矩形 3"/>
          <p:cNvSpPr/>
          <p:nvPr/>
        </p:nvSpPr>
        <p:spPr>
          <a:xfrm>
            <a:off x="452332" y="5180382"/>
            <a:ext cx="4240970" cy="923330"/>
          </a:xfrm>
          <a:prstGeom prst="rect">
            <a:avLst/>
          </a:prstGeom>
        </p:spPr>
        <p:txBody>
          <a:bodyPr wrap="square">
            <a:spAutoFit/>
          </a:bodyPr>
          <a:lstStyle/>
          <a:p>
            <a:r>
              <a:rPr lang="en-US" dirty="0" smtClean="0"/>
              <a:t>Attack the system that stores the corresponding </a:t>
            </a:r>
            <a:r>
              <a:rPr lang="en-US" dirty="0"/>
              <a:t>fingerprint </a:t>
            </a:r>
            <a:r>
              <a:rPr lang="en-US" dirty="0" smtClean="0"/>
              <a:t>A providing the minutiae position </a:t>
            </a:r>
            <a:endParaRPr lang="en-US" dirty="0"/>
          </a:p>
        </p:txBody>
      </p:sp>
      <p:sp>
        <p:nvSpPr>
          <p:cNvPr id="8" name="矩形 7"/>
          <p:cNvSpPr/>
          <p:nvPr/>
        </p:nvSpPr>
        <p:spPr>
          <a:xfrm>
            <a:off x="4723280" y="5180382"/>
            <a:ext cx="4240970" cy="923330"/>
          </a:xfrm>
          <a:prstGeom prst="rect">
            <a:avLst/>
          </a:prstGeom>
        </p:spPr>
        <p:txBody>
          <a:bodyPr wrap="square">
            <a:spAutoFit/>
          </a:bodyPr>
          <a:lstStyle/>
          <a:p>
            <a:r>
              <a:rPr lang="en-US" dirty="0" smtClean="0"/>
              <a:t>Attack the system that stores the corresponding </a:t>
            </a:r>
            <a:r>
              <a:rPr lang="en-US" dirty="0"/>
              <a:t>fingerprint </a:t>
            </a:r>
            <a:r>
              <a:rPr lang="en-US" dirty="0" smtClean="0"/>
              <a:t>B providing the orientation</a:t>
            </a:r>
            <a:endParaRPr lang="en-US" dirty="0"/>
          </a:p>
        </p:txBody>
      </p:sp>
      <p:pic>
        <p:nvPicPr>
          <p:cNvPr id="10242" name="Picture 2" descr="C:\Users\blazeli\Desktop\untitled.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6" y="1713562"/>
            <a:ext cx="4470818" cy="335311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243" name="Picture 3" descr="C:\Users\blazeli\Desktop\untitled.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869" y="1693332"/>
            <a:ext cx="4497792" cy="337334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31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Part </a:t>
            </a:r>
            <a:r>
              <a:rPr lang="en-US" dirty="0" smtClean="0"/>
              <a:t>3: Evaluating </a:t>
            </a:r>
            <a:r>
              <a:rPr lang="en-US" dirty="0"/>
              <a:t>the </a:t>
            </a:r>
            <a:r>
              <a:rPr lang="en-US" dirty="0" err="1" smtClean="0"/>
              <a:t>cancelablity</a:t>
            </a:r>
            <a:r>
              <a:rPr lang="en-US" dirty="0" smtClean="0"/>
              <a:t> of the system</a:t>
            </a:r>
            <a:endParaRPr lang="en-US" dirty="0"/>
          </a:p>
        </p:txBody>
      </p:sp>
      <p:sp>
        <p:nvSpPr>
          <p:cNvPr id="3" name="内容占位符 2"/>
          <p:cNvSpPr>
            <a:spLocks noGrp="1"/>
          </p:cNvSpPr>
          <p:nvPr>
            <p:ph idx="1"/>
          </p:nvPr>
        </p:nvSpPr>
        <p:spPr/>
        <p:txBody>
          <a:bodyPr/>
          <a:lstStyle/>
          <a:p>
            <a:r>
              <a:rPr lang="en-US" dirty="0" smtClean="0"/>
              <a:t>For a set of </a:t>
            </a:r>
            <a:r>
              <a:rPr lang="en-US" i="1" dirty="0" smtClean="0">
                <a:latin typeface="Times New Roman" pitchFamily="18" charset="0"/>
                <a:cs typeface="Times New Roman" pitchFamily="18" charset="0"/>
              </a:rPr>
              <a:t>J</a:t>
            </a:r>
            <a:r>
              <a:rPr lang="en-US" dirty="0" smtClean="0"/>
              <a:t>  &gt; 2 fingers, </a:t>
            </a:r>
            <a:r>
              <a:rPr lang="en-US" dirty="0"/>
              <a:t>our system is able to create more different templates </a:t>
            </a:r>
            <a:r>
              <a:rPr lang="en-US" dirty="0" smtClean="0"/>
              <a:t>(</a:t>
            </a:r>
            <a:r>
              <a:rPr lang="en-US" b="1" i="1" dirty="0">
                <a:solidFill>
                  <a:srgbClr val="FF0000"/>
                </a:solidFill>
                <a:latin typeface="Times New Roman" pitchFamily="18" charset="0"/>
                <a:cs typeface="Times New Roman" pitchFamily="18" charset="0"/>
              </a:rPr>
              <a:t>J</a:t>
            </a:r>
            <a:r>
              <a:rPr lang="en-US" b="1" dirty="0">
                <a:solidFill>
                  <a:srgbClr val="FF0000"/>
                </a:solidFill>
              </a:rPr>
              <a:t> ×</a:t>
            </a:r>
            <a:r>
              <a:rPr lang="en-US" b="1" dirty="0" smtClean="0">
                <a:solidFill>
                  <a:srgbClr val="FF0000"/>
                </a:solidFill>
              </a:rPr>
              <a:t>(</a:t>
            </a:r>
            <a:r>
              <a:rPr lang="en-US" b="1" i="1" dirty="0" smtClean="0">
                <a:solidFill>
                  <a:srgbClr val="FF0000"/>
                </a:solidFill>
                <a:latin typeface="Times New Roman" pitchFamily="18" charset="0"/>
                <a:cs typeface="Times New Roman" pitchFamily="18" charset="0"/>
              </a:rPr>
              <a:t>J</a:t>
            </a:r>
            <a:r>
              <a:rPr lang="en-US" b="1" dirty="0" smtClean="0">
                <a:solidFill>
                  <a:srgbClr val="FF0000"/>
                </a:solidFill>
              </a:rPr>
              <a:t> -1)</a:t>
            </a:r>
            <a:r>
              <a:rPr lang="en-US" dirty="0" smtClean="0"/>
              <a:t>) </a:t>
            </a:r>
            <a:r>
              <a:rPr lang="en-US" dirty="0"/>
              <a:t>than a traditional fingerprint </a:t>
            </a:r>
            <a:r>
              <a:rPr lang="en-US" dirty="0" smtClean="0"/>
              <a:t>recognition</a:t>
            </a:r>
          </a:p>
          <a:p>
            <a:endParaRPr lang="en-US" dirty="0"/>
          </a:p>
          <a:p>
            <a:r>
              <a:rPr lang="en-US" dirty="0" smtClean="0"/>
              <a:t>Considering a database that stores all </a:t>
            </a:r>
            <a:r>
              <a:rPr lang="en-US" dirty="0"/>
              <a:t>the possible </a:t>
            </a:r>
            <a:r>
              <a:rPr lang="en-US" dirty="0" smtClean="0"/>
              <a:t>combined minutiae templates generated from a set of fingers. How is the performance of our system on such a database?</a:t>
            </a:r>
            <a:endParaRPr lang="en-US" dirty="0"/>
          </a:p>
          <a:p>
            <a:endParaRPr lang="en-US" dirty="0" smtClean="0"/>
          </a:p>
          <a:p>
            <a:r>
              <a:rPr lang="en-US" dirty="0" smtClean="0"/>
              <a:t>We randomly separate the 100 fingers in </a:t>
            </a:r>
            <a:r>
              <a:rPr lang="en-SG" b="1" dirty="0">
                <a:solidFill>
                  <a:srgbClr val="FF0000"/>
                </a:solidFill>
              </a:rPr>
              <a:t>FVC2002 DB2_A </a:t>
            </a:r>
            <a:r>
              <a:rPr lang="en-US" dirty="0" smtClean="0"/>
              <a:t>into to 10 groups with 10 fingers per group (</a:t>
            </a:r>
            <a:r>
              <a:rPr lang="en-US" b="1" i="1" dirty="0">
                <a:solidFill>
                  <a:srgbClr val="FF0000"/>
                </a:solidFill>
                <a:latin typeface="Times New Roman" pitchFamily="18" charset="0"/>
                <a:cs typeface="Times New Roman" pitchFamily="18" charset="0"/>
              </a:rPr>
              <a:t>J</a:t>
            </a:r>
            <a:r>
              <a:rPr lang="en-US" b="1" dirty="0">
                <a:solidFill>
                  <a:srgbClr val="FF0000"/>
                </a:solidFill>
              </a:rPr>
              <a:t> </a:t>
            </a:r>
            <a:r>
              <a:rPr lang="en-US" b="1" dirty="0" smtClean="0">
                <a:solidFill>
                  <a:srgbClr val="FF0000"/>
                </a:solidFill>
              </a:rPr>
              <a:t>=10</a:t>
            </a:r>
            <a:r>
              <a:rPr lang="en-US" dirty="0" smtClean="0"/>
              <a:t>). Each group produces </a:t>
            </a:r>
            <a:r>
              <a:rPr lang="en-US" b="1" dirty="0" smtClean="0">
                <a:solidFill>
                  <a:srgbClr val="FF0000"/>
                </a:solidFill>
              </a:rPr>
              <a:t>90</a:t>
            </a:r>
            <a:r>
              <a:rPr lang="en-US" dirty="0" smtClean="0"/>
              <a:t> combined minutiae templates to be stored in a database</a:t>
            </a:r>
            <a:endParaRPr lang="en-US" dirty="0"/>
          </a:p>
        </p:txBody>
      </p:sp>
    </p:spTree>
    <p:extLst>
      <p:ext uri="{BB962C8B-B14F-4D97-AF65-F5344CB8AC3E}">
        <p14:creationId xmlns:p14="http://schemas.microsoft.com/office/powerpoint/2010/main" val="30381626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Part 3: Evaluating the diversity of combined minutiae template</a:t>
            </a:r>
          </a:p>
        </p:txBody>
      </p:sp>
      <p:pic>
        <p:nvPicPr>
          <p:cNvPr id="11266" name="Picture 2" descr="C:\Users\blazeli\Desktop\untitled.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68592"/>
            <a:ext cx="5334000" cy="40005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135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Remarks</a:t>
            </a:r>
            <a:endParaRPr lang="en-SG" dirty="0" smtClean="0"/>
          </a:p>
        </p:txBody>
      </p:sp>
      <p:sp>
        <p:nvSpPr>
          <p:cNvPr id="3" name="Content Placeholder 2"/>
          <p:cNvSpPr>
            <a:spLocks noGrp="1"/>
          </p:cNvSpPr>
          <p:nvPr>
            <p:ph idx="1"/>
          </p:nvPr>
        </p:nvSpPr>
        <p:spPr/>
        <p:txBody>
          <a:bodyPr/>
          <a:lstStyle/>
          <a:p>
            <a:pPr>
              <a:defRPr/>
            </a:pPr>
            <a:r>
              <a:rPr lang="en-US" dirty="0" smtClean="0"/>
              <a:t>No key or token is required</a:t>
            </a:r>
          </a:p>
          <a:p>
            <a:pPr>
              <a:defRPr/>
            </a:pPr>
            <a:r>
              <a:rPr lang="en-SG" dirty="0" smtClean="0"/>
              <a:t>A combined </a:t>
            </a:r>
            <a:r>
              <a:rPr lang="en-SG" dirty="0"/>
              <a:t>minutiae template containing only a partial minutiae</a:t>
            </a:r>
          </a:p>
          <a:p>
            <a:pPr marL="0" indent="0">
              <a:buFontTx/>
              <a:buNone/>
              <a:defRPr/>
            </a:pPr>
            <a:r>
              <a:rPr lang="en-SG" dirty="0" smtClean="0"/>
              <a:t>     feature </a:t>
            </a:r>
            <a:r>
              <a:rPr lang="en-SG" dirty="0"/>
              <a:t>of each of the two fingerprints </a:t>
            </a:r>
            <a:endParaRPr lang="en-SG" dirty="0" smtClean="0"/>
          </a:p>
          <a:p>
            <a:pPr>
              <a:defRPr/>
            </a:pPr>
            <a:r>
              <a:rPr lang="en-US" dirty="0" smtClean="0"/>
              <a:t>The </a:t>
            </a:r>
            <a:r>
              <a:rPr lang="en-SG" dirty="0" smtClean="0"/>
              <a:t>combined minutiae template </a:t>
            </a:r>
            <a:r>
              <a:rPr lang="en-US" dirty="0" smtClean="0"/>
              <a:t>looks like real minutiae</a:t>
            </a:r>
          </a:p>
          <a:p>
            <a:pPr>
              <a:defRPr/>
            </a:pPr>
            <a:r>
              <a:rPr lang="en-US" dirty="0" smtClean="0"/>
              <a:t>High accuracy</a:t>
            </a:r>
          </a:p>
          <a:p>
            <a:pPr>
              <a:defRPr/>
            </a:pPr>
            <a:r>
              <a:rPr lang="en-US" dirty="0"/>
              <a:t>It is difficult to attack other systems by using the combined minutiae templates</a:t>
            </a:r>
          </a:p>
          <a:p>
            <a:pPr marL="0" indent="0">
              <a:buNone/>
              <a:defRPr/>
            </a:pPr>
            <a:endParaRPr lang="en-US" dirty="0" smtClean="0"/>
          </a:p>
          <a:p>
            <a:pPr marL="0" indent="0">
              <a:buFontTx/>
              <a:buNone/>
              <a:defRPr/>
            </a:pPr>
            <a:endParaRPr lang="en-US" dirty="0" smtClean="0"/>
          </a:p>
          <a:p>
            <a:pPr>
              <a:defRPr/>
            </a:pPr>
            <a:endParaRPr lang="en-US" dirty="0" smtClean="0"/>
          </a:p>
          <a:p>
            <a:pPr>
              <a:defRPr/>
            </a:pPr>
            <a:endParaRPr lang="en-S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Privacy protection of fingerprint database</a:t>
            </a:r>
          </a:p>
        </p:txBody>
      </p:sp>
      <p:sp>
        <p:nvSpPr>
          <p:cNvPr id="3" name="内容占位符 2"/>
          <p:cNvSpPr>
            <a:spLocks noGrp="1"/>
          </p:cNvSpPr>
          <p:nvPr>
            <p:ph idx="1"/>
          </p:nvPr>
        </p:nvSpPr>
        <p:spPr/>
        <p:txBody>
          <a:bodyPr/>
          <a:lstStyle/>
          <a:p>
            <a:r>
              <a:rPr lang="en-US" dirty="0" smtClean="0"/>
              <a:t>A novel </a:t>
            </a:r>
            <a:r>
              <a:rPr lang="en-US" dirty="0"/>
              <a:t>fingerprint authentication system </a:t>
            </a:r>
            <a:r>
              <a:rPr lang="en-US" dirty="0" smtClean="0"/>
              <a:t>is proposed to </a:t>
            </a:r>
            <a:r>
              <a:rPr lang="en-US" dirty="0"/>
              <a:t>enhance the privacy of the fingerprint </a:t>
            </a:r>
            <a:r>
              <a:rPr lang="en-US" dirty="0" smtClean="0"/>
              <a:t>database</a:t>
            </a:r>
          </a:p>
          <a:p>
            <a:pPr lvl="1">
              <a:buFont typeface="Wingdings" pitchFamily="2" charset="2"/>
              <a:buChar char="Ø"/>
            </a:pPr>
            <a:r>
              <a:rPr lang="en-US" sz="1800" dirty="0">
                <a:solidFill>
                  <a:schemeClr val="tx1"/>
                </a:solidFill>
              </a:rPr>
              <a:t>Only the </a:t>
            </a:r>
            <a:r>
              <a:rPr lang="en-US" sz="1800" b="1" dirty="0">
                <a:solidFill>
                  <a:schemeClr val="tx1"/>
                </a:solidFill>
              </a:rPr>
              <a:t>thinned fingerprint </a:t>
            </a:r>
            <a:r>
              <a:rPr lang="en-US" sz="1800" dirty="0">
                <a:solidFill>
                  <a:schemeClr val="tx1"/>
                </a:solidFill>
              </a:rPr>
              <a:t>is stored</a:t>
            </a:r>
          </a:p>
          <a:p>
            <a:pPr lvl="1">
              <a:buFont typeface="Wingdings" pitchFamily="2" charset="2"/>
              <a:buChar char="Ø"/>
            </a:pPr>
            <a:r>
              <a:rPr lang="en-US" sz="1800" dirty="0" smtClean="0">
                <a:solidFill>
                  <a:schemeClr val="tx1"/>
                </a:solidFill>
              </a:rPr>
              <a:t>The </a:t>
            </a:r>
            <a:r>
              <a:rPr lang="en-US" sz="1800" b="1" dirty="0" smtClean="0">
                <a:solidFill>
                  <a:schemeClr val="tx1"/>
                </a:solidFill>
              </a:rPr>
              <a:t>user identity</a:t>
            </a:r>
            <a:r>
              <a:rPr lang="en-US" sz="1800" dirty="0" smtClean="0">
                <a:solidFill>
                  <a:schemeClr val="tx1"/>
                </a:solidFill>
              </a:rPr>
              <a:t> is hidden into his thinned fingerprint</a:t>
            </a:r>
          </a:p>
          <a:p>
            <a:pPr>
              <a:buFont typeface="Wingdings" pitchFamily="2" charset="2"/>
              <a:buChar char="Ø"/>
            </a:pPr>
            <a:endParaRPr lang="en-US" sz="1800" dirty="0">
              <a:solidFill>
                <a:schemeClr val="tx1"/>
              </a:solidFill>
            </a:endParaRPr>
          </a:p>
          <a:p>
            <a:pPr marL="0" indent="0">
              <a:buNone/>
            </a:pPr>
            <a:endParaRPr lang="en-US" sz="1800" dirty="0" smtClean="0">
              <a:solidFill>
                <a:schemeClr val="tx1"/>
              </a:solidFill>
            </a:endParaRPr>
          </a:p>
          <a:p>
            <a:r>
              <a:rPr lang="en-US" dirty="0" smtClean="0"/>
              <a:t>A novel </a:t>
            </a:r>
            <a:r>
              <a:rPr lang="en-US" dirty="0"/>
              <a:t>data hiding scheme </a:t>
            </a:r>
            <a:r>
              <a:rPr lang="en-US" dirty="0" smtClean="0"/>
              <a:t>is proposed for </a:t>
            </a:r>
            <a:r>
              <a:rPr lang="en-US" dirty="0"/>
              <a:t>a thinned fingerprint</a:t>
            </a:r>
            <a:r>
              <a:rPr lang="en-US" dirty="0" smtClean="0"/>
              <a:t>.</a:t>
            </a:r>
          </a:p>
          <a:p>
            <a:pPr lvl="1">
              <a:buFont typeface="Wingdings" pitchFamily="2" charset="2"/>
              <a:buChar char="Ø"/>
            </a:pPr>
            <a:r>
              <a:rPr lang="en-US" sz="1800" dirty="0">
                <a:solidFill>
                  <a:schemeClr val="tx1"/>
                </a:solidFill>
              </a:rPr>
              <a:t>D</a:t>
            </a:r>
            <a:r>
              <a:rPr lang="en-US" sz="1800" dirty="0" smtClean="0">
                <a:solidFill>
                  <a:schemeClr val="tx1"/>
                </a:solidFill>
              </a:rPr>
              <a:t>oes not produce </a:t>
            </a:r>
            <a:r>
              <a:rPr lang="en-US" sz="1800" dirty="0">
                <a:solidFill>
                  <a:schemeClr val="tx1"/>
                </a:solidFill>
              </a:rPr>
              <a:t>any boundary pixel in the thinned fingerprint </a:t>
            </a:r>
            <a:r>
              <a:rPr lang="en-US" sz="1800" dirty="0" smtClean="0">
                <a:solidFill>
                  <a:schemeClr val="tx1"/>
                </a:solidFill>
              </a:rPr>
              <a:t>during data embedding</a:t>
            </a:r>
          </a:p>
          <a:p>
            <a:pPr lvl="1">
              <a:buFont typeface="Wingdings" pitchFamily="2" charset="2"/>
              <a:buChar char="Ø"/>
            </a:pPr>
            <a:r>
              <a:rPr lang="en-US" sz="1800" dirty="0" smtClean="0">
                <a:solidFill>
                  <a:schemeClr val="tx1"/>
                </a:solidFill>
              </a:rPr>
              <a:t>Reduces </a:t>
            </a:r>
            <a:r>
              <a:rPr lang="en-US" sz="1800" dirty="0">
                <a:solidFill>
                  <a:schemeClr val="tx1"/>
                </a:solidFill>
              </a:rPr>
              <a:t>the detectability of data </a:t>
            </a:r>
            <a:r>
              <a:rPr lang="en-US" sz="1800" dirty="0" smtClean="0">
                <a:solidFill>
                  <a:schemeClr val="tx1"/>
                </a:solidFill>
              </a:rPr>
              <a:t>hiding technique </a:t>
            </a:r>
            <a:r>
              <a:rPr lang="en-US" sz="1800" dirty="0">
                <a:solidFill>
                  <a:schemeClr val="tx1"/>
                </a:solidFill>
              </a:rPr>
              <a:t>used in </a:t>
            </a:r>
            <a:r>
              <a:rPr lang="en-US" sz="1800" dirty="0" smtClean="0">
                <a:solidFill>
                  <a:schemeClr val="tx1"/>
                </a:solidFill>
              </a:rPr>
              <a:t>our system</a:t>
            </a:r>
            <a:endParaRPr lang="en-US" sz="1800" dirty="0">
              <a:solidFill>
                <a:schemeClr val="tx1"/>
              </a:solidFill>
            </a:endParaRPr>
          </a:p>
        </p:txBody>
      </p:sp>
    </p:spTree>
    <p:extLst>
      <p:ext uri="{BB962C8B-B14F-4D97-AF65-F5344CB8AC3E}">
        <p14:creationId xmlns:p14="http://schemas.microsoft.com/office/powerpoint/2010/main" val="27776887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350141"/>
            <a:ext cx="8229600" cy="857256"/>
          </a:xfrm>
          <a:prstGeom prst="rect">
            <a:avLst/>
          </a:prstGeom>
        </p:spPr>
        <p:txBody>
          <a:bodyPr>
            <a:normAutofit/>
          </a:bodyPr>
          <a:lst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Verdana" pitchFamily="34" charset="0"/>
                <a:cs typeface="Arial" charset="0"/>
              </a:defRPr>
            </a:lvl2pPr>
            <a:lvl3pPr algn="l" rtl="0" eaLnBrk="0" fontAlgn="base" hangingPunct="0">
              <a:spcBef>
                <a:spcPct val="0"/>
              </a:spcBef>
              <a:spcAft>
                <a:spcPct val="0"/>
              </a:spcAft>
              <a:defRPr sz="3200" b="1">
                <a:solidFill>
                  <a:srgbClr val="FF0000"/>
                </a:solidFill>
                <a:latin typeface="Verdana" pitchFamily="34" charset="0"/>
                <a:cs typeface="Arial" charset="0"/>
              </a:defRPr>
            </a:lvl3pPr>
            <a:lvl4pPr algn="l" rtl="0" eaLnBrk="0" fontAlgn="base" hangingPunct="0">
              <a:spcBef>
                <a:spcPct val="0"/>
              </a:spcBef>
              <a:spcAft>
                <a:spcPct val="0"/>
              </a:spcAft>
              <a:defRPr sz="3200" b="1">
                <a:solidFill>
                  <a:srgbClr val="FF0000"/>
                </a:solidFill>
                <a:latin typeface="Verdana" pitchFamily="34" charset="0"/>
                <a:cs typeface="Arial" charset="0"/>
              </a:defRPr>
            </a:lvl4pPr>
            <a:lvl5pPr algn="l" rtl="0" eaLnBrk="0" fontAlgn="base" hangingPunct="0">
              <a:spcBef>
                <a:spcPct val="0"/>
              </a:spcBef>
              <a:spcAft>
                <a:spcPct val="0"/>
              </a:spcAft>
              <a:defRPr sz="3200" b="1">
                <a:solidFill>
                  <a:srgbClr val="FF0000"/>
                </a:solidFill>
                <a:latin typeface="Verdana" pitchFamily="34" charset="0"/>
                <a:cs typeface="Arial" charset="0"/>
              </a:defRPr>
            </a:lvl5pPr>
            <a:lvl6pPr marL="457200" algn="l" rtl="0" fontAlgn="base">
              <a:spcBef>
                <a:spcPct val="0"/>
              </a:spcBef>
              <a:spcAft>
                <a:spcPct val="0"/>
              </a:spcAft>
              <a:defRPr sz="3200" b="1">
                <a:solidFill>
                  <a:srgbClr val="FF0000"/>
                </a:solidFill>
                <a:latin typeface="Verdana" pitchFamily="34" charset="0"/>
                <a:cs typeface="Arial" charset="0"/>
              </a:defRPr>
            </a:lvl6pPr>
            <a:lvl7pPr marL="914400" algn="l" rtl="0" fontAlgn="base">
              <a:spcBef>
                <a:spcPct val="0"/>
              </a:spcBef>
              <a:spcAft>
                <a:spcPct val="0"/>
              </a:spcAft>
              <a:defRPr sz="3200" b="1">
                <a:solidFill>
                  <a:srgbClr val="FF0000"/>
                </a:solidFill>
                <a:latin typeface="Verdana" pitchFamily="34" charset="0"/>
                <a:cs typeface="Arial" charset="0"/>
              </a:defRPr>
            </a:lvl7pPr>
            <a:lvl8pPr marL="1371600" algn="l" rtl="0" fontAlgn="base">
              <a:spcBef>
                <a:spcPct val="0"/>
              </a:spcBef>
              <a:spcAft>
                <a:spcPct val="0"/>
              </a:spcAft>
              <a:defRPr sz="3200" b="1">
                <a:solidFill>
                  <a:srgbClr val="FF0000"/>
                </a:solidFill>
                <a:latin typeface="Verdana" pitchFamily="34" charset="0"/>
                <a:cs typeface="Arial" charset="0"/>
              </a:defRPr>
            </a:lvl8pPr>
            <a:lvl9pPr marL="1828800" algn="l" rtl="0" fontAlgn="base">
              <a:spcBef>
                <a:spcPct val="0"/>
              </a:spcBef>
              <a:spcAft>
                <a:spcPct val="0"/>
              </a:spcAft>
              <a:defRPr sz="3200" b="1">
                <a:solidFill>
                  <a:srgbClr val="FF0000"/>
                </a:solidFill>
                <a:latin typeface="Verdana" pitchFamily="34" charset="0"/>
                <a:cs typeface="Arial" charset="0"/>
              </a:defRPr>
            </a:lvl9pPr>
          </a:lstStyle>
          <a:p>
            <a:r>
              <a:rPr lang="en-US" dirty="0" smtClean="0"/>
              <a:t>Why using a thinned fingerprint?</a:t>
            </a:r>
            <a:endParaRPr lang="en-US" dirty="0"/>
          </a:p>
        </p:txBody>
      </p:sp>
      <p:sp>
        <p:nvSpPr>
          <p:cNvPr id="5" name="内容占位符 2"/>
          <p:cNvSpPr txBox="1">
            <a:spLocks/>
          </p:cNvSpPr>
          <p:nvPr/>
        </p:nvSpPr>
        <p:spPr>
          <a:xfrm>
            <a:off x="457200" y="2012138"/>
            <a:ext cx="8229600" cy="4965782"/>
          </a:xfrm>
          <a:prstGeom prst="rect">
            <a:avLst/>
          </a:prstGeom>
        </p:spPr>
        <p:txBody>
          <a:bodyPr>
            <a:normAutofit/>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endParaRPr lang="en-US" dirty="0" smtClean="0"/>
          </a:p>
          <a:p>
            <a:endParaRPr lang="en-US" dirty="0" smtClean="0"/>
          </a:p>
          <a:p>
            <a:r>
              <a:rPr lang="en-US" dirty="0" smtClean="0"/>
              <a:t>Thinned fingerprint </a:t>
            </a:r>
            <a:r>
              <a:rPr lang="en-US" b="1" i="1" dirty="0" smtClean="0"/>
              <a:t>VS. </a:t>
            </a:r>
            <a:r>
              <a:rPr lang="en-US" dirty="0" err="1" smtClean="0"/>
              <a:t>Grayscale</a:t>
            </a:r>
            <a:r>
              <a:rPr lang="en-US" dirty="0" smtClean="0"/>
              <a:t> fingerprint</a:t>
            </a:r>
          </a:p>
          <a:p>
            <a:pPr lvl="1">
              <a:buFont typeface="Wingdings" pitchFamily="2" charset="2"/>
              <a:buChar char="Ø"/>
            </a:pPr>
            <a:r>
              <a:rPr lang="en-US" sz="1800" dirty="0" smtClean="0">
                <a:solidFill>
                  <a:schemeClr val="tx1"/>
                </a:solidFill>
              </a:rPr>
              <a:t>A Thinned fingerprint is much smaller in file size and keeps all the key features</a:t>
            </a:r>
          </a:p>
          <a:p>
            <a:pPr lvl="1">
              <a:buFont typeface="Wingdings" pitchFamily="2" charset="2"/>
              <a:buChar char="Ø"/>
            </a:pPr>
            <a:r>
              <a:rPr lang="en-US" sz="1800" dirty="0" smtClean="0">
                <a:solidFill>
                  <a:schemeClr val="tx1"/>
                </a:solidFill>
              </a:rPr>
              <a:t>It is much faster to extract the fingerprint minutiae features or ridge features from the thinned fingerprint</a:t>
            </a:r>
          </a:p>
          <a:p>
            <a:r>
              <a:rPr lang="en-US" dirty="0" smtClean="0"/>
              <a:t>Thinned fingerprint </a:t>
            </a:r>
            <a:r>
              <a:rPr lang="en-US" b="1" i="1" dirty="0" smtClean="0"/>
              <a:t>VS. </a:t>
            </a:r>
            <a:r>
              <a:rPr lang="en-US" dirty="0" smtClean="0"/>
              <a:t>Minutiae features</a:t>
            </a:r>
          </a:p>
          <a:p>
            <a:pPr lvl="1">
              <a:buFont typeface="Wingdings" pitchFamily="2" charset="2"/>
              <a:buChar char="Ø"/>
            </a:pPr>
            <a:r>
              <a:rPr lang="en-US" sz="1800" dirty="0" smtClean="0">
                <a:solidFill>
                  <a:schemeClr val="tx1"/>
                </a:solidFill>
              </a:rPr>
              <a:t>Minutiae features won’t be sufficient to reconstruct the ridge valley of the original fingerprint</a:t>
            </a:r>
          </a:p>
          <a:p>
            <a:pPr lvl="1">
              <a:buFont typeface="Wingdings" pitchFamily="2" charset="2"/>
              <a:buChar char="Ø"/>
            </a:pPr>
            <a:r>
              <a:rPr lang="en-US" sz="1800" dirty="0" smtClean="0">
                <a:solidFill>
                  <a:schemeClr val="tx1"/>
                </a:solidFill>
              </a:rPr>
              <a:t>Thinned fingerprints offer flexibility in choosing fingerprint matching algorithms</a:t>
            </a:r>
          </a:p>
          <a:p>
            <a:pPr>
              <a:buFont typeface="Wingdings" pitchFamily="2" charset="2"/>
              <a:buChar char="Ø"/>
            </a:pPr>
            <a:endParaRPr lang="en-US" dirty="0" smtClean="0"/>
          </a:p>
          <a:p>
            <a:pPr>
              <a:buFontTx/>
              <a:buNone/>
            </a:pPr>
            <a:endParaRPr lang="en-US" dirty="0" smtClean="0"/>
          </a:p>
          <a:p>
            <a:pPr>
              <a:buFontTx/>
              <a:buNone/>
            </a:pPr>
            <a:endParaRPr lang="en-US" dirty="0" smtClean="0"/>
          </a:p>
          <a:p>
            <a:pPr>
              <a:buFontTx/>
              <a:buNone/>
            </a:pPr>
            <a:endParaRPr lang="en-US" dirty="0"/>
          </a:p>
        </p:txBody>
      </p:sp>
      <p:pic>
        <p:nvPicPr>
          <p:cNvPr id="6" name="图片 5" descr="1_r.bmp"/>
          <p:cNvPicPr>
            <a:picLocks noChangeAspect="1"/>
          </p:cNvPicPr>
          <p:nvPr/>
        </p:nvPicPr>
        <p:blipFill>
          <a:blip r:embed="rId2" cstate="print"/>
          <a:stretch>
            <a:fillRect/>
          </a:stretch>
        </p:blipFill>
        <p:spPr>
          <a:xfrm>
            <a:off x="1343005" y="1027514"/>
            <a:ext cx="1273493" cy="1440180"/>
          </a:xfrm>
          <a:prstGeom prst="rect">
            <a:avLst/>
          </a:prstGeom>
        </p:spPr>
      </p:pic>
      <p:pic>
        <p:nvPicPr>
          <p:cNvPr id="7" name="图片 6" descr="thin1_r.bmp"/>
          <p:cNvPicPr>
            <a:picLocks noChangeAspect="1"/>
          </p:cNvPicPr>
          <p:nvPr/>
        </p:nvPicPr>
        <p:blipFill>
          <a:blip r:embed="rId3" cstate="print"/>
          <a:stretch>
            <a:fillRect/>
          </a:stretch>
        </p:blipFill>
        <p:spPr>
          <a:xfrm>
            <a:off x="3621996" y="1027514"/>
            <a:ext cx="1273493" cy="1440180"/>
          </a:xfrm>
          <a:prstGeom prst="rect">
            <a:avLst/>
          </a:prstGeom>
        </p:spPr>
      </p:pic>
      <p:pic>
        <p:nvPicPr>
          <p:cNvPr id="8" name="图片 7" descr="minutiae.bmp"/>
          <p:cNvPicPr>
            <a:picLocks noChangeAspect="1"/>
          </p:cNvPicPr>
          <p:nvPr/>
        </p:nvPicPr>
        <p:blipFill>
          <a:blip r:embed="rId4" cstate="print"/>
          <a:srcRect l="23305" t="9934" r="21610" b="18046"/>
          <a:stretch>
            <a:fillRect/>
          </a:stretch>
        </p:blipFill>
        <p:spPr>
          <a:xfrm>
            <a:off x="5964458" y="1027514"/>
            <a:ext cx="1300169" cy="1450184"/>
          </a:xfrm>
          <a:prstGeom prst="rect">
            <a:avLst/>
          </a:prstGeom>
        </p:spPr>
      </p:pic>
    </p:spTree>
    <p:extLst>
      <p:ext uri="{BB962C8B-B14F-4D97-AF65-F5344CB8AC3E}">
        <p14:creationId xmlns:p14="http://schemas.microsoft.com/office/powerpoint/2010/main" val="1185124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proposed fingerprint authentication system</a:t>
            </a:r>
            <a:br>
              <a:rPr lang="en-US" altLang="zh-CN" dirty="0"/>
            </a:br>
            <a:endParaRPr lang="en-US"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098" y="2720713"/>
            <a:ext cx="685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993098" y="1939338"/>
            <a:ext cx="1357322"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rPr>
              <a:t>Additional biometric data </a:t>
            </a:r>
            <a:endParaRPr lang="zh-CN" altLang="en-US" sz="1400" dirty="0">
              <a:solidFill>
                <a:schemeClr val="tx1"/>
              </a:solidFill>
            </a:endParaRPr>
          </a:p>
        </p:txBody>
      </p:sp>
      <p:cxnSp>
        <p:nvCxnSpPr>
          <p:cNvPr id="9" name="直接连接符 8"/>
          <p:cNvCxnSpPr/>
          <p:nvPr/>
        </p:nvCxnSpPr>
        <p:spPr>
          <a:xfrm>
            <a:off x="2493296" y="2296528"/>
            <a:ext cx="242889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rot="5400000">
            <a:off x="4464988" y="2753728"/>
            <a:ext cx="914400"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819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proposed fingerprint authentication system</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728710"/>
            <a:ext cx="68580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9483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proposed data hiding scheme for thinned fingerprint</a:t>
            </a:r>
            <a:br>
              <a:rPr lang="en-US" dirty="0"/>
            </a:br>
            <a:endParaRPr lang="en-US" dirty="0"/>
          </a:p>
        </p:txBody>
      </p:sp>
      <p:sp>
        <p:nvSpPr>
          <p:cNvPr id="3" name="内容占位符 2"/>
          <p:cNvSpPr>
            <a:spLocks noGrp="1"/>
          </p:cNvSpPr>
          <p:nvPr>
            <p:ph idx="1"/>
          </p:nvPr>
        </p:nvSpPr>
        <p:spPr/>
        <p:txBody>
          <a:bodyPr/>
          <a:lstStyle/>
          <a:p>
            <a:r>
              <a:rPr lang="en-US" altLang="zh-CN" dirty="0" smtClean="0"/>
              <a:t>Existing works for binary image data hiding are not appropriate for the thinned fingerprint</a:t>
            </a:r>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smtClean="0"/>
          </a:p>
          <a:p>
            <a:r>
              <a:rPr lang="en-US" altLang="zh-CN" dirty="0" smtClean="0"/>
              <a:t>In the data embedding of our proposed method</a:t>
            </a:r>
          </a:p>
          <a:p>
            <a:pPr lvl="1">
              <a:buFont typeface="Wingdings" pitchFamily="2" charset="2"/>
              <a:buChar char="Ø"/>
            </a:pPr>
            <a:r>
              <a:rPr lang="en-US" altLang="zh-CN" sz="1800" dirty="0">
                <a:solidFill>
                  <a:schemeClr val="tx1"/>
                </a:solidFill>
                <a:sym typeface="Symbol"/>
              </a:rPr>
              <a:t>No modification of minutiae points </a:t>
            </a:r>
            <a:endParaRPr lang="en-US" altLang="zh-CN" sz="1800" dirty="0" smtClean="0">
              <a:solidFill>
                <a:schemeClr val="tx1"/>
              </a:solidFill>
              <a:sym typeface="Symbol"/>
            </a:endParaRPr>
          </a:p>
          <a:p>
            <a:pPr lvl="1">
              <a:buFont typeface="Wingdings" pitchFamily="2" charset="2"/>
              <a:buChar char="Ø"/>
            </a:pPr>
            <a:r>
              <a:rPr lang="en-US" sz="1800" dirty="0" smtClean="0">
                <a:solidFill>
                  <a:schemeClr val="tx1"/>
                </a:solidFill>
              </a:rPr>
              <a:t>No </a:t>
            </a:r>
            <a:r>
              <a:rPr lang="en-US" sz="1800" dirty="0">
                <a:solidFill>
                  <a:schemeClr val="tx1"/>
                </a:solidFill>
              </a:rPr>
              <a:t>creation of boundary </a:t>
            </a:r>
            <a:r>
              <a:rPr lang="en-US" sz="1800" dirty="0" smtClean="0">
                <a:solidFill>
                  <a:schemeClr val="tx1"/>
                </a:solidFill>
              </a:rPr>
              <a:t>pixels</a:t>
            </a:r>
            <a:endParaRPr lang="en-US" altLang="zh-CN" dirty="0"/>
          </a:p>
          <a:p>
            <a:endParaRPr lang="en-US" dirty="0"/>
          </a:p>
        </p:txBody>
      </p:sp>
      <p:sp>
        <p:nvSpPr>
          <p:cNvPr id="4" name="内容占位符 2"/>
          <p:cNvSpPr txBox="1">
            <a:spLocks/>
          </p:cNvSpPr>
          <p:nvPr/>
        </p:nvSpPr>
        <p:spPr>
          <a:xfrm>
            <a:off x="457200" y="2173575"/>
            <a:ext cx="8229600" cy="4110329"/>
          </a:xfrm>
          <a:prstGeom prst="rect">
            <a:avLst/>
          </a:prstGeom>
        </p:spPr>
        <p:txBody>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altLang="zh-CN" i="1" dirty="0" smtClean="0">
                <a:solidFill>
                  <a:schemeClr val="tx1"/>
                </a:solidFill>
              </a:rPr>
              <a:t>     </a:t>
            </a:r>
            <a:endParaRPr lang="en-US" altLang="zh-CN" dirty="0" smtClean="0"/>
          </a:p>
          <a:p>
            <a:pPr>
              <a:buFontTx/>
              <a:buNone/>
            </a:pPr>
            <a:endParaRPr lang="zh-CN" altLang="en-US" dirty="0"/>
          </a:p>
        </p:txBody>
      </p:sp>
      <p:grpSp>
        <p:nvGrpSpPr>
          <p:cNvPr id="6" name="组合 25"/>
          <p:cNvGrpSpPr>
            <a:grpSpLocks noChangeAspect="1"/>
          </p:cNvGrpSpPr>
          <p:nvPr/>
        </p:nvGrpSpPr>
        <p:grpSpPr>
          <a:xfrm>
            <a:off x="1479094" y="2420047"/>
            <a:ext cx="1389888" cy="1389888"/>
            <a:chOff x="1643042" y="3643314"/>
            <a:chExt cx="1714512" cy="1714512"/>
          </a:xfrm>
        </p:grpSpPr>
        <p:sp>
          <p:nvSpPr>
            <p:cNvPr id="27" name="矩形 26"/>
            <p:cNvSpPr>
              <a:spLocks noChangeAspect="1"/>
            </p:cNvSpPr>
            <p:nvPr/>
          </p:nvSpPr>
          <p:spPr>
            <a:xfrm>
              <a:off x="1643042" y="3643314"/>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矩形 27"/>
            <p:cNvSpPr>
              <a:spLocks noChangeAspect="1"/>
            </p:cNvSpPr>
            <p:nvPr/>
          </p:nvSpPr>
          <p:spPr>
            <a:xfrm>
              <a:off x="2214546" y="3643314"/>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28"/>
            <p:cNvSpPr>
              <a:spLocks noChangeAspect="1"/>
            </p:cNvSpPr>
            <p:nvPr/>
          </p:nvSpPr>
          <p:spPr>
            <a:xfrm>
              <a:off x="2786050" y="3643314"/>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矩形 29"/>
            <p:cNvSpPr>
              <a:spLocks noChangeAspect="1"/>
            </p:cNvSpPr>
            <p:nvPr/>
          </p:nvSpPr>
          <p:spPr>
            <a:xfrm>
              <a:off x="1643042" y="4214818"/>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p:cNvSpPr>
              <a:spLocks noChangeAspect="1"/>
            </p:cNvSpPr>
            <p:nvPr/>
          </p:nvSpPr>
          <p:spPr>
            <a:xfrm>
              <a:off x="2214546" y="4214818"/>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矩形 31"/>
            <p:cNvSpPr>
              <a:spLocks noChangeAspect="1"/>
            </p:cNvSpPr>
            <p:nvPr/>
          </p:nvSpPr>
          <p:spPr>
            <a:xfrm>
              <a:off x="2786050" y="4214818"/>
              <a:ext cx="571504" cy="5715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矩形 32"/>
            <p:cNvSpPr>
              <a:spLocks noChangeAspect="1"/>
            </p:cNvSpPr>
            <p:nvPr/>
          </p:nvSpPr>
          <p:spPr>
            <a:xfrm>
              <a:off x="1643042" y="4786322"/>
              <a:ext cx="571504" cy="5715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矩形 33"/>
            <p:cNvSpPr>
              <a:spLocks noChangeAspect="1"/>
            </p:cNvSpPr>
            <p:nvPr/>
          </p:nvSpPr>
          <p:spPr>
            <a:xfrm>
              <a:off x="2214546" y="4786322"/>
              <a:ext cx="571504" cy="5715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矩形 34"/>
            <p:cNvSpPr>
              <a:spLocks noChangeAspect="1"/>
            </p:cNvSpPr>
            <p:nvPr/>
          </p:nvSpPr>
          <p:spPr>
            <a:xfrm>
              <a:off x="2786050" y="4786322"/>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右箭头 35"/>
          <p:cNvSpPr/>
          <p:nvPr/>
        </p:nvSpPr>
        <p:spPr>
          <a:xfrm>
            <a:off x="3336482" y="3062989"/>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组合 36"/>
          <p:cNvGrpSpPr>
            <a:grpSpLocks noChangeAspect="1"/>
          </p:cNvGrpSpPr>
          <p:nvPr/>
        </p:nvGrpSpPr>
        <p:grpSpPr>
          <a:xfrm>
            <a:off x="4336614" y="2420047"/>
            <a:ext cx="1389888" cy="1389888"/>
            <a:chOff x="1643042" y="3643314"/>
            <a:chExt cx="1714512" cy="1714512"/>
          </a:xfrm>
        </p:grpSpPr>
        <p:sp>
          <p:nvSpPr>
            <p:cNvPr id="38" name="矩形 37"/>
            <p:cNvSpPr>
              <a:spLocks noChangeAspect="1"/>
            </p:cNvSpPr>
            <p:nvPr/>
          </p:nvSpPr>
          <p:spPr>
            <a:xfrm>
              <a:off x="1643042" y="3643314"/>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矩形 38"/>
            <p:cNvSpPr>
              <a:spLocks noChangeAspect="1"/>
            </p:cNvSpPr>
            <p:nvPr/>
          </p:nvSpPr>
          <p:spPr>
            <a:xfrm>
              <a:off x="2214546" y="3643314"/>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矩形 39"/>
            <p:cNvSpPr>
              <a:spLocks noChangeAspect="1"/>
            </p:cNvSpPr>
            <p:nvPr/>
          </p:nvSpPr>
          <p:spPr>
            <a:xfrm>
              <a:off x="2786050" y="3643314"/>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矩形 40"/>
            <p:cNvSpPr>
              <a:spLocks noChangeAspect="1"/>
            </p:cNvSpPr>
            <p:nvPr/>
          </p:nvSpPr>
          <p:spPr>
            <a:xfrm>
              <a:off x="1643042" y="4214818"/>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矩形 41"/>
            <p:cNvSpPr>
              <a:spLocks noChangeAspect="1"/>
            </p:cNvSpPr>
            <p:nvPr/>
          </p:nvSpPr>
          <p:spPr>
            <a:xfrm>
              <a:off x="2214546" y="4214818"/>
              <a:ext cx="571504" cy="5715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矩形 42"/>
            <p:cNvSpPr>
              <a:spLocks noChangeAspect="1"/>
            </p:cNvSpPr>
            <p:nvPr/>
          </p:nvSpPr>
          <p:spPr>
            <a:xfrm>
              <a:off x="2786050" y="4214818"/>
              <a:ext cx="571504" cy="5715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矩形 43"/>
            <p:cNvSpPr>
              <a:spLocks noChangeAspect="1"/>
            </p:cNvSpPr>
            <p:nvPr/>
          </p:nvSpPr>
          <p:spPr>
            <a:xfrm>
              <a:off x="1643042" y="4786322"/>
              <a:ext cx="571504" cy="5715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矩形 44"/>
            <p:cNvSpPr>
              <a:spLocks noChangeAspect="1"/>
            </p:cNvSpPr>
            <p:nvPr/>
          </p:nvSpPr>
          <p:spPr>
            <a:xfrm>
              <a:off x="2214546" y="4786322"/>
              <a:ext cx="571504" cy="5715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2786050" y="4786322"/>
              <a:ext cx="571504"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椭圆 47"/>
          <p:cNvSpPr/>
          <p:nvPr/>
        </p:nvSpPr>
        <p:spPr>
          <a:xfrm>
            <a:off x="4765242" y="2848675"/>
            <a:ext cx="571504" cy="5000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直接箭头连接符 49"/>
          <p:cNvCxnSpPr>
            <a:stCxn id="48" idx="6"/>
          </p:cNvCxnSpPr>
          <p:nvPr/>
        </p:nvCxnSpPr>
        <p:spPr>
          <a:xfrm flipV="1">
            <a:off x="5336746" y="3062989"/>
            <a:ext cx="1303897" cy="357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6640643" y="2763488"/>
            <a:ext cx="157163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chemeClr val="tx1"/>
                </a:solidFill>
              </a:rPr>
              <a:t>Cause abnormality</a:t>
            </a:r>
            <a:endParaRPr lang="en-US" dirty="0">
              <a:solidFill>
                <a:schemeClr val="tx1"/>
              </a:solidFill>
            </a:endParaRPr>
          </a:p>
        </p:txBody>
      </p:sp>
      <p:sp>
        <p:nvSpPr>
          <p:cNvPr id="5" name="矩形 4"/>
          <p:cNvSpPr/>
          <p:nvPr/>
        </p:nvSpPr>
        <p:spPr>
          <a:xfrm>
            <a:off x="1206936" y="3934357"/>
            <a:ext cx="5988342" cy="369332"/>
          </a:xfrm>
          <a:prstGeom prst="rect">
            <a:avLst/>
          </a:prstGeom>
        </p:spPr>
        <p:txBody>
          <a:bodyPr wrap="square">
            <a:spAutoFit/>
          </a:bodyPr>
          <a:lstStyle/>
          <a:p>
            <a:r>
              <a:rPr lang="en-US" altLang="zh-CN" dirty="0" smtClean="0"/>
              <a:t>Yang </a:t>
            </a:r>
            <a:r>
              <a:rPr lang="en-US" altLang="zh-CN" dirty="0"/>
              <a:t>and </a:t>
            </a:r>
            <a:r>
              <a:rPr lang="en-US" altLang="zh-CN" dirty="0" err="1"/>
              <a:t>Kot</a:t>
            </a:r>
            <a:r>
              <a:rPr lang="en-US" altLang="zh-CN" dirty="0"/>
              <a:t>, </a:t>
            </a:r>
            <a:r>
              <a:rPr lang="en-US" altLang="zh-CN" i="1" dirty="0"/>
              <a:t>TMM</a:t>
            </a:r>
            <a:r>
              <a:rPr lang="en-US" altLang="zh-CN" dirty="0"/>
              <a:t>, 2007. Yang and </a:t>
            </a:r>
            <a:r>
              <a:rPr lang="en-US" altLang="zh-CN" dirty="0" err="1"/>
              <a:t>Kot</a:t>
            </a:r>
            <a:r>
              <a:rPr lang="en-US" altLang="zh-CN" dirty="0"/>
              <a:t>, </a:t>
            </a:r>
            <a:r>
              <a:rPr lang="en-US" altLang="zh-CN" i="1" dirty="0"/>
              <a:t>TMM</a:t>
            </a:r>
            <a:r>
              <a:rPr lang="en-US" altLang="zh-CN" dirty="0"/>
              <a:t>, 2008.</a:t>
            </a:r>
          </a:p>
        </p:txBody>
      </p:sp>
    </p:spTree>
    <p:extLst>
      <p:ext uri="{BB962C8B-B14F-4D97-AF65-F5344CB8AC3E}">
        <p14:creationId xmlns:p14="http://schemas.microsoft.com/office/powerpoint/2010/main" val="3279948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36690" y="5066676"/>
            <a:ext cx="7135313" cy="1154244"/>
          </a:xfrm>
        </p:spPr>
        <p:txBody>
          <a:bodyPr>
            <a:normAutofit/>
          </a:bodyPr>
          <a:lstStyle/>
          <a:p>
            <a:pPr>
              <a:buFont typeface="Arial" pitchFamily="34" charset="0"/>
              <a:buChar char="•"/>
            </a:pPr>
            <a:r>
              <a:rPr lang="en-US" altLang="zh-CN" dirty="0" smtClean="0"/>
              <a:t>Decryption is required before template matching</a:t>
            </a:r>
          </a:p>
          <a:p>
            <a:pPr>
              <a:buFont typeface="Arial" pitchFamily="34" charset="0"/>
              <a:buChar char="•"/>
            </a:pPr>
            <a:r>
              <a:rPr lang="en-US" altLang="zh-CN" dirty="0" smtClean="0"/>
              <a:t>The decrypted template is vulnerable</a:t>
            </a:r>
            <a:endParaRPr lang="en-US" altLang="zh-CN" sz="2000" dirty="0" smtClean="0"/>
          </a:p>
          <a:p>
            <a:pPr>
              <a:buNone/>
            </a:pPr>
            <a:endParaRPr lang="zh-CN" altLang="en-US" dirty="0"/>
          </a:p>
        </p:txBody>
      </p:sp>
      <p:sp>
        <p:nvSpPr>
          <p:cNvPr id="5" name="标题 1"/>
          <p:cNvSpPr txBox="1">
            <a:spLocks/>
          </p:cNvSpPr>
          <p:nvPr/>
        </p:nvSpPr>
        <p:spPr>
          <a:xfrm>
            <a:off x="609600" y="427038"/>
            <a:ext cx="8229600" cy="1143000"/>
          </a:xfrm>
          <a:prstGeom prst="rect">
            <a:avLst/>
          </a:prstGeom>
        </p:spPr>
        <p:txBody>
          <a:bodyPr/>
          <a:lst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Verdana" pitchFamily="34" charset="0"/>
                <a:cs typeface="Arial" charset="0"/>
              </a:defRPr>
            </a:lvl2pPr>
            <a:lvl3pPr algn="l" rtl="0" eaLnBrk="0" fontAlgn="base" hangingPunct="0">
              <a:spcBef>
                <a:spcPct val="0"/>
              </a:spcBef>
              <a:spcAft>
                <a:spcPct val="0"/>
              </a:spcAft>
              <a:defRPr sz="3200" b="1">
                <a:solidFill>
                  <a:srgbClr val="FF0000"/>
                </a:solidFill>
                <a:latin typeface="Verdana" pitchFamily="34" charset="0"/>
                <a:cs typeface="Arial" charset="0"/>
              </a:defRPr>
            </a:lvl3pPr>
            <a:lvl4pPr algn="l" rtl="0" eaLnBrk="0" fontAlgn="base" hangingPunct="0">
              <a:spcBef>
                <a:spcPct val="0"/>
              </a:spcBef>
              <a:spcAft>
                <a:spcPct val="0"/>
              </a:spcAft>
              <a:defRPr sz="3200" b="1">
                <a:solidFill>
                  <a:srgbClr val="FF0000"/>
                </a:solidFill>
                <a:latin typeface="Verdana" pitchFamily="34" charset="0"/>
                <a:cs typeface="Arial" charset="0"/>
              </a:defRPr>
            </a:lvl4pPr>
            <a:lvl5pPr algn="l" rtl="0" eaLnBrk="0" fontAlgn="base" hangingPunct="0">
              <a:spcBef>
                <a:spcPct val="0"/>
              </a:spcBef>
              <a:spcAft>
                <a:spcPct val="0"/>
              </a:spcAft>
              <a:defRPr sz="3200" b="1">
                <a:solidFill>
                  <a:srgbClr val="FF0000"/>
                </a:solidFill>
                <a:latin typeface="Verdana" pitchFamily="34" charset="0"/>
                <a:cs typeface="Arial" charset="0"/>
              </a:defRPr>
            </a:lvl5pPr>
            <a:lvl6pPr marL="457200" algn="l" rtl="0" fontAlgn="base">
              <a:spcBef>
                <a:spcPct val="0"/>
              </a:spcBef>
              <a:spcAft>
                <a:spcPct val="0"/>
              </a:spcAft>
              <a:defRPr sz="3200" b="1">
                <a:solidFill>
                  <a:srgbClr val="FF0000"/>
                </a:solidFill>
                <a:latin typeface="Verdana" pitchFamily="34" charset="0"/>
                <a:cs typeface="Arial" charset="0"/>
              </a:defRPr>
            </a:lvl6pPr>
            <a:lvl7pPr marL="914400" algn="l" rtl="0" fontAlgn="base">
              <a:spcBef>
                <a:spcPct val="0"/>
              </a:spcBef>
              <a:spcAft>
                <a:spcPct val="0"/>
              </a:spcAft>
              <a:defRPr sz="3200" b="1">
                <a:solidFill>
                  <a:srgbClr val="FF0000"/>
                </a:solidFill>
                <a:latin typeface="Verdana" pitchFamily="34" charset="0"/>
                <a:cs typeface="Arial" charset="0"/>
              </a:defRPr>
            </a:lvl7pPr>
            <a:lvl8pPr marL="1371600" algn="l" rtl="0" fontAlgn="base">
              <a:spcBef>
                <a:spcPct val="0"/>
              </a:spcBef>
              <a:spcAft>
                <a:spcPct val="0"/>
              </a:spcAft>
              <a:defRPr sz="3200" b="1">
                <a:solidFill>
                  <a:srgbClr val="FF0000"/>
                </a:solidFill>
                <a:latin typeface="Verdana" pitchFamily="34" charset="0"/>
                <a:cs typeface="Arial" charset="0"/>
              </a:defRPr>
            </a:lvl8pPr>
            <a:lvl9pPr marL="1828800" algn="l" rtl="0" fontAlgn="base">
              <a:spcBef>
                <a:spcPct val="0"/>
              </a:spcBef>
              <a:spcAft>
                <a:spcPct val="0"/>
              </a:spcAft>
              <a:defRPr sz="3200" b="1">
                <a:solidFill>
                  <a:srgbClr val="FF0000"/>
                </a:solidFill>
                <a:latin typeface="Verdana" pitchFamily="34" charset="0"/>
                <a:cs typeface="Arial" charset="0"/>
              </a:defRPr>
            </a:lvl9pPr>
          </a:lstStyle>
          <a:p>
            <a:r>
              <a:rPr lang="en-US" altLang="zh-CN" dirty="0">
                <a:ea typeface="宋体" pitchFamily="2" charset="-122"/>
              </a:rPr>
              <a:t>Template encryption</a:t>
            </a:r>
          </a:p>
        </p:txBody>
      </p:sp>
      <p:sp>
        <p:nvSpPr>
          <p:cNvPr id="2" name="矩形 1"/>
          <p:cNvSpPr/>
          <p:nvPr/>
        </p:nvSpPr>
        <p:spPr>
          <a:xfrm>
            <a:off x="1573969" y="2690735"/>
            <a:ext cx="1334125" cy="101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Encryption</a:t>
            </a:r>
            <a:endParaRPr lang="en-US" dirty="0">
              <a:solidFill>
                <a:schemeClr val="tx1"/>
              </a:solidFill>
            </a:endParaRPr>
          </a:p>
        </p:txBody>
      </p:sp>
      <p:sp>
        <p:nvSpPr>
          <p:cNvPr id="7" name="矩形 6"/>
          <p:cNvSpPr/>
          <p:nvPr/>
        </p:nvSpPr>
        <p:spPr>
          <a:xfrm>
            <a:off x="1" y="2938072"/>
            <a:ext cx="1236689"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Original Template</a:t>
            </a:r>
            <a:endParaRPr lang="en-US" dirty="0">
              <a:solidFill>
                <a:schemeClr val="tx1"/>
              </a:solidFill>
            </a:endParaRPr>
          </a:p>
        </p:txBody>
      </p:sp>
      <p:sp>
        <p:nvSpPr>
          <p:cNvPr id="11" name="矩形 10"/>
          <p:cNvSpPr/>
          <p:nvPr/>
        </p:nvSpPr>
        <p:spPr>
          <a:xfrm>
            <a:off x="1738859" y="1813808"/>
            <a:ext cx="1121759"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Key</a:t>
            </a:r>
            <a:endParaRPr lang="en-US" dirty="0">
              <a:solidFill>
                <a:schemeClr val="tx1"/>
              </a:solidFill>
            </a:endParaRPr>
          </a:p>
        </p:txBody>
      </p:sp>
      <p:sp>
        <p:nvSpPr>
          <p:cNvPr id="19" name="矩形 18"/>
          <p:cNvSpPr/>
          <p:nvPr/>
        </p:nvSpPr>
        <p:spPr>
          <a:xfrm>
            <a:off x="3169174" y="2923083"/>
            <a:ext cx="1491517"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Encrypted</a:t>
            </a:r>
          </a:p>
          <a:p>
            <a:pPr algn="ctr"/>
            <a:r>
              <a:rPr lang="en-US" dirty="0" smtClean="0">
                <a:solidFill>
                  <a:schemeClr val="tx1"/>
                </a:solidFill>
              </a:rPr>
              <a:t>Template</a:t>
            </a:r>
            <a:endParaRPr lang="en-US" dirty="0">
              <a:solidFill>
                <a:schemeClr val="tx1"/>
              </a:solidFill>
            </a:endParaRPr>
          </a:p>
        </p:txBody>
      </p:sp>
      <p:cxnSp>
        <p:nvCxnSpPr>
          <p:cNvPr id="22" name="直接连接符 21"/>
          <p:cNvCxnSpPr/>
          <p:nvPr/>
        </p:nvCxnSpPr>
        <p:spPr>
          <a:xfrm>
            <a:off x="4741890" y="1738858"/>
            <a:ext cx="0" cy="2983044"/>
          </a:xfrm>
          <a:prstGeom prst="line">
            <a:avLst/>
          </a:prstGeom>
          <a:ln w="317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039194" y="2698229"/>
            <a:ext cx="1334125" cy="101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Decryption</a:t>
            </a:r>
            <a:endParaRPr lang="en-US" dirty="0">
              <a:solidFill>
                <a:schemeClr val="tx1"/>
              </a:solidFill>
            </a:endParaRPr>
          </a:p>
        </p:txBody>
      </p:sp>
      <p:sp>
        <p:nvSpPr>
          <p:cNvPr id="29" name="矩形 28"/>
          <p:cNvSpPr/>
          <p:nvPr/>
        </p:nvSpPr>
        <p:spPr>
          <a:xfrm>
            <a:off x="6808034" y="2885605"/>
            <a:ext cx="1236689"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Original Template</a:t>
            </a:r>
            <a:endParaRPr lang="en-US" dirty="0">
              <a:solidFill>
                <a:schemeClr val="tx1"/>
              </a:solidFill>
            </a:endParaRPr>
          </a:p>
        </p:txBody>
      </p:sp>
      <p:sp>
        <p:nvSpPr>
          <p:cNvPr id="32" name="矩形 31"/>
          <p:cNvSpPr/>
          <p:nvPr/>
        </p:nvSpPr>
        <p:spPr>
          <a:xfrm>
            <a:off x="5159079" y="1801318"/>
            <a:ext cx="1121759"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Key</a:t>
            </a:r>
            <a:endParaRPr lang="en-US" dirty="0">
              <a:solidFill>
                <a:schemeClr val="tx1"/>
              </a:solidFill>
            </a:endParaRPr>
          </a:p>
        </p:txBody>
      </p:sp>
      <p:sp>
        <p:nvSpPr>
          <p:cNvPr id="33" name="矩形 32"/>
          <p:cNvSpPr/>
          <p:nvPr/>
        </p:nvSpPr>
        <p:spPr>
          <a:xfrm>
            <a:off x="1551487" y="3959901"/>
            <a:ext cx="1452797"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Enrollment</a:t>
            </a:r>
            <a:endParaRPr lang="en-US" b="1" i="1" dirty="0">
              <a:solidFill>
                <a:schemeClr val="tx1"/>
              </a:solidFill>
            </a:endParaRPr>
          </a:p>
        </p:txBody>
      </p:sp>
      <p:sp>
        <p:nvSpPr>
          <p:cNvPr id="34" name="矩形 33"/>
          <p:cNvSpPr/>
          <p:nvPr/>
        </p:nvSpPr>
        <p:spPr>
          <a:xfrm>
            <a:off x="5301487" y="3977391"/>
            <a:ext cx="1878802"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Authentication</a:t>
            </a:r>
            <a:endParaRPr lang="en-US" b="1" i="1" dirty="0">
              <a:solidFill>
                <a:schemeClr val="tx1"/>
              </a:solidFill>
            </a:endParaRPr>
          </a:p>
        </p:txBody>
      </p:sp>
      <p:sp>
        <p:nvSpPr>
          <p:cNvPr id="35" name="右箭头 34"/>
          <p:cNvSpPr/>
          <p:nvPr/>
        </p:nvSpPr>
        <p:spPr>
          <a:xfrm>
            <a:off x="1131760" y="3090473"/>
            <a:ext cx="434715" cy="279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右箭头 35"/>
          <p:cNvSpPr/>
          <p:nvPr/>
        </p:nvSpPr>
        <p:spPr>
          <a:xfrm>
            <a:off x="2923084" y="3075484"/>
            <a:ext cx="434715" cy="279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右箭头 36"/>
          <p:cNvSpPr/>
          <p:nvPr/>
        </p:nvSpPr>
        <p:spPr>
          <a:xfrm>
            <a:off x="4443333" y="3075483"/>
            <a:ext cx="595861" cy="279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右箭头 37"/>
          <p:cNvSpPr/>
          <p:nvPr/>
        </p:nvSpPr>
        <p:spPr>
          <a:xfrm>
            <a:off x="6373319" y="3090473"/>
            <a:ext cx="434715" cy="279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右箭头 38"/>
          <p:cNvSpPr/>
          <p:nvPr/>
        </p:nvSpPr>
        <p:spPr>
          <a:xfrm rot="5400000">
            <a:off x="2082380" y="2340965"/>
            <a:ext cx="434715" cy="279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右箭头 39"/>
          <p:cNvSpPr/>
          <p:nvPr/>
        </p:nvSpPr>
        <p:spPr>
          <a:xfrm rot="5400000">
            <a:off x="5488898" y="2333471"/>
            <a:ext cx="434715" cy="279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1143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24343"/>
            <a:ext cx="8229600" cy="1143000"/>
          </a:xfrm>
        </p:spPr>
        <p:txBody>
          <a:bodyPr/>
          <a:lstStyle/>
          <a:p>
            <a:r>
              <a:rPr lang="en-US" dirty="0"/>
              <a:t>The basic idea</a:t>
            </a:r>
          </a:p>
        </p:txBody>
      </p:sp>
      <p:pic>
        <p:nvPicPr>
          <p:cNvPr id="4" name="Picture 2" descr="I:\experimental images\original thinned fingerprint\thin1a.bmp"/>
          <p:cNvPicPr>
            <a:picLocks noChangeAspect="1" noChangeArrowheads="1"/>
          </p:cNvPicPr>
          <p:nvPr/>
        </p:nvPicPr>
        <p:blipFill>
          <a:blip r:embed="rId2" cstate="print"/>
          <a:srcRect/>
          <a:stretch>
            <a:fillRect/>
          </a:stretch>
        </p:blipFill>
        <p:spPr bwMode="auto">
          <a:xfrm>
            <a:off x="214282" y="2928918"/>
            <a:ext cx="1000132" cy="1265360"/>
          </a:xfrm>
          <a:prstGeom prst="rect">
            <a:avLst/>
          </a:prstGeom>
          <a:noFill/>
        </p:spPr>
      </p:pic>
      <p:cxnSp>
        <p:nvCxnSpPr>
          <p:cNvPr id="5" name="直接箭头连接符 4"/>
          <p:cNvCxnSpPr/>
          <p:nvPr/>
        </p:nvCxnSpPr>
        <p:spPr>
          <a:xfrm>
            <a:off x="1214414" y="3571860"/>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571604" y="3071794"/>
            <a:ext cx="1214446"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Block partition</a:t>
            </a:r>
          </a:p>
          <a:p>
            <a:pPr algn="ctr"/>
            <a:r>
              <a:rPr lang="en-US" dirty="0" smtClean="0">
                <a:solidFill>
                  <a:schemeClr val="tx1"/>
                </a:solidFill>
              </a:rPr>
              <a:t>(3×3) </a:t>
            </a:r>
            <a:endParaRPr lang="en-US" dirty="0">
              <a:solidFill>
                <a:schemeClr val="tx1"/>
              </a:solidFill>
            </a:endParaRPr>
          </a:p>
        </p:txBody>
      </p:sp>
      <p:cxnSp>
        <p:nvCxnSpPr>
          <p:cNvPr id="7" name="直接箭头连接符 6"/>
          <p:cNvCxnSpPr/>
          <p:nvPr/>
        </p:nvCxnSpPr>
        <p:spPr>
          <a:xfrm>
            <a:off x="2786050" y="3571860"/>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143240" y="3071794"/>
            <a:ext cx="1571636"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Block identification</a:t>
            </a:r>
            <a:endParaRPr lang="en-US" dirty="0">
              <a:solidFill>
                <a:schemeClr val="tx1"/>
              </a:solidFill>
            </a:endParaRPr>
          </a:p>
        </p:txBody>
      </p:sp>
      <p:cxnSp>
        <p:nvCxnSpPr>
          <p:cNvPr id="9" name="直接箭头连接符 8"/>
          <p:cNvCxnSpPr/>
          <p:nvPr/>
        </p:nvCxnSpPr>
        <p:spPr>
          <a:xfrm>
            <a:off x="4714876" y="3571860"/>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072066" y="3071794"/>
            <a:ext cx="1714512"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Embeddability</a:t>
            </a:r>
            <a:r>
              <a:rPr lang="en-US" dirty="0" smtClean="0">
                <a:solidFill>
                  <a:schemeClr val="tx1"/>
                </a:solidFill>
              </a:rPr>
              <a:t> determination</a:t>
            </a:r>
            <a:endParaRPr lang="en-US" dirty="0">
              <a:solidFill>
                <a:schemeClr val="tx1"/>
              </a:solidFill>
            </a:endParaRPr>
          </a:p>
        </p:txBody>
      </p:sp>
      <p:cxnSp>
        <p:nvCxnSpPr>
          <p:cNvPr id="11" name="直接箭头连接符 10"/>
          <p:cNvCxnSpPr/>
          <p:nvPr/>
        </p:nvCxnSpPr>
        <p:spPr>
          <a:xfrm>
            <a:off x="6786578" y="3571860"/>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143768" y="3071794"/>
            <a:ext cx="1285884"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Pixel exchange</a:t>
            </a:r>
            <a:endParaRPr lang="en-US" dirty="0">
              <a:solidFill>
                <a:schemeClr val="tx1"/>
              </a:solidFill>
            </a:endParaRPr>
          </a:p>
        </p:txBody>
      </p:sp>
    </p:spTree>
    <p:extLst>
      <p:ext uri="{BB962C8B-B14F-4D97-AF65-F5344CB8AC3E}">
        <p14:creationId xmlns:p14="http://schemas.microsoft.com/office/powerpoint/2010/main" val="32799483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5794"/>
            <a:ext cx="8229600" cy="1066800"/>
          </a:xfrm>
        </p:spPr>
        <p:txBody>
          <a:bodyPr/>
          <a:lstStyle/>
          <a:p>
            <a:r>
              <a:rPr lang="en-US" dirty="0" smtClean="0"/>
              <a:t>The basic idea</a:t>
            </a:r>
            <a:endParaRPr lang="en-US" dirty="0"/>
          </a:p>
        </p:txBody>
      </p:sp>
      <p:sp>
        <p:nvSpPr>
          <p:cNvPr id="3" name="内容占位符 2"/>
          <p:cNvSpPr>
            <a:spLocks noGrp="1"/>
          </p:cNvSpPr>
          <p:nvPr>
            <p:ph idx="1"/>
          </p:nvPr>
        </p:nvSpPr>
        <p:spPr>
          <a:xfrm>
            <a:off x="457200" y="1892218"/>
            <a:ext cx="8229600" cy="4325112"/>
          </a:xfrm>
        </p:spPr>
        <p:txBody>
          <a:bodyPr/>
          <a:lstStyle/>
          <a:p>
            <a:pPr marL="0" indent="0">
              <a:buNone/>
            </a:pPr>
            <a:r>
              <a:rPr lang="en-US" dirty="0" smtClean="0"/>
              <a:t>Notation of a 3×3 block and its neighboring pixels</a:t>
            </a:r>
          </a:p>
          <a:p>
            <a:pPr>
              <a:buNone/>
            </a:pPr>
            <a:endParaRPr lang="en-US" dirty="0"/>
          </a:p>
        </p:txBody>
      </p:sp>
      <p:pic>
        <p:nvPicPr>
          <p:cNvPr id="5" name="图片 4" descr="NEIGHBOR1.emf"/>
          <p:cNvPicPr>
            <a:picLocks noChangeAspect="1"/>
          </p:cNvPicPr>
          <p:nvPr/>
        </p:nvPicPr>
        <p:blipFill>
          <a:blip r:embed="rId3" cstate="print"/>
          <a:stretch>
            <a:fillRect/>
          </a:stretch>
        </p:blipFill>
        <p:spPr>
          <a:xfrm>
            <a:off x="3143240" y="2816980"/>
            <a:ext cx="2714644" cy="2709839"/>
          </a:xfrm>
          <a:prstGeom prst="rect">
            <a:avLst/>
          </a:prstGeom>
        </p:spPr>
      </p:pic>
    </p:spTree>
    <p:extLst>
      <p:ext uri="{BB962C8B-B14F-4D97-AF65-F5344CB8AC3E}">
        <p14:creationId xmlns:p14="http://schemas.microsoft.com/office/powerpoint/2010/main" val="4535119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5794"/>
            <a:ext cx="8229600" cy="1066800"/>
          </a:xfrm>
        </p:spPr>
        <p:txBody>
          <a:bodyPr/>
          <a:lstStyle/>
          <a:p>
            <a:r>
              <a:rPr lang="en-US" altLang="zh-CN" dirty="0" smtClean="0"/>
              <a:t>Block Partition</a:t>
            </a:r>
            <a:endParaRPr lang="zh-CN" altLang="en-US" dirty="0"/>
          </a:p>
        </p:txBody>
      </p:sp>
      <p:grpSp>
        <p:nvGrpSpPr>
          <p:cNvPr id="3" name="组合 160"/>
          <p:cNvGrpSpPr/>
          <p:nvPr/>
        </p:nvGrpSpPr>
        <p:grpSpPr>
          <a:xfrm>
            <a:off x="2071670" y="2071662"/>
            <a:ext cx="1603691" cy="3143272"/>
            <a:chOff x="1857356" y="2428868"/>
            <a:chExt cx="1603691" cy="3143272"/>
          </a:xfrm>
        </p:grpSpPr>
        <p:grpSp>
          <p:nvGrpSpPr>
            <p:cNvPr id="4" name="Group 4"/>
            <p:cNvGrpSpPr>
              <a:grpSpLocks/>
            </p:cNvGrpSpPr>
            <p:nvPr/>
          </p:nvGrpSpPr>
          <p:grpSpPr bwMode="auto">
            <a:xfrm>
              <a:off x="1857356" y="4029917"/>
              <a:ext cx="702988" cy="703072"/>
              <a:chOff x="3520" y="4320"/>
              <a:chExt cx="1155" cy="1035"/>
            </a:xfrm>
          </p:grpSpPr>
          <p:sp>
            <p:nvSpPr>
              <p:cNvPr id="55301" name="Rectangle 5"/>
              <p:cNvSpPr>
                <a:spLocks noChangeArrowheads="1"/>
              </p:cNvSpPr>
              <p:nvPr/>
            </p:nvSpPr>
            <p:spPr bwMode="auto">
              <a:xfrm>
                <a:off x="3520" y="432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02" name="Rectangle 6"/>
              <p:cNvSpPr>
                <a:spLocks noChangeArrowheads="1"/>
              </p:cNvSpPr>
              <p:nvPr/>
            </p:nvSpPr>
            <p:spPr bwMode="auto">
              <a:xfrm>
                <a:off x="3905" y="432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03" name="Rectangle 7"/>
              <p:cNvSpPr>
                <a:spLocks noChangeArrowheads="1"/>
              </p:cNvSpPr>
              <p:nvPr/>
            </p:nvSpPr>
            <p:spPr bwMode="auto">
              <a:xfrm>
                <a:off x="4290" y="432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04" name="Rectangle 8"/>
              <p:cNvSpPr>
                <a:spLocks noChangeArrowheads="1"/>
              </p:cNvSpPr>
              <p:nvPr/>
            </p:nvSpPr>
            <p:spPr bwMode="auto">
              <a:xfrm>
                <a:off x="3520" y="4665"/>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05" name="Rectangle 9"/>
              <p:cNvSpPr>
                <a:spLocks noChangeArrowheads="1"/>
              </p:cNvSpPr>
              <p:nvPr/>
            </p:nvSpPr>
            <p:spPr bwMode="auto">
              <a:xfrm>
                <a:off x="3905" y="466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06" name="Rectangle 10"/>
              <p:cNvSpPr>
                <a:spLocks noChangeArrowheads="1"/>
              </p:cNvSpPr>
              <p:nvPr/>
            </p:nvSpPr>
            <p:spPr bwMode="auto">
              <a:xfrm>
                <a:off x="4290" y="466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07" name="Rectangle 11"/>
              <p:cNvSpPr>
                <a:spLocks noChangeArrowheads="1"/>
              </p:cNvSpPr>
              <p:nvPr/>
            </p:nvSpPr>
            <p:spPr bwMode="auto">
              <a:xfrm>
                <a:off x="3520" y="501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08" name="Rectangle 12"/>
              <p:cNvSpPr>
                <a:spLocks noChangeArrowheads="1"/>
              </p:cNvSpPr>
              <p:nvPr/>
            </p:nvSpPr>
            <p:spPr bwMode="auto">
              <a:xfrm>
                <a:off x="3905" y="501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09" name="Rectangle 13"/>
              <p:cNvSpPr>
                <a:spLocks noChangeArrowheads="1"/>
              </p:cNvSpPr>
              <p:nvPr/>
            </p:nvSpPr>
            <p:spPr bwMode="auto">
              <a:xfrm>
                <a:off x="4290" y="501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 name="Group 14"/>
            <p:cNvGrpSpPr>
              <a:grpSpLocks/>
            </p:cNvGrpSpPr>
            <p:nvPr/>
          </p:nvGrpSpPr>
          <p:grpSpPr bwMode="auto">
            <a:xfrm>
              <a:off x="2758059" y="4029917"/>
              <a:ext cx="702988" cy="703072"/>
              <a:chOff x="2980" y="8241"/>
              <a:chExt cx="753" cy="675"/>
            </a:xfrm>
          </p:grpSpPr>
          <p:sp>
            <p:nvSpPr>
              <p:cNvPr id="55311" name="Rectangle 15"/>
              <p:cNvSpPr>
                <a:spLocks noChangeAspect="1" noChangeArrowheads="1"/>
              </p:cNvSpPr>
              <p:nvPr/>
            </p:nvSpPr>
            <p:spPr bwMode="auto">
              <a:xfrm>
                <a:off x="2980" y="824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12" name="Rectangle 16"/>
              <p:cNvSpPr>
                <a:spLocks noChangeAspect="1" noChangeArrowheads="1"/>
              </p:cNvSpPr>
              <p:nvPr/>
            </p:nvSpPr>
            <p:spPr bwMode="auto">
              <a:xfrm>
                <a:off x="3231" y="824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13" name="Rectangle 17"/>
              <p:cNvSpPr>
                <a:spLocks noChangeAspect="1" noChangeArrowheads="1"/>
              </p:cNvSpPr>
              <p:nvPr/>
            </p:nvSpPr>
            <p:spPr bwMode="auto">
              <a:xfrm>
                <a:off x="3482" y="824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14" name="Rectangle 18"/>
              <p:cNvSpPr>
                <a:spLocks noChangeAspect="1" noChangeArrowheads="1"/>
              </p:cNvSpPr>
              <p:nvPr/>
            </p:nvSpPr>
            <p:spPr bwMode="auto">
              <a:xfrm>
                <a:off x="2980" y="846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15" name="Rectangle 19"/>
              <p:cNvSpPr>
                <a:spLocks noChangeAspect="1" noChangeArrowheads="1"/>
              </p:cNvSpPr>
              <p:nvPr/>
            </p:nvSpPr>
            <p:spPr bwMode="auto">
              <a:xfrm>
                <a:off x="3231" y="8466"/>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16" name="Rectangle 20"/>
              <p:cNvSpPr>
                <a:spLocks noChangeAspect="1" noChangeArrowheads="1"/>
              </p:cNvSpPr>
              <p:nvPr/>
            </p:nvSpPr>
            <p:spPr bwMode="auto">
              <a:xfrm>
                <a:off x="3482" y="846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17" name="Rectangle 21"/>
              <p:cNvSpPr>
                <a:spLocks noChangeAspect="1" noChangeArrowheads="1"/>
              </p:cNvSpPr>
              <p:nvPr/>
            </p:nvSpPr>
            <p:spPr bwMode="auto">
              <a:xfrm>
                <a:off x="2980" y="869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18" name="Rectangle 22"/>
              <p:cNvSpPr>
                <a:spLocks noChangeAspect="1" noChangeArrowheads="1"/>
              </p:cNvSpPr>
              <p:nvPr/>
            </p:nvSpPr>
            <p:spPr bwMode="auto">
              <a:xfrm>
                <a:off x="3231" y="869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19" name="Rectangle 23"/>
              <p:cNvSpPr>
                <a:spLocks noChangeAspect="1" noChangeArrowheads="1"/>
              </p:cNvSpPr>
              <p:nvPr/>
            </p:nvSpPr>
            <p:spPr bwMode="auto">
              <a:xfrm>
                <a:off x="3482" y="869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 name="Group 24"/>
            <p:cNvGrpSpPr>
              <a:grpSpLocks/>
            </p:cNvGrpSpPr>
            <p:nvPr/>
          </p:nvGrpSpPr>
          <p:grpSpPr bwMode="auto">
            <a:xfrm>
              <a:off x="1857356" y="4869068"/>
              <a:ext cx="702988" cy="703072"/>
              <a:chOff x="3520" y="5490"/>
              <a:chExt cx="1155" cy="1035"/>
            </a:xfrm>
          </p:grpSpPr>
          <p:sp>
            <p:nvSpPr>
              <p:cNvPr id="55321" name="Rectangle 25"/>
              <p:cNvSpPr>
                <a:spLocks noChangeArrowheads="1"/>
              </p:cNvSpPr>
              <p:nvPr/>
            </p:nvSpPr>
            <p:spPr bwMode="auto">
              <a:xfrm>
                <a:off x="3520" y="549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22" name="Rectangle 26"/>
              <p:cNvSpPr>
                <a:spLocks noChangeArrowheads="1"/>
              </p:cNvSpPr>
              <p:nvPr/>
            </p:nvSpPr>
            <p:spPr bwMode="auto">
              <a:xfrm>
                <a:off x="3905" y="549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23" name="Rectangle 27"/>
              <p:cNvSpPr>
                <a:spLocks noChangeArrowheads="1"/>
              </p:cNvSpPr>
              <p:nvPr/>
            </p:nvSpPr>
            <p:spPr bwMode="auto">
              <a:xfrm>
                <a:off x="4290" y="549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24" name="Rectangle 28"/>
              <p:cNvSpPr>
                <a:spLocks noChangeArrowheads="1"/>
              </p:cNvSpPr>
              <p:nvPr/>
            </p:nvSpPr>
            <p:spPr bwMode="auto">
              <a:xfrm>
                <a:off x="3520" y="583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25" name="Rectangle 29"/>
              <p:cNvSpPr>
                <a:spLocks noChangeArrowheads="1"/>
              </p:cNvSpPr>
              <p:nvPr/>
            </p:nvSpPr>
            <p:spPr bwMode="auto">
              <a:xfrm>
                <a:off x="3905" y="583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26" name="Rectangle 30"/>
              <p:cNvSpPr>
                <a:spLocks noChangeArrowheads="1"/>
              </p:cNvSpPr>
              <p:nvPr/>
            </p:nvSpPr>
            <p:spPr bwMode="auto">
              <a:xfrm>
                <a:off x="4290" y="583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27" name="Rectangle 31"/>
              <p:cNvSpPr>
                <a:spLocks noChangeArrowheads="1"/>
              </p:cNvSpPr>
              <p:nvPr/>
            </p:nvSpPr>
            <p:spPr bwMode="auto">
              <a:xfrm>
                <a:off x="3520" y="618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28" name="Rectangle 32"/>
              <p:cNvSpPr>
                <a:spLocks noChangeArrowheads="1"/>
              </p:cNvSpPr>
              <p:nvPr/>
            </p:nvSpPr>
            <p:spPr bwMode="auto">
              <a:xfrm>
                <a:off x="3905" y="618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29" name="Rectangle 33"/>
              <p:cNvSpPr>
                <a:spLocks noChangeArrowheads="1"/>
              </p:cNvSpPr>
              <p:nvPr/>
            </p:nvSpPr>
            <p:spPr bwMode="auto">
              <a:xfrm>
                <a:off x="4290" y="618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 name="Group 34"/>
            <p:cNvGrpSpPr>
              <a:grpSpLocks/>
            </p:cNvGrpSpPr>
            <p:nvPr/>
          </p:nvGrpSpPr>
          <p:grpSpPr bwMode="auto">
            <a:xfrm>
              <a:off x="2758059" y="4869068"/>
              <a:ext cx="702988" cy="703072"/>
              <a:chOff x="2968" y="9101"/>
              <a:chExt cx="753" cy="675"/>
            </a:xfrm>
          </p:grpSpPr>
          <p:sp>
            <p:nvSpPr>
              <p:cNvPr id="55331" name="Rectangle 35"/>
              <p:cNvSpPr>
                <a:spLocks noChangeAspect="1" noChangeArrowheads="1"/>
              </p:cNvSpPr>
              <p:nvPr/>
            </p:nvSpPr>
            <p:spPr bwMode="auto">
              <a:xfrm>
                <a:off x="2968"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32" name="Rectangle 36"/>
              <p:cNvSpPr>
                <a:spLocks noChangeAspect="1" noChangeArrowheads="1"/>
              </p:cNvSpPr>
              <p:nvPr/>
            </p:nvSpPr>
            <p:spPr bwMode="auto">
              <a:xfrm>
                <a:off x="3219"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33" name="Rectangle 37"/>
              <p:cNvSpPr>
                <a:spLocks noChangeAspect="1" noChangeArrowheads="1"/>
              </p:cNvSpPr>
              <p:nvPr/>
            </p:nvSpPr>
            <p:spPr bwMode="auto">
              <a:xfrm>
                <a:off x="3470" y="910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34" name="Rectangle 38"/>
              <p:cNvSpPr>
                <a:spLocks noChangeAspect="1" noChangeArrowheads="1"/>
              </p:cNvSpPr>
              <p:nvPr/>
            </p:nvSpPr>
            <p:spPr bwMode="auto">
              <a:xfrm>
                <a:off x="2968"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35" name="Rectangle 39"/>
              <p:cNvSpPr>
                <a:spLocks noChangeAspect="1" noChangeArrowheads="1"/>
              </p:cNvSpPr>
              <p:nvPr/>
            </p:nvSpPr>
            <p:spPr bwMode="auto">
              <a:xfrm>
                <a:off x="3219"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36" name="Rectangle 40"/>
              <p:cNvSpPr>
                <a:spLocks noChangeAspect="1" noChangeArrowheads="1"/>
              </p:cNvSpPr>
              <p:nvPr/>
            </p:nvSpPr>
            <p:spPr bwMode="auto">
              <a:xfrm>
                <a:off x="3470" y="9326"/>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37" name="Rectangle 41"/>
              <p:cNvSpPr>
                <a:spLocks noChangeAspect="1" noChangeArrowheads="1"/>
              </p:cNvSpPr>
              <p:nvPr/>
            </p:nvSpPr>
            <p:spPr bwMode="auto">
              <a:xfrm>
                <a:off x="2968"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38" name="Rectangle 42"/>
              <p:cNvSpPr>
                <a:spLocks noChangeAspect="1" noChangeArrowheads="1"/>
              </p:cNvSpPr>
              <p:nvPr/>
            </p:nvSpPr>
            <p:spPr bwMode="auto">
              <a:xfrm>
                <a:off x="3219"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39" name="Rectangle 43"/>
              <p:cNvSpPr>
                <a:spLocks noChangeAspect="1" noChangeArrowheads="1"/>
              </p:cNvSpPr>
              <p:nvPr/>
            </p:nvSpPr>
            <p:spPr bwMode="auto">
              <a:xfrm>
                <a:off x="3470" y="955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8" name="Group 44"/>
            <p:cNvGrpSpPr>
              <a:grpSpLocks/>
            </p:cNvGrpSpPr>
            <p:nvPr/>
          </p:nvGrpSpPr>
          <p:grpSpPr bwMode="auto">
            <a:xfrm>
              <a:off x="1972867" y="2428868"/>
              <a:ext cx="1405975" cy="1406145"/>
              <a:chOff x="2450" y="11550"/>
              <a:chExt cx="2310" cy="2070"/>
            </a:xfrm>
          </p:grpSpPr>
          <p:sp>
            <p:nvSpPr>
              <p:cNvPr id="55341" name="Rectangle 45"/>
              <p:cNvSpPr>
                <a:spLocks noChangeArrowheads="1"/>
              </p:cNvSpPr>
              <p:nvPr/>
            </p:nvSpPr>
            <p:spPr bwMode="auto">
              <a:xfrm>
                <a:off x="2450" y="1155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42" name="Rectangle 46"/>
              <p:cNvSpPr>
                <a:spLocks noChangeArrowheads="1"/>
              </p:cNvSpPr>
              <p:nvPr/>
            </p:nvSpPr>
            <p:spPr bwMode="auto">
              <a:xfrm>
                <a:off x="2835" y="1155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43" name="Rectangle 47"/>
              <p:cNvSpPr>
                <a:spLocks noChangeArrowheads="1"/>
              </p:cNvSpPr>
              <p:nvPr/>
            </p:nvSpPr>
            <p:spPr bwMode="auto">
              <a:xfrm>
                <a:off x="3220" y="1155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44" name="Rectangle 48"/>
              <p:cNvSpPr>
                <a:spLocks noChangeArrowheads="1"/>
              </p:cNvSpPr>
              <p:nvPr/>
            </p:nvSpPr>
            <p:spPr bwMode="auto">
              <a:xfrm>
                <a:off x="3605" y="1155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45" name="Rectangle 49"/>
              <p:cNvSpPr>
                <a:spLocks noChangeArrowheads="1"/>
              </p:cNvSpPr>
              <p:nvPr/>
            </p:nvSpPr>
            <p:spPr bwMode="auto">
              <a:xfrm>
                <a:off x="3990" y="1155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46" name="Rectangle 50"/>
              <p:cNvSpPr>
                <a:spLocks noChangeArrowheads="1"/>
              </p:cNvSpPr>
              <p:nvPr/>
            </p:nvSpPr>
            <p:spPr bwMode="auto">
              <a:xfrm>
                <a:off x="2450" y="11895"/>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47" name="Rectangle 51"/>
              <p:cNvSpPr>
                <a:spLocks noChangeArrowheads="1"/>
              </p:cNvSpPr>
              <p:nvPr/>
            </p:nvSpPr>
            <p:spPr bwMode="auto">
              <a:xfrm>
                <a:off x="4375" y="1155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48" name="Rectangle 52"/>
              <p:cNvSpPr>
                <a:spLocks noChangeArrowheads="1"/>
              </p:cNvSpPr>
              <p:nvPr/>
            </p:nvSpPr>
            <p:spPr bwMode="auto">
              <a:xfrm>
                <a:off x="2835" y="1189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49" name="Rectangle 53"/>
              <p:cNvSpPr>
                <a:spLocks noChangeArrowheads="1"/>
              </p:cNvSpPr>
              <p:nvPr/>
            </p:nvSpPr>
            <p:spPr bwMode="auto">
              <a:xfrm>
                <a:off x="3220" y="1189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0" name="Rectangle 54"/>
              <p:cNvSpPr>
                <a:spLocks noChangeArrowheads="1"/>
              </p:cNvSpPr>
              <p:nvPr/>
            </p:nvSpPr>
            <p:spPr bwMode="auto">
              <a:xfrm>
                <a:off x="3605" y="1189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1" name="Rectangle 55"/>
              <p:cNvSpPr>
                <a:spLocks noChangeArrowheads="1"/>
              </p:cNvSpPr>
              <p:nvPr/>
            </p:nvSpPr>
            <p:spPr bwMode="auto">
              <a:xfrm>
                <a:off x="3990" y="11895"/>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2" name="Rectangle 56"/>
              <p:cNvSpPr>
                <a:spLocks noChangeArrowheads="1"/>
              </p:cNvSpPr>
              <p:nvPr/>
            </p:nvSpPr>
            <p:spPr bwMode="auto">
              <a:xfrm>
                <a:off x="4375" y="1189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3" name="Rectangle 57"/>
              <p:cNvSpPr>
                <a:spLocks noChangeArrowheads="1"/>
              </p:cNvSpPr>
              <p:nvPr/>
            </p:nvSpPr>
            <p:spPr bwMode="auto">
              <a:xfrm>
                <a:off x="2450" y="1224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4" name="Rectangle 58"/>
              <p:cNvSpPr>
                <a:spLocks noChangeArrowheads="1"/>
              </p:cNvSpPr>
              <p:nvPr/>
            </p:nvSpPr>
            <p:spPr bwMode="auto">
              <a:xfrm>
                <a:off x="2835" y="1224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5" name="Rectangle 59"/>
              <p:cNvSpPr>
                <a:spLocks noChangeArrowheads="1"/>
              </p:cNvSpPr>
              <p:nvPr/>
            </p:nvSpPr>
            <p:spPr bwMode="auto">
              <a:xfrm>
                <a:off x="3220" y="1224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6" name="Rectangle 60"/>
              <p:cNvSpPr>
                <a:spLocks noChangeArrowheads="1"/>
              </p:cNvSpPr>
              <p:nvPr/>
            </p:nvSpPr>
            <p:spPr bwMode="auto">
              <a:xfrm>
                <a:off x="3605" y="1224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7" name="Rectangle 61"/>
              <p:cNvSpPr>
                <a:spLocks noChangeArrowheads="1"/>
              </p:cNvSpPr>
              <p:nvPr/>
            </p:nvSpPr>
            <p:spPr bwMode="auto">
              <a:xfrm>
                <a:off x="3990" y="1224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8" name="Rectangle 62"/>
              <p:cNvSpPr>
                <a:spLocks noChangeArrowheads="1"/>
              </p:cNvSpPr>
              <p:nvPr/>
            </p:nvSpPr>
            <p:spPr bwMode="auto">
              <a:xfrm>
                <a:off x="4375" y="1224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59" name="Rectangle 63"/>
              <p:cNvSpPr>
                <a:spLocks noChangeArrowheads="1"/>
              </p:cNvSpPr>
              <p:nvPr/>
            </p:nvSpPr>
            <p:spPr bwMode="auto">
              <a:xfrm>
                <a:off x="2450" y="1258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0" name="Rectangle 64"/>
              <p:cNvSpPr>
                <a:spLocks noChangeArrowheads="1"/>
              </p:cNvSpPr>
              <p:nvPr/>
            </p:nvSpPr>
            <p:spPr bwMode="auto">
              <a:xfrm>
                <a:off x="2835" y="1258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1" name="Rectangle 65"/>
              <p:cNvSpPr>
                <a:spLocks noChangeArrowheads="1"/>
              </p:cNvSpPr>
              <p:nvPr/>
            </p:nvSpPr>
            <p:spPr bwMode="auto">
              <a:xfrm>
                <a:off x="3220" y="1258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2" name="Rectangle 66"/>
              <p:cNvSpPr>
                <a:spLocks noChangeArrowheads="1"/>
              </p:cNvSpPr>
              <p:nvPr/>
            </p:nvSpPr>
            <p:spPr bwMode="auto">
              <a:xfrm>
                <a:off x="3605" y="1258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3" name="Rectangle 67"/>
              <p:cNvSpPr>
                <a:spLocks noChangeArrowheads="1"/>
              </p:cNvSpPr>
              <p:nvPr/>
            </p:nvSpPr>
            <p:spPr bwMode="auto">
              <a:xfrm>
                <a:off x="3990" y="1258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4" name="Rectangle 68"/>
              <p:cNvSpPr>
                <a:spLocks noChangeArrowheads="1"/>
              </p:cNvSpPr>
              <p:nvPr/>
            </p:nvSpPr>
            <p:spPr bwMode="auto">
              <a:xfrm>
                <a:off x="2450" y="129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5" name="Rectangle 69"/>
              <p:cNvSpPr>
                <a:spLocks noChangeArrowheads="1"/>
              </p:cNvSpPr>
              <p:nvPr/>
            </p:nvSpPr>
            <p:spPr bwMode="auto">
              <a:xfrm>
                <a:off x="4375" y="12585"/>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6" name="Rectangle 70"/>
              <p:cNvSpPr>
                <a:spLocks noChangeArrowheads="1"/>
              </p:cNvSpPr>
              <p:nvPr/>
            </p:nvSpPr>
            <p:spPr bwMode="auto">
              <a:xfrm>
                <a:off x="2835" y="129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7" name="Rectangle 71"/>
              <p:cNvSpPr>
                <a:spLocks noChangeArrowheads="1"/>
              </p:cNvSpPr>
              <p:nvPr/>
            </p:nvSpPr>
            <p:spPr bwMode="auto">
              <a:xfrm>
                <a:off x="3220" y="129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8" name="Rectangle 72"/>
              <p:cNvSpPr>
                <a:spLocks noChangeArrowheads="1"/>
              </p:cNvSpPr>
              <p:nvPr/>
            </p:nvSpPr>
            <p:spPr bwMode="auto">
              <a:xfrm>
                <a:off x="3605" y="129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69" name="Rectangle 73"/>
              <p:cNvSpPr>
                <a:spLocks noChangeArrowheads="1"/>
              </p:cNvSpPr>
              <p:nvPr/>
            </p:nvSpPr>
            <p:spPr bwMode="auto">
              <a:xfrm>
                <a:off x="3990" y="129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70" name="Rectangle 74"/>
              <p:cNvSpPr>
                <a:spLocks noChangeArrowheads="1"/>
              </p:cNvSpPr>
              <p:nvPr/>
            </p:nvSpPr>
            <p:spPr bwMode="auto">
              <a:xfrm>
                <a:off x="4375" y="1293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71" name="Rectangle 75"/>
              <p:cNvSpPr>
                <a:spLocks noChangeArrowheads="1"/>
              </p:cNvSpPr>
              <p:nvPr/>
            </p:nvSpPr>
            <p:spPr bwMode="auto">
              <a:xfrm>
                <a:off x="2450" y="13275"/>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72" name="Rectangle 76"/>
              <p:cNvSpPr>
                <a:spLocks noChangeArrowheads="1"/>
              </p:cNvSpPr>
              <p:nvPr/>
            </p:nvSpPr>
            <p:spPr bwMode="auto">
              <a:xfrm>
                <a:off x="2835" y="1327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73" name="Rectangle 77"/>
              <p:cNvSpPr>
                <a:spLocks noChangeArrowheads="1"/>
              </p:cNvSpPr>
              <p:nvPr/>
            </p:nvSpPr>
            <p:spPr bwMode="auto">
              <a:xfrm>
                <a:off x="3220" y="1327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74" name="Rectangle 78"/>
              <p:cNvSpPr>
                <a:spLocks noChangeArrowheads="1"/>
              </p:cNvSpPr>
              <p:nvPr/>
            </p:nvSpPr>
            <p:spPr bwMode="auto">
              <a:xfrm>
                <a:off x="3605" y="1327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75" name="Rectangle 79"/>
              <p:cNvSpPr>
                <a:spLocks noChangeArrowheads="1"/>
              </p:cNvSpPr>
              <p:nvPr/>
            </p:nvSpPr>
            <p:spPr bwMode="auto">
              <a:xfrm>
                <a:off x="3990" y="1327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76" name="Rectangle 80"/>
              <p:cNvSpPr>
                <a:spLocks noChangeArrowheads="1"/>
              </p:cNvSpPr>
              <p:nvPr/>
            </p:nvSpPr>
            <p:spPr bwMode="auto">
              <a:xfrm>
                <a:off x="4375" y="13275"/>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sp>
          <p:nvSpPr>
            <p:cNvPr id="55377" name="Rectangle 81"/>
            <p:cNvSpPr>
              <a:spLocks noChangeArrowheads="1"/>
            </p:cNvSpPr>
            <p:nvPr/>
          </p:nvSpPr>
          <p:spPr bwMode="auto">
            <a:xfrm>
              <a:off x="2726878" y="3185805"/>
              <a:ext cx="592437" cy="5655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78" name="AutoShape 82"/>
            <p:cNvSpPr>
              <a:spLocks noChangeAspect="1" noChangeArrowheads="1"/>
            </p:cNvSpPr>
            <p:nvPr/>
          </p:nvSpPr>
          <p:spPr bwMode="auto">
            <a:xfrm>
              <a:off x="2616328" y="3853440"/>
              <a:ext cx="110550" cy="176477"/>
            </a:xfrm>
            <a:prstGeom prst="downArrow">
              <a:avLst>
                <a:gd name="adj1" fmla="val 50000"/>
                <a:gd name="adj2" fmla="val 3990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05" name="Rectangle 109"/>
            <p:cNvSpPr>
              <a:spLocks noChangeArrowheads="1"/>
            </p:cNvSpPr>
            <p:nvPr/>
          </p:nvSpPr>
          <p:spPr bwMode="auto">
            <a:xfrm>
              <a:off x="2023890" y="3185805"/>
              <a:ext cx="592437" cy="5655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06" name="Rectangle 110"/>
            <p:cNvSpPr>
              <a:spLocks noChangeArrowheads="1"/>
            </p:cNvSpPr>
            <p:nvPr/>
          </p:nvSpPr>
          <p:spPr bwMode="auto">
            <a:xfrm>
              <a:off x="2023890" y="2497616"/>
              <a:ext cx="592437" cy="5655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07" name="Rectangle 111"/>
            <p:cNvSpPr>
              <a:spLocks noChangeArrowheads="1"/>
            </p:cNvSpPr>
            <p:nvPr/>
          </p:nvSpPr>
          <p:spPr bwMode="auto">
            <a:xfrm>
              <a:off x="2726878" y="2497616"/>
              <a:ext cx="592437" cy="5655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9" name="组合 162"/>
          <p:cNvGrpSpPr/>
          <p:nvPr/>
        </p:nvGrpSpPr>
        <p:grpSpPr>
          <a:xfrm>
            <a:off x="5403502" y="2143116"/>
            <a:ext cx="1612195" cy="3054679"/>
            <a:chOff x="4689122" y="2517461"/>
            <a:chExt cx="1612195" cy="3054679"/>
          </a:xfrm>
        </p:grpSpPr>
        <p:sp>
          <p:nvSpPr>
            <p:cNvPr id="55379" name="AutoShape 83"/>
            <p:cNvSpPr>
              <a:spLocks noChangeAspect="1" noChangeArrowheads="1"/>
            </p:cNvSpPr>
            <p:nvPr/>
          </p:nvSpPr>
          <p:spPr bwMode="auto">
            <a:xfrm>
              <a:off x="5200064" y="3443787"/>
              <a:ext cx="110550" cy="176477"/>
            </a:xfrm>
            <a:prstGeom prst="downArrow">
              <a:avLst>
                <a:gd name="adj1" fmla="val 50000"/>
                <a:gd name="adj2" fmla="val 3990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nvGrpSpPr>
            <p:cNvPr id="10" name="Group 84"/>
            <p:cNvGrpSpPr>
              <a:grpSpLocks/>
            </p:cNvGrpSpPr>
            <p:nvPr/>
          </p:nvGrpSpPr>
          <p:grpSpPr bwMode="auto">
            <a:xfrm>
              <a:off x="4850696" y="2517461"/>
              <a:ext cx="1172827" cy="1172968"/>
              <a:chOff x="6270" y="11550"/>
              <a:chExt cx="1925" cy="1725"/>
            </a:xfrm>
          </p:grpSpPr>
          <p:sp>
            <p:nvSpPr>
              <p:cNvPr id="55381" name="Rectangle 85"/>
              <p:cNvSpPr>
                <a:spLocks noChangeArrowheads="1"/>
              </p:cNvSpPr>
              <p:nvPr/>
            </p:nvSpPr>
            <p:spPr bwMode="auto">
              <a:xfrm>
                <a:off x="6270" y="1155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82" name="Rectangle 86"/>
              <p:cNvSpPr>
                <a:spLocks noChangeArrowheads="1"/>
              </p:cNvSpPr>
              <p:nvPr/>
            </p:nvSpPr>
            <p:spPr bwMode="auto">
              <a:xfrm>
                <a:off x="6655" y="1155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83" name="Rectangle 87"/>
              <p:cNvSpPr>
                <a:spLocks noChangeArrowheads="1"/>
              </p:cNvSpPr>
              <p:nvPr/>
            </p:nvSpPr>
            <p:spPr bwMode="auto">
              <a:xfrm>
                <a:off x="7040" y="1155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84" name="Rectangle 88"/>
              <p:cNvSpPr>
                <a:spLocks noChangeArrowheads="1"/>
              </p:cNvSpPr>
              <p:nvPr/>
            </p:nvSpPr>
            <p:spPr bwMode="auto">
              <a:xfrm>
                <a:off x="7425" y="1155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85" name="Rectangle 89"/>
              <p:cNvSpPr>
                <a:spLocks noChangeArrowheads="1"/>
              </p:cNvSpPr>
              <p:nvPr/>
            </p:nvSpPr>
            <p:spPr bwMode="auto">
              <a:xfrm>
                <a:off x="7810" y="1155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86" name="Rectangle 90"/>
              <p:cNvSpPr>
                <a:spLocks noChangeArrowheads="1"/>
              </p:cNvSpPr>
              <p:nvPr/>
            </p:nvSpPr>
            <p:spPr bwMode="auto">
              <a:xfrm>
                <a:off x="6270" y="1189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87" name="Rectangle 91"/>
              <p:cNvSpPr>
                <a:spLocks noChangeArrowheads="1"/>
              </p:cNvSpPr>
              <p:nvPr/>
            </p:nvSpPr>
            <p:spPr bwMode="auto">
              <a:xfrm>
                <a:off x="6655" y="11895"/>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88" name="Rectangle 92"/>
              <p:cNvSpPr>
                <a:spLocks noChangeArrowheads="1"/>
              </p:cNvSpPr>
              <p:nvPr/>
            </p:nvSpPr>
            <p:spPr bwMode="auto">
              <a:xfrm>
                <a:off x="7425" y="1189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89" name="Rectangle 93"/>
              <p:cNvSpPr>
                <a:spLocks noChangeArrowheads="1"/>
              </p:cNvSpPr>
              <p:nvPr/>
            </p:nvSpPr>
            <p:spPr bwMode="auto">
              <a:xfrm>
                <a:off x="7810" y="11895"/>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0" name="Rectangle 94"/>
              <p:cNvSpPr>
                <a:spLocks noChangeArrowheads="1"/>
              </p:cNvSpPr>
              <p:nvPr/>
            </p:nvSpPr>
            <p:spPr bwMode="auto">
              <a:xfrm>
                <a:off x="6270" y="1224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1" name="Rectangle 95"/>
              <p:cNvSpPr>
                <a:spLocks noChangeArrowheads="1"/>
              </p:cNvSpPr>
              <p:nvPr/>
            </p:nvSpPr>
            <p:spPr bwMode="auto">
              <a:xfrm>
                <a:off x="6655" y="1224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2" name="Rectangle 96"/>
              <p:cNvSpPr>
                <a:spLocks noChangeArrowheads="1"/>
              </p:cNvSpPr>
              <p:nvPr/>
            </p:nvSpPr>
            <p:spPr bwMode="auto">
              <a:xfrm>
                <a:off x="7040" y="1224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3" name="Rectangle 97"/>
              <p:cNvSpPr>
                <a:spLocks noChangeArrowheads="1"/>
              </p:cNvSpPr>
              <p:nvPr/>
            </p:nvSpPr>
            <p:spPr bwMode="auto">
              <a:xfrm>
                <a:off x="7425" y="1224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4" name="Rectangle 98"/>
              <p:cNvSpPr>
                <a:spLocks noChangeArrowheads="1"/>
              </p:cNvSpPr>
              <p:nvPr/>
            </p:nvSpPr>
            <p:spPr bwMode="auto">
              <a:xfrm>
                <a:off x="7810" y="1224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5" name="Rectangle 99"/>
              <p:cNvSpPr>
                <a:spLocks noChangeArrowheads="1"/>
              </p:cNvSpPr>
              <p:nvPr/>
            </p:nvSpPr>
            <p:spPr bwMode="auto">
              <a:xfrm>
                <a:off x="6270" y="12585"/>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6" name="Rectangle 100"/>
              <p:cNvSpPr>
                <a:spLocks noChangeArrowheads="1"/>
              </p:cNvSpPr>
              <p:nvPr/>
            </p:nvSpPr>
            <p:spPr bwMode="auto">
              <a:xfrm>
                <a:off x="6655" y="1258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7" name="Rectangle 101"/>
              <p:cNvSpPr>
                <a:spLocks noChangeArrowheads="1"/>
              </p:cNvSpPr>
              <p:nvPr/>
            </p:nvSpPr>
            <p:spPr bwMode="auto">
              <a:xfrm>
                <a:off x="7040" y="1258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8" name="Rectangle 102"/>
              <p:cNvSpPr>
                <a:spLocks noChangeArrowheads="1"/>
              </p:cNvSpPr>
              <p:nvPr/>
            </p:nvSpPr>
            <p:spPr bwMode="auto">
              <a:xfrm>
                <a:off x="7425" y="1258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399" name="Rectangle 103"/>
              <p:cNvSpPr>
                <a:spLocks noChangeArrowheads="1"/>
              </p:cNvSpPr>
              <p:nvPr/>
            </p:nvSpPr>
            <p:spPr bwMode="auto">
              <a:xfrm>
                <a:off x="7810" y="1258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00" name="Rectangle 104"/>
              <p:cNvSpPr>
                <a:spLocks noChangeArrowheads="1"/>
              </p:cNvSpPr>
              <p:nvPr/>
            </p:nvSpPr>
            <p:spPr bwMode="auto">
              <a:xfrm>
                <a:off x="6270" y="12930"/>
                <a:ext cx="385" cy="34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01" name="Rectangle 105"/>
              <p:cNvSpPr>
                <a:spLocks noChangeArrowheads="1"/>
              </p:cNvSpPr>
              <p:nvPr/>
            </p:nvSpPr>
            <p:spPr bwMode="auto">
              <a:xfrm>
                <a:off x="6655" y="129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02" name="Rectangle 106"/>
              <p:cNvSpPr>
                <a:spLocks noChangeArrowheads="1"/>
              </p:cNvSpPr>
              <p:nvPr/>
            </p:nvSpPr>
            <p:spPr bwMode="auto">
              <a:xfrm>
                <a:off x="7040" y="129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03" name="Rectangle 107"/>
              <p:cNvSpPr>
                <a:spLocks noChangeArrowheads="1"/>
              </p:cNvSpPr>
              <p:nvPr/>
            </p:nvSpPr>
            <p:spPr bwMode="auto">
              <a:xfrm>
                <a:off x="7425" y="129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04" name="Rectangle 108"/>
              <p:cNvSpPr>
                <a:spLocks noChangeArrowheads="1"/>
              </p:cNvSpPr>
              <p:nvPr/>
            </p:nvSpPr>
            <p:spPr bwMode="auto">
              <a:xfrm>
                <a:off x="7810" y="129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sp>
          <p:nvSpPr>
            <p:cNvPr id="55408" name="Rectangle 112"/>
            <p:cNvSpPr>
              <a:spLocks noChangeArrowheads="1"/>
            </p:cNvSpPr>
            <p:nvPr/>
          </p:nvSpPr>
          <p:spPr bwMode="auto">
            <a:xfrm>
              <a:off x="4900302" y="2596131"/>
              <a:ext cx="592437" cy="5655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09" name="Rectangle 113"/>
            <p:cNvSpPr>
              <a:spLocks noChangeArrowheads="1"/>
            </p:cNvSpPr>
            <p:nvPr/>
          </p:nvSpPr>
          <p:spPr bwMode="auto">
            <a:xfrm>
              <a:off x="5387858" y="2596131"/>
              <a:ext cx="592437" cy="5655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10" name="Rectangle 114"/>
            <p:cNvSpPr>
              <a:spLocks noChangeArrowheads="1"/>
            </p:cNvSpPr>
            <p:nvPr/>
          </p:nvSpPr>
          <p:spPr bwMode="auto">
            <a:xfrm>
              <a:off x="4900302" y="3054687"/>
              <a:ext cx="592437" cy="5655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11" name="Rectangle 115"/>
            <p:cNvSpPr>
              <a:spLocks noChangeArrowheads="1"/>
            </p:cNvSpPr>
            <p:nvPr/>
          </p:nvSpPr>
          <p:spPr bwMode="auto">
            <a:xfrm>
              <a:off x="5387858" y="3054687"/>
              <a:ext cx="592437" cy="5655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12" name="AutoShape 116"/>
            <p:cNvSpPr>
              <a:spLocks noChangeAspect="1" noChangeArrowheads="1"/>
            </p:cNvSpPr>
            <p:nvPr/>
          </p:nvSpPr>
          <p:spPr bwMode="auto">
            <a:xfrm>
              <a:off x="5431795" y="3825090"/>
              <a:ext cx="110550" cy="176477"/>
            </a:xfrm>
            <a:prstGeom prst="downArrow">
              <a:avLst>
                <a:gd name="adj1" fmla="val 50000"/>
                <a:gd name="adj2" fmla="val 3990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nvGrpSpPr>
            <p:cNvPr id="11" name="Group 117"/>
            <p:cNvGrpSpPr>
              <a:grpSpLocks/>
            </p:cNvGrpSpPr>
            <p:nvPr/>
          </p:nvGrpSpPr>
          <p:grpSpPr bwMode="auto">
            <a:xfrm>
              <a:off x="4689122" y="4030626"/>
              <a:ext cx="702988" cy="703072"/>
              <a:chOff x="2968" y="9101"/>
              <a:chExt cx="753" cy="675"/>
            </a:xfrm>
          </p:grpSpPr>
          <p:sp>
            <p:nvSpPr>
              <p:cNvPr id="55414" name="Rectangle 118"/>
              <p:cNvSpPr>
                <a:spLocks noChangeAspect="1" noChangeArrowheads="1"/>
              </p:cNvSpPr>
              <p:nvPr/>
            </p:nvSpPr>
            <p:spPr bwMode="auto">
              <a:xfrm>
                <a:off x="2968"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15" name="Rectangle 119"/>
              <p:cNvSpPr>
                <a:spLocks noChangeAspect="1" noChangeArrowheads="1"/>
              </p:cNvSpPr>
              <p:nvPr/>
            </p:nvSpPr>
            <p:spPr bwMode="auto">
              <a:xfrm>
                <a:off x="3219"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16" name="Rectangle 120"/>
              <p:cNvSpPr>
                <a:spLocks noChangeAspect="1" noChangeArrowheads="1"/>
              </p:cNvSpPr>
              <p:nvPr/>
            </p:nvSpPr>
            <p:spPr bwMode="auto">
              <a:xfrm>
                <a:off x="3470" y="910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17" name="Rectangle 121"/>
              <p:cNvSpPr>
                <a:spLocks noChangeAspect="1" noChangeArrowheads="1"/>
              </p:cNvSpPr>
              <p:nvPr/>
            </p:nvSpPr>
            <p:spPr bwMode="auto">
              <a:xfrm>
                <a:off x="2968"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18" name="Rectangle 122"/>
              <p:cNvSpPr>
                <a:spLocks noChangeAspect="1" noChangeArrowheads="1"/>
              </p:cNvSpPr>
              <p:nvPr/>
            </p:nvSpPr>
            <p:spPr bwMode="auto">
              <a:xfrm>
                <a:off x="3219" y="9326"/>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19" name="Rectangle 123"/>
              <p:cNvSpPr>
                <a:spLocks noChangeAspect="1" noChangeArrowheads="1"/>
              </p:cNvSpPr>
              <p:nvPr/>
            </p:nvSpPr>
            <p:spPr bwMode="auto">
              <a:xfrm>
                <a:off x="3470"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20" name="Rectangle 124"/>
              <p:cNvSpPr>
                <a:spLocks noChangeAspect="1" noChangeArrowheads="1"/>
              </p:cNvSpPr>
              <p:nvPr/>
            </p:nvSpPr>
            <p:spPr bwMode="auto">
              <a:xfrm>
                <a:off x="2968" y="955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21" name="Rectangle 125"/>
              <p:cNvSpPr>
                <a:spLocks noChangeAspect="1" noChangeArrowheads="1"/>
              </p:cNvSpPr>
              <p:nvPr/>
            </p:nvSpPr>
            <p:spPr bwMode="auto">
              <a:xfrm>
                <a:off x="3219"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22" name="Rectangle 126"/>
              <p:cNvSpPr>
                <a:spLocks noChangeAspect="1" noChangeArrowheads="1"/>
              </p:cNvSpPr>
              <p:nvPr/>
            </p:nvSpPr>
            <p:spPr bwMode="auto">
              <a:xfrm>
                <a:off x="3470"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2" name="Group 127"/>
            <p:cNvGrpSpPr>
              <a:grpSpLocks/>
            </p:cNvGrpSpPr>
            <p:nvPr/>
          </p:nvGrpSpPr>
          <p:grpSpPr bwMode="auto">
            <a:xfrm>
              <a:off x="5598329" y="4030626"/>
              <a:ext cx="702988" cy="703072"/>
              <a:chOff x="2968" y="9101"/>
              <a:chExt cx="753" cy="675"/>
            </a:xfrm>
          </p:grpSpPr>
          <p:sp>
            <p:nvSpPr>
              <p:cNvPr id="55424" name="Rectangle 128"/>
              <p:cNvSpPr>
                <a:spLocks noChangeAspect="1" noChangeArrowheads="1"/>
              </p:cNvSpPr>
              <p:nvPr/>
            </p:nvSpPr>
            <p:spPr bwMode="auto">
              <a:xfrm>
                <a:off x="2968" y="910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25" name="Rectangle 129"/>
              <p:cNvSpPr>
                <a:spLocks noChangeAspect="1" noChangeArrowheads="1"/>
              </p:cNvSpPr>
              <p:nvPr/>
            </p:nvSpPr>
            <p:spPr bwMode="auto">
              <a:xfrm>
                <a:off x="3219" y="910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26" name="Rectangle 130"/>
              <p:cNvSpPr>
                <a:spLocks noChangeAspect="1" noChangeArrowheads="1"/>
              </p:cNvSpPr>
              <p:nvPr/>
            </p:nvSpPr>
            <p:spPr bwMode="auto">
              <a:xfrm>
                <a:off x="3470"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27" name="Rectangle 131"/>
              <p:cNvSpPr>
                <a:spLocks noChangeAspect="1" noChangeArrowheads="1"/>
              </p:cNvSpPr>
              <p:nvPr/>
            </p:nvSpPr>
            <p:spPr bwMode="auto">
              <a:xfrm>
                <a:off x="2968"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28" name="Rectangle 132"/>
              <p:cNvSpPr>
                <a:spLocks noChangeAspect="1" noChangeArrowheads="1"/>
              </p:cNvSpPr>
              <p:nvPr/>
            </p:nvSpPr>
            <p:spPr bwMode="auto">
              <a:xfrm>
                <a:off x="3219"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29" name="Rectangle 133"/>
              <p:cNvSpPr>
                <a:spLocks noChangeAspect="1" noChangeArrowheads="1"/>
              </p:cNvSpPr>
              <p:nvPr/>
            </p:nvSpPr>
            <p:spPr bwMode="auto">
              <a:xfrm>
                <a:off x="3470" y="9326"/>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30" name="Rectangle 134"/>
              <p:cNvSpPr>
                <a:spLocks noChangeAspect="1" noChangeArrowheads="1"/>
              </p:cNvSpPr>
              <p:nvPr/>
            </p:nvSpPr>
            <p:spPr bwMode="auto">
              <a:xfrm>
                <a:off x="2968"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31" name="Rectangle 135"/>
              <p:cNvSpPr>
                <a:spLocks noChangeAspect="1" noChangeArrowheads="1"/>
              </p:cNvSpPr>
              <p:nvPr/>
            </p:nvSpPr>
            <p:spPr bwMode="auto">
              <a:xfrm>
                <a:off x="3219"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32" name="Rectangle 136"/>
              <p:cNvSpPr>
                <a:spLocks noChangeAspect="1" noChangeArrowheads="1"/>
              </p:cNvSpPr>
              <p:nvPr/>
            </p:nvSpPr>
            <p:spPr bwMode="auto">
              <a:xfrm>
                <a:off x="3470"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3" name="Group 137"/>
            <p:cNvGrpSpPr>
              <a:grpSpLocks/>
            </p:cNvGrpSpPr>
            <p:nvPr/>
          </p:nvGrpSpPr>
          <p:grpSpPr bwMode="auto">
            <a:xfrm>
              <a:off x="4689122" y="4869068"/>
              <a:ext cx="702988" cy="703072"/>
              <a:chOff x="2968" y="9101"/>
              <a:chExt cx="753" cy="675"/>
            </a:xfrm>
          </p:grpSpPr>
          <p:sp>
            <p:nvSpPr>
              <p:cNvPr id="55434" name="Rectangle 138"/>
              <p:cNvSpPr>
                <a:spLocks noChangeAspect="1" noChangeArrowheads="1"/>
              </p:cNvSpPr>
              <p:nvPr/>
            </p:nvSpPr>
            <p:spPr bwMode="auto">
              <a:xfrm>
                <a:off x="2968" y="910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35" name="Rectangle 139"/>
              <p:cNvSpPr>
                <a:spLocks noChangeAspect="1" noChangeArrowheads="1"/>
              </p:cNvSpPr>
              <p:nvPr/>
            </p:nvSpPr>
            <p:spPr bwMode="auto">
              <a:xfrm>
                <a:off x="3219"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36" name="Rectangle 140"/>
              <p:cNvSpPr>
                <a:spLocks noChangeAspect="1" noChangeArrowheads="1"/>
              </p:cNvSpPr>
              <p:nvPr/>
            </p:nvSpPr>
            <p:spPr bwMode="auto">
              <a:xfrm>
                <a:off x="3470"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37" name="Rectangle 141"/>
              <p:cNvSpPr>
                <a:spLocks noChangeAspect="1" noChangeArrowheads="1"/>
              </p:cNvSpPr>
              <p:nvPr/>
            </p:nvSpPr>
            <p:spPr bwMode="auto">
              <a:xfrm>
                <a:off x="2968" y="9326"/>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38" name="Rectangle 142"/>
              <p:cNvSpPr>
                <a:spLocks noChangeAspect="1" noChangeArrowheads="1"/>
              </p:cNvSpPr>
              <p:nvPr/>
            </p:nvSpPr>
            <p:spPr bwMode="auto">
              <a:xfrm>
                <a:off x="3219"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39" name="Rectangle 143"/>
              <p:cNvSpPr>
                <a:spLocks noChangeAspect="1" noChangeArrowheads="1"/>
              </p:cNvSpPr>
              <p:nvPr/>
            </p:nvSpPr>
            <p:spPr bwMode="auto">
              <a:xfrm>
                <a:off x="3470"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40" name="Rectangle 144"/>
              <p:cNvSpPr>
                <a:spLocks noChangeAspect="1" noChangeArrowheads="1"/>
              </p:cNvSpPr>
              <p:nvPr/>
            </p:nvSpPr>
            <p:spPr bwMode="auto">
              <a:xfrm>
                <a:off x="2968" y="9551"/>
                <a:ext cx="251" cy="225"/>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41" name="Rectangle 145"/>
              <p:cNvSpPr>
                <a:spLocks noChangeAspect="1" noChangeArrowheads="1"/>
              </p:cNvSpPr>
              <p:nvPr/>
            </p:nvSpPr>
            <p:spPr bwMode="auto">
              <a:xfrm>
                <a:off x="3219"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42" name="Rectangle 146"/>
              <p:cNvSpPr>
                <a:spLocks noChangeAspect="1" noChangeArrowheads="1"/>
              </p:cNvSpPr>
              <p:nvPr/>
            </p:nvSpPr>
            <p:spPr bwMode="auto">
              <a:xfrm>
                <a:off x="3470"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4" name="Group 147"/>
            <p:cNvGrpSpPr>
              <a:grpSpLocks/>
            </p:cNvGrpSpPr>
            <p:nvPr/>
          </p:nvGrpSpPr>
          <p:grpSpPr bwMode="auto">
            <a:xfrm>
              <a:off x="5598329" y="4869068"/>
              <a:ext cx="702988" cy="703072"/>
              <a:chOff x="2968" y="9101"/>
              <a:chExt cx="753" cy="675"/>
            </a:xfrm>
          </p:grpSpPr>
          <p:sp>
            <p:nvSpPr>
              <p:cNvPr id="55444" name="Rectangle 148"/>
              <p:cNvSpPr>
                <a:spLocks noChangeAspect="1" noChangeArrowheads="1"/>
              </p:cNvSpPr>
              <p:nvPr/>
            </p:nvSpPr>
            <p:spPr bwMode="auto">
              <a:xfrm>
                <a:off x="2968"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45" name="Rectangle 149"/>
              <p:cNvSpPr>
                <a:spLocks noChangeAspect="1" noChangeArrowheads="1"/>
              </p:cNvSpPr>
              <p:nvPr/>
            </p:nvSpPr>
            <p:spPr bwMode="auto">
              <a:xfrm>
                <a:off x="3219"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46" name="Rectangle 150"/>
              <p:cNvSpPr>
                <a:spLocks noChangeAspect="1" noChangeArrowheads="1"/>
              </p:cNvSpPr>
              <p:nvPr/>
            </p:nvSpPr>
            <p:spPr bwMode="auto">
              <a:xfrm>
                <a:off x="3470" y="910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47" name="Rectangle 151"/>
              <p:cNvSpPr>
                <a:spLocks noChangeAspect="1" noChangeArrowheads="1"/>
              </p:cNvSpPr>
              <p:nvPr/>
            </p:nvSpPr>
            <p:spPr bwMode="auto">
              <a:xfrm>
                <a:off x="2968"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48" name="Rectangle 152"/>
              <p:cNvSpPr>
                <a:spLocks noChangeAspect="1" noChangeArrowheads="1"/>
              </p:cNvSpPr>
              <p:nvPr/>
            </p:nvSpPr>
            <p:spPr bwMode="auto">
              <a:xfrm>
                <a:off x="3219"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49" name="Rectangle 153"/>
              <p:cNvSpPr>
                <a:spLocks noChangeAspect="1" noChangeArrowheads="1"/>
              </p:cNvSpPr>
              <p:nvPr/>
            </p:nvSpPr>
            <p:spPr bwMode="auto">
              <a:xfrm>
                <a:off x="3470" y="9326"/>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50" name="Rectangle 154"/>
              <p:cNvSpPr>
                <a:spLocks noChangeAspect="1" noChangeArrowheads="1"/>
              </p:cNvSpPr>
              <p:nvPr/>
            </p:nvSpPr>
            <p:spPr bwMode="auto">
              <a:xfrm>
                <a:off x="2968"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51" name="Rectangle 155"/>
              <p:cNvSpPr>
                <a:spLocks noChangeAspect="1" noChangeArrowheads="1"/>
              </p:cNvSpPr>
              <p:nvPr/>
            </p:nvSpPr>
            <p:spPr bwMode="auto">
              <a:xfrm>
                <a:off x="3219"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55452" name="Rectangle 156"/>
              <p:cNvSpPr>
                <a:spLocks noChangeAspect="1" noChangeArrowheads="1"/>
              </p:cNvSpPr>
              <p:nvPr/>
            </p:nvSpPr>
            <p:spPr bwMode="auto">
              <a:xfrm>
                <a:off x="3470" y="9551"/>
                <a:ext cx="251" cy="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CN" altLang="en-US"/>
              </a:p>
            </p:txBody>
          </p:sp>
        </p:grpSp>
      </p:grpSp>
      <p:sp>
        <p:nvSpPr>
          <p:cNvPr id="159" name="矩形 158"/>
          <p:cNvSpPr/>
          <p:nvPr/>
        </p:nvSpPr>
        <p:spPr>
          <a:xfrm>
            <a:off x="1714480" y="5357826"/>
            <a:ext cx="250033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cs typeface="Times New Roman" pitchFamily="18" charset="0"/>
              </a:rPr>
              <a:t>Non-overlapping </a:t>
            </a:r>
            <a:endParaRPr lang="en-US" dirty="0">
              <a:solidFill>
                <a:schemeClr val="tx1"/>
              </a:solidFill>
            </a:endParaRPr>
          </a:p>
        </p:txBody>
      </p:sp>
      <p:sp>
        <p:nvSpPr>
          <p:cNvPr id="160" name="矩形 159"/>
          <p:cNvSpPr/>
          <p:nvPr/>
        </p:nvSpPr>
        <p:spPr>
          <a:xfrm>
            <a:off x="5000628" y="5357826"/>
            <a:ext cx="250033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cs typeface="Times New Roman" pitchFamily="18" charset="0"/>
              </a:rPr>
              <a:t>Overlapping </a:t>
            </a:r>
            <a:endParaRPr lang="en-US" dirty="0">
              <a:solidFill>
                <a:schemeClr val="tx1"/>
              </a:solidFill>
            </a:endParaRPr>
          </a:p>
        </p:txBody>
      </p:sp>
    </p:spTree>
    <p:extLst>
      <p:ext uri="{BB962C8B-B14F-4D97-AF65-F5344CB8AC3E}">
        <p14:creationId xmlns:p14="http://schemas.microsoft.com/office/powerpoint/2010/main" val="3726858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49582"/>
            <a:ext cx="8229600" cy="4502858"/>
          </a:xfrm>
        </p:spPr>
        <p:txBody>
          <a:bodyPr/>
          <a:lstStyle/>
          <a:p>
            <a:pPr>
              <a:buFont typeface="Arial" pitchFamily="34" charset="0"/>
              <a:buChar char="•"/>
            </a:pPr>
            <a:r>
              <a:rPr lang="en-US" altLang="zh-CN" dirty="0" smtClean="0">
                <a:sym typeface="Symbol"/>
              </a:rPr>
              <a:t>16 different types of blocks are identified as candidate blocks for data embedding, for example</a:t>
            </a:r>
          </a:p>
          <a:p>
            <a:pPr>
              <a:buFont typeface="Arial" pitchFamily="34" charset="0"/>
              <a:buChar char="•"/>
            </a:pPr>
            <a:endParaRPr lang="en-US" altLang="zh-CN" dirty="0">
              <a:sym typeface="Symbol"/>
            </a:endParaRPr>
          </a:p>
          <a:p>
            <a:pPr>
              <a:buFont typeface="Arial" pitchFamily="34" charset="0"/>
              <a:buChar char="•"/>
            </a:pPr>
            <a:endParaRPr lang="en-US" altLang="zh-CN" dirty="0" smtClean="0">
              <a:sym typeface="Symbol"/>
            </a:endParaRPr>
          </a:p>
          <a:p>
            <a:pPr>
              <a:buFont typeface="Arial" pitchFamily="34" charset="0"/>
              <a:buChar char="•"/>
            </a:pPr>
            <a:endParaRPr lang="en-US" altLang="zh-CN" dirty="0">
              <a:sym typeface="Symbol"/>
            </a:endParaRPr>
          </a:p>
          <a:p>
            <a:pPr>
              <a:buFont typeface="Arial" pitchFamily="34" charset="0"/>
              <a:buChar char="•"/>
            </a:pPr>
            <a:endParaRPr lang="en-US" altLang="zh-CN" dirty="0" smtClean="0">
              <a:sym typeface="Symbol"/>
            </a:endParaRPr>
          </a:p>
          <a:p>
            <a:pPr>
              <a:buFont typeface="Arial" pitchFamily="34" charset="0"/>
              <a:buChar char="•"/>
            </a:pPr>
            <a:endParaRPr lang="en-US" altLang="zh-CN" dirty="0" smtClean="0">
              <a:sym typeface="Symbol"/>
            </a:endParaRPr>
          </a:p>
          <a:p>
            <a:pPr>
              <a:buFont typeface="Arial" pitchFamily="34" charset="0"/>
              <a:buChar char="•"/>
            </a:pPr>
            <a:endParaRPr lang="en-US" altLang="zh-CN" dirty="0" smtClean="0">
              <a:sym typeface="Symbol"/>
            </a:endParaRPr>
          </a:p>
          <a:p>
            <a:pPr>
              <a:buFont typeface="Arial" pitchFamily="34" charset="0"/>
              <a:buChar char="•"/>
            </a:pPr>
            <a:r>
              <a:rPr lang="en-US" altLang="zh-CN" dirty="0">
                <a:sym typeface="Symbol"/>
              </a:rPr>
              <a:t>A</a:t>
            </a:r>
            <a:r>
              <a:rPr lang="en-US" altLang="zh-CN" dirty="0" smtClean="0">
                <a:sym typeface="Symbol"/>
              </a:rPr>
              <a:t> candidate blocks can be identified by computing its pattern identification </a:t>
            </a:r>
            <a:r>
              <a:rPr lang="en-US" i="1" dirty="0" smtClean="0">
                <a:sym typeface="Symbol"/>
              </a:rPr>
              <a:t> </a:t>
            </a:r>
            <a:r>
              <a:rPr lang="en-US" dirty="0" smtClean="0">
                <a:sym typeface="Symbol"/>
              </a:rPr>
              <a:t>with</a:t>
            </a:r>
          </a:p>
          <a:p>
            <a:pPr>
              <a:buFont typeface="Arial" pitchFamily="34" charset="0"/>
              <a:buChar char="•"/>
            </a:pPr>
            <a:endParaRPr lang="en-US" dirty="0" smtClean="0">
              <a:sym typeface="Symbol"/>
            </a:endParaRPr>
          </a:p>
          <a:p>
            <a:pPr>
              <a:buNone/>
            </a:pPr>
            <a:r>
              <a:rPr lang="en-US" sz="2000" dirty="0" smtClean="0"/>
              <a:t>    </a:t>
            </a:r>
            <a:endParaRPr lang="en-US" dirty="0" smtClean="0"/>
          </a:p>
          <a:p>
            <a:pPr>
              <a:buNone/>
            </a:pPr>
            <a:r>
              <a:rPr lang="en-US" dirty="0" smtClean="0"/>
              <a:t>     The block is a candidate block if </a:t>
            </a:r>
            <a:r>
              <a:rPr lang="en-US" i="1" dirty="0">
                <a:sym typeface="Symbol"/>
              </a:rPr>
              <a:t></a:t>
            </a:r>
            <a:r>
              <a:rPr lang="en-US" dirty="0">
                <a:sym typeface="Symbol"/>
              </a:rPr>
              <a:t> equals to 1, 3, 5 or 7.</a:t>
            </a:r>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zh-CN" altLang="en-US" dirty="0"/>
          </a:p>
        </p:txBody>
      </p:sp>
      <p:sp>
        <p:nvSpPr>
          <p:cNvPr id="51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8" name="Object 8"/>
          <p:cNvGraphicFramePr>
            <a:graphicFrameLocks noChangeAspect="1"/>
          </p:cNvGraphicFramePr>
          <p:nvPr>
            <p:extLst>
              <p:ext uri="{D42A27DB-BD31-4B8C-83A1-F6EECF244321}">
                <p14:modId xmlns:p14="http://schemas.microsoft.com/office/powerpoint/2010/main" val="1829361614"/>
              </p:ext>
            </p:extLst>
          </p:nvPr>
        </p:nvGraphicFramePr>
        <p:xfrm>
          <a:off x="1011000" y="5105375"/>
          <a:ext cx="7721600" cy="673100"/>
        </p:xfrm>
        <a:graphic>
          <a:graphicData uri="http://schemas.openxmlformats.org/presentationml/2006/ole">
            <mc:AlternateContent xmlns:mc="http://schemas.openxmlformats.org/markup-compatibility/2006">
              <mc:Choice xmlns:v="urn:schemas-microsoft-com:vml" Requires="v">
                <p:oleObj spid="_x0000_s46100" name="公式" r:id="rId4" imgW="4838700" imgH="419100" progId="Equation.3">
                  <p:embed/>
                </p:oleObj>
              </mc:Choice>
              <mc:Fallback>
                <p:oleObj name="公式" r:id="rId4" imgW="48387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00" y="5105375"/>
                        <a:ext cx="77216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标题 14"/>
          <p:cNvSpPr>
            <a:spLocks noGrp="1"/>
          </p:cNvSpPr>
          <p:nvPr>
            <p:ph type="title"/>
          </p:nvPr>
        </p:nvSpPr>
        <p:spPr>
          <a:xfrm>
            <a:off x="457200" y="500982"/>
            <a:ext cx="8229600" cy="1066800"/>
          </a:xfrm>
        </p:spPr>
        <p:txBody>
          <a:bodyPr/>
          <a:lstStyle/>
          <a:p>
            <a:r>
              <a:rPr lang="en-US" dirty="0" smtClean="0"/>
              <a:t>Block identification</a:t>
            </a:r>
            <a:endParaRPr lang="en-US" dirty="0"/>
          </a:p>
        </p:txBody>
      </p:sp>
      <p:sp>
        <p:nvSpPr>
          <p:cNvPr id="515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2"/>
          <p:cNvGrpSpPr>
            <a:grpSpLocks noChangeAspect="1"/>
          </p:cNvGrpSpPr>
          <p:nvPr/>
        </p:nvGrpSpPr>
        <p:grpSpPr bwMode="auto">
          <a:xfrm>
            <a:off x="841468" y="2491155"/>
            <a:ext cx="7286238" cy="1428760"/>
            <a:chOff x="2362" y="12840"/>
            <a:chExt cx="7200" cy="1411"/>
          </a:xfrm>
        </p:grpSpPr>
        <p:sp>
          <p:nvSpPr>
            <p:cNvPr id="5153" name="AutoShape 33"/>
            <p:cNvSpPr>
              <a:spLocks noChangeAspect="1" noChangeArrowheads="1" noTextEdit="1"/>
            </p:cNvSpPr>
            <p:nvPr/>
          </p:nvSpPr>
          <p:spPr bwMode="auto">
            <a:xfrm>
              <a:off x="2362" y="12840"/>
              <a:ext cx="7200" cy="141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23"/>
            <p:cNvGrpSpPr>
              <a:grpSpLocks noChangeAspect="1"/>
            </p:cNvGrpSpPr>
            <p:nvPr/>
          </p:nvGrpSpPr>
          <p:grpSpPr bwMode="auto">
            <a:xfrm>
              <a:off x="3774" y="12840"/>
              <a:ext cx="1409" cy="1411"/>
              <a:chOff x="3520" y="5490"/>
              <a:chExt cx="1155" cy="1035"/>
            </a:xfrm>
          </p:grpSpPr>
          <p:sp>
            <p:nvSpPr>
              <p:cNvPr id="5152" name="Rectangle 32"/>
              <p:cNvSpPr>
                <a:spLocks noChangeAspect="1" noChangeArrowheads="1"/>
              </p:cNvSpPr>
              <p:nvPr/>
            </p:nvSpPr>
            <p:spPr bwMode="auto">
              <a:xfrm>
                <a:off x="3520" y="549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1" name="Rectangle 31"/>
              <p:cNvSpPr>
                <a:spLocks noChangeAspect="1" noChangeArrowheads="1"/>
              </p:cNvSpPr>
              <p:nvPr/>
            </p:nvSpPr>
            <p:spPr bwMode="auto">
              <a:xfrm>
                <a:off x="3905" y="5490"/>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0" name="Rectangle 30"/>
              <p:cNvSpPr>
                <a:spLocks noChangeAspect="1" noChangeArrowheads="1"/>
              </p:cNvSpPr>
              <p:nvPr/>
            </p:nvSpPr>
            <p:spPr bwMode="auto">
              <a:xfrm>
                <a:off x="4290" y="549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9" name="Rectangle 29"/>
              <p:cNvSpPr>
                <a:spLocks noChangeAspect="1" noChangeArrowheads="1"/>
              </p:cNvSpPr>
              <p:nvPr/>
            </p:nvSpPr>
            <p:spPr bwMode="auto">
              <a:xfrm>
                <a:off x="3520" y="5835"/>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8" name="Rectangle 28"/>
              <p:cNvSpPr>
                <a:spLocks noChangeAspect="1" noChangeArrowheads="1"/>
              </p:cNvSpPr>
              <p:nvPr/>
            </p:nvSpPr>
            <p:spPr bwMode="auto">
              <a:xfrm>
                <a:off x="3905" y="583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7" name="Rectangle 27"/>
              <p:cNvSpPr>
                <a:spLocks noChangeAspect="1" noChangeArrowheads="1"/>
              </p:cNvSpPr>
              <p:nvPr/>
            </p:nvSpPr>
            <p:spPr bwMode="auto">
              <a:xfrm>
                <a:off x="4290" y="583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6" name="Rectangle 26"/>
              <p:cNvSpPr>
                <a:spLocks noChangeAspect="1" noChangeArrowheads="1"/>
              </p:cNvSpPr>
              <p:nvPr/>
            </p:nvSpPr>
            <p:spPr bwMode="auto">
              <a:xfrm>
                <a:off x="3520" y="6180"/>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5" name="Rectangle 25"/>
              <p:cNvSpPr>
                <a:spLocks noChangeAspect="1" noChangeArrowheads="1"/>
              </p:cNvSpPr>
              <p:nvPr/>
            </p:nvSpPr>
            <p:spPr bwMode="auto">
              <a:xfrm>
                <a:off x="3905" y="618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4" name="Rectangle 24"/>
              <p:cNvSpPr>
                <a:spLocks noChangeAspect="1" noChangeArrowheads="1"/>
              </p:cNvSpPr>
              <p:nvPr/>
            </p:nvSpPr>
            <p:spPr bwMode="auto">
              <a:xfrm>
                <a:off x="4290" y="618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13"/>
            <p:cNvGrpSpPr>
              <a:grpSpLocks noChangeAspect="1"/>
            </p:cNvGrpSpPr>
            <p:nvPr/>
          </p:nvGrpSpPr>
          <p:grpSpPr bwMode="auto">
            <a:xfrm>
              <a:off x="6741" y="12840"/>
              <a:ext cx="1409" cy="1411"/>
              <a:chOff x="3520" y="5490"/>
              <a:chExt cx="1155" cy="1035"/>
            </a:xfrm>
          </p:grpSpPr>
          <p:sp>
            <p:nvSpPr>
              <p:cNvPr id="5142" name="Rectangle 22"/>
              <p:cNvSpPr>
                <a:spLocks noChangeAspect="1" noChangeArrowheads="1"/>
              </p:cNvSpPr>
              <p:nvPr/>
            </p:nvSpPr>
            <p:spPr bwMode="auto">
              <a:xfrm>
                <a:off x="3520" y="549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1" name="Rectangle 21"/>
              <p:cNvSpPr>
                <a:spLocks noChangeAspect="1" noChangeArrowheads="1"/>
              </p:cNvSpPr>
              <p:nvPr/>
            </p:nvSpPr>
            <p:spPr bwMode="auto">
              <a:xfrm>
                <a:off x="3905" y="5490"/>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0" name="Rectangle 20"/>
              <p:cNvSpPr>
                <a:spLocks noChangeAspect="1" noChangeArrowheads="1"/>
              </p:cNvSpPr>
              <p:nvPr/>
            </p:nvSpPr>
            <p:spPr bwMode="auto">
              <a:xfrm>
                <a:off x="4290" y="549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9" name="Rectangle 19"/>
              <p:cNvSpPr>
                <a:spLocks noChangeAspect="1" noChangeArrowheads="1"/>
              </p:cNvSpPr>
              <p:nvPr/>
            </p:nvSpPr>
            <p:spPr bwMode="auto">
              <a:xfrm>
                <a:off x="3520" y="583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8" name="Rectangle 18"/>
              <p:cNvSpPr>
                <a:spLocks noChangeAspect="1" noChangeArrowheads="1"/>
              </p:cNvSpPr>
              <p:nvPr/>
            </p:nvSpPr>
            <p:spPr bwMode="auto">
              <a:xfrm>
                <a:off x="3905" y="5835"/>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7" name="Rectangle 17"/>
              <p:cNvSpPr>
                <a:spLocks noChangeAspect="1" noChangeArrowheads="1"/>
              </p:cNvSpPr>
              <p:nvPr/>
            </p:nvSpPr>
            <p:spPr bwMode="auto">
              <a:xfrm>
                <a:off x="4290" y="583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6" name="Rectangle 16"/>
              <p:cNvSpPr>
                <a:spLocks noChangeAspect="1" noChangeArrowheads="1"/>
              </p:cNvSpPr>
              <p:nvPr/>
            </p:nvSpPr>
            <p:spPr bwMode="auto">
              <a:xfrm>
                <a:off x="3520" y="6180"/>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5" name="Rectangle 15"/>
              <p:cNvSpPr>
                <a:spLocks noChangeAspect="1" noChangeArrowheads="1"/>
              </p:cNvSpPr>
              <p:nvPr/>
            </p:nvSpPr>
            <p:spPr bwMode="auto">
              <a:xfrm>
                <a:off x="3905" y="618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4" name="Rectangle 14"/>
              <p:cNvSpPr>
                <a:spLocks noChangeAspect="1" noChangeArrowheads="1"/>
              </p:cNvSpPr>
              <p:nvPr/>
            </p:nvSpPr>
            <p:spPr bwMode="auto">
              <a:xfrm>
                <a:off x="4290" y="618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矩形 30"/>
          <p:cNvSpPr/>
          <p:nvPr/>
        </p:nvSpPr>
        <p:spPr>
          <a:xfrm>
            <a:off x="1009624" y="4042132"/>
            <a:ext cx="757242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Two types of candidate blocks </a:t>
            </a:r>
            <a:endParaRPr lang="en-US" dirty="0">
              <a:solidFill>
                <a:schemeClr val="tx1"/>
              </a:solidFill>
            </a:endParaRPr>
          </a:p>
        </p:txBody>
      </p:sp>
    </p:spTree>
    <p:extLst>
      <p:ext uri="{BB962C8B-B14F-4D97-AF65-F5344CB8AC3E}">
        <p14:creationId xmlns:p14="http://schemas.microsoft.com/office/powerpoint/2010/main" val="37722265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356"/>
            <a:ext cx="8229600" cy="1066800"/>
          </a:xfrm>
        </p:spPr>
        <p:txBody>
          <a:bodyPr>
            <a:normAutofit/>
          </a:bodyPr>
          <a:lstStyle/>
          <a:p>
            <a:r>
              <a:rPr lang="en-US" altLang="zh-CN" dirty="0" err="1" smtClean="0"/>
              <a:t>Embeddability</a:t>
            </a:r>
            <a:r>
              <a:rPr lang="en-US" altLang="zh-CN" dirty="0" smtClean="0"/>
              <a:t> determination</a:t>
            </a:r>
            <a:endParaRPr lang="zh-CN" altLang="en-US" dirty="0"/>
          </a:p>
        </p:txBody>
      </p:sp>
      <p:sp>
        <p:nvSpPr>
          <p:cNvPr id="3" name="内容占位符 2"/>
          <p:cNvSpPr>
            <a:spLocks noGrp="1"/>
          </p:cNvSpPr>
          <p:nvPr>
            <p:ph idx="1"/>
          </p:nvPr>
        </p:nvSpPr>
        <p:spPr>
          <a:xfrm>
            <a:off x="457200" y="1820780"/>
            <a:ext cx="8229600" cy="4325112"/>
          </a:xfrm>
        </p:spPr>
        <p:txBody>
          <a:bodyPr>
            <a:normAutofit/>
          </a:bodyPr>
          <a:lstStyle/>
          <a:p>
            <a:r>
              <a:rPr lang="en-US" altLang="zh-CN" dirty="0" smtClean="0"/>
              <a:t>For a candidate block, </a:t>
            </a:r>
            <a:r>
              <a:rPr lang="en-US" altLang="zh-CN" i="1" dirty="0" smtClean="0">
                <a:latin typeface="Times New Roman" pitchFamily="18" charset="0"/>
                <a:cs typeface="Times New Roman" pitchFamily="18" charset="0"/>
              </a:rPr>
              <a:t>P</a:t>
            </a:r>
            <a:r>
              <a:rPr lang="en-US" altLang="zh-CN" i="1" baseline="-25000" dirty="0" smtClean="0">
                <a:latin typeface="Times New Roman" pitchFamily="18" charset="0"/>
                <a:cs typeface="Times New Roman" pitchFamily="18" charset="0"/>
              </a:rPr>
              <a:t>s</a:t>
            </a:r>
            <a:r>
              <a:rPr lang="en-US" altLang="zh-CN" dirty="0" smtClean="0"/>
              <a:t> is the swappable pixel with the center pixel </a:t>
            </a:r>
            <a:r>
              <a:rPr lang="en-US" altLang="zh-CN" i="1" dirty="0" smtClean="0">
                <a:latin typeface="Times New Roman" pitchFamily="18" charset="0"/>
                <a:cs typeface="Times New Roman" pitchFamily="18" charset="0"/>
              </a:rPr>
              <a:t>P</a:t>
            </a:r>
            <a:r>
              <a:rPr lang="en-US" altLang="zh-CN" baseline="-25000" dirty="0" smtClean="0">
                <a:latin typeface="Times New Roman" pitchFamily="18" charset="0"/>
                <a:cs typeface="Times New Roman" pitchFamily="18" charset="0"/>
              </a:rPr>
              <a:t>0</a:t>
            </a:r>
            <a:r>
              <a:rPr lang="en-US" altLang="zh-CN" dirty="0" smtClean="0"/>
              <a:t> where   </a:t>
            </a:r>
          </a:p>
        </p:txBody>
      </p:sp>
      <p:sp>
        <p:nvSpPr>
          <p:cNvPr id="17" name="矩形 16"/>
          <p:cNvSpPr/>
          <p:nvPr/>
        </p:nvSpPr>
        <p:spPr>
          <a:xfrm>
            <a:off x="785786" y="5715000"/>
            <a:ext cx="757242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imes New Roman" pitchFamily="18" charset="0"/>
                <a:cs typeface="Times New Roman" pitchFamily="18" charset="0"/>
              </a:rPr>
              <a:t>P</a:t>
            </a:r>
            <a:r>
              <a:rPr lang="en-US" baseline="-25000" dirty="0" smtClean="0">
                <a:solidFill>
                  <a:schemeClr val="tx1"/>
                </a:solidFill>
                <a:latin typeface="Times New Roman" pitchFamily="18" charset="0"/>
                <a:cs typeface="Times New Roman" pitchFamily="18" charset="0"/>
              </a:rPr>
              <a:t>8</a:t>
            </a:r>
            <a:r>
              <a:rPr lang="en-US" dirty="0" smtClean="0">
                <a:solidFill>
                  <a:schemeClr val="tx1"/>
                </a:solidFill>
              </a:rPr>
              <a:t> is the swappable pixel with </a:t>
            </a:r>
            <a:r>
              <a:rPr lang="en-US" i="1" dirty="0" smtClean="0">
                <a:solidFill>
                  <a:schemeClr val="tx1"/>
                </a:solidFill>
                <a:latin typeface="Times New Roman" pitchFamily="18" charset="0"/>
                <a:cs typeface="Times New Roman" pitchFamily="18" charset="0"/>
              </a:rPr>
              <a:t>P</a:t>
            </a:r>
            <a:r>
              <a:rPr lang="en-US" baseline="-25000" dirty="0" smtClean="0">
                <a:solidFill>
                  <a:schemeClr val="tx1"/>
                </a:solidFill>
                <a:latin typeface="Times New Roman" pitchFamily="18" charset="0"/>
                <a:cs typeface="Times New Roman" pitchFamily="18" charset="0"/>
              </a:rPr>
              <a:t>0</a:t>
            </a:r>
            <a:r>
              <a:rPr lang="en-US" dirty="0" smtClean="0">
                <a:solidFill>
                  <a:schemeClr val="tx1"/>
                </a:solidFill>
              </a:rPr>
              <a:t> (</a:t>
            </a:r>
            <a:r>
              <a:rPr lang="en-US" i="1" dirty="0" smtClean="0">
                <a:solidFill>
                  <a:schemeClr val="tx1"/>
                </a:solidFill>
                <a:sym typeface="Symbol"/>
              </a:rPr>
              <a:t></a:t>
            </a:r>
            <a:r>
              <a:rPr lang="en-US" dirty="0" smtClean="0">
                <a:solidFill>
                  <a:schemeClr val="tx1"/>
                </a:solidFill>
                <a:sym typeface="Symbol"/>
              </a:rPr>
              <a:t> = 3</a:t>
            </a:r>
            <a:r>
              <a:rPr lang="en-US" dirty="0" smtClean="0">
                <a:solidFill>
                  <a:schemeClr val="tx1"/>
                </a:solidFill>
              </a:rPr>
              <a:t>)</a:t>
            </a:r>
            <a:endParaRPr lang="en-US" dirty="0">
              <a:solidFill>
                <a:schemeClr val="tx1"/>
              </a:solidFill>
            </a:endParaRPr>
          </a:p>
        </p:txBody>
      </p:sp>
      <p:sp>
        <p:nvSpPr>
          <p:cNvPr id="71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4" name="Object 6"/>
          <p:cNvGraphicFramePr>
            <a:graphicFrameLocks noChangeAspect="1"/>
          </p:cNvGraphicFramePr>
          <p:nvPr/>
        </p:nvGraphicFramePr>
        <p:xfrm>
          <a:off x="3428992" y="3000356"/>
          <a:ext cx="2069734" cy="623891"/>
        </p:xfrm>
        <a:graphic>
          <a:graphicData uri="http://schemas.openxmlformats.org/presentationml/2006/ole">
            <mc:AlternateContent xmlns:mc="http://schemas.openxmlformats.org/markup-compatibility/2006">
              <mc:Choice xmlns:v="urn:schemas-microsoft-com:vml" Requires="v">
                <p:oleObj spid="_x0000_s47124" name="公式" r:id="rId4" imgW="1320227" imgH="393529" progId="Equation.3">
                  <p:embed/>
                </p:oleObj>
              </mc:Choice>
              <mc:Fallback>
                <p:oleObj name="公式" r:id="rId4" imgW="1320227" imgH="39352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992" y="3000356"/>
                        <a:ext cx="2069734" cy="62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组合 50"/>
          <p:cNvGrpSpPr/>
          <p:nvPr/>
        </p:nvGrpSpPr>
        <p:grpSpPr>
          <a:xfrm>
            <a:off x="2428860" y="4000488"/>
            <a:ext cx="1426888" cy="1427747"/>
            <a:chOff x="2798762" y="4576469"/>
            <a:chExt cx="1426888" cy="1427747"/>
          </a:xfrm>
        </p:grpSpPr>
        <p:sp>
          <p:nvSpPr>
            <p:cNvPr id="42" name="Rectangle 32"/>
            <p:cNvSpPr>
              <a:spLocks noChangeAspect="1" noChangeArrowheads="1"/>
            </p:cNvSpPr>
            <p:nvPr/>
          </p:nvSpPr>
          <p:spPr bwMode="auto">
            <a:xfrm>
              <a:off x="2798762" y="4576469"/>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1"/>
            <p:cNvSpPr>
              <a:spLocks noChangeAspect="1" noChangeArrowheads="1"/>
            </p:cNvSpPr>
            <p:nvPr/>
          </p:nvSpPr>
          <p:spPr bwMode="auto">
            <a:xfrm>
              <a:off x="3274391" y="4576469"/>
              <a:ext cx="475629" cy="47591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0"/>
            <p:cNvSpPr>
              <a:spLocks noChangeAspect="1" noChangeArrowheads="1"/>
            </p:cNvSpPr>
            <p:nvPr/>
          </p:nvSpPr>
          <p:spPr bwMode="auto">
            <a:xfrm>
              <a:off x="3750021" y="4576469"/>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29"/>
            <p:cNvSpPr>
              <a:spLocks noChangeAspect="1" noChangeArrowheads="1"/>
            </p:cNvSpPr>
            <p:nvPr/>
          </p:nvSpPr>
          <p:spPr bwMode="auto">
            <a:xfrm>
              <a:off x="2798762" y="5052385"/>
              <a:ext cx="475629" cy="475916"/>
            </a:xfrm>
            <a:prstGeom prst="rect">
              <a:avLst/>
            </a:prstGeom>
            <a:solidFill>
              <a:srgbClr val="00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sz="1600" i="1" dirty="0" smtClean="0">
                  <a:solidFill>
                    <a:schemeClr val="bg1"/>
                  </a:solidFill>
                  <a:latin typeface="Times New Roman" pitchFamily="18" charset="0"/>
                  <a:cs typeface="Times New Roman" pitchFamily="18" charset="0"/>
                </a:rPr>
                <a:t>P</a:t>
              </a:r>
              <a:r>
                <a:rPr lang="en-US" sz="1600" baseline="-25000" dirty="0" smtClean="0">
                  <a:solidFill>
                    <a:schemeClr val="bg1"/>
                  </a:solidFill>
                  <a:latin typeface="Times New Roman" pitchFamily="18" charset="0"/>
                  <a:cs typeface="Times New Roman" pitchFamily="18" charset="0"/>
                </a:rPr>
                <a:t>8</a:t>
              </a:r>
              <a:endParaRPr lang="en-US" sz="1600" baseline="-25000" dirty="0">
                <a:solidFill>
                  <a:schemeClr val="bg1"/>
                </a:solidFill>
                <a:latin typeface="Times New Roman" pitchFamily="18" charset="0"/>
                <a:cs typeface="Times New Roman" pitchFamily="18" charset="0"/>
              </a:endParaRPr>
            </a:p>
          </p:txBody>
        </p:sp>
        <p:sp>
          <p:nvSpPr>
            <p:cNvPr id="46" name="Rectangle 28"/>
            <p:cNvSpPr>
              <a:spLocks noChangeAspect="1" noChangeArrowheads="1"/>
            </p:cNvSpPr>
            <p:nvPr/>
          </p:nvSpPr>
          <p:spPr bwMode="auto">
            <a:xfrm>
              <a:off x="3274391" y="5052385"/>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sz="1600" i="1" dirty="0" smtClean="0">
                  <a:latin typeface="Times New Roman" pitchFamily="18" charset="0"/>
                  <a:cs typeface="Times New Roman" pitchFamily="18" charset="0"/>
                </a:rPr>
                <a:t>P</a:t>
              </a:r>
              <a:r>
                <a:rPr lang="en-US" sz="1600" baseline="-25000" dirty="0" smtClean="0">
                  <a:latin typeface="Times New Roman" pitchFamily="18" charset="0"/>
                  <a:cs typeface="Times New Roman" pitchFamily="18" charset="0"/>
                </a:rPr>
                <a:t>0</a:t>
              </a:r>
              <a:endParaRPr lang="en-US" sz="1600" baseline="-25000" dirty="0">
                <a:latin typeface="Times New Roman" pitchFamily="18" charset="0"/>
                <a:cs typeface="Times New Roman" pitchFamily="18" charset="0"/>
              </a:endParaRPr>
            </a:p>
          </p:txBody>
        </p:sp>
        <p:sp>
          <p:nvSpPr>
            <p:cNvPr id="47" name="Rectangle 27"/>
            <p:cNvSpPr>
              <a:spLocks noChangeAspect="1" noChangeArrowheads="1"/>
            </p:cNvSpPr>
            <p:nvPr/>
          </p:nvSpPr>
          <p:spPr bwMode="auto">
            <a:xfrm>
              <a:off x="3750021" y="5052385"/>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26"/>
            <p:cNvSpPr>
              <a:spLocks noChangeAspect="1" noChangeArrowheads="1"/>
            </p:cNvSpPr>
            <p:nvPr/>
          </p:nvSpPr>
          <p:spPr bwMode="auto">
            <a:xfrm>
              <a:off x="2798762" y="5528300"/>
              <a:ext cx="475629" cy="47591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25"/>
            <p:cNvSpPr>
              <a:spLocks noChangeAspect="1" noChangeArrowheads="1"/>
            </p:cNvSpPr>
            <p:nvPr/>
          </p:nvSpPr>
          <p:spPr bwMode="auto">
            <a:xfrm>
              <a:off x="3274391" y="5528300"/>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24"/>
            <p:cNvSpPr>
              <a:spLocks noChangeAspect="1" noChangeArrowheads="1"/>
            </p:cNvSpPr>
            <p:nvPr/>
          </p:nvSpPr>
          <p:spPr bwMode="auto">
            <a:xfrm>
              <a:off x="3750021" y="5528300"/>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组合 51"/>
          <p:cNvGrpSpPr/>
          <p:nvPr/>
        </p:nvGrpSpPr>
        <p:grpSpPr>
          <a:xfrm>
            <a:off x="5214942" y="4001501"/>
            <a:ext cx="1426888" cy="1427747"/>
            <a:chOff x="2798762" y="4576469"/>
            <a:chExt cx="1426888" cy="1427747"/>
          </a:xfrm>
        </p:grpSpPr>
        <p:sp>
          <p:nvSpPr>
            <p:cNvPr id="53" name="Rectangle 32"/>
            <p:cNvSpPr>
              <a:spLocks noChangeAspect="1" noChangeArrowheads="1"/>
            </p:cNvSpPr>
            <p:nvPr/>
          </p:nvSpPr>
          <p:spPr bwMode="auto">
            <a:xfrm>
              <a:off x="2798762" y="4576469"/>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31"/>
            <p:cNvSpPr>
              <a:spLocks noChangeAspect="1" noChangeArrowheads="1"/>
            </p:cNvSpPr>
            <p:nvPr/>
          </p:nvSpPr>
          <p:spPr bwMode="auto">
            <a:xfrm>
              <a:off x="3274391" y="4576469"/>
              <a:ext cx="475629" cy="47591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30"/>
            <p:cNvSpPr>
              <a:spLocks noChangeAspect="1" noChangeArrowheads="1"/>
            </p:cNvSpPr>
            <p:nvPr/>
          </p:nvSpPr>
          <p:spPr bwMode="auto">
            <a:xfrm>
              <a:off x="3750021" y="4576469"/>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29"/>
            <p:cNvSpPr>
              <a:spLocks noChangeAspect="1" noChangeArrowheads="1"/>
            </p:cNvSpPr>
            <p:nvPr/>
          </p:nvSpPr>
          <p:spPr bwMode="auto">
            <a:xfrm>
              <a:off x="2798762" y="5052385"/>
              <a:ext cx="475629" cy="475916"/>
            </a:xfrm>
            <a:prstGeom prst="rect">
              <a:avLst/>
            </a:prstGeom>
            <a:solidFill>
              <a:schemeClr val="bg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a:r>
                <a:rPr lang="en-US" sz="1600" i="1" dirty="0" smtClean="0">
                  <a:latin typeface="Times New Roman" pitchFamily="18" charset="0"/>
                  <a:cs typeface="Times New Roman" pitchFamily="18" charset="0"/>
                </a:rPr>
                <a:t>P</a:t>
              </a:r>
              <a:r>
                <a:rPr lang="en-US" sz="1600" baseline="-25000" dirty="0" smtClean="0">
                  <a:latin typeface="Times New Roman" pitchFamily="18" charset="0"/>
                  <a:cs typeface="Times New Roman" pitchFamily="18" charset="0"/>
                </a:rPr>
                <a:t>8</a:t>
              </a:r>
              <a:endParaRPr lang="en-US" sz="1600" baseline="-25000" dirty="0">
                <a:latin typeface="Times New Roman" pitchFamily="18" charset="0"/>
                <a:cs typeface="Times New Roman" pitchFamily="18" charset="0"/>
              </a:endParaRPr>
            </a:p>
          </p:txBody>
        </p:sp>
        <p:sp>
          <p:nvSpPr>
            <p:cNvPr id="57" name="Rectangle 28"/>
            <p:cNvSpPr>
              <a:spLocks noChangeAspect="1" noChangeArrowheads="1"/>
            </p:cNvSpPr>
            <p:nvPr/>
          </p:nvSpPr>
          <p:spPr bwMode="auto">
            <a:xfrm>
              <a:off x="3274391" y="5052385"/>
              <a:ext cx="475629" cy="475916"/>
            </a:xfrm>
            <a:prstGeom prst="rect">
              <a:avLst/>
            </a:prstGeom>
            <a:solidFill>
              <a:schemeClr val="tx1"/>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sz="1600" i="1" dirty="0" smtClean="0">
                  <a:solidFill>
                    <a:schemeClr val="bg1"/>
                  </a:solidFill>
                  <a:latin typeface="Times New Roman" pitchFamily="18" charset="0"/>
                  <a:cs typeface="Times New Roman" pitchFamily="18" charset="0"/>
                </a:rPr>
                <a:t>P</a:t>
              </a:r>
              <a:r>
                <a:rPr lang="en-US" sz="1600" baseline="-25000" dirty="0" smtClean="0">
                  <a:solidFill>
                    <a:schemeClr val="bg1"/>
                  </a:solidFill>
                  <a:latin typeface="Times New Roman" pitchFamily="18" charset="0"/>
                  <a:cs typeface="Times New Roman" pitchFamily="18" charset="0"/>
                </a:rPr>
                <a:t>0</a:t>
              </a:r>
              <a:endParaRPr lang="en-US" sz="1600" baseline="-25000" dirty="0">
                <a:solidFill>
                  <a:schemeClr val="bg1"/>
                </a:solidFill>
                <a:latin typeface="Times New Roman" pitchFamily="18" charset="0"/>
                <a:cs typeface="Times New Roman" pitchFamily="18" charset="0"/>
              </a:endParaRPr>
            </a:p>
          </p:txBody>
        </p:sp>
        <p:sp>
          <p:nvSpPr>
            <p:cNvPr id="58" name="Rectangle 27"/>
            <p:cNvSpPr>
              <a:spLocks noChangeAspect="1" noChangeArrowheads="1"/>
            </p:cNvSpPr>
            <p:nvPr/>
          </p:nvSpPr>
          <p:spPr bwMode="auto">
            <a:xfrm>
              <a:off x="3750021" y="5052385"/>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26"/>
            <p:cNvSpPr>
              <a:spLocks noChangeAspect="1" noChangeArrowheads="1"/>
            </p:cNvSpPr>
            <p:nvPr/>
          </p:nvSpPr>
          <p:spPr bwMode="auto">
            <a:xfrm>
              <a:off x="2798762" y="5528300"/>
              <a:ext cx="475629" cy="47591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25"/>
            <p:cNvSpPr>
              <a:spLocks noChangeAspect="1" noChangeArrowheads="1"/>
            </p:cNvSpPr>
            <p:nvPr/>
          </p:nvSpPr>
          <p:spPr bwMode="auto">
            <a:xfrm>
              <a:off x="3274391" y="5528300"/>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24"/>
            <p:cNvSpPr>
              <a:spLocks noChangeAspect="1" noChangeArrowheads="1"/>
            </p:cNvSpPr>
            <p:nvPr/>
          </p:nvSpPr>
          <p:spPr bwMode="auto">
            <a:xfrm>
              <a:off x="3750021" y="5528300"/>
              <a:ext cx="475629" cy="475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19412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5794"/>
            <a:ext cx="8229600" cy="1066800"/>
          </a:xfrm>
        </p:spPr>
        <p:txBody>
          <a:bodyPr>
            <a:normAutofit/>
          </a:bodyPr>
          <a:lstStyle/>
          <a:p>
            <a:r>
              <a:rPr lang="en-US" altLang="zh-CN" dirty="0" err="1" smtClean="0"/>
              <a:t>Embeddability</a:t>
            </a:r>
            <a:r>
              <a:rPr lang="en-US" altLang="zh-CN" dirty="0" smtClean="0"/>
              <a:t> determination</a:t>
            </a:r>
            <a:endParaRPr lang="zh-CN" altLang="en-US" dirty="0"/>
          </a:p>
        </p:txBody>
      </p:sp>
      <p:sp>
        <p:nvSpPr>
          <p:cNvPr id="3" name="内容占位符 2"/>
          <p:cNvSpPr>
            <a:spLocks noGrp="1"/>
          </p:cNvSpPr>
          <p:nvPr>
            <p:ph idx="1"/>
          </p:nvPr>
        </p:nvSpPr>
        <p:spPr>
          <a:xfrm>
            <a:off x="457200" y="1892218"/>
            <a:ext cx="8229600" cy="4325112"/>
          </a:xfrm>
        </p:spPr>
        <p:txBody>
          <a:bodyPr>
            <a:normAutofit/>
          </a:bodyPr>
          <a:lstStyle/>
          <a:p>
            <a:r>
              <a:rPr lang="en-US" altLang="zh-CN" dirty="0" smtClean="0"/>
              <a:t>For a candidate block, </a:t>
            </a:r>
            <a:r>
              <a:rPr lang="en-US" altLang="zh-CN" i="1" dirty="0" err="1" smtClean="0">
                <a:latin typeface="Times New Roman" pitchFamily="18" charset="0"/>
                <a:cs typeface="Times New Roman" pitchFamily="18" charset="0"/>
              </a:rPr>
              <a:t>N</a:t>
            </a:r>
            <a:r>
              <a:rPr lang="en-US" altLang="zh-CN" i="1" baseline="-25000" dirty="0" err="1" smtClean="0">
                <a:latin typeface="Times New Roman" pitchFamily="18" charset="0"/>
                <a:cs typeface="Times New Roman" pitchFamily="18" charset="0"/>
              </a:rPr>
              <a:t>k</a:t>
            </a:r>
            <a:r>
              <a:rPr lang="en-US" altLang="zh-CN" dirty="0" smtClean="0"/>
              <a:t>, </a:t>
            </a:r>
            <a:r>
              <a:rPr lang="en-US" altLang="zh-CN" i="1" dirty="0" smtClean="0">
                <a:latin typeface="Times New Roman" pitchFamily="18" charset="0"/>
                <a:cs typeface="Times New Roman" pitchFamily="18" charset="0"/>
              </a:rPr>
              <a:t>N</a:t>
            </a:r>
            <a:r>
              <a:rPr lang="en-US" altLang="zh-CN" i="1" baseline="-25000" dirty="0" smtClean="0">
                <a:latin typeface="Times New Roman" pitchFamily="18" charset="0"/>
                <a:cs typeface="Times New Roman" pitchFamily="18" charset="0"/>
              </a:rPr>
              <a:t>k+</a:t>
            </a:r>
            <a:r>
              <a:rPr lang="en-US" altLang="zh-CN" baseline="-25000" dirty="0" smtClean="0">
                <a:latin typeface="Times New Roman" pitchFamily="18" charset="0"/>
                <a:cs typeface="Times New Roman" pitchFamily="18" charset="0"/>
              </a:rPr>
              <a:t>1</a:t>
            </a:r>
            <a:r>
              <a:rPr lang="en-US" altLang="zh-CN" dirty="0" smtClean="0"/>
              <a:t>and</a:t>
            </a:r>
            <a:r>
              <a:rPr lang="en-US" altLang="zh-CN" i="1" baseline="-25000"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N</a:t>
            </a:r>
            <a:r>
              <a:rPr lang="en-US" altLang="zh-CN" i="1" baseline="-25000" dirty="0" smtClean="0">
                <a:latin typeface="Times New Roman" pitchFamily="18" charset="0"/>
                <a:cs typeface="Times New Roman" pitchFamily="18" charset="0"/>
              </a:rPr>
              <a:t>k+</a:t>
            </a:r>
            <a:r>
              <a:rPr lang="en-US" altLang="zh-CN" baseline="-25000" dirty="0" smtClean="0">
                <a:latin typeface="Times New Roman" pitchFamily="18" charset="0"/>
                <a:cs typeface="Times New Roman" pitchFamily="18" charset="0"/>
              </a:rPr>
              <a:t>2</a:t>
            </a:r>
            <a:r>
              <a:rPr lang="en-US" altLang="zh-CN" i="1" baseline="-25000" dirty="0" smtClean="0">
                <a:latin typeface="Times New Roman" pitchFamily="18" charset="0"/>
                <a:cs typeface="Times New Roman" pitchFamily="18" charset="0"/>
              </a:rPr>
              <a:t> </a:t>
            </a:r>
            <a:r>
              <a:rPr lang="en-US" altLang="zh-CN" dirty="0" smtClean="0"/>
              <a:t>are its key neighbors where</a:t>
            </a:r>
          </a:p>
        </p:txBody>
      </p:sp>
      <p:sp>
        <p:nvSpPr>
          <p:cNvPr id="17" name="矩形 16"/>
          <p:cNvSpPr/>
          <p:nvPr/>
        </p:nvSpPr>
        <p:spPr>
          <a:xfrm>
            <a:off x="857224" y="5643562"/>
            <a:ext cx="757242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imes New Roman" pitchFamily="18" charset="0"/>
                <a:cs typeface="Times New Roman" pitchFamily="18" charset="0"/>
              </a:rPr>
              <a:t>s = </a:t>
            </a:r>
            <a:r>
              <a:rPr lang="en-US" dirty="0" smtClean="0">
                <a:solidFill>
                  <a:schemeClr val="tx1"/>
                </a:solidFill>
                <a:latin typeface="Times New Roman" pitchFamily="18" charset="0"/>
                <a:cs typeface="Times New Roman" pitchFamily="18" charset="0"/>
              </a:rPr>
              <a:t>8</a:t>
            </a:r>
            <a:r>
              <a:rPr lang="en-US" i="1" dirty="0" smtClean="0">
                <a:solidFill>
                  <a:schemeClr val="tx1"/>
                </a:solidFill>
                <a:latin typeface="Times New Roman" pitchFamily="18" charset="0"/>
                <a:cs typeface="Times New Roman" pitchFamily="18" charset="0"/>
              </a:rPr>
              <a:t>, k = </a:t>
            </a:r>
            <a:r>
              <a:rPr lang="en-US" dirty="0" smtClean="0">
                <a:solidFill>
                  <a:schemeClr val="tx1"/>
                </a:solidFill>
                <a:latin typeface="Times New Roman" pitchFamily="18" charset="0"/>
                <a:cs typeface="Times New Roman" pitchFamily="18" charset="0"/>
              </a:rPr>
              <a:t>14. </a:t>
            </a:r>
            <a:r>
              <a:rPr lang="en-US" i="1" dirty="0" smtClean="0">
                <a:solidFill>
                  <a:schemeClr val="tx1"/>
                </a:solidFill>
                <a:latin typeface="Times New Roman" pitchFamily="18" charset="0"/>
                <a:cs typeface="Times New Roman" pitchFamily="18" charset="0"/>
              </a:rPr>
              <a:t>N</a:t>
            </a:r>
            <a:r>
              <a:rPr lang="en-US" baseline="-25000" dirty="0" smtClean="0">
                <a:solidFill>
                  <a:schemeClr val="tx1"/>
                </a:solidFill>
                <a:latin typeface="Times New Roman" pitchFamily="18" charset="0"/>
                <a:cs typeface="Times New Roman" pitchFamily="18" charset="0"/>
              </a:rPr>
              <a:t>14</a:t>
            </a:r>
            <a:r>
              <a:rPr lang="en-US" i="1" dirty="0" smtClean="0">
                <a:solidFill>
                  <a:schemeClr val="tx1"/>
                </a:solidFill>
                <a:latin typeface="Times New Roman" pitchFamily="18" charset="0"/>
                <a:cs typeface="Times New Roman" pitchFamily="18" charset="0"/>
              </a:rPr>
              <a:t>, N</a:t>
            </a:r>
            <a:r>
              <a:rPr lang="en-US" baseline="-25000" dirty="0" smtClean="0">
                <a:solidFill>
                  <a:schemeClr val="tx1"/>
                </a:solidFill>
                <a:latin typeface="Times New Roman" pitchFamily="18" charset="0"/>
                <a:cs typeface="Times New Roman" pitchFamily="18" charset="0"/>
              </a:rPr>
              <a:t>15</a:t>
            </a:r>
            <a:r>
              <a:rPr lang="en-US" dirty="0" smtClean="0">
                <a:solidFill>
                  <a:schemeClr val="tx1"/>
                </a:solidFill>
                <a:cs typeface="Times New Roman" pitchFamily="18" charset="0"/>
              </a:rPr>
              <a:t> and </a:t>
            </a:r>
            <a:r>
              <a:rPr lang="en-US" i="1" dirty="0" smtClean="0">
                <a:solidFill>
                  <a:schemeClr val="tx1"/>
                </a:solidFill>
                <a:latin typeface="Times New Roman" pitchFamily="18" charset="0"/>
                <a:cs typeface="Times New Roman" pitchFamily="18" charset="0"/>
              </a:rPr>
              <a:t>N</a:t>
            </a:r>
            <a:r>
              <a:rPr lang="en-US" baseline="-25000" dirty="0" smtClean="0">
                <a:solidFill>
                  <a:schemeClr val="tx1"/>
                </a:solidFill>
                <a:latin typeface="Times New Roman" pitchFamily="18" charset="0"/>
                <a:cs typeface="Times New Roman" pitchFamily="18" charset="0"/>
              </a:rPr>
              <a:t>16 </a:t>
            </a:r>
            <a:r>
              <a:rPr lang="en-US" dirty="0" smtClean="0">
                <a:solidFill>
                  <a:schemeClr val="tx1"/>
                </a:solidFill>
                <a:cs typeface="Times New Roman" pitchFamily="18" charset="0"/>
              </a:rPr>
              <a:t>are the key neighbors     </a:t>
            </a:r>
            <a:endParaRPr lang="en-US" dirty="0">
              <a:solidFill>
                <a:schemeClr val="tx1"/>
              </a:solidFill>
            </a:endParaRP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5" name="Object 3"/>
          <p:cNvGraphicFramePr>
            <a:graphicFrameLocks noChangeAspect="1"/>
          </p:cNvGraphicFramePr>
          <p:nvPr/>
        </p:nvGraphicFramePr>
        <p:xfrm>
          <a:off x="3571868" y="3071794"/>
          <a:ext cx="1813480" cy="558805"/>
        </p:xfrm>
        <a:graphic>
          <a:graphicData uri="http://schemas.openxmlformats.org/presentationml/2006/ole">
            <mc:AlternateContent xmlns:mc="http://schemas.openxmlformats.org/markup-compatibility/2006">
              <mc:Choice xmlns:v="urn:schemas-microsoft-com:vml" Requires="v">
                <p:oleObj spid="_x0000_s48148" name="公式" r:id="rId4" imgW="1091726" imgH="342751" progId="Equation.3">
                  <p:embed/>
                </p:oleObj>
              </mc:Choice>
              <mc:Fallback>
                <p:oleObj name="公式" r:id="rId4" imgW="1091726" imgH="342751"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68" y="3071794"/>
                        <a:ext cx="1813480" cy="558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8"/>
          <p:cNvGrpSpPr>
            <a:grpSpLocks noChangeAspect="1"/>
          </p:cNvGrpSpPr>
          <p:nvPr/>
        </p:nvGrpSpPr>
        <p:grpSpPr bwMode="auto">
          <a:xfrm>
            <a:off x="1142976" y="3857612"/>
            <a:ext cx="7290842" cy="1428760"/>
            <a:chOff x="1800" y="6722"/>
            <a:chExt cx="8306" cy="1627"/>
          </a:xfrm>
        </p:grpSpPr>
        <p:sp>
          <p:nvSpPr>
            <p:cNvPr id="8231" name="AutoShape 39"/>
            <p:cNvSpPr>
              <a:spLocks noChangeAspect="1" noChangeArrowheads="1" noTextEdit="1"/>
            </p:cNvSpPr>
            <p:nvPr/>
          </p:nvSpPr>
          <p:spPr bwMode="auto">
            <a:xfrm>
              <a:off x="1800" y="6722"/>
              <a:ext cx="8306" cy="1627"/>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5" name="Group 25"/>
            <p:cNvGrpSpPr>
              <a:grpSpLocks/>
            </p:cNvGrpSpPr>
            <p:nvPr/>
          </p:nvGrpSpPr>
          <p:grpSpPr bwMode="auto">
            <a:xfrm>
              <a:off x="6672" y="6722"/>
              <a:ext cx="2166" cy="1627"/>
              <a:chOff x="4130" y="12030"/>
              <a:chExt cx="1540" cy="1035"/>
            </a:xfrm>
          </p:grpSpPr>
          <p:grpSp>
            <p:nvGrpSpPr>
              <p:cNvPr id="6" name="Group 29"/>
              <p:cNvGrpSpPr>
                <a:grpSpLocks/>
              </p:cNvGrpSpPr>
              <p:nvPr/>
            </p:nvGrpSpPr>
            <p:grpSpPr bwMode="auto">
              <a:xfrm>
                <a:off x="4515" y="12030"/>
                <a:ext cx="1155" cy="1035"/>
                <a:chOff x="4515" y="12030"/>
                <a:chExt cx="1155" cy="1035"/>
              </a:xfrm>
            </p:grpSpPr>
            <p:sp>
              <p:nvSpPr>
                <p:cNvPr id="8230" name="Rectangle 38"/>
                <p:cNvSpPr>
                  <a:spLocks noChangeArrowheads="1"/>
                </p:cNvSpPr>
                <p:nvPr/>
              </p:nvSpPr>
              <p:spPr bwMode="auto">
                <a:xfrm>
                  <a:off x="4515" y="120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9" name="Rectangle 37"/>
                <p:cNvSpPr>
                  <a:spLocks noChangeArrowheads="1"/>
                </p:cNvSpPr>
                <p:nvPr/>
              </p:nvSpPr>
              <p:spPr bwMode="auto">
                <a:xfrm>
                  <a:off x="4900" y="12030"/>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8" name="Rectangle 36"/>
                <p:cNvSpPr>
                  <a:spLocks noChangeArrowheads="1"/>
                </p:cNvSpPr>
                <p:nvPr/>
              </p:nvSpPr>
              <p:spPr bwMode="auto">
                <a:xfrm>
                  <a:off x="5285" y="120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7" name="Rectangle 35"/>
                <p:cNvSpPr>
                  <a:spLocks noChangeArrowheads="1"/>
                </p:cNvSpPr>
                <p:nvPr/>
              </p:nvSpPr>
              <p:spPr bwMode="auto">
                <a:xfrm>
                  <a:off x="4515" y="12375"/>
                  <a:ext cx="385" cy="345"/>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8</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6" name="Rectangle 34"/>
                <p:cNvSpPr>
                  <a:spLocks noChangeArrowheads="1"/>
                </p:cNvSpPr>
                <p:nvPr/>
              </p:nvSpPr>
              <p:spPr bwMode="auto">
                <a:xfrm>
                  <a:off x="4900" y="12375"/>
                  <a:ext cx="385" cy="345"/>
                </a:xfrm>
                <a:prstGeom prst="rect">
                  <a:avLst/>
                </a:prstGeom>
                <a:solidFill>
                  <a:srgbClr val="000000"/>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P</a:t>
                  </a:r>
                  <a:r>
                    <a:rPr kumimoji="0" lang="en-US" sz="1600" b="0" i="0" u="none" strike="noStrike" cap="none" normalizeH="0" baseline="-30000" dirty="0" smtClean="0">
                      <a:ln>
                        <a:noFill/>
                      </a:ln>
                      <a:solidFill>
                        <a:schemeClr val="bg1"/>
                      </a:solidFill>
                      <a:effectLst/>
                      <a:latin typeface="Times New Roman" pitchFamily="18" charset="0"/>
                      <a:ea typeface="宋体" pitchFamily="2" charset="-122"/>
                      <a:cs typeface="Times New Roman" pitchFamily="18" charset="0"/>
                    </a:rPr>
                    <a:t>0</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8225" name="Rectangle 33"/>
                <p:cNvSpPr>
                  <a:spLocks noChangeArrowheads="1"/>
                </p:cNvSpPr>
                <p:nvPr/>
              </p:nvSpPr>
              <p:spPr bwMode="auto">
                <a:xfrm>
                  <a:off x="5285" y="1237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4" name="Rectangle 32"/>
                <p:cNvSpPr>
                  <a:spLocks noChangeArrowheads="1"/>
                </p:cNvSpPr>
                <p:nvPr/>
              </p:nvSpPr>
              <p:spPr bwMode="auto">
                <a:xfrm>
                  <a:off x="4515" y="12720"/>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3" name="Rectangle 31"/>
                <p:cNvSpPr>
                  <a:spLocks noChangeArrowheads="1"/>
                </p:cNvSpPr>
                <p:nvPr/>
              </p:nvSpPr>
              <p:spPr bwMode="auto">
                <a:xfrm>
                  <a:off x="4900" y="1272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2" name="Rectangle 30"/>
                <p:cNvSpPr>
                  <a:spLocks noChangeArrowheads="1"/>
                </p:cNvSpPr>
                <p:nvPr/>
              </p:nvSpPr>
              <p:spPr bwMode="auto">
                <a:xfrm>
                  <a:off x="5285" y="1272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220" name="Rectangle 28"/>
              <p:cNvSpPr>
                <a:spLocks noChangeArrowheads="1"/>
              </p:cNvSpPr>
              <p:nvPr/>
            </p:nvSpPr>
            <p:spPr bwMode="auto">
              <a:xfrm>
                <a:off x="4130" y="12030"/>
                <a:ext cx="385" cy="345"/>
              </a:xfrm>
              <a:prstGeom prst="rect">
                <a:avLst/>
              </a:prstGeom>
              <a:solidFill>
                <a:schemeClr val="bg1">
                  <a:lumMod val="50000"/>
                </a:schemeClr>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4130" y="12375"/>
                <a:ext cx="385" cy="345"/>
              </a:xfrm>
              <a:prstGeom prst="rect">
                <a:avLst/>
              </a:prstGeom>
              <a:solidFill>
                <a:schemeClr val="bg1">
                  <a:lumMod val="50000"/>
                </a:schemeClr>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8" name="Rectangle 26"/>
              <p:cNvSpPr>
                <a:spLocks noChangeArrowheads="1"/>
              </p:cNvSpPr>
              <p:nvPr/>
            </p:nvSpPr>
            <p:spPr bwMode="auto">
              <a:xfrm>
                <a:off x="4130" y="12720"/>
                <a:ext cx="385" cy="345"/>
              </a:xfrm>
              <a:prstGeom prst="rect">
                <a:avLst/>
              </a:prstGeom>
              <a:solidFill>
                <a:schemeClr val="bg1">
                  <a:lumMod val="50000"/>
                </a:schemeClr>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11"/>
            <p:cNvGrpSpPr>
              <a:grpSpLocks/>
            </p:cNvGrpSpPr>
            <p:nvPr/>
          </p:nvGrpSpPr>
          <p:grpSpPr bwMode="auto">
            <a:xfrm>
              <a:off x="3285" y="6722"/>
              <a:ext cx="2166" cy="1627"/>
              <a:chOff x="4130" y="12030"/>
              <a:chExt cx="1540" cy="1035"/>
            </a:xfrm>
          </p:grpSpPr>
          <p:grpSp>
            <p:nvGrpSpPr>
              <p:cNvPr id="8" name="Group 15"/>
              <p:cNvGrpSpPr>
                <a:grpSpLocks/>
              </p:cNvGrpSpPr>
              <p:nvPr/>
            </p:nvGrpSpPr>
            <p:grpSpPr bwMode="auto">
              <a:xfrm>
                <a:off x="4515" y="12030"/>
                <a:ext cx="1155" cy="1035"/>
                <a:chOff x="4515" y="12030"/>
                <a:chExt cx="1155" cy="1035"/>
              </a:xfrm>
            </p:grpSpPr>
            <p:sp>
              <p:nvSpPr>
                <p:cNvPr id="8216" name="Rectangle 24"/>
                <p:cNvSpPr>
                  <a:spLocks noChangeArrowheads="1"/>
                </p:cNvSpPr>
                <p:nvPr/>
              </p:nvSpPr>
              <p:spPr bwMode="auto">
                <a:xfrm>
                  <a:off x="4515" y="120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5" name="Rectangle 23"/>
                <p:cNvSpPr>
                  <a:spLocks noChangeArrowheads="1"/>
                </p:cNvSpPr>
                <p:nvPr/>
              </p:nvSpPr>
              <p:spPr bwMode="auto">
                <a:xfrm>
                  <a:off x="4900" y="12030"/>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4" name="Rectangle 22"/>
                <p:cNvSpPr>
                  <a:spLocks noChangeArrowheads="1"/>
                </p:cNvSpPr>
                <p:nvPr/>
              </p:nvSpPr>
              <p:spPr bwMode="auto">
                <a:xfrm>
                  <a:off x="5285" y="1203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3" name="Rectangle 21"/>
                <p:cNvSpPr>
                  <a:spLocks noChangeArrowheads="1"/>
                </p:cNvSpPr>
                <p:nvPr/>
              </p:nvSpPr>
              <p:spPr bwMode="auto">
                <a:xfrm>
                  <a:off x="4515" y="12375"/>
                  <a:ext cx="385" cy="345"/>
                </a:xfrm>
                <a:prstGeom prst="rect">
                  <a:avLst/>
                </a:prstGeom>
                <a:solidFill>
                  <a:srgbClr val="000000"/>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endParaRPr lang="en-US" sz="1600" i="1" dirty="0" smtClean="0">
                    <a:solidFill>
                      <a:schemeClr val="bg1"/>
                    </a:solidFill>
                    <a:latin typeface="Times New Roman" pitchFamily="18" charset="0"/>
                    <a:ea typeface="宋体" pitchFamily="2" charset="-122"/>
                    <a:cs typeface="Times New Roman" pitchFamily="18" charset="0"/>
                  </a:endParaRPr>
                </a:p>
                <a:p>
                  <a:pPr algn="ctr" fontAlgn="base">
                    <a:spcBef>
                      <a:spcPct val="0"/>
                    </a:spcBef>
                    <a:spcAft>
                      <a:spcPct val="0"/>
                    </a:spcAft>
                  </a:pPr>
                  <a:r>
                    <a:rPr lang="en-US" sz="1600" i="1" dirty="0" smtClean="0">
                      <a:solidFill>
                        <a:schemeClr val="bg1"/>
                      </a:solidFill>
                      <a:latin typeface="Times New Roman" pitchFamily="18" charset="0"/>
                      <a:ea typeface="宋体" pitchFamily="2" charset="-122"/>
                      <a:cs typeface="Times New Roman" pitchFamily="18" charset="0"/>
                    </a:rPr>
                    <a:t>P</a:t>
                  </a:r>
                  <a:r>
                    <a:rPr lang="en-US" sz="1600" baseline="-30000" dirty="0" smtClean="0">
                      <a:solidFill>
                        <a:schemeClr val="bg1"/>
                      </a:solidFill>
                      <a:latin typeface="Times New Roman" pitchFamily="18" charset="0"/>
                      <a:ea typeface="宋体" pitchFamily="2" charset="-122"/>
                      <a:cs typeface="Times New Roman" pitchFamily="18" charset="0"/>
                    </a:rPr>
                    <a:t>8</a:t>
                  </a:r>
                  <a:endParaRPr lang="en-US" sz="1600" dirty="0" smtClean="0">
                    <a:solidFill>
                      <a:schemeClr val="bg1"/>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8212" name="Rectangle 20"/>
                <p:cNvSpPr>
                  <a:spLocks noChangeArrowheads="1"/>
                </p:cNvSpPr>
                <p:nvPr/>
              </p:nvSpPr>
              <p:spPr bwMode="auto">
                <a:xfrm>
                  <a:off x="4900" y="12375"/>
                  <a:ext cx="385" cy="345"/>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1" name="Rectangle 19"/>
                <p:cNvSpPr>
                  <a:spLocks noChangeArrowheads="1"/>
                </p:cNvSpPr>
                <p:nvPr/>
              </p:nvSpPr>
              <p:spPr bwMode="auto">
                <a:xfrm>
                  <a:off x="5285" y="12375"/>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0" name="Rectangle 18"/>
                <p:cNvSpPr>
                  <a:spLocks noChangeArrowheads="1"/>
                </p:cNvSpPr>
                <p:nvPr/>
              </p:nvSpPr>
              <p:spPr bwMode="auto">
                <a:xfrm>
                  <a:off x="4515" y="12720"/>
                  <a:ext cx="385" cy="34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9" name="Rectangle 17"/>
                <p:cNvSpPr>
                  <a:spLocks noChangeArrowheads="1"/>
                </p:cNvSpPr>
                <p:nvPr/>
              </p:nvSpPr>
              <p:spPr bwMode="auto">
                <a:xfrm>
                  <a:off x="4900" y="1272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8" name="Rectangle 16"/>
                <p:cNvSpPr>
                  <a:spLocks noChangeArrowheads="1"/>
                </p:cNvSpPr>
                <p:nvPr/>
              </p:nvSpPr>
              <p:spPr bwMode="auto">
                <a:xfrm>
                  <a:off x="5285" y="12720"/>
                  <a:ext cx="385" cy="3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206" name="Rectangle 14"/>
              <p:cNvSpPr>
                <a:spLocks noChangeArrowheads="1"/>
              </p:cNvSpPr>
              <p:nvPr/>
            </p:nvSpPr>
            <p:spPr bwMode="auto">
              <a:xfrm>
                <a:off x="4130" y="12030"/>
                <a:ext cx="385" cy="345"/>
              </a:xfrm>
              <a:prstGeom prst="rect">
                <a:avLst/>
              </a:prstGeom>
              <a:solidFill>
                <a:schemeClr val="bg1">
                  <a:lumMod val="50000"/>
                </a:schemeClr>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5" name="Rectangle 13"/>
              <p:cNvSpPr>
                <a:spLocks noChangeArrowheads="1"/>
              </p:cNvSpPr>
              <p:nvPr/>
            </p:nvSpPr>
            <p:spPr bwMode="auto">
              <a:xfrm>
                <a:off x="4130" y="12375"/>
                <a:ext cx="385" cy="345"/>
              </a:xfrm>
              <a:prstGeom prst="rect">
                <a:avLst/>
              </a:prstGeom>
              <a:solidFill>
                <a:schemeClr val="bg1">
                  <a:lumMod val="50000"/>
                </a:schemeClr>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4130" y="12720"/>
                <a:ext cx="385" cy="345"/>
              </a:xfrm>
              <a:prstGeom prst="rect">
                <a:avLst/>
              </a:prstGeom>
              <a:solidFill>
                <a:schemeClr val="bg1">
                  <a:lumMod val="50000"/>
                </a:schemeClr>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202" name="Rectangle 10"/>
            <p:cNvSpPr>
              <a:spLocks noChangeArrowheads="1"/>
            </p:cNvSpPr>
            <p:nvPr/>
          </p:nvSpPr>
          <p:spPr bwMode="auto">
            <a:xfrm>
              <a:off x="3897" y="6792"/>
              <a:ext cx="1484" cy="14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1" name="Rectangle 9"/>
            <p:cNvSpPr>
              <a:spLocks noChangeArrowheads="1"/>
            </p:cNvSpPr>
            <p:nvPr/>
          </p:nvSpPr>
          <p:spPr bwMode="auto">
            <a:xfrm>
              <a:off x="7270" y="6792"/>
              <a:ext cx="1484" cy="1476"/>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208145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5794"/>
            <a:ext cx="8229600" cy="1066800"/>
          </a:xfrm>
        </p:spPr>
        <p:txBody>
          <a:bodyPr/>
          <a:lstStyle/>
          <a:p>
            <a:r>
              <a:rPr lang="en-US" altLang="zh-CN" dirty="0" smtClean="0"/>
              <a:t>Pixel exchange for embedding</a:t>
            </a:r>
            <a:endParaRPr lang="en-US" dirty="0"/>
          </a:p>
        </p:txBody>
      </p:sp>
      <p:grpSp>
        <p:nvGrpSpPr>
          <p:cNvPr id="3" name="组合 18"/>
          <p:cNvGrpSpPr/>
          <p:nvPr/>
        </p:nvGrpSpPr>
        <p:grpSpPr>
          <a:xfrm>
            <a:off x="1643042" y="2786042"/>
            <a:ext cx="1903027" cy="1428760"/>
            <a:chOff x="2307992" y="4214818"/>
            <a:chExt cx="1903027" cy="1428760"/>
          </a:xfrm>
        </p:grpSpPr>
        <p:sp>
          <p:nvSpPr>
            <p:cNvPr id="4" name="Rectangle 23"/>
            <p:cNvSpPr>
              <a:spLocks noChangeArrowheads="1"/>
            </p:cNvSpPr>
            <p:nvPr/>
          </p:nvSpPr>
          <p:spPr bwMode="auto">
            <a:xfrm>
              <a:off x="3259506" y="4214818"/>
              <a:ext cx="475757" cy="4762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22"/>
            <p:cNvSpPr>
              <a:spLocks noChangeArrowheads="1"/>
            </p:cNvSpPr>
            <p:nvPr/>
          </p:nvSpPr>
          <p:spPr bwMode="auto">
            <a:xfrm>
              <a:off x="3735262" y="4214818"/>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20"/>
            <p:cNvSpPr>
              <a:spLocks noChangeArrowheads="1"/>
            </p:cNvSpPr>
            <p:nvPr/>
          </p:nvSpPr>
          <p:spPr bwMode="auto">
            <a:xfrm>
              <a:off x="3259506" y="4691071"/>
              <a:ext cx="475757" cy="476253"/>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9"/>
            <p:cNvSpPr>
              <a:spLocks noChangeArrowheads="1"/>
            </p:cNvSpPr>
            <p:nvPr/>
          </p:nvSpPr>
          <p:spPr bwMode="auto">
            <a:xfrm>
              <a:off x="3735262" y="4691071"/>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8"/>
            <p:cNvSpPr>
              <a:spLocks noChangeArrowheads="1"/>
            </p:cNvSpPr>
            <p:nvPr/>
          </p:nvSpPr>
          <p:spPr bwMode="auto">
            <a:xfrm>
              <a:off x="2783749" y="5167325"/>
              <a:ext cx="475757" cy="4762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7"/>
            <p:cNvSpPr>
              <a:spLocks noChangeArrowheads="1"/>
            </p:cNvSpPr>
            <p:nvPr/>
          </p:nvSpPr>
          <p:spPr bwMode="auto">
            <a:xfrm>
              <a:off x="3259506" y="5167325"/>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6"/>
            <p:cNvSpPr>
              <a:spLocks noChangeArrowheads="1"/>
            </p:cNvSpPr>
            <p:nvPr/>
          </p:nvSpPr>
          <p:spPr bwMode="auto">
            <a:xfrm>
              <a:off x="3735262" y="5167325"/>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4"/>
            <p:cNvSpPr>
              <a:spLocks noChangeArrowheads="1"/>
            </p:cNvSpPr>
            <p:nvPr/>
          </p:nvSpPr>
          <p:spPr bwMode="auto">
            <a:xfrm>
              <a:off x="2307992" y="4214818"/>
              <a:ext cx="475757" cy="476253"/>
            </a:xfrm>
            <a:prstGeom prst="rect">
              <a:avLst/>
            </a:prstGeom>
            <a:solidFill>
              <a:schemeClr val="bg1"/>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2307992" y="4691071"/>
              <a:ext cx="475757" cy="476253"/>
            </a:xfrm>
            <a:prstGeom prst="rect">
              <a:avLst/>
            </a:prstGeom>
            <a:solidFill>
              <a:schemeClr val="bg1"/>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2307992" y="5167325"/>
              <a:ext cx="475757" cy="476253"/>
            </a:xfrm>
            <a:prstGeom prst="rect">
              <a:avLst/>
            </a:prstGeom>
            <a:solidFill>
              <a:schemeClr val="bg1"/>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4"/>
            <p:cNvSpPr>
              <a:spLocks noChangeArrowheads="1"/>
            </p:cNvSpPr>
            <p:nvPr/>
          </p:nvSpPr>
          <p:spPr bwMode="auto">
            <a:xfrm>
              <a:off x="2783749" y="4214818"/>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1"/>
            <p:cNvSpPr>
              <a:spLocks noChangeArrowheads="1"/>
            </p:cNvSpPr>
            <p:nvPr/>
          </p:nvSpPr>
          <p:spPr bwMode="auto">
            <a:xfrm>
              <a:off x="2783749" y="4691071"/>
              <a:ext cx="475757" cy="476253"/>
            </a:xfrm>
            <a:prstGeom prst="rect">
              <a:avLst/>
            </a:prstGeom>
            <a:solidFill>
              <a:srgbClr val="000000"/>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endParaRPr lang="en-US" sz="1600" i="1" dirty="0" smtClean="0">
                <a:solidFill>
                  <a:schemeClr val="bg1"/>
                </a:solidFill>
                <a:latin typeface="Times New Roman" pitchFamily="18" charset="0"/>
                <a:ea typeface="宋体" pitchFamily="2" charset="-122"/>
                <a:cs typeface="Times New Roman" pitchFamily="18" charset="0"/>
              </a:endParaRPr>
            </a:p>
            <a:p>
              <a:pPr algn="ctr" fontAlgn="base">
                <a:spcBef>
                  <a:spcPct val="0"/>
                </a:spcBef>
                <a:spcAft>
                  <a:spcPct val="0"/>
                </a:spcAft>
              </a:pPr>
              <a:r>
                <a:rPr lang="en-US" sz="1600" i="1" dirty="0" smtClean="0">
                  <a:solidFill>
                    <a:schemeClr val="bg1"/>
                  </a:solidFill>
                  <a:latin typeface="Times New Roman" pitchFamily="18" charset="0"/>
                  <a:ea typeface="宋体" pitchFamily="2" charset="-122"/>
                  <a:cs typeface="Times New Roman" pitchFamily="18" charset="0"/>
                </a:rPr>
                <a:t>P</a:t>
              </a:r>
              <a:r>
                <a:rPr lang="en-US" sz="1600" baseline="-30000" dirty="0" smtClean="0">
                  <a:solidFill>
                    <a:schemeClr val="bg1"/>
                  </a:solidFill>
                  <a:latin typeface="Times New Roman" pitchFamily="18" charset="0"/>
                  <a:ea typeface="宋体" pitchFamily="2" charset="-122"/>
                  <a:cs typeface="Times New Roman" pitchFamily="18" charset="0"/>
                </a:rPr>
                <a:t>8</a:t>
              </a:r>
              <a:endParaRPr lang="en-US" sz="1600" dirty="0" smtClean="0">
                <a:solidFill>
                  <a:schemeClr val="bg1"/>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4" name="Rectangle 10"/>
            <p:cNvSpPr>
              <a:spLocks noChangeArrowheads="1"/>
            </p:cNvSpPr>
            <p:nvPr/>
          </p:nvSpPr>
          <p:spPr bwMode="auto">
            <a:xfrm>
              <a:off x="2840805" y="4276289"/>
              <a:ext cx="1302626" cy="1296158"/>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右箭头 16"/>
          <p:cNvSpPr/>
          <p:nvPr/>
        </p:nvSpPr>
        <p:spPr>
          <a:xfrm>
            <a:off x="3835612" y="3357546"/>
            <a:ext cx="135732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p:cNvSpPr/>
          <p:nvPr/>
        </p:nvSpPr>
        <p:spPr>
          <a:xfrm>
            <a:off x="3692736" y="2928918"/>
            <a:ext cx="164307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Embed a bit “1”</a:t>
            </a:r>
            <a:endParaRPr lang="en-US" sz="1400" dirty="0">
              <a:solidFill>
                <a:schemeClr val="tx1"/>
              </a:solidFill>
            </a:endParaRPr>
          </a:p>
        </p:txBody>
      </p:sp>
      <p:grpSp>
        <p:nvGrpSpPr>
          <p:cNvPr id="19" name="组合 19"/>
          <p:cNvGrpSpPr/>
          <p:nvPr/>
        </p:nvGrpSpPr>
        <p:grpSpPr>
          <a:xfrm>
            <a:off x="5407248" y="2786042"/>
            <a:ext cx="1903027" cy="1428760"/>
            <a:chOff x="2307992" y="4214818"/>
            <a:chExt cx="1903027" cy="1428760"/>
          </a:xfrm>
        </p:grpSpPr>
        <p:sp>
          <p:nvSpPr>
            <p:cNvPr id="21" name="Rectangle 23"/>
            <p:cNvSpPr>
              <a:spLocks noChangeArrowheads="1"/>
            </p:cNvSpPr>
            <p:nvPr/>
          </p:nvSpPr>
          <p:spPr bwMode="auto">
            <a:xfrm>
              <a:off x="3259506" y="4214818"/>
              <a:ext cx="475757" cy="4762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2"/>
            <p:cNvSpPr>
              <a:spLocks noChangeArrowheads="1"/>
            </p:cNvSpPr>
            <p:nvPr/>
          </p:nvSpPr>
          <p:spPr bwMode="auto">
            <a:xfrm>
              <a:off x="3735262" y="4214818"/>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259506" y="4691071"/>
              <a:ext cx="475757" cy="476253"/>
            </a:xfrm>
            <a:prstGeom prst="rect">
              <a:avLst/>
            </a:prstGeom>
            <a:solidFill>
              <a:schemeClr val="tx1"/>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P</a:t>
              </a:r>
              <a:r>
                <a:rPr kumimoji="0" lang="en-US" sz="1600" b="0" i="0" u="none" strike="noStrike" cap="none" normalizeH="0" baseline="-30000" dirty="0" smtClean="0">
                  <a:ln>
                    <a:noFill/>
                  </a:ln>
                  <a:solidFill>
                    <a:schemeClr val="bg1"/>
                  </a:solidFill>
                  <a:effectLst/>
                  <a:latin typeface="Times New Roman" pitchFamily="18" charset="0"/>
                  <a:ea typeface="宋体" pitchFamily="2" charset="-122"/>
                  <a:cs typeface="Times New Roman" pitchFamily="18" charset="0"/>
                </a:rPr>
                <a:t>0</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24" name="Rectangle 19"/>
            <p:cNvSpPr>
              <a:spLocks noChangeArrowheads="1"/>
            </p:cNvSpPr>
            <p:nvPr/>
          </p:nvSpPr>
          <p:spPr bwMode="auto">
            <a:xfrm>
              <a:off x="3735262" y="4691071"/>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8"/>
            <p:cNvSpPr>
              <a:spLocks noChangeArrowheads="1"/>
            </p:cNvSpPr>
            <p:nvPr/>
          </p:nvSpPr>
          <p:spPr bwMode="auto">
            <a:xfrm>
              <a:off x="2783749" y="5167325"/>
              <a:ext cx="475757" cy="4762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7"/>
            <p:cNvSpPr>
              <a:spLocks noChangeArrowheads="1"/>
            </p:cNvSpPr>
            <p:nvPr/>
          </p:nvSpPr>
          <p:spPr bwMode="auto">
            <a:xfrm>
              <a:off x="3259506" y="5167325"/>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6"/>
            <p:cNvSpPr>
              <a:spLocks noChangeArrowheads="1"/>
            </p:cNvSpPr>
            <p:nvPr/>
          </p:nvSpPr>
          <p:spPr bwMode="auto">
            <a:xfrm>
              <a:off x="3735262" y="5167325"/>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4"/>
            <p:cNvSpPr>
              <a:spLocks noChangeArrowheads="1"/>
            </p:cNvSpPr>
            <p:nvPr/>
          </p:nvSpPr>
          <p:spPr bwMode="auto">
            <a:xfrm>
              <a:off x="2307992" y="4214818"/>
              <a:ext cx="475757" cy="476253"/>
            </a:xfrm>
            <a:prstGeom prst="rect">
              <a:avLst/>
            </a:prstGeom>
            <a:solidFill>
              <a:schemeClr val="bg1"/>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13"/>
            <p:cNvSpPr>
              <a:spLocks noChangeArrowheads="1"/>
            </p:cNvSpPr>
            <p:nvPr/>
          </p:nvSpPr>
          <p:spPr bwMode="auto">
            <a:xfrm>
              <a:off x="2307992" y="4691071"/>
              <a:ext cx="475757" cy="476253"/>
            </a:xfrm>
            <a:prstGeom prst="rect">
              <a:avLst/>
            </a:prstGeom>
            <a:solidFill>
              <a:schemeClr val="bg1"/>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12"/>
            <p:cNvSpPr>
              <a:spLocks noChangeArrowheads="1"/>
            </p:cNvSpPr>
            <p:nvPr/>
          </p:nvSpPr>
          <p:spPr bwMode="auto">
            <a:xfrm>
              <a:off x="2307992" y="5167325"/>
              <a:ext cx="475757" cy="476253"/>
            </a:xfrm>
            <a:prstGeom prst="rect">
              <a:avLst/>
            </a:prstGeom>
            <a:solidFill>
              <a:schemeClr val="bg1"/>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a:t>
              </a:r>
              <a:r>
                <a:rPr kumimoji="0" lang="en-US" sz="16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4"/>
            <p:cNvSpPr>
              <a:spLocks noChangeArrowheads="1"/>
            </p:cNvSpPr>
            <p:nvPr/>
          </p:nvSpPr>
          <p:spPr bwMode="auto">
            <a:xfrm>
              <a:off x="2783749" y="4214818"/>
              <a:ext cx="475757" cy="476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1"/>
            <p:cNvSpPr>
              <a:spLocks noChangeArrowheads="1"/>
            </p:cNvSpPr>
            <p:nvPr/>
          </p:nvSpPr>
          <p:spPr bwMode="auto">
            <a:xfrm>
              <a:off x="2783749" y="4691071"/>
              <a:ext cx="475757" cy="476253"/>
            </a:xfrm>
            <a:prstGeom prst="rect">
              <a:avLst/>
            </a:prstGeom>
            <a:solidFill>
              <a:schemeClr val="bg1"/>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endParaRPr lang="en-US" sz="1600" i="1" dirty="0" smtClean="0">
                <a:solidFill>
                  <a:schemeClr val="bg1"/>
                </a:solidFill>
                <a:latin typeface="Times New Roman" pitchFamily="18" charset="0"/>
                <a:ea typeface="宋体" pitchFamily="2" charset="-122"/>
                <a:cs typeface="Times New Roman" pitchFamily="18" charset="0"/>
              </a:endParaRPr>
            </a:p>
            <a:p>
              <a:pPr algn="ctr" fontAlgn="base">
                <a:spcBef>
                  <a:spcPct val="0"/>
                </a:spcBef>
                <a:spcAft>
                  <a:spcPct val="0"/>
                </a:spcAft>
              </a:pPr>
              <a:r>
                <a:rPr lang="en-US" sz="1600" i="1" dirty="0" smtClean="0">
                  <a:latin typeface="Times New Roman" pitchFamily="18" charset="0"/>
                  <a:ea typeface="宋体" pitchFamily="2" charset="-122"/>
                  <a:cs typeface="Times New Roman" pitchFamily="18" charset="0"/>
                </a:rPr>
                <a:t>P</a:t>
              </a:r>
              <a:r>
                <a:rPr lang="en-US" sz="1600" baseline="-30000" dirty="0" smtClean="0">
                  <a:latin typeface="Times New Roman" pitchFamily="18" charset="0"/>
                  <a:ea typeface="宋体" pitchFamily="2" charset="-122"/>
                  <a:cs typeface="Times New Roman" pitchFamily="18" charset="0"/>
                </a:rPr>
                <a:t>8</a:t>
              </a:r>
              <a:endParaRPr lang="en-US" sz="1600"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33" name="Rectangle 10"/>
            <p:cNvSpPr>
              <a:spLocks noChangeArrowheads="1"/>
            </p:cNvSpPr>
            <p:nvPr/>
          </p:nvSpPr>
          <p:spPr bwMode="auto">
            <a:xfrm>
              <a:off x="2840805" y="4276289"/>
              <a:ext cx="1302626" cy="1296158"/>
            </a:xfrm>
            <a:prstGeom prst="rect">
              <a:avLst/>
            </a:prstGeom>
            <a:noFill/>
            <a:ln w="127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00230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356"/>
            <a:ext cx="8229600" cy="1066800"/>
          </a:xfrm>
        </p:spPr>
        <p:txBody>
          <a:bodyPr>
            <a:normAutofit/>
          </a:bodyPr>
          <a:lstStyle/>
          <a:p>
            <a:r>
              <a:rPr lang="en-US" altLang="zh-CN" dirty="0" smtClean="0"/>
              <a:t>Data embedding</a:t>
            </a:r>
            <a:endParaRPr lang="zh-CN" altLang="en-US" dirty="0"/>
          </a:p>
        </p:txBody>
      </p:sp>
      <p:pic>
        <p:nvPicPr>
          <p:cNvPr id="56322" name="Picture 2" descr="I:\experimental images\original thinned fingerprint\thin1a.bmp"/>
          <p:cNvPicPr>
            <a:picLocks noChangeAspect="1" noChangeArrowheads="1"/>
          </p:cNvPicPr>
          <p:nvPr/>
        </p:nvPicPr>
        <p:blipFill>
          <a:blip r:embed="rId3" cstate="print"/>
          <a:srcRect/>
          <a:stretch>
            <a:fillRect/>
          </a:stretch>
        </p:blipFill>
        <p:spPr bwMode="auto">
          <a:xfrm>
            <a:off x="0" y="2428868"/>
            <a:ext cx="1000132" cy="1265360"/>
          </a:xfrm>
          <a:prstGeom prst="rect">
            <a:avLst/>
          </a:prstGeom>
          <a:noFill/>
        </p:spPr>
      </p:pic>
      <p:cxnSp>
        <p:nvCxnSpPr>
          <p:cNvPr id="19" name="直接箭头连接符 18"/>
          <p:cNvCxnSpPr/>
          <p:nvPr/>
        </p:nvCxnSpPr>
        <p:spPr>
          <a:xfrm>
            <a:off x="1214414" y="2212964"/>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571604" y="1855774"/>
            <a:ext cx="157163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Non-overlapping block partition</a:t>
            </a:r>
          </a:p>
        </p:txBody>
      </p:sp>
      <p:cxnSp>
        <p:nvCxnSpPr>
          <p:cNvPr id="26" name="直接箭头连接符 25"/>
          <p:cNvCxnSpPr/>
          <p:nvPr/>
        </p:nvCxnSpPr>
        <p:spPr>
          <a:xfrm>
            <a:off x="3143240" y="2212964"/>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430" y="1855774"/>
            <a:ext cx="1285884"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Chose an embeddable block</a:t>
            </a:r>
          </a:p>
        </p:txBody>
      </p:sp>
      <p:cxnSp>
        <p:nvCxnSpPr>
          <p:cNvPr id="28" name="直接箭头连接符 27"/>
          <p:cNvCxnSpPr/>
          <p:nvPr/>
        </p:nvCxnSpPr>
        <p:spPr>
          <a:xfrm>
            <a:off x="4786314" y="2212964"/>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143504" y="1855774"/>
            <a:ext cx="195833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Exchange </a:t>
            </a: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s</a:t>
            </a:r>
            <a:r>
              <a:rPr lang="en-US" sz="1400" dirty="0" smtClean="0">
                <a:solidFill>
                  <a:schemeClr val="tx1"/>
                </a:solidFill>
                <a:cs typeface="Times New Roman" pitchFamily="18" charset="0"/>
              </a:rPr>
              <a:t> with </a:t>
            </a: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0</a:t>
            </a:r>
            <a:r>
              <a:rPr lang="en-US" sz="1400" dirty="0" smtClean="0">
                <a:solidFill>
                  <a:schemeClr val="tx1"/>
                </a:solidFill>
                <a:latin typeface="Times New Roman" pitchFamily="18" charset="0"/>
                <a:cs typeface="Times New Roman" pitchFamily="18" charset="0"/>
              </a:rPr>
              <a:t> </a:t>
            </a:r>
          </a:p>
          <a:p>
            <a:pPr algn="ctr"/>
            <a:r>
              <a:rPr lang="en-US" sz="1400" dirty="0" smtClean="0">
                <a:solidFill>
                  <a:schemeClr val="tx1"/>
                </a:solidFill>
                <a:cs typeface="Times New Roman" pitchFamily="18" charset="0"/>
              </a:rPr>
              <a:t>if needed</a:t>
            </a:r>
          </a:p>
        </p:txBody>
      </p:sp>
      <p:cxnSp>
        <p:nvCxnSpPr>
          <p:cNvPr id="57" name="直接连接符 56"/>
          <p:cNvCxnSpPr/>
          <p:nvPr/>
        </p:nvCxnSpPr>
        <p:spPr>
          <a:xfrm>
            <a:off x="1000100" y="2998784"/>
            <a:ext cx="214314"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a:off x="320653" y="3107521"/>
            <a:ext cx="1786728" cy="7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1571604" y="3643298"/>
            <a:ext cx="1285884"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Overlapping block partition</a:t>
            </a:r>
          </a:p>
        </p:txBody>
      </p:sp>
      <p:cxnSp>
        <p:nvCxnSpPr>
          <p:cNvPr id="61" name="直接箭头连接符 60"/>
          <p:cNvCxnSpPr/>
          <p:nvPr/>
        </p:nvCxnSpPr>
        <p:spPr>
          <a:xfrm>
            <a:off x="1214414" y="4000488"/>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2857488" y="4000488"/>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3214678" y="3643298"/>
            <a:ext cx="1285884"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Chose an candidate block</a:t>
            </a:r>
          </a:p>
        </p:txBody>
      </p:sp>
      <p:cxnSp>
        <p:nvCxnSpPr>
          <p:cNvPr id="64" name="直接箭头连接符 63"/>
          <p:cNvCxnSpPr/>
          <p:nvPr/>
        </p:nvCxnSpPr>
        <p:spPr>
          <a:xfrm>
            <a:off x="4500562" y="4000488"/>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4857752" y="3643298"/>
            <a:ext cx="1285884"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Mark the key neighbors as “fixed pixel”</a:t>
            </a:r>
          </a:p>
        </p:txBody>
      </p:sp>
      <p:cxnSp>
        <p:nvCxnSpPr>
          <p:cNvPr id="69" name="直接箭头连接符 68"/>
          <p:cNvCxnSpPr/>
          <p:nvPr/>
        </p:nvCxnSpPr>
        <p:spPr>
          <a:xfrm>
            <a:off x="6143636" y="3998900"/>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1" name="菱形 70"/>
          <p:cNvSpPr/>
          <p:nvPr/>
        </p:nvSpPr>
        <p:spPr>
          <a:xfrm>
            <a:off x="6500826" y="3571860"/>
            <a:ext cx="2143140" cy="78581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s</a:t>
            </a:r>
            <a:r>
              <a:rPr lang="en-US" sz="1400" dirty="0" smtClean="0">
                <a:solidFill>
                  <a:schemeClr val="tx1"/>
                </a:solidFill>
                <a:cs typeface="Times New Roman" pitchFamily="18" charset="0"/>
              </a:rPr>
              <a:t> and </a:t>
            </a: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0 </a:t>
            </a:r>
            <a:r>
              <a:rPr lang="en-US" sz="1400" dirty="0" smtClean="0">
                <a:solidFill>
                  <a:schemeClr val="tx1"/>
                </a:solidFill>
                <a:cs typeface="Times New Roman" pitchFamily="18" charset="0"/>
              </a:rPr>
              <a:t>are “fixed pixel”? </a:t>
            </a:r>
            <a:endParaRPr lang="zh-CN" altLang="en-US" sz="1400" dirty="0">
              <a:solidFill>
                <a:schemeClr val="tx1"/>
              </a:solidFill>
            </a:endParaRPr>
          </a:p>
        </p:txBody>
      </p:sp>
      <p:cxnSp>
        <p:nvCxnSpPr>
          <p:cNvPr id="74" name="直接连接符 73"/>
          <p:cNvCxnSpPr>
            <a:stCxn id="71" idx="0"/>
          </p:cNvCxnSpPr>
          <p:nvPr/>
        </p:nvCxnSpPr>
        <p:spPr>
          <a:xfrm rot="5400000" flipH="1" flipV="1">
            <a:off x="7465240" y="3464704"/>
            <a:ext cx="214313"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10800000">
            <a:off x="3857620" y="3357546"/>
            <a:ext cx="3714776"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rot="5400000">
            <a:off x="3713950" y="3500422"/>
            <a:ext cx="28654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572396" y="3286108"/>
            <a:ext cx="50006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Yes</a:t>
            </a:r>
          </a:p>
        </p:txBody>
      </p:sp>
      <p:sp>
        <p:nvSpPr>
          <p:cNvPr id="88" name="矩形 87"/>
          <p:cNvSpPr/>
          <p:nvPr/>
        </p:nvSpPr>
        <p:spPr>
          <a:xfrm>
            <a:off x="7643834" y="4286240"/>
            <a:ext cx="50006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No</a:t>
            </a:r>
          </a:p>
        </p:txBody>
      </p:sp>
      <p:sp>
        <p:nvSpPr>
          <p:cNvPr id="89" name="菱形 88"/>
          <p:cNvSpPr/>
          <p:nvPr/>
        </p:nvSpPr>
        <p:spPr>
          <a:xfrm>
            <a:off x="6500826" y="4643430"/>
            <a:ext cx="2071702" cy="71438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smtClean="0">
                <a:solidFill>
                  <a:schemeClr val="tx1"/>
                </a:solidFill>
                <a:cs typeface="Times New Roman" pitchFamily="18" charset="0"/>
              </a:rPr>
              <a:t>The block</a:t>
            </a:r>
          </a:p>
          <a:p>
            <a:pPr algn="ctr"/>
            <a:r>
              <a:rPr lang="en-US" altLang="zh-CN" sz="1400" dirty="0" smtClean="0">
                <a:solidFill>
                  <a:schemeClr val="tx1"/>
                </a:solidFill>
                <a:cs typeface="Times New Roman" pitchFamily="18" charset="0"/>
              </a:rPr>
              <a:t>embeddable?</a:t>
            </a:r>
            <a:endParaRPr lang="zh-CN" altLang="en-US" sz="1400" dirty="0">
              <a:solidFill>
                <a:schemeClr val="tx1"/>
              </a:solidFill>
            </a:endParaRPr>
          </a:p>
        </p:txBody>
      </p:sp>
      <p:cxnSp>
        <p:nvCxnSpPr>
          <p:cNvPr id="98" name="直接箭头连接符 97"/>
          <p:cNvCxnSpPr/>
          <p:nvPr/>
        </p:nvCxnSpPr>
        <p:spPr>
          <a:xfrm rot="5400000">
            <a:off x="7429520" y="4500554"/>
            <a:ext cx="28654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rot="5400000">
            <a:off x="7429520" y="5500686"/>
            <a:ext cx="28654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614192" y="5643562"/>
            <a:ext cx="195833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Exchange </a:t>
            </a: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s</a:t>
            </a:r>
            <a:r>
              <a:rPr lang="en-US" sz="1400" dirty="0" smtClean="0">
                <a:solidFill>
                  <a:schemeClr val="tx1"/>
                </a:solidFill>
                <a:cs typeface="Times New Roman" pitchFamily="18" charset="0"/>
              </a:rPr>
              <a:t> with </a:t>
            </a: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0</a:t>
            </a:r>
            <a:r>
              <a:rPr lang="en-US" sz="1400" dirty="0" smtClean="0">
                <a:solidFill>
                  <a:schemeClr val="tx1"/>
                </a:solidFill>
                <a:latin typeface="Times New Roman" pitchFamily="18" charset="0"/>
                <a:cs typeface="Times New Roman" pitchFamily="18" charset="0"/>
              </a:rPr>
              <a:t> </a:t>
            </a:r>
          </a:p>
          <a:p>
            <a:pPr algn="ctr"/>
            <a:r>
              <a:rPr lang="en-US" sz="1400" dirty="0" smtClean="0">
                <a:solidFill>
                  <a:schemeClr val="tx1"/>
                </a:solidFill>
                <a:cs typeface="Times New Roman" pitchFamily="18" charset="0"/>
              </a:rPr>
              <a:t>if needed</a:t>
            </a:r>
          </a:p>
        </p:txBody>
      </p:sp>
      <p:sp>
        <p:nvSpPr>
          <p:cNvPr id="107" name="矩形 106"/>
          <p:cNvSpPr/>
          <p:nvPr/>
        </p:nvSpPr>
        <p:spPr>
          <a:xfrm>
            <a:off x="7643834" y="5357810"/>
            <a:ext cx="50006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Yes</a:t>
            </a:r>
          </a:p>
        </p:txBody>
      </p:sp>
      <p:cxnSp>
        <p:nvCxnSpPr>
          <p:cNvPr id="115" name="直接连接符 114"/>
          <p:cNvCxnSpPr>
            <a:stCxn id="89" idx="1"/>
          </p:cNvCxnSpPr>
          <p:nvPr/>
        </p:nvCxnSpPr>
        <p:spPr>
          <a:xfrm rot="10800000" flipV="1">
            <a:off x="3857620" y="5000620"/>
            <a:ext cx="2643206" cy="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直接箭头连接符 116"/>
          <p:cNvCxnSpPr/>
          <p:nvPr/>
        </p:nvCxnSpPr>
        <p:spPr>
          <a:xfrm rot="5400000" flipH="1" flipV="1">
            <a:off x="3536943" y="4678371"/>
            <a:ext cx="64294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9" name="矩形 118"/>
          <p:cNvSpPr/>
          <p:nvPr/>
        </p:nvSpPr>
        <p:spPr>
          <a:xfrm>
            <a:off x="6000760" y="4643430"/>
            <a:ext cx="50006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No</a:t>
            </a:r>
          </a:p>
        </p:txBody>
      </p:sp>
      <p:sp>
        <p:nvSpPr>
          <p:cNvPr id="39" name="矩形 38"/>
          <p:cNvSpPr/>
          <p:nvPr/>
        </p:nvSpPr>
        <p:spPr>
          <a:xfrm>
            <a:off x="1357290" y="1785926"/>
            <a:ext cx="6572296" cy="12144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b="1" i="1" dirty="0" smtClean="0">
                <a:solidFill>
                  <a:schemeClr val="tx1"/>
                </a:solidFill>
              </a:rPr>
              <a:t>Method A</a:t>
            </a:r>
            <a:endParaRPr lang="en-US" b="1" i="1" dirty="0">
              <a:solidFill>
                <a:schemeClr val="tx1"/>
              </a:solidFill>
            </a:endParaRPr>
          </a:p>
        </p:txBody>
      </p:sp>
      <p:sp>
        <p:nvSpPr>
          <p:cNvPr id="42" name="矩形 41"/>
          <p:cNvSpPr/>
          <p:nvPr/>
        </p:nvSpPr>
        <p:spPr>
          <a:xfrm>
            <a:off x="1357290" y="3286124"/>
            <a:ext cx="7572428" cy="328614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b="1" i="1" dirty="0" smtClean="0">
                <a:solidFill>
                  <a:schemeClr val="tx1"/>
                </a:solidFill>
              </a:rPr>
              <a:t>Method B</a:t>
            </a:r>
            <a:endParaRPr lang="en-US" b="1" i="1" dirty="0">
              <a:solidFill>
                <a:schemeClr val="tx1"/>
              </a:solidFill>
            </a:endParaRPr>
          </a:p>
        </p:txBody>
      </p:sp>
    </p:spTree>
    <p:extLst>
      <p:ext uri="{BB962C8B-B14F-4D97-AF65-F5344CB8AC3E}">
        <p14:creationId xmlns:p14="http://schemas.microsoft.com/office/powerpoint/2010/main" val="16909480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5794"/>
            <a:ext cx="8229600" cy="1066800"/>
          </a:xfrm>
        </p:spPr>
        <p:txBody>
          <a:bodyPr>
            <a:normAutofit/>
          </a:bodyPr>
          <a:lstStyle/>
          <a:p>
            <a:r>
              <a:rPr lang="en-US" altLang="zh-CN" dirty="0" smtClean="0"/>
              <a:t>Data extraction</a:t>
            </a:r>
            <a:endParaRPr lang="zh-CN" altLang="en-US" dirty="0"/>
          </a:p>
        </p:txBody>
      </p:sp>
      <p:pic>
        <p:nvPicPr>
          <p:cNvPr id="56322" name="Picture 2" descr="I:\experimental images\original thinned fingerprint\thin1a.bmp"/>
          <p:cNvPicPr>
            <a:picLocks noChangeAspect="1" noChangeArrowheads="1"/>
          </p:cNvPicPr>
          <p:nvPr/>
        </p:nvPicPr>
        <p:blipFill>
          <a:blip r:embed="rId3" cstate="print"/>
          <a:srcRect/>
          <a:stretch>
            <a:fillRect/>
          </a:stretch>
        </p:blipFill>
        <p:spPr bwMode="auto">
          <a:xfrm>
            <a:off x="0" y="2571744"/>
            <a:ext cx="1000132" cy="1265360"/>
          </a:xfrm>
          <a:prstGeom prst="rect">
            <a:avLst/>
          </a:prstGeom>
          <a:noFill/>
        </p:spPr>
      </p:pic>
      <p:cxnSp>
        <p:nvCxnSpPr>
          <p:cNvPr id="19" name="直接箭头连接符 18"/>
          <p:cNvCxnSpPr/>
          <p:nvPr/>
        </p:nvCxnSpPr>
        <p:spPr>
          <a:xfrm>
            <a:off x="1214414" y="2214554"/>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571604" y="1857364"/>
            <a:ext cx="157163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Non-overlapping block partition</a:t>
            </a:r>
          </a:p>
        </p:txBody>
      </p:sp>
      <p:cxnSp>
        <p:nvCxnSpPr>
          <p:cNvPr id="26" name="直接箭头连接符 25"/>
          <p:cNvCxnSpPr/>
          <p:nvPr/>
        </p:nvCxnSpPr>
        <p:spPr>
          <a:xfrm>
            <a:off x="3143240" y="2214554"/>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430" y="1857364"/>
            <a:ext cx="1285884"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Chose an embeddable block</a:t>
            </a:r>
          </a:p>
        </p:txBody>
      </p:sp>
      <p:cxnSp>
        <p:nvCxnSpPr>
          <p:cNvPr id="28" name="直接箭头连接符 27"/>
          <p:cNvCxnSpPr/>
          <p:nvPr/>
        </p:nvCxnSpPr>
        <p:spPr>
          <a:xfrm>
            <a:off x="4786314" y="2214554"/>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143504" y="1857364"/>
            <a:ext cx="195833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Extracted bit = </a:t>
            </a: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0</a:t>
            </a:r>
            <a:endParaRPr lang="en-US" sz="1400" dirty="0" smtClean="0">
              <a:solidFill>
                <a:schemeClr val="tx1"/>
              </a:solidFill>
              <a:cs typeface="Times New Roman" pitchFamily="18" charset="0"/>
            </a:endParaRPr>
          </a:p>
        </p:txBody>
      </p:sp>
      <p:cxnSp>
        <p:nvCxnSpPr>
          <p:cNvPr id="57" name="直接连接符 56"/>
          <p:cNvCxnSpPr/>
          <p:nvPr/>
        </p:nvCxnSpPr>
        <p:spPr>
          <a:xfrm>
            <a:off x="1000100" y="3143248"/>
            <a:ext cx="214314"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a:off x="285728" y="3143240"/>
            <a:ext cx="1857372"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1571604" y="3714736"/>
            <a:ext cx="1285884"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Overlapping block partition</a:t>
            </a:r>
          </a:p>
        </p:txBody>
      </p:sp>
      <p:cxnSp>
        <p:nvCxnSpPr>
          <p:cNvPr id="61" name="直接箭头连接符 60"/>
          <p:cNvCxnSpPr/>
          <p:nvPr/>
        </p:nvCxnSpPr>
        <p:spPr>
          <a:xfrm>
            <a:off x="1214414" y="4071926"/>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2857488" y="4071926"/>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3214678" y="3714736"/>
            <a:ext cx="1285884"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Chose an candidate block</a:t>
            </a:r>
          </a:p>
        </p:txBody>
      </p:sp>
      <p:cxnSp>
        <p:nvCxnSpPr>
          <p:cNvPr id="64" name="直接箭头连接符 63"/>
          <p:cNvCxnSpPr/>
          <p:nvPr/>
        </p:nvCxnSpPr>
        <p:spPr>
          <a:xfrm>
            <a:off x="4500562" y="4071926"/>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4857752" y="3714736"/>
            <a:ext cx="1285884"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Mark the key neighbors as “fixed pixel”</a:t>
            </a:r>
          </a:p>
        </p:txBody>
      </p:sp>
      <p:cxnSp>
        <p:nvCxnSpPr>
          <p:cNvPr id="69" name="直接箭头连接符 68"/>
          <p:cNvCxnSpPr/>
          <p:nvPr/>
        </p:nvCxnSpPr>
        <p:spPr>
          <a:xfrm>
            <a:off x="6143636" y="4070338"/>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1" name="菱形 70"/>
          <p:cNvSpPr/>
          <p:nvPr/>
        </p:nvSpPr>
        <p:spPr>
          <a:xfrm>
            <a:off x="6500826" y="3643298"/>
            <a:ext cx="2143140" cy="78581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s</a:t>
            </a:r>
            <a:r>
              <a:rPr lang="en-US" sz="1400" dirty="0" smtClean="0">
                <a:solidFill>
                  <a:schemeClr val="tx1"/>
                </a:solidFill>
                <a:cs typeface="Times New Roman" pitchFamily="18" charset="0"/>
              </a:rPr>
              <a:t> and </a:t>
            </a: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0 </a:t>
            </a:r>
            <a:r>
              <a:rPr lang="en-US" sz="1400" dirty="0" smtClean="0">
                <a:solidFill>
                  <a:schemeClr val="tx1"/>
                </a:solidFill>
                <a:cs typeface="Times New Roman" pitchFamily="18" charset="0"/>
              </a:rPr>
              <a:t>are “fixed pixel”? </a:t>
            </a:r>
            <a:endParaRPr lang="zh-CN" altLang="en-US" sz="1400" dirty="0">
              <a:solidFill>
                <a:schemeClr val="tx1"/>
              </a:solidFill>
            </a:endParaRPr>
          </a:p>
        </p:txBody>
      </p:sp>
      <p:cxnSp>
        <p:nvCxnSpPr>
          <p:cNvPr id="74" name="直接连接符 73"/>
          <p:cNvCxnSpPr>
            <a:stCxn id="71" idx="0"/>
          </p:cNvCxnSpPr>
          <p:nvPr/>
        </p:nvCxnSpPr>
        <p:spPr>
          <a:xfrm rot="5400000" flipH="1" flipV="1">
            <a:off x="7465240" y="3536142"/>
            <a:ext cx="214313"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10800000">
            <a:off x="3857620" y="3428984"/>
            <a:ext cx="3714776"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rot="5400000">
            <a:off x="3713950" y="3571860"/>
            <a:ext cx="28654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572396" y="3357546"/>
            <a:ext cx="50006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Yes</a:t>
            </a:r>
          </a:p>
        </p:txBody>
      </p:sp>
      <p:sp>
        <p:nvSpPr>
          <p:cNvPr id="88" name="矩形 87"/>
          <p:cNvSpPr/>
          <p:nvPr/>
        </p:nvSpPr>
        <p:spPr>
          <a:xfrm>
            <a:off x="7643834" y="4357678"/>
            <a:ext cx="50006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No</a:t>
            </a:r>
          </a:p>
        </p:txBody>
      </p:sp>
      <p:sp>
        <p:nvSpPr>
          <p:cNvPr id="89" name="菱形 88"/>
          <p:cNvSpPr/>
          <p:nvPr/>
        </p:nvSpPr>
        <p:spPr>
          <a:xfrm>
            <a:off x="6500826" y="4714868"/>
            <a:ext cx="2071702" cy="71438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smtClean="0">
                <a:solidFill>
                  <a:schemeClr val="tx1"/>
                </a:solidFill>
                <a:cs typeface="Times New Roman" pitchFamily="18" charset="0"/>
              </a:rPr>
              <a:t>The block</a:t>
            </a:r>
          </a:p>
          <a:p>
            <a:pPr algn="ctr"/>
            <a:r>
              <a:rPr lang="en-US" altLang="zh-CN" sz="1400" dirty="0" smtClean="0">
                <a:solidFill>
                  <a:schemeClr val="tx1"/>
                </a:solidFill>
                <a:cs typeface="Times New Roman" pitchFamily="18" charset="0"/>
              </a:rPr>
              <a:t>embeddable?</a:t>
            </a:r>
            <a:endParaRPr lang="zh-CN" altLang="en-US" sz="1400" dirty="0">
              <a:solidFill>
                <a:schemeClr val="tx1"/>
              </a:solidFill>
            </a:endParaRPr>
          </a:p>
        </p:txBody>
      </p:sp>
      <p:cxnSp>
        <p:nvCxnSpPr>
          <p:cNvPr id="98" name="直接箭头连接符 97"/>
          <p:cNvCxnSpPr/>
          <p:nvPr/>
        </p:nvCxnSpPr>
        <p:spPr>
          <a:xfrm rot="5400000">
            <a:off x="7429520" y="4571992"/>
            <a:ext cx="28654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rot="5400000">
            <a:off x="7429520" y="5572124"/>
            <a:ext cx="28654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614192" y="5715000"/>
            <a:ext cx="195833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Extracted bit = </a:t>
            </a:r>
            <a:r>
              <a:rPr lang="en-US" sz="1400" i="1" dirty="0" smtClean="0">
                <a:solidFill>
                  <a:schemeClr val="tx1"/>
                </a:solidFill>
                <a:latin typeface="Times New Roman" pitchFamily="18" charset="0"/>
                <a:cs typeface="Times New Roman" pitchFamily="18" charset="0"/>
              </a:rPr>
              <a:t>P</a:t>
            </a:r>
            <a:r>
              <a:rPr lang="en-US" sz="1400" baseline="-25000" dirty="0" smtClean="0">
                <a:solidFill>
                  <a:schemeClr val="tx1"/>
                </a:solidFill>
                <a:latin typeface="Times New Roman" pitchFamily="18" charset="0"/>
                <a:cs typeface="Times New Roman" pitchFamily="18" charset="0"/>
              </a:rPr>
              <a:t>0</a:t>
            </a:r>
            <a:endParaRPr lang="en-US" sz="1400" dirty="0" smtClean="0">
              <a:solidFill>
                <a:schemeClr val="tx1"/>
              </a:solidFill>
              <a:cs typeface="Times New Roman" pitchFamily="18" charset="0"/>
            </a:endParaRPr>
          </a:p>
        </p:txBody>
      </p:sp>
      <p:sp>
        <p:nvSpPr>
          <p:cNvPr id="107" name="矩形 106"/>
          <p:cNvSpPr/>
          <p:nvPr/>
        </p:nvSpPr>
        <p:spPr>
          <a:xfrm>
            <a:off x="7643834" y="5429248"/>
            <a:ext cx="50006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Yes</a:t>
            </a:r>
          </a:p>
        </p:txBody>
      </p:sp>
      <p:cxnSp>
        <p:nvCxnSpPr>
          <p:cNvPr id="115" name="直接连接符 114"/>
          <p:cNvCxnSpPr>
            <a:stCxn id="89" idx="1"/>
          </p:cNvCxnSpPr>
          <p:nvPr/>
        </p:nvCxnSpPr>
        <p:spPr>
          <a:xfrm rot="10800000">
            <a:off x="4000496" y="5072058"/>
            <a:ext cx="250033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直接箭头连接符 116"/>
          <p:cNvCxnSpPr/>
          <p:nvPr/>
        </p:nvCxnSpPr>
        <p:spPr>
          <a:xfrm rot="5400000" flipH="1" flipV="1">
            <a:off x="3679819" y="4749793"/>
            <a:ext cx="64294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9" name="矩形 118"/>
          <p:cNvSpPr/>
          <p:nvPr/>
        </p:nvSpPr>
        <p:spPr>
          <a:xfrm>
            <a:off x="6000760" y="4714868"/>
            <a:ext cx="50006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No</a:t>
            </a:r>
          </a:p>
        </p:txBody>
      </p:sp>
      <p:sp>
        <p:nvSpPr>
          <p:cNvPr id="38" name="矩形 37"/>
          <p:cNvSpPr/>
          <p:nvPr/>
        </p:nvSpPr>
        <p:spPr>
          <a:xfrm>
            <a:off x="1357290" y="1785926"/>
            <a:ext cx="6572296" cy="12144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b="1" i="1" dirty="0" smtClean="0">
                <a:solidFill>
                  <a:schemeClr val="tx1"/>
                </a:solidFill>
              </a:rPr>
              <a:t>Method A</a:t>
            </a:r>
            <a:endParaRPr lang="en-US" b="1" i="1" dirty="0">
              <a:solidFill>
                <a:schemeClr val="tx1"/>
              </a:solidFill>
            </a:endParaRPr>
          </a:p>
        </p:txBody>
      </p:sp>
      <p:sp>
        <p:nvSpPr>
          <p:cNvPr id="39" name="矩形 38"/>
          <p:cNvSpPr/>
          <p:nvPr/>
        </p:nvSpPr>
        <p:spPr>
          <a:xfrm>
            <a:off x="1357290" y="3357562"/>
            <a:ext cx="7572428" cy="321471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b="1" i="1" dirty="0" smtClean="0">
                <a:solidFill>
                  <a:schemeClr val="tx1"/>
                </a:solidFill>
              </a:rPr>
              <a:t>Method B</a:t>
            </a:r>
            <a:endParaRPr lang="en-US" b="1" i="1" dirty="0">
              <a:solidFill>
                <a:schemeClr val="tx1"/>
              </a:solidFill>
            </a:endParaRPr>
          </a:p>
        </p:txBody>
      </p:sp>
    </p:spTree>
    <p:extLst>
      <p:ext uri="{BB962C8B-B14F-4D97-AF65-F5344CB8AC3E}">
        <p14:creationId xmlns:p14="http://schemas.microsoft.com/office/powerpoint/2010/main" val="6580694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DPC_600.emf"/>
          <p:cNvPicPr>
            <a:picLocks noChangeAspect="1"/>
          </p:cNvPicPr>
          <p:nvPr/>
        </p:nvPicPr>
        <p:blipFill>
          <a:blip r:embed="rId3" cstate="print"/>
          <a:stretch>
            <a:fillRect/>
          </a:stretch>
        </p:blipFill>
        <p:spPr>
          <a:xfrm>
            <a:off x="6000760" y="1785926"/>
            <a:ext cx="1646269" cy="4237192"/>
          </a:xfrm>
          <a:prstGeom prst="rect">
            <a:avLst/>
          </a:prstGeom>
        </p:spPr>
      </p:pic>
      <p:pic>
        <p:nvPicPr>
          <p:cNvPr id="13" name="图片 12" descr="connect_600.emf"/>
          <p:cNvPicPr>
            <a:picLocks noChangeAspect="1"/>
          </p:cNvPicPr>
          <p:nvPr/>
        </p:nvPicPr>
        <p:blipFill>
          <a:blip r:embed="rId4" cstate="print"/>
          <a:stretch>
            <a:fillRect/>
          </a:stretch>
        </p:blipFill>
        <p:spPr>
          <a:xfrm>
            <a:off x="3786182" y="1785926"/>
            <a:ext cx="1646269" cy="4237192"/>
          </a:xfrm>
          <a:prstGeom prst="rect">
            <a:avLst/>
          </a:prstGeom>
        </p:spPr>
      </p:pic>
      <p:sp>
        <p:nvSpPr>
          <p:cNvPr id="5" name="矩形 4"/>
          <p:cNvSpPr/>
          <p:nvPr/>
        </p:nvSpPr>
        <p:spPr>
          <a:xfrm>
            <a:off x="1428728" y="6143644"/>
            <a:ext cx="1785950" cy="3571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Our approach</a:t>
            </a:r>
          </a:p>
        </p:txBody>
      </p:sp>
      <p:sp>
        <p:nvSpPr>
          <p:cNvPr id="6" name="矩形 5"/>
          <p:cNvSpPr/>
          <p:nvPr/>
        </p:nvSpPr>
        <p:spPr>
          <a:xfrm>
            <a:off x="3857620" y="6143644"/>
            <a:ext cx="1571636" cy="3571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Yang and </a:t>
            </a:r>
            <a:r>
              <a:rPr lang="en-US" sz="1400" dirty="0" err="1" smtClean="0">
                <a:solidFill>
                  <a:schemeClr val="tx1"/>
                </a:solidFill>
                <a:cs typeface="Times New Roman" pitchFamily="18" charset="0"/>
              </a:rPr>
              <a:t>Kot</a:t>
            </a:r>
            <a:r>
              <a:rPr lang="en-US" sz="1400" dirty="0" smtClean="0">
                <a:solidFill>
                  <a:schemeClr val="tx1"/>
                </a:solidFill>
                <a:cs typeface="Times New Roman" pitchFamily="18" charset="0"/>
              </a:rPr>
              <a:t>, 2007</a:t>
            </a:r>
          </a:p>
        </p:txBody>
      </p:sp>
      <p:sp>
        <p:nvSpPr>
          <p:cNvPr id="7" name="矩形 6"/>
          <p:cNvSpPr/>
          <p:nvPr/>
        </p:nvSpPr>
        <p:spPr>
          <a:xfrm>
            <a:off x="6072198" y="6143644"/>
            <a:ext cx="1571636" cy="3571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Times New Roman" pitchFamily="18" charset="0"/>
              </a:rPr>
              <a:t>Yang and </a:t>
            </a:r>
            <a:r>
              <a:rPr lang="en-US" sz="1400" dirty="0" err="1" smtClean="0">
                <a:solidFill>
                  <a:schemeClr val="tx1"/>
                </a:solidFill>
                <a:cs typeface="Times New Roman" pitchFamily="18" charset="0"/>
              </a:rPr>
              <a:t>Kot</a:t>
            </a:r>
            <a:r>
              <a:rPr lang="en-US" sz="1400" dirty="0" smtClean="0">
                <a:solidFill>
                  <a:schemeClr val="tx1"/>
                </a:solidFill>
                <a:cs typeface="Times New Roman" pitchFamily="18" charset="0"/>
              </a:rPr>
              <a:t>, 2008</a:t>
            </a:r>
          </a:p>
        </p:txBody>
      </p:sp>
      <p:sp>
        <p:nvSpPr>
          <p:cNvPr id="8" name="矩形 7"/>
          <p:cNvSpPr/>
          <p:nvPr/>
        </p:nvSpPr>
        <p:spPr>
          <a:xfrm>
            <a:off x="285720" y="6072206"/>
            <a:ext cx="857192" cy="428628"/>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cs typeface="Times New Roman" pitchFamily="18" charset="0"/>
              </a:rPr>
              <a:t>Hiding </a:t>
            </a:r>
          </a:p>
          <a:p>
            <a:pPr algn="ctr"/>
            <a:r>
              <a:rPr lang="en-US" sz="1400" dirty="0" smtClean="0">
                <a:solidFill>
                  <a:schemeClr val="tx1"/>
                </a:solidFill>
                <a:cs typeface="Times New Roman" pitchFamily="18" charset="0"/>
              </a:rPr>
              <a:t>600 bits</a:t>
            </a:r>
          </a:p>
        </p:txBody>
      </p:sp>
      <p:sp>
        <p:nvSpPr>
          <p:cNvPr id="9" name="椭圆 8"/>
          <p:cNvSpPr/>
          <p:nvPr/>
        </p:nvSpPr>
        <p:spPr>
          <a:xfrm>
            <a:off x="4214810" y="4214818"/>
            <a:ext cx="35719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椭圆 11"/>
          <p:cNvSpPr/>
          <p:nvPr/>
        </p:nvSpPr>
        <p:spPr>
          <a:xfrm>
            <a:off x="6572264" y="5572140"/>
            <a:ext cx="285752"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标题 1"/>
          <p:cNvSpPr>
            <a:spLocks noGrp="1"/>
          </p:cNvSpPr>
          <p:nvPr>
            <p:ph type="title"/>
          </p:nvPr>
        </p:nvSpPr>
        <p:spPr>
          <a:xfrm>
            <a:off x="457200" y="785794"/>
            <a:ext cx="8229600" cy="1066800"/>
          </a:xfrm>
        </p:spPr>
        <p:txBody>
          <a:bodyPr>
            <a:normAutofit/>
          </a:bodyPr>
          <a:lstStyle/>
          <a:p>
            <a:r>
              <a:rPr lang="en-US" altLang="zh-CN" dirty="0" smtClean="0"/>
              <a:t>Experimental results </a:t>
            </a:r>
            <a:r>
              <a:rPr lang="en-US" altLang="zh-CN" dirty="0" smtClean="0">
                <a:sym typeface="Symbol"/>
              </a:rPr>
              <a:t> visual quality</a:t>
            </a:r>
            <a:endParaRPr lang="en-US" dirty="0"/>
          </a:p>
        </p:txBody>
      </p:sp>
      <p:pic>
        <p:nvPicPr>
          <p:cNvPr id="11" name="图片 10" descr="swap_600.emf"/>
          <p:cNvPicPr>
            <a:picLocks noChangeAspect="1"/>
          </p:cNvPicPr>
          <p:nvPr/>
        </p:nvPicPr>
        <p:blipFill>
          <a:blip r:embed="rId5" cstate="print"/>
          <a:stretch>
            <a:fillRect/>
          </a:stretch>
        </p:blipFill>
        <p:spPr>
          <a:xfrm>
            <a:off x="1571604" y="1785926"/>
            <a:ext cx="1646269" cy="4237192"/>
          </a:xfrm>
          <a:prstGeom prst="rect">
            <a:avLst/>
          </a:prstGeom>
        </p:spPr>
      </p:pic>
      <p:sp>
        <p:nvSpPr>
          <p:cNvPr id="15" name="椭圆 14"/>
          <p:cNvSpPr/>
          <p:nvPr/>
        </p:nvSpPr>
        <p:spPr>
          <a:xfrm>
            <a:off x="6715140" y="4857760"/>
            <a:ext cx="285752"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椭圆 15"/>
          <p:cNvSpPr/>
          <p:nvPr/>
        </p:nvSpPr>
        <p:spPr>
          <a:xfrm>
            <a:off x="4357686" y="5000636"/>
            <a:ext cx="285752"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55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pitchFamily="2" charset="-122"/>
              </a:rPr>
              <a:t>Cancelable biometric generation</a:t>
            </a:r>
            <a:br>
              <a:rPr lang="en-US" altLang="zh-CN" dirty="0" smtClean="0">
                <a:ea typeface="宋体" pitchFamily="2" charset="-122"/>
              </a:rPr>
            </a:br>
            <a:endParaRPr lang="en-US" dirty="0"/>
          </a:p>
        </p:txBody>
      </p:sp>
      <p:sp>
        <p:nvSpPr>
          <p:cNvPr id="3" name="内容占位符 2"/>
          <p:cNvSpPr>
            <a:spLocks noGrp="1"/>
          </p:cNvSpPr>
          <p:nvPr>
            <p:ph idx="1"/>
          </p:nvPr>
        </p:nvSpPr>
        <p:spPr>
          <a:xfrm>
            <a:off x="457200" y="1304144"/>
            <a:ext cx="8229600" cy="4822019"/>
          </a:xfrm>
        </p:spPr>
        <p:txBody>
          <a:bodyPr/>
          <a:lstStyle/>
          <a:p>
            <a:r>
              <a:rPr lang="en-US" sz="2400" dirty="0" smtClean="0"/>
              <a:t>Non-invertible transform: </a:t>
            </a:r>
            <a:r>
              <a:rPr lang="en-US" altLang="zh-CN" sz="2400" dirty="0" err="1" smtClean="0"/>
              <a:t>Ratha</a:t>
            </a:r>
            <a:r>
              <a:rPr lang="en-US" altLang="zh-CN" sz="2400" dirty="0" smtClean="0"/>
              <a:t> </a:t>
            </a:r>
            <a:r>
              <a:rPr lang="en-US" altLang="zh-CN" sz="2400" i="1" dirty="0"/>
              <a:t>et al</a:t>
            </a:r>
            <a:r>
              <a:rPr lang="en-US" altLang="zh-CN" sz="2400" dirty="0"/>
              <a:t>., </a:t>
            </a:r>
            <a:r>
              <a:rPr lang="en-US" altLang="zh-CN" sz="2400" i="1" dirty="0"/>
              <a:t>PAMI</a:t>
            </a:r>
            <a:r>
              <a:rPr lang="en-US" altLang="zh-CN" sz="2400" dirty="0"/>
              <a:t>, 2007</a:t>
            </a:r>
          </a:p>
          <a:p>
            <a:pPr marL="0" indent="0">
              <a:buNone/>
            </a:pPr>
            <a:endParaRPr lang="en-US" sz="2400" dirty="0"/>
          </a:p>
        </p:txBody>
      </p:sp>
      <p:sp>
        <p:nvSpPr>
          <p:cNvPr id="6" name="右箭头 5"/>
          <p:cNvSpPr/>
          <p:nvPr/>
        </p:nvSpPr>
        <p:spPr>
          <a:xfrm>
            <a:off x="1731378" y="2927116"/>
            <a:ext cx="247338" cy="269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右箭头 27"/>
          <p:cNvSpPr/>
          <p:nvPr/>
        </p:nvSpPr>
        <p:spPr>
          <a:xfrm>
            <a:off x="3998224" y="2914623"/>
            <a:ext cx="247338" cy="312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4313019" y="2608297"/>
            <a:ext cx="1533784" cy="884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r>
              <a:rPr lang="en-US" dirty="0" smtClean="0">
                <a:solidFill>
                  <a:schemeClr val="tx1"/>
                </a:solidFill>
              </a:rPr>
              <a:t>any to one mapping function </a:t>
            </a:r>
            <a:endParaRPr lang="en-US" dirty="0">
              <a:solidFill>
                <a:schemeClr val="tx1"/>
              </a:solidFill>
            </a:endParaRPr>
          </a:p>
        </p:txBody>
      </p:sp>
      <p:sp>
        <p:nvSpPr>
          <p:cNvPr id="30" name="矩形 29"/>
          <p:cNvSpPr/>
          <p:nvPr/>
        </p:nvSpPr>
        <p:spPr>
          <a:xfrm>
            <a:off x="4519031" y="1723878"/>
            <a:ext cx="1121759"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Key</a:t>
            </a:r>
            <a:endParaRPr lang="en-US" dirty="0">
              <a:solidFill>
                <a:schemeClr val="tx1"/>
              </a:solidFill>
            </a:endParaRPr>
          </a:p>
        </p:txBody>
      </p:sp>
      <p:sp>
        <p:nvSpPr>
          <p:cNvPr id="31" name="右箭头 30"/>
          <p:cNvSpPr/>
          <p:nvPr/>
        </p:nvSpPr>
        <p:spPr>
          <a:xfrm rot="5400000">
            <a:off x="4862553" y="2243538"/>
            <a:ext cx="434715" cy="279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右箭头 31"/>
          <p:cNvSpPr/>
          <p:nvPr/>
        </p:nvSpPr>
        <p:spPr>
          <a:xfrm>
            <a:off x="5881570" y="2942102"/>
            <a:ext cx="188629" cy="269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8" y="1964141"/>
            <a:ext cx="16573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858" y="1993386"/>
            <a:ext cx="19526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169" y="1902196"/>
            <a:ext cx="19812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矩形 40"/>
          <p:cNvSpPr/>
          <p:nvPr/>
        </p:nvSpPr>
        <p:spPr>
          <a:xfrm>
            <a:off x="2038858" y="4305000"/>
            <a:ext cx="1952625"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Original minutiae template</a:t>
            </a:r>
            <a:endParaRPr lang="en-US" sz="1600" dirty="0">
              <a:solidFill>
                <a:schemeClr val="tx1"/>
              </a:solidFill>
            </a:endParaRPr>
          </a:p>
        </p:txBody>
      </p:sp>
      <p:sp>
        <p:nvSpPr>
          <p:cNvPr id="42" name="矩形 41"/>
          <p:cNvSpPr/>
          <p:nvPr/>
        </p:nvSpPr>
        <p:spPr>
          <a:xfrm>
            <a:off x="5640790" y="4322804"/>
            <a:ext cx="2873623"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Cancelable minutiae template</a:t>
            </a:r>
            <a:endParaRPr lang="en-US" sz="1600" dirty="0">
              <a:solidFill>
                <a:schemeClr val="tx1"/>
              </a:solidFill>
            </a:endParaRPr>
          </a:p>
        </p:txBody>
      </p:sp>
      <p:sp>
        <p:nvSpPr>
          <p:cNvPr id="43" name="内容占位符 2"/>
          <p:cNvSpPr txBox="1">
            <a:spLocks/>
          </p:cNvSpPr>
          <p:nvPr/>
        </p:nvSpPr>
        <p:spPr>
          <a:xfrm>
            <a:off x="1236690" y="5392738"/>
            <a:ext cx="7135313" cy="1154244"/>
          </a:xfrm>
          <a:prstGeom prst="rect">
            <a:avLst/>
          </a:prstGeom>
        </p:spPr>
        <p:txBody>
          <a:bodyPr>
            <a:normAutofit/>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Arial" pitchFamily="34" charset="0"/>
              <a:buChar char="•"/>
            </a:pPr>
            <a:r>
              <a:rPr lang="en-US" altLang="zh-CN" dirty="0" smtClean="0"/>
              <a:t>Matching can be performed in the transformed domain. But the non-invertible transform will usually lead to a accuracy reduction</a:t>
            </a:r>
          </a:p>
          <a:p>
            <a:pPr>
              <a:buFont typeface="Arial" pitchFamily="34" charset="0"/>
              <a:buChar char="•"/>
            </a:pPr>
            <a:endParaRPr lang="en-US" altLang="zh-CN" dirty="0" smtClean="0"/>
          </a:p>
          <a:p>
            <a:pPr>
              <a:buFontTx/>
              <a:buNone/>
            </a:pPr>
            <a:endParaRPr lang="zh-CN" altLang="en-US" dirty="0"/>
          </a:p>
        </p:txBody>
      </p:sp>
      <p:sp>
        <p:nvSpPr>
          <p:cNvPr id="16" name="矩形 15"/>
          <p:cNvSpPr/>
          <p:nvPr/>
        </p:nvSpPr>
        <p:spPr>
          <a:xfrm>
            <a:off x="186948" y="5026303"/>
            <a:ext cx="4232056" cy="276999"/>
          </a:xfrm>
          <a:prstGeom prst="rect">
            <a:avLst/>
          </a:prstGeom>
        </p:spPr>
        <p:txBody>
          <a:bodyPr wrap="none">
            <a:spAutoFit/>
          </a:bodyPr>
          <a:lstStyle/>
          <a:p>
            <a:r>
              <a:rPr lang="en-US" sz="1200" dirty="0" smtClean="0"/>
              <a:t>The images of this figure are from </a:t>
            </a:r>
            <a:r>
              <a:rPr lang="en-US" altLang="zh-CN" sz="1200" dirty="0" err="1"/>
              <a:t>Ratha</a:t>
            </a:r>
            <a:r>
              <a:rPr lang="en-US" altLang="zh-CN" sz="1200" dirty="0"/>
              <a:t> </a:t>
            </a:r>
            <a:r>
              <a:rPr lang="en-US" altLang="zh-CN" sz="1200" i="1" dirty="0"/>
              <a:t>et al</a:t>
            </a:r>
            <a:r>
              <a:rPr lang="en-US" altLang="zh-CN" sz="1200" dirty="0"/>
              <a:t>., </a:t>
            </a:r>
            <a:r>
              <a:rPr lang="en-US" altLang="zh-CN" sz="1200" i="1" dirty="0"/>
              <a:t>PAMI</a:t>
            </a:r>
            <a:r>
              <a:rPr lang="en-US" altLang="zh-CN" sz="1200" dirty="0"/>
              <a:t>, 2007</a:t>
            </a:r>
            <a:r>
              <a:rPr lang="en-US" sz="1200" dirty="0" smtClean="0"/>
              <a:t> </a:t>
            </a:r>
            <a:endParaRPr lang="en-US" sz="1200" dirty="0"/>
          </a:p>
        </p:txBody>
      </p:sp>
    </p:spTree>
    <p:extLst>
      <p:ext uri="{BB962C8B-B14F-4D97-AF65-F5344CB8AC3E}">
        <p14:creationId xmlns:p14="http://schemas.microsoft.com/office/powerpoint/2010/main" val="23538231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5794"/>
            <a:ext cx="8229600" cy="1066800"/>
          </a:xfrm>
        </p:spPr>
        <p:txBody>
          <a:bodyPr/>
          <a:lstStyle/>
          <a:p>
            <a:r>
              <a:rPr lang="en-US" altLang="zh-CN" dirty="0" smtClean="0"/>
              <a:t>Experimental results </a:t>
            </a:r>
            <a:r>
              <a:rPr lang="en-US" altLang="zh-CN" dirty="0" smtClean="0">
                <a:sym typeface="Symbol"/>
              </a:rPr>
              <a:t> capacity</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887570244"/>
              </p:ext>
            </p:extLst>
          </p:nvPr>
        </p:nvGraphicFramePr>
        <p:xfrm>
          <a:off x="1071538" y="2428868"/>
          <a:ext cx="6715174" cy="3333774"/>
        </p:xfrm>
        <a:graphic>
          <a:graphicData uri="http://schemas.openxmlformats.org/drawingml/2006/table">
            <a:tbl>
              <a:tblPr/>
              <a:tblGrid>
                <a:gridCol w="1156449"/>
                <a:gridCol w="1407210"/>
                <a:gridCol w="1297321"/>
                <a:gridCol w="1446984"/>
                <a:gridCol w="1407210"/>
              </a:tblGrid>
              <a:tr h="238111">
                <a:tc rowSpan="3">
                  <a:txBody>
                    <a:bodyPr/>
                    <a:lstStyle/>
                    <a:p>
                      <a:pPr marL="0" marR="0" algn="ctr">
                        <a:spcBef>
                          <a:spcPts val="0"/>
                        </a:spcBef>
                        <a:spcAft>
                          <a:spcPts val="0"/>
                        </a:spcAft>
                      </a:pPr>
                      <a:r>
                        <a:rPr lang="en-US" sz="1400" kern="100" dirty="0">
                          <a:latin typeface="Times New Roman"/>
                          <a:ea typeface="宋体"/>
                        </a:rPr>
                        <a:t>Original</a:t>
                      </a:r>
                    </a:p>
                    <a:p>
                      <a:pPr marL="0" marR="0" algn="ctr">
                        <a:spcBef>
                          <a:spcPts val="0"/>
                        </a:spcBef>
                        <a:spcAft>
                          <a:spcPts val="0"/>
                        </a:spcAft>
                      </a:pPr>
                      <a:r>
                        <a:rPr lang="en-US" sz="1400" kern="100" dirty="0">
                          <a:latin typeface="Times New Roman"/>
                          <a:ea typeface="宋体"/>
                        </a:rPr>
                        <a:t>thinned fingerprint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spcBef>
                          <a:spcPts val="0"/>
                        </a:spcBef>
                        <a:spcAft>
                          <a:spcPts val="0"/>
                        </a:spcAft>
                      </a:pPr>
                      <a:r>
                        <a:rPr lang="en-US" sz="1400" kern="100" dirty="0">
                          <a:latin typeface="Times New Roman"/>
                          <a:ea typeface="宋体"/>
                        </a:rPr>
                        <a:t>Capacity (bits)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8127">
                <a:tc vMerge="1">
                  <a:txBody>
                    <a:bodyPr/>
                    <a:lstStyle/>
                    <a:p>
                      <a:endParaRPr lang="en-US"/>
                    </a:p>
                  </a:txBody>
                  <a:tcPr/>
                </a:tc>
                <a:tc gridSpan="2">
                  <a:txBody>
                    <a:bodyPr/>
                    <a:lstStyle/>
                    <a:p>
                      <a:pPr marL="0" marR="0" algn="ctr">
                        <a:spcBef>
                          <a:spcPts val="0"/>
                        </a:spcBef>
                        <a:spcAft>
                          <a:spcPts val="0"/>
                        </a:spcAft>
                      </a:pPr>
                      <a:r>
                        <a:rPr lang="en-US" sz="1400" kern="100" dirty="0" smtClean="0">
                          <a:latin typeface="Times New Roman"/>
                          <a:ea typeface="宋体"/>
                        </a:rPr>
                        <a:t>Our </a:t>
                      </a:r>
                      <a:r>
                        <a:rPr lang="en-US" sz="1400" kern="100" baseline="0" dirty="0" smtClean="0">
                          <a:latin typeface="Times New Roman"/>
                          <a:ea typeface="宋体"/>
                        </a:rPr>
                        <a:t>approach</a:t>
                      </a:r>
                      <a:endParaRPr lang="en-US" sz="1400" kern="100" dirty="0">
                        <a:latin typeface="Times New Roman"/>
                        <a:ea typeface="宋体"/>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pPr>
                      <a:r>
                        <a:rPr lang="en-US" sz="1400" kern="100" dirty="0">
                          <a:latin typeface="Times New Roman"/>
                          <a:ea typeface="宋体"/>
                        </a:rPr>
                        <a:t>Yang </a:t>
                      </a:r>
                      <a:r>
                        <a:rPr lang="en-US" sz="1400" i="0" kern="100" dirty="0" smtClean="0">
                          <a:latin typeface="Times New Roman"/>
                          <a:ea typeface="宋体"/>
                        </a:rPr>
                        <a:t>and </a:t>
                      </a:r>
                      <a:r>
                        <a:rPr lang="en-US" sz="1400" i="0" kern="100" dirty="0" err="1" smtClean="0">
                          <a:latin typeface="Times New Roman"/>
                          <a:ea typeface="宋体"/>
                        </a:rPr>
                        <a:t>Kot</a:t>
                      </a:r>
                      <a:endParaRPr lang="en-US" sz="1400" i="0" kern="100" dirty="0" smtClean="0">
                        <a:latin typeface="Times New Roman"/>
                        <a:ea typeface="宋体"/>
                      </a:endParaRPr>
                    </a:p>
                    <a:p>
                      <a:pPr marL="0" marR="0" algn="ctr">
                        <a:spcBef>
                          <a:spcPts val="0"/>
                        </a:spcBef>
                        <a:spcAft>
                          <a:spcPts val="0"/>
                        </a:spcAft>
                      </a:pPr>
                      <a:r>
                        <a:rPr lang="en-US" sz="1400" i="0" kern="100" dirty="0" smtClean="0">
                          <a:latin typeface="Times New Roman"/>
                          <a:ea typeface="宋体"/>
                        </a:rPr>
                        <a:t>2007</a:t>
                      </a:r>
                      <a:endParaRPr lang="en-US" sz="1400" i="0" kern="100" dirty="0">
                        <a:latin typeface="Times New Roman"/>
                        <a:ea typeface="宋体"/>
                      </a:endParaRPr>
                    </a:p>
                    <a:p>
                      <a:pPr marL="0" marR="0" algn="ctr">
                        <a:spcBef>
                          <a:spcPts val="0"/>
                        </a:spcBef>
                        <a:spcAft>
                          <a:spcPts val="0"/>
                        </a:spcAft>
                      </a:pPr>
                      <a:r>
                        <a:rPr lang="en-US" sz="1400" kern="100" dirty="0">
                          <a:latin typeface="Times New Roman"/>
                          <a:ea typeface="宋体"/>
                        </a:rPr>
                        <a:t>(4</a:t>
                      </a:r>
                      <a:r>
                        <a:rPr lang="en-US" sz="1400" kern="100" dirty="0">
                          <a:latin typeface="Times New Roman"/>
                          <a:ea typeface="宋体"/>
                          <a:sym typeface="Symbol"/>
                        </a:rPr>
                        <a:t></a:t>
                      </a:r>
                      <a:r>
                        <a:rPr lang="en-US" sz="1400" kern="100" dirty="0">
                          <a:latin typeface="Times New Roman"/>
                          <a:ea typeface="宋体"/>
                        </a:rPr>
                        <a:t>4 IB)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kern="100" dirty="0">
                          <a:latin typeface="Times New Roman"/>
                          <a:ea typeface="宋体"/>
                        </a:rPr>
                        <a:t>Yang </a:t>
                      </a:r>
                      <a:r>
                        <a:rPr lang="en-US" sz="1400" i="0" kern="100" dirty="0" smtClean="0">
                          <a:latin typeface="Times New Roman"/>
                          <a:ea typeface="宋体"/>
                        </a:rPr>
                        <a:t>and </a:t>
                      </a:r>
                      <a:r>
                        <a:rPr lang="en-US" sz="1400" i="0" kern="100" dirty="0" err="1" smtClean="0">
                          <a:latin typeface="Times New Roman"/>
                          <a:ea typeface="宋体"/>
                        </a:rPr>
                        <a:t>Kot</a:t>
                      </a:r>
                      <a:r>
                        <a:rPr lang="en-US" sz="1400" i="0" kern="100" dirty="0" smtClean="0">
                          <a:latin typeface="Times New Roman"/>
                          <a:ea typeface="宋体"/>
                        </a:rPr>
                        <a:t> </a:t>
                      </a:r>
                      <a:r>
                        <a:rPr lang="en-US" sz="1400" i="0" kern="100" baseline="0" dirty="0" smtClean="0">
                          <a:latin typeface="Times New Roman"/>
                          <a:ea typeface="宋体"/>
                        </a:rPr>
                        <a:t>2008</a:t>
                      </a:r>
                      <a:endParaRPr lang="en-US" sz="1400" i="0" kern="100" dirty="0">
                        <a:latin typeface="Times New Roman"/>
                        <a:ea typeface="宋体"/>
                      </a:endParaRPr>
                    </a:p>
                    <a:p>
                      <a:pPr marL="0" marR="0" algn="ctr">
                        <a:spcBef>
                          <a:spcPts val="0"/>
                        </a:spcBef>
                        <a:spcAft>
                          <a:spcPts val="0"/>
                        </a:spcAft>
                      </a:pPr>
                      <a:r>
                        <a:rPr lang="en-US" sz="1400" kern="100" dirty="0">
                          <a:latin typeface="Times New Roman"/>
                          <a:ea typeface="宋体"/>
                        </a:rPr>
                        <a:t>(DPC)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256">
                <a:tc vMerge="1">
                  <a:txBody>
                    <a:bodyPr/>
                    <a:lstStyle/>
                    <a:p>
                      <a:endParaRPr lang="en-US"/>
                    </a:p>
                  </a:txBody>
                  <a:tcPr/>
                </a:tc>
                <a:tc>
                  <a:txBody>
                    <a:bodyPr/>
                    <a:lstStyle/>
                    <a:p>
                      <a:pPr marL="0" marR="0" algn="ctr">
                        <a:spcBef>
                          <a:spcPts val="0"/>
                        </a:spcBef>
                        <a:spcAft>
                          <a:spcPts val="0"/>
                        </a:spcAft>
                      </a:pPr>
                      <a:r>
                        <a:rPr lang="en-US" sz="1400" kern="100" dirty="0">
                          <a:latin typeface="Times New Roman"/>
                          <a:ea typeface="宋体"/>
                        </a:rPr>
                        <a:t>Non- overlapping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00">
                          <a:latin typeface="Times New Roman"/>
                          <a:ea typeface="宋体"/>
                        </a:rPr>
                        <a:t>Overlapping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76256">
                <a:tc>
                  <a:txBody>
                    <a:bodyPr/>
                    <a:lstStyle/>
                    <a:p>
                      <a:pPr marL="0" marR="0" algn="ctr">
                        <a:spcBef>
                          <a:spcPts val="0"/>
                        </a:spcBef>
                        <a:spcAft>
                          <a:spcPts val="0"/>
                        </a:spcAft>
                      </a:pPr>
                      <a:r>
                        <a:rPr lang="en-US" sz="1400" kern="100" dirty="0">
                          <a:latin typeface="Times New Roman"/>
                          <a:ea typeface="宋体"/>
                        </a:rPr>
                        <a:t>tented arch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kern="100" dirty="0">
                          <a:latin typeface="Times New Roman"/>
                          <a:ea typeface="宋体"/>
                        </a:rPr>
                        <a:t>506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00" dirty="0">
                          <a:latin typeface="Times New Roman"/>
                          <a:ea typeface="宋体"/>
                        </a:rPr>
                        <a:t>1132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dirty="0">
                          <a:latin typeface="Times New Roman"/>
                          <a:ea typeface="宋体"/>
                        </a:rPr>
                        <a:t>914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dirty="0">
                          <a:latin typeface="Times New Roman"/>
                          <a:ea typeface="宋体"/>
                        </a:rPr>
                        <a:t>1252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6256">
                <a:tc>
                  <a:txBody>
                    <a:bodyPr/>
                    <a:lstStyle/>
                    <a:p>
                      <a:pPr marL="0" marR="0" algn="ctr">
                        <a:spcBef>
                          <a:spcPts val="0"/>
                        </a:spcBef>
                        <a:spcAft>
                          <a:spcPts val="0"/>
                        </a:spcAft>
                      </a:pPr>
                      <a:r>
                        <a:rPr lang="en-US" sz="1400" kern="100" dirty="0">
                          <a:latin typeface="Times New Roman"/>
                          <a:ea typeface="宋体"/>
                        </a:rPr>
                        <a:t>arch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kern="100" dirty="0">
                          <a:latin typeface="Times New Roman"/>
                          <a:ea typeface="宋体"/>
                        </a:rPr>
                        <a:t>474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00" dirty="0">
                          <a:latin typeface="Times New Roman"/>
                          <a:ea typeface="宋体"/>
                        </a:rPr>
                        <a:t>1086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dirty="0">
                          <a:latin typeface="Times New Roman"/>
                          <a:ea typeface="宋体"/>
                        </a:rPr>
                        <a:t>862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dirty="0">
                          <a:latin typeface="Times New Roman"/>
                          <a:ea typeface="宋体"/>
                        </a:rPr>
                        <a:t>1131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6256">
                <a:tc>
                  <a:txBody>
                    <a:bodyPr/>
                    <a:lstStyle/>
                    <a:p>
                      <a:pPr marL="0" marR="0" algn="ctr">
                        <a:spcBef>
                          <a:spcPts val="0"/>
                        </a:spcBef>
                        <a:spcAft>
                          <a:spcPts val="0"/>
                        </a:spcAft>
                      </a:pPr>
                      <a:r>
                        <a:rPr lang="en-US" sz="1400" kern="100" dirty="0">
                          <a:latin typeface="Times New Roman"/>
                          <a:ea typeface="宋体"/>
                        </a:rPr>
                        <a:t>right loop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kern="100" dirty="0">
                          <a:latin typeface="Times New Roman"/>
                          <a:ea typeface="宋体"/>
                        </a:rPr>
                        <a:t>694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00" dirty="0">
                          <a:latin typeface="Times New Roman"/>
                          <a:ea typeface="宋体"/>
                        </a:rPr>
                        <a:t>1535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dirty="0">
                          <a:latin typeface="Times New Roman"/>
                          <a:ea typeface="宋体"/>
                        </a:rPr>
                        <a:t>1064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dirty="0">
                          <a:latin typeface="Times New Roman"/>
                          <a:ea typeface="宋体"/>
                        </a:rPr>
                        <a:t>1255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6256">
                <a:tc>
                  <a:txBody>
                    <a:bodyPr/>
                    <a:lstStyle/>
                    <a:p>
                      <a:pPr marL="0" marR="0" algn="ctr">
                        <a:spcBef>
                          <a:spcPts val="0"/>
                        </a:spcBef>
                        <a:spcAft>
                          <a:spcPts val="0"/>
                        </a:spcAft>
                      </a:pPr>
                      <a:r>
                        <a:rPr lang="en-US" sz="1400" kern="100" dirty="0">
                          <a:latin typeface="Times New Roman"/>
                          <a:ea typeface="宋体"/>
                        </a:rPr>
                        <a:t>left loop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kern="100">
                          <a:latin typeface="Times New Roman"/>
                          <a:ea typeface="宋体"/>
                        </a:rPr>
                        <a:t>642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00">
                          <a:latin typeface="Times New Roman"/>
                          <a:ea typeface="宋体"/>
                        </a:rPr>
                        <a:t>1495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dirty="0">
                          <a:latin typeface="Times New Roman"/>
                          <a:ea typeface="宋体"/>
                        </a:rPr>
                        <a:t>1094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dirty="0">
                          <a:latin typeface="Times New Roman"/>
                          <a:ea typeface="宋体"/>
                        </a:rPr>
                        <a:t>1384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6256">
                <a:tc>
                  <a:txBody>
                    <a:bodyPr/>
                    <a:lstStyle/>
                    <a:p>
                      <a:pPr marL="0" marR="0" algn="ctr">
                        <a:spcBef>
                          <a:spcPts val="0"/>
                        </a:spcBef>
                        <a:spcAft>
                          <a:spcPts val="0"/>
                        </a:spcAft>
                      </a:pPr>
                      <a:r>
                        <a:rPr lang="en-US" sz="1400" kern="100" dirty="0">
                          <a:latin typeface="Times New Roman"/>
                          <a:ea typeface="宋体"/>
                        </a:rPr>
                        <a:t>whorl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kern="100" dirty="0">
                          <a:latin typeface="Times New Roman"/>
                          <a:ea typeface="宋体"/>
                        </a:rPr>
                        <a:t>593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00">
                          <a:latin typeface="Times New Roman"/>
                          <a:ea typeface="宋体"/>
                        </a:rPr>
                        <a:t>1391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a:latin typeface="Times New Roman"/>
                          <a:ea typeface="宋体"/>
                        </a:rPr>
                        <a:t>846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kern="100" dirty="0">
                          <a:latin typeface="Times New Roman"/>
                          <a:ea typeface="宋体"/>
                        </a:rPr>
                        <a:t>1017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2333377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Remarks</a:t>
            </a:r>
            <a:endParaRPr lang="en-US" dirty="0"/>
          </a:p>
        </p:txBody>
      </p:sp>
      <p:sp>
        <p:nvSpPr>
          <p:cNvPr id="3" name="内容占位符 2"/>
          <p:cNvSpPr>
            <a:spLocks noGrp="1"/>
          </p:cNvSpPr>
          <p:nvPr>
            <p:ph idx="1"/>
          </p:nvPr>
        </p:nvSpPr>
        <p:spPr/>
        <p:txBody>
          <a:bodyPr/>
          <a:lstStyle/>
          <a:p>
            <a:r>
              <a:rPr lang="en-US" dirty="0" smtClean="0"/>
              <a:t>A system for fingerprint database privacy protection </a:t>
            </a:r>
          </a:p>
          <a:p>
            <a:pPr lvl="1">
              <a:buFont typeface="Wingdings" pitchFamily="2" charset="2"/>
              <a:buChar char="Ø"/>
            </a:pPr>
            <a:r>
              <a:rPr lang="en-US" sz="1800" dirty="0" smtClean="0"/>
              <a:t>The </a:t>
            </a:r>
            <a:r>
              <a:rPr lang="en-US" sz="1800" dirty="0"/>
              <a:t>hacker would not be able to obtain </a:t>
            </a:r>
            <a:r>
              <a:rPr lang="en-US" sz="1800" dirty="0" smtClean="0"/>
              <a:t>the identity </a:t>
            </a:r>
            <a:r>
              <a:rPr lang="en-US" sz="1800" dirty="0"/>
              <a:t>of the stolen </a:t>
            </a:r>
            <a:r>
              <a:rPr lang="en-US" sz="1800" dirty="0" smtClean="0"/>
              <a:t>templates</a:t>
            </a:r>
          </a:p>
          <a:p>
            <a:pPr marL="457200" lvl="1" indent="0">
              <a:buNone/>
            </a:pPr>
            <a:endParaRPr lang="en-US" sz="1800" dirty="0" smtClean="0"/>
          </a:p>
          <a:p>
            <a:r>
              <a:rPr lang="en-US" dirty="0" smtClean="0"/>
              <a:t>A scheme for data hiding in the thinned fingerprint</a:t>
            </a:r>
          </a:p>
          <a:p>
            <a:pPr lvl="1">
              <a:buFont typeface="Wingdings" pitchFamily="2" charset="2"/>
              <a:buChar char="Ø"/>
            </a:pPr>
            <a:r>
              <a:rPr lang="en-US" sz="1800" dirty="0" smtClean="0"/>
              <a:t>Visually imperceptible</a:t>
            </a:r>
          </a:p>
          <a:p>
            <a:pPr lvl="1">
              <a:buFont typeface="Wingdings" pitchFamily="2" charset="2"/>
              <a:buChar char="Ø"/>
            </a:pPr>
            <a:r>
              <a:rPr lang="en-US" sz="1800" dirty="0" smtClean="0"/>
              <a:t>The performance </a:t>
            </a:r>
            <a:r>
              <a:rPr lang="en-US" sz="1800" dirty="0"/>
              <a:t>of the fingerprint </a:t>
            </a:r>
            <a:r>
              <a:rPr lang="en-US" sz="1800" dirty="0" smtClean="0"/>
              <a:t>identification is not compromised </a:t>
            </a:r>
          </a:p>
          <a:p>
            <a:pPr lvl="1">
              <a:buFont typeface="Wingdings" pitchFamily="2" charset="2"/>
              <a:buChar char="Ø"/>
            </a:pPr>
            <a:r>
              <a:rPr lang="en-US" sz="1800" dirty="0" smtClean="0"/>
              <a:t>Sufficient capacity</a:t>
            </a:r>
            <a:endParaRPr lang="en-US" sz="1800" dirty="0"/>
          </a:p>
        </p:txBody>
      </p:sp>
    </p:spTree>
    <p:extLst>
      <p:ext uri="{BB962C8B-B14F-4D97-AF65-F5344CB8AC3E}">
        <p14:creationId xmlns:p14="http://schemas.microsoft.com/office/powerpoint/2010/main" val="38361135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Summary</a:t>
            </a:r>
          </a:p>
        </p:txBody>
      </p:sp>
      <p:sp>
        <p:nvSpPr>
          <p:cNvPr id="3" name="内容占位符 2"/>
          <p:cNvSpPr>
            <a:spLocks noGrp="1"/>
          </p:cNvSpPr>
          <p:nvPr>
            <p:ph idx="1"/>
          </p:nvPr>
        </p:nvSpPr>
        <p:spPr/>
        <p:txBody>
          <a:bodyPr/>
          <a:lstStyle/>
          <a:p>
            <a:r>
              <a:rPr lang="en-US" dirty="0" smtClean="0"/>
              <a:t>The privacy of the fingerprint database can be protected by  imperceptibly hiding the user identity into his thinned fingerprint</a:t>
            </a:r>
          </a:p>
          <a:p>
            <a:r>
              <a:rPr lang="en-US" dirty="0" smtClean="0"/>
              <a:t>A reconstructed fingerprint could be very similar to the original fingerprint in terms of minutiae features</a:t>
            </a:r>
          </a:p>
          <a:p>
            <a:r>
              <a:rPr lang="en-US" dirty="0" smtClean="0"/>
              <a:t>Fingerprint reconstruction techniques are useful for the fingerprint privacy protection</a:t>
            </a:r>
          </a:p>
          <a:p>
            <a:r>
              <a:rPr lang="en-US" dirty="0" smtClean="0"/>
              <a:t>Storing the combined minutiae template is another way to protect the privacy of the fingerprint    </a:t>
            </a:r>
            <a:endParaRPr lang="en-US" dirty="0"/>
          </a:p>
        </p:txBody>
      </p:sp>
    </p:spTree>
    <p:extLst>
      <p:ext uri="{BB962C8B-B14F-4D97-AF65-F5344CB8AC3E}">
        <p14:creationId xmlns:p14="http://schemas.microsoft.com/office/powerpoint/2010/main" val="2984090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357313" y="2568575"/>
            <a:ext cx="676751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7200" smtClean="0"/>
              <a:t>Thank you!</a:t>
            </a:r>
            <a:endParaRPr lang="en-SG" sz="7200" smtClean="0"/>
          </a:p>
        </p:txBody>
      </p:sp>
      <p:sp>
        <p:nvSpPr>
          <p:cNvPr id="3" name="TextBox 2"/>
          <p:cNvSpPr txBox="1"/>
          <p:nvPr/>
        </p:nvSpPr>
        <p:spPr>
          <a:xfrm>
            <a:off x="689548" y="5201587"/>
            <a:ext cx="6250878" cy="461665"/>
          </a:xfrm>
          <a:prstGeom prst="rect">
            <a:avLst/>
          </a:prstGeom>
          <a:noFill/>
        </p:spPr>
        <p:txBody>
          <a:bodyPr wrap="none" rtlCol="0">
            <a:spAutoFit/>
          </a:bodyPr>
          <a:lstStyle/>
          <a:p>
            <a:r>
              <a:rPr lang="en-US" sz="2400" dirty="0" smtClean="0"/>
              <a:t>Acknowledgement: LI Sheng, YANG Huijuan</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pitchFamily="2" charset="-122"/>
              </a:rPr>
              <a:t>Cancelable biometric generation</a:t>
            </a:r>
            <a:endParaRPr lang="en-US" dirty="0"/>
          </a:p>
        </p:txBody>
      </p:sp>
      <p:sp>
        <p:nvSpPr>
          <p:cNvPr id="3" name="内容占位符 2"/>
          <p:cNvSpPr>
            <a:spLocks noGrp="1"/>
          </p:cNvSpPr>
          <p:nvPr>
            <p:ph idx="1"/>
          </p:nvPr>
        </p:nvSpPr>
        <p:spPr>
          <a:xfrm>
            <a:off x="457200" y="1304144"/>
            <a:ext cx="8229600" cy="4822019"/>
          </a:xfrm>
        </p:spPr>
        <p:txBody>
          <a:bodyPr/>
          <a:lstStyle/>
          <a:p>
            <a:r>
              <a:rPr lang="en-US" sz="2400" dirty="0" err="1" smtClean="0"/>
              <a:t>Biohasing</a:t>
            </a:r>
            <a:r>
              <a:rPr lang="en-US" sz="2400" dirty="0" smtClean="0"/>
              <a:t>: </a:t>
            </a:r>
            <a:r>
              <a:rPr lang="en-US" altLang="zh-CN" sz="2400" dirty="0" err="1"/>
              <a:t>Teoh</a:t>
            </a:r>
            <a:r>
              <a:rPr lang="en-US" altLang="zh-CN" sz="2400" dirty="0"/>
              <a:t> </a:t>
            </a:r>
            <a:r>
              <a:rPr lang="en-US" altLang="zh-CN" sz="2400" i="1" dirty="0"/>
              <a:t>et al</a:t>
            </a:r>
            <a:r>
              <a:rPr lang="en-US" altLang="zh-CN" sz="2400" dirty="0"/>
              <a:t>., </a:t>
            </a:r>
            <a:r>
              <a:rPr lang="en-US" sz="2400" i="1" dirty="0"/>
              <a:t>Pattern </a:t>
            </a:r>
            <a:r>
              <a:rPr lang="en-US" sz="2400" i="1" dirty="0" err="1"/>
              <a:t>Recogn</a:t>
            </a:r>
            <a:r>
              <a:rPr lang="en-US" sz="2400" i="1" dirty="0"/>
              <a:t>., </a:t>
            </a:r>
            <a:r>
              <a:rPr lang="en-US" sz="2400" dirty="0"/>
              <a:t>2004</a:t>
            </a:r>
          </a:p>
        </p:txBody>
      </p:sp>
      <p:sp>
        <p:nvSpPr>
          <p:cNvPr id="4" name="内容占位符 2"/>
          <p:cNvSpPr txBox="1">
            <a:spLocks/>
          </p:cNvSpPr>
          <p:nvPr/>
        </p:nvSpPr>
        <p:spPr>
          <a:xfrm>
            <a:off x="1034100" y="5260989"/>
            <a:ext cx="7135313" cy="1154244"/>
          </a:xfrm>
          <a:prstGeom prst="rect">
            <a:avLst/>
          </a:prstGeom>
        </p:spPr>
        <p:txBody>
          <a:bodyPr>
            <a:normAutofit/>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Arial" pitchFamily="34" charset="0"/>
              <a:buChar char="•"/>
            </a:pPr>
            <a:r>
              <a:rPr lang="en-US" altLang="zh-CN" dirty="0" smtClean="0"/>
              <a:t>Very high accuracy under the assumption that the token is never stolen or shared. Once the token is stolen or shared, there will be a significant reduction in the accuracy.</a:t>
            </a:r>
          </a:p>
          <a:p>
            <a:pPr>
              <a:buFont typeface="Arial" pitchFamily="34" charset="0"/>
              <a:buChar char="•"/>
            </a:pPr>
            <a:endParaRPr lang="en-US" altLang="zh-CN" dirty="0" smtClean="0"/>
          </a:p>
          <a:p>
            <a:pPr>
              <a:buFontTx/>
              <a:buNone/>
            </a:pPr>
            <a:endParaRPr lang="zh-CN" altLang="en-US" dirty="0"/>
          </a:p>
        </p:txBody>
      </p:sp>
      <p:pic>
        <p:nvPicPr>
          <p:cNvPr id="2051" name="Picture 3" descr="D:\Work\Combined minutiae generation_major revision\generating combined minutiae templates_veri_db2\Db2_a\1_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01" y="1991202"/>
            <a:ext cx="902013" cy="1706510"/>
          </a:xfrm>
          <a:prstGeom prst="rect">
            <a:avLst/>
          </a:prstGeom>
          <a:noFill/>
          <a:extLst>
            <a:ext uri="{909E8E84-426E-40DD-AFC4-6F175D3DCCD1}">
              <a14:hiddenFill xmlns:a14="http://schemas.microsoft.com/office/drawing/2010/main">
                <a:solidFill>
                  <a:srgbClr val="FFFFFF"/>
                </a:solidFill>
              </a14:hiddenFill>
            </a:ext>
          </a:extLst>
        </p:spPr>
      </p:pic>
      <p:sp>
        <p:nvSpPr>
          <p:cNvPr id="9" name="右箭头 8"/>
          <p:cNvSpPr/>
          <p:nvPr/>
        </p:nvSpPr>
        <p:spPr>
          <a:xfrm>
            <a:off x="1084103" y="2678383"/>
            <a:ext cx="374755" cy="31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47778" y="2616646"/>
            <a:ext cx="1143943" cy="35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矩形 9"/>
              <p:cNvSpPr/>
              <p:nvPr/>
            </p:nvSpPr>
            <p:spPr>
              <a:xfrm>
                <a:off x="1458858" y="2194661"/>
                <a:ext cx="1350113" cy="12994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𝐹</m:t>
                      </m:r>
                      <m:r>
                        <a:rPr lang="en-US">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𝑓</m:t>
                                        </m:r>
                                      </m:e>
                                      <m:sub>
                                        <m:r>
                                          <a:rPr lang="en-US">
                                            <a:latin typeface="Cambria Math"/>
                                          </a:rPr>
                                          <m:t>1</m:t>
                                        </m:r>
                                      </m:sub>
                                    </m:sSub>
                                  </m:e>
                                </m:mr>
                                <m:mr>
                                  <m:e>
                                    <m:sSub>
                                      <m:sSubPr>
                                        <m:ctrlPr>
                                          <a:rPr lang="en-US" i="1">
                                            <a:latin typeface="Cambria Math" panose="02040503050406030204" pitchFamily="18" charset="0"/>
                                          </a:rPr>
                                        </m:ctrlPr>
                                      </m:sSubPr>
                                      <m:e>
                                        <m:r>
                                          <a:rPr lang="en-US" i="1">
                                            <a:latin typeface="Cambria Math"/>
                                          </a:rPr>
                                          <m:t>𝑓</m:t>
                                        </m:r>
                                      </m:e>
                                      <m:sub>
                                        <m:r>
                                          <a:rPr lang="en-US">
                                            <a:latin typeface="Cambria Math"/>
                                          </a:rPr>
                                          <m:t>2</m:t>
                                        </m:r>
                                      </m:sub>
                                    </m:sSub>
                                  </m:e>
                                </m:mr>
                                <m:mr>
                                  <m:e>
                                    <m:r>
                                      <a:rPr lang="en-US">
                                        <a:latin typeface="Cambria Math"/>
                                      </a:rPr>
                                      <m:t>...</m:t>
                                    </m:r>
                                  </m:e>
                                </m:mr>
                                <m:mr>
                                  <m:e>
                                    <m:sSub>
                                      <m:sSubPr>
                                        <m:ctrlPr>
                                          <a:rPr lang="en-US" i="1">
                                            <a:latin typeface="Cambria Math" panose="02040503050406030204" pitchFamily="18" charset="0"/>
                                          </a:rPr>
                                        </m:ctrlPr>
                                      </m:sSubPr>
                                      <m:e>
                                        <m:r>
                                          <a:rPr lang="en-US" i="1">
                                            <a:latin typeface="Cambria Math"/>
                                          </a:rPr>
                                          <m:t>𝑓</m:t>
                                        </m:r>
                                      </m:e>
                                      <m:sub>
                                        <m:r>
                                          <a:rPr lang="en-US" i="1">
                                            <a:latin typeface="Cambria Math"/>
                                          </a:rPr>
                                          <m:t>𝑛</m:t>
                                        </m:r>
                                      </m:sub>
                                    </m:sSub>
                                  </m:e>
                                </m:mr>
                              </m:m>
                            </m:e>
                          </m:d>
                        </m:e>
                        <m:sup>
                          <m:r>
                            <a:rPr lang="en-US" i="1">
                              <a:latin typeface="Cambria Math"/>
                            </a:rPr>
                            <m:t>𝑇</m:t>
                          </m:r>
                        </m:sup>
                      </m:sSup>
                    </m:oMath>
                  </m:oMathPara>
                </a14:m>
                <a:endParaRPr lang="en-US" dirty="0"/>
              </a:p>
            </p:txBody>
          </p:sp>
        </mc:Choice>
        <mc:Fallback xmlns="">
          <p:sp>
            <p:nvSpPr>
              <p:cNvPr id="10" name="矩形 9"/>
              <p:cNvSpPr>
                <a:spLocks noRot="1" noChangeAspect="1" noMove="1" noResize="1" noEditPoints="1" noAdjustHandles="1" noChangeArrowheads="1" noChangeShapeType="1" noTextEdit="1"/>
              </p:cNvSpPr>
              <p:nvPr/>
            </p:nvSpPr>
            <p:spPr>
              <a:xfrm>
                <a:off x="1458858" y="2194661"/>
                <a:ext cx="1350113" cy="129945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4803562" y="2278621"/>
                <a:ext cx="2356414"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𝑅</m:t>
                      </m:r>
                      <m:r>
                        <a:rPr lang="en-US">
                          <a:latin typeface="Cambria Math"/>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𝑟</m:t>
                                    </m:r>
                                  </m:e>
                                  <m:sub>
                                    <m:r>
                                      <a:rPr lang="en-US">
                                        <a:latin typeface="Cambria Math"/>
                                      </a:rPr>
                                      <m:t>11</m:t>
                                    </m:r>
                                  </m:sub>
                                </m:sSub>
                                <m:r>
                                  <m:rPr>
                                    <m:nor/>
                                  </m:rPr>
                                  <a:rPr lang="en-US" i="1"/>
                                  <m:t> </m:t>
                                </m:r>
                                <m:sSub>
                                  <m:sSubPr>
                                    <m:ctrlPr>
                                      <a:rPr lang="en-US" i="1">
                                        <a:latin typeface="Cambria Math" panose="02040503050406030204" pitchFamily="18" charset="0"/>
                                      </a:rPr>
                                    </m:ctrlPr>
                                  </m:sSubPr>
                                  <m:e>
                                    <m:r>
                                      <a:rPr lang="en-US" i="1">
                                        <a:latin typeface="Cambria Math"/>
                                      </a:rPr>
                                      <m:t>𝑟</m:t>
                                    </m:r>
                                  </m:e>
                                  <m:sub>
                                    <m:r>
                                      <a:rPr lang="en-US">
                                        <a:latin typeface="Cambria Math"/>
                                      </a:rPr>
                                      <m:t>12</m:t>
                                    </m:r>
                                  </m:sub>
                                </m:sSub>
                                <m:r>
                                  <m:rPr>
                                    <m:nor/>
                                  </m:rPr>
                                  <a:rPr lang="en-US" i="1"/>
                                  <m:t> </m:t>
                                </m:r>
                                <m:r>
                                  <a:rPr lang="en-US">
                                    <a:latin typeface="Cambria Math"/>
                                  </a:rPr>
                                  <m:t>...</m:t>
                                </m:r>
                                <m:sSub>
                                  <m:sSubPr>
                                    <m:ctrlPr>
                                      <a:rPr lang="en-US" i="1">
                                        <a:latin typeface="Cambria Math" panose="02040503050406030204" pitchFamily="18" charset="0"/>
                                      </a:rPr>
                                    </m:ctrlPr>
                                  </m:sSubPr>
                                  <m:e>
                                    <m:r>
                                      <a:rPr lang="en-US" i="1">
                                        <a:latin typeface="Cambria Math"/>
                                      </a:rPr>
                                      <m:t>𝑟</m:t>
                                    </m:r>
                                  </m:e>
                                  <m:sub>
                                    <m:r>
                                      <a:rPr lang="en-US">
                                        <a:latin typeface="Cambria Math"/>
                                      </a:rPr>
                                      <m:t>1</m:t>
                                    </m:r>
                                    <m:r>
                                      <a:rPr lang="en-US" i="1">
                                        <a:latin typeface="Cambria Math"/>
                                      </a:rPr>
                                      <m:t>𝑚</m:t>
                                    </m:r>
                                  </m:sub>
                                </m:sSub>
                                <m:r>
                                  <m:rPr>
                                    <m:nor/>
                                  </m:rPr>
                                  <a:rPr lang="en-US" i="1"/>
                                  <m:t> </m:t>
                                </m:r>
                              </m:e>
                            </m:mr>
                            <m:mr>
                              <m:e>
                                <m:sSub>
                                  <m:sSubPr>
                                    <m:ctrlPr>
                                      <a:rPr lang="en-US" i="1">
                                        <a:latin typeface="Cambria Math" panose="02040503050406030204" pitchFamily="18" charset="0"/>
                                      </a:rPr>
                                    </m:ctrlPr>
                                  </m:sSubPr>
                                  <m:e>
                                    <m:r>
                                      <a:rPr lang="en-US" i="1">
                                        <a:latin typeface="Cambria Math"/>
                                      </a:rPr>
                                      <m:t>𝑟</m:t>
                                    </m:r>
                                  </m:e>
                                  <m:sub>
                                    <m:r>
                                      <a:rPr lang="en-US">
                                        <a:latin typeface="Cambria Math"/>
                                      </a:rPr>
                                      <m:t>21</m:t>
                                    </m:r>
                                  </m:sub>
                                </m:sSub>
                                <m:r>
                                  <m:rPr>
                                    <m:nor/>
                                  </m:rPr>
                                  <a:rPr lang="en-US" i="1"/>
                                  <m:t> </m:t>
                                </m:r>
                                <m:sSub>
                                  <m:sSubPr>
                                    <m:ctrlPr>
                                      <a:rPr lang="en-US" i="1">
                                        <a:latin typeface="Cambria Math" panose="02040503050406030204" pitchFamily="18" charset="0"/>
                                      </a:rPr>
                                    </m:ctrlPr>
                                  </m:sSubPr>
                                  <m:e>
                                    <m:r>
                                      <a:rPr lang="en-US" i="1">
                                        <a:latin typeface="Cambria Math"/>
                                      </a:rPr>
                                      <m:t>𝑟</m:t>
                                    </m:r>
                                  </m:e>
                                  <m:sub>
                                    <m:r>
                                      <a:rPr lang="en-US">
                                        <a:latin typeface="Cambria Math"/>
                                      </a:rPr>
                                      <m:t>22</m:t>
                                    </m:r>
                                  </m:sub>
                                </m:sSub>
                                <m:r>
                                  <m:rPr>
                                    <m:nor/>
                                  </m:rPr>
                                  <a:rPr lang="en-US" i="1"/>
                                  <m:t> </m:t>
                                </m:r>
                                <m:r>
                                  <a:rPr lang="en-US">
                                    <a:latin typeface="Cambria Math"/>
                                  </a:rPr>
                                  <m:t>...</m:t>
                                </m:r>
                                <m:sSub>
                                  <m:sSubPr>
                                    <m:ctrlPr>
                                      <a:rPr lang="en-US" i="1">
                                        <a:latin typeface="Cambria Math" panose="02040503050406030204" pitchFamily="18" charset="0"/>
                                      </a:rPr>
                                    </m:ctrlPr>
                                  </m:sSubPr>
                                  <m:e>
                                    <m:r>
                                      <a:rPr lang="en-US" i="1">
                                        <a:latin typeface="Cambria Math"/>
                                      </a:rPr>
                                      <m:t>𝑟</m:t>
                                    </m:r>
                                  </m:e>
                                  <m:sub>
                                    <m:r>
                                      <a:rPr lang="en-US">
                                        <a:latin typeface="Cambria Math"/>
                                      </a:rPr>
                                      <m:t>2</m:t>
                                    </m:r>
                                    <m:r>
                                      <a:rPr lang="en-US" i="1">
                                        <a:latin typeface="Cambria Math"/>
                                      </a:rPr>
                                      <m:t>𝑚</m:t>
                                    </m:r>
                                  </m:sub>
                                </m:sSub>
                              </m:e>
                            </m:mr>
                            <m:mr>
                              <m:e>
                                <m:r>
                                  <a:rPr lang="en-US">
                                    <a:latin typeface="Cambria Math"/>
                                  </a:rPr>
                                  <m:t>...</m:t>
                                </m:r>
                              </m:e>
                            </m:mr>
                            <m:mr>
                              <m:e>
                                <m:sSub>
                                  <m:sSubPr>
                                    <m:ctrlPr>
                                      <a:rPr lang="en-US" i="1">
                                        <a:latin typeface="Cambria Math" panose="02040503050406030204" pitchFamily="18" charset="0"/>
                                      </a:rPr>
                                    </m:ctrlPr>
                                  </m:sSubPr>
                                  <m:e>
                                    <m:r>
                                      <a:rPr lang="en-US" i="1">
                                        <a:latin typeface="Cambria Math"/>
                                      </a:rPr>
                                      <m:t>𝑟</m:t>
                                    </m:r>
                                  </m:e>
                                  <m:sub>
                                    <m:r>
                                      <a:rPr lang="en-US" i="1">
                                        <a:latin typeface="Cambria Math"/>
                                      </a:rPr>
                                      <m:t>𝑛</m:t>
                                    </m:r>
                                    <m:r>
                                      <a:rPr lang="en-US">
                                        <a:latin typeface="Cambria Math"/>
                                      </a:rPr>
                                      <m:t>1</m:t>
                                    </m:r>
                                  </m:sub>
                                </m:sSub>
                                <m:r>
                                  <m:rPr>
                                    <m:nor/>
                                  </m:rPr>
                                  <a:rPr lang="en-US" i="1"/>
                                  <m:t> </m:t>
                                </m:r>
                                <m:sSub>
                                  <m:sSubPr>
                                    <m:ctrlPr>
                                      <a:rPr lang="en-US" i="1">
                                        <a:latin typeface="Cambria Math" panose="02040503050406030204" pitchFamily="18" charset="0"/>
                                      </a:rPr>
                                    </m:ctrlPr>
                                  </m:sSubPr>
                                  <m:e>
                                    <m:r>
                                      <a:rPr lang="en-US" i="1">
                                        <a:latin typeface="Cambria Math"/>
                                      </a:rPr>
                                      <m:t>𝑟</m:t>
                                    </m:r>
                                  </m:e>
                                  <m:sub>
                                    <m:r>
                                      <a:rPr lang="en-US" i="1">
                                        <a:latin typeface="Cambria Math"/>
                                      </a:rPr>
                                      <m:t>𝑛</m:t>
                                    </m:r>
                                    <m:r>
                                      <a:rPr lang="en-US">
                                        <a:latin typeface="Cambria Math"/>
                                      </a:rPr>
                                      <m:t>2</m:t>
                                    </m:r>
                                  </m:sub>
                                </m:sSub>
                                <m:r>
                                  <m:rPr>
                                    <m:nor/>
                                  </m:rPr>
                                  <a:rPr lang="en-US" i="1"/>
                                  <m:t> </m:t>
                                </m:r>
                                <m:r>
                                  <a:rPr lang="en-US">
                                    <a:latin typeface="Cambria Math"/>
                                  </a:rPr>
                                  <m:t>...</m:t>
                                </m:r>
                                <m:sSub>
                                  <m:sSubPr>
                                    <m:ctrlPr>
                                      <a:rPr lang="en-US" i="1">
                                        <a:latin typeface="Cambria Math" panose="02040503050406030204" pitchFamily="18" charset="0"/>
                                      </a:rPr>
                                    </m:ctrlPr>
                                  </m:sSubPr>
                                  <m:e>
                                    <m:r>
                                      <a:rPr lang="en-US" i="1">
                                        <a:latin typeface="Cambria Math"/>
                                      </a:rPr>
                                      <m:t>𝑟</m:t>
                                    </m:r>
                                  </m:e>
                                  <m:sub>
                                    <m:r>
                                      <a:rPr lang="en-US" i="1">
                                        <a:latin typeface="Cambria Math"/>
                                      </a:rPr>
                                      <m:t>𝑛𝑚</m:t>
                                    </m:r>
                                  </m:sub>
                                </m:sSub>
                              </m:e>
                            </m:mr>
                          </m:m>
                        </m:e>
                      </m:d>
                    </m:oMath>
                  </m:oMathPara>
                </a14:m>
                <a:endParaRPr lang="en-US" dirty="0"/>
              </a:p>
            </p:txBody>
          </p:sp>
        </mc:Choice>
        <mc:Fallback xmlns="">
          <p:sp>
            <p:nvSpPr>
              <p:cNvPr id="11" name="矩形 10"/>
              <p:cNvSpPr>
                <a:spLocks noRot="1" noChangeAspect="1" noMove="1" noResize="1" noEditPoints="1" noAdjustHandles="1" noChangeArrowheads="1" noChangeShapeType="1" noTextEdit="1"/>
              </p:cNvSpPr>
              <p:nvPr/>
            </p:nvSpPr>
            <p:spPr>
              <a:xfrm>
                <a:off x="4803562" y="2278621"/>
                <a:ext cx="2356414" cy="1117998"/>
              </a:xfrm>
              <a:prstGeom prst="rect">
                <a:avLst/>
              </a:prstGeom>
              <a:blipFill rotWithShape="1">
                <a:blip r:embed="rId5"/>
                <a:stretch>
                  <a:fillRect/>
                </a:stretch>
              </a:blipFill>
            </p:spPr>
            <p:txBody>
              <a:bodyPr/>
              <a:lstStyle/>
              <a:p>
                <a:r>
                  <a:rPr lang="en-US">
                    <a:noFill/>
                  </a:rPr>
                  <a:t> </a:t>
                </a:r>
              </a:p>
            </p:txBody>
          </p:sp>
        </mc:Fallback>
      </mc:AlternateContent>
      <p:sp>
        <p:nvSpPr>
          <p:cNvPr id="15" name="右箭头 14"/>
          <p:cNvSpPr/>
          <p:nvPr/>
        </p:nvSpPr>
        <p:spPr>
          <a:xfrm rot="10800000">
            <a:off x="7137305" y="2616646"/>
            <a:ext cx="374755" cy="31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5"/>
          <p:cNvSpPr/>
          <p:nvPr/>
        </p:nvSpPr>
        <p:spPr>
          <a:xfrm>
            <a:off x="1458858" y="3384447"/>
            <a:ext cx="1350113"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Extracted </a:t>
            </a:r>
          </a:p>
          <a:p>
            <a:pPr algn="ctr"/>
            <a:r>
              <a:rPr lang="en-US" sz="1600" dirty="0" smtClean="0">
                <a:solidFill>
                  <a:schemeClr val="tx1"/>
                </a:solidFill>
              </a:rPr>
              <a:t>features</a:t>
            </a:r>
            <a:endParaRPr lang="en-US" sz="1600" dirty="0">
              <a:solidFill>
                <a:schemeClr val="tx1"/>
              </a:solidFill>
            </a:endParaRPr>
          </a:p>
        </p:txBody>
      </p:sp>
      <p:sp>
        <p:nvSpPr>
          <p:cNvPr id="17" name="矩形 16"/>
          <p:cNvSpPr/>
          <p:nvPr/>
        </p:nvSpPr>
        <p:spPr>
          <a:xfrm>
            <a:off x="4803562" y="3328366"/>
            <a:ext cx="3209147" cy="738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Orthogonal pseudo-random matrix generated from the token</a:t>
            </a:r>
            <a:endParaRPr lang="en-US" sz="1600" dirty="0">
              <a:solidFill>
                <a:schemeClr val="tx1"/>
              </a:solidFill>
            </a:endParaRPr>
          </a:p>
        </p:txBody>
      </p:sp>
      <mc:AlternateContent xmlns:mc="http://schemas.openxmlformats.org/markup-compatibility/2006" xmlns:a14="http://schemas.microsoft.com/office/drawing/2010/main">
        <mc:Choice Requires="a14">
          <p:sp>
            <p:nvSpPr>
              <p:cNvPr id="12" name="矩形 11"/>
              <p:cNvSpPr/>
              <p:nvPr/>
            </p:nvSpPr>
            <p:spPr>
              <a:xfrm>
                <a:off x="3011338" y="2428413"/>
                <a:ext cx="1390262" cy="80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𝐻</m:t>
                      </m:r>
                      <m:r>
                        <a:rPr lang="en-US" b="0" i="1" smtClean="0">
                          <a:solidFill>
                            <a:schemeClr val="tx1"/>
                          </a:solidFill>
                          <a:latin typeface="Cambria Math"/>
                        </a:rPr>
                        <m:t>=</m:t>
                      </m:r>
                      <m:r>
                        <a:rPr lang="en-US" b="0" i="1" smtClean="0">
                          <a:solidFill>
                            <a:schemeClr val="tx1"/>
                          </a:solidFill>
                          <a:latin typeface="Cambria Math"/>
                        </a:rPr>
                        <m:t>𝐹𝑅</m:t>
                      </m:r>
                    </m:oMath>
                  </m:oMathPara>
                </a14:m>
                <a:endParaRPr lang="en-US" dirty="0">
                  <a:solidFill>
                    <a:schemeClr val="tx1"/>
                  </a:solidFill>
                </a:endParaRPr>
              </a:p>
            </p:txBody>
          </p:sp>
        </mc:Choice>
        <mc:Fallback xmlns="">
          <p:sp>
            <p:nvSpPr>
              <p:cNvPr id="12" name="矩形 11"/>
              <p:cNvSpPr>
                <a:spLocks noRot="1" noChangeAspect="1" noMove="1" noResize="1" noEditPoints="1" noAdjustHandles="1" noChangeArrowheads="1" noChangeShapeType="1" noTextEdit="1"/>
              </p:cNvSpPr>
              <p:nvPr/>
            </p:nvSpPr>
            <p:spPr>
              <a:xfrm>
                <a:off x="3011338" y="2428413"/>
                <a:ext cx="1390262" cy="803075"/>
              </a:xfrm>
              <a:prstGeom prst="rect">
                <a:avLst/>
              </a:prstGeom>
              <a:blipFill rotWithShape="1">
                <a:blip r:embed="rId6"/>
                <a:stretch>
                  <a:fillRect/>
                </a:stretch>
              </a:blipFill>
            </p:spPr>
            <p:txBody>
              <a:bodyPr/>
              <a:lstStyle/>
              <a:p>
                <a:r>
                  <a:rPr lang="en-US">
                    <a:noFill/>
                  </a:rPr>
                  <a:t> </a:t>
                </a:r>
              </a:p>
            </p:txBody>
          </p:sp>
        </mc:Fallback>
      </mc:AlternateContent>
      <p:sp>
        <p:nvSpPr>
          <p:cNvPr id="19" name="右箭头 18"/>
          <p:cNvSpPr/>
          <p:nvPr/>
        </p:nvSpPr>
        <p:spPr>
          <a:xfrm>
            <a:off x="2621593" y="2681878"/>
            <a:ext cx="374755" cy="31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右箭头 21"/>
          <p:cNvSpPr/>
          <p:nvPr/>
        </p:nvSpPr>
        <p:spPr>
          <a:xfrm rot="10800000">
            <a:off x="4401600" y="2693372"/>
            <a:ext cx="515173" cy="318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右箭头 22"/>
          <p:cNvSpPr/>
          <p:nvPr/>
        </p:nvSpPr>
        <p:spPr>
          <a:xfrm rot="5400000">
            <a:off x="3493011" y="3272551"/>
            <a:ext cx="370017" cy="318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p:cNvSpPr/>
          <p:nvPr/>
        </p:nvSpPr>
        <p:spPr>
          <a:xfrm>
            <a:off x="3011338" y="3616795"/>
            <a:ext cx="1390262" cy="80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Binarization</a:t>
            </a:r>
            <a:endParaRPr lang="en-US" dirty="0">
              <a:solidFill>
                <a:schemeClr val="tx1"/>
              </a:solidFill>
            </a:endParaRPr>
          </a:p>
        </p:txBody>
      </p:sp>
      <p:sp>
        <p:nvSpPr>
          <p:cNvPr id="25" name="右箭头 24"/>
          <p:cNvSpPr/>
          <p:nvPr/>
        </p:nvSpPr>
        <p:spPr>
          <a:xfrm rot="5400000">
            <a:off x="3491480" y="4440779"/>
            <a:ext cx="370017" cy="318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p:cNvSpPr/>
          <p:nvPr/>
        </p:nvSpPr>
        <p:spPr>
          <a:xfrm>
            <a:off x="2511410" y="4665104"/>
            <a:ext cx="2330157"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Biohash</a:t>
            </a:r>
            <a:r>
              <a:rPr lang="en-US" sz="1600" dirty="0" smtClean="0">
                <a:solidFill>
                  <a:schemeClr val="tx1"/>
                </a:solidFill>
              </a:rPr>
              <a:t>: 0111…</a:t>
            </a:r>
          </a:p>
        </p:txBody>
      </p:sp>
      <p:sp>
        <p:nvSpPr>
          <p:cNvPr id="21" name="矩形 20"/>
          <p:cNvSpPr/>
          <p:nvPr/>
        </p:nvSpPr>
        <p:spPr>
          <a:xfrm>
            <a:off x="6235190" y="4621196"/>
            <a:ext cx="2556534" cy="461665"/>
          </a:xfrm>
          <a:prstGeom prst="rect">
            <a:avLst/>
          </a:prstGeom>
        </p:spPr>
        <p:txBody>
          <a:bodyPr wrap="none">
            <a:spAutoFit/>
          </a:bodyPr>
          <a:lstStyle/>
          <a:p>
            <a:r>
              <a:rPr lang="en-US" sz="1200" dirty="0" smtClean="0"/>
              <a:t>The images of this figure are from</a:t>
            </a:r>
          </a:p>
          <a:p>
            <a:r>
              <a:rPr lang="en-US" sz="1200" dirty="0" smtClean="0"/>
              <a:t> </a:t>
            </a:r>
            <a:r>
              <a:rPr lang="en-US" altLang="zh-CN" sz="1200" dirty="0" err="1"/>
              <a:t>Teoh</a:t>
            </a:r>
            <a:r>
              <a:rPr lang="en-US" altLang="zh-CN" sz="1200" dirty="0"/>
              <a:t> </a:t>
            </a:r>
            <a:r>
              <a:rPr lang="en-US" altLang="zh-CN" sz="1200" i="1" dirty="0"/>
              <a:t>et al</a:t>
            </a:r>
            <a:r>
              <a:rPr lang="en-US" altLang="zh-CN" sz="1200" dirty="0"/>
              <a:t>., </a:t>
            </a:r>
            <a:r>
              <a:rPr lang="en-US" sz="1200" i="1" dirty="0"/>
              <a:t>Pattern </a:t>
            </a:r>
            <a:r>
              <a:rPr lang="en-US" sz="1200" i="1" dirty="0" err="1"/>
              <a:t>Recogn</a:t>
            </a:r>
            <a:r>
              <a:rPr lang="en-US" sz="1200" i="1" dirty="0"/>
              <a:t>., </a:t>
            </a:r>
            <a:r>
              <a:rPr lang="en-US" sz="1200" dirty="0"/>
              <a:t>2004</a:t>
            </a:r>
          </a:p>
        </p:txBody>
      </p:sp>
    </p:spTree>
    <p:extLst>
      <p:ext uri="{BB962C8B-B14F-4D97-AF65-F5344CB8AC3E}">
        <p14:creationId xmlns:p14="http://schemas.microsoft.com/office/powerpoint/2010/main" val="287591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Biometric key generation</a:t>
            </a:r>
            <a:endParaRPr lang="en-US" dirty="0"/>
          </a:p>
        </p:txBody>
      </p:sp>
      <p:sp>
        <p:nvSpPr>
          <p:cNvPr id="3" name="内容占位符 2"/>
          <p:cNvSpPr>
            <a:spLocks noGrp="1"/>
          </p:cNvSpPr>
          <p:nvPr>
            <p:ph idx="1"/>
          </p:nvPr>
        </p:nvSpPr>
        <p:spPr>
          <a:xfrm>
            <a:off x="457200" y="1094282"/>
            <a:ext cx="8229600" cy="5031881"/>
          </a:xfrm>
        </p:spPr>
        <p:txBody>
          <a:bodyPr/>
          <a:lstStyle/>
          <a:p>
            <a:r>
              <a:rPr lang="en-US" sz="2400" dirty="0" smtClean="0"/>
              <a:t>Fuzzy commitment: </a:t>
            </a:r>
            <a:r>
              <a:rPr lang="en-US" sz="2400" dirty="0" err="1" smtClean="0"/>
              <a:t>Tuyls</a:t>
            </a:r>
            <a:r>
              <a:rPr lang="en-US" sz="2400" dirty="0" smtClean="0"/>
              <a:t> </a:t>
            </a:r>
            <a:r>
              <a:rPr lang="en-US" sz="2400" i="1" dirty="0" smtClean="0"/>
              <a:t>et al.</a:t>
            </a:r>
            <a:r>
              <a:rPr lang="en-US" sz="2400" dirty="0" smtClean="0"/>
              <a:t>, </a:t>
            </a:r>
            <a:r>
              <a:rPr lang="en-US" sz="2400" i="1" dirty="0" smtClean="0"/>
              <a:t>AVBPA</a:t>
            </a:r>
            <a:r>
              <a:rPr lang="en-US" sz="2400" dirty="0" smtClean="0"/>
              <a:t>, 2005</a:t>
            </a:r>
            <a:endParaRPr lang="en-US" sz="2400" dirty="0"/>
          </a:p>
        </p:txBody>
      </p:sp>
      <p:pic>
        <p:nvPicPr>
          <p:cNvPr id="4" name="Picture 3" descr="D:\Work\Combined minutiae generation_major revision\generating combined minutiae templates_veri_db2\Db2_a\1_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70" y="1776489"/>
            <a:ext cx="902013" cy="1706510"/>
          </a:xfrm>
          <a:prstGeom prst="rect">
            <a:avLst/>
          </a:prstGeom>
          <a:noFill/>
          <a:extLst>
            <a:ext uri="{909E8E84-426E-40DD-AFC4-6F175D3DCCD1}">
              <a14:hiddenFill xmlns:a14="http://schemas.microsoft.com/office/drawing/2010/main">
                <a:solidFill>
                  <a:srgbClr val="FFFFFF"/>
                </a:solidFill>
              </a14:hiddenFill>
            </a:ext>
          </a:extLst>
        </p:spPr>
      </p:pic>
      <p:sp>
        <p:nvSpPr>
          <p:cNvPr id="5" name="右箭头 4"/>
          <p:cNvSpPr/>
          <p:nvPr/>
        </p:nvSpPr>
        <p:spPr>
          <a:xfrm>
            <a:off x="976490" y="2486539"/>
            <a:ext cx="583745" cy="321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1382229" y="2254989"/>
            <a:ext cx="1394081" cy="749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T</a:t>
            </a:r>
          </a:p>
          <a:p>
            <a:pPr algn="ctr"/>
            <a:r>
              <a:rPr lang="en-US" dirty="0" smtClean="0">
                <a:solidFill>
                  <a:schemeClr val="tx1"/>
                </a:solidFill>
              </a:rPr>
              <a:t>10111…</a:t>
            </a:r>
            <a:endParaRPr lang="en-US" dirty="0">
              <a:solidFill>
                <a:schemeClr val="tx1"/>
              </a:solidFill>
            </a:endParaRPr>
          </a:p>
        </p:txBody>
      </p:sp>
      <p:cxnSp>
        <p:nvCxnSpPr>
          <p:cNvPr id="8" name="直接连接符 7"/>
          <p:cNvCxnSpPr/>
          <p:nvPr/>
        </p:nvCxnSpPr>
        <p:spPr>
          <a:xfrm>
            <a:off x="4876801" y="1753848"/>
            <a:ext cx="0" cy="3507701"/>
          </a:xfrm>
          <a:prstGeom prst="line">
            <a:avLst/>
          </a:prstGeom>
          <a:ln w="317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964357" y="4676932"/>
            <a:ext cx="1452797"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Enrollment</a:t>
            </a:r>
            <a:endParaRPr lang="en-US" b="1" i="1" dirty="0">
              <a:solidFill>
                <a:schemeClr val="tx1"/>
              </a:solidFill>
            </a:endParaRPr>
          </a:p>
        </p:txBody>
      </p:sp>
      <p:sp>
        <p:nvSpPr>
          <p:cNvPr id="10" name="矩形 9"/>
          <p:cNvSpPr/>
          <p:nvPr/>
        </p:nvSpPr>
        <p:spPr>
          <a:xfrm>
            <a:off x="6245881" y="4676932"/>
            <a:ext cx="1878802"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Authentication</a:t>
            </a:r>
            <a:endParaRPr lang="en-US" b="1" i="1" dirty="0">
              <a:solidFill>
                <a:schemeClr val="tx1"/>
              </a:solidFill>
            </a:endParaRPr>
          </a:p>
        </p:txBody>
      </p:sp>
      <p:sp>
        <p:nvSpPr>
          <p:cNvPr id="11" name="矩形 10"/>
          <p:cNvSpPr/>
          <p:nvPr/>
        </p:nvSpPr>
        <p:spPr>
          <a:xfrm>
            <a:off x="1390346" y="3666950"/>
            <a:ext cx="1565230" cy="749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Codeword</a:t>
            </a:r>
            <a:r>
              <a:rPr lang="en-US" dirty="0" smtClean="0">
                <a:solidFill>
                  <a:schemeClr val="tx1"/>
                </a:solidFill>
              </a:rPr>
              <a:t> </a:t>
            </a:r>
            <a:r>
              <a:rPr lang="en-US" b="1" i="1" dirty="0" smtClean="0">
                <a:solidFill>
                  <a:schemeClr val="tx1"/>
                </a:solidFill>
              </a:rPr>
              <a:t>C</a:t>
            </a:r>
          </a:p>
          <a:p>
            <a:pPr algn="ctr"/>
            <a:r>
              <a:rPr lang="en-US" dirty="0" smtClean="0">
                <a:solidFill>
                  <a:schemeClr val="tx1"/>
                </a:solidFill>
              </a:rPr>
              <a:t>01011…</a:t>
            </a:r>
            <a:endParaRPr lang="en-US" dirty="0">
              <a:solidFill>
                <a:schemeClr val="tx1"/>
              </a:solidFill>
            </a:endParaRPr>
          </a:p>
        </p:txBody>
      </p:sp>
      <p:sp>
        <p:nvSpPr>
          <p:cNvPr id="16" name="右箭头 15"/>
          <p:cNvSpPr/>
          <p:nvPr/>
        </p:nvSpPr>
        <p:spPr>
          <a:xfrm>
            <a:off x="2563318" y="2581095"/>
            <a:ext cx="824469" cy="31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右箭头 16"/>
          <p:cNvSpPr/>
          <p:nvPr/>
        </p:nvSpPr>
        <p:spPr>
          <a:xfrm>
            <a:off x="1007474" y="3882468"/>
            <a:ext cx="374755" cy="31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p:cNvSpPr/>
          <p:nvPr/>
        </p:nvSpPr>
        <p:spPr>
          <a:xfrm>
            <a:off x="198002" y="3702925"/>
            <a:ext cx="939015"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Key</a:t>
            </a:r>
            <a:endParaRPr lang="en-US" sz="1600" dirty="0">
              <a:solidFill>
                <a:schemeClr val="tx1"/>
              </a:solidFill>
            </a:endParaRPr>
          </a:p>
        </p:txBody>
      </p:sp>
      <p:sp>
        <p:nvSpPr>
          <p:cNvPr id="19" name="直角上箭头 18"/>
          <p:cNvSpPr/>
          <p:nvPr/>
        </p:nvSpPr>
        <p:spPr>
          <a:xfrm rot="5400000" flipH="1">
            <a:off x="2380008" y="2639440"/>
            <a:ext cx="638355" cy="136846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矩形 19"/>
              <p:cNvSpPr/>
              <p:nvPr/>
            </p:nvSpPr>
            <p:spPr>
              <a:xfrm>
                <a:off x="3417154" y="2641055"/>
                <a:ext cx="1331622" cy="708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𝑫</m:t>
                      </m:r>
                      <m:r>
                        <a:rPr lang="en-US" b="0" i="1" smtClean="0">
                          <a:solidFill>
                            <a:schemeClr val="tx1"/>
                          </a:solidFill>
                          <a:latin typeface="Cambria Math"/>
                        </a:rPr>
                        <m:t>=</m:t>
                      </m:r>
                      <m:r>
                        <a:rPr lang="en-US" b="1" i="1" smtClean="0">
                          <a:solidFill>
                            <a:schemeClr val="tx1"/>
                          </a:solidFill>
                          <a:latin typeface="Cambria Math"/>
                        </a:rPr>
                        <m:t>𝑪</m:t>
                      </m:r>
                      <m:r>
                        <a:rPr lang="en-US" b="0" i="1" smtClean="0">
                          <a:solidFill>
                            <a:schemeClr val="tx1"/>
                          </a:solidFill>
                          <a:latin typeface="Cambria Math"/>
                        </a:rPr>
                        <m:t> </m:t>
                      </m:r>
                      <m:r>
                        <a:rPr lang="en-US" b="1" i="1" smtClean="0">
                          <a:solidFill>
                            <a:schemeClr val="tx1"/>
                          </a:solidFill>
                          <a:latin typeface="Cambria Math"/>
                        </a:rPr>
                        <m:t>𝑿𝑶𝑹</m:t>
                      </m:r>
                      <m:r>
                        <a:rPr lang="en-US" b="1" i="1" smtClean="0">
                          <a:solidFill>
                            <a:schemeClr val="tx1"/>
                          </a:solidFill>
                          <a:latin typeface="Cambria Math"/>
                        </a:rPr>
                        <m:t> </m:t>
                      </m:r>
                      <m:r>
                        <a:rPr lang="en-US" b="1" i="1" smtClean="0">
                          <a:solidFill>
                            <a:schemeClr val="tx1"/>
                          </a:solidFill>
                          <a:latin typeface="Cambria Math"/>
                        </a:rPr>
                        <m:t>𝑻</m:t>
                      </m:r>
                    </m:oMath>
                  </m:oMathPara>
                </a14:m>
                <a:endParaRPr lang="en-US" b="1" dirty="0">
                  <a:solidFill>
                    <a:schemeClr val="tx1"/>
                  </a:solidFill>
                </a:endParaRPr>
              </a:p>
            </p:txBody>
          </p:sp>
        </mc:Choice>
        <mc:Fallback xmlns="">
          <p:sp>
            <p:nvSpPr>
              <p:cNvPr id="20" name="矩形 19"/>
              <p:cNvSpPr>
                <a:spLocks noRot="1" noChangeAspect="1" noMove="1" noResize="1" noEditPoints="1" noAdjustHandles="1" noChangeArrowheads="1" noChangeShapeType="1" noTextEdit="1"/>
              </p:cNvSpPr>
              <p:nvPr/>
            </p:nvSpPr>
            <p:spPr>
              <a:xfrm>
                <a:off x="3417154" y="2641055"/>
                <a:ext cx="1331622" cy="708519"/>
              </a:xfrm>
              <a:prstGeom prst="rect">
                <a:avLst/>
              </a:prstGeom>
              <a:blipFill rotWithShape="1">
                <a:blip r:embed="rId4"/>
                <a:stretch>
                  <a:fillRect/>
                </a:stretch>
              </a:blipFill>
            </p:spPr>
            <p:txBody>
              <a:bodyPr/>
              <a:lstStyle/>
              <a:p>
                <a:r>
                  <a:rPr lang="en-US">
                    <a:noFill/>
                  </a:rPr>
                  <a:t> </a:t>
                </a:r>
              </a:p>
            </p:txBody>
          </p:sp>
        </mc:Fallback>
      </mc:AlternateContent>
      <p:pic>
        <p:nvPicPr>
          <p:cNvPr id="3074" name="Picture 2" descr="D:\Work\Combined minutiae generation_major revision\generating combined minutiae templates_veri_db2\Db2_a\1_2.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2140" y="1941167"/>
            <a:ext cx="899378" cy="1701527"/>
          </a:xfrm>
          <a:prstGeom prst="rect">
            <a:avLst/>
          </a:prstGeom>
          <a:noFill/>
          <a:extLst>
            <a:ext uri="{909E8E84-426E-40DD-AFC4-6F175D3DCCD1}">
              <a14:hiddenFill xmlns:a14="http://schemas.microsoft.com/office/drawing/2010/main">
                <a:solidFill>
                  <a:srgbClr val="FFFFFF"/>
                </a:solidFill>
              </a14:hiddenFill>
            </a:ext>
          </a:extLst>
        </p:spPr>
      </p:pic>
      <p:sp>
        <p:nvSpPr>
          <p:cNvPr id="23" name="右箭头 22"/>
          <p:cNvSpPr/>
          <p:nvPr/>
        </p:nvSpPr>
        <p:spPr>
          <a:xfrm rot="10800000">
            <a:off x="7824865" y="2772842"/>
            <a:ext cx="419756" cy="339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p:cNvSpPr/>
          <p:nvPr/>
        </p:nvSpPr>
        <p:spPr>
          <a:xfrm>
            <a:off x="6850540" y="2649584"/>
            <a:ext cx="1394081" cy="749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T'</a:t>
            </a:r>
          </a:p>
          <a:p>
            <a:pPr algn="ctr"/>
            <a:r>
              <a:rPr lang="en-US" dirty="0" smtClean="0">
                <a:solidFill>
                  <a:schemeClr val="tx1"/>
                </a:solidFill>
              </a:rPr>
              <a:t>10111…</a:t>
            </a:r>
            <a:endParaRPr lang="en-US" dirty="0">
              <a:solidFill>
                <a:schemeClr val="tx1"/>
              </a:solidFill>
            </a:endParaRPr>
          </a:p>
        </p:txBody>
      </p:sp>
      <p:sp>
        <p:nvSpPr>
          <p:cNvPr id="25" name="右箭头 24"/>
          <p:cNvSpPr/>
          <p:nvPr/>
        </p:nvSpPr>
        <p:spPr>
          <a:xfrm>
            <a:off x="4755260" y="2779639"/>
            <a:ext cx="546227" cy="308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矩形 25"/>
              <p:cNvSpPr/>
              <p:nvPr/>
            </p:nvSpPr>
            <p:spPr>
              <a:xfrm>
                <a:off x="5301487" y="2619604"/>
                <a:ext cx="1331622" cy="685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𝑪</m:t>
                      </m:r>
                      <m:r>
                        <a:rPr lang="en-US" b="1" i="1" smtClean="0">
                          <a:solidFill>
                            <a:schemeClr val="tx1"/>
                          </a:solidFill>
                          <a:latin typeface="Cambria Math"/>
                        </a:rPr>
                        <m:t>′</m:t>
                      </m:r>
                      <m:r>
                        <a:rPr lang="en-US" b="0" i="1" smtClean="0">
                          <a:solidFill>
                            <a:schemeClr val="tx1"/>
                          </a:solidFill>
                          <a:latin typeface="Cambria Math"/>
                        </a:rPr>
                        <m:t>=</m:t>
                      </m:r>
                      <m:r>
                        <a:rPr lang="en-US" b="1" i="1" smtClean="0">
                          <a:solidFill>
                            <a:schemeClr val="tx1"/>
                          </a:solidFill>
                          <a:latin typeface="Cambria Math"/>
                        </a:rPr>
                        <m:t>𝑻</m:t>
                      </m:r>
                      <m:r>
                        <a:rPr lang="en-US" b="1" i="1" smtClean="0">
                          <a:solidFill>
                            <a:schemeClr val="tx1"/>
                          </a:solidFill>
                          <a:latin typeface="Cambria Math"/>
                        </a:rPr>
                        <m:t>′ </m:t>
                      </m:r>
                      <m:r>
                        <a:rPr lang="en-US" b="1" i="1" smtClean="0">
                          <a:solidFill>
                            <a:schemeClr val="tx1"/>
                          </a:solidFill>
                          <a:latin typeface="Cambria Math"/>
                        </a:rPr>
                        <m:t>𝑿𝑶𝑹</m:t>
                      </m:r>
                      <m:r>
                        <a:rPr lang="en-US" b="1" i="1" smtClean="0">
                          <a:solidFill>
                            <a:schemeClr val="tx1"/>
                          </a:solidFill>
                          <a:latin typeface="Cambria Math"/>
                        </a:rPr>
                        <m:t> </m:t>
                      </m:r>
                      <m:r>
                        <a:rPr lang="en-US" b="1" i="1" smtClean="0">
                          <a:solidFill>
                            <a:schemeClr val="tx1"/>
                          </a:solidFill>
                          <a:latin typeface="Cambria Math"/>
                        </a:rPr>
                        <m:t>𝑫</m:t>
                      </m:r>
                    </m:oMath>
                  </m:oMathPara>
                </a14:m>
                <a:endParaRPr lang="en-US" b="1" dirty="0">
                  <a:solidFill>
                    <a:schemeClr val="tx1"/>
                  </a:solidFill>
                </a:endParaRPr>
              </a:p>
            </p:txBody>
          </p:sp>
        </mc:Choice>
        <mc:Fallback xmlns="">
          <p:sp>
            <p:nvSpPr>
              <p:cNvPr id="26" name="矩形 25"/>
              <p:cNvSpPr>
                <a:spLocks noRot="1" noChangeAspect="1" noMove="1" noResize="1" noEditPoints="1" noAdjustHandles="1" noChangeArrowheads="1" noChangeShapeType="1" noTextEdit="1"/>
              </p:cNvSpPr>
              <p:nvPr/>
            </p:nvSpPr>
            <p:spPr>
              <a:xfrm>
                <a:off x="5301487" y="2619604"/>
                <a:ext cx="1331622" cy="685761"/>
              </a:xfrm>
              <a:prstGeom prst="rect">
                <a:avLst/>
              </a:prstGeom>
              <a:blipFill rotWithShape="1">
                <a:blip r:embed="rId6"/>
                <a:stretch>
                  <a:fillRect l="-3153"/>
                </a:stretch>
              </a:blipFill>
            </p:spPr>
            <p:txBody>
              <a:bodyPr/>
              <a:lstStyle/>
              <a:p>
                <a:r>
                  <a:rPr lang="en-US">
                    <a:noFill/>
                  </a:rPr>
                  <a:t> </a:t>
                </a:r>
              </a:p>
            </p:txBody>
          </p:sp>
        </mc:Fallback>
      </mc:AlternateContent>
      <p:sp>
        <p:nvSpPr>
          <p:cNvPr id="27" name="右箭头 26"/>
          <p:cNvSpPr/>
          <p:nvPr/>
        </p:nvSpPr>
        <p:spPr>
          <a:xfrm rot="10800000">
            <a:off x="6685614" y="2775617"/>
            <a:ext cx="419756" cy="339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右箭头 27"/>
          <p:cNvSpPr/>
          <p:nvPr/>
        </p:nvSpPr>
        <p:spPr>
          <a:xfrm rot="5400000">
            <a:off x="5703066" y="3375633"/>
            <a:ext cx="419756" cy="339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28"/>
          <p:cNvSpPr/>
          <p:nvPr/>
        </p:nvSpPr>
        <p:spPr>
          <a:xfrm>
            <a:off x="5301487" y="3755102"/>
            <a:ext cx="1331622" cy="661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Error correction</a:t>
            </a:r>
            <a:endParaRPr lang="en-US" dirty="0">
              <a:solidFill>
                <a:schemeClr val="tx1"/>
              </a:solidFill>
            </a:endParaRPr>
          </a:p>
        </p:txBody>
      </p:sp>
      <p:sp>
        <p:nvSpPr>
          <p:cNvPr id="33" name="右箭头 32"/>
          <p:cNvSpPr/>
          <p:nvPr/>
        </p:nvSpPr>
        <p:spPr>
          <a:xfrm>
            <a:off x="6667823" y="3961833"/>
            <a:ext cx="419756" cy="339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p:cNvSpPr/>
          <p:nvPr/>
        </p:nvSpPr>
        <p:spPr>
          <a:xfrm>
            <a:off x="7042250" y="3719500"/>
            <a:ext cx="1565230" cy="749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Codeword</a:t>
            </a:r>
            <a:r>
              <a:rPr lang="en-US" dirty="0" smtClean="0">
                <a:solidFill>
                  <a:schemeClr val="tx1"/>
                </a:solidFill>
              </a:rPr>
              <a:t> </a:t>
            </a:r>
            <a:r>
              <a:rPr lang="en-US" b="1" i="1" dirty="0" smtClean="0">
                <a:solidFill>
                  <a:schemeClr val="tx1"/>
                </a:solidFill>
              </a:rPr>
              <a:t>C</a:t>
            </a:r>
          </a:p>
          <a:p>
            <a:pPr algn="ctr"/>
            <a:r>
              <a:rPr lang="en-US" dirty="0" smtClean="0">
                <a:solidFill>
                  <a:schemeClr val="tx1"/>
                </a:solidFill>
              </a:rPr>
              <a:t>01011…</a:t>
            </a:r>
            <a:endParaRPr lang="en-US" dirty="0">
              <a:solidFill>
                <a:schemeClr val="tx1"/>
              </a:solidFill>
            </a:endParaRPr>
          </a:p>
        </p:txBody>
      </p:sp>
      <p:sp>
        <p:nvSpPr>
          <p:cNvPr id="39" name="内容占位符 2"/>
          <p:cNvSpPr txBox="1">
            <a:spLocks/>
          </p:cNvSpPr>
          <p:nvPr/>
        </p:nvSpPr>
        <p:spPr>
          <a:xfrm>
            <a:off x="1268362" y="5437709"/>
            <a:ext cx="7279600" cy="1154244"/>
          </a:xfrm>
          <a:prstGeom prst="rect">
            <a:avLst/>
          </a:prstGeom>
        </p:spPr>
        <p:txBody>
          <a:bodyPr>
            <a:normAutofit/>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Arial" pitchFamily="34" charset="0"/>
              <a:buChar char="•"/>
            </a:pPr>
            <a:r>
              <a:rPr lang="en-US" altLang="zh-CN" dirty="0" smtClean="0"/>
              <a:t>Require the template to be aligned and ordered. Can not be applied for point set based features such as minutiae points</a:t>
            </a:r>
          </a:p>
          <a:p>
            <a:pPr marL="0" indent="0">
              <a:buNone/>
            </a:pPr>
            <a:endParaRPr lang="en-US" altLang="zh-CN" dirty="0" smtClean="0"/>
          </a:p>
          <a:p>
            <a:pPr>
              <a:buFontTx/>
              <a:buNone/>
            </a:pPr>
            <a:endParaRPr lang="zh-CN" altLang="en-US" dirty="0"/>
          </a:p>
        </p:txBody>
      </p:sp>
      <p:sp>
        <p:nvSpPr>
          <p:cNvPr id="40" name="右箭头 39"/>
          <p:cNvSpPr/>
          <p:nvPr/>
        </p:nvSpPr>
        <p:spPr>
          <a:xfrm>
            <a:off x="8187724" y="4443075"/>
            <a:ext cx="419756" cy="339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矩形 40"/>
          <p:cNvSpPr/>
          <p:nvPr/>
        </p:nvSpPr>
        <p:spPr>
          <a:xfrm>
            <a:off x="8397602" y="4278538"/>
            <a:ext cx="939015" cy="5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Key</a:t>
            </a:r>
            <a:endParaRPr lang="en-US" sz="1600" dirty="0">
              <a:solidFill>
                <a:schemeClr val="tx1"/>
              </a:solidFill>
            </a:endParaRPr>
          </a:p>
        </p:txBody>
      </p:sp>
    </p:spTree>
    <p:extLst>
      <p:ext uri="{BB962C8B-B14F-4D97-AF65-F5344CB8AC3E}">
        <p14:creationId xmlns:p14="http://schemas.microsoft.com/office/powerpoint/2010/main" val="28572137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NEW LOGO Powerpoint Template">
  <a:themeElements>
    <a:clrScheme name="NEW LOGO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LOGO Powerpoint Template">
      <a:majorFont>
        <a:latin typeface="Verdan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LOGO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LOGO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LOGO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LOGO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LOGO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LOGO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LOGO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LOGO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LOGO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LOGO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LOGO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LOGO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14348</TotalTime>
  <Words>3042</Words>
  <Application>Microsoft Office PowerPoint</Application>
  <PresentationFormat>On-screen Show (4:3)</PresentationFormat>
  <Paragraphs>665</Paragraphs>
  <Slides>73</Slides>
  <Notes>45</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4" baseType="lpstr">
      <vt:lpstr>宋体</vt:lpstr>
      <vt:lpstr>Arial</vt:lpstr>
      <vt:lpstr>Bookman Old Style</vt:lpstr>
      <vt:lpstr>Calibri</vt:lpstr>
      <vt:lpstr>Cambria Math</vt:lpstr>
      <vt:lpstr>Symbol</vt:lpstr>
      <vt:lpstr>Times New Roman</vt:lpstr>
      <vt:lpstr>Verdana</vt:lpstr>
      <vt:lpstr>Wingdings</vt:lpstr>
      <vt:lpstr>NEW LOGO Powerpoint Template</vt:lpstr>
      <vt:lpstr>公式</vt:lpstr>
      <vt:lpstr>PowerPoint Presentation</vt:lpstr>
      <vt:lpstr>Biometrics in daily life </vt:lpstr>
      <vt:lpstr>Biometrics in daily life </vt:lpstr>
      <vt:lpstr>Threats to biometric templates</vt:lpstr>
      <vt:lpstr>Existing techniques </vt:lpstr>
      <vt:lpstr>PowerPoint Presentation</vt:lpstr>
      <vt:lpstr>Cancelable biometric generation </vt:lpstr>
      <vt:lpstr>Cancelable biometric generation</vt:lpstr>
      <vt:lpstr>Biometric key generation</vt:lpstr>
      <vt:lpstr>Biometric key generation</vt:lpstr>
      <vt:lpstr>Biometric key generation</vt:lpstr>
      <vt:lpstr>Biometric data hiding</vt:lpstr>
      <vt:lpstr>Biometric data hiding</vt:lpstr>
      <vt:lpstr>Full fingerprint reconstruction and its privacy concerns</vt:lpstr>
      <vt:lpstr>Full fingerprint reconstruction and its privacy concerns</vt:lpstr>
      <vt:lpstr>The AM-FM fingerprint model</vt:lpstr>
      <vt:lpstr>The AM-FM fingerprint model</vt:lpstr>
      <vt:lpstr>The proposed method</vt:lpstr>
      <vt:lpstr>1. Orientation estimation</vt:lpstr>
      <vt:lpstr>2. Binary ridge pattern generation</vt:lpstr>
      <vt:lpstr>3. Continuous phase reconstruction</vt:lpstr>
      <vt:lpstr>The proposed orientation unwrapping algorithm</vt:lpstr>
      <vt:lpstr>4. Continuous phase and spiral phase combination</vt:lpstr>
      <vt:lpstr>PowerPoint Presentation</vt:lpstr>
      <vt:lpstr>5. Reconstructed phase image refinement</vt:lpstr>
      <vt:lpstr>6. Real-look alike fingerprint creation</vt:lpstr>
      <vt:lpstr>Experimental results</vt:lpstr>
      <vt:lpstr>Experimental results</vt:lpstr>
      <vt:lpstr>Comparison results on FVC2002 DB1_A</vt:lpstr>
      <vt:lpstr>Comparison results on FVC2002 DB2_A</vt:lpstr>
      <vt:lpstr>A visual comparison</vt:lpstr>
      <vt:lpstr>Generation of fingerprints with different frequencies</vt:lpstr>
      <vt:lpstr>The performance evaluation</vt:lpstr>
      <vt:lpstr>The performance evaluation</vt:lpstr>
      <vt:lpstr>Remarks</vt:lpstr>
      <vt:lpstr>Feature Level Based Fingerprint Combination for Privacy Protection</vt:lpstr>
      <vt:lpstr>The proposed method</vt:lpstr>
      <vt:lpstr>Enrollment</vt:lpstr>
      <vt:lpstr>Reference points detection</vt:lpstr>
      <vt:lpstr>Combined minutiae template generation</vt:lpstr>
      <vt:lpstr>Core point alignment </vt:lpstr>
      <vt:lpstr>Minutiae direction assignment  Coding strategy 1: The angle of the combined minutiae only depends on the orientation of fingerprint B</vt:lpstr>
      <vt:lpstr>Minutiae direction assignment Coding strategy 2: The angle the combined minutiae depends on both the angle of the minutiae of fingerprint A and the orientation of fingerprint B </vt:lpstr>
      <vt:lpstr>Minutiae direction assignment  Coding strategy 3: The angle of the combined minutiae depends on both the neighboring minutiae in fingerprint B and the orientation of fingerprint B  </vt:lpstr>
      <vt:lpstr>Authentication</vt:lpstr>
      <vt:lpstr>Fingerprint matching</vt:lpstr>
      <vt:lpstr>Experimental results</vt:lpstr>
      <vt:lpstr>Part 1: Evaluating the performance of the proposed system</vt:lpstr>
      <vt:lpstr>Part 1: Evaluating the performance of the proposed system</vt:lpstr>
      <vt:lpstr>Part 2: Evaluating the possibility to attack other systems by using the combined minutiae templates</vt:lpstr>
      <vt:lpstr>Part 2: Evaluating the possibility to attack other systems by using the combined minutiae template</vt:lpstr>
      <vt:lpstr>Part 3: Evaluating the cancelablity of the system</vt:lpstr>
      <vt:lpstr>Part 3: Evaluating the diversity of combined minutiae template</vt:lpstr>
      <vt:lpstr>Remarks</vt:lpstr>
      <vt:lpstr>Privacy protection of fingerprint database</vt:lpstr>
      <vt:lpstr>PowerPoint Presentation</vt:lpstr>
      <vt:lpstr>The proposed fingerprint authentication system </vt:lpstr>
      <vt:lpstr>The proposed fingerprint authentication system</vt:lpstr>
      <vt:lpstr>The proposed data hiding scheme for thinned fingerprint </vt:lpstr>
      <vt:lpstr>The basic idea</vt:lpstr>
      <vt:lpstr>The basic idea</vt:lpstr>
      <vt:lpstr>Block Partition</vt:lpstr>
      <vt:lpstr>Block identification</vt:lpstr>
      <vt:lpstr>Embeddability determination</vt:lpstr>
      <vt:lpstr>Embeddability determination</vt:lpstr>
      <vt:lpstr>Pixel exchange for embedding</vt:lpstr>
      <vt:lpstr>Data embedding</vt:lpstr>
      <vt:lpstr>Data extraction</vt:lpstr>
      <vt:lpstr>Experimental results  visual quality</vt:lpstr>
      <vt:lpstr>Experimental results  capacity</vt:lpstr>
      <vt:lpstr>Remarks</vt:lpstr>
      <vt:lpstr>Summary</vt:lpstr>
      <vt:lpstr>Thank you!</vt:lpstr>
    </vt:vector>
  </TitlesOfParts>
  <Company>ntu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meimei</dc:creator>
  <cp:lastModifiedBy>eackot</cp:lastModifiedBy>
  <cp:revision>916</cp:revision>
  <dcterms:created xsi:type="dcterms:W3CDTF">2005-07-20T07:55:58Z</dcterms:created>
  <dcterms:modified xsi:type="dcterms:W3CDTF">2014-06-04T09:46:26Z</dcterms:modified>
</cp:coreProperties>
</file>