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4" r:id="rId1"/>
    <p:sldMasterId id="2147483656" r:id="rId2"/>
  </p:sldMasterIdLst>
  <p:notesMasterIdLst>
    <p:notesMasterId r:id="rId45"/>
  </p:notesMasterIdLst>
  <p:handoutMasterIdLst>
    <p:handoutMasterId r:id="rId46"/>
  </p:handoutMasterIdLst>
  <p:sldIdLst>
    <p:sldId id="258" r:id="rId3"/>
    <p:sldId id="436" r:id="rId4"/>
    <p:sldId id="442" r:id="rId5"/>
    <p:sldId id="437" r:id="rId6"/>
    <p:sldId id="439" r:id="rId7"/>
    <p:sldId id="438" r:id="rId8"/>
    <p:sldId id="440" r:id="rId9"/>
    <p:sldId id="443" r:id="rId10"/>
    <p:sldId id="444" r:id="rId11"/>
    <p:sldId id="465" r:id="rId12"/>
    <p:sldId id="445" r:id="rId13"/>
    <p:sldId id="446" r:id="rId14"/>
    <p:sldId id="447" r:id="rId15"/>
    <p:sldId id="448" r:id="rId16"/>
    <p:sldId id="449" r:id="rId17"/>
    <p:sldId id="455" r:id="rId18"/>
    <p:sldId id="456" r:id="rId19"/>
    <p:sldId id="459" r:id="rId20"/>
    <p:sldId id="468" r:id="rId21"/>
    <p:sldId id="458" r:id="rId22"/>
    <p:sldId id="460" r:id="rId23"/>
    <p:sldId id="457" r:id="rId24"/>
    <p:sldId id="461" r:id="rId25"/>
    <p:sldId id="462" r:id="rId26"/>
    <p:sldId id="463" r:id="rId27"/>
    <p:sldId id="464" r:id="rId28"/>
    <p:sldId id="466" r:id="rId29"/>
    <p:sldId id="467" r:id="rId30"/>
    <p:sldId id="471" r:id="rId31"/>
    <p:sldId id="470" r:id="rId32"/>
    <p:sldId id="476" r:id="rId33"/>
    <p:sldId id="479" r:id="rId34"/>
    <p:sldId id="472" r:id="rId35"/>
    <p:sldId id="478" r:id="rId36"/>
    <p:sldId id="473" r:id="rId37"/>
    <p:sldId id="474" r:id="rId38"/>
    <p:sldId id="475" r:id="rId39"/>
    <p:sldId id="477" r:id="rId40"/>
    <p:sldId id="480" r:id="rId41"/>
    <p:sldId id="481" r:id="rId42"/>
    <p:sldId id="482" r:id="rId43"/>
    <p:sldId id="483" r:id="rId44"/>
  </p:sldIdLst>
  <p:sldSz cx="9144000" cy="6858000" type="screen4x3"/>
  <p:notesSz cx="7315200" cy="9601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Spanjaard" initials="" lastIdx="0" clrIdx="0"/>
  <p:cmAuthor id="1" name="TU/e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8E8E8"/>
    <a:srgbClr val="EAEAEA"/>
    <a:srgbClr val="6464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85432" autoAdjust="0"/>
  </p:normalViewPr>
  <p:slideViewPr>
    <p:cSldViewPr>
      <p:cViewPr varScale="1">
        <p:scale>
          <a:sx n="59" d="100"/>
          <a:sy n="59" d="100"/>
        </p:scale>
        <p:origin x="-71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9E3AC43-5437-4CAD-AB3C-0339ECE622D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94C1523-478A-4889-8C0E-7315F14E8EFA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825B5-2F60-4C53-8623-061ECE14FCBF}" type="slidenum">
              <a:rPr lang="nl-NL"/>
              <a:pPr/>
              <a:t>0</a:t>
            </a:fld>
            <a:endParaRPr lang="nl-NL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 – argument matching (</a:t>
            </a:r>
            <a:r>
              <a:rPr lang="en-GB" dirty="0" err="1" smtClean="0"/>
              <a:t>s</a:t>
            </a:r>
            <a:r>
              <a:rPr lang="en-GB" dirty="0" smtClean="0"/>
              <a:t> as x)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C1523-478A-4889-8C0E-7315F14E8EFA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Insertion in </a:t>
            </a:r>
            <a:r>
              <a:rPr lang="en-GB" dirty="0" err="1" smtClean="0"/>
              <a:t>docsFound.add</a:t>
            </a:r>
            <a:r>
              <a:rPr lang="en-GB" dirty="0" smtClean="0"/>
              <a:t>(doc)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C1523-478A-4889-8C0E-7315F14E8EFA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mu_i</a:t>
            </a:r>
            <a:r>
              <a:rPr lang="en-GB" dirty="0" smtClean="0"/>
              <a:t> - #dependencies</a:t>
            </a:r>
            <a:r>
              <a:rPr lang="en-GB" baseline="0" dirty="0" smtClean="0"/>
              <a:t> in package </a:t>
            </a:r>
            <a:r>
              <a:rPr lang="en-GB" baseline="0" dirty="0" err="1" smtClean="0"/>
              <a:t>P_i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N_i</a:t>
            </a:r>
            <a:r>
              <a:rPr lang="en-GB" baseline="0" dirty="0" smtClean="0"/>
              <a:t> - #elements (classes)</a:t>
            </a:r>
          </a:p>
          <a:p>
            <a:r>
              <a:rPr lang="en-GB" baseline="0" dirty="0" err="1" smtClean="0"/>
              <a:t>epsilon_ij</a:t>
            </a:r>
            <a:r>
              <a:rPr lang="en-GB" baseline="0" dirty="0" smtClean="0"/>
              <a:t> - #dependencies between Pi and </a:t>
            </a:r>
            <a:r>
              <a:rPr lang="en-GB" baseline="0" dirty="0" err="1" smtClean="0"/>
              <a:t>Pj</a:t>
            </a:r>
            <a:endParaRPr lang="en-GB" baseline="0" dirty="0" smtClean="0"/>
          </a:p>
          <a:p>
            <a:r>
              <a:rPr lang="en-GB" baseline="0" dirty="0" smtClean="0"/>
              <a:t>k – number of packages</a:t>
            </a:r>
          </a:p>
          <a:p>
            <a:r>
              <a:rPr lang="en-GB" baseline="0" dirty="0" smtClean="0"/>
              <a:t>Ai and </a:t>
            </a:r>
            <a:r>
              <a:rPr lang="en-GB" baseline="0" dirty="0" err="1" smtClean="0"/>
              <a:t>Eij</a:t>
            </a:r>
            <a:r>
              <a:rPr lang="en-GB" baseline="0" dirty="0" smtClean="0"/>
              <a:t> range between 0 and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C1523-478A-4889-8C0E-7315F14E8EFA}" type="slidenum">
              <a:rPr lang="nl-NL" smtClean="0"/>
              <a:pPr/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Book and </a:t>
            </a:r>
            <a:r>
              <a:rPr lang="en-GB" dirty="0" err="1" smtClean="0"/>
              <a:t>InternalUser</a:t>
            </a:r>
            <a:r>
              <a:rPr lang="en-GB" dirty="0" smtClean="0"/>
              <a:t> use</a:t>
            </a:r>
            <a:r>
              <a:rPr lang="en-GB" baseline="0" dirty="0" smtClean="0"/>
              <a:t> only objects coming from the standard classes, that is why they score 0 </a:t>
            </a:r>
            <a:r>
              <a:rPr lang="en-GB" baseline="0" dirty="0" err="1" smtClean="0"/>
              <a:t>0</a:t>
            </a:r>
            <a:r>
              <a:rPr lang="en-GB" baseline="0" dirty="0" smtClean="0"/>
              <a:t> </a:t>
            </a:r>
            <a:r>
              <a:rPr lang="en-GB" baseline="0" dirty="0" err="1" smtClean="0"/>
              <a:t>0</a:t>
            </a:r>
            <a:r>
              <a:rPr lang="en-GB" baseline="0" dirty="0" smtClean="0"/>
              <a:t> . This is also the reason why these classes are kind of apart at the previous slide.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C1523-478A-4889-8C0E-7315F14E8EFA}" type="slidenum">
              <a:rPr lang="nl-NL" smtClean="0"/>
              <a:pPr/>
              <a:t>34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Clements, Paul ; Bachmann, Felix ; Bass, Len ;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Garlan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David ;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Ivers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James ; Little, Reed ; Nord,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Robert ; Stafford, Judith: Documenting Software Architecture. 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Boston : Addison-Wesley, 2002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C1523-478A-4889-8C0E-7315F14E8EFA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start with the “as implemented</a:t>
            </a:r>
            <a:r>
              <a:rPr lang="en-GB" baseline="0" dirty="0" smtClean="0"/>
              <a:t>” architecture so you can start with your assignment!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C1523-478A-4889-8C0E-7315F14E8EFA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Chikofsky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Elliot J. ; Cross II., James H.: Reverse Engineering and Design Recovery: A Taxonomy. In: </a:t>
            </a:r>
            <a:r>
              <a:rPr lang="nn-NO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IEEE </a:t>
            </a:r>
            <a:r>
              <a:rPr lang="nn-NO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Software</a:t>
            </a:r>
            <a:r>
              <a:rPr lang="nn-NO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7 (1990), Januar, Nr. 1, S. 13–17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C1523-478A-4889-8C0E-7315F14E8EFA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Chikofsky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Elliot J. ; Cross II., James H.: Reverse Engineering and Design Recovery: A Taxonomy. In: </a:t>
            </a:r>
            <a:r>
              <a:rPr lang="nn-NO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IEEE </a:t>
            </a:r>
            <a:r>
              <a:rPr lang="nn-NO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Software</a:t>
            </a:r>
            <a:r>
              <a:rPr lang="nn-NO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7 (1990), Januar, Nr. 1, S. 13–17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C1523-478A-4889-8C0E-7315F14E8EFA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Static attributes are underlined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C1523-478A-4889-8C0E-7315F14E8EFA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Generalization and realization relationships are examples of abstraction mechanisms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commonly used in Object Oriented programming that can be shown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a class diagram. Aggregation, association and dependency relationships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displayed in a class diagram to indicate that a class has access to resources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(attributes or operations) from another class.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generalization relationship connects two classes when one inherits features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(attributes and methods) from the other. The subclass can add further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features and can redefine inherited methods (overriding).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realization relationship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connects a class to an interface if the class implements all methods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declared in the interface. Users of this class are ensured that the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the realized interface are actually available.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Generalization and realization relationships satisfy the substitutability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principle: in every place in the program where a location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superclass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/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interface type is declared and used, an instance of any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sublass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/class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realizing the interface can actually occur.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Relationships of access kind hold between pairs of classes each time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class possesses a way to reference the other. Conceptually, access relationships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 be categorized by relative strength. A quite strong relationship is the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aggregation. A class is related to another class by an aggregation relationship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if the latter is a part-of the former. This means that the existence of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object of the first class requires that one or more objects of the other class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do also exist, in that they are an integral part of the first object. Participants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aggregation relationships may have their own independent life, but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 possible to conceive the whole (first class) without adding also the parts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(second class). An even stronger relationships is 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composition. It is a 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 aggregation in which the parts and the whole have the same lifetime,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that the parts, possibly created later, can not survive after the death of the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whole.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weaker relationship among classes than the aggregation is 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association.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Two classes are connected by a (bidirectional) association if there is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possibility to navigate from an object instantiating the first class to an object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instantiating the second class (and vice versa). Unidirectional associations exist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when only one-way navigation is possible. Navigation from an object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another one requires that a stable reference exists in the first object toward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other one. In this way, the second object can be accessed at any time from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first one.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 even weaker relationship among classes is 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dependency. A dependency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holds between two classes if any change in one class (the target of the dependency) might affect the dependent class. The typical case is a class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that uses resources from another class (e.g., invoking one of its methods).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course, aggregation and association are subsumed by dependency.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C1523-478A-4889-8C0E-7315F14E8EFA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</a:t>
            </a:r>
            <a:r>
              <a:rPr lang="en-GB" baseline="0" dirty="0" smtClean="0"/>
              <a:t> – ingoing information for an object (variable, field, method parameter)</a:t>
            </a:r>
          </a:p>
          <a:p>
            <a:r>
              <a:rPr lang="en-GB" baseline="0" dirty="0" smtClean="0"/>
              <a:t>Out – idem outgoing</a:t>
            </a:r>
          </a:p>
          <a:p>
            <a:r>
              <a:rPr lang="en-GB" baseline="0" dirty="0" smtClean="0"/>
              <a:t>Gen – information being added</a:t>
            </a:r>
          </a:p>
          <a:p>
            <a:r>
              <a:rPr lang="en-GB" baseline="0" dirty="0" smtClean="0"/>
              <a:t>Kill – information being removed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C1523-478A-4889-8C0E-7315F14E8EFA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solution produced by the algorithm in Fig. 2.3 has the property of being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valid for all program executions that give rise to the data flows represented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the OFG. Since the OFG has been defined in order to take into account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all statically possible data flows, the resulting solution is conservative (safe),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that no data flow can ever occur at run time which is not represented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path in the OFG. However, in general it is impossible to decide statically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path is feasible or not (i.e., if it can actually be executed for some input).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Thus, the solution produced by the algorithm might be over-conservative,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that it may permit flow propagation along infeasible paths. Consequently,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flow information is present at a node, there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may be an execution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program that actually produces it, while if it is absent, it is ensured that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execution can ever produce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C1523-478A-4889-8C0E-7315F14E8EFA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blue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</p:spPr>
      </p:pic>
      <p:pic>
        <p:nvPicPr>
          <p:cNvPr id="50185" name="Picture 9" descr="blue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SET / W&amp;I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D4B971D-A69E-4C5F-AA1D-3268207877C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70EDBEA-C643-4C0D-AD53-3FFAB09344BC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SET / W&amp;I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2FFC3EA-DB7A-4FEC-839F-5BB422266AA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8C77CD-464A-4E8D-AE06-8C22E7EF00A5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188" y="0"/>
            <a:ext cx="8024812" cy="573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/ SET / W&amp;I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670300" y="6567488"/>
            <a:ext cx="576263" cy="1873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4366E85-2EA6-43DF-8059-AD8B60D0B1C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130550" y="6567488"/>
            <a:ext cx="539750" cy="187325"/>
          </a:xfrm>
        </p:spPr>
        <p:txBody>
          <a:bodyPr/>
          <a:lstStyle>
            <a:lvl1pPr>
              <a:defRPr/>
            </a:lvl1pPr>
          </a:lstStyle>
          <a:p>
            <a:fld id="{FFE2571C-6C80-40A7-B08B-388CBD9A97B8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8018191-9E0C-4CC6-A30B-FABAEEF280F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933E6D4-38CD-4102-BD56-549C96E439FA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51EEE76-53A3-4FD1-8FA1-6B2985E8F3F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EA30C5D-E519-47B8-9561-3802D8934F5A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6D25F29-C25A-4CE1-9B7B-F4D51FF5AD4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AB040F2-F2A2-4E87-B6E2-B2AB886148F2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01AB4F2-8719-4C11-B9C8-4AA7C291C9C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CD02E8D-B068-4D26-9047-9FFBB36233E8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F719337-DCB2-4FFE-9FF9-34CEBDD1D6C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5B619B-F044-4D13-B5FD-3FE6903C1A8E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316038E-8EC3-429E-82D9-2CFAE076AFB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E67F77B-1A6F-438C-BB5E-3AE65F691868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SET / W&amp;I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7B96B5A-603F-4D20-B388-457C0B1B4BA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6E47BCE-56A5-47D9-A81B-3EC54DAE845C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5268B78-68D7-4A10-BBB4-14410A9EDE0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8CC9F9A-F3AC-45E3-ACE3-523BF676FE88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0E36564-BC4B-4115-921C-805E65B9632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0E8CF83-742A-4A0B-9935-F0E7B7D07602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F7327AC-84A1-4BDF-854A-81FAD1620BC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D23DED-1336-48FA-BCB1-5FF444FF55D5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1F3B139-CA7D-43F2-908B-31CEEDD529A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47A922-199F-4C39-8BC9-2103371F1DAA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SET / W&amp;I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DDB7EB2-4D5C-4ADC-AA85-ADDB6BFAE40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B65DC7A-6081-4BA0-9503-385F7C64DB50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SET / W&amp;I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B6B9FE8-8AE2-465C-A439-B6DB348BE0C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65847B5-B874-4D8E-BB14-2CE56A64BA69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SET / W&amp;I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5AD97D8-437E-4EEE-AFD5-56EEF6D86B3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97B352A-4FDA-4D83-A244-59A758EBB9ED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SET / W&amp;I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11666CF-DE18-46BF-925D-30E5444C042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7B3F338-A0AA-42DC-9F6F-339AD6CCFA86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SET / W&amp;I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7512934-629E-4B8F-941C-670C3B812B0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96E48B-D958-42C3-8919-7E71E7A07066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SET / W&amp;I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69395E7-89EB-4712-91C4-F979944644F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4D6A4A5-E683-4975-A3E2-D8D79F91C403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SET / W&amp;I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6378F98-679F-4987-BD7F-F8C5FE7E3D7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05E3B6F-ACCC-4A83-ADD8-EAF5D4C90B75}" type="datetime1">
              <a:rPr lang="nl-NL"/>
              <a:pPr/>
              <a:t>22-2-2010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9" name="Picture 17" descr="blue bar 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2879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/>
              <a:t>/ SET / W&amp;I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567488"/>
            <a:ext cx="576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nl-NL"/>
              <a:t>PAGE </a:t>
            </a:r>
            <a:fld id="{754D5471-E798-4C15-8524-C60F55AA3CB7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8"/>
            <a:ext cx="539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E60854D8-C201-4F4F-B895-F974957B7EA5}" type="datetime1">
              <a:rPr lang="nl-NL"/>
              <a:pPr/>
              <a:t>22-2-2010</a:t>
            </a:fld>
            <a:endParaRPr lang="nl-NL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78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52" name="Picture 16" descr="blue bar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</p:spPr>
      </p:pic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191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2879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2191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567488"/>
            <a:ext cx="576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nl-NL"/>
              <a:t>PAGE </a:t>
            </a:r>
            <a:fld id="{9D664242-A07D-4F47-83E7-86A94651584F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19149" name="Picture 13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</p:spPr>
      </p:pic>
      <p:sp>
        <p:nvSpPr>
          <p:cNvPr id="2191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8"/>
            <a:ext cx="539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4AA2F27B-D967-4C90-98F6-DE1D4A83B191}" type="datetime1">
              <a:rPr lang="nl-NL"/>
              <a:pPr/>
              <a:t>22-2-2010</a:t>
            </a:fld>
            <a:endParaRPr lang="nl-NL"/>
          </a:p>
        </p:txBody>
      </p:sp>
      <p:sp>
        <p:nvSpPr>
          <p:cNvPr id="2191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ach.win.tue.n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k.uni-bremen.de/st/lehredetails.php?id=3&amp;lehre_id=30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5616575" cy="946150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2IS55 Software </a:t>
            </a:r>
            <a:r>
              <a:rPr lang="nl-NL" dirty="0" err="1" smtClean="0">
                <a:solidFill>
                  <a:schemeClr val="tx1"/>
                </a:solidFill>
              </a:rPr>
              <a:t>Evolution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428596" y="2071678"/>
            <a:ext cx="54006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sz="4400" b="1" dirty="0" err="1" smtClean="0">
                <a:solidFill>
                  <a:schemeClr val="tx2"/>
                </a:solidFill>
              </a:rPr>
              <a:t>Architecture</a:t>
            </a:r>
            <a:r>
              <a:rPr lang="nl-NL" sz="4400" b="1" dirty="0" smtClean="0">
                <a:solidFill>
                  <a:schemeClr val="tx2"/>
                </a:solidFill>
              </a:rPr>
              <a:t> </a:t>
            </a:r>
            <a:r>
              <a:rPr lang="nl-NL" sz="4400" b="1" dirty="0" err="1" smtClean="0">
                <a:solidFill>
                  <a:schemeClr val="tx2"/>
                </a:solidFill>
              </a:rPr>
              <a:t>Evolution</a:t>
            </a:r>
            <a:endParaRPr lang="nl-NL" sz="44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596" y="3786190"/>
            <a:ext cx="392909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Alexander Serebrenik</a:t>
            </a:r>
            <a:endParaRPr kumimoji="0" lang="nl-NL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Architecture Reconstruction </a:t>
            </a:r>
            <a:r>
              <a:rPr lang="en-GB" dirty="0" smtClean="0">
                <a:sym typeface="Symbol"/>
              </a:rPr>
              <a:t> UML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974"/>
            <a:ext cx="7993062" cy="5018107"/>
          </a:xfrm>
        </p:spPr>
        <p:txBody>
          <a:bodyPr/>
          <a:lstStyle/>
          <a:p>
            <a:r>
              <a:rPr lang="en-GB" dirty="0" smtClean="0"/>
              <a:t>UML</a:t>
            </a:r>
          </a:p>
          <a:p>
            <a:pPr lvl="1"/>
            <a:r>
              <a:rPr lang="en-GB" i="1" dirty="0" smtClean="0"/>
              <a:t>De facto </a:t>
            </a:r>
            <a:r>
              <a:rPr lang="en-GB" dirty="0" smtClean="0"/>
              <a:t>standard architecture description language</a:t>
            </a:r>
          </a:p>
          <a:p>
            <a:pPr lvl="1"/>
            <a:r>
              <a:rPr lang="en-GB" dirty="0" smtClean="0"/>
              <a:t>Various diagrams corresponding to different views</a:t>
            </a:r>
          </a:p>
          <a:p>
            <a:pPr lvl="2"/>
            <a:r>
              <a:rPr lang="en-GB" dirty="0" smtClean="0"/>
              <a:t>Structure:</a:t>
            </a:r>
          </a:p>
          <a:p>
            <a:pPr lvl="3"/>
            <a:r>
              <a:rPr lang="en-GB" dirty="0" smtClean="0"/>
              <a:t>Class diagrams, package diagrams</a:t>
            </a:r>
          </a:p>
          <a:p>
            <a:pPr lvl="2"/>
            <a:r>
              <a:rPr lang="en-GB" dirty="0" smtClean="0"/>
              <a:t>Behaviour: </a:t>
            </a:r>
          </a:p>
          <a:p>
            <a:pPr lvl="3"/>
            <a:r>
              <a:rPr lang="en-GB" dirty="0" smtClean="0"/>
              <a:t>Sequence diagrams, state machines, activity diagrams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AR is implemented in many commercial, open-source and academic tools </a:t>
            </a:r>
          </a:p>
          <a:p>
            <a:pPr lvl="1"/>
            <a:r>
              <a:rPr lang="en-GB" dirty="0" smtClean="0"/>
              <a:t>Assignment 3!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@TU/</a:t>
            </a:r>
            <a:r>
              <a:rPr lang="en-GB" dirty="0" err="1" smtClean="0">
                <a:solidFill>
                  <a:schemeClr val="bg1"/>
                </a:solidFill>
              </a:rPr>
              <a:t>e</a:t>
            </a:r>
            <a:r>
              <a:rPr lang="en-GB" dirty="0" smtClean="0"/>
              <a:t>: CPP2XMI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sp>
        <p:nvSpPr>
          <p:cNvPr id="7" name="Left Arrow 6"/>
          <p:cNvSpPr/>
          <p:nvPr/>
        </p:nvSpPr>
        <p:spPr>
          <a:xfrm>
            <a:off x="6215074" y="2285992"/>
            <a:ext cx="2214578" cy="71438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Today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AR: Class diagrams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0108"/>
            <a:ext cx="7993062" cy="446075"/>
          </a:xfrm>
        </p:spPr>
        <p:txBody>
          <a:bodyPr/>
          <a:lstStyle/>
          <a:p>
            <a:r>
              <a:rPr lang="en-GB" dirty="0" smtClean="0"/>
              <a:t>Basic idea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214282" y="1533465"/>
            <a:ext cx="4857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import </a:t>
            </a:r>
            <a:r>
              <a:rPr lang="en-GB" sz="2000" dirty="0" err="1" smtClean="0"/>
              <a:t>java.util</a:t>
            </a:r>
            <a:r>
              <a:rPr lang="en-GB" sz="2000" dirty="0" smtClean="0"/>
              <a:t>.*;</a:t>
            </a:r>
          </a:p>
          <a:p>
            <a:endParaRPr lang="en-GB" sz="2000" dirty="0" smtClean="0"/>
          </a:p>
          <a:p>
            <a:r>
              <a:rPr lang="en-GB" sz="2000" dirty="0" smtClean="0"/>
              <a:t>class User {</a:t>
            </a:r>
          </a:p>
          <a:p>
            <a:r>
              <a:rPr lang="en-GB" sz="2000" dirty="0" smtClean="0"/>
              <a:t>    </a:t>
            </a:r>
            <a:r>
              <a:rPr lang="en-GB" sz="2000" dirty="0" err="1" smtClean="0"/>
              <a:t>int</a:t>
            </a:r>
            <a:r>
              <a:rPr lang="en-GB" sz="2000" dirty="0" smtClean="0"/>
              <a:t> </a:t>
            </a:r>
            <a:r>
              <a:rPr lang="en-GB" sz="2000" dirty="0" err="1" smtClean="0"/>
              <a:t>userCode</a:t>
            </a:r>
            <a:r>
              <a:rPr lang="en-GB" sz="2000" dirty="0" smtClean="0"/>
              <a:t>;</a:t>
            </a:r>
          </a:p>
          <a:p>
            <a:r>
              <a:rPr lang="en-GB" sz="2000" dirty="0" smtClean="0"/>
              <a:t>    String </a:t>
            </a:r>
            <a:r>
              <a:rPr lang="en-GB" sz="2000" dirty="0" err="1" smtClean="0"/>
              <a:t>fullName</a:t>
            </a:r>
            <a:r>
              <a:rPr lang="en-GB" sz="2000" dirty="0" smtClean="0"/>
              <a:t>;</a:t>
            </a:r>
          </a:p>
          <a:p>
            <a:r>
              <a:rPr lang="en-GB" sz="2000" dirty="0" smtClean="0"/>
              <a:t>    static </a:t>
            </a:r>
            <a:r>
              <a:rPr lang="en-GB" sz="2000" dirty="0" err="1" smtClean="0"/>
              <a:t>int</a:t>
            </a:r>
            <a:r>
              <a:rPr lang="en-GB" sz="2000" dirty="0" smtClean="0"/>
              <a:t> </a:t>
            </a:r>
            <a:r>
              <a:rPr lang="en-GB" sz="2000" dirty="0" err="1" smtClean="0"/>
              <a:t>nextCodeAv</a:t>
            </a:r>
            <a:r>
              <a:rPr lang="en-GB" sz="2000" dirty="0" smtClean="0"/>
              <a:t> = 0;</a:t>
            </a:r>
          </a:p>
          <a:p>
            <a:r>
              <a:rPr lang="en-GB" sz="2000" dirty="0" smtClean="0"/>
              <a:t>    …</a:t>
            </a:r>
          </a:p>
          <a:p>
            <a:r>
              <a:rPr lang="en-GB" sz="2000" dirty="0" smtClean="0"/>
              <a:t>    public User(String name) {</a:t>
            </a:r>
          </a:p>
          <a:p>
            <a:r>
              <a:rPr lang="en-GB" sz="2000" dirty="0" smtClean="0"/>
              <a:t>            </a:t>
            </a:r>
            <a:r>
              <a:rPr lang="en-GB" sz="2000" dirty="0" err="1" smtClean="0"/>
              <a:t>fullname</a:t>
            </a:r>
            <a:r>
              <a:rPr lang="en-GB" sz="2000" dirty="0" smtClean="0"/>
              <a:t> = Name;</a:t>
            </a:r>
          </a:p>
          <a:p>
            <a:r>
              <a:rPr lang="en-GB" sz="2000" dirty="0" smtClean="0"/>
              <a:t>            </a:t>
            </a:r>
            <a:r>
              <a:rPr lang="en-GB" sz="2000" dirty="0" err="1" smtClean="0"/>
              <a:t>userCode</a:t>
            </a:r>
            <a:r>
              <a:rPr lang="en-GB" sz="2000" dirty="0" smtClean="0"/>
              <a:t> = </a:t>
            </a:r>
            <a:r>
              <a:rPr lang="en-GB" sz="2000" dirty="0" err="1" smtClean="0"/>
              <a:t>User.nextCodeAv</a:t>
            </a:r>
            <a:r>
              <a:rPr lang="en-GB" sz="2000" dirty="0" smtClean="0"/>
              <a:t>++;</a:t>
            </a:r>
          </a:p>
          <a:p>
            <a:r>
              <a:rPr lang="en-GB" sz="2000" dirty="0" smtClean="0"/>
              <a:t>    }</a:t>
            </a:r>
          </a:p>
          <a:p>
            <a:r>
              <a:rPr lang="en-GB" sz="2000" dirty="0" smtClean="0"/>
              <a:t>   </a:t>
            </a:r>
          </a:p>
          <a:p>
            <a:r>
              <a:rPr lang="en-GB" sz="2000" dirty="0" smtClean="0"/>
              <a:t>    public </a:t>
            </a:r>
            <a:r>
              <a:rPr lang="en-GB" sz="2000" dirty="0" err="1" smtClean="0"/>
              <a:t>int</a:t>
            </a:r>
            <a:r>
              <a:rPr lang="en-GB" sz="2000" dirty="0" smtClean="0"/>
              <a:t> </a:t>
            </a:r>
            <a:r>
              <a:rPr lang="en-GB" sz="2000" dirty="0" err="1" smtClean="0"/>
              <a:t>getCode</a:t>
            </a:r>
            <a:r>
              <a:rPr lang="en-GB" sz="2000" dirty="0" smtClean="0"/>
              <a:t>() {</a:t>
            </a:r>
          </a:p>
          <a:p>
            <a:r>
              <a:rPr lang="en-GB" sz="2000" dirty="0" smtClean="0"/>
              <a:t>            return </a:t>
            </a:r>
            <a:r>
              <a:rPr lang="en-GB" sz="2000" dirty="0" err="1" smtClean="0"/>
              <a:t>userCode</a:t>
            </a:r>
            <a:r>
              <a:rPr lang="en-GB" sz="2000" dirty="0" smtClean="0"/>
              <a:t>;</a:t>
            </a:r>
          </a:p>
          <a:p>
            <a:r>
              <a:rPr lang="en-GB" sz="2000" dirty="0" smtClean="0"/>
              <a:t>    }</a:t>
            </a:r>
          </a:p>
          <a:p>
            <a:r>
              <a:rPr lang="en-GB" sz="2000" dirty="0" smtClean="0"/>
              <a:t>}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6000760" y="1643050"/>
            <a:ext cx="242889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User</a:t>
            </a:r>
            <a:endParaRPr lang="en-GB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000760" y="2285992"/>
            <a:ext cx="2428892" cy="157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err="1" smtClean="0"/>
              <a:t>userCode</a:t>
            </a:r>
            <a:r>
              <a:rPr lang="en-GB" sz="2000" b="1" dirty="0" smtClean="0"/>
              <a:t>: </a:t>
            </a:r>
            <a:r>
              <a:rPr lang="en-GB" sz="2000" b="1" dirty="0" err="1" smtClean="0"/>
              <a:t>int</a:t>
            </a:r>
            <a:endParaRPr lang="en-GB" sz="2000" b="1" dirty="0" smtClean="0"/>
          </a:p>
          <a:p>
            <a:r>
              <a:rPr lang="en-GB" sz="2000" b="1" dirty="0" err="1" smtClean="0"/>
              <a:t>fullName</a:t>
            </a:r>
            <a:r>
              <a:rPr lang="en-GB" sz="2000" b="1" dirty="0" smtClean="0"/>
              <a:t>: String</a:t>
            </a:r>
          </a:p>
          <a:p>
            <a:r>
              <a:rPr lang="en-GB" sz="2000" b="1" u="sng" dirty="0" err="1" smtClean="0"/>
              <a:t>nextCodeAv</a:t>
            </a:r>
            <a:r>
              <a:rPr lang="en-GB" sz="2000" b="1" u="sng" dirty="0" smtClean="0"/>
              <a:t>: </a:t>
            </a:r>
            <a:r>
              <a:rPr lang="en-GB" sz="2000" b="1" u="sng" dirty="0" err="1" smtClean="0"/>
              <a:t>int</a:t>
            </a:r>
            <a:endParaRPr lang="en-GB" sz="2000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6000760" y="3857628"/>
            <a:ext cx="2428892" cy="157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User(String name)</a:t>
            </a:r>
          </a:p>
          <a:p>
            <a:r>
              <a:rPr lang="en-GB" sz="2000" b="1" dirty="0" err="1" smtClean="0"/>
              <a:t>getCode</a:t>
            </a:r>
            <a:r>
              <a:rPr lang="en-GB" sz="2000" b="1" dirty="0" smtClean="0"/>
              <a:t>(): </a:t>
            </a:r>
            <a:r>
              <a:rPr lang="en-GB" sz="2000" b="1" dirty="0" err="1" smtClean="0"/>
              <a:t>int</a:t>
            </a:r>
            <a:endParaRPr lang="en-GB" sz="2000" b="1" dirty="0"/>
          </a:p>
        </p:txBody>
      </p:sp>
      <p:sp>
        <p:nvSpPr>
          <p:cNvPr id="13" name="Right Arrow 12"/>
          <p:cNvSpPr/>
          <p:nvPr/>
        </p:nvSpPr>
        <p:spPr>
          <a:xfrm>
            <a:off x="4786314" y="2571744"/>
            <a:ext cx="571504" cy="1857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the relationships?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701272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0694" y="1071546"/>
            <a:ext cx="321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Tonella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Potrich</a:t>
            </a:r>
            <a:r>
              <a:rPr lang="en-GB" sz="2400" b="1" dirty="0" smtClean="0"/>
              <a:t> 2005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Library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5072074"/>
            <a:ext cx="7993062" cy="1166805"/>
          </a:xfrm>
        </p:spPr>
        <p:txBody>
          <a:bodyPr/>
          <a:lstStyle/>
          <a:p>
            <a:r>
              <a:rPr lang="en-GB" dirty="0" smtClean="0"/>
              <a:t>Looks strange… </a:t>
            </a:r>
          </a:p>
          <a:p>
            <a:r>
              <a:rPr lang="en-GB" dirty="0" smtClean="0"/>
              <a:t>No relations between the library, its documents and its users?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7096141" cy="392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0694" y="1071546"/>
            <a:ext cx="321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Tonella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Potrich</a:t>
            </a:r>
            <a:r>
              <a:rPr lang="en-GB" sz="2400" b="1" dirty="0" smtClean="0"/>
              <a:t> 2005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going 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4" y="3143248"/>
            <a:ext cx="4714876" cy="3143272"/>
          </a:xfrm>
        </p:spPr>
        <p:txBody>
          <a:bodyPr/>
          <a:lstStyle/>
          <a:p>
            <a:r>
              <a:rPr lang="en-GB" dirty="0" smtClean="0"/>
              <a:t>Relation between </a:t>
            </a:r>
            <a:r>
              <a:rPr lang="en-GB" dirty="0" smtClean="0">
                <a:solidFill>
                  <a:schemeClr val="bg1"/>
                </a:solidFill>
              </a:rPr>
              <a:t>Library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bg1"/>
                </a:solidFill>
              </a:rPr>
              <a:t>Map/Collection</a:t>
            </a:r>
          </a:p>
          <a:p>
            <a:pPr lvl="1"/>
            <a:r>
              <a:rPr lang="en-GB" dirty="0" smtClean="0"/>
              <a:t>Not drawn: library classes</a:t>
            </a:r>
          </a:p>
          <a:p>
            <a:r>
              <a:rPr lang="en-GB" dirty="0" smtClean="0"/>
              <a:t>Containers are </a:t>
            </a:r>
            <a:r>
              <a:rPr lang="en-GB" dirty="0" smtClean="0">
                <a:solidFill>
                  <a:schemeClr val="bg1"/>
                </a:solidFill>
              </a:rPr>
              <a:t>weakly typed</a:t>
            </a:r>
          </a:p>
          <a:p>
            <a:pPr lvl="1"/>
            <a:r>
              <a:rPr lang="en-GB" dirty="0" smtClean="0"/>
              <a:t>Collect objects of the type that is not yet declared</a:t>
            </a:r>
          </a:p>
          <a:p>
            <a:r>
              <a:rPr lang="en-GB" dirty="0" smtClean="0"/>
              <a:t>Relation between Library and User is </a:t>
            </a:r>
            <a:r>
              <a:rPr lang="en-GB" dirty="0" smtClean="0">
                <a:solidFill>
                  <a:schemeClr val="bg1"/>
                </a:solidFill>
              </a:rPr>
              <a:t>missed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214282" y="1071546"/>
            <a:ext cx="4929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class Library {</a:t>
            </a:r>
          </a:p>
          <a:p>
            <a:r>
              <a:rPr lang="en-GB" sz="2000" dirty="0" smtClean="0"/>
              <a:t>    Map documents = new </a:t>
            </a:r>
            <a:r>
              <a:rPr lang="en-GB" sz="2000" dirty="0" err="1" smtClean="0"/>
              <a:t>HashMap</a:t>
            </a:r>
            <a:r>
              <a:rPr lang="en-GB" sz="2000" dirty="0" smtClean="0"/>
              <a:t>();</a:t>
            </a:r>
          </a:p>
          <a:p>
            <a:r>
              <a:rPr lang="en-GB" sz="2000" dirty="0" smtClean="0"/>
              <a:t>    Map users = new </a:t>
            </a:r>
            <a:r>
              <a:rPr lang="en-GB" sz="2000" dirty="0" err="1" smtClean="0"/>
              <a:t>HashMap</a:t>
            </a:r>
            <a:r>
              <a:rPr lang="en-GB" sz="2000" dirty="0" smtClean="0"/>
              <a:t>();</a:t>
            </a:r>
          </a:p>
          <a:p>
            <a:r>
              <a:rPr lang="en-GB" sz="2000" dirty="0" smtClean="0"/>
              <a:t>    Collection loans = new </a:t>
            </a:r>
            <a:r>
              <a:rPr lang="en-GB" sz="2000" dirty="0" err="1" smtClean="0"/>
              <a:t>LinkedList</a:t>
            </a:r>
            <a:r>
              <a:rPr lang="en-GB" sz="2000" dirty="0" smtClean="0"/>
              <a:t>();</a:t>
            </a:r>
          </a:p>
          <a:p>
            <a:r>
              <a:rPr lang="en-GB" sz="2000" dirty="0" smtClean="0"/>
              <a:t>    </a:t>
            </a:r>
          </a:p>
          <a:p>
            <a:r>
              <a:rPr lang="en-GB" sz="2000" dirty="0" smtClean="0"/>
              <a:t>    public </a:t>
            </a:r>
            <a:r>
              <a:rPr lang="en-GB" sz="2000" dirty="0" err="1" smtClean="0"/>
              <a:t>boolean</a:t>
            </a:r>
            <a:r>
              <a:rPr lang="en-GB" sz="2000" dirty="0" smtClean="0"/>
              <a:t> </a:t>
            </a:r>
            <a:r>
              <a:rPr lang="en-GB" sz="2000" dirty="0" err="1" smtClean="0"/>
              <a:t>addUser</a:t>
            </a:r>
            <a:r>
              <a:rPr lang="en-GB" sz="2000" dirty="0" smtClean="0"/>
              <a:t>(User user) {</a:t>
            </a:r>
          </a:p>
          <a:p>
            <a:r>
              <a:rPr lang="en-GB" sz="2000" dirty="0" smtClean="0"/>
              <a:t>        if (!</a:t>
            </a:r>
            <a:r>
              <a:rPr lang="en-GB" sz="2000" dirty="0" err="1" smtClean="0"/>
              <a:t>users.containsValue</a:t>
            </a:r>
            <a:r>
              <a:rPr lang="en-GB" sz="2000" dirty="0" smtClean="0"/>
              <a:t>(user)) {</a:t>
            </a:r>
          </a:p>
          <a:p>
            <a:r>
              <a:rPr lang="en-GB" sz="2000" dirty="0" smtClean="0"/>
              <a:t>	</a:t>
            </a:r>
            <a:r>
              <a:rPr lang="en-GB" sz="2000" dirty="0" err="1" smtClean="0"/>
              <a:t>users.put</a:t>
            </a:r>
            <a:r>
              <a:rPr lang="en-GB" sz="2000" dirty="0" smtClean="0"/>
              <a:t>(</a:t>
            </a:r>
          </a:p>
          <a:p>
            <a:r>
              <a:rPr lang="en-GB" sz="2000" dirty="0" smtClean="0"/>
              <a:t>	      new Integer(</a:t>
            </a:r>
          </a:p>
          <a:p>
            <a:r>
              <a:rPr lang="en-GB" sz="2000" dirty="0" smtClean="0"/>
              <a:t>		</a:t>
            </a:r>
            <a:r>
              <a:rPr lang="en-GB" sz="2000" dirty="0" err="1" smtClean="0"/>
              <a:t>user.getCode</a:t>
            </a:r>
            <a:r>
              <a:rPr lang="en-GB" sz="2000" dirty="0" smtClean="0"/>
              <a:t>()), </a:t>
            </a:r>
          </a:p>
          <a:p>
            <a:r>
              <a:rPr lang="en-GB" sz="2000" dirty="0" smtClean="0"/>
              <a:t>	      user);</a:t>
            </a:r>
          </a:p>
          <a:p>
            <a:r>
              <a:rPr lang="en-GB" sz="2000" dirty="0" smtClean="0"/>
              <a:t>	return true;</a:t>
            </a:r>
          </a:p>
          <a:p>
            <a:r>
              <a:rPr lang="en-GB" sz="2000" dirty="0" smtClean="0"/>
              <a:t>       }</a:t>
            </a:r>
          </a:p>
          <a:p>
            <a:r>
              <a:rPr lang="en-GB" sz="2000" dirty="0" smtClean="0"/>
              <a:t>       return false;</a:t>
            </a:r>
          </a:p>
          <a:p>
            <a:r>
              <a:rPr lang="en-GB" sz="2000" dirty="0" smtClean="0"/>
              <a:t>    }	</a:t>
            </a:r>
          </a:p>
          <a:p>
            <a:r>
              <a:rPr lang="en-GB" sz="2000" dirty="0" smtClean="0"/>
              <a:t>}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0108"/>
            <a:ext cx="7993062" cy="4714908"/>
          </a:xfrm>
        </p:spPr>
        <p:txBody>
          <a:bodyPr/>
          <a:lstStyle/>
          <a:p>
            <a:r>
              <a:rPr lang="en-US" dirty="0" smtClean="0"/>
              <a:t>Flow of information about objects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creation</a:t>
            </a:r>
            <a:r>
              <a:rPr lang="en-US" dirty="0" smtClean="0"/>
              <a:t> by allocation statements,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assignment</a:t>
            </a:r>
            <a:r>
              <a:rPr lang="en-US" dirty="0" smtClean="0"/>
              <a:t> to variables,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storage</a:t>
            </a:r>
            <a:r>
              <a:rPr lang="en-US" dirty="0" smtClean="0"/>
              <a:t> in class fields,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usage</a:t>
            </a:r>
            <a:r>
              <a:rPr lang="en-US" dirty="0" smtClean="0"/>
              <a:t> in method invocations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Data-flow analysis</a:t>
            </a:r>
          </a:p>
          <a:p>
            <a:pPr lvl="1"/>
            <a:r>
              <a:rPr lang="en-US" dirty="0" smtClean="0"/>
              <a:t>We need a </a:t>
            </a:r>
            <a:r>
              <a:rPr lang="en-US" dirty="0" smtClean="0">
                <a:solidFill>
                  <a:schemeClr val="bg1"/>
                </a:solidFill>
              </a:rPr>
              <a:t>data structure </a:t>
            </a:r>
            <a:r>
              <a:rPr lang="en-US" dirty="0" smtClean="0"/>
              <a:t>to propagate the information</a:t>
            </a:r>
          </a:p>
          <a:p>
            <a:pPr lvl="1"/>
            <a:r>
              <a:rPr lang="en-US" dirty="0" smtClean="0"/>
              <a:t>It should represent </a:t>
            </a:r>
            <a:r>
              <a:rPr lang="en-US" dirty="0" smtClean="0">
                <a:solidFill>
                  <a:schemeClr val="bg1"/>
                </a:solidFill>
              </a:rPr>
              <a:t>relations between objects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Both </a:t>
            </a:r>
            <a:r>
              <a:rPr lang="en-US" dirty="0" smtClean="0">
                <a:solidFill>
                  <a:schemeClr val="bg1"/>
                </a:solidFill>
              </a:rPr>
              <a:t>backward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bg1"/>
                </a:solidFill>
              </a:rPr>
              <a:t>forward</a:t>
            </a:r>
            <a:r>
              <a:rPr lang="en-US" dirty="0" smtClean="0"/>
              <a:t> propagation 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14480" y="4786322"/>
          <a:ext cx="5139334" cy="578601"/>
        </p:xfrm>
        <a:graphic>
          <a:graphicData uri="http://schemas.openxmlformats.org/presentationml/2006/ole">
            <p:oleObj spid="_x0000_s1026" name="Equation" r:id="rId4" imgW="1917360" imgH="215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643438" y="5929330"/>
          <a:ext cx="3095646" cy="714380"/>
        </p:xfrm>
        <a:graphic>
          <a:graphicData uri="http://schemas.openxmlformats.org/presentationml/2006/ole">
            <p:oleObj spid="_x0000_s1027" name="Equation" r:id="rId5" imgW="1320480" imgH="30456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28596" y="6000768"/>
          <a:ext cx="3035300" cy="714375"/>
        </p:xfrm>
        <a:graphic>
          <a:graphicData uri="http://schemas.openxmlformats.org/presentationml/2006/ole">
            <p:oleObj spid="_x0000_s1029" name="Equation" r:id="rId6" imgW="1295280" imgH="3045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86182" y="592933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of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idea: Object Flow Graph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3532184" cy="5429288"/>
          </a:xfrm>
        </p:spPr>
        <p:txBody>
          <a:bodyPr/>
          <a:lstStyle/>
          <a:p>
            <a:r>
              <a:rPr lang="en-GB" dirty="0" smtClean="0"/>
              <a:t>Vertices: variables,  </a:t>
            </a:r>
          </a:p>
          <a:p>
            <a:r>
              <a:rPr lang="en-GB" dirty="0" smtClean="0"/>
              <a:t>x = </a:t>
            </a:r>
            <a:r>
              <a:rPr lang="en-GB" dirty="0" err="1" smtClean="0"/>
              <a:t>y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x = </a:t>
            </a:r>
            <a:r>
              <a:rPr lang="en-GB" dirty="0" err="1" smtClean="0"/>
              <a:t>y.m</a:t>
            </a:r>
            <a:r>
              <a:rPr lang="en-GB" dirty="0" smtClean="0"/>
              <a:t>(a</a:t>
            </a:r>
            <a:r>
              <a:rPr lang="en-GB" baseline="-25000" dirty="0" smtClean="0"/>
              <a:t>1</a:t>
            </a:r>
            <a:r>
              <a:rPr lang="en-GB" dirty="0" smtClean="0"/>
              <a:t>, …, </a:t>
            </a:r>
            <a:r>
              <a:rPr lang="en-GB" dirty="0" err="1" smtClean="0"/>
              <a:t>a</a:t>
            </a:r>
            <a:r>
              <a:rPr lang="en-GB" baseline="-25000" dirty="0" err="1" smtClean="0"/>
              <a:t>k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Method </a:t>
            </a:r>
            <a:r>
              <a:rPr lang="en-GB" dirty="0" err="1" smtClean="0"/>
              <a:t>m</a:t>
            </a:r>
            <a:r>
              <a:rPr lang="en-GB" dirty="0" smtClean="0"/>
              <a:t>(f</a:t>
            </a:r>
            <a:r>
              <a:rPr lang="en-GB" baseline="-25000" dirty="0" smtClean="0"/>
              <a:t>1</a:t>
            </a:r>
            <a:r>
              <a:rPr lang="en-GB" dirty="0" smtClean="0"/>
              <a:t>, …, </a:t>
            </a:r>
            <a:r>
              <a:rPr lang="en-GB" dirty="0" err="1" smtClean="0"/>
              <a:t>f</a:t>
            </a:r>
            <a:r>
              <a:rPr lang="en-GB" baseline="-25000" dirty="0" err="1" smtClean="0"/>
              <a:t>k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x = new </a:t>
            </a:r>
            <a:r>
              <a:rPr lang="en-GB" dirty="0" err="1" smtClean="0"/>
              <a:t>c</a:t>
            </a:r>
            <a:r>
              <a:rPr lang="en-GB" dirty="0" smtClean="0"/>
              <a:t>(a</a:t>
            </a:r>
            <a:r>
              <a:rPr lang="en-GB" baseline="-25000" dirty="0" smtClean="0"/>
              <a:t>1</a:t>
            </a:r>
            <a:r>
              <a:rPr lang="en-GB" dirty="0" smtClean="0"/>
              <a:t>, …, </a:t>
            </a:r>
            <a:r>
              <a:rPr lang="en-GB" dirty="0" err="1" smtClean="0"/>
              <a:t>a</a:t>
            </a:r>
            <a:r>
              <a:rPr lang="en-GB" baseline="-25000" dirty="0" err="1" smtClean="0"/>
              <a:t>k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cs</a:t>
            </a:r>
            <a:r>
              <a:rPr lang="en-GB" dirty="0" smtClean="0"/>
              <a:t> – constructor of </a:t>
            </a:r>
            <a:r>
              <a:rPr lang="en-GB" dirty="0" err="1" smtClean="0"/>
              <a:t>c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grpSp>
        <p:nvGrpSpPr>
          <p:cNvPr id="13" name="Group 12"/>
          <p:cNvGrpSpPr/>
          <p:nvPr/>
        </p:nvGrpSpPr>
        <p:grpSpPr>
          <a:xfrm>
            <a:off x="5286380" y="1643050"/>
            <a:ext cx="1714512" cy="500066"/>
            <a:chOff x="5072066" y="1142984"/>
            <a:chExt cx="1714512" cy="500066"/>
          </a:xfrm>
        </p:grpSpPr>
        <p:sp>
          <p:nvSpPr>
            <p:cNvPr id="7" name="Oval 6"/>
            <p:cNvSpPr/>
            <p:nvPr/>
          </p:nvSpPr>
          <p:spPr>
            <a:xfrm>
              <a:off x="5072066" y="1142984"/>
              <a:ext cx="500066" cy="5000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err="1" smtClean="0">
                  <a:solidFill>
                    <a:schemeClr val="tx1"/>
                  </a:solidFill>
                </a:rPr>
                <a:t>y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286512" y="1142984"/>
              <a:ext cx="500066" cy="5000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x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2"/>
              <a:endCxn id="7" idx="6"/>
            </p:cNvCxnSpPr>
            <p:nvPr/>
          </p:nvCxnSpPr>
          <p:spPr>
            <a:xfrm rot="10800000">
              <a:off x="5572132" y="1393017"/>
              <a:ext cx="71438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5072066" y="2500306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chemeClr val="tx1"/>
                </a:solidFill>
              </a:rPr>
              <a:t>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86512" y="2500306"/>
            <a:ext cx="1571636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chemeClr val="tx1"/>
                </a:solidFill>
              </a:rPr>
              <a:t>m.this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15" idx="6"/>
            <a:endCxn id="16" idx="2"/>
          </p:cNvCxnSpPr>
          <p:nvPr/>
        </p:nvCxnSpPr>
        <p:spPr>
          <a:xfrm>
            <a:off x="5643570" y="2786058"/>
            <a:ext cx="64294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3857620" y="3286124"/>
            <a:ext cx="2143140" cy="642942"/>
            <a:chOff x="3143240" y="3286124"/>
            <a:chExt cx="2143140" cy="642942"/>
          </a:xfrm>
        </p:grpSpPr>
        <p:sp>
          <p:nvSpPr>
            <p:cNvPr id="27" name="Oval 26"/>
            <p:cNvSpPr/>
            <p:nvPr/>
          </p:nvSpPr>
          <p:spPr>
            <a:xfrm>
              <a:off x="3143240" y="3286124"/>
              <a:ext cx="714380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a</a:t>
              </a:r>
              <a:r>
                <a:rPr lang="en-GB" sz="2400" baseline="-25000" dirty="0" smtClean="0">
                  <a:solidFill>
                    <a:schemeClr val="tx1"/>
                  </a:solidFill>
                </a:rPr>
                <a:t>1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endCxn id="27" idx="6"/>
            </p:cNvCxnSpPr>
            <p:nvPr/>
          </p:nvCxnSpPr>
          <p:spPr>
            <a:xfrm rot="10800000">
              <a:off x="3857620" y="3607595"/>
              <a:ext cx="71438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4572000" y="3286124"/>
              <a:ext cx="714380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f</a:t>
              </a:r>
              <a:r>
                <a:rPr lang="en-GB" sz="2400" baseline="-25000" dirty="0" smtClean="0">
                  <a:solidFill>
                    <a:schemeClr val="tx1"/>
                  </a:solidFill>
                </a:rPr>
                <a:t>1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72264" y="3286124"/>
            <a:ext cx="2143140" cy="642942"/>
            <a:chOff x="3143240" y="3286124"/>
            <a:chExt cx="2143140" cy="642942"/>
          </a:xfrm>
        </p:grpSpPr>
        <p:sp>
          <p:nvSpPr>
            <p:cNvPr id="53" name="Oval 52"/>
            <p:cNvSpPr/>
            <p:nvPr/>
          </p:nvSpPr>
          <p:spPr>
            <a:xfrm>
              <a:off x="3143240" y="3286124"/>
              <a:ext cx="714380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err="1" smtClean="0">
                  <a:solidFill>
                    <a:schemeClr val="tx1"/>
                  </a:solidFill>
                </a:rPr>
                <a:t>a</a:t>
              </a:r>
              <a:r>
                <a:rPr lang="en-GB" sz="2400" baseline="-25000" dirty="0" err="1" smtClean="0">
                  <a:solidFill>
                    <a:schemeClr val="tx1"/>
                  </a:solidFill>
                </a:rPr>
                <a:t>k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10800000">
              <a:off x="3857620" y="3607595"/>
              <a:ext cx="71438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572000" y="3286124"/>
              <a:ext cx="714380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err="1" smtClean="0">
                  <a:solidFill>
                    <a:schemeClr val="tx1"/>
                  </a:solidFill>
                </a:rPr>
                <a:t>f</a:t>
              </a:r>
              <a:r>
                <a:rPr lang="en-GB" sz="2400" baseline="-25000" dirty="0" err="1" smtClean="0">
                  <a:solidFill>
                    <a:schemeClr val="tx1"/>
                  </a:solidFill>
                </a:rPr>
                <a:t>k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000760" y="335756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58" name="Oval 57"/>
          <p:cNvSpPr/>
          <p:nvPr/>
        </p:nvSpPr>
        <p:spPr>
          <a:xfrm>
            <a:off x="4000496" y="4071942"/>
            <a:ext cx="2143140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chemeClr val="tx1"/>
                </a:solidFill>
              </a:rPr>
              <a:t>m.return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143636" y="4357694"/>
            <a:ext cx="64294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786578" y="4071942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x</a:t>
            </a:r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929058" y="4857760"/>
            <a:ext cx="2143140" cy="642942"/>
            <a:chOff x="3143240" y="3286124"/>
            <a:chExt cx="2143140" cy="642942"/>
          </a:xfrm>
        </p:grpSpPr>
        <p:sp>
          <p:nvSpPr>
            <p:cNvPr id="43" name="Oval 42"/>
            <p:cNvSpPr/>
            <p:nvPr/>
          </p:nvSpPr>
          <p:spPr>
            <a:xfrm>
              <a:off x="3143240" y="3286124"/>
              <a:ext cx="714380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a</a:t>
              </a:r>
              <a:r>
                <a:rPr lang="en-GB" sz="2400" baseline="-25000" dirty="0" smtClean="0">
                  <a:solidFill>
                    <a:schemeClr val="tx1"/>
                  </a:solidFill>
                </a:rPr>
                <a:t>1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endCxn id="43" idx="6"/>
            </p:cNvCxnSpPr>
            <p:nvPr/>
          </p:nvCxnSpPr>
          <p:spPr>
            <a:xfrm rot="10800000">
              <a:off x="3857620" y="3607595"/>
              <a:ext cx="71438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572000" y="3286124"/>
              <a:ext cx="714380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f</a:t>
              </a:r>
              <a:r>
                <a:rPr lang="en-GB" sz="2400" baseline="-25000" dirty="0" smtClean="0">
                  <a:solidFill>
                    <a:schemeClr val="tx1"/>
                  </a:solidFill>
                </a:rPr>
                <a:t>1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643702" y="4857760"/>
            <a:ext cx="2143140" cy="642942"/>
            <a:chOff x="3143240" y="3286124"/>
            <a:chExt cx="2143140" cy="642942"/>
          </a:xfrm>
        </p:grpSpPr>
        <p:sp>
          <p:nvSpPr>
            <p:cNvPr id="47" name="Oval 46"/>
            <p:cNvSpPr/>
            <p:nvPr/>
          </p:nvSpPr>
          <p:spPr>
            <a:xfrm>
              <a:off x="3143240" y="3286124"/>
              <a:ext cx="714380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err="1" smtClean="0">
                  <a:solidFill>
                    <a:schemeClr val="tx1"/>
                  </a:solidFill>
                </a:rPr>
                <a:t>a</a:t>
              </a:r>
              <a:r>
                <a:rPr lang="en-GB" sz="2400" baseline="-25000" dirty="0" err="1" smtClean="0">
                  <a:solidFill>
                    <a:schemeClr val="tx1"/>
                  </a:solidFill>
                </a:rPr>
                <a:t>k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0800000">
              <a:off x="3857620" y="3607595"/>
              <a:ext cx="71438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4572000" y="3286124"/>
              <a:ext cx="714380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err="1" smtClean="0">
                  <a:solidFill>
                    <a:schemeClr val="tx1"/>
                  </a:solidFill>
                </a:rPr>
                <a:t>f</a:t>
              </a:r>
              <a:r>
                <a:rPr lang="en-GB" sz="2400" baseline="-25000" dirty="0" err="1" smtClean="0">
                  <a:solidFill>
                    <a:schemeClr val="tx1"/>
                  </a:solidFill>
                </a:rPr>
                <a:t>k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072198" y="492919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59" name="Oval 58"/>
          <p:cNvSpPr/>
          <p:nvPr/>
        </p:nvSpPr>
        <p:spPr>
          <a:xfrm>
            <a:off x="4071934" y="5643578"/>
            <a:ext cx="2143140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chemeClr val="tx1"/>
                </a:solidFill>
              </a:rPr>
              <a:t>cs.this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15074" y="5929330"/>
            <a:ext cx="64294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858016" y="5643578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x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14678" y="967071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fields, method parameters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7" grpId="0"/>
      <p:bldP spid="58" grpId="0" animBg="1"/>
      <p:bldP spid="25" grpId="0" animBg="1"/>
      <p:bldP spid="56" grpId="0"/>
      <p:bldP spid="59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Object Flow Graph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pic>
        <p:nvPicPr>
          <p:cNvPr id="9" name="Picture 8" descr="diag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9060" y="2857496"/>
            <a:ext cx="5234940" cy="14020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43438" y="1142984"/>
            <a:ext cx="500066" cy="2857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42976" y="2071678"/>
            <a:ext cx="500066" cy="2857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929322" y="2357430"/>
            <a:ext cx="500066" cy="2857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786182" y="3000372"/>
            <a:ext cx="500066" cy="2857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4282" y="1071546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public </a:t>
            </a:r>
            <a:r>
              <a:rPr lang="en-GB" sz="2000" dirty="0" err="1" smtClean="0"/>
              <a:t>boolean</a:t>
            </a:r>
            <a:r>
              <a:rPr lang="en-GB" sz="2000" dirty="0" smtClean="0"/>
              <a:t> </a:t>
            </a:r>
            <a:r>
              <a:rPr lang="en-GB" sz="2000" dirty="0" err="1" smtClean="0"/>
              <a:t>borrowDocument</a:t>
            </a:r>
            <a:r>
              <a:rPr lang="en-GB" sz="2000" dirty="0" smtClean="0"/>
              <a:t>(User user, Document doc) {</a:t>
            </a:r>
          </a:p>
          <a:p>
            <a:r>
              <a:rPr lang="en-GB" sz="2000" dirty="0" smtClean="0"/>
              <a:t>        if (user == null || doc == null) return false;</a:t>
            </a:r>
          </a:p>
          <a:p>
            <a:endParaRPr lang="en-GB" sz="2000" dirty="0" smtClean="0"/>
          </a:p>
          <a:p>
            <a:r>
              <a:rPr lang="en-GB" sz="2000" dirty="0" smtClean="0"/>
              <a:t>        if (</a:t>
            </a:r>
            <a:r>
              <a:rPr lang="en-GB" sz="2000" dirty="0" err="1" smtClean="0"/>
              <a:t>user.numberOfLoans</a:t>
            </a:r>
            <a:r>
              <a:rPr lang="en-GB" sz="2000" dirty="0" smtClean="0"/>
              <a:t>() &lt; MAX_NUMBER_OF_LOANS &amp;&amp;</a:t>
            </a:r>
          </a:p>
          <a:p>
            <a:r>
              <a:rPr lang="en-GB" sz="2000" dirty="0" smtClean="0"/>
              <a:t>	</a:t>
            </a:r>
            <a:r>
              <a:rPr lang="en-GB" sz="2000" dirty="0" err="1" smtClean="0"/>
              <a:t>doc.isAvailable</a:t>
            </a:r>
            <a:r>
              <a:rPr lang="en-GB" sz="2000" dirty="0" smtClean="0"/>
              <a:t>() &amp;&amp; </a:t>
            </a:r>
            <a:r>
              <a:rPr lang="en-GB" sz="2000" dirty="0" err="1" smtClean="0"/>
              <a:t>doc.authorizedLoan</a:t>
            </a:r>
            <a:r>
              <a:rPr lang="en-GB" sz="2000" dirty="0" smtClean="0"/>
              <a:t>(user)) {</a:t>
            </a:r>
          </a:p>
          <a:p>
            <a:r>
              <a:rPr lang="en-GB" sz="2000" dirty="0" smtClean="0"/>
              <a:t>	</a:t>
            </a:r>
          </a:p>
          <a:p>
            <a:r>
              <a:rPr lang="en-GB" sz="2000" dirty="0" smtClean="0"/>
              <a:t>	Loan </a:t>
            </a:r>
            <a:r>
              <a:rPr lang="en-GB" sz="2000" dirty="0" err="1" smtClean="0"/>
              <a:t>loan</a:t>
            </a:r>
            <a:r>
              <a:rPr lang="en-GB" sz="2000" dirty="0" smtClean="0"/>
              <a:t> = new Loan(user, doc);</a:t>
            </a:r>
          </a:p>
          <a:p>
            <a:r>
              <a:rPr lang="en-GB" sz="2000" dirty="0" smtClean="0"/>
              <a:t>	</a:t>
            </a:r>
            <a:r>
              <a:rPr lang="en-GB" sz="2000" dirty="0" err="1" smtClean="0"/>
              <a:t>addLoan</a:t>
            </a:r>
            <a:r>
              <a:rPr lang="en-GB" sz="2000" dirty="0" smtClean="0"/>
              <a:t>(loan);</a:t>
            </a:r>
          </a:p>
          <a:p>
            <a:r>
              <a:rPr lang="en-GB" sz="2000" dirty="0" smtClean="0"/>
              <a:t>	return true;</a:t>
            </a:r>
          </a:p>
          <a:p>
            <a:r>
              <a:rPr lang="en-GB" sz="2000" dirty="0" smtClean="0"/>
              <a:t>        }</a:t>
            </a:r>
          </a:p>
          <a:p>
            <a:r>
              <a:rPr lang="en-GB" sz="2000" dirty="0" smtClean="0"/>
              <a:t>        return false;</a:t>
            </a:r>
          </a:p>
          <a:p>
            <a:r>
              <a:rPr lang="en-GB" sz="2000" dirty="0" smtClean="0"/>
              <a:t>}</a:t>
            </a:r>
            <a:endParaRPr lang="en-GB" sz="2000" dirty="0"/>
          </a:p>
        </p:txBody>
      </p:sp>
      <p:pic>
        <p:nvPicPr>
          <p:cNvPr id="14" name="Picture 13" descr="diag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8160" y="4500570"/>
            <a:ext cx="4815840" cy="12344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00826" y="1142984"/>
            <a:ext cx="428628" cy="285752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571868" y="2357430"/>
            <a:ext cx="428628" cy="285752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214414" y="2357430"/>
            <a:ext cx="428628" cy="285752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429124" y="3000372"/>
            <a:ext cx="428628" cy="285752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0" y="5214950"/>
            <a:ext cx="5500694" cy="1357322"/>
          </a:xfrm>
        </p:spPr>
        <p:txBody>
          <a:bodyPr/>
          <a:lstStyle/>
          <a:p>
            <a:r>
              <a:rPr lang="en-US" dirty="0" smtClean="0"/>
              <a:t>Control-flow is ignored</a:t>
            </a:r>
          </a:p>
          <a:p>
            <a:r>
              <a:rPr lang="en-US" dirty="0" smtClean="0"/>
              <a:t>Fields, parameters and methods are encoded with fully qualified names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1071546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public </a:t>
            </a:r>
            <a:r>
              <a:rPr lang="en-GB" sz="2000" dirty="0" err="1" smtClean="0"/>
              <a:t>boolean</a:t>
            </a:r>
            <a:r>
              <a:rPr lang="en-GB" sz="2000" dirty="0" smtClean="0"/>
              <a:t> </a:t>
            </a:r>
            <a:r>
              <a:rPr lang="en-GB" sz="2000" dirty="0" err="1" smtClean="0"/>
              <a:t>borrowDocument</a:t>
            </a:r>
            <a:r>
              <a:rPr lang="en-GB" sz="2000" dirty="0" smtClean="0"/>
              <a:t>(User user, Document doc) {</a:t>
            </a:r>
          </a:p>
          <a:p>
            <a:r>
              <a:rPr lang="en-GB" sz="2000" dirty="0" smtClean="0"/>
              <a:t>        if (user == null || doc == null) return false;</a:t>
            </a:r>
          </a:p>
          <a:p>
            <a:endParaRPr lang="en-GB" sz="2000" dirty="0" smtClean="0"/>
          </a:p>
          <a:p>
            <a:r>
              <a:rPr lang="en-GB" sz="2000" dirty="0" smtClean="0"/>
              <a:t>        if (</a:t>
            </a:r>
            <a:r>
              <a:rPr lang="en-GB" sz="2000" dirty="0" err="1" smtClean="0"/>
              <a:t>user.numberOfLoans</a:t>
            </a:r>
            <a:r>
              <a:rPr lang="en-GB" sz="2000" dirty="0" smtClean="0"/>
              <a:t>() &lt; MAX_NUMBER_OF_LOANS &amp;&amp;</a:t>
            </a:r>
          </a:p>
          <a:p>
            <a:r>
              <a:rPr lang="en-GB" sz="2000" dirty="0" smtClean="0"/>
              <a:t>	</a:t>
            </a:r>
            <a:r>
              <a:rPr lang="en-GB" sz="2000" dirty="0" err="1" smtClean="0"/>
              <a:t>doc.isAvailable</a:t>
            </a:r>
            <a:r>
              <a:rPr lang="en-GB" sz="2000" dirty="0" smtClean="0"/>
              <a:t>() &amp;&amp; </a:t>
            </a:r>
            <a:r>
              <a:rPr lang="en-GB" sz="2000" dirty="0" err="1" smtClean="0"/>
              <a:t>doc.authorizedLoan</a:t>
            </a:r>
            <a:r>
              <a:rPr lang="en-GB" sz="2000" dirty="0" smtClean="0"/>
              <a:t>(user)) {</a:t>
            </a:r>
          </a:p>
          <a:p>
            <a:r>
              <a:rPr lang="en-GB" sz="2000" dirty="0" smtClean="0"/>
              <a:t>	</a:t>
            </a:r>
          </a:p>
          <a:p>
            <a:r>
              <a:rPr lang="en-GB" sz="2000" dirty="0" smtClean="0"/>
              <a:t>	Loan </a:t>
            </a:r>
            <a:r>
              <a:rPr lang="en-GB" sz="2000" dirty="0" err="1" smtClean="0"/>
              <a:t>loan</a:t>
            </a:r>
            <a:r>
              <a:rPr lang="en-GB" sz="2000" dirty="0" smtClean="0"/>
              <a:t> = new Loan(user, doc);</a:t>
            </a:r>
          </a:p>
          <a:p>
            <a:r>
              <a:rPr lang="en-GB" sz="2000" dirty="0" smtClean="0"/>
              <a:t>	</a:t>
            </a:r>
            <a:r>
              <a:rPr lang="en-GB" sz="2000" dirty="0" err="1" smtClean="0"/>
              <a:t>addLoan</a:t>
            </a:r>
            <a:r>
              <a:rPr lang="en-GB" sz="2000" dirty="0" smtClean="0"/>
              <a:t>(loan);</a:t>
            </a:r>
          </a:p>
          <a:p>
            <a:r>
              <a:rPr lang="en-GB" sz="2000" dirty="0" smtClean="0"/>
              <a:t>	return true;</a:t>
            </a:r>
          </a:p>
          <a:p>
            <a:r>
              <a:rPr lang="en-GB" sz="2000" dirty="0" smtClean="0"/>
              <a:t>        }</a:t>
            </a:r>
          </a:p>
          <a:p>
            <a:r>
              <a:rPr lang="en-GB" sz="2000" dirty="0" smtClean="0"/>
              <a:t>        return false;</a:t>
            </a:r>
          </a:p>
          <a:p>
            <a:r>
              <a:rPr lang="en-GB" sz="2000" dirty="0" smtClean="0"/>
              <a:t>}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Object Flow Graph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857356" y="2928934"/>
            <a:ext cx="500066" cy="2857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0" y="5214950"/>
            <a:ext cx="5500694" cy="1357322"/>
          </a:xfrm>
        </p:spPr>
        <p:txBody>
          <a:bodyPr/>
          <a:lstStyle/>
          <a:p>
            <a:r>
              <a:rPr lang="en-US" dirty="0" smtClean="0"/>
              <a:t>Control-flow is ignored</a:t>
            </a:r>
          </a:p>
          <a:p>
            <a:r>
              <a:rPr lang="en-US" dirty="0" smtClean="0"/>
              <a:t>Fields, parameters and methods are encoded with fully qualified names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5984" y="3286124"/>
            <a:ext cx="500066" cy="2857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diag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000372"/>
            <a:ext cx="259257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975"/>
            <a:ext cx="7993062" cy="803265"/>
          </a:xfrm>
        </p:spPr>
        <p:txBody>
          <a:bodyPr/>
          <a:lstStyle/>
          <a:p>
            <a:r>
              <a:rPr lang="en-GB" dirty="0" smtClean="0"/>
              <a:t>Does the path in the OFG always correspond to a possible execution?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928662" y="2786058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(user != null) </a:t>
            </a:r>
          </a:p>
          <a:p>
            <a:r>
              <a:rPr lang="en-GB" sz="2000" dirty="0" smtClean="0"/>
              <a:t>     Loan </a:t>
            </a:r>
            <a:r>
              <a:rPr lang="en-GB" sz="2000" dirty="0" err="1" smtClean="0"/>
              <a:t>loan</a:t>
            </a:r>
            <a:r>
              <a:rPr lang="en-GB" sz="2000" dirty="0" smtClean="0"/>
              <a:t> = new Loan(user, doc);</a:t>
            </a:r>
          </a:p>
          <a:p>
            <a:r>
              <a:rPr lang="en-GB" sz="2000" dirty="0" smtClean="0"/>
              <a:t>if (user == null)	</a:t>
            </a:r>
          </a:p>
          <a:p>
            <a:r>
              <a:rPr lang="en-GB" sz="2000" dirty="0" smtClean="0"/>
              <a:t>     </a:t>
            </a:r>
            <a:r>
              <a:rPr lang="en-GB" sz="2000" dirty="0" err="1" smtClean="0"/>
              <a:t>addLoan</a:t>
            </a:r>
            <a:r>
              <a:rPr lang="en-GB" sz="2000" dirty="0" smtClean="0"/>
              <a:t>(loan);</a:t>
            </a:r>
          </a:p>
        </p:txBody>
      </p:sp>
      <p:pic>
        <p:nvPicPr>
          <p:cNvPr id="8" name="Picture 7" descr="diag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000240"/>
            <a:ext cx="2592570" cy="264320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0034" y="4643446"/>
            <a:ext cx="79930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7788" indent="-2651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400" b="1" kern="0" dirty="0" smtClean="0">
                <a:solidFill>
                  <a:srgbClr val="101073"/>
                </a:solidFill>
                <a:latin typeface="Arial"/>
              </a:rPr>
              <a:t>This approach is </a:t>
            </a:r>
            <a:r>
              <a:rPr lang="en-GB" sz="2400" b="1" kern="0" dirty="0" smtClean="0">
                <a:solidFill>
                  <a:srgbClr val="0066CC"/>
                </a:solidFill>
                <a:latin typeface="Arial"/>
              </a:rPr>
              <a:t>conservative </a:t>
            </a:r>
            <a:r>
              <a:rPr lang="en-GB" sz="2400" b="1" kern="0" dirty="0" smtClean="0">
                <a:solidFill>
                  <a:srgbClr val="101073"/>
                </a:solidFill>
                <a:latin typeface="Arial"/>
              </a:rPr>
              <a:t>(</a:t>
            </a:r>
            <a:r>
              <a:rPr lang="en-GB" sz="2400" b="1" kern="0" dirty="0" smtClean="0">
                <a:solidFill>
                  <a:srgbClr val="0066CC"/>
                </a:solidFill>
                <a:latin typeface="Arial"/>
              </a:rPr>
              <a:t>safe</a:t>
            </a:r>
            <a:r>
              <a:rPr lang="en-GB" sz="2400" b="1" kern="0" dirty="0" smtClean="0">
                <a:solidFill>
                  <a:srgbClr val="101073"/>
                </a:solidFill>
                <a:latin typeface="Arial"/>
              </a:rPr>
              <a:t>):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534988" marR="0" lvl="1" indent="-2651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no path in the Object Flow Graph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sym typeface="Symbol"/>
              </a:rPr>
              <a:t> no execution can produce the flow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534988" marR="0" lvl="1" indent="-2651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path in the Object Flow Graph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sym typeface="Symbol"/>
              </a:rPr>
              <a:t> ???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 2: Reminder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Deadline: Today, 23:59</a:t>
            </a:r>
          </a:p>
          <a:p>
            <a:r>
              <a:rPr lang="en-GB" dirty="0" smtClean="0"/>
              <a:t>Individual</a:t>
            </a:r>
          </a:p>
          <a:p>
            <a:endParaRPr lang="en-GB" dirty="0" smtClean="0"/>
          </a:p>
          <a:p>
            <a:r>
              <a:rPr lang="en-GB" dirty="0" smtClean="0"/>
              <a:t>PDF</a:t>
            </a:r>
          </a:p>
          <a:p>
            <a:r>
              <a:rPr lang="en-GB" dirty="0" smtClean="0"/>
              <a:t>How to submit: Peach</a:t>
            </a:r>
          </a:p>
          <a:p>
            <a:pPr lvl="1"/>
            <a:r>
              <a:rPr lang="en-GB" dirty="0" smtClean="0">
                <a:hlinkClick r:id="rId2"/>
              </a:rPr>
              <a:t>http://peach.win.tue.nl/</a:t>
            </a:r>
            <a:r>
              <a:rPr lang="en-GB" dirty="0" smtClean="0"/>
              <a:t> 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Assignment 3</a:t>
            </a:r>
          </a:p>
          <a:p>
            <a:pPr lvl="1"/>
            <a:r>
              <a:rPr lang="en-GB" dirty="0" smtClean="0"/>
              <a:t>Is already open</a:t>
            </a:r>
          </a:p>
          <a:p>
            <a:pPr lvl="1"/>
            <a:r>
              <a:rPr lang="en-GB" dirty="0" smtClean="0"/>
              <a:t>Deadline: March 8, 23:59</a:t>
            </a:r>
          </a:p>
          <a:p>
            <a:pPr lvl="1"/>
            <a:r>
              <a:rPr lang="en-GB" dirty="0" smtClean="0"/>
              <a:t>Groups: 1-2 students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use our graphs?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975"/>
            <a:ext cx="7993062" cy="416085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Problem</a:t>
            </a:r>
            <a:r>
              <a:rPr lang="en-GB" dirty="0" smtClean="0"/>
              <a:t>: declared type </a:t>
            </a:r>
            <a:r>
              <a:rPr lang="en-GB" dirty="0" smtClean="0">
                <a:sym typeface="Symbol"/>
              </a:rPr>
              <a:t> actual type</a:t>
            </a:r>
          </a:p>
          <a:p>
            <a:pPr lvl="1"/>
            <a:r>
              <a:rPr lang="en-GB" dirty="0" smtClean="0"/>
              <a:t>Subclasses and implemented interfaces</a:t>
            </a:r>
          </a:p>
          <a:p>
            <a:pPr lvl="1"/>
            <a:r>
              <a:rPr lang="en-GB" dirty="0" smtClean="0"/>
              <a:t>Inheritance from a library </a:t>
            </a:r>
            <a:r>
              <a:rPr lang="en-GB" dirty="0" err="1" smtClean="0"/>
              <a:t>superclass</a:t>
            </a:r>
            <a:r>
              <a:rPr lang="en-GB" dirty="0" smtClean="0"/>
              <a:t>/interface is not visible in a class diagram!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In general: </a:t>
            </a:r>
            <a:r>
              <a:rPr lang="en-GB" dirty="0" err="1" smtClean="0"/>
              <a:t>undecidable</a:t>
            </a:r>
            <a:r>
              <a:rPr lang="en-GB" dirty="0" smtClean="0"/>
              <a:t>, we try our best</a:t>
            </a:r>
          </a:p>
          <a:p>
            <a:pPr lvl="1"/>
            <a:r>
              <a:rPr lang="en-GB" dirty="0" smtClean="0"/>
              <a:t>For any “x = new </a:t>
            </a:r>
            <a:r>
              <a:rPr lang="en-GB" dirty="0" err="1" smtClean="0"/>
              <a:t>c</a:t>
            </a:r>
            <a:r>
              <a:rPr lang="en-GB" dirty="0" smtClean="0"/>
              <a:t>” node record c: </a:t>
            </a:r>
          </a:p>
          <a:p>
            <a:pPr lvl="1"/>
            <a:r>
              <a:rPr lang="en-GB" dirty="0" smtClean="0"/>
              <a:t>Propagate this information through the graph:</a:t>
            </a:r>
          </a:p>
          <a:p>
            <a:pPr lvl="2"/>
            <a:r>
              <a:rPr lang="en-GB" dirty="0" smtClean="0"/>
              <a:t>From creation to use (</a:t>
            </a:r>
            <a:r>
              <a:rPr lang="en-GB" dirty="0" smtClean="0">
                <a:solidFill>
                  <a:schemeClr val="bg1"/>
                </a:solidFill>
              </a:rPr>
              <a:t>forward</a:t>
            </a:r>
            <a:r>
              <a:rPr lang="en-GB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929322" y="3500438"/>
          <a:ext cx="2498725" cy="504825"/>
        </p:xfrm>
        <a:graphic>
          <a:graphicData uri="http://schemas.openxmlformats.org/presentationml/2006/ole">
            <p:oleObj spid="_x0000_s2050" name="Equation" r:id="rId3" imgW="10666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9" name="Content Placeholder 8" descr="diag4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57884" y="1500174"/>
            <a:ext cx="2786082" cy="398829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95350"/>
            <a:ext cx="57531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86644" y="20716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1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4292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1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44" y="28574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2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57150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2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9288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4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8082" y="45720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4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40719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3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6644" y="371475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3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132" y="928694"/>
            <a:ext cx="285752" cy="59293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072034" y="128586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gen(</a:t>
            </a:r>
            <a:r>
              <a:rPr lang="en-GB" i="1" dirty="0" err="1" smtClean="0"/>
              <a:t>Student.Student.this</a:t>
            </a:r>
            <a:r>
              <a:rPr lang="en-GB" i="1" dirty="0" smtClean="0"/>
              <a:t>) = {Student}</a:t>
            </a:r>
            <a:endParaRPr lang="en-GB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5357826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out(</a:t>
            </a:r>
            <a:r>
              <a:rPr lang="en-GB" i="1" dirty="0" err="1" smtClean="0"/>
              <a:t>BTN.obj</a:t>
            </a:r>
            <a:r>
              <a:rPr lang="en-GB" i="1" dirty="0" smtClean="0"/>
              <a:t>) = {Student}</a:t>
            </a:r>
            <a:endParaRPr lang="en-GB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72034" y="207167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out(</a:t>
            </a:r>
            <a:r>
              <a:rPr lang="en-GB" i="1" dirty="0" err="1" smtClean="0"/>
              <a:t>Student.Student.this</a:t>
            </a:r>
            <a:r>
              <a:rPr lang="en-GB" i="1" dirty="0" smtClean="0"/>
              <a:t>) = {Student}</a:t>
            </a:r>
            <a:endParaRPr lang="en-GB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57884" y="292893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out(</a:t>
            </a:r>
            <a:r>
              <a:rPr lang="en-GB" i="1" dirty="0" err="1" smtClean="0"/>
              <a:t>UA.main.s</a:t>
            </a:r>
            <a:r>
              <a:rPr lang="en-GB" i="1" dirty="0" smtClean="0"/>
              <a:t>) = {Student}</a:t>
            </a:r>
            <a:endParaRPr lang="en-GB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00662" y="371475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out(</a:t>
            </a:r>
            <a:r>
              <a:rPr lang="en-GB" i="1" dirty="0" err="1" smtClean="0"/>
              <a:t>UA.addStudent.s</a:t>
            </a:r>
            <a:r>
              <a:rPr lang="en-GB" i="1" dirty="0" smtClean="0"/>
              <a:t>) = {Student}</a:t>
            </a:r>
            <a:endParaRPr lang="en-GB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57884" y="4572008"/>
            <a:ext cx="314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out(</a:t>
            </a:r>
            <a:r>
              <a:rPr lang="en-GB" i="1" dirty="0" err="1" smtClean="0"/>
              <a:t>BTN.BTN.x</a:t>
            </a:r>
            <a:r>
              <a:rPr lang="en-GB" i="1" dirty="0" smtClean="0"/>
              <a:t>) = {Student}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smtClean="0"/>
              <a:t>about containers?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974"/>
            <a:ext cx="7993062" cy="5018107"/>
          </a:xfrm>
        </p:spPr>
        <p:txBody>
          <a:bodyPr/>
          <a:lstStyle/>
          <a:p>
            <a:r>
              <a:rPr lang="en-GB" dirty="0" smtClean="0"/>
              <a:t>Containers: Map, List, Collection, Vector…</a:t>
            </a:r>
          </a:p>
          <a:p>
            <a:r>
              <a:rPr lang="en-GB" dirty="0" smtClean="0"/>
              <a:t>Weakly typed: Collect objects of the type that is not yet declared.</a:t>
            </a:r>
          </a:p>
          <a:p>
            <a:endParaRPr lang="en-GB" dirty="0" smtClean="0"/>
          </a:p>
          <a:p>
            <a:r>
              <a:rPr lang="en-GB" dirty="0" smtClean="0"/>
              <a:t>Operations: </a:t>
            </a:r>
            <a:r>
              <a:rPr lang="en-GB" dirty="0" smtClean="0">
                <a:solidFill>
                  <a:schemeClr val="bg1"/>
                </a:solidFill>
              </a:rPr>
              <a:t>insert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bg1"/>
                </a:solidFill>
              </a:rPr>
              <a:t>extract</a:t>
            </a:r>
          </a:p>
          <a:p>
            <a:pPr lvl="1">
              <a:defRPr/>
            </a:pPr>
            <a:r>
              <a:rPr lang="en-US" dirty="0" smtClean="0"/>
              <a:t>Information flow</a:t>
            </a:r>
          </a:p>
          <a:p>
            <a:pPr lvl="2">
              <a:defRPr/>
            </a:pPr>
            <a:r>
              <a:rPr lang="en-US" dirty="0" smtClean="0"/>
              <a:t>insert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extract</a:t>
            </a:r>
          </a:p>
          <a:p>
            <a:endParaRPr lang="en-US" dirty="0" smtClean="0"/>
          </a:p>
          <a:p>
            <a:r>
              <a:rPr lang="en-US" dirty="0" smtClean="0"/>
              <a:t>The same approach works!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2786050" y="3714752"/>
            <a:ext cx="2391620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element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857884" y="3714752"/>
            <a:ext cx="2428892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collection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  <a:endCxn id="8" idx="6"/>
          </p:cNvCxnSpPr>
          <p:nvPr/>
        </p:nvCxnSpPr>
        <p:spPr>
          <a:xfrm rot="10800000">
            <a:off x="5177670" y="4036223"/>
            <a:ext cx="680214" cy="1588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857488" y="4786322"/>
            <a:ext cx="5500726" cy="642942"/>
            <a:chOff x="5500694" y="4786322"/>
            <a:chExt cx="3286148" cy="642942"/>
          </a:xfrm>
        </p:grpSpPr>
        <p:sp>
          <p:nvSpPr>
            <p:cNvPr id="23" name="Oval 22"/>
            <p:cNvSpPr/>
            <p:nvPr/>
          </p:nvSpPr>
          <p:spPr>
            <a:xfrm>
              <a:off x="7358082" y="4786322"/>
              <a:ext cx="1428760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element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500694" y="4786322"/>
              <a:ext cx="1451026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collection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4" idx="6"/>
              <a:endCxn id="23" idx="2"/>
            </p:cNvCxnSpPr>
            <p:nvPr/>
          </p:nvCxnSpPr>
          <p:spPr>
            <a:xfrm>
              <a:off x="6951720" y="5107793"/>
              <a:ext cx="40636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the original problem: Missing link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/ SET / W&amp;I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214282" y="1071546"/>
            <a:ext cx="4929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class Library {</a:t>
            </a:r>
          </a:p>
          <a:p>
            <a:r>
              <a:rPr lang="en-GB" sz="2000" dirty="0" smtClean="0"/>
              <a:t>    Map documents = new </a:t>
            </a:r>
            <a:r>
              <a:rPr lang="en-GB" sz="2000" dirty="0" err="1" smtClean="0"/>
              <a:t>HashMap</a:t>
            </a:r>
            <a:r>
              <a:rPr lang="en-GB" sz="2000" dirty="0" smtClean="0"/>
              <a:t>();</a:t>
            </a:r>
          </a:p>
          <a:p>
            <a:r>
              <a:rPr lang="en-GB" sz="2000" dirty="0" smtClean="0"/>
              <a:t>    Map users = new </a:t>
            </a:r>
            <a:r>
              <a:rPr lang="en-GB" sz="2000" dirty="0" err="1" smtClean="0"/>
              <a:t>HashMap</a:t>
            </a:r>
            <a:r>
              <a:rPr lang="en-GB" sz="2000" dirty="0" smtClean="0"/>
              <a:t>();</a:t>
            </a:r>
          </a:p>
          <a:p>
            <a:r>
              <a:rPr lang="en-GB" sz="2000" dirty="0" smtClean="0"/>
              <a:t>    Collection loans = new </a:t>
            </a:r>
            <a:r>
              <a:rPr lang="en-GB" sz="2000" dirty="0" err="1" smtClean="0"/>
              <a:t>LinkedList</a:t>
            </a:r>
            <a:r>
              <a:rPr lang="en-GB" sz="2000" dirty="0" smtClean="0"/>
              <a:t>();</a:t>
            </a:r>
          </a:p>
          <a:p>
            <a:r>
              <a:rPr lang="en-GB" sz="2000" dirty="0" smtClean="0"/>
              <a:t>    </a:t>
            </a:r>
          </a:p>
          <a:p>
            <a:r>
              <a:rPr lang="en-GB" sz="2000" dirty="0" smtClean="0"/>
              <a:t>    public </a:t>
            </a:r>
            <a:r>
              <a:rPr lang="en-GB" sz="2000" dirty="0" err="1" smtClean="0"/>
              <a:t>boolean</a:t>
            </a:r>
            <a:r>
              <a:rPr lang="en-GB" sz="2000" dirty="0" smtClean="0"/>
              <a:t> </a:t>
            </a:r>
            <a:r>
              <a:rPr lang="en-GB" sz="2000" dirty="0" err="1" smtClean="0"/>
              <a:t>addUser</a:t>
            </a:r>
            <a:r>
              <a:rPr lang="en-GB" sz="2000" dirty="0" smtClean="0"/>
              <a:t>(User user) {</a:t>
            </a:r>
          </a:p>
          <a:p>
            <a:r>
              <a:rPr lang="en-GB" sz="2000" dirty="0" smtClean="0"/>
              <a:t>        if (!</a:t>
            </a:r>
            <a:r>
              <a:rPr lang="en-GB" sz="2000" dirty="0" err="1" smtClean="0"/>
              <a:t>users.containsValue</a:t>
            </a:r>
            <a:r>
              <a:rPr lang="en-GB" sz="2000" dirty="0" smtClean="0"/>
              <a:t>(user)) {</a:t>
            </a:r>
          </a:p>
          <a:p>
            <a:r>
              <a:rPr lang="en-GB" sz="2000" dirty="0" smtClean="0"/>
              <a:t>	</a:t>
            </a:r>
            <a:r>
              <a:rPr lang="en-GB" sz="2000" dirty="0" err="1" smtClean="0"/>
              <a:t>users.put</a:t>
            </a:r>
            <a:r>
              <a:rPr lang="en-GB" sz="2000" dirty="0" smtClean="0"/>
              <a:t>(</a:t>
            </a:r>
          </a:p>
          <a:p>
            <a:r>
              <a:rPr lang="en-GB" sz="2000" dirty="0" smtClean="0"/>
              <a:t>	      new Integer(</a:t>
            </a:r>
          </a:p>
          <a:p>
            <a:r>
              <a:rPr lang="en-GB" sz="2000" dirty="0" smtClean="0"/>
              <a:t>		</a:t>
            </a:r>
            <a:r>
              <a:rPr lang="en-GB" sz="2000" dirty="0" err="1" smtClean="0"/>
              <a:t>user.getCode</a:t>
            </a:r>
            <a:r>
              <a:rPr lang="en-GB" sz="2000" dirty="0" smtClean="0"/>
              <a:t>()), </a:t>
            </a:r>
          </a:p>
          <a:p>
            <a:r>
              <a:rPr lang="en-GB" sz="2000" dirty="0" smtClean="0"/>
              <a:t>	      user);</a:t>
            </a:r>
          </a:p>
          <a:p>
            <a:r>
              <a:rPr lang="en-GB" sz="2000" dirty="0" smtClean="0"/>
              <a:t>	return true;</a:t>
            </a:r>
          </a:p>
          <a:p>
            <a:r>
              <a:rPr lang="en-GB" sz="2000" dirty="0" smtClean="0"/>
              <a:t>       }</a:t>
            </a:r>
          </a:p>
          <a:p>
            <a:r>
              <a:rPr lang="en-GB" sz="2000" dirty="0" smtClean="0"/>
              <a:t>       return false;</a:t>
            </a:r>
          </a:p>
          <a:p>
            <a:r>
              <a:rPr lang="en-GB" sz="2000" dirty="0" smtClean="0"/>
              <a:t>    }	</a:t>
            </a:r>
          </a:p>
          <a:p>
            <a:r>
              <a:rPr lang="en-GB" sz="2000" dirty="0" smtClean="0"/>
              <a:t>}</a:t>
            </a: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1643042" y="4214818"/>
            <a:ext cx="500066" cy="2857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214414" y="3286124"/>
            <a:ext cx="642942" cy="285752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8" descr="diag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2714619"/>
            <a:ext cx="2735389" cy="2019017"/>
          </a:xfrm>
        </p:spPr>
      </p:pic>
      <p:sp>
        <p:nvSpPr>
          <p:cNvPr id="12" name="TextBox 11"/>
          <p:cNvSpPr txBox="1"/>
          <p:nvPr/>
        </p:nvSpPr>
        <p:spPr>
          <a:xfrm>
            <a:off x="3714744" y="1142984"/>
            <a:ext cx="52864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class Main {</a:t>
            </a:r>
          </a:p>
          <a:p>
            <a:r>
              <a:rPr lang="en-GB" sz="2000" dirty="0" smtClean="0"/>
              <a:t>    static Library lib = new Library();</a:t>
            </a:r>
          </a:p>
          <a:p>
            <a:r>
              <a:rPr lang="en-GB" sz="2000" dirty="0" smtClean="0"/>
              <a:t>    …</a:t>
            </a:r>
          </a:p>
          <a:p>
            <a:r>
              <a:rPr lang="en-GB" sz="2000" dirty="0" smtClean="0"/>
              <a:t>     public static void </a:t>
            </a:r>
            <a:r>
              <a:rPr lang="en-GB" sz="2000" dirty="0" err="1" smtClean="0"/>
              <a:t>addUser</a:t>
            </a:r>
            <a:r>
              <a:rPr lang="en-GB" sz="2000" dirty="0" smtClean="0"/>
              <a:t>(String </a:t>
            </a:r>
            <a:r>
              <a:rPr lang="en-GB" sz="2000" dirty="0" err="1" smtClean="0"/>
              <a:t>cmd</a:t>
            </a:r>
            <a:r>
              <a:rPr lang="en-GB" sz="2000" dirty="0" smtClean="0"/>
              <a:t>) {</a:t>
            </a:r>
          </a:p>
          <a:p>
            <a:r>
              <a:rPr lang="en-GB" sz="2000" dirty="0" smtClean="0"/>
              <a:t>         …</a:t>
            </a:r>
          </a:p>
          <a:p>
            <a:r>
              <a:rPr lang="en-GB" sz="2000" dirty="0" smtClean="0"/>
              <a:t>         User </a:t>
            </a:r>
            <a:r>
              <a:rPr lang="en-GB" sz="2000" dirty="0" err="1" smtClean="0"/>
              <a:t>user</a:t>
            </a:r>
            <a:r>
              <a:rPr lang="en-GB" sz="2000" dirty="0" smtClean="0"/>
              <a:t> = new User(</a:t>
            </a:r>
            <a:r>
              <a:rPr lang="en-GB" sz="2000" dirty="0" err="1" smtClean="0"/>
              <a:t>args</a:t>
            </a:r>
            <a:r>
              <a:rPr lang="en-GB" sz="2000" dirty="0" smtClean="0"/>
              <a:t>[0], </a:t>
            </a:r>
            <a:r>
              <a:rPr lang="en-GB" sz="2000" dirty="0" err="1" smtClean="0"/>
              <a:t>args</a:t>
            </a:r>
            <a:r>
              <a:rPr lang="en-GB" sz="2000" dirty="0" smtClean="0"/>
              <a:t>[1])</a:t>
            </a:r>
          </a:p>
          <a:p>
            <a:r>
              <a:rPr lang="en-GB" sz="2000" dirty="0" smtClean="0"/>
              <a:t>         </a:t>
            </a:r>
            <a:r>
              <a:rPr lang="en-GB" sz="2000" dirty="0" err="1" smtClean="0"/>
              <a:t>lib.addUser</a:t>
            </a:r>
            <a:r>
              <a:rPr lang="en-GB" sz="2000" dirty="0" smtClean="0"/>
              <a:t>(user);</a:t>
            </a:r>
          </a:p>
          <a:p>
            <a:r>
              <a:rPr lang="en-GB" sz="2000" dirty="0" smtClean="0"/>
              <a:t>         …</a:t>
            </a:r>
          </a:p>
          <a:p>
            <a:r>
              <a:rPr lang="en-GB" sz="2000" dirty="0" smtClean="0"/>
              <a:t>     } </a:t>
            </a:r>
          </a:p>
          <a:p>
            <a:r>
              <a:rPr lang="en-GB" sz="2000" dirty="0" smtClean="0"/>
              <a:t>}</a:t>
            </a:r>
            <a:endParaRPr lang="en-GB" sz="2000" dirty="0"/>
          </a:p>
        </p:txBody>
      </p:sp>
      <p:pic>
        <p:nvPicPr>
          <p:cNvPr id="13" name="Picture 12" descr="diag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2714644" cy="21021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28794" y="21431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1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26431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1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3143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2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1934" y="29289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2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114298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gen(</a:t>
            </a:r>
            <a:r>
              <a:rPr lang="en-GB" i="1" dirty="0" err="1" smtClean="0"/>
              <a:t>User.User.this</a:t>
            </a:r>
            <a:r>
              <a:rPr lang="en-GB" i="1" dirty="0" smtClean="0"/>
              <a:t>) = {User}</a:t>
            </a:r>
            <a:endParaRPr lang="en-GB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7158" y="528638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out(</a:t>
            </a:r>
            <a:r>
              <a:rPr lang="en-GB" i="1" dirty="0" err="1" smtClean="0"/>
              <a:t>Library.users</a:t>
            </a:r>
            <a:r>
              <a:rPr lang="en-GB" i="1" dirty="0" smtClean="0"/>
              <a:t>) = {User}</a:t>
            </a:r>
            <a:endParaRPr lang="en-GB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142984"/>
            <a:ext cx="600076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5400000">
            <a:off x="3536149" y="1893083"/>
            <a:ext cx="1643074" cy="857256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19149E-6 L -0.52691 0.114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uiExpand="1" build="allAtOnce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this all?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975"/>
            <a:ext cx="7993062" cy="517513"/>
          </a:xfrm>
        </p:spPr>
        <p:txBody>
          <a:bodyPr/>
          <a:lstStyle/>
          <a:p>
            <a:r>
              <a:rPr lang="en-GB" dirty="0" smtClean="0"/>
              <a:t>Associations can be introduced by </a:t>
            </a:r>
            <a:r>
              <a:rPr lang="en-GB" dirty="0" smtClean="0">
                <a:solidFill>
                  <a:schemeClr val="bg1"/>
                </a:solidFill>
              </a:rPr>
              <a:t>extraction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0" y="1643050"/>
            <a:ext cx="57150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public List </a:t>
            </a:r>
            <a:r>
              <a:rPr lang="en-GB" sz="2000" dirty="0" err="1" smtClean="0"/>
              <a:t>searchDocumentByTitle</a:t>
            </a:r>
            <a:r>
              <a:rPr lang="en-GB" sz="2000" dirty="0" smtClean="0"/>
              <a:t>(String title) {</a:t>
            </a:r>
          </a:p>
          <a:p>
            <a:r>
              <a:rPr lang="en-GB" sz="2000" dirty="0" smtClean="0"/>
              <a:t>     List </a:t>
            </a:r>
            <a:r>
              <a:rPr lang="en-GB" sz="2000" dirty="0" err="1" smtClean="0"/>
              <a:t>docsFound</a:t>
            </a:r>
            <a:r>
              <a:rPr lang="en-GB" sz="2000" dirty="0" smtClean="0"/>
              <a:t> = </a:t>
            </a:r>
            <a:r>
              <a:rPr lang="en-GB" sz="2000" dirty="0" err="1" smtClean="0"/>
              <a:t>newLinkedList</a:t>
            </a:r>
            <a:r>
              <a:rPr lang="en-GB" sz="2000" dirty="0" smtClean="0"/>
              <a:t>();</a:t>
            </a:r>
          </a:p>
          <a:p>
            <a:r>
              <a:rPr lang="en-GB" sz="2000" dirty="0" smtClean="0"/>
              <a:t>     </a:t>
            </a:r>
            <a:r>
              <a:rPr lang="en-GB" sz="2000" dirty="0" err="1" smtClean="0"/>
              <a:t>Iterator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= </a:t>
            </a:r>
            <a:r>
              <a:rPr lang="en-GB" sz="2000" dirty="0" err="1" smtClean="0"/>
              <a:t>documents.values</a:t>
            </a:r>
            <a:r>
              <a:rPr lang="en-GB" sz="2000" dirty="0" smtClean="0"/>
              <a:t>().</a:t>
            </a:r>
            <a:r>
              <a:rPr lang="en-GB" sz="2000" dirty="0" err="1" smtClean="0"/>
              <a:t>iterator</a:t>
            </a:r>
            <a:r>
              <a:rPr lang="en-GB" sz="2000" dirty="0" smtClean="0"/>
              <a:t>();</a:t>
            </a:r>
          </a:p>
          <a:p>
            <a:endParaRPr lang="en-GB" sz="2000" dirty="0" smtClean="0"/>
          </a:p>
          <a:p>
            <a:r>
              <a:rPr lang="en-GB" sz="2000" dirty="0" smtClean="0"/>
              <a:t>     while (</a:t>
            </a:r>
            <a:r>
              <a:rPr lang="en-GB" sz="2000" dirty="0" err="1" smtClean="0"/>
              <a:t>i.hasNext</a:t>
            </a:r>
            <a:r>
              <a:rPr lang="en-GB" sz="2000" dirty="0" smtClean="0"/>
              <a:t>()) {</a:t>
            </a:r>
          </a:p>
          <a:p>
            <a:r>
              <a:rPr lang="en-GB" sz="2000" dirty="0" smtClean="0"/>
              <a:t>	Document doc = (Document)</a:t>
            </a:r>
            <a:r>
              <a:rPr lang="en-GB" sz="2000" dirty="0" err="1" smtClean="0"/>
              <a:t>i.next</a:t>
            </a:r>
            <a:r>
              <a:rPr lang="en-GB" sz="2000" dirty="0" smtClean="0"/>
              <a:t>();</a:t>
            </a:r>
          </a:p>
          <a:p>
            <a:r>
              <a:rPr lang="en-GB" sz="2000" dirty="0" smtClean="0"/>
              <a:t>	if (</a:t>
            </a:r>
            <a:r>
              <a:rPr lang="en-GB" sz="2000" dirty="0" err="1" smtClean="0"/>
              <a:t>doc.getTitle</a:t>
            </a:r>
            <a:r>
              <a:rPr lang="en-GB" sz="2000" dirty="0" smtClean="0"/>
              <a:t>().</a:t>
            </a:r>
            <a:r>
              <a:rPr lang="en-GB" sz="2000" dirty="0" err="1" smtClean="0"/>
              <a:t>indexOf</a:t>
            </a:r>
            <a:r>
              <a:rPr lang="en-GB" sz="2000" dirty="0" smtClean="0"/>
              <a:t>(title) != -1)</a:t>
            </a:r>
          </a:p>
          <a:p>
            <a:r>
              <a:rPr lang="en-GB" sz="2000" dirty="0" smtClean="0"/>
              <a:t>	    </a:t>
            </a:r>
            <a:r>
              <a:rPr lang="en-GB" sz="2000" dirty="0" err="1" smtClean="0"/>
              <a:t>docsFound.add</a:t>
            </a:r>
            <a:r>
              <a:rPr lang="en-GB" sz="2000" dirty="0" smtClean="0"/>
              <a:t>(doc);</a:t>
            </a:r>
          </a:p>
          <a:p>
            <a:r>
              <a:rPr lang="en-GB" sz="2000" dirty="0" smtClean="0"/>
              <a:t>     }</a:t>
            </a:r>
          </a:p>
          <a:p>
            <a:r>
              <a:rPr lang="en-GB" sz="2000" dirty="0" smtClean="0"/>
              <a:t>     return </a:t>
            </a:r>
            <a:r>
              <a:rPr lang="en-GB" sz="2000" dirty="0" err="1" smtClean="0"/>
              <a:t>docsFound</a:t>
            </a:r>
            <a:r>
              <a:rPr lang="en-GB" sz="2000" dirty="0" smtClean="0"/>
              <a:t>;</a:t>
            </a:r>
          </a:p>
          <a:p>
            <a:r>
              <a:rPr lang="en-GB" sz="2000" dirty="0" smtClean="0"/>
              <a:t>}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928662" y="3214686"/>
            <a:ext cx="4286280" cy="35719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8596" y="2285992"/>
            <a:ext cx="4786346" cy="35719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diag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285992"/>
            <a:ext cx="3571868" cy="22860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29224" y="285749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gen(</a:t>
            </a:r>
            <a:r>
              <a:rPr lang="en-GB" i="1" dirty="0" err="1" smtClean="0"/>
              <a:t>Library.sDBT.i</a:t>
            </a:r>
            <a:r>
              <a:rPr lang="en-GB" i="1" dirty="0" smtClean="0"/>
              <a:t>) = {Document}</a:t>
            </a:r>
            <a:endParaRPr lang="en-GB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43472" y="192880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out(</a:t>
            </a:r>
            <a:r>
              <a:rPr lang="en-GB" i="1" dirty="0" err="1" smtClean="0"/>
              <a:t>Library.documents</a:t>
            </a:r>
            <a:r>
              <a:rPr lang="en-GB" i="1" dirty="0" smtClean="0"/>
              <a:t>) = {Document}</a:t>
            </a:r>
            <a:endParaRPr lang="en-GB" i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00034" y="5357826"/>
            <a:ext cx="7993062" cy="5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Data-flow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 progresses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400" b="1" kern="0" dirty="0" smtClean="0">
                <a:solidFill>
                  <a:schemeClr val="bg1"/>
                </a:solidFill>
                <a:latin typeface="+mn-lt"/>
              </a:rPr>
              <a:t>backwards</a:t>
            </a:r>
            <a:r>
              <a:rPr lang="en-GB" sz="2400" b="1" kern="0" dirty="0" smtClean="0">
                <a:latin typeface="+mn-lt"/>
              </a:rPr>
              <a:t>!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the example…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 smtClean="0"/>
              <a:t>PAGE </a:t>
            </a:r>
            <a:fld id="{17B96B5A-603F-4D20-B388-457C0B1B4BAC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919" y="1501934"/>
            <a:ext cx="670560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0694" y="1071546"/>
            <a:ext cx="321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Tonella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Potrich</a:t>
            </a:r>
            <a:r>
              <a:rPr lang="en-GB" sz="2400" b="1" dirty="0" smtClean="0"/>
              <a:t> 2005</a:t>
            </a:r>
            <a:endParaRPr lang="en-GB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678761" y="2107397"/>
            <a:ext cx="1500198" cy="1143008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821901" y="2035959"/>
            <a:ext cx="1571636" cy="1214446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178959" y="2178835"/>
            <a:ext cx="642942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500298" y="2857496"/>
            <a:ext cx="714380" cy="428628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00034" y="5429264"/>
            <a:ext cx="799306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GB" sz="2400" b="1" kern="0" dirty="0" smtClean="0">
                <a:latin typeface="+mn-lt"/>
              </a:rPr>
              <a:t>Red associations were omitted by the “basic” AR technique.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so far: AR – Class diagrams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Implemented in many tools</a:t>
            </a:r>
          </a:p>
          <a:p>
            <a:pPr lvl="1"/>
            <a:r>
              <a:rPr lang="en-GB" dirty="0" smtClean="0"/>
              <a:t>How precise? Depends on the tool…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Basic technique is very </a:t>
            </a:r>
            <a:r>
              <a:rPr lang="en-GB" dirty="0" smtClean="0">
                <a:solidFill>
                  <a:schemeClr val="bg1"/>
                </a:solidFill>
              </a:rPr>
              <a:t>simple</a:t>
            </a:r>
            <a:r>
              <a:rPr lang="en-GB" dirty="0" smtClean="0"/>
              <a:t> but </a:t>
            </a:r>
            <a:r>
              <a:rPr lang="en-GB" dirty="0" smtClean="0">
                <a:solidFill>
                  <a:schemeClr val="bg1"/>
                </a:solidFill>
              </a:rPr>
              <a:t>imprecise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/>
              <a:t>Improving precision necessitates </a:t>
            </a:r>
            <a:r>
              <a:rPr lang="en-GB" dirty="0" smtClean="0">
                <a:solidFill>
                  <a:schemeClr val="bg1"/>
                </a:solidFill>
              </a:rPr>
              <a:t>data-flow analysis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 / LaQuSo / Mathematics &amp; Computer Science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PAGE </a:t>
            </a:r>
            <a:fld id="{670D9CA6-86BB-41A8-9CFA-3ED393AEB8CC}" type="slidenum">
              <a:rPr lang="nl-NL"/>
              <a:pPr/>
              <a:t>26</a:t>
            </a:fld>
            <a:endParaRPr lang="nl-NL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749D24D-9D8F-49D5-A03C-D2A8FEB6C32B}" type="datetime1">
              <a:rPr lang="nl-NL"/>
              <a:pPr/>
              <a:t>22-2-2010</a:t>
            </a:fld>
            <a:endParaRPr lang="nl-NL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this the Holy Grail?..</a:t>
            </a:r>
            <a:endParaRPr lang="en-GB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7988" name="Picture 4" descr="class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7993063" cy="5018088"/>
          </a:xfrm>
          <a:prstGeom prst="rect">
            <a:avLst/>
          </a:prstGeom>
          <a:noFill/>
        </p:spPr>
      </p:pic>
      <p:sp>
        <p:nvSpPr>
          <p:cNvPr id="297989" name="Oval 5"/>
          <p:cNvSpPr>
            <a:spLocks noChangeArrowheads="1"/>
          </p:cNvSpPr>
          <p:nvPr/>
        </p:nvSpPr>
        <p:spPr bwMode="auto">
          <a:xfrm>
            <a:off x="4211638" y="1125538"/>
            <a:ext cx="4752975" cy="2159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990" name="WordArt 6"/>
          <p:cNvSpPr>
            <a:spLocks noChangeArrowheads="1" noChangeShapeType="1" noTextEdit="1"/>
          </p:cNvSpPr>
          <p:nvPr/>
        </p:nvSpPr>
        <p:spPr bwMode="auto">
          <a:xfrm>
            <a:off x="6084888" y="1557338"/>
            <a:ext cx="17272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unused </a:t>
            </a:r>
          </a:p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classes</a:t>
            </a:r>
          </a:p>
        </p:txBody>
      </p:sp>
      <p:sp>
        <p:nvSpPr>
          <p:cNvPr id="297991" name="WordArt 7"/>
          <p:cNvSpPr>
            <a:spLocks noChangeArrowheads="1" noChangeShapeType="1" noTextEdit="1"/>
          </p:cNvSpPr>
          <p:nvPr/>
        </p:nvSpPr>
        <p:spPr bwMode="auto">
          <a:xfrm>
            <a:off x="1042988" y="3357563"/>
            <a:ext cx="7019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We need something better...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975"/>
            <a:ext cx="7993062" cy="1731959"/>
          </a:xfrm>
        </p:spPr>
        <p:txBody>
          <a:bodyPr/>
          <a:lstStyle/>
          <a:p>
            <a:r>
              <a:rPr lang="en-GB" dirty="0" smtClean="0"/>
              <a:t>Higher level of abstraction</a:t>
            </a:r>
          </a:p>
          <a:p>
            <a:r>
              <a:rPr lang="en-GB" dirty="0" smtClean="0"/>
              <a:t>OO-languages usually contain explicit mechanism:</a:t>
            </a:r>
          </a:p>
          <a:p>
            <a:pPr lvl="1"/>
            <a:r>
              <a:rPr lang="en-GB" dirty="0" smtClean="0"/>
              <a:t>packages (Java), namespaces (C++), modules (Modula)</a:t>
            </a:r>
          </a:p>
          <a:p>
            <a:r>
              <a:rPr lang="en-GB" dirty="0" smtClean="0"/>
              <a:t>Easily derived from the class diagram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926080"/>
            <a:ext cx="670560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714612" y="2857496"/>
            <a:ext cx="1928826" cy="164307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357290" y="4714884"/>
            <a:ext cx="1928826" cy="1643074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428992" y="4714884"/>
            <a:ext cx="4500594" cy="164307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rot="10800000" flipV="1">
            <a:off x="2000232" y="3679032"/>
            <a:ext cx="714380" cy="96441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0"/>
          </p:cNvCxnSpPr>
          <p:nvPr/>
        </p:nvCxnSpPr>
        <p:spPr>
          <a:xfrm rot="5400000" flipH="1" flipV="1">
            <a:off x="2232405" y="4232678"/>
            <a:ext cx="571504" cy="39290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</p:cNvCxnSpPr>
          <p:nvPr/>
        </p:nvCxnSpPr>
        <p:spPr>
          <a:xfrm>
            <a:off x="4643438" y="3679033"/>
            <a:ext cx="857256" cy="103585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572001" y="4071943"/>
            <a:ext cx="714380" cy="57150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Better visualizations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pic>
        <p:nvPicPr>
          <p:cNvPr id="7" name="Picture 4" descr="MZ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5113338" cy="5049837"/>
          </a:xfrm>
          <a:prstGeom prst="rect">
            <a:avLst/>
          </a:prstGeom>
          <a:noFill/>
        </p:spPr>
      </p:pic>
      <p:pic>
        <p:nvPicPr>
          <p:cNvPr id="8" name="Picture 4" descr="llex_full_extrav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268413"/>
            <a:ext cx="506412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extrav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060575"/>
            <a:ext cx="4697412" cy="467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1262063" cy="189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28794" y="1214422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Architecture reconstruction slides </a:t>
            </a:r>
          </a:p>
          <a:p>
            <a:r>
              <a:rPr lang="en-GB" sz="2400" b="1" dirty="0" smtClean="0"/>
              <a:t>Rainer </a:t>
            </a:r>
            <a:r>
              <a:rPr lang="en-GB" sz="2400" b="1" dirty="0" err="1" smtClean="0"/>
              <a:t>Koschke</a:t>
            </a:r>
            <a:r>
              <a:rPr lang="en-GB" sz="2400" b="1" dirty="0" smtClean="0"/>
              <a:t> (in German) </a:t>
            </a:r>
            <a:r>
              <a:rPr lang="en-GB" sz="2400" b="1" dirty="0" smtClean="0">
                <a:hlinkClick r:id="rId3"/>
              </a:rPr>
              <a:t>http://www.informatik.uni-bremen.de/st/lehredetails.php?id=3&amp;lehre_id=309</a:t>
            </a:r>
            <a:r>
              <a:rPr lang="en-GB" sz="2400" b="1" dirty="0" smtClean="0"/>
              <a:t> 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000372"/>
            <a:ext cx="2247905" cy="336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 the packages are unknown?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71546"/>
            <a:ext cx="7993062" cy="5286412"/>
          </a:xfrm>
        </p:spPr>
        <p:txBody>
          <a:bodyPr/>
          <a:lstStyle/>
          <a:p>
            <a:r>
              <a:rPr lang="en-GB" dirty="0" smtClean="0"/>
              <a:t>When can it happen?</a:t>
            </a:r>
          </a:p>
          <a:p>
            <a:pPr lvl="1"/>
            <a:r>
              <a:rPr lang="en-GB" dirty="0" smtClean="0"/>
              <a:t>Suitability for evolution</a:t>
            </a:r>
          </a:p>
          <a:p>
            <a:pPr lvl="2"/>
            <a:r>
              <a:rPr lang="en-GB" dirty="0" smtClean="0"/>
              <a:t>Packaging is being assessed for appropriateness </a:t>
            </a:r>
          </a:p>
          <a:p>
            <a:pPr lvl="1"/>
            <a:r>
              <a:rPr lang="en-GB" dirty="0" smtClean="0"/>
              <a:t>Implementation of evolution</a:t>
            </a:r>
          </a:p>
          <a:p>
            <a:pPr lvl="2"/>
            <a:r>
              <a:rPr lang="en-GB" dirty="0" smtClean="0"/>
              <a:t>Legacy language with no “packaging”</a:t>
            </a:r>
          </a:p>
          <a:p>
            <a:pPr lvl="2"/>
            <a:r>
              <a:rPr lang="en-GB" dirty="0" smtClean="0"/>
              <a:t>Inappropriate packaging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What can we do?</a:t>
            </a:r>
          </a:p>
          <a:p>
            <a:pPr lvl="1"/>
            <a:r>
              <a:rPr lang="en-GB" dirty="0" smtClean="0"/>
              <a:t>Let the user do it her/himself!</a:t>
            </a:r>
          </a:p>
          <a:p>
            <a:pPr lvl="1"/>
            <a:r>
              <a:rPr lang="en-GB" dirty="0" smtClean="0"/>
              <a:t>Do it automatically:</a:t>
            </a:r>
          </a:p>
          <a:p>
            <a:pPr lvl="2"/>
            <a:r>
              <a:rPr lang="en-GB" dirty="0" smtClean="0"/>
              <a:t>Join “similar” classes together: </a:t>
            </a:r>
            <a:r>
              <a:rPr lang="en-GB" dirty="0" smtClean="0">
                <a:solidFill>
                  <a:schemeClr val="bg1"/>
                </a:solidFill>
              </a:rPr>
              <a:t>clustering</a:t>
            </a:r>
          </a:p>
          <a:p>
            <a:pPr lvl="2"/>
            <a:r>
              <a:rPr lang="en-GB" dirty="0" smtClean="0"/>
              <a:t>Packages can be composed into larger packages:</a:t>
            </a:r>
          </a:p>
          <a:p>
            <a:pPr lvl="3"/>
            <a:r>
              <a:rPr lang="en-GB" dirty="0" smtClean="0">
                <a:solidFill>
                  <a:schemeClr val="bg1"/>
                </a:solidFill>
              </a:rPr>
              <a:t>Hierarchical clustering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good modularization?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714620"/>
            <a:ext cx="7993062" cy="3786214"/>
          </a:xfrm>
        </p:spPr>
        <p:txBody>
          <a:bodyPr/>
          <a:lstStyle/>
          <a:p>
            <a:r>
              <a:rPr lang="en-GB" dirty="0" smtClean="0"/>
              <a:t>Many intra-package dependencies: </a:t>
            </a:r>
            <a:r>
              <a:rPr lang="en-GB" dirty="0" smtClean="0">
                <a:solidFill>
                  <a:schemeClr val="bg1"/>
                </a:solidFill>
              </a:rPr>
              <a:t>high cohesion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Few inter-package dependencies: </a:t>
            </a:r>
            <a:r>
              <a:rPr lang="en-GB" dirty="0" smtClean="0">
                <a:solidFill>
                  <a:schemeClr val="bg1"/>
                </a:solidFill>
              </a:rPr>
              <a:t>low coupling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/>
              <a:t>Joint measure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535753" y="1071546"/>
            <a:ext cx="1535917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286380" y="928670"/>
            <a:ext cx="2214578" cy="11430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786050" y="1714488"/>
            <a:ext cx="1857388" cy="8572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0067" y="1571612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42976" y="1142984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57224" y="2000240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428728" y="2000240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07323" y="142873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>
            <a:stCxn id="11" idx="0"/>
            <a:endCxn id="14" idx="1"/>
          </p:cNvCxnSpPr>
          <p:nvPr/>
        </p:nvCxnSpPr>
        <p:spPr>
          <a:xfrm rot="16200000" flipH="1">
            <a:off x="1232273" y="1160843"/>
            <a:ext cx="392909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3" idx="0"/>
          </p:cNvCxnSpPr>
          <p:nvPr/>
        </p:nvCxnSpPr>
        <p:spPr>
          <a:xfrm rot="16200000" flipH="1">
            <a:off x="1071538" y="1535893"/>
            <a:ext cx="642942" cy="2857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4" idx="1"/>
          </p:cNvCxnSpPr>
          <p:nvPr/>
        </p:nvCxnSpPr>
        <p:spPr>
          <a:xfrm flipV="1">
            <a:off x="964381" y="1535893"/>
            <a:ext cx="642942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0"/>
            <a:endCxn id="10" idx="2"/>
          </p:cNvCxnSpPr>
          <p:nvPr/>
        </p:nvCxnSpPr>
        <p:spPr>
          <a:xfrm rot="16200000" flipV="1">
            <a:off x="803646" y="1839504"/>
            <a:ext cx="214314" cy="1071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  <a:endCxn id="13" idx="0"/>
          </p:cNvCxnSpPr>
          <p:nvPr/>
        </p:nvCxnSpPr>
        <p:spPr>
          <a:xfrm rot="5400000" flipH="1" flipV="1">
            <a:off x="1142976" y="1821645"/>
            <a:ext cx="214314" cy="5715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  <a:endCxn id="24" idx="1"/>
          </p:cNvCxnSpPr>
          <p:nvPr/>
        </p:nvCxnSpPr>
        <p:spPr>
          <a:xfrm>
            <a:off x="1643042" y="2107397"/>
            <a:ext cx="1357322" cy="71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00364" y="2071678"/>
            <a:ext cx="214314" cy="2143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>
            <a:stCxn id="14" idx="2"/>
            <a:endCxn id="13" idx="0"/>
          </p:cNvCxnSpPr>
          <p:nvPr/>
        </p:nvCxnSpPr>
        <p:spPr>
          <a:xfrm rot="5400000">
            <a:off x="1446588" y="1732348"/>
            <a:ext cx="357190" cy="1785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715140" y="1714488"/>
            <a:ext cx="214314" cy="214314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>
            <a:stCxn id="47" idx="2"/>
            <a:endCxn id="65" idx="0"/>
          </p:cNvCxnSpPr>
          <p:nvPr/>
        </p:nvCxnSpPr>
        <p:spPr>
          <a:xfrm rot="5400000">
            <a:off x="4750595" y="1142984"/>
            <a:ext cx="357190" cy="12144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3"/>
            <a:endCxn id="44" idx="1"/>
          </p:cNvCxnSpPr>
          <p:nvPr/>
        </p:nvCxnSpPr>
        <p:spPr>
          <a:xfrm flipV="1">
            <a:off x="1357290" y="1178703"/>
            <a:ext cx="5072098" cy="71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429388" y="1071546"/>
            <a:ext cx="214314" cy="214314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000760" y="1571612"/>
            <a:ext cx="214314" cy="214314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000892" y="1285860"/>
            <a:ext cx="214314" cy="214314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5429256" y="1357298"/>
            <a:ext cx="214314" cy="214314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Arrow Connector 47"/>
          <p:cNvCxnSpPr>
            <a:stCxn id="45" idx="1"/>
            <a:endCxn id="47" idx="3"/>
          </p:cNvCxnSpPr>
          <p:nvPr/>
        </p:nvCxnSpPr>
        <p:spPr>
          <a:xfrm rot="10800000">
            <a:off x="5643570" y="1464455"/>
            <a:ext cx="357190" cy="214314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0"/>
            <a:endCxn id="44" idx="2"/>
          </p:cNvCxnSpPr>
          <p:nvPr/>
        </p:nvCxnSpPr>
        <p:spPr>
          <a:xfrm rot="5400000" flipH="1" flipV="1">
            <a:off x="6179355" y="1214422"/>
            <a:ext cx="285752" cy="428628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9" idx="2"/>
            <a:endCxn id="45" idx="1"/>
          </p:cNvCxnSpPr>
          <p:nvPr/>
        </p:nvCxnSpPr>
        <p:spPr>
          <a:xfrm rot="5400000" flipH="1">
            <a:off x="6286512" y="1393018"/>
            <a:ext cx="250033" cy="821537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0"/>
            <a:endCxn id="46" idx="1"/>
          </p:cNvCxnSpPr>
          <p:nvPr/>
        </p:nvCxnSpPr>
        <p:spPr>
          <a:xfrm rot="5400000" flipH="1" flipV="1">
            <a:off x="6465107" y="1035828"/>
            <a:ext cx="178595" cy="892975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0"/>
            <a:endCxn id="44" idx="3"/>
          </p:cNvCxnSpPr>
          <p:nvPr/>
        </p:nvCxnSpPr>
        <p:spPr>
          <a:xfrm rot="5400000" flipH="1" flipV="1">
            <a:off x="6000760" y="714357"/>
            <a:ext cx="178595" cy="1107289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786182" y="2285992"/>
            <a:ext cx="214314" cy="2143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4214810" y="1928802"/>
            <a:ext cx="214314" cy="2143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/>
          <p:cNvCxnSpPr>
            <a:stCxn id="24" idx="3"/>
            <a:endCxn id="64" idx="1"/>
          </p:cNvCxnSpPr>
          <p:nvPr/>
        </p:nvCxnSpPr>
        <p:spPr>
          <a:xfrm>
            <a:off x="3214678" y="2178835"/>
            <a:ext cx="571504" cy="21431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5" idx="1"/>
          </p:cNvCxnSpPr>
          <p:nvPr/>
        </p:nvCxnSpPr>
        <p:spPr>
          <a:xfrm flipV="1">
            <a:off x="3143240" y="2035959"/>
            <a:ext cx="1071570" cy="10715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5" idx="2"/>
            <a:endCxn id="64" idx="3"/>
          </p:cNvCxnSpPr>
          <p:nvPr/>
        </p:nvCxnSpPr>
        <p:spPr>
          <a:xfrm rot="5400000">
            <a:off x="4036216" y="2107397"/>
            <a:ext cx="250033" cy="32147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ct 83"/>
          <p:cNvGraphicFramePr>
            <a:graphicFrameLocks noChangeAspect="1"/>
          </p:cNvGraphicFramePr>
          <p:nvPr/>
        </p:nvGraphicFramePr>
        <p:xfrm>
          <a:off x="1285852" y="3143248"/>
          <a:ext cx="1214446" cy="960260"/>
        </p:xfrm>
        <a:graphic>
          <a:graphicData uri="http://schemas.openxmlformats.org/presentationml/2006/ole">
            <p:oleObj spid="_x0000_s76802" name="Equation" r:id="rId4" imgW="545760" imgH="431640" progId="Equation.3">
              <p:embed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500430" y="3143248"/>
          <a:ext cx="2146300" cy="960437"/>
        </p:xfrm>
        <a:graphic>
          <a:graphicData uri="http://schemas.openxmlformats.org/presentationml/2006/ole">
            <p:oleObj spid="_x0000_s76803" name="Equation" r:id="rId5" imgW="965160" imgH="431640" progId="Equation.3">
              <p:embed/>
            </p:oleObj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2786050" y="335756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or</a:t>
            </a:r>
            <a:endParaRPr lang="en-GB" sz="2400" b="1" dirty="0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1285852" y="4357694"/>
          <a:ext cx="1892300" cy="1017588"/>
        </p:xfrm>
        <a:graphic>
          <a:graphicData uri="http://schemas.openxmlformats.org/presentationml/2006/ole">
            <p:oleObj spid="_x0000_s76804" name="Equation" r:id="rId6" imgW="850680" imgH="457200" progId="Equation.3">
              <p:embed/>
            </p:oleObj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1214414" y="5643578"/>
          <a:ext cx="4745038" cy="989013"/>
        </p:xfrm>
        <a:graphic>
          <a:graphicData uri="http://schemas.openxmlformats.org/presentationml/2006/ole">
            <p:oleObj spid="_x0000_s76805" name="Equation" r:id="rId7" imgW="21333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Modularity 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929066"/>
            <a:ext cx="7993062" cy="2357454"/>
          </a:xfrm>
        </p:spPr>
        <p:txBody>
          <a:bodyPr/>
          <a:lstStyle/>
          <a:p>
            <a:r>
              <a:rPr lang="en-GB" dirty="0" smtClean="0"/>
              <a:t>What does MQ = -1 mean?</a:t>
            </a:r>
          </a:p>
          <a:p>
            <a:pPr lvl="1"/>
            <a:r>
              <a:rPr lang="en-GB" dirty="0" smtClean="0"/>
              <a:t>No cohesion, maximal coupling</a:t>
            </a:r>
          </a:p>
          <a:p>
            <a:r>
              <a:rPr lang="en-GB" dirty="0" smtClean="0"/>
              <a:t>MQ = 1?</a:t>
            </a:r>
          </a:p>
          <a:p>
            <a:pPr lvl="1"/>
            <a:r>
              <a:rPr lang="en-GB" dirty="0" smtClean="0"/>
              <a:t>No coupling, maximal cohesion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714348" y="1571612"/>
          <a:ext cx="7540324" cy="1571636"/>
        </p:xfrm>
        <a:graphic>
          <a:graphicData uri="http://schemas.openxmlformats.org/presentationml/2006/ole">
            <p:oleObj spid="_x0000_s77826" name="Equation" r:id="rId3" imgW="21333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Hierarchical Clustering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Init</a:t>
            </a:r>
            <a:r>
              <a:rPr lang="en-GB" dirty="0" smtClean="0"/>
              <a:t>: every element is a cluster on its own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While</a:t>
            </a:r>
            <a:r>
              <a:rPr lang="en-GB" dirty="0" smtClean="0"/>
              <a:t> (#clusters &gt; 1) do</a:t>
            </a:r>
          </a:p>
          <a:p>
            <a:pPr lvl="1"/>
            <a:r>
              <a:rPr lang="en-GB" dirty="0" smtClean="0"/>
              <a:t>Calculate similarity between all pairs of clusters</a:t>
            </a:r>
          </a:p>
          <a:p>
            <a:pPr lvl="1"/>
            <a:r>
              <a:rPr lang="en-GB" dirty="0" smtClean="0"/>
              <a:t>Select two most similar clusters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Single linkage</a:t>
            </a:r>
            <a:r>
              <a:rPr lang="en-GB" dirty="0" smtClean="0"/>
              <a:t>: max </a:t>
            </a:r>
            <a:r>
              <a:rPr lang="en-GB" dirty="0" err="1" smtClean="0"/>
              <a:t>pairwise</a:t>
            </a:r>
            <a:r>
              <a:rPr lang="en-GB" dirty="0" smtClean="0"/>
              <a:t> similarity </a:t>
            </a:r>
          </a:p>
          <a:p>
            <a:pPr lvl="3"/>
            <a:r>
              <a:rPr lang="en-GB" dirty="0" smtClean="0"/>
              <a:t>Reduces coupling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Complete linkage</a:t>
            </a:r>
            <a:r>
              <a:rPr lang="en-GB" dirty="0" smtClean="0"/>
              <a:t>: min </a:t>
            </a:r>
            <a:r>
              <a:rPr lang="en-GB" dirty="0" err="1" smtClean="0"/>
              <a:t>pairwise</a:t>
            </a:r>
            <a:r>
              <a:rPr lang="en-GB" dirty="0" smtClean="0"/>
              <a:t> similarity </a:t>
            </a:r>
          </a:p>
          <a:p>
            <a:pPr lvl="3"/>
            <a:r>
              <a:rPr lang="en-GB" dirty="0" smtClean="0"/>
              <a:t>Increases cohesion </a:t>
            </a:r>
          </a:p>
          <a:p>
            <a:pPr lvl="3"/>
            <a:r>
              <a:rPr lang="en-GB" i="1" dirty="0" smtClean="0"/>
              <a:t>Usually</a:t>
            </a:r>
            <a:r>
              <a:rPr lang="en-GB" dirty="0" smtClean="0"/>
              <a:t> more important</a:t>
            </a:r>
          </a:p>
          <a:p>
            <a:pPr lvl="1"/>
            <a:r>
              <a:rPr lang="en-GB" dirty="0" smtClean="0"/>
              <a:t>Merge these clusters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32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Hierarchical clustering in the library system</a:t>
            </a:r>
            <a:endParaRPr lang="en-GB" dirty="0"/>
          </a:p>
        </p:txBody>
      </p:sp>
      <p:pic>
        <p:nvPicPr>
          <p:cNvPr id="7" name="Content Placeholder 6" descr="diag8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8301848" cy="37147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33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5500694" y="1071546"/>
            <a:ext cx="321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Tonella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Potrich</a:t>
            </a:r>
            <a:r>
              <a:rPr lang="en-GB" sz="2400" b="1" dirty="0" smtClean="0"/>
              <a:t> 2005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Hierarchical clustering: Classes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975"/>
            <a:ext cx="7993062" cy="2089149"/>
          </a:xfrm>
        </p:spPr>
        <p:txBody>
          <a:bodyPr/>
          <a:lstStyle/>
          <a:p>
            <a:r>
              <a:rPr lang="en-GB" dirty="0" smtClean="0"/>
              <a:t>Class description: </a:t>
            </a:r>
            <a:r>
              <a:rPr lang="en-GB" dirty="0" smtClean="0">
                <a:solidFill>
                  <a:schemeClr val="bg1"/>
                </a:solidFill>
              </a:rPr>
              <a:t>feature vectors</a:t>
            </a:r>
          </a:p>
          <a:p>
            <a:pPr lvl="1"/>
            <a:r>
              <a:rPr lang="en-GB" dirty="0" smtClean="0"/>
              <a:t>Dimension: feature</a:t>
            </a:r>
          </a:p>
          <a:p>
            <a:pPr lvl="2"/>
            <a:r>
              <a:rPr lang="en-GB" dirty="0" smtClean="0"/>
              <a:t>Methods called, types used, words in the description</a:t>
            </a:r>
          </a:p>
          <a:p>
            <a:pPr lvl="1"/>
            <a:r>
              <a:rPr lang="en-GB" dirty="0" smtClean="0"/>
              <a:t>Coordinate: number of references to this feature</a:t>
            </a:r>
          </a:p>
          <a:p>
            <a:pPr lvl="1"/>
            <a:r>
              <a:rPr lang="en-GB" dirty="0" smtClean="0"/>
              <a:t>NB: Should be “discriminating enough”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34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45034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868" y="6000768"/>
            <a:ext cx="321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Tonella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Potrich</a:t>
            </a:r>
            <a:r>
              <a:rPr lang="en-GB" sz="2400" b="1" dirty="0" smtClean="0"/>
              <a:t> 2005</a:t>
            </a:r>
            <a:endParaRPr lang="en-GB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00034" y="5715016"/>
            <a:ext cx="4500594" cy="21431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00034" y="4714884"/>
            <a:ext cx="4500594" cy="21431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786446" y="3571876"/>
            <a:ext cx="2500330" cy="17145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Variables and fields of the user-defined classes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571868" y="3857628"/>
            <a:ext cx="2214578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are two vectors similar?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Distance between                   and                   :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happens if the vectors are almost empty?</a:t>
            </a:r>
          </a:p>
          <a:p>
            <a:pPr lvl="1"/>
            <a:r>
              <a:rPr lang="en-GB" dirty="0" smtClean="0"/>
              <a:t>Distance is small</a:t>
            </a:r>
          </a:p>
          <a:p>
            <a:pPr lvl="1"/>
            <a:r>
              <a:rPr lang="en-GB" dirty="0" smtClean="0"/>
              <a:t>Clustering is imprecise</a:t>
            </a:r>
          </a:p>
          <a:p>
            <a:pPr lvl="2"/>
            <a:r>
              <a:rPr lang="en-GB" dirty="0" smtClean="0"/>
              <a:t>d(</a:t>
            </a:r>
            <a:r>
              <a:rPr lang="en-GB" dirty="0" err="1" smtClean="0">
                <a:solidFill>
                  <a:schemeClr val="accent6"/>
                </a:solidFill>
              </a:rPr>
              <a:t>red</a:t>
            </a:r>
            <a:r>
              <a:rPr lang="en-GB" dirty="0" err="1" smtClean="0"/>
              <a:t>,</a:t>
            </a:r>
            <a:r>
              <a:rPr lang="en-GB" dirty="0" err="1" smtClean="0">
                <a:solidFill>
                  <a:srgbClr val="00B050"/>
                </a:solidFill>
              </a:rPr>
              <a:t>green</a:t>
            </a:r>
            <a:r>
              <a:rPr lang="en-GB" dirty="0" smtClean="0"/>
              <a:t>) = d(</a:t>
            </a:r>
            <a:r>
              <a:rPr lang="en-GB" dirty="0" err="1" smtClean="0">
                <a:solidFill>
                  <a:srgbClr val="00B050"/>
                </a:solidFill>
              </a:rPr>
              <a:t>green</a:t>
            </a:r>
            <a:r>
              <a:rPr lang="en-GB" dirty="0" err="1" smtClean="0"/>
              <a:t>,</a:t>
            </a:r>
            <a:r>
              <a:rPr lang="en-GB" dirty="0" err="1" smtClean="0">
                <a:solidFill>
                  <a:srgbClr val="7030A0"/>
                </a:solidFill>
              </a:rPr>
              <a:t>purple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>
                <a:solidFill>
                  <a:srgbClr val="00B050"/>
                </a:solidFill>
              </a:rPr>
              <a:t>green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7030A0"/>
                </a:solidFill>
              </a:rPr>
              <a:t>purple </a:t>
            </a:r>
            <a:r>
              <a:rPr lang="en-GB" dirty="0" smtClean="0"/>
              <a:t>are more </a:t>
            </a:r>
            <a:r>
              <a:rPr lang="en-GB" dirty="0" smtClean="0">
                <a:solidFill>
                  <a:schemeClr val="bg1"/>
                </a:solidFill>
              </a:rPr>
              <a:t>similar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/ SET / W&amp;I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35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00430" y="1071546"/>
          <a:ext cx="1525596" cy="622692"/>
        </p:xfrm>
        <a:graphic>
          <a:graphicData uri="http://schemas.openxmlformats.org/presentationml/2006/ole">
            <p:oleObj spid="_x0000_s60418" name="Equation" r:id="rId3" imgW="622080" imgH="253800" progId="Equation.3">
              <p:embed/>
            </p:oleObj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5629275" y="1071563"/>
          <a:ext cx="1555750" cy="622300"/>
        </p:xfrm>
        <a:graphic>
          <a:graphicData uri="http://schemas.openxmlformats.org/presentationml/2006/ole">
            <p:oleObj spid="_x0000_s60419" name="Equation" r:id="rId4" imgW="634680" imgH="2538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14414" y="1857364"/>
          <a:ext cx="1571636" cy="1047757"/>
        </p:xfrm>
        <a:graphic>
          <a:graphicData uri="http://schemas.openxmlformats.org/presentationml/2006/ole">
            <p:oleObj spid="_x0000_s60420" name="Equation" r:id="rId5" imgW="647640" imgH="431640" progId="Equation.3">
              <p:embed/>
            </p:oleObj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4000496" y="1785926"/>
          <a:ext cx="2127250" cy="1171575"/>
        </p:xfrm>
        <a:graphic>
          <a:graphicData uri="http://schemas.openxmlformats.org/presentationml/2006/ole">
            <p:oleObj spid="_x0000_s60421" name="Equation" r:id="rId6" imgW="876240" imgH="4824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28926" y="214311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or</a:t>
            </a:r>
            <a:endParaRPr lang="en-GB" sz="2400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5929322" y="3857628"/>
            <a:ext cx="2928958" cy="2257498"/>
            <a:chOff x="4429124" y="4000504"/>
            <a:chExt cx="2928958" cy="2257498"/>
          </a:xfrm>
        </p:grpSpPr>
        <p:sp>
          <p:nvSpPr>
            <p:cNvPr id="32" name="TextBox 31"/>
            <p:cNvSpPr txBox="1"/>
            <p:nvPr/>
          </p:nvSpPr>
          <p:spPr>
            <a:xfrm>
              <a:off x="5286380" y="581497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</a:t>
              </a:r>
              <a:endParaRPr lang="en-GB" sz="20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86578" y="585789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3</a:t>
              </a:r>
              <a:endParaRPr lang="en-GB" sz="20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00760" y="585789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2</a:t>
              </a:r>
              <a:endParaRPr lang="en-GB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29124" y="4929198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</a:t>
              </a:r>
              <a:endParaRPr lang="en-GB" sz="20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786314" y="4000504"/>
              <a:ext cx="2571768" cy="1858976"/>
              <a:chOff x="4786314" y="4000504"/>
              <a:chExt cx="2571768" cy="1858976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4857752" y="5786454"/>
                <a:ext cx="250033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6200000" flipV="1">
                <a:off x="3960015" y="4888717"/>
                <a:ext cx="1785950" cy="952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786314" y="5143512"/>
                <a:ext cx="2143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6822297" y="5750735"/>
                <a:ext cx="2143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6107917" y="5750735"/>
                <a:ext cx="2143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5393537" y="5750735"/>
                <a:ext cx="2143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 flipH="1" flipV="1">
                <a:off x="4536281" y="5464983"/>
                <a:ext cx="642942" cy="1588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4857752" y="5786454"/>
                <a:ext cx="642942" cy="158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4857752" y="5857892"/>
                <a:ext cx="2071702" cy="158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Better alternative: Similarity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Cosine measure: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2"/>
            <a:endParaRPr lang="en-GB" dirty="0" smtClean="0"/>
          </a:p>
          <a:p>
            <a:pPr lvl="2"/>
            <a:r>
              <a:rPr lang="en-GB" dirty="0" err="1" smtClean="0"/>
              <a:t>sim</a:t>
            </a:r>
            <a:r>
              <a:rPr lang="en-GB" dirty="0" smtClean="0"/>
              <a:t>(</a:t>
            </a:r>
            <a:r>
              <a:rPr lang="en-GB" dirty="0" err="1" smtClean="0">
                <a:solidFill>
                  <a:schemeClr val="accent6"/>
                </a:solidFill>
              </a:rPr>
              <a:t>red</a:t>
            </a:r>
            <a:r>
              <a:rPr lang="en-GB" dirty="0" err="1" smtClean="0"/>
              <a:t>,</a:t>
            </a:r>
            <a:r>
              <a:rPr lang="en-GB" dirty="0" err="1" smtClean="0">
                <a:solidFill>
                  <a:srgbClr val="00B050"/>
                </a:solidFill>
              </a:rPr>
              <a:t>green</a:t>
            </a:r>
            <a:r>
              <a:rPr lang="en-GB" dirty="0" smtClean="0"/>
              <a:t>) = 0 </a:t>
            </a:r>
          </a:p>
          <a:p>
            <a:pPr lvl="2"/>
            <a:r>
              <a:rPr lang="en-GB" dirty="0" err="1" smtClean="0"/>
              <a:t>sim</a:t>
            </a:r>
            <a:r>
              <a:rPr lang="en-GB" dirty="0" smtClean="0"/>
              <a:t>(</a:t>
            </a:r>
            <a:r>
              <a:rPr lang="en-GB" dirty="0" err="1" smtClean="0">
                <a:solidFill>
                  <a:srgbClr val="00B050"/>
                </a:solidFill>
              </a:rPr>
              <a:t>green</a:t>
            </a:r>
            <a:r>
              <a:rPr lang="en-GB" dirty="0" err="1" smtClean="0"/>
              <a:t>,</a:t>
            </a:r>
            <a:r>
              <a:rPr lang="en-GB" dirty="0" err="1" smtClean="0">
                <a:solidFill>
                  <a:srgbClr val="7030A0"/>
                </a:solidFill>
              </a:rPr>
              <a:t>purple</a:t>
            </a:r>
            <a:r>
              <a:rPr lang="en-GB" dirty="0" smtClean="0"/>
              <a:t>) = 1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Many more can be found in the literature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/ SET / W&amp;I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36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00430" y="857232"/>
          <a:ext cx="3000396" cy="2209372"/>
        </p:xfrm>
        <a:graphic>
          <a:graphicData uri="http://schemas.openxmlformats.org/presentationml/2006/ole">
            <p:oleObj spid="_x0000_s75782" name="Equation" r:id="rId3" imgW="965160" imgH="876240" progId="Equation.3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714876" y="3071810"/>
            <a:ext cx="2928958" cy="2257498"/>
            <a:chOff x="4429124" y="4000504"/>
            <a:chExt cx="2928958" cy="2257498"/>
          </a:xfrm>
        </p:grpSpPr>
        <p:sp>
          <p:nvSpPr>
            <p:cNvPr id="14" name="TextBox 13"/>
            <p:cNvSpPr txBox="1"/>
            <p:nvPr/>
          </p:nvSpPr>
          <p:spPr>
            <a:xfrm>
              <a:off x="5286380" y="581497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</a:t>
              </a:r>
              <a:endParaRPr lang="en-GB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6578" y="585789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3</a:t>
              </a:r>
              <a:endParaRPr lang="en-GB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00760" y="585789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2</a:t>
              </a:r>
              <a:endParaRPr lang="en-GB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9124" y="4929198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</a:t>
              </a:r>
              <a:endParaRPr lang="en-GB" sz="2000" b="1" dirty="0"/>
            </a:p>
          </p:txBody>
        </p:sp>
        <p:grpSp>
          <p:nvGrpSpPr>
            <p:cNvPr id="18" name="Group 45"/>
            <p:cNvGrpSpPr/>
            <p:nvPr/>
          </p:nvGrpSpPr>
          <p:grpSpPr>
            <a:xfrm>
              <a:off x="4786314" y="4000504"/>
              <a:ext cx="2571768" cy="1858976"/>
              <a:chOff x="4786314" y="4000504"/>
              <a:chExt cx="2571768" cy="1858976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4857752" y="5786454"/>
                <a:ext cx="250033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6200000" flipV="1">
                <a:off x="3960015" y="4888717"/>
                <a:ext cx="1785950" cy="952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4786314" y="5143512"/>
                <a:ext cx="2143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6822297" y="5750735"/>
                <a:ext cx="2143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6107917" y="5750735"/>
                <a:ext cx="2143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5393537" y="5750735"/>
                <a:ext cx="2143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4536281" y="5464983"/>
                <a:ext cx="642942" cy="1588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857752" y="5786454"/>
                <a:ext cx="642942" cy="158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4857752" y="5857892"/>
                <a:ext cx="2071702" cy="158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clusters to packages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37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034" y="5500702"/>
            <a:ext cx="7993062" cy="1000132"/>
          </a:xfrm>
        </p:spPr>
        <p:txBody>
          <a:bodyPr/>
          <a:lstStyle/>
          <a:p>
            <a:r>
              <a:rPr lang="en-GB" dirty="0" smtClean="0"/>
              <a:t>Packages are created by cut points</a:t>
            </a:r>
          </a:p>
          <a:p>
            <a:r>
              <a:rPr lang="en-GB" dirty="0" err="1" smtClean="0"/>
              <a:t>Subpackages</a:t>
            </a:r>
            <a:r>
              <a:rPr lang="en-GB" dirty="0" smtClean="0"/>
              <a:t> are created by </a:t>
            </a:r>
            <a:r>
              <a:rPr lang="en-GB" dirty="0" smtClean="0">
                <a:solidFill>
                  <a:schemeClr val="bg1"/>
                </a:solidFill>
              </a:rPr>
              <a:t>more</a:t>
            </a:r>
            <a:r>
              <a:rPr lang="en-GB" dirty="0" smtClean="0"/>
              <a:t> cut points</a:t>
            </a:r>
            <a:endParaRPr lang="en-GB" dirty="0"/>
          </a:p>
        </p:txBody>
      </p:sp>
      <p:pic>
        <p:nvPicPr>
          <p:cNvPr id="8" name="Content Placeholder 6" descr="diag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1571612"/>
            <a:ext cx="83018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285852" y="2786058"/>
            <a:ext cx="6858048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85852" y="3357562"/>
            <a:ext cx="6858048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57818" y="100010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Where can we put the cutline(</a:t>
            </a:r>
            <a:r>
              <a:rPr lang="en-GB" sz="2400" b="1" dirty="0" err="1" smtClean="0"/>
              <a:t>s</a:t>
            </a:r>
            <a:r>
              <a:rPr lang="en-GB" sz="2400" b="1" dirty="0" smtClean="0"/>
              <a:t>)?</a:t>
            </a:r>
          </a:p>
          <a:p>
            <a:r>
              <a:rPr lang="en-GB" sz="2400" b="1" dirty="0" smtClean="0"/>
              <a:t>     Evaluate the MQ!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Algorithm: what have we done?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16"/>
            <a:ext cx="7175522" cy="414340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Init</a:t>
            </a:r>
            <a:r>
              <a:rPr lang="en-GB" dirty="0" smtClean="0"/>
              <a:t>: every element is a cluster on its own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While</a:t>
            </a:r>
            <a:r>
              <a:rPr lang="en-GB" dirty="0" smtClean="0"/>
              <a:t> (#clusters &gt; 1) do</a:t>
            </a:r>
          </a:p>
          <a:p>
            <a:pPr lvl="1"/>
            <a:r>
              <a:rPr lang="en-GB" dirty="0" smtClean="0"/>
              <a:t>Calculate similarity between all pairs of clusters</a:t>
            </a:r>
          </a:p>
          <a:p>
            <a:pPr lvl="1"/>
            <a:r>
              <a:rPr lang="en-GB" dirty="0" smtClean="0"/>
              <a:t>Select two most similar clusters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Single linkage</a:t>
            </a:r>
            <a:r>
              <a:rPr lang="en-GB" dirty="0" smtClean="0"/>
              <a:t>: max </a:t>
            </a:r>
            <a:r>
              <a:rPr lang="en-GB" dirty="0" err="1" smtClean="0"/>
              <a:t>pairwise</a:t>
            </a:r>
            <a:r>
              <a:rPr lang="en-GB" dirty="0" smtClean="0"/>
              <a:t> similarity </a:t>
            </a:r>
          </a:p>
          <a:p>
            <a:pPr lvl="3"/>
            <a:r>
              <a:rPr lang="en-GB" dirty="0" smtClean="0"/>
              <a:t>Reduces coupling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Complete linkage</a:t>
            </a:r>
            <a:r>
              <a:rPr lang="en-GB" dirty="0" smtClean="0"/>
              <a:t>: min </a:t>
            </a:r>
            <a:r>
              <a:rPr lang="en-GB" dirty="0" err="1" smtClean="0"/>
              <a:t>pairwise</a:t>
            </a:r>
            <a:r>
              <a:rPr lang="en-GB" dirty="0" smtClean="0"/>
              <a:t> similarity </a:t>
            </a:r>
          </a:p>
          <a:p>
            <a:pPr lvl="3"/>
            <a:r>
              <a:rPr lang="en-GB" dirty="0" smtClean="0"/>
              <a:t>Increases cohesion </a:t>
            </a:r>
          </a:p>
          <a:p>
            <a:pPr lvl="3"/>
            <a:r>
              <a:rPr lang="en-GB" i="1" dirty="0" smtClean="0"/>
              <a:t>Usually</a:t>
            </a:r>
            <a:r>
              <a:rPr lang="en-GB" dirty="0" smtClean="0"/>
              <a:t> more important</a:t>
            </a:r>
          </a:p>
          <a:p>
            <a:pPr lvl="1"/>
            <a:r>
              <a:rPr lang="en-GB" dirty="0" smtClean="0"/>
              <a:t>Merge these clusters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38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142976" y="2786058"/>
            <a:ext cx="2071702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5140" y="857232"/>
            <a:ext cx="242886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We can stop earlier, when the MQ no longer improves</a:t>
            </a:r>
            <a:endParaRPr lang="en-GB" sz="2200" b="1" dirty="0"/>
          </a:p>
        </p:txBody>
      </p:sp>
      <p:sp>
        <p:nvSpPr>
          <p:cNvPr id="12" name="Right Brace 11"/>
          <p:cNvSpPr/>
          <p:nvPr/>
        </p:nvSpPr>
        <p:spPr>
          <a:xfrm>
            <a:off x="6786578" y="3143248"/>
            <a:ext cx="571504" cy="2714644"/>
          </a:xfrm>
          <a:prstGeom prst="rightBrace">
            <a:avLst>
              <a:gd name="adj1" fmla="val 46643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358082" y="3571876"/>
            <a:ext cx="1500198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Minor change in cluster partition</a:t>
            </a:r>
            <a:endParaRPr lang="en-GB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00166" y="1500174"/>
            <a:ext cx="321471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Some cluster partition</a:t>
            </a:r>
            <a:endParaRPr lang="en-GB" sz="2200" b="1" dirty="0"/>
          </a:p>
        </p:txBody>
      </p:sp>
      <p:sp>
        <p:nvSpPr>
          <p:cNvPr id="20" name="Down Arrow 19"/>
          <p:cNvSpPr/>
          <p:nvPr/>
        </p:nvSpPr>
        <p:spPr>
          <a:xfrm>
            <a:off x="2786050" y="1928802"/>
            <a:ext cx="571504" cy="2857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Last week: requirements</a:t>
            </a:r>
          </a:p>
          <a:p>
            <a:r>
              <a:rPr lang="en-GB" dirty="0" smtClean="0"/>
              <a:t>This week: </a:t>
            </a:r>
            <a:r>
              <a:rPr lang="en-GB" dirty="0" smtClean="0">
                <a:solidFill>
                  <a:schemeClr val="bg1"/>
                </a:solidFill>
              </a:rPr>
              <a:t>architecture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/>
              <a:t>[IEEE Std. 1471-2000] </a:t>
            </a:r>
            <a:r>
              <a:rPr lang="en-US" dirty="0" smtClean="0"/>
              <a:t>Software architecture is the fundamental organization of a system </a:t>
            </a:r>
            <a:r>
              <a:rPr lang="en-GB" dirty="0" smtClean="0"/>
              <a:t>embodied in</a:t>
            </a:r>
          </a:p>
          <a:p>
            <a:pPr lvl="1"/>
            <a:r>
              <a:rPr lang="en-GB" dirty="0" smtClean="0"/>
              <a:t>its </a:t>
            </a:r>
            <a:r>
              <a:rPr lang="en-GB" dirty="0" smtClean="0">
                <a:solidFill>
                  <a:schemeClr val="bg1"/>
                </a:solidFill>
              </a:rPr>
              <a:t>components</a:t>
            </a:r>
            <a:r>
              <a:rPr lang="en-GB" dirty="0" smtClean="0"/>
              <a:t>,</a:t>
            </a:r>
          </a:p>
          <a:p>
            <a:pPr lvl="1"/>
            <a:r>
              <a:rPr lang="en-US" dirty="0" smtClean="0"/>
              <a:t>their </a:t>
            </a:r>
            <a:r>
              <a:rPr lang="en-US" dirty="0" smtClean="0">
                <a:solidFill>
                  <a:schemeClr val="bg1"/>
                </a:solidFill>
              </a:rPr>
              <a:t>relationships</a:t>
            </a:r>
            <a:r>
              <a:rPr lang="en-US" dirty="0" smtClean="0"/>
              <a:t> to each other and to the environment,</a:t>
            </a:r>
          </a:p>
          <a:p>
            <a:pPr lvl="1"/>
            <a:r>
              <a:rPr lang="en-US" dirty="0" smtClean="0"/>
              <a:t>and the principles guiding its </a:t>
            </a:r>
            <a:r>
              <a:rPr lang="en-US" dirty="0" smtClean="0">
                <a:solidFill>
                  <a:schemeClr val="bg1"/>
                </a:solidFill>
              </a:rPr>
              <a:t>design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bg1"/>
                </a:solidFill>
              </a:rPr>
              <a:t>evolution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a combinatorial optimization problem!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975"/>
            <a:ext cx="7993062" cy="47323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Hill Climbing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Start with a random cluster partitioning</a:t>
            </a:r>
          </a:p>
          <a:p>
            <a:pPr lvl="1"/>
            <a:r>
              <a:rPr lang="en-GB" dirty="0" smtClean="0"/>
              <a:t>As long as the optimization function increases</a:t>
            </a:r>
          </a:p>
          <a:p>
            <a:pPr lvl="2"/>
            <a:r>
              <a:rPr lang="en-GB" dirty="0" smtClean="0"/>
              <a:t>Select a best “neighbour” partition</a:t>
            </a:r>
          </a:p>
          <a:p>
            <a:pPr lvl="3"/>
            <a:r>
              <a:rPr lang="en-GB" dirty="0" smtClean="0"/>
              <a:t>Neighbour: small change</a:t>
            </a:r>
          </a:p>
          <a:p>
            <a:pPr lvl="3"/>
            <a:r>
              <a:rPr lang="en-GB" dirty="0" smtClean="0"/>
              <a:t>Best: with the highest opt. </a:t>
            </a:r>
            <a:r>
              <a:rPr lang="en-GB" dirty="0" err="1" smtClean="0"/>
              <a:t>func</a:t>
            </a:r>
            <a:r>
              <a:rPr lang="en-GB" dirty="0" smtClean="0"/>
              <a:t>. value</a:t>
            </a:r>
          </a:p>
          <a:p>
            <a:pPr lvl="3"/>
            <a:r>
              <a:rPr lang="en-GB" dirty="0" smtClean="0"/>
              <a:t>A: there may be more than one such partition</a:t>
            </a:r>
          </a:p>
          <a:p>
            <a:pPr lvl="3"/>
            <a:endParaRPr lang="en-GB" dirty="0" smtClean="0"/>
          </a:p>
          <a:p>
            <a:r>
              <a:rPr lang="en-GB" dirty="0" smtClean="0">
                <a:solidFill>
                  <a:schemeClr val="bg1"/>
                </a:solidFill>
              </a:rPr>
              <a:t>Problems: </a:t>
            </a:r>
            <a:r>
              <a:rPr lang="en-GB" dirty="0" smtClean="0"/>
              <a:t>local maxima, plateau, ridges</a:t>
            </a:r>
          </a:p>
          <a:p>
            <a:r>
              <a:rPr lang="en-GB" dirty="0" smtClean="0"/>
              <a:t>There are better search techniques</a:t>
            </a:r>
          </a:p>
          <a:p>
            <a:pPr lvl="1"/>
            <a:r>
              <a:rPr lang="en-GB" dirty="0" smtClean="0"/>
              <a:t>Search-Based Software Engineering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39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have we seen today?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Reverse engineering/architecture reconstruction</a:t>
            </a:r>
          </a:p>
          <a:p>
            <a:pPr lvl="1"/>
            <a:r>
              <a:rPr lang="en-GB" dirty="0" smtClean="0"/>
              <a:t>Different views – different approaches</a:t>
            </a:r>
          </a:p>
          <a:p>
            <a:pPr lvl="1"/>
            <a:r>
              <a:rPr lang="en-GB" dirty="0" smtClean="0"/>
              <a:t>Goal – Question – Views – Metrics </a:t>
            </a:r>
          </a:p>
          <a:p>
            <a:r>
              <a:rPr lang="en-GB" dirty="0" smtClean="0"/>
              <a:t>Class diagrams</a:t>
            </a:r>
          </a:p>
          <a:p>
            <a:pPr lvl="1"/>
            <a:r>
              <a:rPr lang="en-GB" dirty="0" smtClean="0"/>
              <a:t>Basic approach: simple, imprecise</a:t>
            </a:r>
          </a:p>
          <a:p>
            <a:pPr lvl="1"/>
            <a:r>
              <a:rPr lang="en-GB" dirty="0" smtClean="0"/>
              <a:t>Better precision requires data-flow analysis</a:t>
            </a:r>
          </a:p>
          <a:p>
            <a:r>
              <a:rPr lang="en-GB" dirty="0" smtClean="0"/>
              <a:t>Package diagrams</a:t>
            </a:r>
          </a:p>
          <a:p>
            <a:pPr lvl="1"/>
            <a:r>
              <a:rPr lang="en-GB" dirty="0" smtClean="0"/>
              <a:t>“Fixed” or “user-defined” packages</a:t>
            </a:r>
          </a:p>
          <a:p>
            <a:pPr lvl="1"/>
            <a:r>
              <a:rPr lang="en-GB" dirty="0" smtClean="0"/>
              <a:t>Automated techniques:</a:t>
            </a:r>
          </a:p>
          <a:p>
            <a:pPr lvl="2"/>
            <a:r>
              <a:rPr lang="en-GB" dirty="0" smtClean="0"/>
              <a:t>Clustering</a:t>
            </a:r>
          </a:p>
          <a:p>
            <a:pPr lvl="2"/>
            <a:r>
              <a:rPr lang="en-GB" dirty="0" smtClean="0"/>
              <a:t>Search-based, e.g. Hill climbing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40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974"/>
            <a:ext cx="4818068" cy="5018107"/>
          </a:xfrm>
        </p:spPr>
        <p:txBody>
          <a:bodyPr/>
          <a:lstStyle/>
          <a:p>
            <a:r>
              <a:rPr lang="en-GB" dirty="0" err="1" smtClean="0"/>
              <a:t>Adempiere</a:t>
            </a:r>
            <a:r>
              <a:rPr lang="en-GB" dirty="0" smtClean="0"/>
              <a:t> vs. </a:t>
            </a:r>
            <a:r>
              <a:rPr lang="en-GB" dirty="0" err="1" smtClean="0"/>
              <a:t>Compiere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Main tasks:</a:t>
            </a:r>
          </a:p>
          <a:p>
            <a:pPr lvl="1"/>
            <a:r>
              <a:rPr lang="en-US" dirty="0" smtClean="0"/>
              <a:t>What views of software architecture will you consider? </a:t>
            </a:r>
          </a:p>
          <a:p>
            <a:pPr lvl="1"/>
            <a:r>
              <a:rPr lang="en-US" dirty="0" smtClean="0"/>
              <a:t>What tools have you chosen?</a:t>
            </a:r>
          </a:p>
          <a:p>
            <a:pPr lvl="1"/>
            <a:r>
              <a:rPr lang="en-GB" dirty="0" smtClean="0"/>
              <a:t>Apply the tools</a:t>
            </a:r>
          </a:p>
          <a:p>
            <a:pPr lvl="1"/>
            <a:r>
              <a:rPr lang="en-GB" dirty="0" smtClean="0"/>
              <a:t>Compare C2.5.3 with C3.2.0 and A3.5.4a</a:t>
            </a:r>
          </a:p>
          <a:p>
            <a:pPr lvl="1"/>
            <a:r>
              <a:rPr lang="en-GB" dirty="0" smtClean="0"/>
              <a:t>Compare the evolution processes</a:t>
            </a:r>
          </a:p>
          <a:p>
            <a:pPr lvl="1"/>
            <a:r>
              <a:rPr lang="en-GB" dirty="0" smtClean="0"/>
              <a:t>Discuss </a:t>
            </a:r>
            <a:r>
              <a:rPr lang="en-GB" smtClean="0"/>
              <a:t>threats to validity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41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929322" y="1857364"/>
            <a:ext cx="1071570" cy="78581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6679421" y="1893083"/>
            <a:ext cx="1071570" cy="7143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72198" y="135729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Compiere</a:t>
            </a:r>
            <a:r>
              <a:rPr lang="en-GB" b="1" dirty="0" smtClean="0"/>
              <a:t> 2.5.3 </a:t>
            </a:r>
            <a:r>
              <a:rPr lang="en-GB" b="1" dirty="0" err="1" smtClean="0"/>
              <a:t>b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278605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Compiere</a:t>
            </a:r>
            <a:r>
              <a:rPr lang="en-GB" b="1" dirty="0" smtClean="0"/>
              <a:t> 3.2.0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00892" y="278605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ADempiere</a:t>
            </a:r>
            <a:r>
              <a:rPr lang="en-GB" b="1" dirty="0" smtClean="0"/>
              <a:t> 3.5.4a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6182" y="0"/>
            <a:ext cx="5143536" cy="67151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Components? Relations?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428868"/>
            <a:ext cx="2746366" cy="2857520"/>
          </a:xfrm>
        </p:spPr>
        <p:txBody>
          <a:bodyPr/>
          <a:lstStyle/>
          <a:p>
            <a:r>
              <a:rPr lang="en-GB" dirty="0" smtClean="0"/>
              <a:t>Many </a:t>
            </a:r>
            <a:r>
              <a:rPr lang="en-GB" dirty="0" smtClean="0">
                <a:solidFill>
                  <a:schemeClr val="bg1"/>
                </a:solidFill>
              </a:rPr>
              <a:t>views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Kruchten’s</a:t>
            </a:r>
            <a:r>
              <a:rPr lang="en-GB" dirty="0" smtClean="0"/>
              <a:t> 4+1</a:t>
            </a:r>
          </a:p>
          <a:p>
            <a:pPr lvl="1"/>
            <a:r>
              <a:rPr lang="en-GB" dirty="0" smtClean="0"/>
              <a:t>Siemens</a:t>
            </a:r>
          </a:p>
          <a:p>
            <a:pPr lvl="1"/>
            <a:r>
              <a:rPr lang="en-GB" dirty="0" err="1" smtClean="0"/>
              <a:t>Zachman</a:t>
            </a:r>
            <a:endParaRPr lang="en-GB" dirty="0" smtClean="0"/>
          </a:p>
          <a:p>
            <a:pPr lvl="1"/>
            <a:r>
              <a:rPr lang="en-GB" dirty="0" smtClean="0"/>
              <a:t>Perry and Wolf</a:t>
            </a:r>
          </a:p>
          <a:p>
            <a:pPr lvl="1"/>
            <a:r>
              <a:rPr lang="en-GB" dirty="0" smtClean="0"/>
              <a:t>Clements et al.</a:t>
            </a:r>
          </a:p>
          <a:p>
            <a:pPr lvl="1"/>
            <a:r>
              <a:rPr lang="en-GB" dirty="0" smtClean="0"/>
              <a:t>…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86182" y="0"/>
            <a:ext cx="514353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lang="en-GB" sz="2200" dirty="0" smtClean="0">
                <a:latin typeface="+mn-lt"/>
              </a:rPr>
              <a:t>: </a:t>
            </a:r>
            <a:r>
              <a:rPr lang="en-GB" sz="2200" b="1" dirty="0" smtClean="0">
                <a:solidFill>
                  <a:schemeClr val="bg1"/>
                </a:solidFill>
                <a:latin typeface="+mn-lt"/>
              </a:rPr>
              <a:t>module</a:t>
            </a:r>
            <a:r>
              <a:rPr lang="en-GB" sz="2200" b="1" dirty="0" smtClean="0">
                <a:latin typeface="+mn-lt"/>
              </a:rPr>
              <a:t>: static structure</a:t>
            </a:r>
          </a:p>
          <a:p>
            <a:pPr marL="725488" lvl="1" indent="-26828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b="1" dirty="0" smtClean="0"/>
              <a:t>decomposition</a:t>
            </a:r>
          </a:p>
          <a:p>
            <a:pPr marL="725488" lvl="1" indent="-26828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b="1" dirty="0" smtClean="0"/>
              <a:t>use</a:t>
            </a:r>
          </a:p>
          <a:p>
            <a:pPr marL="725488" lvl="1" indent="-26828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b="1" dirty="0" smtClean="0"/>
              <a:t>generalization</a:t>
            </a:r>
          </a:p>
          <a:p>
            <a:pPr marL="725488" lvl="1" indent="-26828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b="1" dirty="0" smtClean="0"/>
              <a:t>layers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GB" sz="2200" b="1" dirty="0" smtClean="0">
                <a:latin typeface="+mn-lt"/>
              </a:rPr>
              <a:t>CC: </a:t>
            </a:r>
            <a:r>
              <a:rPr lang="en-GB" sz="2200" b="1" dirty="0" smtClean="0">
                <a:solidFill>
                  <a:schemeClr val="bg1"/>
                </a:solidFill>
                <a:latin typeface="+mn-lt"/>
              </a:rPr>
              <a:t>component &amp; connectors</a:t>
            </a:r>
            <a:r>
              <a:rPr lang="en-GB" sz="2200" b="1" dirty="0" smtClean="0">
                <a:latin typeface="+mn-lt"/>
              </a:rPr>
              <a:t>: runtime structure</a:t>
            </a:r>
          </a:p>
          <a:p>
            <a:pPr marL="725488" lvl="1" indent="-26828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b="1" dirty="0" smtClean="0"/>
              <a:t>pipe and filter</a:t>
            </a:r>
          </a:p>
          <a:p>
            <a:pPr marL="725488" lvl="1" indent="-26828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b="1" dirty="0" smtClean="0"/>
              <a:t>shared data</a:t>
            </a:r>
          </a:p>
          <a:p>
            <a:pPr marL="725488" lvl="1" indent="-26828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b="1" dirty="0" smtClean="0"/>
              <a:t>publish and subscribe</a:t>
            </a:r>
          </a:p>
          <a:p>
            <a:pPr marL="725488" lvl="1" indent="-26828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b="1" dirty="0" smtClean="0"/>
              <a:t>client server</a:t>
            </a:r>
          </a:p>
          <a:p>
            <a:pPr marL="725488" lvl="1" indent="-26828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b="1" dirty="0" smtClean="0"/>
              <a:t>peer-to-peer</a:t>
            </a:r>
          </a:p>
          <a:p>
            <a:pPr marL="725488" lvl="1" indent="-26828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b="1" dirty="0" smtClean="0"/>
              <a:t>communicating processes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200" b="1" dirty="0" smtClean="0">
                <a:latin typeface="+mn-lt"/>
              </a:rPr>
              <a:t>A: </a:t>
            </a:r>
            <a:r>
              <a:rPr lang="en-US" sz="2200" b="1" dirty="0" smtClean="0">
                <a:solidFill>
                  <a:schemeClr val="bg1"/>
                </a:solidFill>
                <a:latin typeface="+mn-lt"/>
              </a:rPr>
              <a:t>allocation</a:t>
            </a:r>
            <a:r>
              <a:rPr lang="en-US" sz="2200" b="1" dirty="0" smtClean="0">
                <a:latin typeface="+mn-lt"/>
              </a:rPr>
              <a:t>: embedding in organizational development context</a:t>
            </a:r>
          </a:p>
          <a:p>
            <a:pPr marL="725488" lvl="1" indent="-26828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b="1" dirty="0" smtClean="0"/>
              <a:t>deployment</a:t>
            </a:r>
          </a:p>
          <a:p>
            <a:pPr marL="725488" lvl="1" indent="-26828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b="1" dirty="0" smtClean="0"/>
              <a:t>implementation</a:t>
            </a:r>
          </a:p>
          <a:p>
            <a:pPr marL="725488" lvl="1" indent="-26828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b="1" dirty="0" smtClean="0"/>
              <a:t>work assignment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2464579" y="4822041"/>
            <a:ext cx="1928826" cy="157163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Triangle 19"/>
          <p:cNvSpPr/>
          <p:nvPr/>
        </p:nvSpPr>
        <p:spPr>
          <a:xfrm flipH="1">
            <a:off x="3500430" y="0"/>
            <a:ext cx="285752" cy="92867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857236" y="1785938"/>
            <a:ext cx="4643446" cy="107157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</a:t>
            </a:r>
            <a:r>
              <a:rPr lang="en-GB" dirty="0" smtClean="0">
                <a:solidFill>
                  <a:schemeClr val="bg1"/>
                </a:solidFill>
              </a:rPr>
              <a:t>intended</a:t>
            </a:r>
          </a:p>
          <a:p>
            <a:endParaRPr lang="en-GB" dirty="0" smtClean="0"/>
          </a:p>
          <a:p>
            <a:r>
              <a:rPr lang="en-GB" dirty="0" smtClean="0"/>
              <a:t>As</a:t>
            </a:r>
            <a:r>
              <a:rPr lang="en-GB" dirty="0" smtClean="0">
                <a:solidFill>
                  <a:schemeClr val="bg1"/>
                </a:solidFill>
              </a:rPr>
              <a:t> described</a:t>
            </a:r>
          </a:p>
          <a:p>
            <a:pPr lvl="1"/>
            <a:r>
              <a:rPr lang="en-GB" dirty="0" smtClean="0"/>
              <a:t>Architecture Description Languages</a:t>
            </a:r>
          </a:p>
          <a:p>
            <a:pPr lvl="2"/>
            <a:r>
              <a:rPr lang="en-GB" dirty="0" smtClean="0"/>
              <a:t>Should </a:t>
            </a:r>
            <a:r>
              <a:rPr lang="en-GB" dirty="0" smtClean="0">
                <a:solidFill>
                  <a:schemeClr val="bg1"/>
                </a:solidFill>
              </a:rPr>
              <a:t>express</a:t>
            </a:r>
            <a:r>
              <a:rPr lang="en-GB" dirty="0" smtClean="0"/>
              <a:t> different views</a:t>
            </a:r>
          </a:p>
          <a:p>
            <a:endParaRPr lang="en-GB" dirty="0" smtClean="0"/>
          </a:p>
          <a:p>
            <a:r>
              <a:rPr lang="en-GB" dirty="0" smtClean="0"/>
              <a:t>As</a:t>
            </a:r>
            <a:r>
              <a:rPr lang="en-GB" dirty="0" smtClean="0">
                <a:solidFill>
                  <a:schemeClr val="bg1"/>
                </a:solidFill>
              </a:rPr>
              <a:t> implemented</a:t>
            </a:r>
          </a:p>
          <a:p>
            <a:pPr lvl="1"/>
            <a:r>
              <a:rPr lang="en-GB" dirty="0" smtClean="0"/>
              <a:t>Code, deployment</a:t>
            </a:r>
          </a:p>
          <a:p>
            <a:pPr lvl="1"/>
            <a:r>
              <a:rPr lang="en-GB" dirty="0" smtClean="0"/>
              <a:t>From code to architecture: </a:t>
            </a:r>
            <a:r>
              <a:rPr lang="en-GB" dirty="0" smtClean="0">
                <a:solidFill>
                  <a:schemeClr val="bg1"/>
                </a:solidFill>
              </a:rPr>
              <a:t>reverse engineering</a:t>
            </a:r>
          </a:p>
          <a:p>
            <a:pPr lvl="2"/>
            <a:r>
              <a:rPr lang="en-GB" dirty="0" smtClean="0"/>
              <a:t>Should</a:t>
            </a:r>
            <a:r>
              <a:rPr lang="en-GB" dirty="0" smtClean="0">
                <a:solidFill>
                  <a:schemeClr val="bg1"/>
                </a:solidFill>
              </a:rPr>
              <a:t> extract </a:t>
            </a:r>
            <a:r>
              <a:rPr lang="en-GB" dirty="0" smtClean="0"/>
              <a:t>different views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sp>
        <p:nvSpPr>
          <p:cNvPr id="7" name="Rounded Rectangle 6"/>
          <p:cNvSpPr/>
          <p:nvPr/>
        </p:nvSpPr>
        <p:spPr>
          <a:xfrm>
            <a:off x="500034" y="3571876"/>
            <a:ext cx="7358114" cy="2071702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rved Left Arrow 7"/>
          <p:cNvSpPr/>
          <p:nvPr/>
        </p:nvSpPr>
        <p:spPr>
          <a:xfrm>
            <a:off x="3714744" y="1500174"/>
            <a:ext cx="642942" cy="10001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3857620" y="3286124"/>
            <a:ext cx="642942" cy="10001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171448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evolution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50043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evolution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Reverse Engineering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975"/>
            <a:ext cx="7993062" cy="3160719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GB" dirty="0" err="1" smtClean="0"/>
              <a:t>Chikofsky</a:t>
            </a:r>
            <a:r>
              <a:rPr lang="en-GB" dirty="0" smtClean="0"/>
              <a:t> und Cross II 1990</a:t>
            </a:r>
            <a:r>
              <a:rPr lang="en-US" dirty="0" smtClean="0"/>
              <a:t>] </a:t>
            </a:r>
            <a:r>
              <a:rPr lang="en-US" dirty="0" smtClean="0">
                <a:solidFill>
                  <a:schemeClr val="bg1"/>
                </a:solidFill>
              </a:rPr>
              <a:t>Reverse Engineering </a:t>
            </a:r>
            <a:r>
              <a:rPr lang="en-US" dirty="0" smtClean="0"/>
              <a:t>is the process of analyzing a subject system to</a:t>
            </a:r>
          </a:p>
          <a:p>
            <a:pPr lvl="1"/>
            <a:r>
              <a:rPr lang="en-US" dirty="0" smtClean="0"/>
              <a:t>identify the system’s components and their interrelationships and</a:t>
            </a:r>
          </a:p>
          <a:p>
            <a:pPr lvl="1"/>
            <a:r>
              <a:rPr lang="en-US" dirty="0" smtClean="0"/>
              <a:t>create representations of the system in another form or a higher level </a:t>
            </a:r>
            <a:r>
              <a:rPr lang="en-GB" dirty="0" smtClean="0"/>
              <a:t>of abstraction.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Reverse engineering: </a:t>
            </a:r>
            <a:r>
              <a:rPr lang="en-GB" dirty="0" smtClean="0">
                <a:solidFill>
                  <a:schemeClr val="bg1"/>
                </a:solidFill>
              </a:rPr>
              <a:t>different meanings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149065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357694"/>
            <a:ext cx="2228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2000232" y="4786322"/>
            <a:ext cx="21431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429132"/>
            <a:ext cx="1531051" cy="160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6786578" y="4786322"/>
            <a:ext cx="21431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214818"/>
            <a:ext cx="1428760" cy="19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Our</a:t>
            </a:r>
            <a:r>
              <a:rPr lang="en-GB" dirty="0" smtClean="0"/>
              <a:t> Reverse Engineering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Koschke</a:t>
            </a:r>
            <a:r>
              <a:rPr lang="en-US" dirty="0" smtClean="0"/>
              <a:t> 2008] </a:t>
            </a:r>
            <a:r>
              <a:rPr lang="en-US" dirty="0" smtClean="0">
                <a:solidFill>
                  <a:schemeClr val="bg1"/>
                </a:solidFill>
              </a:rPr>
              <a:t>Architecture reconstruction </a:t>
            </a:r>
            <a:r>
              <a:rPr lang="en-US" dirty="0" smtClean="0"/>
              <a:t>is the process of analyzing a subject system </a:t>
            </a:r>
            <a:r>
              <a:rPr lang="en-GB" dirty="0" smtClean="0"/>
              <a:t>to reconstruct architectural views.</a:t>
            </a:r>
          </a:p>
          <a:p>
            <a:endParaRPr lang="en-GB" dirty="0" smtClean="0"/>
          </a:p>
          <a:p>
            <a:r>
              <a:rPr lang="en-GB" dirty="0" smtClean="0"/>
              <a:t>Different views require </a:t>
            </a:r>
            <a:r>
              <a:rPr lang="en-GB" dirty="0" smtClean="0">
                <a:solidFill>
                  <a:schemeClr val="bg1"/>
                </a:solidFill>
              </a:rPr>
              <a:t>different</a:t>
            </a:r>
            <a:r>
              <a:rPr lang="en-GB" dirty="0" smtClean="0"/>
              <a:t> architecture reconstruction techniques!</a:t>
            </a:r>
          </a:p>
          <a:p>
            <a:pPr lvl="1"/>
            <a:r>
              <a:rPr lang="en-GB" dirty="0" smtClean="0"/>
              <a:t>No silver bullets!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chose the right AR approach?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96975"/>
            <a:ext cx="8858280" cy="454183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Goals</a:t>
            </a:r>
            <a:r>
              <a:rPr lang="en-GB" dirty="0" smtClean="0"/>
              <a:t>: What problem does the AR try to solve?</a:t>
            </a:r>
          </a:p>
          <a:p>
            <a:pPr lvl="1"/>
            <a:r>
              <a:rPr lang="en-GB" dirty="0" smtClean="0"/>
              <a:t>Ex.: Changes affect too many modules</a:t>
            </a:r>
          </a:p>
          <a:p>
            <a:pPr lvl="1"/>
            <a:r>
              <a:rPr lang="en-GB" dirty="0" smtClean="0"/>
              <a:t>Goal: Assess and improve current modularisation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Questions</a:t>
            </a:r>
            <a:r>
              <a:rPr lang="en-GB" dirty="0" smtClean="0"/>
              <a:t>: What do we need to know to achieve the goal?</a:t>
            </a:r>
          </a:p>
          <a:p>
            <a:pPr lvl="1"/>
            <a:r>
              <a:rPr lang="en-GB" dirty="0" smtClean="0"/>
              <a:t>What are the dependencies between the modules? </a:t>
            </a:r>
          </a:p>
          <a:p>
            <a:pPr lvl="1"/>
            <a:r>
              <a:rPr lang="en-GB" dirty="0" smtClean="0"/>
              <a:t>How can one improve the modularisation?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Views</a:t>
            </a:r>
            <a:r>
              <a:rPr lang="en-GB" dirty="0" smtClean="0"/>
              <a:t>: Which views are need to answer the questions?</a:t>
            </a:r>
          </a:p>
          <a:p>
            <a:pPr lvl="1"/>
            <a:r>
              <a:rPr lang="en-GB" dirty="0" smtClean="0"/>
              <a:t>Module-Use Views: as-is + improved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Metrics</a:t>
            </a:r>
            <a:r>
              <a:rPr lang="en-GB" dirty="0" smtClean="0"/>
              <a:t>: How can we quantify the answers?</a:t>
            </a:r>
          </a:p>
          <a:p>
            <a:pPr lvl="1"/>
            <a:r>
              <a:rPr lang="en-GB" dirty="0" smtClean="0"/>
              <a:t>Number of dependencies between the modules, 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SET / W&amp;I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17B96B5A-603F-4D20-B388-457C0B1B4BAC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E47BCE-56A5-47D9-A81B-3EC54DAE845C}" type="datetime1">
              <a:rPr lang="nl-NL" smtClean="0"/>
              <a:pPr/>
              <a:t>22-2-2010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e special blue">
  <a:themeElements>
    <a:clrScheme name="TUe special blue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TUe special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e special blue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24768</TotalTime>
  <Words>3107</Words>
  <Application>Microsoft Office PowerPoint</Application>
  <PresentationFormat>On-screen Show (4:3)</PresentationFormat>
  <Paragraphs>684</Paragraphs>
  <Slides>42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TUe special blue</vt:lpstr>
      <vt:lpstr>Blue bullets</vt:lpstr>
      <vt:lpstr>Equation</vt:lpstr>
      <vt:lpstr>2IS55 Software Evolution</vt:lpstr>
      <vt:lpstr>Assignment 2: Reminder</vt:lpstr>
      <vt:lpstr>Sources</vt:lpstr>
      <vt:lpstr>Where are we now?</vt:lpstr>
      <vt:lpstr>Components? Relations? </vt:lpstr>
      <vt:lpstr>Architecture</vt:lpstr>
      <vt:lpstr>Reverse Engineering</vt:lpstr>
      <vt:lpstr>Our Reverse Engineering</vt:lpstr>
      <vt:lpstr>How can we chose the right AR approach? </vt:lpstr>
      <vt:lpstr>Architecture Reconstruction  UML</vt:lpstr>
      <vt:lpstr>AR: Class diagrams</vt:lpstr>
      <vt:lpstr>What about the relationships?</vt:lpstr>
      <vt:lpstr>Library example</vt:lpstr>
      <vt:lpstr>What is going on?</vt:lpstr>
      <vt:lpstr>What do we need?</vt:lpstr>
      <vt:lpstr>Basic idea: Object Flow Graph</vt:lpstr>
      <vt:lpstr>Example: Object Flow Graph</vt:lpstr>
      <vt:lpstr>Example: Object Flow Graph</vt:lpstr>
      <vt:lpstr>Question</vt:lpstr>
      <vt:lpstr>How can we use our graphs?</vt:lpstr>
      <vt:lpstr>Example</vt:lpstr>
      <vt:lpstr>What about containers?</vt:lpstr>
      <vt:lpstr>Back to the original problem: Missing link</vt:lpstr>
      <vt:lpstr>Is this all?</vt:lpstr>
      <vt:lpstr>Concluding the example…</vt:lpstr>
      <vt:lpstr>Summary so far: AR – Class diagrams</vt:lpstr>
      <vt:lpstr>Is this the Holy Grail?..</vt:lpstr>
      <vt:lpstr>Packages</vt:lpstr>
      <vt:lpstr>Better visualizations</vt:lpstr>
      <vt:lpstr>What if the packages are unknown?</vt:lpstr>
      <vt:lpstr>What is a good modularization?</vt:lpstr>
      <vt:lpstr>Modularity Quality</vt:lpstr>
      <vt:lpstr>Hierarchical Clustering</vt:lpstr>
      <vt:lpstr>Hierarchical clustering in the library system</vt:lpstr>
      <vt:lpstr>Hierarchical clustering: Classes</vt:lpstr>
      <vt:lpstr>When are two vectors similar? </vt:lpstr>
      <vt:lpstr>Better alternative: Similarity measures</vt:lpstr>
      <vt:lpstr>From clusters to packages</vt:lpstr>
      <vt:lpstr>Algorithm: what have we done?</vt:lpstr>
      <vt:lpstr>This is a combinatorial optimization problem!</vt:lpstr>
      <vt:lpstr>What have we seen today?</vt:lpstr>
      <vt:lpstr>Assignment 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0</dc:title>
  <dc:creator>Iris Breugelmans</dc:creator>
  <dc:description>Design by Volle Kracht_x000d_
Template by Orange Pepper BV_x000d_
Copyright 2008</dc:description>
  <cp:lastModifiedBy>Alexander Serebrenik</cp:lastModifiedBy>
  <cp:revision>409</cp:revision>
  <dcterms:created xsi:type="dcterms:W3CDTF">2008-06-10T13:13:50Z</dcterms:created>
  <dcterms:modified xsi:type="dcterms:W3CDTF">2010-02-22T18:44:10Z</dcterms:modified>
</cp:coreProperties>
</file>