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402" r:id="rId2"/>
    <p:sldId id="577" r:id="rId3"/>
    <p:sldId id="583" r:id="rId4"/>
    <p:sldId id="582" r:id="rId5"/>
    <p:sldId id="579" r:id="rId6"/>
    <p:sldId id="584" r:id="rId7"/>
    <p:sldId id="585" r:id="rId8"/>
    <p:sldId id="586" r:id="rId9"/>
    <p:sldId id="580" r:id="rId10"/>
    <p:sldId id="581" r:id="rId11"/>
    <p:sldId id="479" r:id="rId12"/>
    <p:sldId id="485" r:id="rId13"/>
    <p:sldId id="587" r:id="rId14"/>
    <p:sldId id="588" r:id="rId15"/>
    <p:sldId id="589" r:id="rId16"/>
    <p:sldId id="590" r:id="rId17"/>
    <p:sldId id="591" r:id="rId18"/>
    <p:sldId id="592" r:id="rId19"/>
    <p:sldId id="593" r:id="rId20"/>
    <p:sldId id="594" r:id="rId21"/>
    <p:sldId id="595" r:id="rId22"/>
    <p:sldId id="596" r:id="rId23"/>
    <p:sldId id="597" r:id="rId24"/>
    <p:sldId id="598" r:id="rId25"/>
    <p:sldId id="599" r:id="rId26"/>
    <p:sldId id="600" r:id="rId27"/>
    <p:sldId id="601" r:id="rId28"/>
    <p:sldId id="602" r:id="rId29"/>
    <p:sldId id="603" r:id="rId30"/>
    <p:sldId id="604" r:id="rId31"/>
    <p:sldId id="605" r:id="rId32"/>
    <p:sldId id="606" r:id="rId33"/>
    <p:sldId id="607" r:id="rId34"/>
    <p:sldId id="608" r:id="rId35"/>
    <p:sldId id="609" r:id="rId36"/>
    <p:sldId id="610" r:id="rId37"/>
    <p:sldId id="611" r:id="rId38"/>
    <p:sldId id="612" r:id="rId39"/>
    <p:sldId id="613" r:id="rId40"/>
    <p:sldId id="614" r:id="rId41"/>
    <p:sldId id="615" r:id="rId42"/>
    <p:sldId id="616" r:id="rId43"/>
    <p:sldId id="617" r:id="rId44"/>
    <p:sldId id="618" r:id="rId45"/>
    <p:sldId id="619" r:id="rId46"/>
  </p:sldIdLst>
  <p:sldSz cx="9144000" cy="6858000" type="screen4x3"/>
  <p:notesSz cx="7099300" cy="10234613"/>
  <p:embeddedFontLst>
    <p:embeddedFont>
      <p:font typeface="Cambria Math" panose="02040503050406030204" pitchFamily="18" charset="0"/>
      <p:regular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Arial Narrow" panose="020B0606020202030204" pitchFamily="34" charset="0"/>
      <p:regular r:id="rId54"/>
      <p:bold r:id="rId55"/>
      <p:italic r:id="rId56"/>
      <p:boldItalic r:id="rId57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F94C4"/>
    <a:srgbClr val="3366FF"/>
    <a:srgbClr val="0066FF"/>
    <a:srgbClr val="008000"/>
    <a:srgbClr val="003399"/>
    <a:srgbClr val="0395CE"/>
    <a:srgbClr val="038CC0"/>
    <a:srgbClr val="E2497F"/>
    <a:srgbClr val="4E4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405" autoAdjust="0"/>
  </p:normalViewPr>
  <p:slideViewPr>
    <p:cSldViewPr>
      <p:cViewPr>
        <p:scale>
          <a:sx n="110" d="100"/>
          <a:sy n="110" d="100"/>
        </p:scale>
        <p:origin x="-1650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56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jansen\Dropbox\Talks\FixedParameterComputationalGeometry\Histo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Fixed-parameter tractability &amp; kernelization</c:v>
          </c:tx>
          <c:xVal>
            <c:numRef>
              <c:f>Leiden!$A$3:$A$28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xVal>
          <c:yVal>
            <c:numRef>
              <c:f>Leiden!$B$3:$B$28</c:f>
              <c:numCache>
                <c:formatCode>General</c:formatCode>
                <c:ptCount val="26"/>
                <c:pt idx="0">
                  <c:v>4</c:v>
                </c:pt>
                <c:pt idx="1">
                  <c:v>7</c:v>
                </c:pt>
                <c:pt idx="2">
                  <c:v>7</c:v>
                </c:pt>
                <c:pt idx="3">
                  <c:v>16</c:v>
                </c:pt>
                <c:pt idx="4">
                  <c:v>22</c:v>
                </c:pt>
                <c:pt idx="5">
                  <c:v>18</c:v>
                </c:pt>
                <c:pt idx="6">
                  <c:v>18</c:v>
                </c:pt>
                <c:pt idx="7">
                  <c:v>34</c:v>
                </c:pt>
                <c:pt idx="8">
                  <c:v>23</c:v>
                </c:pt>
                <c:pt idx="9">
                  <c:v>64</c:v>
                </c:pt>
                <c:pt idx="10">
                  <c:v>47</c:v>
                </c:pt>
                <c:pt idx="11">
                  <c:v>88</c:v>
                </c:pt>
                <c:pt idx="12">
                  <c:v>107</c:v>
                </c:pt>
                <c:pt idx="13">
                  <c:v>185</c:v>
                </c:pt>
                <c:pt idx="14">
                  <c:v>271</c:v>
                </c:pt>
                <c:pt idx="15">
                  <c:v>268</c:v>
                </c:pt>
                <c:pt idx="16">
                  <c:v>423</c:v>
                </c:pt>
                <c:pt idx="17">
                  <c:v>467</c:v>
                </c:pt>
                <c:pt idx="18">
                  <c:v>641</c:v>
                </c:pt>
                <c:pt idx="19">
                  <c:v>734</c:v>
                </c:pt>
                <c:pt idx="20">
                  <c:v>738</c:v>
                </c:pt>
                <c:pt idx="21">
                  <c:v>820</c:v>
                </c:pt>
                <c:pt idx="22">
                  <c:v>977</c:v>
                </c:pt>
                <c:pt idx="23">
                  <c:v>1120</c:v>
                </c:pt>
                <c:pt idx="24">
                  <c:v>1150</c:v>
                </c:pt>
                <c:pt idx="25">
                  <c:v>1450</c:v>
                </c:pt>
              </c:numCache>
            </c:numRef>
          </c:yVal>
          <c:smooth val="0"/>
        </c:ser>
        <c:ser>
          <c:idx val="1"/>
          <c:order val="1"/>
          <c:tx>
            <c:v>Kernelization</c:v>
          </c:tx>
          <c:xVal>
            <c:numRef>
              <c:f>Leiden!$A$3:$A$28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xVal>
          <c:yVal>
            <c:numRef>
              <c:f>Leiden!$C$3:$C$28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4</c:v>
                </c:pt>
                <c:pt idx="10">
                  <c:v>2</c:v>
                </c:pt>
                <c:pt idx="11">
                  <c:v>11</c:v>
                </c:pt>
                <c:pt idx="12">
                  <c:v>14</c:v>
                </c:pt>
                <c:pt idx="13">
                  <c:v>21</c:v>
                </c:pt>
                <c:pt idx="14">
                  <c:v>49</c:v>
                </c:pt>
                <c:pt idx="15">
                  <c:v>56</c:v>
                </c:pt>
                <c:pt idx="16">
                  <c:v>96</c:v>
                </c:pt>
                <c:pt idx="17">
                  <c:v>106</c:v>
                </c:pt>
                <c:pt idx="18">
                  <c:v>167</c:v>
                </c:pt>
                <c:pt idx="19">
                  <c:v>175</c:v>
                </c:pt>
                <c:pt idx="20">
                  <c:v>210</c:v>
                </c:pt>
                <c:pt idx="21">
                  <c:v>204</c:v>
                </c:pt>
                <c:pt idx="22">
                  <c:v>268</c:v>
                </c:pt>
                <c:pt idx="23">
                  <c:v>309</c:v>
                </c:pt>
                <c:pt idx="24">
                  <c:v>311</c:v>
                </c:pt>
                <c:pt idx="25">
                  <c:v>414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759360"/>
        <c:axId val="47760896"/>
      </c:scatterChart>
      <c:valAx>
        <c:axId val="4775936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47760896"/>
        <c:crosses val="autoZero"/>
        <c:crossBetween val="midCat"/>
      </c:valAx>
      <c:valAx>
        <c:axId val="477608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47759360"/>
        <c:crosses val="autoZero"/>
        <c:crossBetween val="midCat"/>
      </c:valAx>
    </c:plotArea>
    <c:legend>
      <c:legendPos val="b"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F4CAE5-299F-4BCD-971E-29992FB546E7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FF1BF0-7189-41FB-A0D6-E970988D2FF6}">
      <dgm:prSet phldrT="[Text]"/>
      <dgm:spPr/>
      <dgm:t>
        <a:bodyPr/>
        <a:lstStyle/>
        <a:p>
          <a:r>
            <a:rPr lang="en-US" dirty="0" smtClean="0"/>
            <a:t>Fixed-parameter tractability</a:t>
          </a:r>
          <a:endParaRPr lang="en-US" dirty="0"/>
        </a:p>
      </dgm:t>
    </dgm:pt>
    <dgm:pt modelId="{42C9420D-7046-4CAC-842A-C059F5DDE63C}" type="parTrans" cxnId="{960367C4-5932-44D7-A41B-0746BCFEE81D}">
      <dgm:prSet/>
      <dgm:spPr/>
      <dgm:t>
        <a:bodyPr/>
        <a:lstStyle/>
        <a:p>
          <a:endParaRPr lang="en-US"/>
        </a:p>
      </dgm:t>
    </dgm:pt>
    <dgm:pt modelId="{3EFC3516-92BA-46EE-97CF-7E13FB3DA3FF}" type="sibTrans" cxnId="{960367C4-5932-44D7-A41B-0746BCFEE81D}">
      <dgm:prSet/>
      <dgm:spPr/>
      <dgm:t>
        <a:bodyPr/>
        <a:lstStyle/>
        <a:p>
          <a:endParaRPr lang="en-US"/>
        </a:p>
      </dgm:t>
    </dgm:pt>
    <dgm:pt modelId="{94E12872-F8A9-421A-896B-C70F3578D7BA}">
      <dgm:prSet/>
      <dgm:spPr/>
      <dgm:t>
        <a:bodyPr/>
        <a:lstStyle/>
        <a:p>
          <a:r>
            <a:rPr lang="en-US" dirty="0" err="1" smtClean="0"/>
            <a:t>Kernelization</a:t>
          </a:r>
          <a:r>
            <a:rPr lang="en-US" dirty="0" smtClean="0"/>
            <a:t> algorithms</a:t>
          </a:r>
        </a:p>
      </dgm:t>
    </dgm:pt>
    <dgm:pt modelId="{3841EB95-02AC-449C-8900-7CA43C1D721B}" type="parTrans" cxnId="{2FB4CFAE-9223-4D75-B8AC-9C1A47D4E1DC}">
      <dgm:prSet/>
      <dgm:spPr/>
      <dgm:t>
        <a:bodyPr/>
        <a:lstStyle/>
        <a:p>
          <a:endParaRPr lang="en-US"/>
        </a:p>
      </dgm:t>
    </dgm:pt>
    <dgm:pt modelId="{6C96D9C3-3FE5-41CC-A5D8-6F67A1BF2B28}" type="sibTrans" cxnId="{2FB4CFAE-9223-4D75-B8AC-9C1A47D4E1DC}">
      <dgm:prSet/>
      <dgm:spPr/>
      <dgm:t>
        <a:bodyPr/>
        <a:lstStyle/>
        <a:p>
          <a:endParaRPr lang="en-US"/>
        </a:p>
      </dgm:t>
    </dgm:pt>
    <dgm:pt modelId="{35000CCF-28F5-45BF-A1D4-637EE49B8CE2}">
      <dgm:prSet/>
      <dgm:spPr/>
      <dgm:t>
        <a:bodyPr/>
        <a:lstStyle/>
        <a:p>
          <a:r>
            <a:rPr lang="en-US" cap="small" baseline="0" dirty="0" smtClean="0"/>
            <a:t>Vertex Cover</a:t>
          </a:r>
        </a:p>
      </dgm:t>
    </dgm:pt>
    <dgm:pt modelId="{2C6E0A41-FB9E-41D8-A242-15DC3CCD3776}" type="parTrans" cxnId="{1DEBC5B1-19F6-4FBC-B4FC-0C59897EEAB1}">
      <dgm:prSet/>
      <dgm:spPr/>
      <dgm:t>
        <a:bodyPr/>
        <a:lstStyle/>
        <a:p>
          <a:endParaRPr lang="en-US"/>
        </a:p>
      </dgm:t>
    </dgm:pt>
    <dgm:pt modelId="{ADE16570-BB48-43C4-88AE-CF5EF88ED5B8}" type="sibTrans" cxnId="{1DEBC5B1-19F6-4FBC-B4FC-0C59897EEAB1}">
      <dgm:prSet/>
      <dgm:spPr/>
      <dgm:t>
        <a:bodyPr/>
        <a:lstStyle/>
        <a:p>
          <a:endParaRPr lang="en-US"/>
        </a:p>
      </dgm:t>
    </dgm:pt>
    <dgm:pt modelId="{82135A2D-8BE9-4862-B464-79F4B5231A23}">
      <dgm:prSet/>
      <dgm:spPr/>
      <dgm:t>
        <a:bodyPr/>
        <a:lstStyle/>
        <a:p>
          <a:r>
            <a:rPr lang="en-US" dirty="0" smtClean="0"/>
            <a:t>Dynamic programming</a:t>
          </a:r>
        </a:p>
      </dgm:t>
    </dgm:pt>
    <dgm:pt modelId="{53D04461-2DD0-4874-9DEB-912E26EA16B2}" type="parTrans" cxnId="{030806DE-4807-47C2-AFD9-C322B6C82E9D}">
      <dgm:prSet/>
      <dgm:spPr/>
      <dgm:t>
        <a:bodyPr/>
        <a:lstStyle/>
        <a:p>
          <a:endParaRPr lang="en-US"/>
        </a:p>
      </dgm:t>
    </dgm:pt>
    <dgm:pt modelId="{8B6C26F6-456B-496F-9FB5-46A616D8B531}" type="sibTrans" cxnId="{030806DE-4807-47C2-AFD9-C322B6C82E9D}">
      <dgm:prSet/>
      <dgm:spPr/>
      <dgm:t>
        <a:bodyPr/>
        <a:lstStyle/>
        <a:p>
          <a:endParaRPr lang="en-US"/>
        </a:p>
      </dgm:t>
    </dgm:pt>
    <dgm:pt modelId="{74382438-1234-4019-93C2-87D821AC0058}">
      <dgm:prSet/>
      <dgm:spPr/>
      <dgm:t>
        <a:bodyPr/>
        <a:lstStyle/>
        <a:p>
          <a:r>
            <a:rPr lang="en-US" cap="small" baseline="0" dirty="0" smtClean="0"/>
            <a:t>Set Cover</a:t>
          </a:r>
        </a:p>
      </dgm:t>
    </dgm:pt>
    <dgm:pt modelId="{B7902599-9F76-46F3-8CBF-F0D3F8516D3D}" type="parTrans" cxnId="{9A1747E2-1736-44FF-9E59-9C5E2361D3D8}">
      <dgm:prSet/>
      <dgm:spPr/>
      <dgm:t>
        <a:bodyPr/>
        <a:lstStyle/>
        <a:p>
          <a:endParaRPr lang="en-US"/>
        </a:p>
      </dgm:t>
    </dgm:pt>
    <dgm:pt modelId="{7B1AADA7-7554-4F44-A8FD-0597598B9238}" type="sibTrans" cxnId="{9A1747E2-1736-44FF-9E59-9C5E2361D3D8}">
      <dgm:prSet/>
      <dgm:spPr/>
      <dgm:t>
        <a:bodyPr/>
        <a:lstStyle/>
        <a:p>
          <a:endParaRPr lang="en-US"/>
        </a:p>
      </dgm:t>
    </dgm:pt>
    <dgm:pt modelId="{0645EAE3-DB8F-45F4-9CBA-32B713D8E035}">
      <dgm:prSet/>
      <dgm:spPr/>
      <dgm:t>
        <a:bodyPr/>
        <a:lstStyle/>
        <a:p>
          <a:r>
            <a:rPr lang="en-US" cap="small" baseline="0" dirty="0" smtClean="0"/>
            <a:t>Vertex Cover</a:t>
          </a:r>
        </a:p>
      </dgm:t>
    </dgm:pt>
    <dgm:pt modelId="{AB6E0807-7C40-4CD0-83C2-1BD7F8603FE3}" type="parTrans" cxnId="{970F3271-389F-4555-809D-88DB52FDDE81}">
      <dgm:prSet/>
      <dgm:spPr/>
      <dgm:t>
        <a:bodyPr/>
        <a:lstStyle/>
        <a:p>
          <a:endParaRPr lang="en-US"/>
        </a:p>
      </dgm:t>
    </dgm:pt>
    <dgm:pt modelId="{2292C441-8548-4AB1-B72B-A7EF42806B36}" type="sibTrans" cxnId="{970F3271-389F-4555-809D-88DB52FDDE81}">
      <dgm:prSet/>
      <dgm:spPr/>
      <dgm:t>
        <a:bodyPr/>
        <a:lstStyle/>
        <a:p>
          <a:endParaRPr lang="en-US"/>
        </a:p>
      </dgm:t>
    </dgm:pt>
    <dgm:pt modelId="{D5967D85-9924-4808-BDB1-C4A50A31EC7C}">
      <dgm:prSet/>
      <dgm:spPr/>
      <dgm:t>
        <a:bodyPr/>
        <a:lstStyle/>
        <a:p>
          <a:r>
            <a:rPr lang="en-US" dirty="0" smtClean="0"/>
            <a:t>Bounded-depth search trees</a:t>
          </a:r>
          <a:endParaRPr lang="en-US" dirty="0"/>
        </a:p>
      </dgm:t>
    </dgm:pt>
    <dgm:pt modelId="{3EE2CCFF-20F8-4944-8F3A-6DBCFB1A5240}" type="parTrans" cxnId="{2171CC0D-7334-4BBE-9350-5AD45C36844F}">
      <dgm:prSet/>
      <dgm:spPr/>
      <dgm:t>
        <a:bodyPr/>
        <a:lstStyle/>
        <a:p>
          <a:endParaRPr lang="en-US"/>
        </a:p>
      </dgm:t>
    </dgm:pt>
    <dgm:pt modelId="{9662FC78-0D65-4184-9042-8CE9F2170EDF}" type="sibTrans" cxnId="{2171CC0D-7334-4BBE-9350-5AD45C36844F}">
      <dgm:prSet/>
      <dgm:spPr/>
      <dgm:t>
        <a:bodyPr/>
        <a:lstStyle/>
        <a:p>
          <a:endParaRPr lang="en-US"/>
        </a:p>
      </dgm:t>
    </dgm:pt>
    <dgm:pt modelId="{FE79ECD2-FFA3-4806-B8D3-1A3E72084285}" type="pres">
      <dgm:prSet presAssocID="{9CF4CAE5-299F-4BCD-971E-29992FB546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C55F4C-B0E9-4ACD-B528-15FF9ED0049F}" type="pres">
      <dgm:prSet presAssocID="{67FF1BF0-7189-41FB-A0D6-E970988D2FF6}" presName="parentLin" presStyleCnt="0"/>
      <dgm:spPr/>
    </dgm:pt>
    <dgm:pt modelId="{10300EA9-64B6-44F1-82DC-7C3F66EF0766}" type="pres">
      <dgm:prSet presAssocID="{67FF1BF0-7189-41FB-A0D6-E970988D2FF6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BF8AB7D-732C-4A78-83C7-80075B20A7B9}" type="pres">
      <dgm:prSet presAssocID="{67FF1BF0-7189-41FB-A0D6-E970988D2FF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0EB5A-4DF5-4C7A-88F3-77B4B5168B8A}" type="pres">
      <dgm:prSet presAssocID="{67FF1BF0-7189-41FB-A0D6-E970988D2FF6}" presName="negativeSpace" presStyleCnt="0"/>
      <dgm:spPr/>
    </dgm:pt>
    <dgm:pt modelId="{D51AD565-F77B-4274-86AE-88854C96573A}" type="pres">
      <dgm:prSet presAssocID="{67FF1BF0-7189-41FB-A0D6-E970988D2FF6}" presName="childText" presStyleLbl="conFgAcc1" presStyleIdx="0" presStyleCnt="4">
        <dgm:presLayoutVars>
          <dgm:bulletEnabled val="1"/>
        </dgm:presLayoutVars>
      </dgm:prSet>
      <dgm:spPr/>
    </dgm:pt>
    <dgm:pt modelId="{29F99C2A-6C59-4CDE-AE04-03905F3516FF}" type="pres">
      <dgm:prSet presAssocID="{3EFC3516-92BA-46EE-97CF-7E13FB3DA3FF}" presName="spaceBetweenRectangles" presStyleCnt="0"/>
      <dgm:spPr/>
    </dgm:pt>
    <dgm:pt modelId="{289AE9C5-A35E-4A93-A3CA-7FE314E11A1C}" type="pres">
      <dgm:prSet presAssocID="{94E12872-F8A9-421A-896B-C70F3578D7BA}" presName="parentLin" presStyleCnt="0"/>
      <dgm:spPr/>
    </dgm:pt>
    <dgm:pt modelId="{46EE390A-9461-4F61-BCBA-142395C53909}" type="pres">
      <dgm:prSet presAssocID="{94E12872-F8A9-421A-896B-C70F3578D7B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6829604E-A80E-4273-97B2-9E0D804358AE}" type="pres">
      <dgm:prSet presAssocID="{94E12872-F8A9-421A-896B-C70F3578D7B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CD689-EC5F-48A3-ADAA-7F2AF57F80C9}" type="pres">
      <dgm:prSet presAssocID="{94E12872-F8A9-421A-896B-C70F3578D7BA}" presName="negativeSpace" presStyleCnt="0"/>
      <dgm:spPr/>
    </dgm:pt>
    <dgm:pt modelId="{0C41913A-1A02-4A64-8BAA-BB3FE27E7ED5}" type="pres">
      <dgm:prSet presAssocID="{94E12872-F8A9-421A-896B-C70F3578D7BA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28B83D-5777-49BF-B268-B17ADDE29616}" type="pres">
      <dgm:prSet presAssocID="{6C96D9C3-3FE5-41CC-A5D8-6F67A1BF2B28}" presName="spaceBetweenRectangles" presStyleCnt="0"/>
      <dgm:spPr/>
    </dgm:pt>
    <dgm:pt modelId="{6E6302C4-6FE1-42DF-AE9C-7B9593698C86}" type="pres">
      <dgm:prSet presAssocID="{D5967D85-9924-4808-BDB1-C4A50A31EC7C}" presName="parentLin" presStyleCnt="0"/>
      <dgm:spPr/>
    </dgm:pt>
    <dgm:pt modelId="{DF7D13AE-9021-4D82-A9D9-C1A8E87310AC}" type="pres">
      <dgm:prSet presAssocID="{D5967D85-9924-4808-BDB1-C4A50A31EC7C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CA0F6E61-B814-485B-8350-113FB7435008}" type="pres">
      <dgm:prSet presAssocID="{D5967D85-9924-4808-BDB1-C4A50A31EC7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C8BC48-A6DC-47F8-8629-EE124DCB181B}" type="pres">
      <dgm:prSet presAssocID="{D5967D85-9924-4808-BDB1-C4A50A31EC7C}" presName="negativeSpace" presStyleCnt="0"/>
      <dgm:spPr/>
    </dgm:pt>
    <dgm:pt modelId="{4727DCC8-883F-47FB-A479-6941DA753817}" type="pres">
      <dgm:prSet presAssocID="{D5967D85-9924-4808-BDB1-C4A50A31EC7C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DEA624-866A-4BD6-A356-6AEE7BDD3E90}" type="pres">
      <dgm:prSet presAssocID="{9662FC78-0D65-4184-9042-8CE9F2170EDF}" presName="spaceBetweenRectangles" presStyleCnt="0"/>
      <dgm:spPr/>
    </dgm:pt>
    <dgm:pt modelId="{D791A0B1-EC06-4D06-BE88-85AC16BA519A}" type="pres">
      <dgm:prSet presAssocID="{82135A2D-8BE9-4862-B464-79F4B5231A23}" presName="parentLin" presStyleCnt="0"/>
      <dgm:spPr/>
    </dgm:pt>
    <dgm:pt modelId="{4ABC4FA8-FF73-4EA5-9B84-E420BA86C875}" type="pres">
      <dgm:prSet presAssocID="{82135A2D-8BE9-4862-B464-79F4B5231A23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7AD64571-9F3E-40D0-B7A2-04C56733490F}" type="pres">
      <dgm:prSet presAssocID="{82135A2D-8BE9-4862-B464-79F4B5231A2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594D1-9B75-4FC9-B810-B1968724D6CA}" type="pres">
      <dgm:prSet presAssocID="{82135A2D-8BE9-4862-B464-79F4B5231A23}" presName="negativeSpace" presStyleCnt="0"/>
      <dgm:spPr/>
    </dgm:pt>
    <dgm:pt modelId="{B6ECE97A-AB7D-4F6C-8D73-61DDD3CC1B6A}" type="pres">
      <dgm:prSet presAssocID="{82135A2D-8BE9-4862-B464-79F4B5231A2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0806DE-4807-47C2-AFD9-C322B6C82E9D}" srcId="{9CF4CAE5-299F-4BCD-971E-29992FB546E7}" destId="{82135A2D-8BE9-4862-B464-79F4B5231A23}" srcOrd="3" destOrd="0" parTransId="{53D04461-2DD0-4874-9DEB-912E26EA16B2}" sibTransId="{8B6C26F6-456B-496F-9FB5-46A616D8B531}"/>
    <dgm:cxn modelId="{33B84C57-3B7A-40D9-8482-07A90C88149E}" type="presOf" srcId="{D5967D85-9924-4808-BDB1-C4A50A31EC7C}" destId="{DF7D13AE-9021-4D82-A9D9-C1A8E87310AC}" srcOrd="0" destOrd="0" presId="urn:microsoft.com/office/officeart/2005/8/layout/list1"/>
    <dgm:cxn modelId="{E01B8A9F-4BA2-491E-97A4-5E9FB5828E75}" type="presOf" srcId="{D5967D85-9924-4808-BDB1-C4A50A31EC7C}" destId="{CA0F6E61-B814-485B-8350-113FB7435008}" srcOrd="1" destOrd="0" presId="urn:microsoft.com/office/officeart/2005/8/layout/list1"/>
    <dgm:cxn modelId="{960367C4-5932-44D7-A41B-0746BCFEE81D}" srcId="{9CF4CAE5-299F-4BCD-971E-29992FB546E7}" destId="{67FF1BF0-7189-41FB-A0D6-E970988D2FF6}" srcOrd="0" destOrd="0" parTransId="{42C9420D-7046-4CAC-842A-C059F5DDE63C}" sibTransId="{3EFC3516-92BA-46EE-97CF-7E13FB3DA3FF}"/>
    <dgm:cxn modelId="{2171CC0D-7334-4BBE-9350-5AD45C36844F}" srcId="{9CF4CAE5-299F-4BCD-971E-29992FB546E7}" destId="{D5967D85-9924-4808-BDB1-C4A50A31EC7C}" srcOrd="2" destOrd="0" parTransId="{3EE2CCFF-20F8-4944-8F3A-6DBCFB1A5240}" sibTransId="{9662FC78-0D65-4184-9042-8CE9F2170EDF}"/>
    <dgm:cxn modelId="{6FFD7E0B-FE06-42C1-A829-99E95969444D}" type="presOf" srcId="{74382438-1234-4019-93C2-87D821AC0058}" destId="{B6ECE97A-AB7D-4F6C-8D73-61DDD3CC1B6A}" srcOrd="0" destOrd="0" presId="urn:microsoft.com/office/officeart/2005/8/layout/list1"/>
    <dgm:cxn modelId="{FE6FD12A-DDA0-48E4-AD36-2D1199D4CC21}" type="presOf" srcId="{82135A2D-8BE9-4862-B464-79F4B5231A23}" destId="{4ABC4FA8-FF73-4EA5-9B84-E420BA86C875}" srcOrd="0" destOrd="0" presId="urn:microsoft.com/office/officeart/2005/8/layout/list1"/>
    <dgm:cxn modelId="{7565DA7A-0EB5-4CAA-B28D-F6FDEC723661}" type="presOf" srcId="{35000CCF-28F5-45BF-A1D4-637EE49B8CE2}" destId="{4727DCC8-883F-47FB-A479-6941DA753817}" srcOrd="0" destOrd="0" presId="urn:microsoft.com/office/officeart/2005/8/layout/list1"/>
    <dgm:cxn modelId="{F1E6D49E-E4D9-402E-9764-6EE3080CB49D}" type="presOf" srcId="{0645EAE3-DB8F-45F4-9CBA-32B713D8E035}" destId="{0C41913A-1A02-4A64-8BAA-BB3FE27E7ED5}" srcOrd="0" destOrd="0" presId="urn:microsoft.com/office/officeart/2005/8/layout/list1"/>
    <dgm:cxn modelId="{1DEBC5B1-19F6-4FBC-B4FC-0C59897EEAB1}" srcId="{D5967D85-9924-4808-BDB1-C4A50A31EC7C}" destId="{35000CCF-28F5-45BF-A1D4-637EE49B8CE2}" srcOrd="0" destOrd="0" parTransId="{2C6E0A41-FB9E-41D8-A242-15DC3CCD3776}" sibTransId="{ADE16570-BB48-43C4-88AE-CF5EF88ED5B8}"/>
    <dgm:cxn modelId="{2FB4CFAE-9223-4D75-B8AC-9C1A47D4E1DC}" srcId="{9CF4CAE5-299F-4BCD-971E-29992FB546E7}" destId="{94E12872-F8A9-421A-896B-C70F3578D7BA}" srcOrd="1" destOrd="0" parTransId="{3841EB95-02AC-449C-8900-7CA43C1D721B}" sibTransId="{6C96D9C3-3FE5-41CC-A5D8-6F67A1BF2B28}"/>
    <dgm:cxn modelId="{B50A15DE-B200-4C35-8CBA-DD6669D05308}" type="presOf" srcId="{67FF1BF0-7189-41FB-A0D6-E970988D2FF6}" destId="{8BF8AB7D-732C-4A78-83C7-80075B20A7B9}" srcOrd="1" destOrd="0" presId="urn:microsoft.com/office/officeart/2005/8/layout/list1"/>
    <dgm:cxn modelId="{9A1747E2-1736-44FF-9E59-9C5E2361D3D8}" srcId="{82135A2D-8BE9-4862-B464-79F4B5231A23}" destId="{74382438-1234-4019-93C2-87D821AC0058}" srcOrd="0" destOrd="0" parTransId="{B7902599-9F76-46F3-8CBF-F0D3F8516D3D}" sibTransId="{7B1AADA7-7554-4F44-A8FD-0597598B9238}"/>
    <dgm:cxn modelId="{E0E38E49-C0BE-449C-BD12-30170ADB6417}" type="presOf" srcId="{9CF4CAE5-299F-4BCD-971E-29992FB546E7}" destId="{FE79ECD2-FFA3-4806-B8D3-1A3E72084285}" srcOrd="0" destOrd="0" presId="urn:microsoft.com/office/officeart/2005/8/layout/list1"/>
    <dgm:cxn modelId="{970F3271-389F-4555-809D-88DB52FDDE81}" srcId="{94E12872-F8A9-421A-896B-C70F3578D7BA}" destId="{0645EAE3-DB8F-45F4-9CBA-32B713D8E035}" srcOrd="0" destOrd="0" parTransId="{AB6E0807-7C40-4CD0-83C2-1BD7F8603FE3}" sibTransId="{2292C441-8548-4AB1-B72B-A7EF42806B36}"/>
    <dgm:cxn modelId="{766AD74C-CAD0-421A-BE19-AA82FDF9526A}" type="presOf" srcId="{94E12872-F8A9-421A-896B-C70F3578D7BA}" destId="{6829604E-A80E-4273-97B2-9E0D804358AE}" srcOrd="1" destOrd="0" presId="urn:microsoft.com/office/officeart/2005/8/layout/list1"/>
    <dgm:cxn modelId="{87987B16-ECCC-4F6B-8994-6D2ACDCA5941}" type="presOf" srcId="{82135A2D-8BE9-4862-B464-79F4B5231A23}" destId="{7AD64571-9F3E-40D0-B7A2-04C56733490F}" srcOrd="1" destOrd="0" presId="urn:microsoft.com/office/officeart/2005/8/layout/list1"/>
    <dgm:cxn modelId="{5E39A6CE-7BA9-4180-A618-BA3ACDC22CFA}" type="presOf" srcId="{67FF1BF0-7189-41FB-A0D6-E970988D2FF6}" destId="{10300EA9-64B6-44F1-82DC-7C3F66EF0766}" srcOrd="0" destOrd="0" presId="urn:microsoft.com/office/officeart/2005/8/layout/list1"/>
    <dgm:cxn modelId="{1A8A8458-720F-4A59-9882-E64CCC567BC1}" type="presOf" srcId="{94E12872-F8A9-421A-896B-C70F3578D7BA}" destId="{46EE390A-9461-4F61-BCBA-142395C53909}" srcOrd="0" destOrd="0" presId="urn:microsoft.com/office/officeart/2005/8/layout/list1"/>
    <dgm:cxn modelId="{1B2A1922-F06A-4F04-A37F-646D36381861}" type="presParOf" srcId="{FE79ECD2-FFA3-4806-B8D3-1A3E72084285}" destId="{6FC55F4C-B0E9-4ACD-B528-15FF9ED0049F}" srcOrd="0" destOrd="0" presId="urn:microsoft.com/office/officeart/2005/8/layout/list1"/>
    <dgm:cxn modelId="{95E04372-C9EA-441C-9E91-A507741249B3}" type="presParOf" srcId="{6FC55F4C-B0E9-4ACD-B528-15FF9ED0049F}" destId="{10300EA9-64B6-44F1-82DC-7C3F66EF0766}" srcOrd="0" destOrd="0" presId="urn:microsoft.com/office/officeart/2005/8/layout/list1"/>
    <dgm:cxn modelId="{0AFF2A24-E848-4927-B00F-2B9EFEF915AD}" type="presParOf" srcId="{6FC55F4C-B0E9-4ACD-B528-15FF9ED0049F}" destId="{8BF8AB7D-732C-4A78-83C7-80075B20A7B9}" srcOrd="1" destOrd="0" presId="urn:microsoft.com/office/officeart/2005/8/layout/list1"/>
    <dgm:cxn modelId="{B9D9E864-D9FC-4F6C-BEA9-4A9A768412DF}" type="presParOf" srcId="{FE79ECD2-FFA3-4806-B8D3-1A3E72084285}" destId="{3020EB5A-4DF5-4C7A-88F3-77B4B5168B8A}" srcOrd="1" destOrd="0" presId="urn:microsoft.com/office/officeart/2005/8/layout/list1"/>
    <dgm:cxn modelId="{CC154356-4C20-4C89-9C5E-662169FB146F}" type="presParOf" srcId="{FE79ECD2-FFA3-4806-B8D3-1A3E72084285}" destId="{D51AD565-F77B-4274-86AE-88854C96573A}" srcOrd="2" destOrd="0" presId="urn:microsoft.com/office/officeart/2005/8/layout/list1"/>
    <dgm:cxn modelId="{928FF67C-6720-4A0D-AC43-E569949E56B6}" type="presParOf" srcId="{FE79ECD2-FFA3-4806-B8D3-1A3E72084285}" destId="{29F99C2A-6C59-4CDE-AE04-03905F3516FF}" srcOrd="3" destOrd="0" presId="urn:microsoft.com/office/officeart/2005/8/layout/list1"/>
    <dgm:cxn modelId="{494475F5-753A-4849-B23C-D8A7F6C559C9}" type="presParOf" srcId="{FE79ECD2-FFA3-4806-B8D3-1A3E72084285}" destId="{289AE9C5-A35E-4A93-A3CA-7FE314E11A1C}" srcOrd="4" destOrd="0" presId="urn:microsoft.com/office/officeart/2005/8/layout/list1"/>
    <dgm:cxn modelId="{E06C7396-2D4F-40E2-82AD-D229D284EF3F}" type="presParOf" srcId="{289AE9C5-A35E-4A93-A3CA-7FE314E11A1C}" destId="{46EE390A-9461-4F61-BCBA-142395C53909}" srcOrd="0" destOrd="0" presId="urn:microsoft.com/office/officeart/2005/8/layout/list1"/>
    <dgm:cxn modelId="{FFF76F8A-0A79-4D05-BE67-C087908B1E5E}" type="presParOf" srcId="{289AE9C5-A35E-4A93-A3CA-7FE314E11A1C}" destId="{6829604E-A80E-4273-97B2-9E0D804358AE}" srcOrd="1" destOrd="0" presId="urn:microsoft.com/office/officeart/2005/8/layout/list1"/>
    <dgm:cxn modelId="{62940E32-4248-4BAC-AE1A-CC95BBC51DB8}" type="presParOf" srcId="{FE79ECD2-FFA3-4806-B8D3-1A3E72084285}" destId="{455CD689-EC5F-48A3-ADAA-7F2AF57F80C9}" srcOrd="5" destOrd="0" presId="urn:microsoft.com/office/officeart/2005/8/layout/list1"/>
    <dgm:cxn modelId="{14AC864C-B913-4BD0-9612-3F0A7AF46E2A}" type="presParOf" srcId="{FE79ECD2-FFA3-4806-B8D3-1A3E72084285}" destId="{0C41913A-1A02-4A64-8BAA-BB3FE27E7ED5}" srcOrd="6" destOrd="0" presId="urn:microsoft.com/office/officeart/2005/8/layout/list1"/>
    <dgm:cxn modelId="{6B12AAD6-E5BE-4BF5-A414-32C149180A41}" type="presParOf" srcId="{FE79ECD2-FFA3-4806-B8D3-1A3E72084285}" destId="{C528B83D-5777-49BF-B268-B17ADDE29616}" srcOrd="7" destOrd="0" presId="urn:microsoft.com/office/officeart/2005/8/layout/list1"/>
    <dgm:cxn modelId="{E270A6BB-C01A-4927-B4CB-F741E6B9F246}" type="presParOf" srcId="{FE79ECD2-FFA3-4806-B8D3-1A3E72084285}" destId="{6E6302C4-6FE1-42DF-AE9C-7B9593698C86}" srcOrd="8" destOrd="0" presId="urn:microsoft.com/office/officeart/2005/8/layout/list1"/>
    <dgm:cxn modelId="{A9ACF53F-3B44-4AEF-A7E2-62236430559D}" type="presParOf" srcId="{6E6302C4-6FE1-42DF-AE9C-7B9593698C86}" destId="{DF7D13AE-9021-4D82-A9D9-C1A8E87310AC}" srcOrd="0" destOrd="0" presId="urn:microsoft.com/office/officeart/2005/8/layout/list1"/>
    <dgm:cxn modelId="{F7538DB9-CCBD-4DF8-ACB3-22E7CD312587}" type="presParOf" srcId="{6E6302C4-6FE1-42DF-AE9C-7B9593698C86}" destId="{CA0F6E61-B814-485B-8350-113FB7435008}" srcOrd="1" destOrd="0" presId="urn:microsoft.com/office/officeart/2005/8/layout/list1"/>
    <dgm:cxn modelId="{D312C283-9B9A-4575-84D7-A1E09B4ED929}" type="presParOf" srcId="{FE79ECD2-FFA3-4806-B8D3-1A3E72084285}" destId="{ACC8BC48-A6DC-47F8-8629-EE124DCB181B}" srcOrd="9" destOrd="0" presId="urn:microsoft.com/office/officeart/2005/8/layout/list1"/>
    <dgm:cxn modelId="{A7BF01B4-EBA4-4981-938C-BB37D4F4EF0C}" type="presParOf" srcId="{FE79ECD2-FFA3-4806-B8D3-1A3E72084285}" destId="{4727DCC8-883F-47FB-A479-6941DA753817}" srcOrd="10" destOrd="0" presId="urn:microsoft.com/office/officeart/2005/8/layout/list1"/>
    <dgm:cxn modelId="{F09FE287-5893-4666-94FC-0E49D9B6EC8F}" type="presParOf" srcId="{FE79ECD2-FFA3-4806-B8D3-1A3E72084285}" destId="{B9DEA624-866A-4BD6-A356-6AEE7BDD3E90}" srcOrd="11" destOrd="0" presId="urn:microsoft.com/office/officeart/2005/8/layout/list1"/>
    <dgm:cxn modelId="{0F2157F1-61D9-49F0-BE21-EEE8B4FCDB0D}" type="presParOf" srcId="{FE79ECD2-FFA3-4806-B8D3-1A3E72084285}" destId="{D791A0B1-EC06-4D06-BE88-85AC16BA519A}" srcOrd="12" destOrd="0" presId="urn:microsoft.com/office/officeart/2005/8/layout/list1"/>
    <dgm:cxn modelId="{8BB71C59-F425-46D1-85A7-B421AB511DC8}" type="presParOf" srcId="{D791A0B1-EC06-4D06-BE88-85AC16BA519A}" destId="{4ABC4FA8-FF73-4EA5-9B84-E420BA86C875}" srcOrd="0" destOrd="0" presId="urn:microsoft.com/office/officeart/2005/8/layout/list1"/>
    <dgm:cxn modelId="{2D672CA2-6572-44B5-B800-5540794E3C3F}" type="presParOf" srcId="{D791A0B1-EC06-4D06-BE88-85AC16BA519A}" destId="{7AD64571-9F3E-40D0-B7A2-04C56733490F}" srcOrd="1" destOrd="0" presId="urn:microsoft.com/office/officeart/2005/8/layout/list1"/>
    <dgm:cxn modelId="{DEA0B07F-2391-4C4D-891F-87EE86A8BCED}" type="presParOf" srcId="{FE79ECD2-FFA3-4806-B8D3-1A3E72084285}" destId="{B48594D1-9B75-4FC9-B810-B1968724D6CA}" srcOrd="13" destOrd="0" presId="urn:microsoft.com/office/officeart/2005/8/layout/list1"/>
    <dgm:cxn modelId="{57CE01A3-183B-4F2F-AF3D-AAAE0B1F0F50}" type="presParOf" srcId="{FE79ECD2-FFA3-4806-B8D3-1A3E72084285}" destId="{B6ECE97A-AB7D-4F6C-8D73-61DDD3CC1B6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6628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Let’s</a:t>
            </a:r>
            <a:r>
              <a:rPr lang="nl-NL" dirty="0" smtClean="0"/>
              <a:t> look at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example</a:t>
            </a:r>
            <a:r>
              <a:rPr lang="nl-NL" dirty="0" smtClean="0"/>
              <a:t> </a:t>
            </a:r>
            <a:r>
              <a:rPr lang="nl-NL" dirty="0" err="1" smtClean="0"/>
              <a:t>before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giving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formal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definition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8529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3665538" y="4702175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7" name="Gruppe 12"/>
          <p:cNvGrpSpPr>
            <a:grpSpLocks/>
          </p:cNvGrpSpPr>
          <p:nvPr/>
        </p:nvGrpSpPr>
        <p:grpSpPr bwMode="auto">
          <a:xfrm>
            <a:off x="1809257" y="250824"/>
            <a:ext cx="5431202" cy="70692"/>
            <a:chOff x="1876465" y="159840"/>
            <a:chExt cx="5431839" cy="70664"/>
          </a:xfrm>
        </p:grpSpPr>
        <p:grpSp>
          <p:nvGrpSpPr>
            <p:cNvPr id="9" name="Gruppe 14"/>
            <p:cNvGrpSpPr>
              <a:grpSpLocks/>
            </p:cNvGrpSpPr>
            <p:nvPr/>
          </p:nvGrpSpPr>
          <p:grpSpPr bwMode="auto">
            <a:xfrm>
              <a:off x="1876465" y="159840"/>
              <a:ext cx="2756914" cy="28800"/>
              <a:chOff x="1876465" y="126156"/>
              <a:chExt cx="2756914" cy="28800"/>
            </a:xfrm>
          </p:grpSpPr>
          <p:sp>
            <p:nvSpPr>
              <p:cNvPr id="11" name="Rektangel 16"/>
              <p:cNvSpPr>
                <a:spLocks noChangeArrowheads="1"/>
              </p:cNvSpPr>
              <p:nvPr/>
            </p:nvSpPr>
            <p:spPr bwMode="auto">
              <a:xfrm>
                <a:off x="1876465" y="126156"/>
                <a:ext cx="550800" cy="28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2" name="Rektangel 17"/>
              <p:cNvSpPr>
                <a:spLocks noChangeArrowheads="1"/>
              </p:cNvSpPr>
              <p:nvPr/>
            </p:nvSpPr>
            <p:spPr bwMode="auto">
              <a:xfrm>
                <a:off x="2426803" y="126156"/>
                <a:ext cx="550800" cy="28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3" name="Rektangel 18"/>
              <p:cNvSpPr>
                <a:spLocks noChangeArrowheads="1"/>
              </p:cNvSpPr>
              <p:nvPr/>
            </p:nvSpPr>
            <p:spPr bwMode="auto">
              <a:xfrm>
                <a:off x="2977141" y="126156"/>
                <a:ext cx="550800" cy="28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4" name="Rektangel 19"/>
              <p:cNvSpPr>
                <a:spLocks noChangeArrowheads="1"/>
              </p:cNvSpPr>
              <p:nvPr/>
            </p:nvSpPr>
            <p:spPr bwMode="auto">
              <a:xfrm>
                <a:off x="3532241" y="126156"/>
                <a:ext cx="550800" cy="28800"/>
              </a:xfrm>
              <a:prstGeom prst="rect">
                <a:avLst/>
              </a:prstGeom>
              <a:solidFill>
                <a:srgbClr val="00B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5" name="Rektangel 20"/>
              <p:cNvSpPr>
                <a:spLocks noChangeArrowheads="1"/>
              </p:cNvSpPr>
              <p:nvPr/>
            </p:nvSpPr>
            <p:spPr bwMode="auto">
              <a:xfrm>
                <a:off x="4082579" y="126156"/>
                <a:ext cx="550800" cy="28800"/>
              </a:xfrm>
              <a:prstGeom prst="rect">
                <a:avLst/>
              </a:prstGeom>
              <a:solidFill>
                <a:srgbClr val="4E4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cxnSp>
          <p:nvCxnSpPr>
            <p:cNvPr id="10" name="Rett linje 15"/>
            <p:cNvCxnSpPr>
              <a:cxnSpLocks noChangeShapeType="1"/>
            </p:cNvCxnSpPr>
            <p:nvPr/>
          </p:nvCxnSpPr>
          <p:spPr bwMode="auto">
            <a:xfrm>
              <a:off x="1876465" y="230504"/>
              <a:ext cx="5431839" cy="0"/>
            </a:xfrm>
            <a:prstGeom prst="line">
              <a:avLst/>
            </a:prstGeom>
            <a:noFill/>
            <a:ln w="9525" algn="ctr">
              <a:solidFill>
                <a:srgbClr val="4E4A48">
                  <a:alpha val="52156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29325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59766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idx="10"/>
          </p:nvPr>
        </p:nvSpPr>
        <p:spPr>
          <a:xfrm>
            <a:off x="323528" y="3356993"/>
            <a:ext cx="5976664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6961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13" y="347663"/>
            <a:ext cx="82296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1074"/>
            <a:ext cx="3008313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3"/>
            <a:ext cx="411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19863"/>
            <a:ext cx="1954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706" y="-3808"/>
            <a:ext cx="9144706" cy="179070"/>
            <a:chOff x="-706" y="-3808"/>
            <a:chExt cx="9144706" cy="179070"/>
          </a:xfrm>
        </p:grpSpPr>
        <p:sp>
          <p:nvSpPr>
            <p:cNvPr id="13" name="Freeform 12"/>
            <p:cNvSpPr/>
            <p:nvPr userDrawn="1"/>
          </p:nvSpPr>
          <p:spPr bwMode="auto">
            <a:xfrm>
              <a:off x="-706" y="-3808"/>
              <a:ext cx="7218334" cy="179070"/>
            </a:xfrm>
            <a:custGeom>
              <a:avLst/>
              <a:gdLst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668780 w 1891665"/>
                <a:gd name="connsiteY2" fmla="*/ 36385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23781 w 1891665"/>
                <a:gd name="connsiteY0" fmla="*/ 8382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23781 w 1891665"/>
                <a:gd name="connsiteY4" fmla="*/ 83820 h 363855"/>
                <a:gd name="connsiteX0" fmla="*/ 0 w 1891850"/>
                <a:gd name="connsiteY0" fmla="*/ 3810 h 363855"/>
                <a:gd name="connsiteX1" fmla="*/ 1891850 w 1891850"/>
                <a:gd name="connsiteY1" fmla="*/ 0 h 363855"/>
                <a:gd name="connsiteX2" fmla="*/ 1884654 w 1891850"/>
                <a:gd name="connsiteY2" fmla="*/ 120015 h 363855"/>
                <a:gd name="connsiteX3" fmla="*/ 185 w 1891850"/>
                <a:gd name="connsiteY3" fmla="*/ 363855 h 363855"/>
                <a:gd name="connsiteX4" fmla="*/ 0 w 1891850"/>
                <a:gd name="connsiteY4" fmla="*/ 3810 h 363855"/>
                <a:gd name="connsiteX0" fmla="*/ 0 w 1891850"/>
                <a:gd name="connsiteY0" fmla="*/ 3810 h 123825"/>
                <a:gd name="connsiteX1" fmla="*/ 1891850 w 1891850"/>
                <a:gd name="connsiteY1" fmla="*/ 0 h 123825"/>
                <a:gd name="connsiteX2" fmla="*/ 1884654 w 1891850"/>
                <a:gd name="connsiteY2" fmla="*/ 120015 h 123825"/>
                <a:gd name="connsiteX3" fmla="*/ 185 w 1891850"/>
                <a:gd name="connsiteY3" fmla="*/ 123825 h 123825"/>
                <a:gd name="connsiteX4" fmla="*/ 0 w 1891850"/>
                <a:gd name="connsiteY4" fmla="*/ 3810 h 123825"/>
                <a:gd name="connsiteX0" fmla="*/ 0 w 1891850"/>
                <a:gd name="connsiteY0" fmla="*/ 3810 h 170815"/>
                <a:gd name="connsiteX1" fmla="*/ 1891850 w 1891850"/>
                <a:gd name="connsiteY1" fmla="*/ 0 h 170815"/>
                <a:gd name="connsiteX2" fmla="*/ 1881991 w 1891850"/>
                <a:gd name="connsiteY2" fmla="*/ 170815 h 170815"/>
                <a:gd name="connsiteX3" fmla="*/ 185 w 1891850"/>
                <a:gd name="connsiteY3" fmla="*/ 123825 h 170815"/>
                <a:gd name="connsiteX4" fmla="*/ 0 w 1891850"/>
                <a:gd name="connsiteY4" fmla="*/ 3810 h 170815"/>
                <a:gd name="connsiteX0" fmla="*/ 0 w 1891850"/>
                <a:gd name="connsiteY0" fmla="*/ 3810 h 175716"/>
                <a:gd name="connsiteX1" fmla="*/ 1891850 w 1891850"/>
                <a:gd name="connsiteY1" fmla="*/ 0 h 175716"/>
                <a:gd name="connsiteX2" fmla="*/ 1881991 w 1891850"/>
                <a:gd name="connsiteY2" fmla="*/ 170815 h 175716"/>
                <a:gd name="connsiteX3" fmla="*/ 185 w 1891850"/>
                <a:gd name="connsiteY3" fmla="*/ 171450 h 175716"/>
                <a:gd name="connsiteX4" fmla="*/ 185 w 1891850"/>
                <a:gd name="connsiteY4" fmla="*/ 123825 h 175716"/>
                <a:gd name="connsiteX5" fmla="*/ 0 w 1891850"/>
                <a:gd name="connsiteY5" fmla="*/ 3810 h 175716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185 w 1891850"/>
                <a:gd name="connsiteY4" fmla="*/ 123825 h 176189"/>
                <a:gd name="connsiteX5" fmla="*/ 0 w 1891850"/>
                <a:gd name="connsiteY5" fmla="*/ 3810 h 176189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0 w 1891850"/>
                <a:gd name="connsiteY4" fmla="*/ 3810 h 176189"/>
                <a:gd name="connsiteX0" fmla="*/ 0 w 1891850"/>
                <a:gd name="connsiteY0" fmla="*/ 3810 h 275533"/>
                <a:gd name="connsiteX1" fmla="*/ 1891850 w 1891850"/>
                <a:gd name="connsiteY1" fmla="*/ 0 h 275533"/>
                <a:gd name="connsiteX2" fmla="*/ 1881991 w 1891850"/>
                <a:gd name="connsiteY2" fmla="*/ 174625 h 275533"/>
                <a:gd name="connsiteX3" fmla="*/ 1184 w 1891850"/>
                <a:gd name="connsiteY3" fmla="*/ 274320 h 275533"/>
                <a:gd name="connsiteX4" fmla="*/ 0 w 1891850"/>
                <a:gd name="connsiteY4" fmla="*/ 3810 h 275533"/>
                <a:gd name="connsiteX0" fmla="*/ 1813 w 1893663"/>
                <a:gd name="connsiteY0" fmla="*/ 3810 h 174625"/>
                <a:gd name="connsiteX1" fmla="*/ 1893663 w 1893663"/>
                <a:gd name="connsiteY1" fmla="*/ 0 h 174625"/>
                <a:gd name="connsiteX2" fmla="*/ 1883804 w 1893663"/>
                <a:gd name="connsiteY2" fmla="*/ 174625 h 174625"/>
                <a:gd name="connsiteX3" fmla="*/ 1 w 1893663"/>
                <a:gd name="connsiteY3" fmla="*/ 106680 h 174625"/>
                <a:gd name="connsiteX4" fmla="*/ 1813 w 1893663"/>
                <a:gd name="connsiteY4" fmla="*/ 3810 h 174625"/>
                <a:gd name="connsiteX0" fmla="*/ 0 w 1891850"/>
                <a:gd name="connsiteY0" fmla="*/ 3810 h 179070"/>
                <a:gd name="connsiteX1" fmla="*/ 1891850 w 1891850"/>
                <a:gd name="connsiteY1" fmla="*/ 0 h 179070"/>
                <a:gd name="connsiteX2" fmla="*/ 1881991 w 1891850"/>
                <a:gd name="connsiteY2" fmla="*/ 174625 h 179070"/>
                <a:gd name="connsiteX3" fmla="*/ 185 w 1891850"/>
                <a:gd name="connsiteY3" fmla="*/ 179070 h 179070"/>
                <a:gd name="connsiteX4" fmla="*/ 0 w 1891850"/>
                <a:gd name="connsiteY4" fmla="*/ 3810 h 17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1850" h="179070">
                  <a:moveTo>
                    <a:pt x="0" y="3810"/>
                  </a:moveTo>
                  <a:lnTo>
                    <a:pt x="1891850" y="0"/>
                  </a:lnTo>
                  <a:lnTo>
                    <a:pt x="1881991" y="174625"/>
                  </a:lnTo>
                  <a:lnTo>
                    <a:pt x="185" y="179070"/>
                  </a:lnTo>
                  <a:cubicBezTo>
                    <a:pt x="123" y="123190"/>
                    <a:pt x="62" y="59690"/>
                    <a:pt x="0" y="381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38CC0"/>
                </a:gs>
                <a:gs pos="49000">
                  <a:srgbClr val="0F94C4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4" name="Straight Connector 13"/>
            <p:cNvCxnSpPr>
              <a:stCxn id="13" idx="1"/>
            </p:cNvCxnSpPr>
            <p:nvPr userDrawn="1"/>
          </p:nvCxnSpPr>
          <p:spPr bwMode="auto">
            <a:xfrm flipH="1">
              <a:off x="7170423" y="-3808"/>
              <a:ext cx="47205" cy="173353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 flipH="1">
              <a:off x="0" y="16832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6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45.png"/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12" Type="http://schemas.openxmlformats.org/officeDocument/2006/relationships/image" Target="../media/image44.png"/><Relationship Id="rId2" Type="http://schemas.openxmlformats.org/officeDocument/2006/relationships/image" Target="../media/image421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430.png"/><Relationship Id="rId5" Type="http://schemas.openxmlformats.org/officeDocument/2006/relationships/image" Target="../media/image180.png"/><Relationship Id="rId15" Type="http://schemas.openxmlformats.org/officeDocument/2006/relationships/image" Target="../media/image47.png"/><Relationship Id="rId10" Type="http://schemas.openxmlformats.org/officeDocument/2006/relationships/image" Target="../media/image230.png"/><Relationship Id="rId4" Type="http://schemas.openxmlformats.org/officeDocument/2006/relationships/image" Target="../media/image170.png"/><Relationship Id="rId9" Type="http://schemas.openxmlformats.org/officeDocument/2006/relationships/image" Target="../media/image220.png"/><Relationship Id="rId1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92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pacechallenge.wordpress.com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win.tue.nl/~bjansen/wiki/doku.php?id=2ima0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400" dirty="0" smtClean="0"/>
              <a:t>2IMA00 </a:t>
            </a:r>
            <a:r>
              <a:rPr lang="nb-NO" sz="2400" dirty="0"/>
              <a:t>- Seminar Algorithms</a:t>
            </a:r>
            <a:br>
              <a:rPr lang="nb-NO" sz="2400" dirty="0"/>
            </a:br>
            <a:r>
              <a:rPr lang="nb-NO" sz="2400" i="1" dirty="0"/>
              <a:t>Parameterized complexity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23528" y="3573016"/>
            <a:ext cx="5976664" cy="151216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Mark de Berg &amp; Bart </a:t>
            </a:r>
            <a:r>
              <a:rPr lang="en-US" sz="2400" b="1" dirty="0"/>
              <a:t>M. P. </a:t>
            </a:r>
            <a:r>
              <a:rPr lang="en-US" sz="2400" b="1" dirty="0" smtClean="0"/>
              <a:t>Jansen 	</a:t>
            </a:r>
            <a:br>
              <a:rPr lang="en-US" sz="2400" b="1" dirty="0" smtClean="0"/>
            </a:br>
            <a:endParaRPr lang="en-US" sz="2400" b="1" dirty="0"/>
          </a:p>
        </p:txBody>
      </p:sp>
      <p:sp>
        <p:nvSpPr>
          <p:cNvPr id="2" name="Rectangle 1"/>
          <p:cNvSpPr/>
          <p:nvPr/>
        </p:nvSpPr>
        <p:spPr bwMode="auto">
          <a:xfrm>
            <a:off x="6012160" y="5445224"/>
            <a:ext cx="2160240" cy="86409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36096" y="6516051"/>
            <a:ext cx="2880320" cy="25847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51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NP-complete problems</a:t>
            </a:r>
            <a:endParaRPr lang="en-US" dirty="0"/>
          </a:p>
        </p:txBody>
      </p:sp>
      <p:sp>
        <p:nvSpPr>
          <p:cNvPr id="5" name="Straight Connector 4"/>
          <p:cNvSpPr/>
          <p:nvPr/>
        </p:nvSpPr>
        <p:spPr>
          <a:xfrm>
            <a:off x="457200" y="1197576"/>
            <a:ext cx="8229600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 5"/>
          <p:cNvSpPr/>
          <p:nvPr/>
        </p:nvSpPr>
        <p:spPr>
          <a:xfrm>
            <a:off x="457200" y="1197576"/>
            <a:ext cx="1645920" cy="985596"/>
          </a:xfrm>
          <a:custGeom>
            <a:avLst/>
            <a:gdLst>
              <a:gd name="connsiteX0" fmla="*/ 0 w 1645920"/>
              <a:gd name="connsiteY0" fmla="*/ 0 h 985596"/>
              <a:gd name="connsiteX1" fmla="*/ 1645920 w 1645920"/>
              <a:gd name="connsiteY1" fmla="*/ 0 h 985596"/>
              <a:gd name="connsiteX2" fmla="*/ 1645920 w 1645920"/>
              <a:gd name="connsiteY2" fmla="*/ 985596 h 985596"/>
              <a:gd name="connsiteX3" fmla="*/ 0 w 1645920"/>
              <a:gd name="connsiteY3" fmla="*/ 985596 h 985596"/>
              <a:gd name="connsiteX4" fmla="*/ 0 w 1645920"/>
              <a:gd name="connsiteY4" fmla="*/ 0 h 98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985596">
                <a:moveTo>
                  <a:pt x="0" y="0"/>
                </a:moveTo>
                <a:lnTo>
                  <a:pt x="1645920" y="0"/>
                </a:lnTo>
                <a:lnTo>
                  <a:pt x="1645920" y="985596"/>
                </a:lnTo>
                <a:lnTo>
                  <a:pt x="0" y="9855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t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900" kern="1200" dirty="0" err="1" smtClean="0"/>
              <a:t>Approximation</a:t>
            </a:r>
            <a:endParaRPr lang="en-US" sz="1900" kern="1200" dirty="0"/>
          </a:p>
        </p:txBody>
      </p:sp>
      <p:sp>
        <p:nvSpPr>
          <p:cNvPr id="8" name="Freeform 7"/>
          <p:cNvSpPr/>
          <p:nvPr/>
        </p:nvSpPr>
        <p:spPr>
          <a:xfrm>
            <a:off x="2226564" y="1242332"/>
            <a:ext cx="6460236" cy="895122"/>
          </a:xfrm>
          <a:custGeom>
            <a:avLst/>
            <a:gdLst>
              <a:gd name="connsiteX0" fmla="*/ 0 w 6460236"/>
              <a:gd name="connsiteY0" fmla="*/ 0 h 895122"/>
              <a:gd name="connsiteX1" fmla="*/ 6460236 w 6460236"/>
              <a:gd name="connsiteY1" fmla="*/ 0 h 895122"/>
              <a:gd name="connsiteX2" fmla="*/ 6460236 w 6460236"/>
              <a:gd name="connsiteY2" fmla="*/ 895122 h 895122"/>
              <a:gd name="connsiteX3" fmla="*/ 0 w 6460236"/>
              <a:gd name="connsiteY3" fmla="*/ 895122 h 895122"/>
              <a:gd name="connsiteX4" fmla="*/ 0 w 6460236"/>
              <a:gd name="connsiteY4" fmla="*/ 0 h 89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0236" h="895122">
                <a:moveTo>
                  <a:pt x="0" y="0"/>
                </a:moveTo>
                <a:lnTo>
                  <a:pt x="6460236" y="0"/>
                </a:lnTo>
                <a:lnTo>
                  <a:pt x="6460236" y="895122"/>
                </a:lnTo>
                <a:lnTo>
                  <a:pt x="0" y="8951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600" kern="1200" dirty="0" err="1" smtClean="0"/>
              <a:t>Sacrifice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quality</a:t>
            </a:r>
            <a:r>
              <a:rPr lang="nl-NL" sz="1600" kern="1200" dirty="0" smtClean="0"/>
              <a:t> of the solution: </a:t>
            </a:r>
            <a:r>
              <a:rPr lang="nl-NL" sz="1600" kern="1200" dirty="0" err="1" smtClean="0"/>
              <a:t>quickly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find</a:t>
            </a:r>
            <a:r>
              <a:rPr lang="nl-NL" sz="1600" kern="1200" dirty="0" smtClean="0"/>
              <a:t> a solution </a:t>
            </a:r>
            <a:r>
              <a:rPr lang="nl-NL" sz="1600" kern="1200" dirty="0" err="1" smtClean="0"/>
              <a:t>that</a:t>
            </a:r>
            <a:r>
              <a:rPr lang="nl-NL" sz="1600" kern="1200" dirty="0" smtClean="0"/>
              <a:t> is </a:t>
            </a:r>
            <a:r>
              <a:rPr lang="nl-NL" sz="1600" i="1" kern="1200" dirty="0" err="1" smtClean="0"/>
              <a:t>provably</a:t>
            </a:r>
            <a:r>
              <a:rPr lang="nl-NL" sz="1600" i="1" kern="1200" dirty="0" smtClean="0"/>
              <a:t> </a:t>
            </a:r>
            <a:r>
              <a:rPr lang="nl-NL" sz="1600" i="1" kern="1200" dirty="0" err="1" smtClean="0"/>
              <a:t>not</a:t>
            </a:r>
            <a:r>
              <a:rPr lang="nl-NL" sz="1600" i="1" kern="1200" dirty="0" smtClean="0"/>
              <a:t> </a:t>
            </a:r>
            <a:r>
              <a:rPr lang="nl-NL" sz="1600" i="1" kern="1200" dirty="0" err="1" smtClean="0"/>
              <a:t>very</a:t>
            </a:r>
            <a:r>
              <a:rPr lang="nl-NL" sz="1600" i="1" kern="1200" dirty="0" smtClean="0"/>
              <a:t> bad</a:t>
            </a:r>
            <a:endParaRPr lang="en-US" sz="1600" kern="1200" dirty="0"/>
          </a:p>
        </p:txBody>
      </p:sp>
      <p:sp>
        <p:nvSpPr>
          <p:cNvPr id="9" name="Straight Connector 8"/>
          <p:cNvSpPr/>
          <p:nvPr/>
        </p:nvSpPr>
        <p:spPr>
          <a:xfrm>
            <a:off x="2103120" y="2137455"/>
            <a:ext cx="658368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Straight Connector 9"/>
          <p:cNvSpPr/>
          <p:nvPr/>
        </p:nvSpPr>
        <p:spPr>
          <a:xfrm>
            <a:off x="457200" y="2183173"/>
            <a:ext cx="8229600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57200" y="2183173"/>
            <a:ext cx="1645920" cy="985596"/>
          </a:xfrm>
          <a:custGeom>
            <a:avLst/>
            <a:gdLst>
              <a:gd name="connsiteX0" fmla="*/ 0 w 1645920"/>
              <a:gd name="connsiteY0" fmla="*/ 0 h 985596"/>
              <a:gd name="connsiteX1" fmla="*/ 1645920 w 1645920"/>
              <a:gd name="connsiteY1" fmla="*/ 0 h 985596"/>
              <a:gd name="connsiteX2" fmla="*/ 1645920 w 1645920"/>
              <a:gd name="connsiteY2" fmla="*/ 985596 h 985596"/>
              <a:gd name="connsiteX3" fmla="*/ 0 w 1645920"/>
              <a:gd name="connsiteY3" fmla="*/ 985596 h 985596"/>
              <a:gd name="connsiteX4" fmla="*/ 0 w 1645920"/>
              <a:gd name="connsiteY4" fmla="*/ 0 h 98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985596">
                <a:moveTo>
                  <a:pt x="0" y="0"/>
                </a:moveTo>
                <a:lnTo>
                  <a:pt x="1645920" y="0"/>
                </a:lnTo>
                <a:lnTo>
                  <a:pt x="1645920" y="985596"/>
                </a:lnTo>
                <a:lnTo>
                  <a:pt x="0" y="9855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t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900" kern="1200" dirty="0" err="1" smtClean="0"/>
              <a:t>Local</a:t>
            </a:r>
            <a:r>
              <a:rPr lang="nl-NL" sz="1900" kern="1200" dirty="0" smtClean="0"/>
              <a:t> search</a:t>
            </a:r>
            <a:endParaRPr lang="en-US" sz="19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2226564" y="2227929"/>
            <a:ext cx="6460236" cy="895122"/>
          </a:xfrm>
          <a:custGeom>
            <a:avLst/>
            <a:gdLst>
              <a:gd name="connsiteX0" fmla="*/ 0 w 6460236"/>
              <a:gd name="connsiteY0" fmla="*/ 0 h 895122"/>
              <a:gd name="connsiteX1" fmla="*/ 6460236 w 6460236"/>
              <a:gd name="connsiteY1" fmla="*/ 0 h 895122"/>
              <a:gd name="connsiteX2" fmla="*/ 6460236 w 6460236"/>
              <a:gd name="connsiteY2" fmla="*/ 895122 h 895122"/>
              <a:gd name="connsiteX3" fmla="*/ 0 w 6460236"/>
              <a:gd name="connsiteY3" fmla="*/ 895122 h 895122"/>
              <a:gd name="connsiteX4" fmla="*/ 0 w 6460236"/>
              <a:gd name="connsiteY4" fmla="*/ 0 h 89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0236" h="895122">
                <a:moveTo>
                  <a:pt x="0" y="0"/>
                </a:moveTo>
                <a:lnTo>
                  <a:pt x="6460236" y="0"/>
                </a:lnTo>
                <a:lnTo>
                  <a:pt x="6460236" y="895122"/>
                </a:lnTo>
                <a:lnTo>
                  <a:pt x="0" y="8951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600" kern="1200" dirty="0" err="1" smtClean="0"/>
              <a:t>Quickly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find</a:t>
            </a:r>
            <a:r>
              <a:rPr lang="nl-NL" sz="1600" kern="1200" dirty="0" smtClean="0"/>
              <a:t> a solution </a:t>
            </a:r>
            <a:r>
              <a:rPr lang="nl-NL" sz="1600" kern="1200" dirty="0" err="1" smtClean="0"/>
              <a:t>for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which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you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cannot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give</a:t>
            </a:r>
            <a:r>
              <a:rPr lang="nl-NL" sz="1600" kern="1200" dirty="0" smtClean="0"/>
              <a:t> </a:t>
            </a:r>
            <a:r>
              <a:rPr lang="nl-NL" sz="1600" b="1" kern="1200" dirty="0" err="1" smtClean="0"/>
              <a:t>any</a:t>
            </a:r>
            <a:r>
              <a:rPr lang="nl-NL" sz="1600" b="0" kern="1200" dirty="0" smtClean="0"/>
              <a:t> </a:t>
            </a:r>
            <a:r>
              <a:rPr lang="nl-NL" sz="1600" b="0" kern="1200" dirty="0" err="1" smtClean="0"/>
              <a:t>quality</a:t>
            </a:r>
            <a:r>
              <a:rPr lang="nl-NL" sz="1600" b="0" kern="1200" dirty="0" smtClean="0"/>
              <a:t> </a:t>
            </a:r>
            <a:r>
              <a:rPr lang="nl-NL" sz="1600" b="0" kern="1200" dirty="0" err="1" smtClean="0"/>
              <a:t>guarantee</a:t>
            </a:r>
            <a:r>
              <a:rPr lang="nl-NL" sz="1600" b="0" kern="1200" dirty="0" smtClean="0"/>
              <a:t> (but </a:t>
            </a:r>
            <a:r>
              <a:rPr lang="nl-NL" sz="1600" b="0" kern="1200" dirty="0" err="1" smtClean="0"/>
              <a:t>which</a:t>
            </a:r>
            <a:r>
              <a:rPr lang="nl-NL" sz="1600" b="0" kern="1200" dirty="0" smtClean="0"/>
              <a:t> </a:t>
            </a:r>
            <a:r>
              <a:rPr lang="nl-NL" sz="1600" b="0" kern="1200" dirty="0" err="1" smtClean="0"/>
              <a:t>might</a:t>
            </a:r>
            <a:r>
              <a:rPr lang="nl-NL" sz="1600" b="0" kern="1200" dirty="0" smtClean="0"/>
              <a:t> </a:t>
            </a:r>
            <a:r>
              <a:rPr lang="nl-NL" sz="1600" b="0" kern="1200" dirty="0" err="1" smtClean="0"/>
              <a:t>often</a:t>
            </a:r>
            <a:r>
              <a:rPr lang="nl-NL" sz="1600" b="0" kern="1200" dirty="0" smtClean="0"/>
              <a:t> </a:t>
            </a:r>
            <a:r>
              <a:rPr lang="nl-NL" sz="1600" b="0" kern="1200" dirty="0" err="1" smtClean="0"/>
              <a:t>be</a:t>
            </a:r>
            <a:r>
              <a:rPr lang="nl-NL" sz="1600" b="0" kern="1200" dirty="0" smtClean="0"/>
              <a:t> </a:t>
            </a:r>
            <a:r>
              <a:rPr lang="nl-NL" sz="1600" b="0" kern="1200" dirty="0" err="1" smtClean="0"/>
              <a:t>good</a:t>
            </a:r>
            <a:r>
              <a:rPr lang="nl-NL" sz="1600" b="0" kern="1200" dirty="0" smtClean="0"/>
              <a:t>)</a:t>
            </a:r>
            <a:endParaRPr lang="en-US" sz="1600" kern="1200" dirty="0"/>
          </a:p>
        </p:txBody>
      </p:sp>
      <p:sp>
        <p:nvSpPr>
          <p:cNvPr id="13" name="Straight Connector 12"/>
          <p:cNvSpPr/>
          <p:nvPr/>
        </p:nvSpPr>
        <p:spPr>
          <a:xfrm>
            <a:off x="2103120" y="3123051"/>
            <a:ext cx="658368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Straight Connector 13"/>
          <p:cNvSpPr/>
          <p:nvPr/>
        </p:nvSpPr>
        <p:spPr>
          <a:xfrm>
            <a:off x="457200" y="3168770"/>
            <a:ext cx="8229600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>
            <a:off x="457200" y="3168770"/>
            <a:ext cx="1645920" cy="985596"/>
          </a:xfrm>
          <a:custGeom>
            <a:avLst/>
            <a:gdLst>
              <a:gd name="connsiteX0" fmla="*/ 0 w 1645920"/>
              <a:gd name="connsiteY0" fmla="*/ 0 h 985596"/>
              <a:gd name="connsiteX1" fmla="*/ 1645920 w 1645920"/>
              <a:gd name="connsiteY1" fmla="*/ 0 h 985596"/>
              <a:gd name="connsiteX2" fmla="*/ 1645920 w 1645920"/>
              <a:gd name="connsiteY2" fmla="*/ 985596 h 985596"/>
              <a:gd name="connsiteX3" fmla="*/ 0 w 1645920"/>
              <a:gd name="connsiteY3" fmla="*/ 985596 h 985596"/>
              <a:gd name="connsiteX4" fmla="*/ 0 w 1645920"/>
              <a:gd name="connsiteY4" fmla="*/ 0 h 98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985596">
                <a:moveTo>
                  <a:pt x="0" y="0"/>
                </a:moveTo>
                <a:lnTo>
                  <a:pt x="1645920" y="0"/>
                </a:lnTo>
                <a:lnTo>
                  <a:pt x="1645920" y="985596"/>
                </a:lnTo>
                <a:lnTo>
                  <a:pt x="0" y="9855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t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900" kern="1200" dirty="0" err="1" smtClean="0"/>
              <a:t>Branch</a:t>
            </a:r>
            <a:r>
              <a:rPr lang="nl-NL" sz="1900" kern="1200" dirty="0" smtClean="0"/>
              <a:t> &amp; </a:t>
            </a:r>
            <a:r>
              <a:rPr lang="nl-NL" sz="1900" kern="1200" dirty="0" err="1" smtClean="0"/>
              <a:t>bound</a:t>
            </a:r>
            <a:endParaRPr lang="en-US" sz="19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2226564" y="3213526"/>
            <a:ext cx="6460236" cy="895122"/>
          </a:xfrm>
          <a:custGeom>
            <a:avLst/>
            <a:gdLst>
              <a:gd name="connsiteX0" fmla="*/ 0 w 6460236"/>
              <a:gd name="connsiteY0" fmla="*/ 0 h 895122"/>
              <a:gd name="connsiteX1" fmla="*/ 6460236 w 6460236"/>
              <a:gd name="connsiteY1" fmla="*/ 0 h 895122"/>
              <a:gd name="connsiteX2" fmla="*/ 6460236 w 6460236"/>
              <a:gd name="connsiteY2" fmla="*/ 895122 h 895122"/>
              <a:gd name="connsiteX3" fmla="*/ 0 w 6460236"/>
              <a:gd name="connsiteY3" fmla="*/ 895122 h 895122"/>
              <a:gd name="connsiteX4" fmla="*/ 0 w 6460236"/>
              <a:gd name="connsiteY4" fmla="*/ 0 h 89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0236" h="895122">
                <a:moveTo>
                  <a:pt x="0" y="0"/>
                </a:moveTo>
                <a:lnTo>
                  <a:pt x="6460236" y="0"/>
                </a:lnTo>
                <a:lnTo>
                  <a:pt x="6460236" y="895122"/>
                </a:lnTo>
                <a:lnTo>
                  <a:pt x="0" y="8951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600" kern="1200" dirty="0" err="1" smtClean="0"/>
              <a:t>Sacrifice</a:t>
            </a:r>
            <a:r>
              <a:rPr lang="nl-NL" sz="1600" kern="1200" dirty="0" smtClean="0"/>
              <a:t> running time </a:t>
            </a:r>
            <a:r>
              <a:rPr lang="nl-NL" sz="1600" kern="1200" dirty="0" err="1" smtClean="0"/>
              <a:t>guarantees</a:t>
            </a:r>
            <a:r>
              <a:rPr lang="nl-NL" sz="1600" kern="1200" dirty="0" smtClean="0"/>
              <a:t>: </a:t>
            </a:r>
            <a:r>
              <a:rPr lang="nl-NL" sz="1600" kern="1200" dirty="0" err="1" smtClean="0"/>
              <a:t>create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an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algorithm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for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which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you</a:t>
            </a:r>
            <a:r>
              <a:rPr lang="nl-NL" sz="1600" kern="1200" dirty="0" smtClean="0"/>
              <a:t> do </a:t>
            </a:r>
            <a:r>
              <a:rPr lang="nl-NL" sz="1600" kern="1200" dirty="0" err="1" smtClean="0"/>
              <a:t>not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know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how</a:t>
            </a:r>
            <a:r>
              <a:rPr lang="nl-NL" sz="1600" kern="1200" dirty="0" smtClean="0"/>
              <a:t> long </a:t>
            </a:r>
            <a:r>
              <a:rPr lang="nl-NL" sz="1600" kern="1200" dirty="0" err="1" smtClean="0"/>
              <a:t>it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will</a:t>
            </a:r>
            <a:r>
              <a:rPr lang="nl-NL" sz="1600" kern="1200" dirty="0" smtClean="0"/>
              <a:t> take (but </a:t>
            </a:r>
            <a:r>
              <a:rPr lang="nl-NL" sz="1600" kern="1200" dirty="0" err="1" smtClean="0"/>
              <a:t>which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might</a:t>
            </a:r>
            <a:r>
              <a:rPr lang="nl-NL" sz="1600" kern="1200" dirty="0" smtClean="0"/>
              <a:t> do well on the </a:t>
            </a:r>
            <a:r>
              <a:rPr lang="nl-NL" sz="1600" kern="1200" dirty="0" err="1" smtClean="0"/>
              <a:t>inputs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you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use</a:t>
            </a:r>
            <a:r>
              <a:rPr lang="nl-NL" sz="1600" kern="1200" dirty="0" smtClean="0"/>
              <a:t>)</a:t>
            </a:r>
            <a:endParaRPr lang="en-US" sz="1600" kern="1200" dirty="0"/>
          </a:p>
        </p:txBody>
      </p:sp>
      <p:sp>
        <p:nvSpPr>
          <p:cNvPr id="17" name="Straight Connector 16"/>
          <p:cNvSpPr/>
          <p:nvPr/>
        </p:nvSpPr>
        <p:spPr>
          <a:xfrm>
            <a:off x="2103120" y="4108648"/>
            <a:ext cx="658368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Straight Connector 17"/>
          <p:cNvSpPr/>
          <p:nvPr/>
        </p:nvSpPr>
        <p:spPr>
          <a:xfrm>
            <a:off x="457200" y="4154367"/>
            <a:ext cx="8229600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Freeform 18"/>
          <p:cNvSpPr/>
          <p:nvPr/>
        </p:nvSpPr>
        <p:spPr>
          <a:xfrm>
            <a:off x="457200" y="4154367"/>
            <a:ext cx="1645920" cy="985596"/>
          </a:xfrm>
          <a:custGeom>
            <a:avLst/>
            <a:gdLst>
              <a:gd name="connsiteX0" fmla="*/ 0 w 1645920"/>
              <a:gd name="connsiteY0" fmla="*/ 0 h 985596"/>
              <a:gd name="connsiteX1" fmla="*/ 1645920 w 1645920"/>
              <a:gd name="connsiteY1" fmla="*/ 0 h 985596"/>
              <a:gd name="connsiteX2" fmla="*/ 1645920 w 1645920"/>
              <a:gd name="connsiteY2" fmla="*/ 985596 h 985596"/>
              <a:gd name="connsiteX3" fmla="*/ 0 w 1645920"/>
              <a:gd name="connsiteY3" fmla="*/ 985596 h 985596"/>
              <a:gd name="connsiteX4" fmla="*/ 0 w 1645920"/>
              <a:gd name="connsiteY4" fmla="*/ 0 h 98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985596">
                <a:moveTo>
                  <a:pt x="0" y="0"/>
                </a:moveTo>
                <a:lnTo>
                  <a:pt x="1645920" y="0"/>
                </a:lnTo>
                <a:lnTo>
                  <a:pt x="1645920" y="985596"/>
                </a:lnTo>
                <a:lnTo>
                  <a:pt x="0" y="9855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t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900" b="1" kern="1200" dirty="0" err="1" smtClean="0"/>
              <a:t>Parameterized</a:t>
            </a:r>
            <a:r>
              <a:rPr lang="nl-NL" sz="1900" b="1" kern="1200" dirty="0" smtClean="0"/>
              <a:t> </a:t>
            </a:r>
            <a:r>
              <a:rPr lang="nl-NL" sz="1900" b="1" kern="1200" dirty="0" err="1" smtClean="0"/>
              <a:t>algorithms</a:t>
            </a:r>
            <a:endParaRPr lang="en-US" sz="1900" b="1" kern="1200" dirty="0"/>
          </a:p>
        </p:txBody>
      </p:sp>
      <p:sp>
        <p:nvSpPr>
          <p:cNvPr id="20" name="Freeform 19"/>
          <p:cNvSpPr/>
          <p:nvPr/>
        </p:nvSpPr>
        <p:spPr>
          <a:xfrm>
            <a:off x="2226564" y="4199123"/>
            <a:ext cx="6460236" cy="895122"/>
          </a:xfrm>
          <a:custGeom>
            <a:avLst/>
            <a:gdLst>
              <a:gd name="connsiteX0" fmla="*/ 0 w 6460236"/>
              <a:gd name="connsiteY0" fmla="*/ 0 h 895122"/>
              <a:gd name="connsiteX1" fmla="*/ 6460236 w 6460236"/>
              <a:gd name="connsiteY1" fmla="*/ 0 h 895122"/>
              <a:gd name="connsiteX2" fmla="*/ 6460236 w 6460236"/>
              <a:gd name="connsiteY2" fmla="*/ 895122 h 895122"/>
              <a:gd name="connsiteX3" fmla="*/ 0 w 6460236"/>
              <a:gd name="connsiteY3" fmla="*/ 895122 h 895122"/>
              <a:gd name="connsiteX4" fmla="*/ 0 w 6460236"/>
              <a:gd name="connsiteY4" fmla="*/ 0 h 89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0236" h="895122">
                <a:moveTo>
                  <a:pt x="0" y="0"/>
                </a:moveTo>
                <a:lnTo>
                  <a:pt x="6460236" y="0"/>
                </a:lnTo>
                <a:lnTo>
                  <a:pt x="6460236" y="895122"/>
                </a:lnTo>
                <a:lnTo>
                  <a:pt x="0" y="8951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600" kern="1200" dirty="0" err="1" smtClean="0"/>
              <a:t>Sacrifice</a:t>
            </a:r>
            <a:r>
              <a:rPr lang="nl-NL" sz="1600" kern="1200" dirty="0" smtClean="0"/>
              <a:t> the running time: </a:t>
            </a:r>
            <a:r>
              <a:rPr lang="nl-NL" sz="1600" kern="1200" dirty="0" err="1" smtClean="0"/>
              <a:t>allow</a:t>
            </a:r>
            <a:r>
              <a:rPr lang="nl-NL" sz="1600" kern="1200" dirty="0" smtClean="0"/>
              <a:t> the running time </a:t>
            </a:r>
            <a:r>
              <a:rPr lang="nl-NL" sz="1600" kern="1200" dirty="0" err="1" smtClean="0"/>
              <a:t>to</a:t>
            </a:r>
            <a:r>
              <a:rPr lang="nl-NL" sz="1600" kern="1200" dirty="0" smtClean="0"/>
              <a:t> have </a:t>
            </a:r>
            <a:r>
              <a:rPr lang="nl-NL" sz="1600" kern="1200" dirty="0" err="1" smtClean="0"/>
              <a:t>an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exponential</a:t>
            </a:r>
            <a:r>
              <a:rPr lang="nl-NL" sz="1600" kern="1200" dirty="0" smtClean="0"/>
              <a:t> factor, but </a:t>
            </a:r>
            <a:r>
              <a:rPr lang="nl-NL" sz="1600" kern="1200" dirty="0" err="1" smtClean="0"/>
              <a:t>ensure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that</a:t>
            </a:r>
            <a:r>
              <a:rPr lang="nl-NL" sz="1600" kern="1200" dirty="0" smtClean="0"/>
              <a:t> the </a:t>
            </a:r>
            <a:r>
              <a:rPr lang="nl-NL" sz="1600" kern="1200" dirty="0" err="1" smtClean="0"/>
              <a:t>exponential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dependence</a:t>
            </a:r>
            <a:r>
              <a:rPr lang="nl-NL" sz="1600" kern="1200" dirty="0" smtClean="0"/>
              <a:t> is </a:t>
            </a:r>
            <a:r>
              <a:rPr lang="nl-NL" sz="1600" kern="1200" dirty="0" err="1" smtClean="0"/>
              <a:t>not</a:t>
            </a:r>
            <a:r>
              <a:rPr lang="nl-NL" sz="1600" kern="1200" dirty="0" smtClean="0"/>
              <a:t> on the </a:t>
            </a:r>
            <a:r>
              <a:rPr lang="nl-NL" sz="1600" kern="1200" dirty="0" err="1" smtClean="0"/>
              <a:t>entire</a:t>
            </a:r>
            <a:r>
              <a:rPr lang="nl-NL" sz="1600" kern="1200" dirty="0" smtClean="0"/>
              <a:t> input </a:t>
            </a:r>
            <a:r>
              <a:rPr lang="nl-NL" sz="1600" kern="1200" dirty="0" err="1" smtClean="0"/>
              <a:t>size</a:t>
            </a:r>
            <a:r>
              <a:rPr lang="nl-NL" sz="1600" kern="1200" dirty="0" smtClean="0"/>
              <a:t> but </a:t>
            </a:r>
            <a:r>
              <a:rPr lang="nl-NL" sz="1600" kern="1200" dirty="0" err="1" smtClean="0"/>
              <a:t>just</a:t>
            </a:r>
            <a:r>
              <a:rPr lang="nl-NL" sz="1600" kern="1200" dirty="0" smtClean="0"/>
              <a:t> on </a:t>
            </a:r>
            <a:r>
              <a:rPr lang="nl-NL" sz="1600" kern="1200" dirty="0" err="1" smtClean="0"/>
              <a:t>some</a:t>
            </a:r>
            <a:r>
              <a:rPr lang="nl-NL" sz="1600" kern="1200" dirty="0" smtClean="0"/>
              <a:t> parameter </a:t>
            </a:r>
            <a:r>
              <a:rPr lang="nl-NL" sz="1600" kern="1200" dirty="0" err="1" smtClean="0"/>
              <a:t>that</a:t>
            </a:r>
            <a:r>
              <a:rPr lang="nl-NL" sz="1600" kern="1200" dirty="0" smtClean="0"/>
              <a:t> is </a:t>
            </a:r>
            <a:r>
              <a:rPr lang="nl-NL" sz="1600" kern="1200" dirty="0" err="1" smtClean="0"/>
              <a:t>hopefully</a:t>
            </a:r>
            <a:r>
              <a:rPr lang="nl-NL" sz="1600" kern="1200" dirty="0" smtClean="0"/>
              <a:t> small</a:t>
            </a:r>
          </a:p>
        </p:txBody>
      </p:sp>
      <p:sp>
        <p:nvSpPr>
          <p:cNvPr id="21" name="Straight Connector 20"/>
          <p:cNvSpPr/>
          <p:nvPr/>
        </p:nvSpPr>
        <p:spPr>
          <a:xfrm>
            <a:off x="2103120" y="5094245"/>
            <a:ext cx="658368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Straight Connector 21"/>
          <p:cNvSpPr/>
          <p:nvPr/>
        </p:nvSpPr>
        <p:spPr>
          <a:xfrm>
            <a:off x="457200" y="5139964"/>
            <a:ext cx="8229600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457200" y="5139964"/>
            <a:ext cx="1645920" cy="985596"/>
          </a:xfrm>
          <a:custGeom>
            <a:avLst/>
            <a:gdLst>
              <a:gd name="connsiteX0" fmla="*/ 0 w 1645920"/>
              <a:gd name="connsiteY0" fmla="*/ 0 h 985596"/>
              <a:gd name="connsiteX1" fmla="*/ 1645920 w 1645920"/>
              <a:gd name="connsiteY1" fmla="*/ 0 h 985596"/>
              <a:gd name="connsiteX2" fmla="*/ 1645920 w 1645920"/>
              <a:gd name="connsiteY2" fmla="*/ 985596 h 985596"/>
              <a:gd name="connsiteX3" fmla="*/ 0 w 1645920"/>
              <a:gd name="connsiteY3" fmla="*/ 985596 h 985596"/>
              <a:gd name="connsiteX4" fmla="*/ 0 w 1645920"/>
              <a:gd name="connsiteY4" fmla="*/ 0 h 98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985596">
                <a:moveTo>
                  <a:pt x="0" y="0"/>
                </a:moveTo>
                <a:lnTo>
                  <a:pt x="1645920" y="0"/>
                </a:lnTo>
                <a:lnTo>
                  <a:pt x="1645920" y="985596"/>
                </a:lnTo>
                <a:lnTo>
                  <a:pt x="0" y="9855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t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900" b="1" kern="1200" dirty="0" err="1" smtClean="0"/>
              <a:t>Kernelization</a:t>
            </a:r>
            <a:endParaRPr lang="nl-NL" sz="1900" b="1" kern="1200" dirty="0" smtClean="0"/>
          </a:p>
        </p:txBody>
      </p:sp>
      <p:sp>
        <p:nvSpPr>
          <p:cNvPr id="24" name="Freeform 23"/>
          <p:cNvSpPr/>
          <p:nvPr/>
        </p:nvSpPr>
        <p:spPr>
          <a:xfrm>
            <a:off x="2226564" y="5184720"/>
            <a:ext cx="6460236" cy="895122"/>
          </a:xfrm>
          <a:custGeom>
            <a:avLst/>
            <a:gdLst>
              <a:gd name="connsiteX0" fmla="*/ 0 w 6460236"/>
              <a:gd name="connsiteY0" fmla="*/ 0 h 895122"/>
              <a:gd name="connsiteX1" fmla="*/ 6460236 w 6460236"/>
              <a:gd name="connsiteY1" fmla="*/ 0 h 895122"/>
              <a:gd name="connsiteX2" fmla="*/ 6460236 w 6460236"/>
              <a:gd name="connsiteY2" fmla="*/ 895122 h 895122"/>
              <a:gd name="connsiteX3" fmla="*/ 0 w 6460236"/>
              <a:gd name="connsiteY3" fmla="*/ 895122 h 895122"/>
              <a:gd name="connsiteX4" fmla="*/ 0 w 6460236"/>
              <a:gd name="connsiteY4" fmla="*/ 0 h 89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0236" h="895122">
                <a:moveTo>
                  <a:pt x="0" y="0"/>
                </a:moveTo>
                <a:lnTo>
                  <a:pt x="6460236" y="0"/>
                </a:lnTo>
                <a:lnTo>
                  <a:pt x="6460236" y="895122"/>
                </a:lnTo>
                <a:lnTo>
                  <a:pt x="0" y="8951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600" kern="1200" dirty="0" err="1" smtClean="0"/>
              <a:t>Quickly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shrink</a:t>
            </a:r>
            <a:r>
              <a:rPr lang="nl-NL" sz="1600" kern="1200" dirty="0" smtClean="0"/>
              <a:t> the input </a:t>
            </a:r>
            <a:r>
              <a:rPr lang="nl-NL" sz="1600" kern="1200" dirty="0" err="1" smtClean="0"/>
              <a:t>by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preprocessing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so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that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afterward</a:t>
            </a:r>
            <a:r>
              <a:rPr lang="nl-NL" sz="1600" kern="1200" dirty="0" smtClean="0"/>
              <a:t> running </a:t>
            </a:r>
            <a:r>
              <a:rPr lang="nl-NL" sz="1600" kern="1200" dirty="0" err="1" smtClean="0"/>
              <a:t>an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exponential</a:t>
            </a:r>
            <a:r>
              <a:rPr lang="nl-NL" sz="1600" kern="1200" dirty="0" smtClean="0"/>
              <a:t>-time </a:t>
            </a:r>
            <a:r>
              <a:rPr lang="nl-NL" sz="1600" kern="1200" dirty="0" err="1" smtClean="0"/>
              <a:t>algorithm</a:t>
            </a:r>
            <a:r>
              <a:rPr lang="nl-NL" sz="1600" kern="1200" dirty="0" smtClean="0"/>
              <a:t> on the </a:t>
            </a:r>
            <a:r>
              <a:rPr lang="nl-NL" sz="1600" kern="1200" dirty="0" err="1" smtClean="0"/>
              <a:t>shrunk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instance</a:t>
            </a:r>
            <a:r>
              <a:rPr lang="nl-NL" sz="1600" kern="1200" dirty="0" smtClean="0"/>
              <a:t> is </a:t>
            </a:r>
            <a:r>
              <a:rPr lang="nl-NL" sz="1600" kern="1200" dirty="0" err="1" smtClean="0"/>
              <a:t>fast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enough</a:t>
            </a:r>
            <a:endParaRPr lang="nl-NL" sz="1600" kern="1200" dirty="0" smtClean="0"/>
          </a:p>
        </p:txBody>
      </p:sp>
      <p:sp>
        <p:nvSpPr>
          <p:cNvPr id="25" name="Straight Connector 24"/>
          <p:cNvSpPr/>
          <p:nvPr/>
        </p:nvSpPr>
        <p:spPr>
          <a:xfrm>
            <a:off x="2103120" y="6079842"/>
            <a:ext cx="658368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686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/>
      <p:bldP spid="15" grpId="0"/>
      <p:bldP spid="16" grpId="0"/>
      <p:bldP spid="19" grpId="0"/>
      <p:bldP spid="20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parameterized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triped Right Arrow 5"/>
          <p:cNvSpPr/>
          <p:nvPr/>
        </p:nvSpPr>
        <p:spPr bwMode="auto">
          <a:xfrm>
            <a:off x="468313" y="3148738"/>
            <a:ext cx="8352159" cy="792088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1940	1950	1960	1970	1980	1990	2000	2010	2016</a:t>
            </a:r>
          </a:p>
        </p:txBody>
      </p:sp>
      <p:sp>
        <p:nvSpPr>
          <p:cNvPr id="7" name="Rectangular Callout 6"/>
          <p:cNvSpPr/>
          <p:nvPr/>
        </p:nvSpPr>
        <p:spPr bwMode="auto">
          <a:xfrm>
            <a:off x="766845" y="5589240"/>
            <a:ext cx="1296144" cy="644873"/>
          </a:xfrm>
          <a:prstGeom prst="wedgeRectCallout">
            <a:avLst>
              <a:gd name="adj1" fmla="val -7163"/>
              <a:gd name="adj2" fmla="val -33417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Simplex</a:t>
            </a: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algorithm</a:t>
            </a: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1763341" y="4747517"/>
            <a:ext cx="1296144" cy="644873"/>
          </a:xfrm>
          <a:prstGeom prst="wedgeRectCallout">
            <a:avLst>
              <a:gd name="adj1" fmla="val 57160"/>
              <a:gd name="adj2" fmla="val -19794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sm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Matching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algorithm</a:t>
            </a:r>
            <a:endParaRPr kumimoji="0" lang="en-US" sz="20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" name="Rectangular Callout 18"/>
          <p:cNvSpPr/>
          <p:nvPr/>
        </p:nvSpPr>
        <p:spPr bwMode="auto">
          <a:xfrm>
            <a:off x="1835696" y="2326133"/>
            <a:ext cx="2025032" cy="458535"/>
          </a:xfrm>
          <a:prstGeom prst="wedgeRectCallout">
            <a:avLst>
              <a:gd name="adj1" fmla="val 51407"/>
              <a:gd name="adj2" fmla="val 16627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NP-completeness</a:t>
            </a:r>
            <a:endParaRPr kumimoji="0" lang="en-US" sz="20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3251112" y="5085184"/>
            <a:ext cx="1257688" cy="921569"/>
          </a:xfrm>
          <a:prstGeom prst="wedgeRectCallout">
            <a:avLst>
              <a:gd name="adj1" fmla="val 84246"/>
              <a:gd name="adj2" fmla="val -19307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Graph Minors Theorem</a:t>
            </a:r>
            <a:endParaRPr kumimoji="0" lang="en-US" sz="20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" name="Rectangular Callout 20"/>
          <p:cNvSpPr/>
          <p:nvPr/>
        </p:nvSpPr>
        <p:spPr bwMode="auto">
          <a:xfrm>
            <a:off x="4199861" y="1270041"/>
            <a:ext cx="1257688" cy="817840"/>
          </a:xfrm>
          <a:prstGeom prst="wedgeRectCallout">
            <a:avLst>
              <a:gd name="adj1" fmla="val 82821"/>
              <a:gd name="adj2" fmla="val 19605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PCP Theorem</a:t>
            </a:r>
            <a:endParaRPr kumimoji="0" lang="en-US" sz="20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2" name="Rectangular Callout 21"/>
          <p:cNvSpPr/>
          <p:nvPr/>
        </p:nvSpPr>
        <p:spPr bwMode="auto">
          <a:xfrm>
            <a:off x="4828705" y="4676264"/>
            <a:ext cx="1708774" cy="817840"/>
          </a:xfrm>
          <a:prstGeom prst="wedgeRectCallout">
            <a:avLst>
              <a:gd name="adj1" fmla="val 3825"/>
              <a:gd name="adj2" fmla="val -16128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Parameterized(in)tractability</a:t>
            </a:r>
            <a:endParaRPr kumimoji="0" lang="en-US" sz="20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3" name="Rectangular Callout 22"/>
          <p:cNvSpPr/>
          <p:nvPr/>
        </p:nvSpPr>
        <p:spPr bwMode="auto">
          <a:xfrm>
            <a:off x="5663035" y="1287622"/>
            <a:ext cx="1708774" cy="817840"/>
          </a:xfrm>
          <a:prstGeom prst="wedgeRectCallout">
            <a:avLst>
              <a:gd name="adj1" fmla="val -23466"/>
              <a:gd name="adj2" fmla="val 19167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Downey &amp; Fellows book</a:t>
            </a:r>
            <a:endParaRPr kumimoji="0" lang="en-US" sz="20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4" name="Rectangular Callout 23"/>
          <p:cNvSpPr/>
          <p:nvPr/>
        </p:nvSpPr>
        <p:spPr bwMode="auto">
          <a:xfrm>
            <a:off x="6300192" y="5643162"/>
            <a:ext cx="2183183" cy="665440"/>
          </a:xfrm>
          <a:prstGeom prst="wedgeRectCallout">
            <a:avLst>
              <a:gd name="adj1" fmla="val -30667"/>
              <a:gd name="adj2" fmla="val -32699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Planar </a:t>
            </a:r>
            <a:r>
              <a:rPr lang="en-US" sz="2000" cap="small" dirty="0" smtClean="0">
                <a:solidFill>
                  <a:schemeClr val="tx1"/>
                </a:solidFill>
                <a:latin typeface="+mj-lt"/>
              </a:rPr>
              <a:t>Dominating Set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kernel</a:t>
            </a:r>
            <a:endParaRPr kumimoji="0" lang="en-US" sz="20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7" name="Rectangular Callout 26"/>
          <p:cNvSpPr/>
          <p:nvPr/>
        </p:nvSpPr>
        <p:spPr bwMode="auto">
          <a:xfrm>
            <a:off x="7380312" y="4419744"/>
            <a:ext cx="1313399" cy="665440"/>
          </a:xfrm>
          <a:prstGeom prst="wedgeRectCallout">
            <a:avLst>
              <a:gd name="adj1" fmla="val 22392"/>
              <a:gd name="adj2" fmla="val -14901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000" dirty="0" smtClean="0"/>
              <a:t>2IMA00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p:sp>
        <p:nvSpPr>
          <p:cNvPr id="16" name="Rectangular Callout 15"/>
          <p:cNvSpPr/>
          <p:nvPr/>
        </p:nvSpPr>
        <p:spPr bwMode="auto">
          <a:xfrm>
            <a:off x="7506087" y="785699"/>
            <a:ext cx="1403648" cy="1003846"/>
          </a:xfrm>
          <a:prstGeom prst="wedgeRectCallout">
            <a:avLst>
              <a:gd name="adj1" fmla="val -17434"/>
              <a:gd name="adj2" fmla="val 20322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Fine-grained complexity</a:t>
            </a:r>
            <a:endParaRPr kumimoji="0" lang="en-US" sz="20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5" name="Rectangular Callout 24"/>
          <p:cNvSpPr/>
          <p:nvPr/>
        </p:nvSpPr>
        <p:spPr bwMode="auto">
          <a:xfrm>
            <a:off x="6768507" y="2289684"/>
            <a:ext cx="2183183" cy="665440"/>
          </a:xfrm>
          <a:prstGeom prst="wedgeRectCallout">
            <a:avLst>
              <a:gd name="adj1" fmla="val -37237"/>
              <a:gd name="adj2" fmla="val 10545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Kernelization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lower bounds</a:t>
            </a:r>
            <a:endParaRPr kumimoji="0" lang="en-US" sz="20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957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16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Scholar Papers on </a:t>
            </a:r>
            <a:r>
              <a:rPr lang="en-US" b="1" dirty="0"/>
              <a:t>FPT</a:t>
            </a:r>
            <a:r>
              <a:rPr lang="en-US" dirty="0"/>
              <a:t> and </a:t>
            </a:r>
            <a:r>
              <a:rPr lang="en-US" b="1" dirty="0" err="1" smtClean="0"/>
              <a:t>Kernelization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368695"/>
              </p:ext>
            </p:extLst>
          </p:nvPr>
        </p:nvGraphicFramePr>
        <p:xfrm>
          <a:off x="457200" y="1196975"/>
          <a:ext cx="8229600" cy="4929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396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lecture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467685"/>
              </p:ext>
            </p:extLst>
          </p:nvPr>
        </p:nvGraphicFramePr>
        <p:xfrm>
          <a:off x="457200" y="1196975"/>
          <a:ext cx="8229600" cy="492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088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Fixed-parameter tractability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450" y="908720"/>
            <a:ext cx="3167100" cy="2964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983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Parameterized 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As usual in complexity theory, we primarily study </a:t>
                </a:r>
                <a:r>
                  <a:rPr lang="en-US" b="1" dirty="0"/>
                  <a:t>decision problems</a:t>
                </a:r>
                <a:r>
                  <a:rPr lang="en-US" dirty="0"/>
                  <a:t> (</a:t>
                </a:r>
                <a:r>
                  <a:rPr lang="en-US" cap="small" dirty="0"/>
                  <a:t>yes</a:t>
                </a:r>
                <a:r>
                  <a:rPr lang="en-US" dirty="0"/>
                  <a:t>/</a:t>
                </a:r>
                <a:r>
                  <a:rPr lang="en-US" cap="small" dirty="0"/>
                  <a:t>no</a:t>
                </a:r>
                <a:r>
                  <a:rPr lang="en-US" dirty="0"/>
                  <a:t> questions)</a:t>
                </a:r>
              </a:p>
              <a:p>
                <a:pPr lvl="1"/>
                <a:r>
                  <a:rPr lang="en-US" cap="small" dirty="0" smtClean="0"/>
                  <a:t>optimization</a:t>
                </a:r>
                <a:r>
                  <a:rPr lang="en-US" dirty="0" smtClean="0"/>
                  <a:t>: “Find the shortest path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”</a:t>
                </a:r>
              </a:p>
              <a:p>
                <a:pPr lvl="1"/>
                <a:r>
                  <a:rPr lang="en-US" cap="small" dirty="0" smtClean="0"/>
                  <a:t>decision</a:t>
                </a:r>
                <a:r>
                  <a:rPr lang="en-US" dirty="0" smtClean="0"/>
                  <a:t>: “Is there a path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of length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?”</a:t>
                </a:r>
              </a:p>
              <a:p>
                <a:r>
                  <a:rPr lang="en-US" dirty="0" smtClean="0"/>
                  <a:t>Having an efficient algorithm for one typically gives an efficient algorithm for the other</a:t>
                </a:r>
              </a:p>
              <a:p>
                <a:r>
                  <a:rPr lang="en-US" dirty="0" smtClean="0"/>
                  <a:t>A </a:t>
                </a:r>
                <a:r>
                  <a:rPr lang="en-US" b="1" dirty="0" smtClean="0"/>
                  <a:t>parameterized problem</a:t>
                </a:r>
                <a:r>
                  <a:rPr lang="en-US" dirty="0" smtClean="0"/>
                  <a:t> is a decision problem where we associate an integer </a:t>
                </a:r>
                <a:r>
                  <a:rPr lang="en-US" b="1" dirty="0" smtClean="0"/>
                  <a:t>parameter</a:t>
                </a:r>
                <a:r>
                  <a:rPr lang="en-US" dirty="0" smtClean="0"/>
                  <a:t> to each instance</a:t>
                </a:r>
              </a:p>
              <a:p>
                <a:pPr lvl="1"/>
                <a:r>
                  <a:rPr lang="en-US" dirty="0" smtClean="0"/>
                  <a:t>The parameter measures some aspect of the instance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213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parameterizations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cap="small" dirty="0" smtClean="0"/>
                  <a:t>Packet Delivery Problem</a:t>
                </a:r>
              </a:p>
              <a:p>
                <a:pPr marL="457200" lvl="1" indent="0">
                  <a:buNone/>
                </a:pPr>
                <a:r>
                  <a:rPr lang="en-US" b="1" dirty="0" smtClean="0"/>
                  <a:t>Input</a:t>
                </a:r>
                <a:r>
                  <a:rPr lang="en-US" dirty="0" smtClean="0"/>
                  <a:t>: 	A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, a starting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,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 of delivery 		vertices, and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b="1" dirty="0" smtClean="0"/>
                  <a:t>Question</a:t>
                </a:r>
                <a:r>
                  <a:rPr lang="en-US" dirty="0" smtClean="0"/>
                  <a:t>: 	Is there a cycle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that starts and ends 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, 		visits all vertices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, and has length at most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There are many possible parameters for this problem:</a:t>
                </a:r>
              </a:p>
              <a:p>
                <a:pPr lvl="1"/>
                <a:r>
                  <a:rPr lang="en-US" dirty="0" smtClean="0"/>
                  <a:t>The 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smtClean="0"/>
                  <a:t> of the tour</a:t>
                </a:r>
              </a:p>
              <a:p>
                <a:pPr lvl="1"/>
                <a:r>
                  <a:rPr lang="en-US" dirty="0" smtClean="0"/>
                  <a:t>The number of delivery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Graph-theoretic measures of how complex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(</a:t>
                </a:r>
                <a:r>
                  <a:rPr lang="en-US" dirty="0" err="1" smtClean="0"/>
                  <a:t>treewidth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cliquewidth</a:t>
                </a:r>
                <a:r>
                  <a:rPr lang="en-US" dirty="0" smtClean="0"/>
                  <a:t>, vertex cover number)</a:t>
                </a:r>
              </a:p>
              <a:p>
                <a:r>
                  <a:rPr lang="en-US" dirty="0" smtClean="0"/>
                  <a:t>Parameterized complexity investigates: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854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 bwMode="auto">
          <a:xfrm>
            <a:off x="971600" y="5805264"/>
            <a:ext cx="7200800" cy="864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en-US" sz="2400" dirty="0" smtClean="0"/>
              <a:t>Can </a:t>
            </a:r>
            <a:r>
              <a:rPr lang="en-US" sz="2400" dirty="0"/>
              <a:t>the problem be solved </a:t>
            </a:r>
            <a:r>
              <a:rPr lang="en-US" sz="2400" dirty="0" smtClean="0"/>
              <a:t>efficiently, </a:t>
            </a:r>
            <a:br>
              <a:rPr lang="en-US" sz="2400" dirty="0" smtClean="0"/>
            </a:br>
            <a:r>
              <a:rPr lang="en-US" sz="2400" dirty="0" smtClean="0"/>
              <a:t>if </a:t>
            </a:r>
            <a:r>
              <a:rPr lang="en-US" sz="2400" dirty="0"/>
              <a:t>the parameter is small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906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Fixed-parameter tractability – informally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 parameterized problem is </a:t>
                </a:r>
                <a:r>
                  <a:rPr lang="en-US" b="1" dirty="0" smtClean="0"/>
                  <a:t>fixed-parameter tractable</a:t>
                </a:r>
                <a:r>
                  <a:rPr lang="en-US" dirty="0" smtClean="0"/>
                  <a:t> if there is an algorithm that solves size-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inputs with parameter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 for some constant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 and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 smtClean="0"/>
              </a:p>
              <a:p>
                <a:r>
                  <a:rPr lang="en-US" i="1" dirty="0" smtClean="0"/>
                  <a:t>For each fixed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i="1" dirty="0" smtClean="0"/>
                  <a:t>, there is a polynomial-time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i="1" dirty="0" smtClean="0"/>
                  <a:t> algorithm</a:t>
                </a:r>
              </a:p>
              <a:p>
                <a:endParaRPr lang="en-US" i="1" dirty="0"/>
              </a:p>
              <a:p>
                <a:r>
                  <a:rPr lang="en-US" cap="small" dirty="0" smtClean="0"/>
                  <a:t>Vertex Cover</a:t>
                </a:r>
                <a:r>
                  <a:rPr lang="en-US" dirty="0" smtClean="0"/>
                  <a:t>: </a:t>
                </a:r>
              </a:p>
              <a:p>
                <a:pPr lvl="1"/>
                <a:r>
                  <a:rPr lang="en-US" dirty="0" smtClean="0"/>
                  <a:t>“Can all the edges of this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-vertex graph be covered by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vertices?”</a:t>
                </a:r>
              </a:p>
              <a:p>
                <a:pPr lvl="1"/>
                <a:r>
                  <a:rPr lang="en-US" dirty="0" smtClean="0"/>
                  <a:t>Solvable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1.2738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, so </a:t>
                </a:r>
                <a:r>
                  <a:rPr lang="en-US" b="1" dirty="0" smtClean="0"/>
                  <a:t>FPT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966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Fixed-parameter tractability – formally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be a finite alphabet used to encode inputs</a:t>
                </a:r>
              </a:p>
              <a:p>
                <a:pPr lvl="1"/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0,1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for binary encodings)</a:t>
                </a:r>
              </a:p>
              <a:p>
                <a:r>
                  <a:rPr lang="en-US" dirty="0"/>
                  <a:t>A parameterized problem is a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…}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contains the tuples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where the answer to the question encoded by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yes;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b="1" dirty="0" smtClean="0"/>
                  <a:t>parameter</a:t>
                </a:r>
              </a:p>
              <a:p>
                <a:r>
                  <a:rPr lang="en-US" dirty="0" smtClean="0"/>
                  <a:t>The parameterized problem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b="1" dirty="0" smtClean="0"/>
                  <a:t>fixed-parameter tractable</a:t>
                </a:r>
                <a:r>
                  <a:rPr lang="en-US" dirty="0" smtClean="0"/>
                  <a:t> if there is an algorithm that, given an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</a:p>
              <a:p>
                <a:pPr lvl="1"/>
                <a:r>
                  <a:rPr lang="en-US" dirty="0" smtClean="0"/>
                  <a:t>decides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 belongs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 or not, and</a:t>
                </a:r>
              </a:p>
              <a:p>
                <a:pPr lvl="1"/>
                <a:r>
                  <a:rPr lang="en-US" dirty="0" smtClean="0"/>
                  <a:t>runs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 for some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and constant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258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kernelization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764704"/>
            <a:ext cx="2608200" cy="2610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255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Introduction round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Remarks about the course</a:t>
            </a:r>
          </a:p>
          <a:p>
            <a:pPr marL="857250" lvl="1" indent="-457200"/>
            <a:r>
              <a:rPr lang="en-US" dirty="0" smtClean="0"/>
              <a:t>Structure</a:t>
            </a:r>
            <a:endParaRPr lang="en-US" dirty="0"/>
          </a:p>
          <a:p>
            <a:pPr marL="857250" lvl="1" indent="-457200"/>
            <a:r>
              <a:rPr lang="en-US" dirty="0" smtClean="0"/>
              <a:t>Planning</a:t>
            </a:r>
          </a:p>
          <a:p>
            <a:pPr marL="857250" lvl="1" indent="-457200"/>
            <a:r>
              <a:rPr lang="en-US" dirty="0" smtClean="0"/>
              <a:t>Literature</a:t>
            </a:r>
          </a:p>
          <a:p>
            <a:pPr marL="857250" lvl="1" indent="-457200"/>
            <a:r>
              <a:rPr lang="en-US" dirty="0" smtClean="0"/>
              <a:t>Context within the research group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Introduction to FPT (Bart)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Introduction to implementation challenge (Bart)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Publication culture in theoretical computer science (Mark)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Instruction for literature study assignment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94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Data </a:t>
            </a:r>
            <a:r>
              <a:rPr lang="nl-NL" dirty="0" err="1" smtClean="0"/>
              <a:t>reduction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a </a:t>
            </a:r>
            <a:r>
              <a:rPr lang="nl-NL" dirty="0" err="1" smtClean="0"/>
              <a:t>guarantee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96975"/>
                <a:ext cx="8363272" cy="345616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nl-NL" b="1" dirty="0" err="1" smtClean="0"/>
                  <a:t>Kernelization</a:t>
                </a:r>
                <a:r>
                  <a:rPr lang="nl-NL" dirty="0" smtClean="0"/>
                  <a:t> is a </a:t>
                </a:r>
                <a:r>
                  <a:rPr lang="nl-NL" dirty="0" err="1" smtClean="0"/>
                  <a:t>method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parameterized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preprocessing</a:t>
                </a:r>
                <a:endParaRPr lang="nl-NL" dirty="0" smtClean="0"/>
              </a:p>
              <a:p>
                <a:pPr lvl="1"/>
                <a:r>
                  <a:rPr lang="nl-NL" dirty="0" err="1" smtClean="0"/>
                  <a:t>Efficiently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reduce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instance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equivalent </a:t>
                </a:r>
                <a:r>
                  <a:rPr lang="nl-NL" dirty="0" err="1" smtClean="0"/>
                  <a:t>instance</a:t>
                </a:r>
                <a:r>
                  <a:rPr lang="nl-NL" dirty="0" smtClean="0"/>
                  <a:t> of </a:t>
                </a:r>
                <a:r>
                  <a:rPr lang="nl-NL" dirty="0" err="1" smtClean="0"/>
                  <a:t>size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bounded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some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l-NL" dirty="0" smtClean="0"/>
              </a:p>
              <a:p>
                <a:r>
                  <a:rPr lang="nl-NL" dirty="0" err="1" smtClean="0"/>
                  <a:t>One</a:t>
                </a:r>
                <a:r>
                  <a:rPr lang="nl-NL" dirty="0" smtClean="0"/>
                  <a:t> of the </a:t>
                </a:r>
                <a:r>
                  <a:rPr lang="nl-NL" dirty="0" err="1" smtClean="0"/>
                  <a:t>simplest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ways</a:t>
                </a:r>
                <a:r>
                  <a:rPr lang="nl-NL" dirty="0" smtClean="0"/>
                  <a:t> of </a:t>
                </a:r>
                <a:r>
                  <a:rPr lang="nl-NL" dirty="0" err="1" smtClean="0"/>
                  <a:t>obtaining</a:t>
                </a:r>
                <a:r>
                  <a:rPr lang="nl-NL" dirty="0" smtClean="0"/>
                  <a:t> FPT </a:t>
                </a:r>
                <a:r>
                  <a:rPr lang="nl-NL" dirty="0" err="1" smtClean="0"/>
                  <a:t>algorithms</a:t>
                </a:r>
                <a:endParaRPr lang="nl-NL" dirty="0" smtClean="0"/>
              </a:p>
              <a:p>
                <a:pPr lvl="1"/>
                <a:r>
                  <a:rPr lang="nl-NL" dirty="0" err="1"/>
                  <a:t>Apply</a:t>
                </a:r>
                <a:r>
                  <a:rPr lang="nl-NL" dirty="0"/>
                  <a:t> a brute force </a:t>
                </a:r>
                <a:r>
                  <a:rPr lang="nl-NL" dirty="0" err="1"/>
                  <a:t>algorithm</a:t>
                </a:r>
                <a:r>
                  <a:rPr lang="nl-NL" dirty="0"/>
                  <a:t> on the </a:t>
                </a:r>
                <a:r>
                  <a:rPr lang="nl-NL" dirty="0" err="1"/>
                  <a:t>shrunk</a:t>
                </a:r>
                <a:r>
                  <a:rPr lang="nl-NL" dirty="0"/>
                  <a:t> </a:t>
                </a:r>
                <a:r>
                  <a:rPr lang="nl-NL" dirty="0" err="1"/>
                  <a:t>instance</a:t>
                </a:r>
                <a:r>
                  <a:rPr lang="nl-NL" dirty="0"/>
                  <a:t> </a:t>
                </a:r>
                <a:r>
                  <a:rPr lang="nl-NL" dirty="0" err="1"/>
                  <a:t>to</a:t>
                </a:r>
                <a:r>
                  <a:rPr lang="nl-NL" dirty="0"/>
                  <a:t> get </a:t>
                </a:r>
                <a:r>
                  <a:rPr lang="nl-NL" dirty="0" err="1"/>
                  <a:t>an</a:t>
                </a:r>
                <a:r>
                  <a:rPr lang="nl-NL" dirty="0"/>
                  <a:t> FPT </a:t>
                </a:r>
                <a:r>
                  <a:rPr lang="nl-NL" dirty="0" err="1"/>
                  <a:t>algorithm</a:t>
                </a:r>
                <a:endParaRPr lang="nl-NL" dirty="0"/>
              </a:p>
              <a:p>
                <a:r>
                  <a:rPr lang="nl-NL" dirty="0" err="1" smtClean="0"/>
                  <a:t>Kernelization</a:t>
                </a:r>
                <a:r>
                  <a:rPr lang="nl-NL" dirty="0" smtClean="0"/>
                  <a:t> </a:t>
                </a:r>
                <a:r>
                  <a:rPr lang="nl-NL" b="1" dirty="0" err="1" smtClean="0"/>
                  <a:t>also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allows</a:t>
                </a:r>
                <a:r>
                  <a:rPr lang="nl-NL" dirty="0" smtClean="0"/>
                  <a:t> a </a:t>
                </a:r>
                <a:r>
                  <a:rPr lang="nl-NL" dirty="0" err="1" smtClean="0"/>
                  <a:t>rigorous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mathematical</a:t>
                </a:r>
                <a:r>
                  <a:rPr lang="nl-NL" dirty="0" smtClean="0"/>
                  <a:t> analysis of </a:t>
                </a:r>
                <a:r>
                  <a:rPr lang="nl-NL" dirty="0" err="1" smtClean="0"/>
                  <a:t>efficient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preprocessing</a:t>
                </a:r>
                <a:endParaRPr lang="nl-NL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96975"/>
                <a:ext cx="8363272" cy="3456161"/>
              </a:xfrm>
              <a:blipFill rotWithShape="0">
                <a:blip r:embed="rId3"/>
                <a:stretch>
                  <a:fillRect l="-1166" t="-2646" r="-729" b="-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187624" y="4591686"/>
            <a:ext cx="6624736" cy="2077674"/>
            <a:chOff x="1187624" y="2780928"/>
            <a:chExt cx="6624736" cy="2077674"/>
          </a:xfrm>
        </p:grpSpPr>
        <p:pic>
          <p:nvPicPr>
            <p:cNvPr id="9" name="Single-output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30" r="34554"/>
            <a:stretch/>
          </p:blipFill>
          <p:spPr bwMode="auto">
            <a:xfrm>
              <a:off x="4288222" y="2780928"/>
              <a:ext cx="939800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Single-output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48"/>
            <a:stretch/>
          </p:blipFill>
          <p:spPr bwMode="auto">
            <a:xfrm>
              <a:off x="6240388" y="2780928"/>
              <a:ext cx="1571972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Single-output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968"/>
            <a:stretch/>
          </p:blipFill>
          <p:spPr bwMode="auto">
            <a:xfrm>
              <a:off x="1187624" y="2780928"/>
              <a:ext cx="2088232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8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cap="small" dirty="0" smtClean="0"/>
              <a:t>Vertex Cover</a:t>
            </a:r>
            <a:r>
              <a:rPr lang="en-US" dirty="0" smtClean="0"/>
              <a:t>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Input:		</a:t>
                </a:r>
                <a:r>
                  <a:rPr lang="en-US" dirty="0" smtClean="0"/>
                  <a:t>An undirected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Parameter: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Question:</a:t>
                </a:r>
                <a:r>
                  <a:rPr lang="en-US" dirty="0" smtClean="0"/>
                  <a:t>	Is there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of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, such 		that each edge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an endpoint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Such a set S is a </a:t>
                </a:r>
                <a:r>
                  <a:rPr lang="en-US" b="1" dirty="0" smtClean="0"/>
                  <a:t>vertex cover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4001219"/>
            <a:ext cx="49053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V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4001219"/>
            <a:ext cx="49053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356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Reduction</a:t>
            </a:r>
            <a:r>
              <a:rPr lang="nl-NL" dirty="0" smtClean="0"/>
              <a:t> </a:t>
            </a:r>
            <a:r>
              <a:rPr lang="nl-NL" dirty="0" err="1" smtClean="0"/>
              <a:t>rules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en-US" cap="small" dirty="0"/>
              <a:t>Vertex </a:t>
            </a:r>
            <a:r>
              <a:rPr lang="en-US" cap="small" dirty="0" smtClean="0"/>
              <a:t>Cover – (R1)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l-NL" sz="2000" dirty="0" smtClean="0"/>
                  <a:t>(R1) </a:t>
                </a:r>
                <a:r>
                  <a:rPr lang="nl-NL" sz="2000" dirty="0" err="1"/>
                  <a:t>If</a:t>
                </a:r>
                <a:r>
                  <a:rPr lang="nl-NL" sz="2000" dirty="0"/>
                  <a:t> </a:t>
                </a:r>
                <a:r>
                  <a:rPr lang="nl-NL" sz="2000" dirty="0" err="1"/>
                  <a:t>there</a:t>
                </a:r>
                <a:r>
                  <a:rPr lang="nl-NL" sz="2000" dirty="0"/>
                  <a:t> is </a:t>
                </a:r>
                <a:r>
                  <a:rPr lang="nl-NL" sz="2000" dirty="0" err="1" smtClean="0"/>
                  <a:t>an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isolated</a:t>
                </a:r>
                <a:r>
                  <a:rPr lang="nl-NL" sz="2000" dirty="0" smtClean="0"/>
                  <a:t> vertex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2000" dirty="0" smtClean="0"/>
                  <a:t>, delete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2000" dirty="0" smtClean="0"/>
                  <a:t> </a:t>
                </a:r>
                <a:r>
                  <a:rPr lang="nl-NL" sz="2000" dirty="0" err="1" smtClean="0"/>
                  <a:t>from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b="0" dirty="0" smtClean="0"/>
              </a:p>
              <a:p>
                <a:pPr lvl="1"/>
                <a:r>
                  <a:rPr lang="en-US" sz="2000" b="0" dirty="0" smtClean="0"/>
                  <a:t>R</a:t>
                </a:r>
                <a:r>
                  <a:rPr lang="nl-NL" sz="2000" dirty="0" err="1" smtClean="0"/>
                  <a:t>educe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to</a:t>
                </a:r>
                <a:r>
                  <a:rPr lang="nl-NL" sz="2000" dirty="0" smtClean="0"/>
                  <a:t> the </a:t>
                </a:r>
                <a:r>
                  <a:rPr lang="nl-NL" sz="2000" dirty="0" err="1" smtClean="0"/>
                  <a:t>instance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nl-NL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1" t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  <p:grpSp>
        <p:nvGrpSpPr>
          <p:cNvPr id="15" name="Group 14"/>
          <p:cNvGrpSpPr/>
          <p:nvPr/>
        </p:nvGrpSpPr>
        <p:grpSpPr>
          <a:xfrm>
            <a:off x="251520" y="1916832"/>
            <a:ext cx="8435280" cy="2314575"/>
            <a:chOff x="251520" y="1916832"/>
            <a:chExt cx="8435280" cy="23145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7704" y="1916832"/>
              <a:ext cx="3619500" cy="231457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upleTop"/>
                <p:cNvSpPr txBox="1"/>
                <p:nvPr/>
              </p:nvSpPr>
              <p:spPr>
                <a:xfrm>
                  <a:off x="251520" y="2276872"/>
                  <a:ext cx="843528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=                       , 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=7)</m:t>
                        </m:r>
                      </m:oMath>
                    </m:oMathPara>
                  </a14:m>
                  <a:endParaRPr lang="en-US" sz="6600" dirty="0" err="1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" name="TupleTop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2276872"/>
                  <a:ext cx="8435280" cy="92333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251520" y="4464809"/>
            <a:ext cx="8435280" cy="2295525"/>
            <a:chOff x="251520" y="4464809"/>
            <a:chExt cx="8435280" cy="2295525"/>
          </a:xfrm>
        </p:grpSpPr>
        <p:pic>
          <p:nvPicPr>
            <p:cNvPr id="14" name="SmallerGraph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7704" y="4464809"/>
              <a:ext cx="3619500" cy="22955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upleBottom"/>
                <p:cNvSpPr txBox="1"/>
                <p:nvPr/>
              </p:nvSpPr>
              <p:spPr>
                <a:xfrm>
                  <a:off x="251520" y="4827816"/>
                  <a:ext cx="843528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=                       , 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=7)</m:t>
                        </m:r>
                      </m:oMath>
                    </m:oMathPara>
                  </a14:m>
                  <a:endParaRPr lang="en-US" sz="6600" dirty="0" err="1"/>
                </a:p>
              </p:txBody>
            </p:sp>
          </mc:Choice>
          <mc:Fallback xmlns="">
            <p:sp>
              <p:nvSpPr>
                <p:cNvPr id="12" name="TupleBottom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4827816"/>
                  <a:ext cx="8435280" cy="92333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educeTo"/>
          <p:cNvSpPr/>
          <p:nvPr/>
        </p:nvSpPr>
        <p:spPr bwMode="auto">
          <a:xfrm>
            <a:off x="2555776" y="3665250"/>
            <a:ext cx="720080" cy="93610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031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Reduction</a:t>
            </a:r>
            <a:r>
              <a:rPr lang="nl-NL" dirty="0" smtClean="0"/>
              <a:t> </a:t>
            </a:r>
            <a:r>
              <a:rPr lang="nl-NL" dirty="0" err="1" smtClean="0"/>
              <a:t>rules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en-US" cap="small" dirty="0"/>
              <a:t>Vertex </a:t>
            </a:r>
            <a:r>
              <a:rPr lang="en-US" cap="small" dirty="0" smtClean="0"/>
              <a:t>Cover – (R1)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l-NL" sz="2000" dirty="0" smtClean="0"/>
                  <a:t>(R1) </a:t>
                </a:r>
                <a:r>
                  <a:rPr lang="nl-NL" sz="2000" dirty="0" err="1"/>
                  <a:t>If</a:t>
                </a:r>
                <a:r>
                  <a:rPr lang="nl-NL" sz="2000" dirty="0"/>
                  <a:t> </a:t>
                </a:r>
                <a:r>
                  <a:rPr lang="nl-NL" sz="2000" dirty="0" err="1"/>
                  <a:t>there</a:t>
                </a:r>
                <a:r>
                  <a:rPr lang="nl-NL" sz="2000" dirty="0"/>
                  <a:t> is </a:t>
                </a:r>
                <a:r>
                  <a:rPr lang="nl-NL" sz="2000" dirty="0" err="1" smtClean="0"/>
                  <a:t>an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isolated</a:t>
                </a:r>
                <a:r>
                  <a:rPr lang="nl-NL" sz="2000" dirty="0" smtClean="0"/>
                  <a:t> vertex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2000" dirty="0" smtClean="0"/>
                  <a:t>, delete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2000" dirty="0" smtClean="0"/>
                  <a:t> </a:t>
                </a:r>
                <a:r>
                  <a:rPr lang="nl-NL" sz="2000" dirty="0" err="1" smtClean="0"/>
                  <a:t>from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b="0" dirty="0" smtClean="0"/>
              </a:p>
              <a:p>
                <a:pPr lvl="1"/>
                <a:r>
                  <a:rPr lang="en-US" sz="2000" b="0" dirty="0" smtClean="0"/>
                  <a:t>R</a:t>
                </a:r>
                <a:r>
                  <a:rPr lang="nl-NL" sz="2000" dirty="0" err="1" smtClean="0"/>
                  <a:t>educe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to</a:t>
                </a:r>
                <a:r>
                  <a:rPr lang="nl-NL" sz="2000" dirty="0" smtClean="0"/>
                  <a:t> the </a:t>
                </a:r>
                <a:r>
                  <a:rPr lang="nl-NL" sz="2000" dirty="0" err="1" smtClean="0"/>
                  <a:t>instance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nl-NL" sz="2000" dirty="0" smtClean="0"/>
              </a:p>
              <a:p>
                <a:pPr lvl="1"/>
                <a:endParaRPr lang="nl-NL" sz="2000" dirty="0"/>
              </a:p>
              <a:p>
                <a:r>
                  <a:rPr lang="nl-NL" sz="2000" dirty="0" err="1" smtClean="0"/>
                  <a:t>To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ensure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that</a:t>
                </a:r>
                <a:r>
                  <a:rPr lang="nl-NL" sz="2000" dirty="0" smtClean="0"/>
                  <a:t> a </a:t>
                </a:r>
                <a:r>
                  <a:rPr lang="nl-NL" sz="2000" dirty="0" err="1" smtClean="0"/>
                  <a:t>reduction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rule</a:t>
                </a:r>
                <a:r>
                  <a:rPr lang="nl-NL" sz="2000" dirty="0" smtClean="0"/>
                  <a:t> does </a:t>
                </a:r>
                <a:r>
                  <a:rPr lang="nl-NL" sz="2000" dirty="0" err="1" smtClean="0"/>
                  <a:t>not</a:t>
                </a:r>
                <a:r>
                  <a:rPr lang="nl-NL" sz="2000" dirty="0" smtClean="0"/>
                  <a:t> change the </a:t>
                </a:r>
                <a:r>
                  <a:rPr lang="nl-NL" sz="2000" dirty="0" err="1" smtClean="0"/>
                  <a:t>answer</a:t>
                </a:r>
                <a:r>
                  <a:rPr lang="nl-NL" sz="2000" dirty="0" smtClean="0"/>
                  <a:t>, we have </a:t>
                </a:r>
                <a:r>
                  <a:rPr lang="nl-NL" sz="2000" dirty="0" err="1" smtClean="0"/>
                  <a:t>to</a:t>
                </a:r>
                <a:r>
                  <a:rPr lang="nl-NL" sz="2000" dirty="0" smtClean="0"/>
                  <a:t> prove </a:t>
                </a:r>
                <a:r>
                  <a:rPr lang="nl-NL" sz="2000" b="1" dirty="0" err="1" smtClean="0"/>
                  <a:t>safeness</a:t>
                </a:r>
                <a:r>
                  <a:rPr lang="nl-NL" sz="2000" dirty="0" smtClean="0"/>
                  <a:t> of the </a:t>
                </a:r>
                <a:r>
                  <a:rPr lang="nl-NL" sz="2000" dirty="0" err="1" smtClean="0"/>
                  <a:t>reduction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rule</a:t>
                </a:r>
                <a:endParaRPr lang="nl-NL" sz="2000" dirty="0"/>
              </a:p>
              <a:p>
                <a:r>
                  <a:rPr lang="nl-NL" sz="2000" dirty="0" err="1" smtClean="0"/>
                  <a:t>If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000" dirty="0" smtClean="0"/>
                  <a:t> is </a:t>
                </a:r>
                <a:r>
                  <a:rPr lang="nl-NL" sz="2000" dirty="0" err="1" smtClean="0"/>
                  <a:t>transformed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into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l-NL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NL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000" dirty="0" smtClean="0"/>
                  <a:t> </a:t>
                </a:r>
                <a:r>
                  <a:rPr lang="nl-NL" sz="2000" dirty="0" err="1" smtClean="0"/>
                  <a:t>then</a:t>
                </a:r>
                <a:r>
                  <a:rPr lang="nl-NL" sz="2000" dirty="0" smtClean="0"/>
                  <a:t> we </a:t>
                </a:r>
                <a:r>
                  <a:rPr lang="nl-NL" sz="2000" dirty="0" err="1" smtClean="0"/>
                  <a:t>should</a:t>
                </a:r>
                <a:r>
                  <a:rPr lang="nl-NL" sz="2000" dirty="0" smtClean="0"/>
                  <a:t> prove </a:t>
                </a:r>
                <a:r>
                  <a:rPr lang="nl-NL" sz="2000" dirty="0" err="1" smtClean="0"/>
                  <a:t>that</a:t>
                </a:r>
                <a:r>
                  <a:rPr lang="nl-NL" sz="2000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nl-NL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2000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nl-NL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20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nl-NL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000" b="1" dirty="0" smtClean="0"/>
                  <a:t> is a </a:t>
                </a:r>
                <a:r>
                  <a:rPr lang="nl-NL" sz="2000" b="1" cap="small" dirty="0" smtClean="0"/>
                  <a:t>yes</a:t>
                </a:r>
                <a:r>
                  <a:rPr lang="nl-NL" sz="2000" b="1" dirty="0" smtClean="0"/>
                  <a:t>-</a:t>
                </a:r>
                <a:r>
                  <a:rPr lang="nl-NL" sz="2000" b="1" dirty="0" err="1" smtClean="0"/>
                  <a:t>instance</a:t>
                </a:r>
                <a:r>
                  <a:rPr lang="nl-NL" sz="2000" b="1" dirty="0" smtClean="0"/>
                  <a:t> </a:t>
                </a:r>
                <a14:m>
                  <m:oMath xmlns:m="http://schemas.openxmlformats.org/officeDocument/2006/math">
                    <m:r>
                      <a:rPr lang="nl-NL" sz="2000" b="1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nl-NL" sz="2000" b="1" dirty="0" smtClean="0"/>
                  <a:t> </a:t>
                </a:r>
                <a14:m>
                  <m:oMath xmlns:m="http://schemas.openxmlformats.org/officeDocument/2006/math">
                    <m:r>
                      <a:rPr lang="nl-NL" sz="2000" b="1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l-NL" sz="20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sz="2000" b="1" i="1" dirty="0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nl-NL" sz="2000" b="1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sz="2000" b="1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NL" sz="20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sz="2000" b="1" i="1" dirty="0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p>
                        <m:r>
                          <a:rPr lang="nl-NL" sz="2000" b="1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sz="20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000" b="1" dirty="0" smtClean="0"/>
                  <a:t> is a </a:t>
                </a:r>
                <a:r>
                  <a:rPr lang="nl-NL" sz="2000" b="1" cap="small" dirty="0"/>
                  <a:t>yes</a:t>
                </a:r>
                <a:r>
                  <a:rPr lang="nl-NL" sz="2000" b="1" dirty="0" smtClean="0"/>
                  <a:t>-</a:t>
                </a:r>
                <a:r>
                  <a:rPr lang="nl-NL" sz="2000" b="1" dirty="0" err="1" smtClean="0"/>
                  <a:t>instance</a:t>
                </a:r>
                <a:endParaRPr lang="nl-NL" sz="2000" b="1" dirty="0"/>
              </a:p>
              <a:p>
                <a:endParaRPr lang="nl-NL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21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Reduction</a:t>
            </a:r>
            <a:r>
              <a:rPr lang="nl-NL" dirty="0" smtClean="0"/>
              <a:t> </a:t>
            </a:r>
            <a:r>
              <a:rPr lang="nl-NL" dirty="0" err="1" smtClean="0"/>
              <a:t>rules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en-US" cap="small" dirty="0"/>
              <a:t>Vertex </a:t>
            </a:r>
            <a:r>
              <a:rPr lang="en-US" cap="small" dirty="0" smtClean="0"/>
              <a:t>Cover – (R1)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l-NL" sz="2000" dirty="0" smtClean="0"/>
                  <a:t>(R1) </a:t>
                </a:r>
                <a:r>
                  <a:rPr lang="nl-NL" sz="2000" dirty="0" err="1"/>
                  <a:t>If</a:t>
                </a:r>
                <a:r>
                  <a:rPr lang="nl-NL" sz="2000" dirty="0"/>
                  <a:t> </a:t>
                </a:r>
                <a:r>
                  <a:rPr lang="nl-NL" sz="2000" dirty="0" err="1"/>
                  <a:t>there</a:t>
                </a:r>
                <a:r>
                  <a:rPr lang="nl-NL" sz="2000" dirty="0"/>
                  <a:t> is </a:t>
                </a:r>
                <a:r>
                  <a:rPr lang="nl-NL" sz="2000" dirty="0" err="1" smtClean="0"/>
                  <a:t>an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isolated</a:t>
                </a:r>
                <a:r>
                  <a:rPr lang="nl-NL" sz="2000" dirty="0" smtClean="0"/>
                  <a:t> vertex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2000" dirty="0" smtClean="0"/>
                  <a:t>, delete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2000" dirty="0" smtClean="0"/>
                  <a:t> </a:t>
                </a:r>
                <a:r>
                  <a:rPr lang="nl-NL" sz="2000" dirty="0" err="1" smtClean="0"/>
                  <a:t>from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b="0" dirty="0" smtClean="0"/>
              </a:p>
              <a:p>
                <a:pPr lvl="1"/>
                <a:r>
                  <a:rPr lang="en-US" sz="2000" b="0" dirty="0" smtClean="0"/>
                  <a:t>R</a:t>
                </a:r>
                <a:r>
                  <a:rPr lang="nl-NL" sz="2000" dirty="0" err="1" smtClean="0"/>
                  <a:t>educe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to</a:t>
                </a:r>
                <a:r>
                  <a:rPr lang="nl-NL" sz="2000" dirty="0" smtClean="0"/>
                  <a:t> the </a:t>
                </a:r>
                <a:r>
                  <a:rPr lang="nl-NL" sz="2000" dirty="0" err="1" smtClean="0"/>
                  <a:t>instance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nl-NL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1" t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24</a:t>
            </a:fld>
            <a:endParaRPr lang="nb-NO"/>
          </a:p>
        </p:txBody>
      </p:sp>
      <p:grpSp>
        <p:nvGrpSpPr>
          <p:cNvPr id="15" name="Group 14"/>
          <p:cNvGrpSpPr/>
          <p:nvPr/>
        </p:nvGrpSpPr>
        <p:grpSpPr>
          <a:xfrm>
            <a:off x="251520" y="1916832"/>
            <a:ext cx="8435280" cy="2314575"/>
            <a:chOff x="251520" y="1916832"/>
            <a:chExt cx="8435280" cy="23145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7704" y="1916832"/>
              <a:ext cx="3619500" cy="231457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upleTop"/>
                <p:cNvSpPr txBox="1"/>
                <p:nvPr/>
              </p:nvSpPr>
              <p:spPr>
                <a:xfrm>
                  <a:off x="251520" y="2276872"/>
                  <a:ext cx="843528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=                       , 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=7)</m:t>
                        </m:r>
                      </m:oMath>
                    </m:oMathPara>
                  </a14:m>
                  <a:endParaRPr lang="en-US" sz="6600" dirty="0" err="1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" name="TupleTop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2276872"/>
                  <a:ext cx="8435280" cy="92333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251520" y="4464809"/>
            <a:ext cx="8435280" cy="2295525"/>
            <a:chOff x="251520" y="4464809"/>
            <a:chExt cx="8435280" cy="2295525"/>
          </a:xfrm>
        </p:grpSpPr>
        <p:pic>
          <p:nvPicPr>
            <p:cNvPr id="14" name="SmallerGraph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7704" y="4464809"/>
              <a:ext cx="3619500" cy="22955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upleBottom"/>
                <p:cNvSpPr txBox="1"/>
                <p:nvPr/>
              </p:nvSpPr>
              <p:spPr>
                <a:xfrm>
                  <a:off x="251520" y="4827816"/>
                  <a:ext cx="843528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=                       , 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=7)</m:t>
                        </m:r>
                      </m:oMath>
                    </m:oMathPara>
                  </a14:m>
                  <a:endParaRPr lang="en-US" sz="6600" dirty="0" err="1"/>
                </a:p>
              </p:txBody>
            </p:sp>
          </mc:Choice>
          <mc:Fallback xmlns="">
            <p:sp>
              <p:nvSpPr>
                <p:cNvPr id="12" name="TupleBottom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4827816"/>
                  <a:ext cx="8435280" cy="92333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educeTo"/>
          <p:cNvSpPr/>
          <p:nvPr/>
        </p:nvSpPr>
        <p:spPr bwMode="auto">
          <a:xfrm>
            <a:off x="2555776" y="3665250"/>
            <a:ext cx="720080" cy="93610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68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Reduction</a:t>
            </a:r>
            <a:r>
              <a:rPr lang="nl-NL" dirty="0" smtClean="0"/>
              <a:t> </a:t>
            </a:r>
            <a:r>
              <a:rPr lang="nl-NL" dirty="0" err="1" smtClean="0"/>
              <a:t>rules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en-US" cap="small" dirty="0"/>
              <a:t>Vertex </a:t>
            </a:r>
            <a:r>
              <a:rPr lang="en-US" cap="small" dirty="0" smtClean="0"/>
              <a:t>Cover</a:t>
            </a:r>
            <a:r>
              <a:rPr lang="en-US" cap="small" dirty="0"/>
              <a:t> – (</a:t>
            </a:r>
            <a:r>
              <a:rPr lang="en-US" cap="small" dirty="0" smtClean="0"/>
              <a:t>R2)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25</a:t>
            </a:fld>
            <a:endParaRPr lang="nb-NO"/>
          </a:p>
        </p:txBody>
      </p:sp>
      <p:grpSp>
        <p:nvGrpSpPr>
          <p:cNvPr id="15" name="Group 14"/>
          <p:cNvGrpSpPr/>
          <p:nvPr/>
        </p:nvGrpSpPr>
        <p:grpSpPr>
          <a:xfrm>
            <a:off x="251520" y="2185898"/>
            <a:ext cx="8435280" cy="2295525"/>
            <a:chOff x="251520" y="2185898"/>
            <a:chExt cx="8435280" cy="2295525"/>
          </a:xfrm>
        </p:grpSpPr>
        <p:pic>
          <p:nvPicPr>
            <p:cNvPr id="5" name="HighDegBefor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7704" y="2185898"/>
              <a:ext cx="3619500" cy="22955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upleTop"/>
                <p:cNvSpPr txBox="1"/>
                <p:nvPr/>
              </p:nvSpPr>
              <p:spPr>
                <a:xfrm>
                  <a:off x="251520" y="2545938"/>
                  <a:ext cx="843528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=                       , 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=7)</m:t>
                        </m:r>
                      </m:oMath>
                    </m:oMathPara>
                  </a14:m>
                  <a:endParaRPr lang="en-US" sz="6600" dirty="0" err="1"/>
                </a:p>
              </p:txBody>
            </p:sp>
          </mc:Choice>
          <mc:Fallback xmlns="">
            <p:sp>
              <p:nvSpPr>
                <p:cNvPr id="9" name="TupleTop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2545938"/>
                  <a:ext cx="8435280" cy="92333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251520" y="4776608"/>
            <a:ext cx="8435280" cy="1857375"/>
            <a:chOff x="251520" y="4776608"/>
            <a:chExt cx="8435280" cy="1857375"/>
          </a:xfrm>
        </p:grpSpPr>
        <p:pic>
          <p:nvPicPr>
            <p:cNvPr id="14" name="HighDegAfter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12313" y="4776608"/>
              <a:ext cx="3619500" cy="185737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upleBottom"/>
                <p:cNvSpPr txBox="1"/>
                <p:nvPr/>
              </p:nvSpPr>
              <p:spPr>
                <a:xfrm>
                  <a:off x="251520" y="5096882"/>
                  <a:ext cx="843528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=                       , </m:t>
                        </m:r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5400" dirty="0" err="1"/>
                </a:p>
              </p:txBody>
            </p:sp>
          </mc:Choice>
          <mc:Fallback xmlns="">
            <p:sp>
              <p:nvSpPr>
                <p:cNvPr id="12" name="TupleBottom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5096882"/>
                  <a:ext cx="8435280" cy="92333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l-NL" sz="2000" dirty="0" smtClean="0"/>
                  <a:t>(R2) </a:t>
                </a:r>
                <a:r>
                  <a:rPr lang="nl-NL" sz="2000" dirty="0" err="1" smtClean="0"/>
                  <a:t>If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there</a:t>
                </a:r>
                <a:r>
                  <a:rPr lang="nl-NL" sz="2000" dirty="0" smtClean="0"/>
                  <a:t> is a vertex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2000" dirty="0" smtClean="0"/>
                  <a:t> of </a:t>
                </a:r>
                <a:r>
                  <a:rPr lang="nl-NL" sz="2000" dirty="0" err="1" smtClean="0"/>
                  <a:t>degree</a:t>
                </a:r>
                <a:r>
                  <a:rPr lang="nl-NL" sz="2000" dirty="0" smtClean="0"/>
                  <a:t> more </a:t>
                </a:r>
                <a:r>
                  <a:rPr lang="nl-NL" sz="2000" dirty="0" err="1" smtClean="0"/>
                  <a:t>than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000" dirty="0" smtClean="0"/>
                  <a:t>, </a:t>
                </a:r>
                <a:r>
                  <a:rPr lang="nl-NL" sz="2000" dirty="0" err="1" smtClean="0"/>
                  <a:t>then</a:t>
                </a:r>
                <a:r>
                  <a:rPr lang="nl-NL" sz="2000" dirty="0" smtClean="0"/>
                  <a:t> delete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2000" dirty="0" smtClean="0"/>
                  <a:t> (</a:t>
                </a:r>
                <a:r>
                  <a:rPr lang="nl-NL" sz="2000" dirty="0" err="1" smtClean="0"/>
                  <a:t>and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its</a:t>
                </a:r>
                <a:r>
                  <a:rPr lang="nl-NL" sz="2000" dirty="0" smtClean="0"/>
                  <a:t> incident </a:t>
                </a:r>
                <a:r>
                  <a:rPr lang="nl-NL" sz="2000" dirty="0" err="1" smtClean="0"/>
                  <a:t>edges</a:t>
                </a:r>
                <a:r>
                  <a:rPr lang="nl-NL" sz="2000" dirty="0" smtClean="0"/>
                  <a:t>) </a:t>
                </a:r>
                <a:r>
                  <a:rPr lang="nl-NL" sz="2000" dirty="0" err="1" smtClean="0"/>
                  <a:t>from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sz="2000" dirty="0" smtClean="0"/>
                  <a:t> </a:t>
                </a:r>
                <a:r>
                  <a:rPr lang="nl-NL" sz="2000" dirty="0" err="1" smtClean="0"/>
                  <a:t>and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decrease</a:t>
                </a:r>
                <a:r>
                  <a:rPr lang="nl-NL" sz="2000" dirty="0" smtClean="0"/>
                  <a:t> the parameter </a:t>
                </a:r>
                <a:r>
                  <a:rPr lang="nl-NL" sz="2000" dirty="0" err="1" smtClean="0"/>
                  <a:t>by</a:t>
                </a:r>
                <a:r>
                  <a:rPr lang="nl-NL" sz="2000" dirty="0" smtClean="0"/>
                  <a:t> 1</a:t>
                </a:r>
              </a:p>
              <a:p>
                <a:pPr lvl="1"/>
                <a:r>
                  <a:rPr lang="nl-NL" sz="2000" dirty="0" err="1" smtClean="0"/>
                  <a:t>Reduce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to</a:t>
                </a:r>
                <a:r>
                  <a:rPr lang="nl-NL" sz="2000" dirty="0" smtClean="0"/>
                  <a:t> the </a:t>
                </a:r>
                <a:r>
                  <a:rPr lang="nl-NL" sz="2000" dirty="0" err="1" smtClean="0"/>
                  <a:t>instance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6"/>
                <a:stretch>
                  <a:fillRect l="-741" t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duceTo"/>
          <p:cNvSpPr/>
          <p:nvPr/>
        </p:nvSpPr>
        <p:spPr bwMode="auto">
          <a:xfrm>
            <a:off x="2555776" y="3934316"/>
            <a:ext cx="720080" cy="93610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73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Reduction</a:t>
            </a:r>
            <a:r>
              <a:rPr lang="nl-NL" dirty="0" smtClean="0"/>
              <a:t> </a:t>
            </a:r>
            <a:r>
              <a:rPr lang="nl-NL" dirty="0" err="1" smtClean="0"/>
              <a:t>rules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en-US" cap="small" dirty="0"/>
              <a:t>Vertex </a:t>
            </a:r>
            <a:r>
              <a:rPr lang="en-US" cap="small" dirty="0" smtClean="0"/>
              <a:t>Cover</a:t>
            </a:r>
            <a:r>
              <a:rPr lang="en-US" cap="small" dirty="0"/>
              <a:t> – (</a:t>
            </a:r>
            <a:r>
              <a:rPr lang="en-US" cap="small" dirty="0" smtClean="0"/>
              <a:t>R3)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l-NL" sz="2000" dirty="0" smtClean="0"/>
                  <a:t>(R3) </a:t>
                </a:r>
                <a:r>
                  <a:rPr lang="nl-NL" sz="2000" dirty="0" err="1" smtClean="0"/>
                  <a:t>If</a:t>
                </a:r>
                <a:r>
                  <a:rPr lang="nl-NL" sz="2000" dirty="0" smtClean="0"/>
                  <a:t> the </a:t>
                </a:r>
                <a:r>
                  <a:rPr lang="nl-NL" sz="2000" dirty="0" err="1" smtClean="0"/>
                  <a:t>previous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rules</a:t>
                </a:r>
                <a:r>
                  <a:rPr lang="nl-NL" sz="2000" dirty="0" smtClean="0"/>
                  <a:t> are </a:t>
                </a:r>
                <a:r>
                  <a:rPr lang="nl-NL" sz="2000" dirty="0" err="1" smtClean="0"/>
                  <a:t>not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applicable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and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sz="2000" dirty="0" smtClean="0"/>
                  <a:t> has more </a:t>
                </a:r>
                <a:r>
                  <a:rPr lang="nl-NL" sz="2000" dirty="0" err="1" smtClean="0"/>
                  <a:t>than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000" dirty="0" smtClean="0"/>
                  <a:t> </a:t>
                </a:r>
                <a:r>
                  <a:rPr lang="nl-NL" sz="2000" dirty="0" err="1" smtClean="0"/>
                  <a:t>vertices</a:t>
                </a:r>
                <a:r>
                  <a:rPr lang="nl-NL" sz="2000" dirty="0" smtClean="0"/>
                  <a:t> or more </a:t>
                </a:r>
                <a:r>
                  <a:rPr lang="nl-NL" sz="2000" dirty="0" err="1" smtClean="0"/>
                  <a:t>than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2000" dirty="0" smtClean="0"/>
                  <a:t> </a:t>
                </a:r>
                <a:r>
                  <a:rPr lang="nl-NL" sz="2000" dirty="0" err="1" smtClean="0"/>
                  <a:t>edges</a:t>
                </a:r>
                <a:r>
                  <a:rPr lang="nl-NL" sz="2000" dirty="0" smtClean="0"/>
                  <a:t>, </a:t>
                </a:r>
                <a:r>
                  <a:rPr lang="nl-NL" sz="2000" dirty="0" err="1" smtClean="0"/>
                  <a:t>then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conclude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that</a:t>
                </a:r>
                <a:r>
                  <a:rPr lang="nl-NL" sz="2000" dirty="0" smtClean="0"/>
                  <a:t> we are </a:t>
                </a:r>
                <a:r>
                  <a:rPr lang="nl-NL" sz="2000" dirty="0" err="1" smtClean="0"/>
                  <a:t>dealing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with</a:t>
                </a:r>
                <a:r>
                  <a:rPr lang="nl-NL" sz="2000" dirty="0" smtClean="0"/>
                  <a:t> a </a:t>
                </a:r>
                <a:r>
                  <a:rPr lang="nl-NL" sz="2000" cap="small" dirty="0" smtClean="0"/>
                  <a:t>no</a:t>
                </a:r>
                <a:r>
                  <a:rPr lang="nl-NL" sz="2000" dirty="0" smtClean="0"/>
                  <a:t>-</a:t>
                </a:r>
                <a:r>
                  <a:rPr lang="nl-NL" sz="2000" dirty="0" err="1" smtClean="0"/>
                  <a:t>instance</a:t>
                </a:r>
                <a:endParaRPr lang="nl-NL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1" t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26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 of the cutoff rule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3641055"/>
              </a:xfrm>
            </p:spPr>
            <p:txBody>
              <a:bodyPr/>
              <a:lstStyle/>
              <a:p>
                <a:r>
                  <a:rPr lang="nl-NL" sz="2000" b="1" dirty="0" smtClean="0"/>
                  <a:t>Claim.</a:t>
                </a:r>
                <a:r>
                  <a:rPr lang="nl-NL" sz="2000" dirty="0"/>
                  <a:t> </a:t>
                </a:r>
                <a:r>
                  <a:rPr lang="nl-NL" sz="2000" dirty="0" err="1"/>
                  <a:t>If</a:t>
                </a:r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sz="2000" b="1" dirty="0"/>
                  <a:t> </a:t>
                </a:r>
                <a:r>
                  <a:rPr lang="nl-NL" sz="2000" dirty="0"/>
                  <a:t>is </a:t>
                </a:r>
                <a:r>
                  <a:rPr lang="nl-NL" sz="2000" b="1" dirty="0" err="1"/>
                  <a:t>exhaustively</a:t>
                </a:r>
                <a:r>
                  <a:rPr lang="nl-NL" sz="2000" b="1" dirty="0"/>
                  <a:t> </a:t>
                </a:r>
                <a:r>
                  <a:rPr lang="nl-NL" sz="2000" b="1" dirty="0" err="1"/>
                  <a:t>reduced</a:t>
                </a:r>
                <a:r>
                  <a:rPr lang="nl-NL" sz="2000" dirty="0"/>
                  <a:t> </a:t>
                </a:r>
                <a:r>
                  <a:rPr lang="nl-NL" sz="2000" dirty="0" err="1"/>
                  <a:t>under</a:t>
                </a:r>
                <a:r>
                  <a:rPr lang="nl-NL" sz="2000" dirty="0"/>
                  <a:t> (R1)-(R2) </a:t>
                </a:r>
                <a:r>
                  <a:rPr lang="nl-NL" sz="2000" dirty="0" err="1"/>
                  <a:t>and</a:t>
                </a:r>
                <a:r>
                  <a:rPr lang="nl-NL" sz="2000" dirty="0"/>
                  <a:t> has more </a:t>
                </a:r>
                <a:r>
                  <a:rPr lang="nl-NL" sz="2000" dirty="0" err="1"/>
                  <a:t>than</a:t>
                </a:r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000" b="1" dirty="0"/>
                  <a:t> </a:t>
                </a:r>
                <a:r>
                  <a:rPr lang="nl-NL" sz="2000" dirty="0" err="1"/>
                  <a:t>vertices</a:t>
                </a:r>
                <a:r>
                  <a:rPr lang="nl-NL" sz="2000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2000" dirty="0"/>
                  <a:t> </a:t>
                </a:r>
                <a:r>
                  <a:rPr lang="nl-NL" sz="2000" dirty="0" err="1"/>
                  <a:t>edges</a:t>
                </a:r>
                <a:r>
                  <a:rPr lang="nl-NL" sz="2000" dirty="0"/>
                  <a:t>, </a:t>
                </a:r>
                <a:r>
                  <a:rPr lang="nl-NL" sz="2000" dirty="0" err="1"/>
                  <a:t>then</a:t>
                </a:r>
                <a:r>
                  <a:rPr lang="nl-NL" sz="2000" dirty="0"/>
                  <a:t> </a:t>
                </a:r>
                <a:r>
                  <a:rPr lang="nl-NL" sz="2000" dirty="0" err="1"/>
                  <a:t>there</a:t>
                </a:r>
                <a:r>
                  <a:rPr lang="nl-NL" sz="2000" dirty="0"/>
                  <a:t> is no </a:t>
                </a:r>
                <a:r>
                  <a:rPr lang="nl-NL" sz="2000" dirty="0" err="1"/>
                  <a:t>size</a:t>
                </a:r>
                <a:r>
                  <a:rPr lang="nl-NL" sz="2000" dirty="0"/>
                  <a:t>-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 sz="20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000" dirty="0"/>
                  <a:t> vertex cover</a:t>
                </a:r>
              </a:p>
              <a:p>
                <a:r>
                  <a:rPr lang="nl-NL" sz="2000" b="1" dirty="0" err="1"/>
                  <a:t>Proof</a:t>
                </a:r>
                <a:r>
                  <a:rPr lang="nl-NL" sz="2000" b="1" dirty="0"/>
                  <a:t>.</a:t>
                </a:r>
                <a:r>
                  <a:rPr lang="nl-NL" sz="2000" dirty="0"/>
                  <a:t> </a:t>
                </a:r>
              </a:p>
              <a:p>
                <a:pPr lvl="1"/>
                <a:r>
                  <a:rPr lang="en-US" sz="2000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sz="2000" dirty="0" smtClean="0"/>
                  <a:t> has a vertex cover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nl-NL" sz="2000" dirty="0" smtClean="0"/>
              </a:p>
              <a:p>
                <a:pPr lvl="1"/>
                <a:r>
                  <a:rPr lang="nl-NL" sz="2000" dirty="0" err="1" smtClean="0"/>
                  <a:t>Since</a:t>
                </a:r>
                <a:r>
                  <a:rPr lang="nl-NL" sz="2000" dirty="0" smtClean="0"/>
                  <a:t> </a:t>
                </a:r>
                <a:r>
                  <a:rPr lang="nl-NL" sz="2000" dirty="0"/>
                  <a:t>(R1) does </a:t>
                </a:r>
                <a:r>
                  <a:rPr lang="nl-NL" sz="2000" dirty="0" err="1"/>
                  <a:t>not</a:t>
                </a:r>
                <a:r>
                  <a:rPr lang="nl-NL" sz="2000" dirty="0"/>
                  <a:t> </a:t>
                </a:r>
                <a:r>
                  <a:rPr lang="nl-NL" sz="2000" dirty="0" err="1"/>
                  <a:t>apply</a:t>
                </a:r>
                <a:r>
                  <a:rPr lang="nl-NL" sz="2000" dirty="0"/>
                  <a:t>, </a:t>
                </a:r>
                <a:r>
                  <a:rPr lang="nl-NL" sz="2000" dirty="0" err="1" smtClean="0"/>
                  <a:t>every</a:t>
                </a:r>
                <a:r>
                  <a:rPr lang="nl-NL" sz="2000" dirty="0" smtClean="0"/>
                  <a:t> </a:t>
                </a:r>
                <a:r>
                  <a:rPr lang="nl-NL" sz="2000" dirty="0"/>
                  <a:t>vertex of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nl-NL" sz="2000" b="1" dirty="0"/>
                  <a:t> </a:t>
                </a:r>
                <a:r>
                  <a:rPr lang="nl-NL" sz="2000" dirty="0"/>
                  <a:t>has at </a:t>
                </a:r>
                <a:r>
                  <a:rPr lang="nl-NL" sz="2000" dirty="0" err="1"/>
                  <a:t>least</a:t>
                </a:r>
                <a:r>
                  <a:rPr lang="nl-NL" sz="2000" dirty="0"/>
                  <a:t> </a:t>
                </a:r>
                <a:r>
                  <a:rPr lang="nl-NL" sz="2000" dirty="0" err="1"/>
                  <a:t>one</a:t>
                </a:r>
                <a:r>
                  <a:rPr lang="nl-NL" sz="2000" dirty="0"/>
                  <a:t> </a:t>
                </a:r>
                <a:r>
                  <a:rPr lang="nl-NL" sz="2000" b="1" dirty="0" err="1" smtClean="0"/>
                  <a:t>edge</a:t>
                </a:r>
                <a:endParaRPr lang="nl-NL" sz="2000" b="1" dirty="0"/>
              </a:p>
              <a:p>
                <a:pPr lvl="1"/>
                <a:r>
                  <a:rPr lang="nl-NL" sz="2000" dirty="0" err="1"/>
                  <a:t>Since</a:t>
                </a:r>
                <a:r>
                  <a:rPr lang="nl-NL" sz="2000" dirty="0"/>
                  <a:t> (R2) does </a:t>
                </a:r>
                <a:r>
                  <a:rPr lang="nl-NL" sz="2000" dirty="0" err="1"/>
                  <a:t>not</a:t>
                </a:r>
                <a:r>
                  <a:rPr lang="nl-NL" sz="2000" dirty="0"/>
                  <a:t> </a:t>
                </a:r>
                <a:r>
                  <a:rPr lang="nl-NL" sz="2000" dirty="0" err="1"/>
                  <a:t>apply</a:t>
                </a:r>
                <a:r>
                  <a:rPr lang="nl-NL" sz="2000" dirty="0"/>
                  <a:t>, </a:t>
                </a:r>
                <a:r>
                  <a:rPr lang="nl-NL" sz="2000" dirty="0" err="1"/>
                  <a:t>every</a:t>
                </a:r>
                <a:r>
                  <a:rPr lang="nl-NL" sz="2000" dirty="0"/>
                  <a:t> vertex has </a:t>
                </a:r>
                <a:r>
                  <a:rPr lang="nl-NL" sz="2000" b="1" dirty="0" err="1"/>
                  <a:t>degree</a:t>
                </a:r>
                <a:r>
                  <a:rPr lang="nl-NL" sz="2000" dirty="0"/>
                  <a:t> at most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000" dirty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l-NL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nl-NL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nl-NL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nl-NL" sz="200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l-NL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nl-NL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⋅|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nl-NL" sz="2000" dirty="0"/>
              </a:p>
              <a:p>
                <a:pPr lvl="1"/>
                <a:r>
                  <a:rPr lang="nl-NL" sz="2000" dirty="0" err="1"/>
                  <a:t>So</a:t>
                </a:r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nl-NL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nl-NL" sz="2000" i="1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nl-NL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nl-NL" sz="2000" i="1">
                        <a:latin typeface="Cambria Math" panose="02040503050406030204" pitchFamily="18" charset="0"/>
                      </a:rPr>
                      <m:t>⋅|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nl-NL" sz="2000" dirty="0"/>
              </a:p>
              <a:p>
                <a:pPr lvl="1"/>
                <a:r>
                  <a:rPr lang="nl-NL" sz="2000" dirty="0" err="1" smtClean="0"/>
                  <a:t>So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if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sz="2000" dirty="0"/>
                  <a:t> has a </a:t>
                </a:r>
                <a:r>
                  <a:rPr lang="nl-NL" sz="2000" dirty="0" err="1"/>
                  <a:t>size</a:t>
                </a:r>
                <a:r>
                  <a:rPr lang="nl-NL" sz="2000" dirty="0"/>
                  <a:t>-</a:t>
                </a:r>
                <a14:m>
                  <m:oMath xmlns:m="http://schemas.openxmlformats.org/officeDocument/2006/math">
                    <m:r>
                      <a:rPr lang="nl-NL" sz="20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000" dirty="0"/>
                  <a:t> vertex cover,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nl-NL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nl-NL" sz="20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nl-NL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000" dirty="0"/>
                  <a:t> </a:t>
                </a:r>
                <a:r>
                  <a:rPr lang="nl-NL" sz="2000" dirty="0" err="1"/>
                  <a:t>and</a:t>
                </a:r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l-NL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nl-NL" sz="20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nl-NL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nl-NL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3641055"/>
              </a:xfrm>
              <a:blipFill rotWithShape="0">
                <a:blip r:embed="rId2"/>
                <a:stretch>
                  <a:fillRect l="-815" t="-1003" b="-4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27</a:t>
            </a:fld>
            <a:endParaRPr lang="nb-NO"/>
          </a:p>
        </p:txBody>
      </p:sp>
      <p:grpSp>
        <p:nvGrpSpPr>
          <p:cNvPr id="10" name="GraphAndS"/>
          <p:cNvGrpSpPr/>
          <p:nvPr/>
        </p:nvGrpSpPr>
        <p:grpSpPr>
          <a:xfrm>
            <a:off x="2309812" y="4838030"/>
            <a:ext cx="4672135" cy="1371600"/>
            <a:chOff x="2309812" y="4838030"/>
            <a:chExt cx="4672135" cy="13716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9812" y="4838030"/>
              <a:ext cx="4524375" cy="1371600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 bwMode="auto">
            <a:xfrm>
              <a:off x="2445443" y="5559089"/>
              <a:ext cx="4536504" cy="608807"/>
            </a:xfrm>
            <a:prstGeom prst="roundRect">
              <a:avLst/>
            </a:prstGeom>
            <a:noFill/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S</a:t>
              </a: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11" name="VCleqk"/>
          <p:cNvGrpSpPr/>
          <p:nvPr/>
        </p:nvGrpSpPr>
        <p:grpSpPr>
          <a:xfrm>
            <a:off x="2411413" y="6218176"/>
            <a:ext cx="4575897" cy="629046"/>
            <a:chOff x="2411413" y="6218176"/>
            <a:chExt cx="4575897" cy="629046"/>
          </a:xfrm>
        </p:grpSpPr>
        <p:sp>
          <p:nvSpPr>
            <p:cNvPr id="7" name="Left Brace 6"/>
            <p:cNvSpPr/>
            <p:nvPr/>
          </p:nvSpPr>
          <p:spPr bwMode="auto">
            <a:xfrm rot="16200000">
              <a:off x="4527652" y="4101937"/>
              <a:ext cx="343419" cy="4575897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583113" y="6385557"/>
                  <a:ext cx="10801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sz="2400" dirty="0" err="1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113" y="6385557"/>
                  <a:ext cx="1080120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5228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Preprocessing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cap="small" dirty="0" smtClean="0"/>
              <a:t>Vertex Cover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(R1)-(R3) </a:t>
                </a:r>
                <a:r>
                  <a:rPr lang="nl-NL" dirty="0" err="1" smtClean="0"/>
                  <a:t>can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exhaustively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applied</a:t>
                </a:r>
                <a:r>
                  <a:rPr lang="nl-NL" dirty="0" smtClean="0"/>
                  <a:t> in </a:t>
                </a:r>
                <a:r>
                  <a:rPr lang="nl-NL" dirty="0" err="1" smtClean="0"/>
                  <a:t>polynomial</a:t>
                </a:r>
                <a:r>
                  <a:rPr lang="nl-NL" dirty="0" smtClean="0"/>
                  <a:t> time</a:t>
                </a:r>
              </a:p>
              <a:p>
                <a:r>
                  <a:rPr lang="nl-NL" dirty="0" smtClean="0"/>
                  <a:t>In </a:t>
                </a:r>
                <a:r>
                  <a:rPr lang="nl-NL" dirty="0" err="1" smtClean="0"/>
                  <a:t>polynomial</a:t>
                </a:r>
                <a:r>
                  <a:rPr lang="nl-NL" dirty="0" smtClean="0"/>
                  <a:t> time, we </a:t>
                </a:r>
                <a:r>
                  <a:rPr lang="nl-NL" dirty="0" err="1" smtClean="0"/>
                  <a:t>can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reduce</a:t>
                </a:r>
                <a:r>
                  <a:rPr lang="nl-NL" dirty="0" smtClean="0"/>
                  <a:t> a </a:t>
                </a:r>
                <a:r>
                  <a:rPr lang="nl-NL" cap="small" dirty="0" smtClean="0"/>
                  <a:t>Vertex Cover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instance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to an instance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such that:</a:t>
                </a:r>
              </a:p>
              <a:p>
                <a:pPr lvl="1"/>
                <a:r>
                  <a:rPr lang="nl-NL" dirty="0" smtClean="0"/>
                  <a:t>the </a:t>
                </a:r>
                <a:r>
                  <a:rPr lang="nl-NL" dirty="0" err="1" smtClean="0"/>
                  <a:t>two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instances</a:t>
                </a:r>
                <a:r>
                  <a:rPr lang="nl-NL" dirty="0" smtClean="0"/>
                  <a:t> are </a:t>
                </a:r>
                <a:r>
                  <a:rPr lang="nl-NL" b="1" dirty="0" smtClean="0"/>
                  <a:t>equivalent</a:t>
                </a:r>
                <a:r>
                  <a:rPr lang="nl-NL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 has answer </a:t>
                </a:r>
                <a:r>
                  <a:rPr lang="en-US" cap="small" dirty="0" smtClean="0"/>
                  <a:t>yes</a:t>
                </a:r>
                <a:r>
                  <a:rPr lang="en-US" dirty="0" smtClean="0"/>
                  <a:t> if and only if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has answer </a:t>
                </a:r>
                <a:r>
                  <a:rPr lang="en-US" cap="small" dirty="0" smtClean="0"/>
                  <a:t>yes</a:t>
                </a:r>
              </a:p>
              <a:p>
                <a:pPr lvl="1"/>
                <a:r>
                  <a:rPr lang="nl-NL" dirty="0" err="1" smtClean="0"/>
                  <a:t>instance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has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edges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r>
                  <a:rPr lang="nl-NL" dirty="0" err="1" smtClean="0"/>
                  <a:t>This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gives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FPT </a:t>
                </a:r>
                <a:r>
                  <a:rPr lang="nl-NL" dirty="0" err="1" smtClean="0"/>
                  <a:t>algorithm</a:t>
                </a:r>
                <a:r>
                  <a:rPr lang="nl-NL" dirty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solve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instance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dirty="0" smtClean="0"/>
                  <a:t>:</a:t>
                </a:r>
              </a:p>
              <a:p>
                <a:pPr lvl="1"/>
                <a:r>
                  <a:rPr lang="nl-NL" dirty="0" err="1" smtClean="0"/>
                  <a:t>Compute</a:t>
                </a:r>
                <a:r>
                  <a:rPr lang="nl-NL" dirty="0" smtClean="0"/>
                  <a:t> </a:t>
                </a:r>
                <a:r>
                  <a:rPr lang="nl-NL" b="1" dirty="0" err="1" smtClean="0"/>
                  <a:t>reduced</a:t>
                </a:r>
                <a:r>
                  <a:rPr lang="nl-NL" b="1" dirty="0" smtClean="0"/>
                  <a:t> </a:t>
                </a:r>
                <a:r>
                  <a:rPr lang="nl-NL" b="1" dirty="0" err="1" smtClean="0"/>
                  <a:t>instance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nl-NL" dirty="0" err="1" smtClean="0"/>
                  <a:t>Solve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by brute force: try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vertex subsets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, test if it is a vertex cover of size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1259" b="-4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28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orem"/>
              <p:cNvSpPr/>
              <p:nvPr/>
            </p:nvSpPr>
            <p:spPr bwMode="auto">
              <a:xfrm>
                <a:off x="323528" y="5873278"/>
                <a:ext cx="8496944" cy="65206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nl-NL" sz="2800" b="1" dirty="0" err="1" smtClean="0"/>
                  <a:t>Theorem</a:t>
                </a:r>
                <a:r>
                  <a:rPr lang="nl-NL" sz="2800" b="1" dirty="0"/>
                  <a:t>.</a:t>
                </a:r>
                <a:r>
                  <a:rPr lang="nl-NL" sz="2800" dirty="0" smtClean="0"/>
                  <a:t> </a:t>
                </a:r>
                <a14:m>
                  <m:oMath xmlns:m="http://schemas.openxmlformats.org/officeDocument/2006/math">
                    <m:r>
                      <a:rPr lang="nl-NL" sz="2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800" dirty="0" smtClean="0"/>
                  <a:t>-</a:t>
                </a:r>
                <a:r>
                  <a:rPr lang="nl-NL" sz="2800" cap="small" dirty="0" smtClean="0"/>
                  <a:t>Vertex Cover</a:t>
                </a:r>
                <a:r>
                  <a:rPr lang="nl-NL" sz="2800" dirty="0" smtClean="0"/>
                  <a:t> </a:t>
                </a:r>
                <a:r>
                  <a:rPr lang="en-US" sz="2800" dirty="0" smtClean="0"/>
                  <a:t>is fixed-parameter tractable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5873278"/>
                <a:ext cx="8496944" cy="652066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470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Kernelization</a:t>
            </a:r>
            <a:r>
              <a:rPr lang="nl-NL" dirty="0" smtClean="0"/>
              <a:t> – </a:t>
            </a:r>
            <a:r>
              <a:rPr lang="nl-NL" dirty="0" err="1" smtClean="0"/>
              <a:t>formally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3096121"/>
              </a:xfrm>
            </p:spPr>
            <p:txBody>
              <a:bodyPr>
                <a:normAutofit fontScale="92500"/>
              </a:bodyPr>
              <a:lstStyle/>
              <a:p>
                <a:r>
                  <a:rPr lang="nl-NL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be</a:t>
                </a:r>
                <a:r>
                  <a:rPr lang="nl-NL" dirty="0" smtClean="0"/>
                  <a:t> a </a:t>
                </a:r>
                <a:r>
                  <a:rPr lang="nl-NL" dirty="0" err="1" smtClean="0"/>
                  <a:t>parameterized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problem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nl-NL" dirty="0" smtClean="0"/>
              </a:p>
              <a:p>
                <a:r>
                  <a:rPr lang="nl-NL" dirty="0" smtClean="0"/>
                  <a:t>A </a:t>
                </a:r>
                <a:r>
                  <a:rPr lang="nl-NL" b="1" dirty="0" err="1" smtClean="0"/>
                  <a:t>kernelization</a:t>
                </a:r>
                <a:r>
                  <a:rPr lang="nl-NL" dirty="0" smtClean="0"/>
                  <a:t> (or </a:t>
                </a:r>
                <a:r>
                  <a:rPr lang="nl-NL" b="1" dirty="0" err="1" smtClean="0"/>
                  <a:t>kernel</a:t>
                </a:r>
                <a:r>
                  <a:rPr lang="nl-NL" dirty="0" smtClean="0"/>
                  <a:t>)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 of size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is an algorithm that, given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 smtClean="0"/>
                  <a:t>, takes time polynomial in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and outputs an instance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 smtClean="0"/>
                  <a:t> such that: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nl-N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nl-NL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nl-NL" dirty="0" smtClean="0"/>
                  <a:t>A </a:t>
                </a:r>
                <a:r>
                  <a:rPr lang="nl-NL" b="1" dirty="0" err="1" smtClean="0"/>
                  <a:t>polynomial</a:t>
                </a:r>
                <a:r>
                  <a:rPr lang="nl-NL" b="1" dirty="0" smtClean="0"/>
                  <a:t> </a:t>
                </a:r>
                <a:r>
                  <a:rPr lang="nl-NL" b="1" dirty="0" err="1" smtClean="0"/>
                  <a:t>kernel</a:t>
                </a:r>
                <a:r>
                  <a:rPr lang="nl-NL" dirty="0" smtClean="0"/>
                  <a:t> is a </a:t>
                </a:r>
                <a:r>
                  <a:rPr lang="nl-NL" dirty="0" err="1" smtClean="0"/>
                  <a:t>kernel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whose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function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nl-NL" dirty="0" smtClean="0"/>
                  <a:t> is a </a:t>
                </a:r>
                <a:r>
                  <a:rPr lang="nl-NL" dirty="0" err="1" smtClean="0"/>
                  <a:t>polynomial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3096121"/>
              </a:xfrm>
              <a:blipFill rotWithShape="0">
                <a:blip r:embed="rId2"/>
                <a:stretch>
                  <a:fillRect l="-963" t="-1575" r="-1556" b="-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29</a:t>
            </a:fld>
            <a:endParaRPr lang="nb-NO"/>
          </a:p>
        </p:txBody>
      </p:sp>
      <p:grpSp>
        <p:nvGrpSpPr>
          <p:cNvPr id="5" name="Group 4"/>
          <p:cNvGrpSpPr/>
          <p:nvPr/>
        </p:nvGrpSpPr>
        <p:grpSpPr>
          <a:xfrm>
            <a:off x="1187624" y="4293096"/>
            <a:ext cx="6624736" cy="2077674"/>
            <a:chOff x="1187624" y="2780928"/>
            <a:chExt cx="6624736" cy="2077674"/>
          </a:xfrm>
        </p:grpSpPr>
        <p:pic>
          <p:nvPicPr>
            <p:cNvPr id="6" name="Single-output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30" r="34554"/>
            <a:stretch/>
          </p:blipFill>
          <p:spPr bwMode="auto">
            <a:xfrm>
              <a:off x="4288222" y="2780928"/>
              <a:ext cx="939800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Single-output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48"/>
            <a:stretch/>
          </p:blipFill>
          <p:spPr bwMode="auto">
            <a:xfrm>
              <a:off x="6240388" y="2780928"/>
              <a:ext cx="1571972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Single-output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968"/>
            <a:stretch/>
          </p:blipFill>
          <p:spPr bwMode="auto">
            <a:xfrm>
              <a:off x="1187624" y="2780928"/>
              <a:ext cx="2088232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FPTiffKernel"/>
          <p:cNvSpPr/>
          <p:nvPr/>
        </p:nvSpPr>
        <p:spPr bwMode="auto">
          <a:xfrm>
            <a:off x="971600" y="4508996"/>
            <a:ext cx="7200800" cy="158417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en-US" sz="2400" b="1" dirty="0" smtClean="0"/>
              <a:t>Theorem.</a:t>
            </a:r>
            <a:r>
              <a:rPr lang="en-US" sz="2400" dirty="0" smtClean="0"/>
              <a:t> A parameterized problem is fixed-parameter tractable if and only if it is decidable and has a kernel (of arbitrary size)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1907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</a:t>
            </a:r>
            <a:r>
              <a:rPr lang="en-US" smtClean="0"/>
              <a:t>the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Student lectures on parameterized algorithms (50% of the grade)</a:t>
            </a:r>
          </a:p>
          <a:p>
            <a:pPr marL="857250" lvl="1" indent="-457200"/>
            <a:r>
              <a:rPr lang="en-US" dirty="0" smtClean="0"/>
              <a:t>Each student presents an algorithmic topic in a 45-minute lecture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Literature study (does not affect the grade)</a:t>
            </a:r>
          </a:p>
          <a:p>
            <a:pPr marL="857250" lvl="1" indent="-457200"/>
            <a:r>
              <a:rPr lang="en-US" dirty="0" smtClean="0"/>
              <a:t>Each student chooses a unique application area and searches for papers about parameterized algorithms in that area</a:t>
            </a:r>
          </a:p>
          <a:p>
            <a:pPr marL="857250" lvl="1" indent="-457200"/>
            <a:r>
              <a:rPr lang="en-US" dirty="0" smtClean="0"/>
              <a:t>Details on the website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Implementation challenge (50% of the grade)</a:t>
            </a:r>
          </a:p>
          <a:p>
            <a:pPr marL="857250" lvl="1" indent="-457200"/>
            <a:r>
              <a:rPr lang="en-US" dirty="0" smtClean="0"/>
              <a:t>We split in 2 groups and implement algorithms for </a:t>
            </a:r>
            <a:r>
              <a:rPr lang="en-US" i="1" dirty="0" smtClean="0"/>
              <a:t>Feedback Vertex Set </a:t>
            </a:r>
            <a:r>
              <a:rPr lang="en-US" dirty="0" smtClean="0"/>
              <a:t>based on the theory of parameterized complexity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627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700" y="692696"/>
            <a:ext cx="2856600" cy="303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Bounded-depth search trees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30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743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4929188"/>
              </a:xfrm>
            </p:spPr>
            <p:txBody>
              <a:bodyPr/>
              <a:lstStyle/>
              <a:p>
                <a:r>
                  <a:rPr lang="en-US" dirty="0" smtClean="0"/>
                  <a:t>A </a:t>
                </a:r>
                <a:r>
                  <a:rPr lang="en-US" b="1" dirty="0" smtClean="0"/>
                  <a:t>branching algorithm</a:t>
                </a:r>
                <a:r>
                  <a:rPr lang="en-US" dirty="0" smtClean="0"/>
                  <a:t> that explores a </a:t>
                </a:r>
                <a:r>
                  <a:rPr lang="en-US" b="1" dirty="0" smtClean="0"/>
                  <a:t>search tree of bounded depth </a:t>
                </a:r>
                <a:r>
                  <a:rPr lang="en-US" dirty="0" smtClean="0"/>
                  <a:t>is one of the simplest types of FPT algorithms</a:t>
                </a:r>
              </a:p>
              <a:p>
                <a:r>
                  <a:rPr lang="en-US" dirty="0" smtClean="0"/>
                  <a:t>Main idea:</a:t>
                </a:r>
              </a:p>
              <a:p>
                <a:pPr lvl="1"/>
                <a:r>
                  <a:rPr lang="en-US" dirty="0" smtClean="0"/>
                  <a:t>Reduce problem instance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to solving a bounded number of instances with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If you can solve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 in polynomial time using the answers to two instances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 smtClean="0"/>
                  <a:t>, then the problem can be solved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 time</a:t>
                </a:r>
              </a:p>
              <a:p>
                <a:pPr lvl="1"/>
                <a:r>
                  <a:rPr lang="nl-NL" dirty="0" smtClean="0"/>
                  <a:t>(</a:t>
                </a:r>
                <a:r>
                  <a:rPr lang="nl-NL" dirty="0" err="1" smtClean="0"/>
                  <a:t>assuming</a:t>
                </a:r>
                <a:r>
                  <a:rPr lang="nl-NL" dirty="0" smtClean="0"/>
                  <a:t> the case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nl-NL" dirty="0" smtClean="0"/>
                  <a:t> is </a:t>
                </a:r>
                <a:r>
                  <a:rPr lang="nl-NL" dirty="0" err="1" smtClean="0"/>
                  <a:t>polynomial</a:t>
                </a:r>
                <a:r>
                  <a:rPr lang="nl-NL" dirty="0" smtClean="0"/>
                  <a:t>-time </a:t>
                </a:r>
                <a:r>
                  <a:rPr lang="nl-NL" dirty="0" err="1" smtClean="0"/>
                  <a:t>solvable</a:t>
                </a:r>
                <a:r>
                  <a:rPr lang="nl-NL" dirty="0" smtClean="0"/>
                  <a:t>)</a:t>
                </a:r>
                <a:endParaRPr lang="en-US" dirty="0" smtClean="0"/>
              </a:p>
              <a:p>
                <a:r>
                  <a:rPr lang="en-US" dirty="0" smtClean="0"/>
                  <a:t>If you generate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subproblems</a:t>
                </a:r>
                <a:r>
                  <a:rPr lang="en-US" dirty="0" smtClean="0"/>
                  <a:t> instead of 2, then the problem can be solved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func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 time</a:t>
                </a: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4929188"/>
              </a:xfrm>
              <a:blipFill rotWithShape="0">
                <a:blip r:embed="rId2"/>
                <a:stretch>
                  <a:fillRect l="-1185" t="-1112" r="-1778" b="-3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44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 search tree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 bwMode="auto">
              <a:xfrm>
                <a:off x="3962926" y="2060848"/>
                <a:ext cx="1368152" cy="57606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=3)</m:t>
                      </m:r>
                    </m:oMath>
                  </m:oMathPara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2926" y="2060848"/>
                <a:ext cx="1368152" cy="576064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620114" y="4724036"/>
            <a:ext cx="7903773" cy="435786"/>
            <a:chOff x="755576" y="3139098"/>
            <a:chExt cx="7903773" cy="4357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ounded Rectangle 12"/>
                <p:cNvSpPr/>
                <p:nvPr/>
              </p:nvSpPr>
              <p:spPr bwMode="auto">
                <a:xfrm>
                  <a:off x="755576" y="3140967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,0)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3" name="Rounded 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55576" y="3140967"/>
                  <a:ext cx="864096" cy="433917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ounded Rectangle 14"/>
                <p:cNvSpPr/>
                <p:nvPr/>
              </p:nvSpPr>
              <p:spPr bwMode="auto">
                <a:xfrm>
                  <a:off x="1759839" y="3140966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,0)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5" name="Rounded 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59839" y="3140966"/>
                  <a:ext cx="864096" cy="433917"/>
                </a:xfrm>
                <a:prstGeom prst="round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ounded Rectangle 15"/>
                <p:cNvSpPr/>
                <p:nvPr/>
              </p:nvSpPr>
              <p:spPr bwMode="auto">
                <a:xfrm>
                  <a:off x="2764102" y="3139099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,0)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6" name="Rounded 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64102" y="3139099"/>
                  <a:ext cx="864096" cy="433917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ounded Rectangle 16"/>
                <p:cNvSpPr/>
                <p:nvPr/>
              </p:nvSpPr>
              <p:spPr bwMode="auto">
                <a:xfrm>
                  <a:off x="3768365" y="3139098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,0)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7" name="Rounded 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68365" y="3139098"/>
                  <a:ext cx="864096" cy="433917"/>
                </a:xfrm>
                <a:prstGeom prst="round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ounded Rectangle 17"/>
                <p:cNvSpPr/>
                <p:nvPr/>
              </p:nvSpPr>
              <p:spPr bwMode="auto">
                <a:xfrm>
                  <a:off x="4782464" y="3140967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,0)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8" name="Rounded 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82464" y="3140967"/>
                  <a:ext cx="864096" cy="433917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ounded Rectangle 18"/>
                <p:cNvSpPr/>
                <p:nvPr/>
              </p:nvSpPr>
              <p:spPr bwMode="auto">
                <a:xfrm>
                  <a:off x="5786727" y="3140966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,0)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9" name="Rounded 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86727" y="3140966"/>
                  <a:ext cx="864096" cy="433917"/>
                </a:xfrm>
                <a:prstGeom prst="round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ounded Rectangle 19"/>
                <p:cNvSpPr/>
                <p:nvPr/>
              </p:nvSpPr>
              <p:spPr bwMode="auto">
                <a:xfrm>
                  <a:off x="6790990" y="3139099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,0)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0" name="Rounded 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90990" y="3139099"/>
                  <a:ext cx="864096" cy="433917"/>
                </a:xfrm>
                <a:prstGeom prst="round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ounded Rectangle 20"/>
                <p:cNvSpPr/>
                <p:nvPr/>
              </p:nvSpPr>
              <p:spPr bwMode="auto">
                <a:xfrm>
                  <a:off x="7795253" y="3139098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,0)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1" name="Rounded 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795253" y="3139098"/>
                  <a:ext cx="864096" cy="433917"/>
                </a:xfrm>
                <a:prstGeom prst="round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/>
              <p:cNvSpPr/>
              <p:nvPr/>
            </p:nvSpPr>
            <p:spPr bwMode="auto">
              <a:xfrm>
                <a:off x="1168913" y="3935686"/>
                <a:ext cx="864096" cy="43391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,1)</m:t>
                      </m:r>
                    </m:oMath>
                  </m:oMathPara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23" name="Rounded 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8913" y="3935686"/>
                <a:ext cx="864096" cy="433917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 bwMode="auto">
              <a:xfrm>
                <a:off x="3144775" y="3935686"/>
                <a:ext cx="864096" cy="43391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,1)</m:t>
                      </m:r>
                    </m:oMath>
                  </m:oMathPara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44775" y="3935686"/>
                <a:ext cx="864096" cy="433917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 bwMode="auto">
              <a:xfrm>
                <a:off x="5203696" y="3935686"/>
                <a:ext cx="864096" cy="43391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,1)</m:t>
                      </m:r>
                    </m:oMath>
                  </m:oMathPara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03696" y="3935686"/>
                <a:ext cx="864096" cy="433917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/>
              <p:cNvSpPr/>
              <p:nvPr/>
            </p:nvSpPr>
            <p:spPr bwMode="auto">
              <a:xfrm>
                <a:off x="7208049" y="3935686"/>
                <a:ext cx="864096" cy="43391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,1)</m:t>
                      </m:r>
                    </m:oMath>
                  </m:oMathPara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26" name="Rounded 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8049" y="3935686"/>
                <a:ext cx="864096" cy="433917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 bwMode="auto">
              <a:xfrm>
                <a:off x="2196592" y="3104092"/>
                <a:ext cx="864096" cy="43391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,2)</m:t>
                      </m:r>
                    </m:oMath>
                  </m:oMathPara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6592" y="3104092"/>
                <a:ext cx="864096" cy="433917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/>
              <p:cNvSpPr/>
              <p:nvPr/>
            </p:nvSpPr>
            <p:spPr bwMode="auto">
              <a:xfrm>
                <a:off x="6231375" y="3104092"/>
                <a:ext cx="864096" cy="43391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,2)</m:t>
                      </m:r>
                    </m:oMath>
                  </m:oMathPara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33" name="Rounded 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1375" y="3104092"/>
                <a:ext cx="864096" cy="433917"/>
              </a:xfrm>
              <a:prstGeom prst="round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>
            <a:stCxn id="12" idx="2"/>
            <a:endCxn id="31" idx="3"/>
          </p:cNvCxnSpPr>
          <p:nvPr/>
        </p:nvCxnSpPr>
        <p:spPr bwMode="auto">
          <a:xfrm flipH="1">
            <a:off x="3060688" y="2636912"/>
            <a:ext cx="1586314" cy="68413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>
            <a:stCxn id="12" idx="2"/>
            <a:endCxn id="33" idx="1"/>
          </p:cNvCxnSpPr>
          <p:nvPr/>
        </p:nvCxnSpPr>
        <p:spPr bwMode="auto">
          <a:xfrm>
            <a:off x="4647002" y="2636912"/>
            <a:ext cx="1584373" cy="68413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>
            <a:stCxn id="31" idx="2"/>
            <a:endCxn id="23" idx="0"/>
          </p:cNvCxnSpPr>
          <p:nvPr/>
        </p:nvCxnSpPr>
        <p:spPr bwMode="auto">
          <a:xfrm flipH="1">
            <a:off x="1600961" y="3538009"/>
            <a:ext cx="1027679" cy="3976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>
            <a:stCxn id="31" idx="2"/>
            <a:endCxn id="24" idx="0"/>
          </p:cNvCxnSpPr>
          <p:nvPr/>
        </p:nvCxnSpPr>
        <p:spPr bwMode="auto">
          <a:xfrm>
            <a:off x="2628640" y="3538009"/>
            <a:ext cx="948183" cy="3976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>
            <a:stCxn id="33" idx="2"/>
            <a:endCxn id="25" idx="0"/>
          </p:cNvCxnSpPr>
          <p:nvPr/>
        </p:nvCxnSpPr>
        <p:spPr bwMode="auto">
          <a:xfrm flipH="1">
            <a:off x="5635744" y="3538009"/>
            <a:ext cx="1027679" cy="3976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>
            <a:stCxn id="33" idx="2"/>
            <a:endCxn id="26" idx="0"/>
          </p:cNvCxnSpPr>
          <p:nvPr/>
        </p:nvCxnSpPr>
        <p:spPr bwMode="auto">
          <a:xfrm>
            <a:off x="6663423" y="3538009"/>
            <a:ext cx="976674" cy="3976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>
            <a:stCxn id="23" idx="2"/>
            <a:endCxn id="13" idx="0"/>
          </p:cNvCxnSpPr>
          <p:nvPr/>
        </p:nvCxnSpPr>
        <p:spPr bwMode="auto">
          <a:xfrm flipH="1">
            <a:off x="1052162" y="4369603"/>
            <a:ext cx="548799" cy="35630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>
            <a:stCxn id="23" idx="2"/>
            <a:endCxn id="15" idx="0"/>
          </p:cNvCxnSpPr>
          <p:nvPr/>
        </p:nvCxnSpPr>
        <p:spPr bwMode="auto">
          <a:xfrm>
            <a:off x="1600961" y="4369603"/>
            <a:ext cx="455464" cy="3563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>
            <a:stCxn id="24" idx="2"/>
            <a:endCxn id="16" idx="0"/>
          </p:cNvCxnSpPr>
          <p:nvPr/>
        </p:nvCxnSpPr>
        <p:spPr bwMode="auto">
          <a:xfrm flipH="1">
            <a:off x="3060688" y="4369603"/>
            <a:ext cx="516135" cy="35443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>
            <a:stCxn id="24" idx="2"/>
            <a:endCxn id="17" idx="0"/>
          </p:cNvCxnSpPr>
          <p:nvPr/>
        </p:nvCxnSpPr>
        <p:spPr bwMode="auto">
          <a:xfrm>
            <a:off x="3576823" y="4369603"/>
            <a:ext cx="488128" cy="35443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>
            <a:stCxn id="25" idx="2"/>
            <a:endCxn id="18" idx="0"/>
          </p:cNvCxnSpPr>
          <p:nvPr/>
        </p:nvCxnSpPr>
        <p:spPr bwMode="auto">
          <a:xfrm flipH="1">
            <a:off x="5079050" y="4369603"/>
            <a:ext cx="556694" cy="35630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/>
          <p:cNvCxnSpPr>
            <a:stCxn id="25" idx="2"/>
            <a:endCxn id="19" idx="0"/>
          </p:cNvCxnSpPr>
          <p:nvPr/>
        </p:nvCxnSpPr>
        <p:spPr bwMode="auto">
          <a:xfrm>
            <a:off x="5635744" y="4369603"/>
            <a:ext cx="447569" cy="3563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26" idx="2"/>
            <a:endCxn id="20" idx="0"/>
          </p:cNvCxnSpPr>
          <p:nvPr/>
        </p:nvCxnSpPr>
        <p:spPr bwMode="auto">
          <a:xfrm flipH="1">
            <a:off x="7087576" y="4369603"/>
            <a:ext cx="552521" cy="35443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26" idx="2"/>
            <a:endCxn id="21" idx="0"/>
          </p:cNvCxnSpPr>
          <p:nvPr/>
        </p:nvCxnSpPr>
        <p:spPr bwMode="auto">
          <a:xfrm>
            <a:off x="7640097" y="4369603"/>
            <a:ext cx="451742" cy="35443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116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Analysis of </a:t>
            </a:r>
            <a:r>
              <a:rPr lang="nl-NL" dirty="0" err="1"/>
              <a:t>bounded-depth</a:t>
            </a:r>
            <a:r>
              <a:rPr lang="nl-NL" dirty="0"/>
              <a:t> search trees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If the parameter </a:t>
                </a:r>
                <a:r>
                  <a:rPr lang="nl-NL" dirty="0" err="1"/>
                  <a:t>decreases</a:t>
                </a:r>
                <a:r>
                  <a:rPr lang="nl-NL" dirty="0"/>
                  <a:t> </a:t>
                </a:r>
                <a:r>
                  <a:rPr lang="nl-NL" dirty="0" err="1"/>
                  <a:t>for</a:t>
                </a:r>
                <a:r>
                  <a:rPr lang="nl-NL" dirty="0"/>
                  <a:t> </a:t>
                </a:r>
                <a:r>
                  <a:rPr lang="nl-NL" dirty="0" err="1"/>
                  <a:t>each</a:t>
                </a:r>
                <a:r>
                  <a:rPr lang="nl-NL" dirty="0"/>
                  <a:t> </a:t>
                </a:r>
                <a:r>
                  <a:rPr lang="nl-NL" dirty="0" err="1"/>
                  <a:t>recursive</a:t>
                </a:r>
                <a:r>
                  <a:rPr lang="nl-NL" dirty="0"/>
                  <a:t> call, the </a:t>
                </a:r>
                <a:r>
                  <a:rPr lang="nl-NL" dirty="0" err="1"/>
                  <a:t>depth</a:t>
                </a:r>
                <a:r>
                  <a:rPr lang="nl-NL" dirty="0"/>
                  <a:t> of the tree is at most </a:t>
                </a:r>
                <a14:m>
                  <m:oMath xmlns:m="http://schemas.openxmlformats.org/officeDocument/2006/math">
                    <m:r>
                      <a:rPr lang="nl-NL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r>
                  <a:rPr lang="nl-NL" dirty="0" smtClean="0"/>
                  <a:t># </a:t>
                </a:r>
                <a:r>
                  <a:rPr lang="nl-NL" dirty="0" err="1"/>
                  <a:t>nodes</a:t>
                </a:r>
                <a:r>
                  <a:rPr lang="nl-NL" dirty="0"/>
                  <a:t> in a </a:t>
                </a:r>
                <a:r>
                  <a:rPr lang="nl-NL" dirty="0" err="1"/>
                  <a:t>depth</a:t>
                </a:r>
                <a:r>
                  <a:rPr lang="nl-NL" dirty="0"/>
                  <a:t>-</a:t>
                </a:r>
                <a14:m>
                  <m:oMath xmlns:m="http://schemas.openxmlformats.org/officeDocument/2006/math">
                    <m:r>
                      <a:rPr lang="nl-NL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nl-NL" dirty="0"/>
                  <a:t> tree </a:t>
                </a:r>
                <a:r>
                  <a:rPr lang="nl-NL" dirty="0" err="1"/>
                  <a:t>with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nl-NL" dirty="0"/>
                  <a:t> </a:t>
                </a:r>
                <a:r>
                  <a:rPr lang="nl-NL" dirty="0" err="1"/>
                  <a:t>leaves</a:t>
                </a:r>
                <a:r>
                  <a:rPr lang="nl-NL" dirty="0"/>
                  <a:t> is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nl-NL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nl-NL" dirty="0" err="1" smtClean="0"/>
                  <a:t>Usually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sufficient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bound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number</a:t>
                </a:r>
                <a:r>
                  <a:rPr lang="nl-NL" dirty="0" smtClean="0"/>
                  <a:t> of </a:t>
                </a:r>
                <a:r>
                  <a:rPr lang="nl-NL" dirty="0" err="1" smtClean="0"/>
                  <a:t>leaves</a:t>
                </a:r>
                <a:endParaRPr lang="en-US" dirty="0"/>
              </a:p>
              <a:p>
                <a:r>
                  <a:rPr lang="nl-NL" dirty="0" err="1"/>
                  <a:t>If</a:t>
                </a:r>
                <a:r>
                  <a:rPr lang="nl-NL" dirty="0"/>
                  <a:t> the </a:t>
                </a:r>
                <a:r>
                  <a:rPr lang="nl-NL" dirty="0" err="1"/>
                  <a:t>computation</a:t>
                </a:r>
                <a:r>
                  <a:rPr lang="nl-NL" dirty="0"/>
                  <a:t> in </a:t>
                </a:r>
                <a:r>
                  <a:rPr lang="nl-NL" dirty="0" err="1"/>
                  <a:t>each</a:t>
                </a:r>
                <a:r>
                  <a:rPr lang="nl-NL" dirty="0"/>
                  <a:t> node takes </a:t>
                </a:r>
                <a:r>
                  <a:rPr lang="nl-NL" dirty="0" err="1"/>
                  <a:t>polynomial</a:t>
                </a:r>
                <a:r>
                  <a:rPr lang="nl-NL" dirty="0"/>
                  <a:t> time, </a:t>
                </a:r>
                <a:r>
                  <a:rPr lang="nl-NL" dirty="0" err="1"/>
                  <a:t>total</a:t>
                </a:r>
                <a:r>
                  <a:rPr lang="nl-NL" dirty="0"/>
                  <a:t> running time is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nl-NL" i="1">
                            <a:latin typeface="Cambria Math"/>
                          </a:rPr>
                        </m:ctrlPr>
                      </m:sSup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nl-NL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nl-NL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7" y="4656821"/>
            <a:ext cx="4176466" cy="166619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059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Vertex Cover</a:t>
            </a:r>
            <a:r>
              <a:rPr lang="en-US" dirty="0"/>
              <a:t> revisited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Input:		</a:t>
                </a:r>
                <a:r>
                  <a:rPr lang="en-US" dirty="0" smtClean="0"/>
                  <a:t>A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Parameter: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Question:</a:t>
                </a:r>
                <a:r>
                  <a:rPr lang="en-US" dirty="0" smtClean="0"/>
                  <a:t>	Is there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of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, such 		that each edge has an endpoint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?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34</a:t>
            </a:fld>
            <a:endParaRPr lang="nb-NO"/>
          </a:p>
        </p:txBody>
      </p:sp>
      <p:pic>
        <p:nvPicPr>
          <p:cNvPr id="3" name="Grap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812" y="3434738"/>
            <a:ext cx="4524375" cy="2886075"/>
          </a:xfrm>
          <a:prstGeom prst="rect">
            <a:avLst/>
          </a:prstGeom>
        </p:spPr>
      </p:pic>
      <p:pic>
        <p:nvPicPr>
          <p:cNvPr id="4" name="Solu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811" y="3434737"/>
            <a:ext cx="45243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1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for </a:t>
            </a:r>
            <a:r>
              <a:rPr lang="en-US" i="0" cap="small" dirty="0" smtClean="0"/>
              <a:t>Vertex Cover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Algorithm</a:t>
                </a:r>
                <a:r>
                  <a:rPr lang="en-US" cap="small" dirty="0" smtClean="0"/>
                  <a:t> VC(</a:t>
                </a:r>
                <a:r>
                  <a:rPr lang="en-US" dirty="0" smtClean="0"/>
                  <a:t>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, integer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b="1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then</a:t>
                </a:r>
                <a:r>
                  <a:rPr lang="en-US" dirty="0" smtClean="0"/>
                  <a:t> return </a:t>
                </a:r>
                <a:r>
                  <a:rPr lang="en-US" cap="small" dirty="0" smtClean="0"/>
                  <a:t>no</a:t>
                </a:r>
                <a:endParaRPr lang="en-US" b="1" cap="small" dirty="0" smtClean="0"/>
              </a:p>
              <a:p>
                <a:r>
                  <a:rPr lang="en-US" b="1" dirty="0" smtClean="0"/>
                  <a:t>if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no edges </a:t>
                </a:r>
                <a:r>
                  <a:rPr lang="en-US" b="1" dirty="0" smtClean="0"/>
                  <a:t>then </a:t>
                </a:r>
                <a:r>
                  <a:rPr lang="en-US" dirty="0" smtClean="0"/>
                  <a:t>return</a:t>
                </a:r>
                <a:r>
                  <a:rPr lang="en-US" b="1" dirty="0" smtClean="0"/>
                  <a:t> </a:t>
                </a:r>
                <a:r>
                  <a:rPr lang="en-US" cap="small" dirty="0" smtClean="0"/>
                  <a:t>yes</a:t>
                </a:r>
              </a:p>
              <a:p>
                <a:r>
                  <a:rPr lang="en-US" b="1" dirty="0" smtClean="0"/>
                  <a:t>else </a:t>
                </a:r>
                <a:r>
                  <a:rPr lang="en-US" dirty="0" smtClean="0"/>
                  <a:t>pick an edge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dirty="0"/>
                  <a:t>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let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be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its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endpoints</a:t>
                </a:r>
                <a:endParaRPr lang="nl-NL" b="1" dirty="0"/>
              </a:p>
              <a:p>
                <a:pPr lvl="1"/>
                <a:r>
                  <a:rPr lang="nl-NL" dirty="0" smtClean="0"/>
                  <a:t>return (VC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cap="small" dirty="0" smtClean="0"/>
                  <a:t>or</a:t>
                </a:r>
                <a:r>
                  <a:rPr lang="nl-NL" dirty="0" smtClean="0"/>
                  <a:t> (VC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nl-NL" dirty="0" smtClean="0"/>
                  <a:t>)</a:t>
                </a:r>
                <a:endParaRPr lang="nl-NL" cap="small" dirty="0" smtClean="0"/>
              </a:p>
              <a:p>
                <a:endParaRPr lang="nl-NL" dirty="0" smtClean="0"/>
              </a:p>
              <a:p>
                <a:r>
                  <a:rPr lang="nl-NL" dirty="0" smtClean="0"/>
                  <a:t>Correct </a:t>
                </a:r>
                <a:r>
                  <a:rPr lang="nl-NL" dirty="0" err="1" smtClean="0"/>
                  <a:t>because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any</a:t>
                </a:r>
                <a:r>
                  <a:rPr lang="nl-NL" dirty="0" smtClean="0"/>
                  <a:t> vertex cover must </a:t>
                </a:r>
                <a:r>
                  <a:rPr lang="nl-NL" dirty="0" err="1" smtClean="0"/>
                  <a:t>use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nl-NL" dirty="0" smtClean="0"/>
                  <a:t> or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nl-NL" dirty="0" smtClean="0"/>
              </a:p>
              <a:p>
                <a:r>
                  <a:rPr lang="nl-NL" dirty="0" smtClean="0"/>
                  <a:t>A </a:t>
                </a:r>
                <a:r>
                  <a:rPr lang="nl-NL" dirty="0" err="1" smtClean="0"/>
                  <a:t>size</a:t>
                </a:r>
                <a:r>
                  <a:rPr lang="nl-NL" dirty="0" smtClean="0"/>
                  <a:t>-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vertex cover in G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uses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nl-NL" dirty="0" smtClean="0"/>
                  <a:t>, </a:t>
                </a:r>
                <a:r>
                  <a:rPr lang="nl-NL" dirty="0" err="1" smtClean="0"/>
                  <a:t>yields</a:t>
                </a:r>
                <a:r>
                  <a:rPr lang="nl-NL" dirty="0" smtClean="0"/>
                  <a:t> a </a:t>
                </a:r>
                <a:r>
                  <a:rPr lang="nl-NL" dirty="0" err="1" smtClean="0"/>
                  <a:t>size</a:t>
                </a:r>
                <a:r>
                  <a:rPr lang="nl-NL" dirty="0" smtClean="0"/>
                  <a:t>-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nl-NL" dirty="0" smtClean="0"/>
                  <a:t> vertex cover in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nl-NL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b="-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56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Running time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i="0" cap="small" dirty="0" smtClean="0"/>
              <a:t>Vertex Cover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Every iteration </a:t>
                </a:r>
                <a:r>
                  <a:rPr lang="nl-NL" dirty="0" err="1" smtClean="0"/>
                  <a:t>either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solves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problem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directly</a:t>
                </a:r>
                <a:r>
                  <a:rPr lang="nl-NL" dirty="0" smtClean="0"/>
                  <a:t> or </a:t>
                </a:r>
                <a:r>
                  <a:rPr lang="nl-NL" dirty="0" err="1" smtClean="0"/>
                  <a:t>makes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two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recursive</a:t>
                </a:r>
                <a:r>
                  <a:rPr lang="nl-NL" dirty="0" smtClean="0"/>
                  <a:t> calls </a:t>
                </a:r>
                <a:r>
                  <a:rPr lang="nl-NL" dirty="0" err="1" smtClean="0"/>
                  <a:t>with</a:t>
                </a:r>
                <a:r>
                  <a:rPr lang="nl-NL" dirty="0" smtClean="0"/>
                  <a:t> a </a:t>
                </a:r>
                <a:r>
                  <a:rPr lang="nl-NL" dirty="0" err="1" smtClean="0"/>
                  <a:t>decreased</a:t>
                </a:r>
                <a:r>
                  <a:rPr lang="nl-NL" dirty="0" smtClean="0"/>
                  <a:t> parameter</a:t>
                </a:r>
              </a:p>
              <a:p>
                <a:r>
                  <a:rPr lang="nl-NL" dirty="0" smtClean="0"/>
                  <a:t>The </a:t>
                </a:r>
                <a:r>
                  <a:rPr lang="nl-NL" b="1" dirty="0" err="1" smtClean="0"/>
                  <a:t>branching</a:t>
                </a:r>
                <a:r>
                  <a:rPr lang="nl-NL" b="1" dirty="0" smtClean="0"/>
                  <a:t> factor</a:t>
                </a:r>
                <a:r>
                  <a:rPr lang="nl-NL" dirty="0" smtClean="0"/>
                  <a:t> of the </a:t>
                </a:r>
                <a:r>
                  <a:rPr lang="nl-NL" dirty="0" err="1" smtClean="0"/>
                  <a:t>algorithm</a:t>
                </a:r>
                <a:r>
                  <a:rPr lang="nl-NL" dirty="0" smtClean="0"/>
                  <a:t>–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therefore</a:t>
                </a:r>
                <a:r>
                  <a:rPr lang="nl-NL" dirty="0" smtClean="0"/>
                  <a:t> of the search tree–is </a:t>
                </a:r>
                <a:r>
                  <a:rPr lang="nl-NL" dirty="0" err="1" smtClean="0"/>
                  <a:t>two</a:t>
                </a:r>
                <a:endParaRPr lang="nl-NL" dirty="0"/>
              </a:p>
              <a:p>
                <a:r>
                  <a:rPr lang="nl-NL" dirty="0" smtClean="0"/>
                  <a:t>Tree of </a:t>
                </a:r>
                <a:r>
                  <a:rPr lang="nl-NL" dirty="0" err="1" smtClean="0"/>
                  <a:t>depth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with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branching</a:t>
                </a:r>
                <a:r>
                  <a:rPr lang="nl-NL" dirty="0" smtClean="0"/>
                  <a:t> factor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nl-NL" dirty="0" smtClean="0"/>
                  <a:t> has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leaves</a:t>
                </a:r>
              </a:p>
              <a:p>
                <a:pPr lvl="1"/>
                <a:r>
                  <a:rPr lang="nl-NL" dirty="0" smtClean="0"/>
                  <a:t>Running time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nl-NL" dirty="0" err="1" smtClean="0"/>
                  <a:t>Much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better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than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from the </a:t>
                </a:r>
                <a:r>
                  <a:rPr lang="en-US" dirty="0" err="1" smtClean="0"/>
                  <a:t>kernelization</a:t>
                </a:r>
                <a:r>
                  <a:rPr lang="en-US" dirty="0" smtClean="0"/>
                  <a:t> algorithm</a:t>
                </a:r>
              </a:p>
              <a:p>
                <a:r>
                  <a:rPr lang="nl-NL" dirty="0" err="1" smtClean="0"/>
                  <a:t>One</a:t>
                </a:r>
                <a:r>
                  <a:rPr lang="nl-NL" dirty="0" smtClean="0"/>
                  <a:t> way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faster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algorithms</a:t>
                </a:r>
                <a:r>
                  <a:rPr lang="nl-NL" dirty="0" smtClean="0"/>
                  <a:t>:</a:t>
                </a:r>
              </a:p>
              <a:p>
                <a:pPr lvl="1"/>
                <a:r>
                  <a:rPr lang="nl-NL" dirty="0" err="1" smtClean="0"/>
                  <a:t>Pick</a:t>
                </a:r>
                <a:r>
                  <a:rPr lang="nl-NL" dirty="0" smtClean="0"/>
                  <a:t> a vertex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of maximum degree, </a:t>
                </a:r>
                <a:r>
                  <a:rPr lang="en-US" dirty="0" err="1" smtClean="0"/>
                  <a:t>recurse</a:t>
                </a:r>
                <a:r>
                  <a:rPr lang="en-US" dirty="0" smtClean="0"/>
                  <a:t> on 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nl-N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nl-N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296" b="-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831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programming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300" y="908720"/>
            <a:ext cx="2939400" cy="2548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37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7501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cap="small" dirty="0" smtClean="0"/>
              <a:t>Set Cover</a:t>
            </a:r>
            <a:r>
              <a:rPr lang="en-US" dirty="0" smtClean="0"/>
              <a:t>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Input:		</a:t>
                </a:r>
                <a:r>
                  <a:rPr lang="en-US" dirty="0"/>
                  <a:t>A </a:t>
                </a:r>
                <a:r>
                  <a:rPr lang="en-US" dirty="0" smtClean="0"/>
                  <a:t>set family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 over a universe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 smtClean="0"/>
                  <a:t> and an integer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 smtClean="0"/>
                  <a:t>Parameter</a:t>
                </a:r>
                <a:r>
                  <a:rPr lang="en-US" b="1" dirty="0"/>
                  <a:t>:	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Question:</a:t>
                </a:r>
                <a:r>
                  <a:rPr lang="en-US" dirty="0"/>
                  <a:t>	Is there a </a:t>
                </a:r>
                <a:r>
                  <a:rPr lang="nl-NL" dirty="0" err="1" smtClean="0"/>
                  <a:t>subfamily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 of at most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sets,</a:t>
                </a:r>
                <a:br>
                  <a:rPr lang="en-US" dirty="0" smtClean="0"/>
                </a:br>
                <a:r>
                  <a:rPr lang="en-US" dirty="0" smtClean="0"/>
                  <a:t>		such that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nl-NL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nary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nl-NL" dirty="0" smtClean="0"/>
                  <a:t>The </a:t>
                </a:r>
                <a:r>
                  <a:rPr lang="nl-NL" dirty="0" err="1" smtClean="0"/>
                  <a:t>subfamily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covers </a:t>
                </a:r>
                <a:r>
                  <a:rPr lang="en-US" dirty="0" smtClean="0"/>
                  <a:t>the universe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 smtClean="0"/>
              </a:p>
              <a:p>
                <a:r>
                  <a:rPr lang="nl-NL" cap="small" dirty="0" smtClean="0"/>
                  <a:t>Set Cover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parameterized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by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universe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size</a:t>
                </a:r>
                <a:r>
                  <a:rPr lang="nl-NL" dirty="0" smtClean="0"/>
                  <a:t> is FPT</a:t>
                </a:r>
              </a:p>
              <a:p>
                <a:pPr lvl="1"/>
                <a:r>
                  <a:rPr lang="nl-NL" dirty="0" err="1" smtClean="0"/>
                  <a:t>Algorithm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with</a:t>
                </a:r>
                <a:r>
                  <a:rPr lang="nl-NL" dirty="0" smtClean="0"/>
                  <a:t> running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l-NL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</m:d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nl-NL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ℱ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nl-NL" dirty="0" err="1" smtClean="0"/>
                  <a:t>Based</a:t>
                </a:r>
                <a:r>
                  <a:rPr lang="nl-NL" dirty="0" smtClean="0"/>
                  <a:t> on </a:t>
                </a:r>
                <a:r>
                  <a:rPr lang="nl-NL" b="1" dirty="0" err="1" smtClean="0"/>
                  <a:t>dynamic</a:t>
                </a:r>
                <a:r>
                  <a:rPr lang="nl-NL" b="1" dirty="0" smtClean="0"/>
                  <a:t> </a:t>
                </a:r>
                <a:r>
                  <a:rPr lang="nl-NL" b="1" dirty="0" err="1" smtClean="0"/>
                  <a:t>programming</a:t>
                </a:r>
                <a:endParaRPr lang="en-US" b="1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38</a:t>
            </a:fld>
            <a:endParaRPr lang="nb-NO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312" y="4256088"/>
            <a:ext cx="2619375" cy="2066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3169441" y="4422861"/>
                <a:ext cx="1402559" cy="1919201"/>
              </a:xfrm>
              <a:prstGeom prst="roundRect">
                <a:avLst/>
              </a:prstGeom>
              <a:noFill/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9441" y="4422861"/>
                <a:ext cx="1402559" cy="1919201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 bwMode="auto">
              <a:xfrm>
                <a:off x="3851920" y="4256088"/>
                <a:ext cx="2122637" cy="1189135"/>
              </a:xfrm>
              <a:prstGeom prst="roundRect">
                <a:avLst/>
              </a:prstGeom>
              <a:noFill/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1920" y="4256088"/>
                <a:ext cx="2122637" cy="1189135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4716016" y="4256089"/>
                <a:ext cx="1656182" cy="2233698"/>
              </a:xfrm>
              <a:prstGeom prst="roundRect">
                <a:avLst/>
              </a:prstGeom>
              <a:noFill/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6016" y="4256089"/>
                <a:ext cx="1656182" cy="2233698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 bwMode="auto">
              <a:xfrm>
                <a:off x="2555776" y="5733256"/>
                <a:ext cx="3145845" cy="608806"/>
              </a:xfrm>
              <a:prstGeom prst="roundRect">
                <a:avLst/>
              </a:prstGeom>
              <a:noFill/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5776" y="5733256"/>
                <a:ext cx="3145845" cy="608806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96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10" grpId="0" animBg="1"/>
      <p:bldP spid="10" grpId="1" animBg="1"/>
      <p:bldP spid="10" grpId="2" animBg="1"/>
      <p:bldP spid="11" grpId="0" animBg="1"/>
      <p:bldP spid="11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Dynamic</a:t>
            </a:r>
            <a:r>
              <a:rPr lang="nl-NL" dirty="0" smtClean="0"/>
              <a:t> </a:t>
            </a:r>
            <a:r>
              <a:rPr lang="nl-NL" dirty="0" err="1" smtClean="0"/>
              <a:t>programming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cap="small" dirty="0" smtClean="0"/>
              <a:t>Set Cover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Let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r>
                  <a:rPr lang="nl-NL" dirty="0" smtClean="0"/>
                  <a:t>We </a:t>
                </a:r>
                <a:r>
                  <a:rPr lang="nl-NL" dirty="0" err="1" smtClean="0"/>
                  <a:t>define</a:t>
                </a:r>
                <a:r>
                  <a:rPr lang="nl-NL" dirty="0" smtClean="0"/>
                  <a:t> a DP </a:t>
                </a:r>
                <a:r>
                  <a:rPr lang="nl-NL" dirty="0" err="1" smtClean="0"/>
                  <a:t>table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∈{0,1,…,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nl-NL" dirty="0" smtClean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nl-N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 smtClean="0"/>
                  <a:t> = min nr. of sets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needed to cover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nl-NL" dirty="0" smtClean="0"/>
              </a:p>
              <a:p>
                <a:pPr marL="457200" lvl="1" indent="0">
                  <a:buNone/>
                </a:pPr>
                <a:r>
                  <a:rPr lang="nl-NL" b="0" dirty="0" smtClean="0"/>
                  <a:t>Or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dirty="0" smtClean="0"/>
                  <a:t> if impossible</a:t>
                </a:r>
              </a:p>
              <a:p>
                <a:r>
                  <a:rPr lang="nl-NL" dirty="0" smtClean="0"/>
                  <a:t>T</a:t>
                </a:r>
                <a:r>
                  <a:rPr lang="en-US" dirty="0" smtClean="0"/>
                  <a:t>he value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gives the minimum size of a set cover</a:t>
                </a:r>
              </a:p>
              <a:p>
                <a:pPr lvl="1"/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solve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problem</a:t>
                </a:r>
                <a:r>
                  <a:rPr lang="nl-NL" dirty="0" smtClean="0"/>
                  <a:t>, </a:t>
                </a:r>
                <a:r>
                  <a:rPr lang="nl-NL" dirty="0" err="1" smtClean="0"/>
                  <a:t>compute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 using base cases and a recurrence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133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(tentative)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699953"/>
              </p:ext>
            </p:extLst>
          </p:nvPr>
        </p:nvGraphicFramePr>
        <p:xfrm>
          <a:off x="1475656" y="1484784"/>
          <a:ext cx="6720745" cy="4137335"/>
        </p:xfrm>
        <a:graphic>
          <a:graphicData uri="http://schemas.openxmlformats.org/drawingml/2006/table">
            <a:tbl>
              <a:tblPr firstRow="1" firstCol="1">
                <a:tableStyleId>{93296810-A885-4BE3-A3E7-6D5BEEA58F35}</a:tableStyleId>
              </a:tblPr>
              <a:tblGrid>
                <a:gridCol w="1344149"/>
                <a:gridCol w="1344149"/>
                <a:gridCol w="1344149"/>
                <a:gridCol w="1344149"/>
                <a:gridCol w="1344149"/>
              </a:tblGrid>
              <a:tr h="2758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Week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Tuesday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Thursday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1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i="1" u="none" strike="noStrike" dirty="0">
                          <a:effectLst/>
                        </a:rPr>
                        <a:t>19-Apr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Kick-off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i="1" u="none" strike="noStrike" dirty="0">
                          <a:effectLst/>
                        </a:rPr>
                        <a:t>21-Apr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No meeting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351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i="1" u="none" strike="noStrike" dirty="0">
                          <a:effectLst/>
                        </a:rPr>
                        <a:t>26-Apr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Literature study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i="1" u="none" strike="noStrike" dirty="0">
                          <a:effectLst/>
                        </a:rPr>
                        <a:t>28-Apr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Intro to Feedback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Vertex Set algorithms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1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i="1" u="none" strike="noStrike" dirty="0">
                          <a:effectLst/>
                        </a:rPr>
                        <a:t>03-May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Student lecture 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i="1" u="none" strike="noStrike" dirty="0">
                          <a:effectLst/>
                        </a:rPr>
                        <a:t>05-May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meeting </a:t>
                      </a:r>
                      <a:b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(public holiday)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351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i="1" u="none" strike="noStrike" dirty="0">
                          <a:effectLst/>
                        </a:rPr>
                        <a:t>10-May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Student lecture 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i="1" u="none" strike="noStrike" dirty="0">
                          <a:effectLst/>
                        </a:rPr>
                        <a:t>12-May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Brainstorm session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1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i="1" u="none" strike="noStrike" dirty="0">
                          <a:effectLst/>
                        </a:rPr>
                        <a:t>17-May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Student lecture 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i="1" u="none" strike="noStrike" dirty="0">
                          <a:effectLst/>
                        </a:rPr>
                        <a:t>19-May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Student lecture 4</a:t>
                      </a:r>
                    </a:p>
                  </a:txBody>
                  <a:tcPr marL="9525" marR="9525" marT="9525" marB="0" anchor="ctr"/>
                </a:tc>
              </a:tr>
              <a:tr h="351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i="1" u="none" strike="noStrike" dirty="0">
                          <a:effectLst/>
                        </a:rPr>
                        <a:t>24-May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Student lecture 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i="1" u="none" strike="noStrike" dirty="0">
                          <a:effectLst/>
                        </a:rPr>
                        <a:t>26-May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Brainstorm session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1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i="1" u="none" strike="noStrike" dirty="0">
                          <a:effectLst/>
                        </a:rPr>
                        <a:t>31-May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r>
                        <a:rPr lang="en-US" sz="1100" u="none" strike="noStrike" dirty="0" smtClean="0">
                          <a:effectLst/>
                        </a:rPr>
                        <a:t>No meeting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i="1" u="none" strike="noStrike" dirty="0">
                          <a:effectLst/>
                        </a:rPr>
                        <a:t>02-Jun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meeting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351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i="1" u="none" strike="noStrike" dirty="0">
                          <a:effectLst/>
                        </a:rPr>
                        <a:t>07-Jun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</a:rPr>
                        <a:t>Student lecture 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i="1" u="none" strike="noStrike" dirty="0">
                          <a:effectLst/>
                        </a:rPr>
                        <a:t>09-Jun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Student lecture 7</a:t>
                      </a:r>
                    </a:p>
                  </a:txBody>
                  <a:tcPr marL="9525" marR="9525" marT="9525" marB="0" anchor="ctr"/>
                </a:tc>
              </a:tr>
              <a:tr h="351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i="1" u="none" strike="noStrike" dirty="0">
                          <a:effectLst/>
                        </a:rPr>
                        <a:t>14-Jun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</a:rPr>
                        <a:t>Student lecture 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i="1" u="none" strike="noStrike" dirty="0">
                          <a:effectLst/>
                        </a:rPr>
                        <a:t>16-Jun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</a:rPr>
                        <a:t>Student lecture 9</a:t>
                      </a:r>
                    </a:p>
                  </a:txBody>
                  <a:tcPr marL="9525" marR="9525" marT="9525" marB="0" anchor="ctr"/>
                </a:tc>
              </a:tr>
              <a:tr h="351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i="1" u="none" strike="noStrike" dirty="0">
                          <a:effectLst/>
                        </a:rPr>
                        <a:t>21-Jun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No meeting </a:t>
                      </a:r>
                      <a:br>
                        <a:rPr lang="en-US" sz="1100" u="none" strike="noStrike" dirty="0" smtClean="0">
                          <a:effectLst/>
                        </a:rPr>
                      </a:br>
                      <a:r>
                        <a:rPr lang="en-US" sz="1100" u="none" strike="noStrike" dirty="0" smtClean="0">
                          <a:effectLst/>
                        </a:rPr>
                        <a:t>(exam week)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i="1" u="none" strike="noStrike" dirty="0" smtClean="0">
                          <a:effectLst/>
                        </a:rPr>
                        <a:t>23-Jun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</a:rPr>
                        <a:t>No meeting </a:t>
                      </a:r>
                      <a:br>
                        <a:rPr lang="en-US" sz="1100" u="none" strike="noStrike" dirty="0" smtClean="0">
                          <a:effectLst/>
                        </a:rPr>
                      </a:br>
                      <a:r>
                        <a:rPr lang="en-US" sz="1100" u="none" strike="noStrike" dirty="0" smtClean="0">
                          <a:effectLst/>
                        </a:rPr>
                        <a:t>(exam week)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  <a:tr h="351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i="1" u="none" strike="noStrike" dirty="0">
                          <a:effectLst/>
                        </a:rPr>
                        <a:t>28-Jun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</a:rPr>
                        <a:t> No meeting </a:t>
                      </a:r>
                      <a:br>
                        <a:rPr lang="en-US" sz="1100" u="none" strike="noStrike" dirty="0" smtClean="0">
                          <a:effectLst/>
                        </a:rPr>
                      </a:br>
                      <a:r>
                        <a:rPr lang="en-US" sz="1100" u="none" strike="noStrike" dirty="0" smtClean="0">
                          <a:effectLst/>
                        </a:rPr>
                        <a:t>(exam week)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i="1" u="none" strike="noStrike" dirty="0">
                          <a:effectLst/>
                        </a:rPr>
                        <a:t>30-Jun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</a:rPr>
                        <a:t>No meeting </a:t>
                      </a:r>
                      <a:br>
                        <a:rPr lang="en-US" sz="1100" u="none" strike="noStrike" dirty="0" smtClean="0">
                          <a:effectLst/>
                        </a:rPr>
                      </a:br>
                      <a:r>
                        <a:rPr lang="en-US" sz="1100" u="none" strike="noStrike" dirty="0" smtClean="0">
                          <a:effectLst/>
                        </a:rPr>
                        <a:t>(exam week)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595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Filling</a:t>
            </a:r>
            <a:r>
              <a:rPr lang="nl-NL" dirty="0" smtClean="0"/>
              <a:t> the </a:t>
            </a:r>
            <a:r>
              <a:rPr lang="nl-NL" dirty="0" err="1" smtClean="0"/>
              <a:t>dynamic</a:t>
            </a:r>
            <a:r>
              <a:rPr lang="nl-NL" dirty="0" smtClean="0"/>
              <a:t> </a:t>
            </a:r>
            <a:r>
              <a:rPr lang="nl-NL" dirty="0" err="1" smtClean="0"/>
              <a:t>programming</a:t>
            </a:r>
            <a:r>
              <a:rPr lang="nl-NL" dirty="0" smtClean="0"/>
              <a:t> </a:t>
            </a:r>
            <a:r>
              <a:rPr lang="nl-NL" dirty="0" err="1" smtClean="0"/>
              <a:t>table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nl-NL" i="1">
                            <a:latin typeface="Cambria Math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= min nr. of sets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nl-NL" i="1">
                            <a:latin typeface="Cambria Math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needed to cover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nl-NL" dirty="0"/>
              </a:p>
              <a:p>
                <a:pPr marL="0" indent="0">
                  <a:buNone/>
                </a:pPr>
                <a:r>
                  <a:rPr lang="nl-NL" b="1" dirty="0" smtClean="0"/>
                  <a:t>Base case: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nl-NL" dirty="0" smtClean="0"/>
                  <a:t>	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nl-NL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NL" i="1" dirty="0" err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l-NL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i="1" dirty="0" err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 smtClean="0"/>
                  <a:t>, otherwise it is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endParaRPr lang="nl-NL" b="0" dirty="0" smtClean="0"/>
              </a:p>
              <a:p>
                <a:pPr marL="0" indent="0">
                  <a:buNone/>
                </a:pPr>
                <a:endParaRPr lang="nl-NL" b="1" dirty="0" smtClean="0"/>
              </a:p>
              <a:p>
                <a:pPr marL="0" indent="0">
                  <a:buNone/>
                </a:pPr>
                <a:r>
                  <a:rPr lang="nl-NL" b="1" dirty="0" err="1" smtClean="0"/>
                  <a:t>Recursive</a:t>
                </a:r>
                <a:r>
                  <a:rPr lang="nl-NL" b="1" dirty="0" smtClean="0"/>
                  <a:t> step: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b="1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,1+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nl-NL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\</m:t>
                          </m:r>
                          <m:sSub>
                            <m:sSubPr>
                              <m:ctrlPr>
                                <a:rPr lang="nl-NL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NL" dirty="0" smtClean="0"/>
              </a:p>
              <a:p>
                <a:pPr marL="457200" lvl="1" indent="0">
                  <a:buNone/>
                </a:pPr>
                <a:endParaRPr lang="nl-NL" dirty="0" smtClean="0"/>
              </a:p>
              <a:p>
                <a:r>
                  <a:rPr lang="nl-NL" dirty="0" smtClean="0"/>
                  <a:t>Skip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, or pay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and afterwards cover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\</m:t>
                    </m:r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b="0" i="1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nl-NL" dirty="0" err="1" smtClean="0"/>
                  <a:t>Each</a:t>
                </a:r>
                <a:r>
                  <a:rPr lang="nl-NL" dirty="0" smtClean="0"/>
                  <a:t> entry </a:t>
                </a:r>
                <a:r>
                  <a:rPr lang="nl-NL" dirty="0" err="1" smtClean="0"/>
                  <a:t>can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computed</a:t>
                </a:r>
                <a:r>
                  <a:rPr lang="nl-NL" dirty="0" smtClean="0"/>
                  <a:t> in </a:t>
                </a:r>
                <a:r>
                  <a:rPr lang="nl-NL" dirty="0" err="1" smtClean="0"/>
                  <a:t>polynomial</a:t>
                </a:r>
                <a:r>
                  <a:rPr lang="nl-NL" dirty="0" smtClean="0"/>
                  <a:t> time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nl-N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+1)⋅</m:t>
                    </m:r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entries in total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483" b="-2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546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More on </a:t>
            </a:r>
            <a:r>
              <a:rPr lang="nl-NL" dirty="0" err="1" smtClean="0"/>
              <a:t>dynamic</a:t>
            </a:r>
            <a:r>
              <a:rPr lang="nl-NL" dirty="0" smtClean="0"/>
              <a:t> </a:t>
            </a:r>
            <a:r>
              <a:rPr lang="nl-NL" dirty="0" err="1" smtClean="0"/>
              <a:t>programming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Dynamic </a:t>
                </a:r>
                <a:r>
                  <a:rPr lang="nl-NL" dirty="0" err="1" smtClean="0"/>
                  <a:t>programming</a:t>
                </a:r>
                <a:r>
                  <a:rPr lang="nl-NL" dirty="0" smtClean="0"/>
                  <a:t> is a memory-intensive </a:t>
                </a:r>
                <a:r>
                  <a:rPr lang="nl-NL" dirty="0" err="1" smtClean="0"/>
                  <a:t>algorithmic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paradigm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yields</a:t>
                </a:r>
                <a:r>
                  <a:rPr lang="nl-NL" dirty="0" smtClean="0"/>
                  <a:t> FPT </a:t>
                </a:r>
                <a:r>
                  <a:rPr lang="nl-NL" dirty="0" err="1" smtClean="0"/>
                  <a:t>algorithms</a:t>
                </a:r>
                <a:r>
                  <a:rPr lang="nl-NL" dirty="0" smtClean="0"/>
                  <a:t> in </a:t>
                </a:r>
                <a:r>
                  <a:rPr lang="nl-NL" dirty="0" err="1" smtClean="0"/>
                  <a:t>various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situations</a:t>
                </a:r>
                <a:endParaRPr lang="nl-NL" dirty="0" smtClean="0"/>
              </a:p>
              <a:p>
                <a:pPr lvl="1"/>
                <a:r>
                  <a:rPr lang="nl-NL" dirty="0" err="1" smtClean="0"/>
                  <a:t>Here</a:t>
                </a:r>
                <a:r>
                  <a:rPr lang="nl-NL" dirty="0" smtClean="0"/>
                  <a:t>: </a:t>
                </a:r>
                <a:r>
                  <a:rPr lang="nl-NL" dirty="0" err="1" smtClean="0"/>
                  <a:t>dynamic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programming</a:t>
                </a:r>
                <a:r>
                  <a:rPr lang="nl-NL" dirty="0" smtClean="0"/>
                  <a:t> over </a:t>
                </a:r>
                <a:r>
                  <a:rPr lang="nl-NL" b="1" dirty="0" err="1" smtClean="0"/>
                  <a:t>subsets</a:t>
                </a:r>
                <a:r>
                  <a:rPr lang="nl-NL" dirty="0" smtClean="0"/>
                  <a:t> of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nl-NL" b="0" dirty="0" smtClean="0"/>
              </a:p>
              <a:p>
                <a:pPr lvl="1"/>
                <a:r>
                  <a:rPr lang="nl-NL" dirty="0" smtClean="0"/>
                  <a:t>Later: </a:t>
                </a:r>
                <a:r>
                  <a:rPr lang="nl-NL" dirty="0" err="1" smtClean="0"/>
                  <a:t>dynamic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programming</a:t>
                </a:r>
                <a:r>
                  <a:rPr lang="nl-NL" dirty="0" smtClean="0"/>
                  <a:t> over </a:t>
                </a:r>
                <a:r>
                  <a:rPr lang="nl-NL" b="1" dirty="0" smtClean="0"/>
                  <a:t>tree </a:t>
                </a:r>
                <a:r>
                  <a:rPr lang="nl-NL" b="1" dirty="0" err="1" smtClean="0"/>
                  <a:t>decompositions</a:t>
                </a:r>
                <a:endParaRPr lang="nl-NL" b="1" dirty="0" smtClean="0"/>
              </a:p>
              <a:p>
                <a:r>
                  <a:rPr lang="nl-NL" dirty="0" smtClean="0"/>
                  <a:t>Research </a:t>
                </a:r>
                <a:r>
                  <a:rPr lang="nl-NL" dirty="0" err="1" smtClean="0"/>
                  <a:t>challenge</a:t>
                </a:r>
                <a:r>
                  <a:rPr lang="nl-NL" dirty="0" smtClean="0"/>
                  <a:t>: </a:t>
                </a:r>
              </a:p>
              <a:p>
                <a:pPr lvl="1"/>
                <a:r>
                  <a:rPr lang="nl-NL" dirty="0" err="1" smtClean="0"/>
                  <a:t>Determine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whether</a:t>
                </a:r>
                <a:r>
                  <a:rPr lang="nl-NL" dirty="0" smtClean="0"/>
                  <a:t>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</m:sup>
                    </m:sSup>
                  </m:oMath>
                </a14:m>
                <a:r>
                  <a:rPr lang="nl-NL" dirty="0" smtClean="0"/>
                  <a:t> factor </a:t>
                </a:r>
                <a:r>
                  <a:rPr lang="nl-NL" dirty="0" err="1" smtClean="0"/>
                  <a:t>can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improved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</m:sup>
                    </m:sSup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some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nl-NL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886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Parameterized</a:t>
            </a:r>
            <a:r>
              <a:rPr lang="nl-NL" dirty="0" smtClean="0"/>
              <a:t> </a:t>
            </a:r>
            <a:r>
              <a:rPr lang="nl-NL" dirty="0" err="1" smtClean="0"/>
              <a:t>algorithmics</a:t>
            </a:r>
            <a:r>
              <a:rPr lang="nl-NL" dirty="0" smtClean="0"/>
              <a:t> is a </a:t>
            </a:r>
            <a:r>
              <a:rPr lang="nl-NL" dirty="0" err="1" smtClean="0"/>
              <a:t>young</a:t>
            </a:r>
            <a:r>
              <a:rPr lang="nl-NL" dirty="0" smtClean="0"/>
              <a:t>, vibrant research area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investigates</a:t>
            </a:r>
            <a:r>
              <a:rPr lang="nl-NL" dirty="0" smtClean="0"/>
              <a:t> </a:t>
            </a:r>
            <a:r>
              <a:rPr lang="nl-NL" dirty="0" err="1" smtClean="0"/>
              <a:t>how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cope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NP-</a:t>
            </a:r>
            <a:r>
              <a:rPr lang="nl-NL" dirty="0" err="1" smtClean="0"/>
              <a:t>completeness</a:t>
            </a:r>
            <a:endParaRPr lang="nl-NL" dirty="0" smtClean="0"/>
          </a:p>
          <a:p>
            <a:r>
              <a:rPr lang="nl-NL" dirty="0" smtClean="0"/>
              <a:t>We </a:t>
            </a:r>
            <a:r>
              <a:rPr lang="nl-NL" dirty="0" err="1" smtClean="0"/>
              <a:t>saw</a:t>
            </a:r>
            <a:r>
              <a:rPr lang="nl-NL" dirty="0" smtClean="0"/>
              <a:t> </a:t>
            </a:r>
            <a:r>
              <a:rPr lang="nl-NL" dirty="0" err="1" smtClean="0"/>
              <a:t>three</a:t>
            </a:r>
            <a:r>
              <a:rPr lang="nl-NL" dirty="0" smtClean="0"/>
              <a:t> </a:t>
            </a:r>
            <a:r>
              <a:rPr lang="nl-NL" dirty="0" err="1" smtClean="0"/>
              <a:t>ways</a:t>
            </a:r>
            <a:r>
              <a:rPr lang="nl-NL" dirty="0" smtClean="0"/>
              <a:t> of building FPT </a:t>
            </a:r>
            <a:r>
              <a:rPr lang="nl-NL" dirty="0" err="1" smtClean="0"/>
              <a:t>algorithms</a:t>
            </a:r>
            <a:r>
              <a:rPr lang="nl-NL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dirty="0" err="1" smtClean="0"/>
              <a:t>Kernelization</a:t>
            </a:r>
            <a:endParaRPr lang="nl-NL" dirty="0" smtClean="0"/>
          </a:p>
          <a:p>
            <a:pPr marL="914400" lvl="1" indent="-457200">
              <a:buFont typeface="+mj-lt"/>
              <a:buAutoNum type="arabicPeriod"/>
            </a:pPr>
            <a:r>
              <a:rPr lang="nl-NL" dirty="0" err="1" smtClean="0"/>
              <a:t>Bounded-depth</a:t>
            </a:r>
            <a:r>
              <a:rPr lang="nl-NL" dirty="0" smtClean="0"/>
              <a:t> search trees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dirty="0" err="1" smtClean="0"/>
              <a:t>Dynamic</a:t>
            </a:r>
            <a:r>
              <a:rPr lang="nl-NL" dirty="0" smtClean="0"/>
              <a:t> </a:t>
            </a:r>
            <a:r>
              <a:rPr lang="nl-NL" dirty="0" err="1" smtClean="0"/>
              <a:t>programming</a:t>
            </a:r>
            <a:r>
              <a:rPr lang="nl-NL" dirty="0" smtClean="0"/>
              <a:t> over </a:t>
            </a:r>
            <a:r>
              <a:rPr lang="nl-NL" dirty="0" err="1" smtClean="0"/>
              <a:t>subsets</a:t>
            </a:r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044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Parameterized algorithms implementation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 of having homework exercises, we participate in the first parameterized algorithms implementation challenge</a:t>
            </a:r>
          </a:p>
          <a:p>
            <a:pPr lvl="1"/>
            <a:r>
              <a:rPr lang="en-US" dirty="0">
                <a:hlinkClick r:id="rId2"/>
              </a:rPr>
              <a:t>https://pacechallenge.wordpress.com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(track B)</a:t>
            </a:r>
          </a:p>
          <a:p>
            <a:r>
              <a:rPr lang="en-US" dirty="0" smtClean="0"/>
              <a:t>Split into 2 groups of 4/5 students</a:t>
            </a:r>
          </a:p>
          <a:p>
            <a:r>
              <a:rPr lang="en-US" dirty="0" smtClean="0"/>
              <a:t>Make an algorithm that solves as many of the benchmark instances as possible, in at most 30 minutes per instance</a:t>
            </a:r>
          </a:p>
          <a:p>
            <a:pPr lvl="1"/>
            <a:r>
              <a:rPr lang="en-US" dirty="0" smtClean="0"/>
              <a:t>Single-threaded</a:t>
            </a:r>
          </a:p>
          <a:p>
            <a:pPr lvl="1"/>
            <a:r>
              <a:rPr lang="en-US" dirty="0" smtClean="0"/>
              <a:t>Allowed to use third-party subroutines for non-parameterized parts of the computation </a:t>
            </a:r>
            <a:r>
              <a:rPr lang="en-US" i="1" dirty="0" smtClean="0"/>
              <a:t>after asking permission</a:t>
            </a:r>
          </a:p>
          <a:p>
            <a:pPr lvl="1"/>
            <a:r>
              <a:rPr lang="en-US" dirty="0" smtClean="0"/>
              <a:t>Based on the theory of parameterized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809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Ingredients of good implementations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Kernelization</a:t>
            </a:r>
            <a:endParaRPr lang="en-US" dirty="0" smtClean="0"/>
          </a:p>
          <a:p>
            <a:r>
              <a:rPr lang="en-US" dirty="0" smtClean="0"/>
              <a:t>FPT algorithm</a:t>
            </a:r>
          </a:p>
          <a:p>
            <a:pPr lvl="1"/>
            <a:r>
              <a:rPr lang="en-US" dirty="0" smtClean="0"/>
              <a:t>Randomized</a:t>
            </a:r>
          </a:p>
          <a:p>
            <a:pPr lvl="1"/>
            <a:r>
              <a:rPr lang="en-US" dirty="0" smtClean="0"/>
              <a:t>Iterative compression</a:t>
            </a:r>
          </a:p>
          <a:p>
            <a:pPr lvl="1"/>
            <a:r>
              <a:rPr lang="en-US" dirty="0" smtClean="0"/>
              <a:t>Treewidth</a:t>
            </a:r>
          </a:p>
          <a:p>
            <a:r>
              <a:rPr lang="en-US" dirty="0" smtClean="0"/>
              <a:t>Instance generator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176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discuss progress, difficulties and new ideas during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410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81"/>
          <a:stretch/>
        </p:blipFill>
        <p:spPr bwMode="auto">
          <a:xfrm>
            <a:off x="467544" y="1484784"/>
            <a:ext cx="4962525" cy="299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ecx.images-amazon.com/images/I/51NIfPK9eQL._SX330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316230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4293096"/>
            <a:ext cx="4723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http://link.springer.com/book/10.1007%2F978-3-319-21275-3</a:t>
            </a:r>
            <a:endParaRPr lang="en-US" sz="1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692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http://www.win.tue.nl/~</a:t>
            </a:r>
            <a:r>
              <a:rPr lang="en-US" dirty="0" smtClean="0">
                <a:hlinkClick r:id="rId2"/>
              </a:rPr>
              <a:t>bjansen/wiki/doku.php?id=2ima00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1" t="11461" r="12371" b="21754"/>
          <a:stretch/>
        </p:blipFill>
        <p:spPr bwMode="auto">
          <a:xfrm>
            <a:off x="1763688" y="1772817"/>
            <a:ext cx="5818434" cy="484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30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There are many different directions of algorithms research within the algorithms group</a:t>
            </a:r>
          </a:p>
          <a:p>
            <a:pPr lvl="1"/>
            <a:r>
              <a:rPr lang="en-US" dirty="0"/>
              <a:t>Advanced algorithms</a:t>
            </a:r>
          </a:p>
          <a:p>
            <a:pPr lvl="1"/>
            <a:r>
              <a:rPr lang="en-US" dirty="0" smtClean="0"/>
              <a:t>Geometric algorithms</a:t>
            </a:r>
          </a:p>
          <a:p>
            <a:pPr lvl="1"/>
            <a:r>
              <a:rPr lang="en-US" dirty="0" smtClean="0"/>
              <a:t>Algorithms for massive data</a:t>
            </a:r>
          </a:p>
          <a:p>
            <a:pPr lvl="1"/>
            <a:r>
              <a:rPr lang="en-US" dirty="0"/>
              <a:t>Algorithms for </a:t>
            </a:r>
            <a:r>
              <a:rPr lang="en-US" dirty="0" smtClean="0"/>
              <a:t>geographic data</a:t>
            </a:r>
            <a:endParaRPr lang="en-US" dirty="0"/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/>
          </a:p>
          <a:p>
            <a:r>
              <a:rPr lang="en-US" dirty="0" smtClean="0"/>
              <a:t>This course focuses on parameterized algorithms, because none of the other courses cover it</a:t>
            </a:r>
          </a:p>
          <a:p>
            <a:r>
              <a:rPr lang="en-US" dirty="0" smtClean="0"/>
              <a:t>After this seminar, you can search for a master thesis topic in any algorithmic direction of your choice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94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parameterized algorithms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758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Primer on algorithm design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Goal: create algorithms that solve our problems </a:t>
                </a:r>
                <a:r>
                  <a:rPr lang="en-US" b="1" dirty="0" smtClean="0"/>
                  <a:t>efficiently</a:t>
                </a:r>
              </a:p>
              <a:p>
                <a:pPr lvl="1"/>
                <a:r>
                  <a:rPr lang="en-US" dirty="0" smtClean="0"/>
                  <a:t>With a bounded number of resources (memory, time)</a:t>
                </a:r>
              </a:p>
              <a:p>
                <a:r>
                  <a:rPr lang="en-US" dirty="0" smtClean="0"/>
                  <a:t>We measure the quality of an algorithm by the dependence of its </a:t>
                </a:r>
                <a:r>
                  <a:rPr lang="en-US" b="1" dirty="0" smtClean="0"/>
                  <a:t>running time</a:t>
                </a:r>
                <a:r>
                  <a:rPr lang="en-US" dirty="0" smtClean="0"/>
                  <a:t> on the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of the input</a:t>
                </a:r>
              </a:p>
              <a:p>
                <a:pPr lvl="1"/>
                <a:r>
                  <a:rPr lang="en-US" dirty="0" smtClean="0"/>
                  <a:t>For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-bit input, the running time can 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⋅3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Smaller functions are better, but as a general guideline:</a:t>
                </a:r>
              </a:p>
              <a:p>
                <a:pPr lvl="2"/>
                <a:r>
                  <a:rPr lang="en-US" dirty="0" smtClean="0"/>
                  <a:t>Polynomials are good, exponential functions are bad</a:t>
                </a:r>
              </a:p>
              <a:p>
                <a:r>
                  <a:rPr lang="en-US" dirty="0" smtClean="0"/>
                  <a:t>Unfortunately, many </a:t>
                </a:r>
                <a:r>
                  <a:rPr lang="en-US" dirty="0"/>
                  <a:t>problems are </a:t>
                </a:r>
                <a:r>
                  <a:rPr lang="en-US" b="1" dirty="0" smtClean="0"/>
                  <a:t>NP-complete</a:t>
                </a:r>
              </a:p>
              <a:p>
                <a:r>
                  <a:rPr lang="en-US" dirty="0" smtClean="0"/>
                  <a:t>We believe that for NP-complete problems, there is no algorithm that:</a:t>
                </a:r>
              </a:p>
              <a:p>
                <a:pPr lvl="1"/>
                <a:r>
                  <a:rPr lang="en-US" dirty="0" smtClean="0"/>
                  <a:t>always gives the </a:t>
                </a:r>
                <a:r>
                  <a:rPr lang="en-US" b="1" dirty="0" smtClean="0"/>
                  <a:t>right answer</a:t>
                </a:r>
                <a:r>
                  <a:rPr lang="en-US" dirty="0" smtClean="0"/>
                  <a:t>, and whose</a:t>
                </a:r>
              </a:p>
              <a:p>
                <a:pPr lvl="1"/>
                <a:r>
                  <a:rPr lang="en-US" dirty="0" smtClean="0"/>
                  <a:t>running time is bounded by a </a:t>
                </a:r>
                <a:r>
                  <a:rPr lang="en-US" b="1" dirty="0" smtClean="0"/>
                  <a:t>polynomial</a:t>
                </a:r>
                <a:r>
                  <a:rPr lang="en-US" dirty="0" smtClean="0"/>
                  <a:t> function of the input size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2225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hidden="1"/>
          <p:cNvPicPr>
            <a:picLocks noChangeAspect="1"/>
          </p:cNvPicPr>
          <p:nvPr/>
        </p:nvPicPr>
        <p:blipFill rotWithShape="1">
          <a:blip r:embed="rId3"/>
          <a:srcRect l="20470" t="29001" r="21650" b="12900"/>
          <a:stretch/>
        </p:blipFill>
        <p:spPr>
          <a:xfrm>
            <a:off x="1835696" y="2177567"/>
            <a:ext cx="5256584" cy="29680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839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31185</TotalTime>
  <Words>2820</Words>
  <Application>Microsoft Office PowerPoint</Application>
  <PresentationFormat>On-screen Show (4:3)</PresentationFormat>
  <Paragraphs>390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Cambria Math</vt:lpstr>
      <vt:lpstr>Calibri</vt:lpstr>
      <vt:lpstr>Arial Narrow</vt:lpstr>
      <vt:lpstr>AA-UiB-Institusjonell-mal-rev03</vt:lpstr>
      <vt:lpstr>PowerPoint Presentation</vt:lpstr>
      <vt:lpstr>Today</vt:lpstr>
      <vt:lpstr>Structure of the course</vt:lpstr>
      <vt:lpstr>Planning (tentative)</vt:lpstr>
      <vt:lpstr>Literature</vt:lpstr>
      <vt:lpstr>Course website</vt:lpstr>
      <vt:lpstr>Context</vt:lpstr>
      <vt:lpstr>Introduction to parameterized algorithms</vt:lpstr>
      <vt:lpstr>Primer on algorithm design</vt:lpstr>
      <vt:lpstr>Dealing with NP-complete problems</vt:lpstr>
      <vt:lpstr>History of parameterized complexity</vt:lpstr>
      <vt:lpstr>Google Scholar Papers on FPT and Kernelization</vt:lpstr>
      <vt:lpstr>This lecture</vt:lpstr>
      <vt:lpstr>Fixed-parameter tractability</vt:lpstr>
      <vt:lpstr>Parameterized problems</vt:lpstr>
      <vt:lpstr>Problem parameterizations</vt:lpstr>
      <vt:lpstr>Fixed-parameter tractability – informally</vt:lpstr>
      <vt:lpstr>Fixed-parameter tractability – formally</vt:lpstr>
      <vt:lpstr>kernelization</vt:lpstr>
      <vt:lpstr>Data reduction with a guarantee</vt:lpstr>
      <vt:lpstr>The Vertex Cover problem</vt:lpstr>
      <vt:lpstr>Reduction rules for Vertex Cover – (R1)</vt:lpstr>
      <vt:lpstr>Reduction rules for Vertex Cover – (R1)</vt:lpstr>
      <vt:lpstr>Reduction rules for Vertex Cover – (R1)</vt:lpstr>
      <vt:lpstr>Reduction rules for Vertex Cover – (R2)</vt:lpstr>
      <vt:lpstr>Reduction rules for Vertex Cover – (R3)</vt:lpstr>
      <vt:lpstr>Correctness of the cutoff rule</vt:lpstr>
      <vt:lpstr>Preprocessing for Vertex Cover</vt:lpstr>
      <vt:lpstr>Kernelization – formally</vt:lpstr>
      <vt:lpstr>Bounded-depth search trees</vt:lpstr>
      <vt:lpstr>Background</vt:lpstr>
      <vt:lpstr>A search tree</vt:lpstr>
      <vt:lpstr>Analysis of bounded-depth search trees</vt:lpstr>
      <vt:lpstr>Vertex Cover revisited</vt:lpstr>
      <vt:lpstr>Algorithm for Vertex Cover</vt:lpstr>
      <vt:lpstr>Running time for Vertex Cover</vt:lpstr>
      <vt:lpstr>Dynamic programming</vt:lpstr>
      <vt:lpstr>The Set Cover problem</vt:lpstr>
      <vt:lpstr>Dynamic programming for Set Cover</vt:lpstr>
      <vt:lpstr>Filling the dynamic programming table</vt:lpstr>
      <vt:lpstr>More on dynamic programming</vt:lpstr>
      <vt:lpstr>Summary</vt:lpstr>
      <vt:lpstr>Parameterized algorithms implementation challenge</vt:lpstr>
      <vt:lpstr>Ingredients of good implementations</vt:lpstr>
      <vt:lpstr>Brainstorm sessions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Jansen, B.M.P.</dc:creator>
  <cp:lastModifiedBy>Jansen, B.M.P.</cp:lastModifiedBy>
  <cp:revision>989</cp:revision>
  <cp:lastPrinted>2011-05-25T10:31:26Z</cp:lastPrinted>
  <dcterms:created xsi:type="dcterms:W3CDTF">2011-05-20T06:21:58Z</dcterms:created>
  <dcterms:modified xsi:type="dcterms:W3CDTF">2016-04-20T12:36:39Z</dcterms:modified>
</cp:coreProperties>
</file>